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8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0" r:id="rId18"/>
    <p:sldId id="272" r:id="rId19"/>
    <p:sldId id="273" r:id="rId20"/>
    <p:sldId id="274" r:id="rId21"/>
    <p:sldId id="275" r:id="rId22"/>
    <p:sldId id="276" r:id="rId23"/>
    <p:sldId id="369" r:id="rId24"/>
    <p:sldId id="374" r:id="rId25"/>
    <p:sldId id="371" r:id="rId26"/>
    <p:sldId id="375" r:id="rId27"/>
    <p:sldId id="373" r:id="rId28"/>
    <p:sldId id="376" r:id="rId29"/>
    <p:sldId id="277" r:id="rId30"/>
    <p:sldId id="278" r:id="rId31"/>
    <p:sldId id="279" r:id="rId32"/>
    <p:sldId id="377" r:id="rId33"/>
    <p:sldId id="287" r:id="rId34"/>
    <p:sldId id="378" r:id="rId35"/>
    <p:sldId id="289" r:id="rId36"/>
    <p:sldId id="290" r:id="rId37"/>
    <p:sldId id="291" r:id="rId38"/>
    <p:sldId id="292" r:id="rId39"/>
    <p:sldId id="293" r:id="rId40"/>
    <p:sldId id="294" r:id="rId41"/>
    <p:sldId id="295" r:id="rId42"/>
    <p:sldId id="297" r:id="rId43"/>
    <p:sldId id="380" r:id="rId44"/>
    <p:sldId id="379" r:id="rId45"/>
    <p:sldId id="298" r:id="rId46"/>
    <p:sldId id="300" r:id="rId47"/>
    <p:sldId id="302" r:id="rId48"/>
    <p:sldId id="304" r:id="rId49"/>
    <p:sldId id="306" r:id="rId50"/>
    <p:sldId id="308" r:id="rId51"/>
    <p:sldId id="310" r:id="rId52"/>
    <p:sldId id="312" r:id="rId53"/>
    <p:sldId id="315" r:id="rId54"/>
    <p:sldId id="314" r:id="rId55"/>
    <p:sldId id="383" r:id="rId56"/>
    <p:sldId id="384" r:id="rId57"/>
    <p:sldId id="330" r:id="rId58"/>
    <p:sldId id="331" r:id="rId59"/>
    <p:sldId id="366" r:id="rId60"/>
    <p:sldId id="367" r:id="rId61"/>
    <p:sldId id="387" r:id="rId62"/>
    <p:sldId id="388" r:id="rId63"/>
    <p:sldId id="368" r:id="rId64"/>
    <p:sldId id="381" r:id="rId65"/>
    <p:sldId id="382" r:id="rId66"/>
    <p:sldId id="326" r:id="rId67"/>
    <p:sldId id="327" r:id="rId68"/>
    <p:sldId id="328" r:id="rId69"/>
    <p:sldId id="316" r:id="rId70"/>
    <p:sldId id="317" r:id="rId71"/>
    <p:sldId id="385" r:id="rId72"/>
    <p:sldId id="386" r:id="rId73"/>
    <p:sldId id="319" r:id="rId74"/>
    <p:sldId id="320" r:id="rId75"/>
    <p:sldId id="318" r:id="rId76"/>
    <p:sldId id="389" r:id="rId77"/>
    <p:sldId id="583" r:id="rId78"/>
    <p:sldId id="584" r:id="rId79"/>
    <p:sldId id="585" r:id="rId80"/>
    <p:sldId id="586" r:id="rId81"/>
    <p:sldId id="322" r:id="rId82"/>
    <p:sldId id="323" r:id="rId83"/>
    <p:sldId id="324" r:id="rId84"/>
  </p:sldIdLst>
  <p:sldSz cx="9144000" cy="6858000" type="screen4x3"/>
  <p:notesSz cx="6858000" cy="9144000"/>
  <p:embeddedFontLst>
    <p:embeddedFont>
      <p:font typeface="Garamond" panose="02020404030301010803" pitchFamily="18" charset="0"/>
      <p:regular r:id="rId86"/>
      <p:bold r:id="rId87"/>
      <p:italic r:id="rId88"/>
      <p:boldItalic r:id="rId89"/>
    </p:embeddedFont>
    <p:embeddedFont>
      <p:font typeface="Calibri" panose="020F0502020204030204" pitchFamily="34" charset="0"/>
      <p:regular r:id="rId90"/>
      <p:bold r:id="rId91"/>
      <p:italic r:id="rId92"/>
      <p:boldItalic r:id="rId93"/>
    </p:embeddedFont>
    <p:embeddedFont>
      <p:font typeface="Georgia" panose="02040502050405020303" pitchFamily="18" charset="0"/>
      <p:regular r:id="rId94"/>
      <p:bold r:id="rId95"/>
      <p:italic r:id="rId96"/>
      <p:boldItalic r:id="rId97"/>
    </p:embeddedFont>
    <p:embeddedFont>
      <p:font typeface="Roboto" panose="02000000000000000000" pitchFamily="2"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yle Nieukirk" initials="" lastIdx="3" clrIdx="0"/>
  <p:cmAuthor id="1" name="Jack Maydan" initials="" lastIdx="2" clrIdx="1"/>
  <p:cmAuthor id="2" name="Virginia Nystrom" initials="" lastIdx="8" clrIdx="2"/>
  <p:cmAuthor id="3" name="Ivan Yurkin" initials="" lastIdx="6" clrIdx="3"/>
  <p:cmAuthor id="4" name="Dawson Beatty" initials="" lastIdx="1" clrIdx="4"/>
  <p:cmAuthor id="5" name="" initials="" lastIdx="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7EE8"/>
    <a:srgbClr val="6CEC8A"/>
    <a:srgbClr val="000000"/>
    <a:srgbClr val="17406D"/>
    <a:srgbClr val="E7E8EA"/>
    <a:srgbClr val="008080"/>
    <a:srgbClr val="D7A3EF"/>
    <a:srgbClr val="990099"/>
    <a:srgbClr val="4472C4"/>
    <a:srgbClr val="A7B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035969-7038-4911-8741-176EACC8028D}">
  <a:tblStyle styleId="{82035969-7038-4911-8741-176EACC8028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5C622D-BDB0-4B37-B10F-53F37E19B05A}"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A"/>
          </a:solidFill>
        </a:fill>
      </a:tcStyle>
    </a:wholeTbl>
    <a:band1H>
      <a:tcTxStyle b="off" i="off"/>
      <a:tcStyle>
        <a:tcBdr/>
        <a:fill>
          <a:solidFill>
            <a:srgbClr val="CACDD3"/>
          </a:solidFill>
        </a:fill>
      </a:tcStyle>
    </a:band1H>
    <a:band2H>
      <a:tcTxStyle b="off" i="off"/>
      <a:tcStyle>
        <a:tcBdr/>
      </a:tcStyle>
    </a:band2H>
    <a:band1V>
      <a:tcTxStyle b="off" i="off"/>
      <a:tcStyle>
        <a:tcBdr/>
        <a:fill>
          <a:solidFill>
            <a:srgbClr val="CACDD3"/>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76EF6EF3-F5F6-4A92-94FD-5D041465546B}"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6" autoAdjust="0"/>
    <p:restoredTop sz="94660"/>
  </p:normalViewPr>
  <p:slideViewPr>
    <p:cSldViewPr snapToGrid="0">
      <p:cViewPr varScale="1">
        <p:scale>
          <a:sx n="109" d="100"/>
          <a:sy n="109" d="100"/>
        </p:scale>
        <p:origin x="136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2.fntdata"/><Relationship Id="rId102"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4fff564a34_1_1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4fff564a34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g4fff564a34_1_1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0541054be_6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0541054be_6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437" name="Google Shape;437;g50541054be_6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50a47acaf4_6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50a47acaf4_6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50a47acaf4_6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0a47acaf4_4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0a47acaf4_4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50a47acaf4_4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025d77fd4_2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025d77fd4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5025d77fd4_2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2348287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4efaf61320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4efaf6132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524" name="Google Shape;524;g4efaf6132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8911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fe98d091a_3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4fe98d091a_3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555" name="Google Shape;555;g4fe98d091a_3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0054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910835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fff564a34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4fff564a34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484" name="Google Shape;484;g4fff564a34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0a47acaf4_45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0a47acaf4_4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10.3 m/s is approx 23 mph</a:t>
            </a:r>
            <a:endParaRPr/>
          </a:p>
        </p:txBody>
      </p:sp>
      <p:sp>
        <p:nvSpPr>
          <p:cNvPr id="496" name="Google Shape;496;g50a47acaf4_4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04c864126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504c864126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507" name="Google Shape;507;g504c864126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948569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0a47acaf4_1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0a47acaf4_1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50a47acaf4_1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3514208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4fe98d091a_95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4fe98d091a_95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a:p>
            <a:pPr marL="457200" marR="0" lvl="0" indent="-228600" algn="l" rtl="0">
              <a:lnSpc>
                <a:spcPct val="100000"/>
              </a:lnSpc>
              <a:spcBef>
                <a:spcPts val="0"/>
              </a:spcBef>
              <a:spcAft>
                <a:spcPts val="0"/>
              </a:spcAft>
              <a:buClr>
                <a:srgbClr val="000000"/>
              </a:buClr>
              <a:buSzPts val="1400"/>
              <a:buFont typeface="Arial"/>
              <a:buNone/>
            </a:pPr>
            <a:r>
              <a:rPr lang="en-US"/>
              <a:t>Could be combined or replaced as Full System Safety Demo —-Needs to be done before ranging test!</a:t>
            </a:r>
            <a:endParaRPr/>
          </a:p>
        </p:txBody>
      </p:sp>
      <p:sp>
        <p:nvSpPr>
          <p:cNvPr id="637" name="Google Shape;637;g4fe98d091a_95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4fe98d091a_49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4fe98d091a_49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646" name="Google Shape;646;g4fe98d091a_49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50115a0158_0_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50115a0158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g50115a0158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4fff564a34_1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4fff564a34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g4fff564a34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Status of all procurements (color code: parts received, pending, and planned)</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 parts with long-lead and most important parts to project success.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Highlighting uncertainties and corresponding budget margins</a:t>
            </a:r>
            <a:endParaRPr/>
          </a:p>
        </p:txBody>
      </p:sp>
      <p:sp>
        <p:nvSpPr>
          <p:cNvPr id="700" name="Google Shape;700;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Status of all procurements (color code: parts received, pending, and planned)</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 parts with long-lead and most important parts to project success.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Highlighting uncertainties and corresponding budget margins</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How have we saved money:( I originally planned for a worst case scenario)  Money saved by not doing third PCB revision, cheaper to buy blue pill than STM32 processors, deployment finding different company to purchase base plate to say money, reusing components during PCB testing (and buying the support components in bulk at once), minimizing shipping as much as possible, custom PCB through Osh Park rather than Advanced circuits which was originally planned.</a:t>
            </a:r>
            <a:endParaRPr/>
          </a:p>
        </p:txBody>
      </p:sp>
      <p:sp>
        <p:nvSpPr>
          <p:cNvPr id="710" name="Google Shape;710;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431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extLst>
      <p:ext uri="{BB962C8B-B14F-4D97-AF65-F5344CB8AC3E}">
        <p14:creationId xmlns:p14="http://schemas.microsoft.com/office/powerpoint/2010/main" val="3578227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4fff564a34_1_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4fff564a34_1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743" name="Google Shape;743;g4fff564a34_1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4fff564a34_1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g4fff564a34_1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768" name="Google Shape;768;g4fff564a34_1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4fff564a34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4fff564a34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 - if Christian fixes GPS we can test this but currently works w initial GPS guess -- RYAN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793" name="Google Shape;793;g4fff564a34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4fff564a34_1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4fff564a34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818" name="Google Shape;818;g4fff564a34_1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4fff564a34_1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4fff564a34_1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843" name="Google Shape;843;g4fff564a34_1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4fff564a34_1_1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4fff564a34_1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868" name="Google Shape;868;g4fff564a34_1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4fff564a34_1_2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g4fff564a34_1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893" name="Google Shape;893;g4fff564a34_1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4fff564a34_1_2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g4fff564a34_1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918" name="Google Shape;918;g4fff564a34_1_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4fff564a34_1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4fff564a34_1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960" name="Google Shape;960;g4fff564a34_1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4efaf4dc1b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4efaf4dc1b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943" name="Google Shape;943;g4efaf4dc1b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5005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extLst>
      <p:ext uri="{BB962C8B-B14F-4D97-AF65-F5344CB8AC3E}">
        <p14:creationId xmlns:p14="http://schemas.microsoft.com/office/powerpoint/2010/main" val="1498426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50a47acaf4_61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50a47acaf4_6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g50a47acaf4_61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extLst>
      <p:ext uri="{BB962C8B-B14F-4D97-AF65-F5344CB8AC3E}">
        <p14:creationId xmlns:p14="http://schemas.microsoft.com/office/powerpoint/2010/main" val="84147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50a47acaf4_61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50a47acaf4_6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g50a47acaf4_6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extLst>
      <p:ext uri="{BB962C8B-B14F-4D97-AF65-F5344CB8AC3E}">
        <p14:creationId xmlns:p14="http://schemas.microsoft.com/office/powerpoint/2010/main" val="3271819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502270f26b_2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g502270f26b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1251" name="Google Shape;1251;g502270f26b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007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02270f26b_2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g502270f26b_2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8" name="Google Shape;1268;g502270f26b_2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1285678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2519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spTree>
    <p:extLst>
      <p:ext uri="{BB962C8B-B14F-4D97-AF65-F5344CB8AC3E}">
        <p14:creationId xmlns:p14="http://schemas.microsoft.com/office/powerpoint/2010/main" val="42652305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502270f26b_4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502270f26b_4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g502270f26b_4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Tree>
    <p:extLst>
      <p:ext uri="{BB962C8B-B14F-4D97-AF65-F5344CB8AC3E}">
        <p14:creationId xmlns:p14="http://schemas.microsoft.com/office/powerpoint/2010/main" val="33756168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571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64</a:t>
            </a:fld>
            <a:endParaRPr/>
          </a:p>
        </p:txBody>
      </p:sp>
    </p:spTree>
    <p:extLst>
      <p:ext uri="{BB962C8B-B14F-4D97-AF65-F5344CB8AC3E}">
        <p14:creationId xmlns:p14="http://schemas.microsoft.com/office/powerpoint/2010/main" val="39604866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4fff564a34_3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g4fff564a34_3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1094" name="Google Shape;1094;g4fff564a34_3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86585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4fcbf4c32f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g4fcbf4c32f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1111" name="Google Shape;1111;g4fcbf4c32f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2953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4fe98d091a_95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g4fe98d091a_95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1122" name="Google Shape;1122;g4fe98d091a_95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1257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0541054be_1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0541054be_1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7" name="Google Shape;977;g50541054be_1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extLst>
      <p:ext uri="{BB962C8B-B14F-4D97-AF65-F5344CB8AC3E}">
        <p14:creationId xmlns:p14="http://schemas.microsoft.com/office/powerpoint/2010/main" val="15426104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509f05cb8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509f05cb8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g509f05cb8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Tree>
    <p:extLst>
      <p:ext uri="{BB962C8B-B14F-4D97-AF65-F5344CB8AC3E}">
        <p14:creationId xmlns:p14="http://schemas.microsoft.com/office/powerpoint/2010/main" val="26833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9192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a47acaf4_4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a47acaf4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50a47acaf4_4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71</a:t>
            </a:fld>
            <a:endParaRPr/>
          </a:p>
        </p:txBody>
      </p:sp>
    </p:spTree>
    <p:extLst>
      <p:ext uri="{BB962C8B-B14F-4D97-AF65-F5344CB8AC3E}">
        <p14:creationId xmlns:p14="http://schemas.microsoft.com/office/powerpoint/2010/main" val="11178940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50115a0158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g50115a0158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1011" name="Google Shape;1011;g50115a0158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4fb39007d1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4fb39007d1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1028" name="Google Shape;1028;g4fb39007d1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50541054be_6_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50541054be_6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to include status</a:t>
            </a:r>
            <a:endParaRPr/>
          </a:p>
        </p:txBody>
      </p:sp>
      <p:sp>
        <p:nvSpPr>
          <p:cNvPr id="994" name="Google Shape;994;g50541054be_6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2" name="Google Shape;105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11692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4348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2" name="Google Shape;105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8" name="Google Shape;105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3" name="Google Shape;1073;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Georgia"/>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13"/>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6000"/>
              <a:buFont typeface="Georgi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1" name="Google Shape;91;p13"/>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2" name="Google Shape;92;p13"/>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3"/>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3"/>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623888" y="1709742"/>
            <a:ext cx="78867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6000"/>
              <a:buFont typeface="Georgi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p14"/>
          <p:cNvSpPr txBox="1">
            <a:spLocks noGrp="1"/>
          </p:cNvSpPr>
          <p:nvPr>
            <p:ph type="body" idx="1"/>
          </p:nvPr>
        </p:nvSpPr>
        <p:spPr>
          <a:xfrm>
            <a:off x="623888" y="4589467"/>
            <a:ext cx="7886700" cy="150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8"/>
        <p:cNvGrpSpPr/>
        <p:nvPr/>
      </p:nvGrpSpPr>
      <p:grpSpPr>
        <a:xfrm>
          <a:off x="0" y="0"/>
          <a:ext cx="0" cy="0"/>
          <a:chOff x="0" y="0"/>
          <a:chExt cx="0" cy="0"/>
        </a:xfrm>
      </p:grpSpPr>
      <p:sp>
        <p:nvSpPr>
          <p:cNvPr id="99" name="Google Shape;99;p15"/>
          <p:cNvSpPr/>
          <p:nvPr/>
        </p:nvSpPr>
        <p:spPr>
          <a:xfrm>
            <a:off x="0" y="-3873"/>
            <a:ext cx="9144000" cy="1040100"/>
          </a:xfrm>
          <a:prstGeom prst="homePlate">
            <a:avLst>
              <a:gd name="adj" fmla="val 50000"/>
            </a:avLst>
          </a:prstGeom>
          <a:gradFill>
            <a:gsLst>
              <a:gs pos="0">
                <a:srgbClr val="0F2A49"/>
              </a:gs>
              <a:gs pos="48000">
                <a:srgbClr val="184575"/>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0" name="Google Shape;100;p15"/>
          <p:cNvGrpSpPr/>
          <p:nvPr/>
        </p:nvGrpSpPr>
        <p:grpSpPr>
          <a:xfrm>
            <a:off x="121967" y="-29865"/>
            <a:ext cx="653009" cy="1097302"/>
            <a:chOff x="-257175" y="-361950"/>
            <a:chExt cx="3552826" cy="4791710"/>
          </a:xfrm>
        </p:grpSpPr>
        <p:sp>
          <p:nvSpPr>
            <p:cNvPr id="101" name="Google Shape;101;p15"/>
            <p:cNvSpPr/>
            <p:nvPr/>
          </p:nvSpPr>
          <p:spPr>
            <a:xfrm>
              <a:off x="0" y="0"/>
              <a:ext cx="3098165" cy="4109990"/>
            </a:xfrm>
            <a:custGeom>
              <a:avLst/>
              <a:gdLst/>
              <a:ahLst/>
              <a:cxnLst/>
              <a:rect l="l" t="t" r="r" b="b"/>
              <a:pathLst>
                <a:path w="3022600" h="4019550" extrusionOk="0">
                  <a:moveTo>
                    <a:pt x="82550" y="603250"/>
                  </a:moveTo>
                  <a:lnTo>
                    <a:pt x="577850" y="311150"/>
                  </a:lnTo>
                  <a:lnTo>
                    <a:pt x="1435100" y="0"/>
                  </a:lnTo>
                  <a:lnTo>
                    <a:pt x="1625600" y="95250"/>
                  </a:lnTo>
                  <a:lnTo>
                    <a:pt x="1879600" y="95250"/>
                  </a:lnTo>
                  <a:lnTo>
                    <a:pt x="2457450" y="311150"/>
                  </a:lnTo>
                  <a:lnTo>
                    <a:pt x="2952750" y="520700"/>
                  </a:lnTo>
                  <a:lnTo>
                    <a:pt x="3022600" y="838200"/>
                  </a:lnTo>
                  <a:lnTo>
                    <a:pt x="3022600" y="1593850"/>
                  </a:lnTo>
                  <a:lnTo>
                    <a:pt x="2914650" y="2108200"/>
                  </a:lnTo>
                  <a:lnTo>
                    <a:pt x="2806700" y="2489200"/>
                  </a:lnTo>
                  <a:lnTo>
                    <a:pt x="2628900" y="2825750"/>
                  </a:lnTo>
                  <a:lnTo>
                    <a:pt x="2387600" y="3308350"/>
                  </a:lnTo>
                  <a:lnTo>
                    <a:pt x="2025650" y="3740150"/>
                  </a:lnTo>
                  <a:lnTo>
                    <a:pt x="1708150" y="3975100"/>
                  </a:lnTo>
                  <a:lnTo>
                    <a:pt x="1536700" y="4019550"/>
                  </a:lnTo>
                  <a:lnTo>
                    <a:pt x="1149350" y="3835400"/>
                  </a:lnTo>
                  <a:lnTo>
                    <a:pt x="806450" y="3492500"/>
                  </a:lnTo>
                  <a:lnTo>
                    <a:pt x="552450" y="3073400"/>
                  </a:lnTo>
                  <a:lnTo>
                    <a:pt x="317500" y="2622550"/>
                  </a:lnTo>
                  <a:lnTo>
                    <a:pt x="177800" y="2311400"/>
                  </a:lnTo>
                  <a:lnTo>
                    <a:pt x="88900" y="1873250"/>
                  </a:lnTo>
                  <a:lnTo>
                    <a:pt x="0" y="1403350"/>
                  </a:lnTo>
                  <a:lnTo>
                    <a:pt x="0" y="1003300"/>
                  </a:lnTo>
                  <a:lnTo>
                    <a:pt x="63500" y="704850"/>
                  </a:lnTo>
                  <a:lnTo>
                    <a:pt x="215900" y="450850"/>
                  </a:lnTo>
                  <a:lnTo>
                    <a:pt x="171450" y="546100"/>
                  </a:lnTo>
                  <a:lnTo>
                    <a:pt x="82550" y="603250"/>
                  </a:lnTo>
                  <a:close/>
                </a:path>
              </a:pathLst>
            </a:custGeom>
            <a:gradFill>
              <a:gsLst>
                <a:gs pos="0">
                  <a:srgbClr val="F5F5F5"/>
                </a:gs>
                <a:gs pos="14000">
                  <a:schemeClr val="lt1"/>
                </a:gs>
                <a:gs pos="45000">
                  <a:schemeClr val="lt1"/>
                </a:gs>
                <a:gs pos="74000">
                  <a:srgbClr val="B2B2B2"/>
                </a:gs>
                <a:gs pos="85000">
                  <a:srgbClr val="8B8B8B"/>
                </a:gs>
                <a:gs pos="96000">
                  <a:schemeClr val="accent6"/>
                </a:gs>
                <a:gs pos="100000">
                  <a:schemeClr val="accent6"/>
                </a:gs>
              </a:gsLst>
              <a:path path="circle">
                <a:fillToRect l="50000" t="50000" r="50000" b="50000"/>
              </a:path>
              <a:tileRect/>
            </a:gradFill>
            <a:ln>
              <a:noFill/>
            </a:ln>
            <a:effectLst>
              <a:outerShdw blurRad="44450" dist="27940" dir="5400000" algn="ctr">
                <a:srgbClr val="000000">
                  <a:alpha val="3137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descr="https://mbtskoudsalg.com/images/shield-clipart-shield-outline-2.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7175" y="-361950"/>
              <a:ext cx="3552826" cy="4791710"/>
            </a:xfrm>
            <a:prstGeom prst="rect">
              <a:avLst/>
            </a:prstGeom>
            <a:noFill/>
            <a:ln>
              <a:noFill/>
            </a:ln>
          </p:spPr>
        </p:pic>
        <p:grpSp>
          <p:nvGrpSpPr>
            <p:cNvPr id="103" name="Google Shape;103;p15"/>
            <p:cNvGrpSpPr/>
            <p:nvPr/>
          </p:nvGrpSpPr>
          <p:grpSpPr>
            <a:xfrm>
              <a:off x="171450" y="247650"/>
              <a:ext cx="2797798" cy="3333835"/>
              <a:chOff x="0" y="0"/>
              <a:chExt cx="4002000" cy="4774216"/>
            </a:xfrm>
          </p:grpSpPr>
          <p:pic>
            <p:nvPicPr>
              <p:cNvPr id="104" name="Google Shape;104;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210816"/>
                <a:ext cx="4002000" cy="3563400"/>
              </a:xfrm>
              <a:prstGeom prst="snip2SameRect">
                <a:avLst>
                  <a:gd name="adj1" fmla="val 16667"/>
                  <a:gd name="adj2" fmla="val 0"/>
                </a:avLst>
              </a:prstGeom>
              <a:noFill/>
              <a:ln>
                <a:noFill/>
              </a:ln>
            </p:spPr>
          </p:pic>
          <p:grpSp>
            <p:nvGrpSpPr>
              <p:cNvPr id="105" name="Google Shape;105;p15"/>
              <p:cNvGrpSpPr/>
              <p:nvPr/>
            </p:nvGrpSpPr>
            <p:grpSpPr>
              <a:xfrm>
                <a:off x="804143" y="0"/>
                <a:ext cx="2280978" cy="1386672"/>
                <a:chOff x="804143" y="0"/>
                <a:chExt cx="2280978" cy="1386672"/>
              </a:xfrm>
            </p:grpSpPr>
            <p:pic>
              <p:nvPicPr>
                <p:cNvPr id="106" name="Google Shape;106;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4144" y="0"/>
                  <a:ext cx="2280977" cy="890561"/>
                </a:xfrm>
                <a:prstGeom prst="rect">
                  <a:avLst/>
                </a:prstGeom>
                <a:noFill/>
                <a:ln>
                  <a:noFill/>
                </a:ln>
              </p:spPr>
            </p:pic>
            <p:pic>
              <p:nvPicPr>
                <p:cNvPr id="107" name="Google Shape;107;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4143" y="0"/>
                  <a:ext cx="965481" cy="1386672"/>
                </a:xfrm>
                <a:prstGeom prst="rect">
                  <a:avLst/>
                </a:prstGeom>
                <a:noFill/>
                <a:ln>
                  <a:noFill/>
                </a:ln>
              </p:spPr>
            </p:pic>
            <p:pic>
              <p:nvPicPr>
                <p:cNvPr id="108" name="Google Shape;108;p1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41897" y="0"/>
                  <a:ext cx="843224" cy="1386672"/>
                </a:xfrm>
                <a:prstGeom prst="rect">
                  <a:avLst/>
                </a:prstGeom>
                <a:noFill/>
                <a:ln>
                  <a:noFill/>
                </a:ln>
              </p:spPr>
            </p:pic>
          </p:grpSp>
          <p:grpSp>
            <p:nvGrpSpPr>
              <p:cNvPr id="109" name="Google Shape;109;p15"/>
              <p:cNvGrpSpPr/>
              <p:nvPr/>
            </p:nvGrpSpPr>
            <p:grpSpPr>
              <a:xfrm>
                <a:off x="1882694" y="830509"/>
                <a:ext cx="156600" cy="3236172"/>
                <a:chOff x="1882694" y="830509"/>
                <a:chExt cx="156600" cy="3236172"/>
              </a:xfrm>
            </p:grpSpPr>
            <p:pic>
              <p:nvPicPr>
                <p:cNvPr id="110" name="Google Shape;110;p1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82694" y="830509"/>
                  <a:ext cx="156600" cy="938700"/>
                </a:xfrm>
                <a:prstGeom prst="snip2SameRect">
                  <a:avLst>
                    <a:gd name="adj1" fmla="val 16667"/>
                    <a:gd name="adj2" fmla="val 0"/>
                  </a:avLst>
                </a:prstGeom>
                <a:noFill/>
                <a:ln>
                  <a:noFill/>
                </a:ln>
              </p:spPr>
            </p:pic>
            <p:pic>
              <p:nvPicPr>
                <p:cNvPr id="111" name="Google Shape;111;p1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82694" y="1950930"/>
                  <a:ext cx="156600" cy="877800"/>
                </a:xfrm>
                <a:prstGeom prst="snip2SameRect">
                  <a:avLst>
                    <a:gd name="adj1" fmla="val 16667"/>
                    <a:gd name="adj2" fmla="val 0"/>
                  </a:avLst>
                </a:prstGeom>
                <a:noFill/>
                <a:ln>
                  <a:noFill/>
                </a:ln>
              </p:spPr>
            </p:pic>
            <p:pic>
              <p:nvPicPr>
                <p:cNvPr id="112" name="Google Shape;112;p1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82694" y="3037381"/>
                  <a:ext cx="156600" cy="1029300"/>
                </a:xfrm>
                <a:prstGeom prst="round2DiagRect">
                  <a:avLst>
                    <a:gd name="adj1" fmla="val 50000"/>
                    <a:gd name="adj2" fmla="val 50000"/>
                  </a:avLst>
                </a:prstGeom>
                <a:noFill/>
                <a:ln>
                  <a:noFill/>
                </a:ln>
              </p:spPr>
            </p:pic>
          </p:grpSp>
        </p:grpSp>
      </p:grpSp>
      <p:sp>
        <p:nvSpPr>
          <p:cNvPr id="113" name="Google Shape;113;p15"/>
          <p:cNvSpPr txBox="1">
            <a:spLocks noGrp="1"/>
          </p:cNvSpPr>
          <p:nvPr>
            <p:ph type="body" idx="1"/>
          </p:nvPr>
        </p:nvSpPr>
        <p:spPr>
          <a:xfrm>
            <a:off x="121954" y="1343297"/>
            <a:ext cx="8862000" cy="50814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sldNum" idx="12"/>
          </p:nvPr>
        </p:nvSpPr>
        <p:spPr>
          <a:xfrm>
            <a:off x="8319328" y="363907"/>
            <a:ext cx="58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5"/>
          <p:cNvSpPr txBox="1">
            <a:spLocks noGrp="1"/>
          </p:cNvSpPr>
          <p:nvPr>
            <p:ph type="title"/>
          </p:nvPr>
        </p:nvSpPr>
        <p:spPr>
          <a:xfrm>
            <a:off x="785117" y="160461"/>
            <a:ext cx="7168800" cy="797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lt1"/>
              </a:buClr>
              <a:buSzPts val="4400"/>
              <a:buFont typeface="Georgia"/>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16"/>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16"/>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16"/>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17"/>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3" name="Google Shape;123;p17"/>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4" name="Google Shape;124;p17"/>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17"/>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17"/>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629841" y="365129"/>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18"/>
          <p:cNvSpPr txBox="1">
            <a:spLocks noGrp="1"/>
          </p:cNvSpPr>
          <p:nvPr>
            <p:ph type="body" idx="1"/>
          </p:nvPr>
        </p:nvSpPr>
        <p:spPr>
          <a:xfrm>
            <a:off x="629842" y="1681163"/>
            <a:ext cx="38685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0" name="Google Shape;130;p18"/>
          <p:cNvSpPr txBox="1">
            <a:spLocks noGrp="1"/>
          </p:cNvSpPr>
          <p:nvPr>
            <p:ph type="body" idx="2"/>
          </p:nvPr>
        </p:nvSpPr>
        <p:spPr>
          <a:xfrm>
            <a:off x="629842" y="2505075"/>
            <a:ext cx="38685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1" name="Google Shape;131;p18"/>
          <p:cNvSpPr txBox="1">
            <a:spLocks noGrp="1"/>
          </p:cNvSpPr>
          <p:nvPr>
            <p:ph type="body" idx="3"/>
          </p:nvPr>
        </p:nvSpPr>
        <p:spPr>
          <a:xfrm>
            <a:off x="4629151" y="1681163"/>
            <a:ext cx="38874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2" name="Google Shape;132;p18"/>
          <p:cNvSpPr txBox="1">
            <a:spLocks noGrp="1"/>
          </p:cNvSpPr>
          <p:nvPr>
            <p:ph type="body" idx="4"/>
          </p:nvPr>
        </p:nvSpPr>
        <p:spPr>
          <a:xfrm>
            <a:off x="4629151" y="2505075"/>
            <a:ext cx="38874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3" name="Google Shape;133;p18"/>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18"/>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18"/>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p19"/>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19"/>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19"/>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Georgi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20"/>
          <p:cNvSpPr txBox="1">
            <a:spLocks noGrp="1"/>
          </p:cNvSpPr>
          <p:nvPr>
            <p:ph type="body" idx="1"/>
          </p:nvPr>
        </p:nvSpPr>
        <p:spPr>
          <a:xfrm>
            <a:off x="3887391" y="987429"/>
            <a:ext cx="4629300" cy="4873500"/>
          </a:xfrm>
          <a:prstGeom prst="rect">
            <a:avLst/>
          </a:prstGeom>
          <a:noFill/>
          <a:ln>
            <a:noFill/>
          </a:ln>
        </p:spPr>
        <p:txBody>
          <a:bodyPr spcFirstLastPara="1" wrap="square" lIns="91425" tIns="45700" rIns="91425" bIns="45700" anchor="t" anchorCtr="0"/>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44" name="Google Shape;144;p20"/>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5" name="Google Shape;145;p20"/>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20"/>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20"/>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Georgi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0" name="Google Shape;150;p21"/>
          <p:cNvSpPr>
            <a:spLocks noGrp="1"/>
          </p:cNvSpPr>
          <p:nvPr>
            <p:ph type="pic" idx="2"/>
          </p:nvPr>
        </p:nvSpPr>
        <p:spPr>
          <a:xfrm>
            <a:off x="3887391" y="987429"/>
            <a:ext cx="46293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1" name="Google Shape;151;p21"/>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2" name="Google Shape;152;p21"/>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21"/>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1"/>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3"/>
          <p:cNvSpPr/>
          <p:nvPr/>
        </p:nvSpPr>
        <p:spPr>
          <a:xfrm>
            <a:off x="3" y="2168478"/>
            <a:ext cx="5115462" cy="1224951"/>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Georgia"/>
              <a:ea typeface="Georgia"/>
              <a:cs typeface="Georgia"/>
              <a:sym typeface="Georgia"/>
            </a:endParaRPr>
          </a:p>
        </p:txBody>
      </p:sp>
      <p:sp>
        <p:nvSpPr>
          <p:cNvPr id="20" name="Google Shape;20;p3"/>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4400"/>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253057" y="862006"/>
            <a:ext cx="3433744" cy="3876159"/>
          </a:xfrm>
          <a:prstGeom prst="rect">
            <a:avLst/>
          </a:prstGeom>
          <a:noFill/>
          <a:ln>
            <a:noFill/>
          </a:ln>
        </p:spPr>
      </p:pic>
      <p:grpSp>
        <p:nvGrpSpPr>
          <p:cNvPr id="22" name="Google Shape;22;p3"/>
          <p:cNvGrpSpPr/>
          <p:nvPr/>
        </p:nvGrpSpPr>
        <p:grpSpPr>
          <a:xfrm>
            <a:off x="6332537" y="1782345"/>
            <a:ext cx="1294486" cy="664284"/>
            <a:chOff x="3862888" y="748690"/>
            <a:chExt cx="1569758" cy="818255"/>
          </a:xfrm>
        </p:grpSpPr>
        <p:pic>
          <p:nvPicPr>
            <p:cNvPr id="23" name="Google Shape;23;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62889" y="748690"/>
              <a:ext cx="1569757" cy="525507"/>
            </a:xfrm>
            <a:prstGeom prst="rect">
              <a:avLst/>
            </a:prstGeom>
            <a:noFill/>
            <a:ln>
              <a:noFill/>
            </a:ln>
          </p:spPr>
        </p:pic>
        <p:pic>
          <p:nvPicPr>
            <p:cNvPr id="24" name="Google Shape;24;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62888" y="748690"/>
              <a:ext cx="664439" cy="818255"/>
            </a:xfrm>
            <a:prstGeom prst="rect">
              <a:avLst/>
            </a:prstGeom>
            <a:noFill/>
            <a:ln>
              <a:noFill/>
            </a:ln>
          </p:spPr>
        </p:pic>
        <p:pic>
          <p:nvPicPr>
            <p:cNvPr id="25" name="Google Shape;25;p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52343" y="748690"/>
              <a:ext cx="580302" cy="818255"/>
            </a:xfrm>
            <a:prstGeom prst="rect">
              <a:avLst/>
            </a:prstGeom>
            <a:noFill/>
            <a:ln>
              <a:noFill/>
            </a:ln>
          </p:spPr>
        </p:pic>
      </p:grpSp>
      <p:sp>
        <p:nvSpPr>
          <p:cNvPr id="26" name="Google Shape;26;p3"/>
          <p:cNvSpPr/>
          <p:nvPr/>
        </p:nvSpPr>
        <p:spPr>
          <a:xfrm>
            <a:off x="0" y="0"/>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7" name="Google Shape;27;p3"/>
          <p:cNvSpPr/>
          <p:nvPr/>
        </p:nvSpPr>
        <p:spPr>
          <a:xfrm>
            <a:off x="1" y="6638927"/>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p22"/>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p22"/>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22"/>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2"/>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rot="5400000">
            <a:off x="4623602" y="2285275"/>
            <a:ext cx="5811900" cy="19716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23"/>
          <p:cNvSpPr txBox="1">
            <a:spLocks noGrp="1"/>
          </p:cNvSpPr>
          <p:nvPr>
            <p:ph type="body" idx="1"/>
          </p:nvPr>
        </p:nvSpPr>
        <p:spPr>
          <a:xfrm rot="5400000">
            <a:off x="623027" y="370675"/>
            <a:ext cx="5811900" cy="58008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4" name="Google Shape;164;p23"/>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23"/>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4"/>
          <p:cNvSpPr/>
          <p:nvPr/>
        </p:nvSpPr>
        <p:spPr>
          <a:xfrm>
            <a:off x="2" y="-3873"/>
            <a:ext cx="9143999" cy="1040038"/>
          </a:xfrm>
          <a:prstGeom prst="homePlate">
            <a:avLst>
              <a:gd name="adj" fmla="val 50000"/>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0" name="Google Shape;30;p4"/>
          <p:cNvGrpSpPr/>
          <p:nvPr/>
        </p:nvGrpSpPr>
        <p:grpSpPr>
          <a:xfrm>
            <a:off x="1" y="-29863"/>
            <a:ext cx="854014" cy="1097280"/>
            <a:chOff x="-257175" y="-361950"/>
            <a:chExt cx="3552825" cy="4791710"/>
          </a:xfrm>
        </p:grpSpPr>
        <p:sp>
          <p:nvSpPr>
            <p:cNvPr id="31" name="Google Shape;31;p4"/>
            <p:cNvSpPr/>
            <p:nvPr/>
          </p:nvSpPr>
          <p:spPr>
            <a:xfrm>
              <a:off x="0" y="0"/>
              <a:ext cx="3098800" cy="4105275"/>
            </a:xfrm>
            <a:custGeom>
              <a:avLst/>
              <a:gdLst/>
              <a:ahLst/>
              <a:cxnLst/>
              <a:rect l="l" t="t" r="r" b="b"/>
              <a:pathLst>
                <a:path w="3022600" h="4019550" extrusionOk="0">
                  <a:moveTo>
                    <a:pt x="82550" y="603250"/>
                  </a:moveTo>
                  <a:lnTo>
                    <a:pt x="577850" y="311150"/>
                  </a:lnTo>
                  <a:lnTo>
                    <a:pt x="1435100" y="0"/>
                  </a:lnTo>
                  <a:lnTo>
                    <a:pt x="1625600" y="95250"/>
                  </a:lnTo>
                  <a:lnTo>
                    <a:pt x="1879600" y="95250"/>
                  </a:lnTo>
                  <a:lnTo>
                    <a:pt x="2457450" y="311150"/>
                  </a:lnTo>
                  <a:lnTo>
                    <a:pt x="2952750" y="520700"/>
                  </a:lnTo>
                  <a:lnTo>
                    <a:pt x="3022600" y="838200"/>
                  </a:lnTo>
                  <a:lnTo>
                    <a:pt x="3022600" y="1593850"/>
                  </a:lnTo>
                  <a:lnTo>
                    <a:pt x="2914650" y="2108200"/>
                  </a:lnTo>
                  <a:lnTo>
                    <a:pt x="2806700" y="2489200"/>
                  </a:lnTo>
                  <a:lnTo>
                    <a:pt x="2628900" y="2825750"/>
                  </a:lnTo>
                  <a:lnTo>
                    <a:pt x="2387600" y="3308350"/>
                  </a:lnTo>
                  <a:lnTo>
                    <a:pt x="2025650" y="3740150"/>
                  </a:lnTo>
                  <a:lnTo>
                    <a:pt x="1708150" y="3975100"/>
                  </a:lnTo>
                  <a:lnTo>
                    <a:pt x="1536700" y="4019550"/>
                  </a:lnTo>
                  <a:lnTo>
                    <a:pt x="1149350" y="3835400"/>
                  </a:lnTo>
                  <a:lnTo>
                    <a:pt x="806450" y="3492500"/>
                  </a:lnTo>
                  <a:lnTo>
                    <a:pt x="552450" y="3073400"/>
                  </a:lnTo>
                  <a:lnTo>
                    <a:pt x="317500" y="2622550"/>
                  </a:lnTo>
                  <a:lnTo>
                    <a:pt x="177800" y="2311400"/>
                  </a:lnTo>
                  <a:lnTo>
                    <a:pt x="88900" y="1873250"/>
                  </a:lnTo>
                  <a:lnTo>
                    <a:pt x="0" y="1403350"/>
                  </a:lnTo>
                  <a:lnTo>
                    <a:pt x="0" y="1003300"/>
                  </a:lnTo>
                  <a:lnTo>
                    <a:pt x="63500" y="704850"/>
                  </a:lnTo>
                  <a:lnTo>
                    <a:pt x="215900" y="450850"/>
                  </a:lnTo>
                  <a:lnTo>
                    <a:pt x="171450" y="546100"/>
                  </a:lnTo>
                  <a:lnTo>
                    <a:pt x="82550" y="603250"/>
                  </a:lnTo>
                  <a:close/>
                </a:path>
              </a:pathLst>
            </a:custGeom>
            <a:gradFill>
              <a:gsLst>
                <a:gs pos="0">
                  <a:srgbClr val="F5F5F5"/>
                </a:gs>
                <a:gs pos="14000">
                  <a:schemeClr val="lt1"/>
                </a:gs>
                <a:gs pos="45000">
                  <a:schemeClr val="lt1"/>
                </a:gs>
                <a:gs pos="74000">
                  <a:srgbClr val="B2B2B2"/>
                </a:gs>
                <a:gs pos="85000">
                  <a:srgbClr val="8B8B8B"/>
                </a:gs>
                <a:gs pos="96000">
                  <a:schemeClr val="accent6"/>
                </a:gs>
                <a:gs pos="100000">
                  <a:schemeClr val="accent6"/>
                </a:gs>
              </a:gsLst>
              <a:path path="circle">
                <a:fillToRect l="50000" t="50000" r="50000" b="50000"/>
              </a:path>
              <a:tileRect/>
            </a:gradFill>
            <a:ln>
              <a:noFill/>
            </a:ln>
            <a:effectLst>
              <a:outerShdw blurRad="44450" dist="27940" dir="5400000" algn="ctr">
                <a:srgbClr val="000000">
                  <a:alpha val="3098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32" name="Google Shape;32;p4" descr="https://mbtskoudsalg.com/images/shield-clipart-shield-outline-2.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7175" y="-361950"/>
              <a:ext cx="3552825" cy="4791710"/>
            </a:xfrm>
            <a:prstGeom prst="rect">
              <a:avLst/>
            </a:prstGeom>
            <a:noFill/>
            <a:ln>
              <a:noFill/>
            </a:ln>
          </p:spPr>
        </p:pic>
        <p:grpSp>
          <p:nvGrpSpPr>
            <p:cNvPr id="33" name="Google Shape;33;p4"/>
            <p:cNvGrpSpPr/>
            <p:nvPr/>
          </p:nvGrpSpPr>
          <p:grpSpPr>
            <a:xfrm>
              <a:off x="171450" y="247650"/>
              <a:ext cx="2797810" cy="3333750"/>
              <a:chOff x="0" y="0"/>
              <a:chExt cx="4002032" cy="4774307"/>
            </a:xfrm>
          </p:grpSpPr>
          <p:pic>
            <p:nvPicPr>
              <p:cNvPr id="34" name="Google Shape;34;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210816"/>
                <a:ext cx="4002032" cy="3563491"/>
              </a:xfrm>
              <a:prstGeom prst="snip2SameRect">
                <a:avLst>
                  <a:gd name="adj1" fmla="val 16667"/>
                  <a:gd name="adj2" fmla="val 0"/>
                </a:avLst>
              </a:prstGeom>
              <a:noFill/>
              <a:ln>
                <a:noFill/>
              </a:ln>
            </p:spPr>
          </p:pic>
          <p:grpSp>
            <p:nvGrpSpPr>
              <p:cNvPr id="35" name="Google Shape;35;p4"/>
              <p:cNvGrpSpPr/>
              <p:nvPr/>
            </p:nvGrpSpPr>
            <p:grpSpPr>
              <a:xfrm>
                <a:off x="804143" y="0"/>
                <a:ext cx="2280978" cy="1386672"/>
                <a:chOff x="804143" y="0"/>
                <a:chExt cx="2280978" cy="1386672"/>
              </a:xfrm>
            </p:grpSpPr>
            <p:pic>
              <p:nvPicPr>
                <p:cNvPr id="36" name="Google Shape;36;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4144" y="0"/>
                  <a:ext cx="2280977" cy="890561"/>
                </a:xfrm>
                <a:prstGeom prst="rect">
                  <a:avLst/>
                </a:prstGeom>
                <a:noFill/>
                <a:ln>
                  <a:noFill/>
                </a:ln>
              </p:spPr>
            </p:pic>
            <p:pic>
              <p:nvPicPr>
                <p:cNvPr id="37" name="Google Shape;37;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4143" y="0"/>
                  <a:ext cx="965481" cy="1386672"/>
                </a:xfrm>
                <a:prstGeom prst="rect">
                  <a:avLst/>
                </a:prstGeom>
                <a:noFill/>
                <a:ln>
                  <a:noFill/>
                </a:ln>
              </p:spPr>
            </p:pic>
            <p:pic>
              <p:nvPicPr>
                <p:cNvPr id="38" name="Google Shape;38;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41897" y="0"/>
                  <a:ext cx="843224" cy="1386672"/>
                </a:xfrm>
                <a:prstGeom prst="rect">
                  <a:avLst/>
                </a:prstGeom>
                <a:noFill/>
                <a:ln>
                  <a:noFill/>
                </a:ln>
              </p:spPr>
            </p:pic>
          </p:grpSp>
          <p:grpSp>
            <p:nvGrpSpPr>
              <p:cNvPr id="39" name="Google Shape;39;p4"/>
              <p:cNvGrpSpPr/>
              <p:nvPr/>
            </p:nvGrpSpPr>
            <p:grpSpPr>
              <a:xfrm>
                <a:off x="1882694" y="830509"/>
                <a:ext cx="156475" cy="3236076"/>
                <a:chOff x="1882694" y="830509"/>
                <a:chExt cx="156475" cy="3236076"/>
              </a:xfrm>
            </p:grpSpPr>
            <p:pic>
              <p:nvPicPr>
                <p:cNvPr id="40" name="Google Shape;40;p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82694" y="830509"/>
                  <a:ext cx="156475" cy="938591"/>
                </a:xfrm>
                <a:prstGeom prst="snip2SameRect">
                  <a:avLst>
                    <a:gd name="adj1" fmla="val 16667"/>
                    <a:gd name="adj2" fmla="val 0"/>
                  </a:avLst>
                </a:prstGeom>
                <a:noFill/>
                <a:ln>
                  <a:noFill/>
                </a:ln>
              </p:spPr>
            </p:pic>
            <p:pic>
              <p:nvPicPr>
                <p:cNvPr id="41" name="Google Shape;41;p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82694" y="1950930"/>
                  <a:ext cx="156475" cy="877726"/>
                </a:xfrm>
                <a:prstGeom prst="snip2SameRect">
                  <a:avLst>
                    <a:gd name="adj1" fmla="val 16667"/>
                    <a:gd name="adj2" fmla="val 0"/>
                  </a:avLst>
                </a:prstGeom>
                <a:noFill/>
                <a:ln>
                  <a:noFill/>
                </a:ln>
              </p:spPr>
            </p:pic>
            <p:pic>
              <p:nvPicPr>
                <p:cNvPr id="42" name="Google Shape;42;p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82694" y="3037381"/>
                  <a:ext cx="156475" cy="1029204"/>
                </a:xfrm>
                <a:prstGeom prst="round2DiagRect">
                  <a:avLst>
                    <a:gd name="adj1" fmla="val 50000"/>
                    <a:gd name="adj2" fmla="val 50000"/>
                  </a:avLst>
                </a:prstGeom>
                <a:noFill/>
                <a:ln>
                  <a:noFill/>
                </a:ln>
              </p:spPr>
            </p:pic>
          </p:grpSp>
        </p:grpSp>
      </p:grpSp>
      <p:sp>
        <p:nvSpPr>
          <p:cNvPr id="43" name="Google Shape;43;p4"/>
          <p:cNvSpPr txBox="1">
            <a:spLocks noGrp="1"/>
          </p:cNvSpPr>
          <p:nvPr>
            <p:ph type="body" idx="1"/>
          </p:nvPr>
        </p:nvSpPr>
        <p:spPr>
          <a:xfrm>
            <a:off x="121954" y="1343300"/>
            <a:ext cx="8862026" cy="508143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sz="2400"/>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4"/>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1pPr>
            <a:lvl2pPr marL="0" marR="0" lvl="1"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2pPr>
            <a:lvl3pPr marL="0" marR="0" lvl="2"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3pPr>
            <a:lvl4pPr marL="0" marR="0" lvl="3"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4pPr>
            <a:lvl5pPr marL="0" marR="0" lvl="4"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5pPr>
            <a:lvl6pPr marL="0" marR="0" lvl="5"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6pPr>
            <a:lvl7pPr marL="0" marR="0" lvl="6"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7pPr>
            <a:lvl8pPr marL="0" marR="0" lvl="7"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8pPr>
            <a:lvl9pPr marL="0" marR="0" lvl="8"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4"/>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Georgi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6"/>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2" name="Google Shape;52;p6"/>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3" name="Google Shape;53;p6"/>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Georgia"/>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3887391" y="987432"/>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750"/>
              </a:spcBef>
              <a:spcAft>
                <a:spcPts val="0"/>
              </a:spcAft>
              <a:buClr>
                <a:schemeClr val="dk1"/>
              </a:buClr>
              <a:buSzPts val="3200"/>
              <a:buChar char="•"/>
              <a:defRPr sz="2400"/>
            </a:lvl1pPr>
            <a:lvl2pPr marL="914400" lvl="1" indent="-406400" algn="l">
              <a:lnSpc>
                <a:spcPct val="90000"/>
              </a:lnSpc>
              <a:spcBef>
                <a:spcPts val="375"/>
              </a:spcBef>
              <a:spcAft>
                <a:spcPts val="0"/>
              </a:spcAft>
              <a:buClr>
                <a:schemeClr val="dk1"/>
              </a:buClr>
              <a:buSzPts val="2800"/>
              <a:buChar char="•"/>
              <a:defRPr sz="2100"/>
            </a:lvl2pPr>
            <a:lvl3pPr marL="1371600" lvl="2" indent="-381000" algn="l">
              <a:lnSpc>
                <a:spcPct val="90000"/>
              </a:lnSpc>
              <a:spcBef>
                <a:spcPts val="375"/>
              </a:spcBef>
              <a:spcAft>
                <a:spcPts val="0"/>
              </a:spcAft>
              <a:buClr>
                <a:schemeClr val="dk1"/>
              </a:buClr>
              <a:buSzPts val="2400"/>
              <a:buChar char="•"/>
              <a:defRPr sz="1800"/>
            </a:lvl3pPr>
            <a:lvl4pPr marL="1828800" lvl="3" indent="-355600" algn="l">
              <a:lnSpc>
                <a:spcPct val="90000"/>
              </a:lnSpc>
              <a:spcBef>
                <a:spcPts val="375"/>
              </a:spcBef>
              <a:spcAft>
                <a:spcPts val="0"/>
              </a:spcAft>
              <a:buClr>
                <a:schemeClr val="dk1"/>
              </a:buClr>
              <a:buSzPts val="2000"/>
              <a:buChar char="•"/>
              <a:defRPr sz="1500"/>
            </a:lvl4pPr>
            <a:lvl5pPr marL="2286000" lvl="4" indent="-355600" algn="l">
              <a:lnSpc>
                <a:spcPct val="90000"/>
              </a:lnSpc>
              <a:spcBef>
                <a:spcPts val="375"/>
              </a:spcBef>
              <a:spcAft>
                <a:spcPts val="0"/>
              </a:spcAft>
              <a:buClr>
                <a:schemeClr val="dk1"/>
              </a:buClr>
              <a:buSzPts val="2000"/>
              <a:buChar char="•"/>
              <a:defRPr sz="1500"/>
            </a:lvl5pPr>
            <a:lvl6pPr marL="2743200" lvl="5" indent="-355600" algn="l">
              <a:lnSpc>
                <a:spcPct val="90000"/>
              </a:lnSpc>
              <a:spcBef>
                <a:spcPts val="375"/>
              </a:spcBef>
              <a:spcAft>
                <a:spcPts val="0"/>
              </a:spcAft>
              <a:buClr>
                <a:schemeClr val="dk1"/>
              </a:buClr>
              <a:buSzPts val="2000"/>
              <a:buChar char="•"/>
              <a:defRPr sz="1500"/>
            </a:lvl6pPr>
            <a:lvl7pPr marL="3200400" lvl="6" indent="-355600" algn="l">
              <a:lnSpc>
                <a:spcPct val="90000"/>
              </a:lnSpc>
              <a:spcBef>
                <a:spcPts val="375"/>
              </a:spcBef>
              <a:spcAft>
                <a:spcPts val="0"/>
              </a:spcAft>
              <a:buClr>
                <a:schemeClr val="dk1"/>
              </a:buClr>
              <a:buSzPts val="2000"/>
              <a:buChar char="•"/>
              <a:defRPr sz="1500"/>
            </a:lvl7pPr>
            <a:lvl8pPr marL="3657600" lvl="7" indent="-355600" algn="l">
              <a:lnSpc>
                <a:spcPct val="90000"/>
              </a:lnSpc>
              <a:spcBef>
                <a:spcPts val="375"/>
              </a:spcBef>
              <a:spcAft>
                <a:spcPts val="0"/>
              </a:spcAft>
              <a:buClr>
                <a:schemeClr val="dk1"/>
              </a:buClr>
              <a:buSzPts val="2000"/>
              <a:buChar char="•"/>
              <a:defRPr sz="1500"/>
            </a:lvl8pPr>
            <a:lvl9pPr marL="4114800" lvl="8" indent="-355600" algn="l">
              <a:lnSpc>
                <a:spcPct val="90000"/>
              </a:lnSpc>
              <a:spcBef>
                <a:spcPts val="375"/>
              </a:spcBef>
              <a:spcAft>
                <a:spcPts val="0"/>
              </a:spcAft>
              <a:buClr>
                <a:schemeClr val="dk1"/>
              </a:buClr>
              <a:buSzPts val="2000"/>
              <a:buChar char="•"/>
              <a:defRPr sz="1500"/>
            </a:lvl9pPr>
          </a:lstStyle>
          <a:p>
            <a:endParaRPr/>
          </a:p>
        </p:txBody>
      </p:sp>
      <p:sp>
        <p:nvSpPr>
          <p:cNvPr id="57" name="Google Shape;57;p7"/>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58" name="Google Shape;58;p7"/>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9" name="Google Shape;59;p7"/>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0" name="Google Shape;60;p7"/>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Georgia"/>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
          <p:cNvSpPr>
            <a:spLocks noGrp="1"/>
          </p:cNvSpPr>
          <p:nvPr>
            <p:ph type="pic" idx="2"/>
          </p:nvPr>
        </p:nvSpPr>
        <p:spPr>
          <a:xfrm>
            <a:off x="3887391" y="987432"/>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Georgia"/>
                <a:ea typeface="Georgia"/>
                <a:cs typeface="Georgia"/>
                <a:sym typeface="Georgia"/>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Georgia"/>
                <a:ea typeface="Georgia"/>
                <a:cs typeface="Georgia"/>
                <a:sym typeface="Georgia"/>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Georgia"/>
                <a:ea typeface="Georgia"/>
                <a:cs typeface="Georgia"/>
                <a:sym typeface="Georgia"/>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Georgia"/>
                <a:ea typeface="Georgia"/>
                <a:cs typeface="Georgia"/>
                <a:sym typeface="Georgia"/>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Georgia"/>
                <a:ea typeface="Georgia"/>
                <a:cs typeface="Georgia"/>
                <a:sym typeface="Georgia"/>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65" name="Google Shape;65;p8"/>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6" name="Google Shape;66;p8"/>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9"/>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2" name="Google Shape;72;p9"/>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3" name="Google Shape;73;p9"/>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rot="5400000">
            <a:off x="4623595" y="2285208"/>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body" idx="1"/>
          </p:nvPr>
        </p:nvSpPr>
        <p:spPr>
          <a:xfrm rot="5400000">
            <a:off x="623095" y="370683"/>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0"/>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8" name="Google Shape;78;p10"/>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9" name="Google Shape;79;p10"/>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5F5F5"/>
            </a:gs>
            <a:gs pos="80000">
              <a:schemeClr val="lt1"/>
            </a:gs>
            <a:gs pos="100000">
              <a:srgbClr val="D2D3E0"/>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5F5F5"/>
            </a:gs>
            <a:gs pos="80000">
              <a:schemeClr val="lt1"/>
            </a:gs>
            <a:gs pos="100000">
              <a:srgbClr val="D2D3E0"/>
            </a:gs>
          </a:gsLst>
          <a:path path="circle">
            <a:fillToRect l="50000" t="50000" r="50000" b="50000"/>
          </a:path>
          <a:tileRect/>
        </a:gradFill>
        <a:effectLst/>
      </p:bgPr>
    </p:bg>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p1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2"/>
          <p:cNvSpPr/>
          <p:nvPr/>
        </p:nvSpPr>
        <p:spPr>
          <a:xfrm>
            <a:off x="0" y="6638927"/>
            <a:ext cx="9144000" cy="219000"/>
          </a:xfrm>
          <a:prstGeom prst="rect">
            <a:avLst/>
          </a:prstGeom>
          <a:gradFill>
            <a:gsLst>
              <a:gs pos="0">
                <a:srgbClr val="0F2A49"/>
              </a:gs>
              <a:gs pos="48000">
                <a:srgbClr val="184575"/>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22.svg"/><Relationship Id="rId4" Type="http://schemas.openxmlformats.org/officeDocument/2006/relationships/image" Target="../media/image2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2.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3.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38.jpe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p:nvPr/>
        </p:nvSpPr>
        <p:spPr>
          <a:xfrm>
            <a:off x="0" y="4437071"/>
            <a:ext cx="6229350" cy="1468136"/>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72" name="Google Shape;172;p24"/>
          <p:cNvSpPr/>
          <p:nvPr/>
        </p:nvSpPr>
        <p:spPr>
          <a:xfrm>
            <a:off x="0" y="1013029"/>
            <a:ext cx="4892040" cy="417600"/>
          </a:xfrm>
          <a:prstGeom prst="homePlate">
            <a:avLst>
              <a:gd name="adj" fmla="val 43544"/>
            </a:avLst>
          </a:prstGeom>
          <a:gradFill>
            <a:gsLst>
              <a:gs pos="0">
                <a:srgbClr val="0B2036"/>
              </a:gs>
              <a:gs pos="48000">
                <a:srgbClr val="113051"/>
              </a:gs>
              <a:gs pos="60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73" name="Google Shape;173;p24"/>
          <p:cNvSpPr txBox="1">
            <a:spLocks noGrp="1"/>
          </p:cNvSpPr>
          <p:nvPr>
            <p:ph type="ctrTitle"/>
          </p:nvPr>
        </p:nvSpPr>
        <p:spPr>
          <a:xfrm>
            <a:off x="0" y="1802136"/>
            <a:ext cx="5329239" cy="2261957"/>
          </a:xfrm>
          <a:prstGeom prst="rect">
            <a:avLst/>
          </a:prstGeom>
          <a:noFill/>
          <a:ln>
            <a:noFill/>
          </a:ln>
        </p:spPr>
        <p:txBody>
          <a:bodyPr spcFirstLastPara="1" wrap="square" lIns="68550" tIns="34275" rIns="68550" bIns="34275" anchor="b" anchorCtr="0">
            <a:noAutofit/>
          </a:bodyPr>
          <a:lstStyle/>
          <a:p>
            <a:pPr marL="0" lvl="0" indent="0" algn="ctr" rtl="0">
              <a:lnSpc>
                <a:spcPct val="90000"/>
              </a:lnSpc>
              <a:spcBef>
                <a:spcPts val="0"/>
              </a:spcBef>
              <a:spcAft>
                <a:spcPts val="0"/>
              </a:spcAft>
              <a:buClr>
                <a:schemeClr val="accent1"/>
              </a:buClr>
              <a:buSzPts val="4400"/>
              <a:buNone/>
            </a:pPr>
            <a:r>
              <a:rPr lang="en-US" sz="4000" b="1">
                <a:solidFill>
                  <a:schemeClr val="accent1"/>
                </a:solidFill>
                <a:latin typeface="Garamond"/>
                <a:ea typeface="Garamond"/>
                <a:cs typeface="Garamond"/>
                <a:sym typeface="Garamond"/>
              </a:rPr>
              <a:t>D</a:t>
            </a:r>
            <a:r>
              <a:rPr lang="en-US" sz="3200">
                <a:solidFill>
                  <a:schemeClr val="accent1"/>
                </a:solidFill>
              </a:rPr>
              <a:t>eployed </a:t>
            </a:r>
            <a:r>
              <a:rPr lang="en-US" sz="4000" b="1">
                <a:solidFill>
                  <a:schemeClr val="accent1"/>
                </a:solidFill>
                <a:latin typeface="Garamond"/>
                <a:ea typeface="Garamond"/>
                <a:cs typeface="Garamond"/>
                <a:sym typeface="Garamond"/>
              </a:rPr>
              <a:t>R</a:t>
            </a:r>
            <a:r>
              <a:rPr lang="en-US" sz="3200">
                <a:solidFill>
                  <a:schemeClr val="accent1"/>
                </a:solidFill>
              </a:rPr>
              <a:t>F </a:t>
            </a:r>
            <a:r>
              <a:rPr lang="en-US" sz="4000" b="1">
                <a:solidFill>
                  <a:schemeClr val="accent1"/>
                </a:solidFill>
                <a:latin typeface="Garamond"/>
                <a:ea typeface="Garamond"/>
                <a:cs typeface="Garamond"/>
                <a:sym typeface="Garamond"/>
              </a:rPr>
              <a:t>A</a:t>
            </a:r>
            <a:r>
              <a:rPr lang="en-US" sz="3200">
                <a:solidFill>
                  <a:schemeClr val="accent1"/>
                </a:solidFill>
              </a:rPr>
              <a:t>ntennas for </a:t>
            </a:r>
            <a:r>
              <a:rPr lang="en-US" sz="4000" b="1">
                <a:solidFill>
                  <a:schemeClr val="accent1"/>
                </a:solidFill>
                <a:latin typeface="Garamond"/>
                <a:ea typeface="Garamond"/>
                <a:cs typeface="Garamond"/>
                <a:sym typeface="Garamond"/>
              </a:rPr>
              <a:t>G</a:t>
            </a:r>
            <a:r>
              <a:rPr lang="en-US" sz="3200">
                <a:solidFill>
                  <a:schemeClr val="accent1"/>
                </a:solidFill>
              </a:rPr>
              <a:t>PS-denied </a:t>
            </a:r>
            <a:r>
              <a:rPr lang="en-US" sz="4000" b="1">
                <a:solidFill>
                  <a:schemeClr val="accent1"/>
                </a:solidFill>
                <a:latin typeface="Garamond"/>
                <a:ea typeface="Garamond"/>
                <a:cs typeface="Garamond"/>
                <a:sym typeface="Garamond"/>
              </a:rPr>
              <a:t>O</a:t>
            </a:r>
            <a:r>
              <a:rPr lang="en-US" sz="3200">
                <a:solidFill>
                  <a:schemeClr val="accent1"/>
                </a:solidFill>
              </a:rPr>
              <a:t>ptimization and Environmental </a:t>
            </a:r>
            <a:r>
              <a:rPr lang="en-US" sz="4000" b="1">
                <a:solidFill>
                  <a:schemeClr val="accent1"/>
                </a:solidFill>
                <a:latin typeface="Garamond"/>
                <a:ea typeface="Garamond"/>
                <a:cs typeface="Garamond"/>
                <a:sym typeface="Garamond"/>
              </a:rPr>
              <a:t>N</a:t>
            </a:r>
            <a:r>
              <a:rPr lang="en-US" sz="3200">
                <a:solidFill>
                  <a:schemeClr val="accent1"/>
                </a:solidFill>
              </a:rPr>
              <a:t>avigation</a:t>
            </a:r>
            <a:endParaRPr sz="3200">
              <a:solidFill>
                <a:schemeClr val="accent1"/>
              </a:solidFill>
            </a:endParaRPr>
          </a:p>
        </p:txBody>
      </p:sp>
      <p:sp>
        <p:nvSpPr>
          <p:cNvPr id="174" name="Google Shape;174;p24"/>
          <p:cNvSpPr txBox="1">
            <a:spLocks noGrp="1"/>
          </p:cNvSpPr>
          <p:nvPr>
            <p:ph type="subTitle" idx="1"/>
          </p:nvPr>
        </p:nvSpPr>
        <p:spPr>
          <a:xfrm>
            <a:off x="-786084" y="4526696"/>
            <a:ext cx="7392582" cy="1318275"/>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Clr>
                <a:schemeClr val="lt1"/>
              </a:buClr>
              <a:buSzPts val="2200"/>
              <a:buNone/>
            </a:pPr>
            <a:r>
              <a:rPr lang="en-US" sz="2000">
                <a:solidFill>
                  <a:schemeClr val="lt1"/>
                </a:solidFill>
              </a:rPr>
              <a:t>Dawson Beatty, Christian Carmack, Jeremy Fie, </a:t>
            </a:r>
            <a:endParaRPr/>
          </a:p>
          <a:p>
            <a:pPr marL="0" lvl="0" indent="0" algn="ctr" rtl="0">
              <a:lnSpc>
                <a:spcPct val="90000"/>
              </a:lnSpc>
              <a:spcBef>
                <a:spcPts val="0"/>
              </a:spcBef>
              <a:spcAft>
                <a:spcPts val="0"/>
              </a:spcAft>
              <a:buClr>
                <a:schemeClr val="lt1"/>
              </a:buClr>
              <a:buSzPts val="2200"/>
              <a:buNone/>
            </a:pPr>
            <a:r>
              <a:rPr lang="en-US" sz="2000">
                <a:solidFill>
                  <a:schemeClr val="lt1"/>
                </a:solidFill>
              </a:rPr>
              <a:t>Chris Greer,</a:t>
            </a:r>
            <a:r>
              <a:rPr lang="en-US" sz="2000"/>
              <a:t> </a:t>
            </a:r>
            <a:r>
              <a:rPr lang="en-US" sz="2000">
                <a:solidFill>
                  <a:schemeClr val="lt1"/>
                </a:solidFill>
              </a:rPr>
              <a:t>Ross Kloetzel, Jack Maydan, </a:t>
            </a:r>
            <a:endParaRPr/>
          </a:p>
          <a:p>
            <a:pPr marL="0" lvl="0" indent="0" algn="ctr" rtl="0">
              <a:lnSpc>
                <a:spcPct val="90000"/>
              </a:lnSpc>
              <a:spcBef>
                <a:spcPts val="0"/>
              </a:spcBef>
              <a:spcAft>
                <a:spcPts val="0"/>
              </a:spcAft>
              <a:buClr>
                <a:schemeClr val="lt1"/>
              </a:buClr>
              <a:buSzPts val="2200"/>
              <a:buNone/>
            </a:pPr>
            <a:r>
              <a:rPr lang="en-US" sz="2000">
                <a:solidFill>
                  <a:schemeClr val="lt1"/>
                </a:solidFill>
              </a:rPr>
              <a:t>Kyle Nieukirk, Virginia Nystrom,</a:t>
            </a:r>
            <a:r>
              <a:rPr lang="en-US" sz="2000"/>
              <a:t> </a:t>
            </a:r>
            <a:r>
              <a:rPr lang="en-US" sz="2000">
                <a:solidFill>
                  <a:schemeClr val="lt1"/>
                </a:solidFill>
              </a:rPr>
              <a:t>Amanda Siirola, </a:t>
            </a:r>
            <a:endParaRPr/>
          </a:p>
          <a:p>
            <a:pPr marL="0" lvl="0" indent="0" algn="ctr" rtl="0">
              <a:lnSpc>
                <a:spcPct val="90000"/>
              </a:lnSpc>
              <a:spcBef>
                <a:spcPts val="0"/>
              </a:spcBef>
              <a:spcAft>
                <a:spcPts val="0"/>
              </a:spcAft>
              <a:buClr>
                <a:schemeClr val="lt1"/>
              </a:buClr>
              <a:buSzPts val="2200"/>
              <a:buNone/>
            </a:pPr>
            <a:r>
              <a:rPr lang="en-US" sz="2000">
                <a:solidFill>
                  <a:schemeClr val="lt1"/>
                </a:solidFill>
              </a:rPr>
              <a:t>Ryan Stewart, Luke Tafur, Ivan Yurkin</a:t>
            </a:r>
            <a:endParaRPr sz="2000">
              <a:solidFill>
                <a:schemeClr val="lt1"/>
              </a:solidFill>
            </a:endParaRPr>
          </a:p>
        </p:txBody>
      </p:sp>
      <p:sp>
        <p:nvSpPr>
          <p:cNvPr id="175" name="Google Shape;175;p24"/>
          <p:cNvSpPr/>
          <p:nvPr/>
        </p:nvSpPr>
        <p:spPr>
          <a:xfrm>
            <a:off x="258579" y="989688"/>
            <a:ext cx="4163970" cy="881882"/>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Georgia"/>
                <a:ea typeface="Georgia"/>
                <a:cs typeface="Georgia"/>
                <a:sym typeface="Georgia"/>
              </a:rPr>
              <a:t>Test Readiness Review</a:t>
            </a:r>
            <a:endParaRPr sz="1600" b="0" i="0" u="none" strike="noStrike" cap="none">
              <a:solidFill>
                <a:schemeClr val="lt1"/>
              </a:solidFill>
              <a:latin typeface="Georgia"/>
              <a:ea typeface="Georgia"/>
              <a:cs typeface="Georgia"/>
              <a:sym typeface="Georgia"/>
            </a:endParaRPr>
          </a:p>
        </p:txBody>
      </p:sp>
      <p:pic>
        <p:nvPicPr>
          <p:cNvPr id="176" name="Google Shape;176;p24" descr="A close up of a logo&#10;&#10;Description generated with very high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72744" y="5378527"/>
            <a:ext cx="1131842" cy="1053360"/>
          </a:xfrm>
          <a:prstGeom prst="rect">
            <a:avLst/>
          </a:prstGeom>
          <a:noFill/>
          <a:ln>
            <a:noFill/>
          </a:ln>
        </p:spPr>
      </p:pic>
      <p:pic>
        <p:nvPicPr>
          <p:cNvPr id="177" name="Google Shape;177;p24" descr="A picture containing clipart&#10;&#10;Description generated with high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77987" y="5378527"/>
            <a:ext cx="1026271" cy="1053359"/>
          </a:xfrm>
          <a:prstGeom prst="rect">
            <a:avLst/>
          </a:prstGeom>
          <a:noFill/>
          <a:ln>
            <a:noFill/>
          </a:ln>
        </p:spPr>
      </p:pic>
      <p:sp>
        <p:nvSpPr>
          <p:cNvPr id="183" name="Google Shape;183;p24"/>
          <p:cNvSpPr/>
          <p:nvPr/>
        </p:nvSpPr>
        <p:spPr>
          <a:xfrm>
            <a:off x="1" y="6638927"/>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184" name="Google Shape;184;p24"/>
          <p:cNvSpPr/>
          <p:nvPr/>
        </p:nvSpPr>
        <p:spPr>
          <a:xfrm>
            <a:off x="0" y="0"/>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20" name="Picture 19">
            <a:extLst>
              <a:ext uri="{FF2B5EF4-FFF2-40B4-BE49-F238E27FC236}">
                <a16:creationId xmlns:a16="http://schemas.microsoft.com/office/drawing/2014/main" id="{C45BDD56-6A9D-4E9A-90EA-BFCBA5CDD2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21" name="Group 20">
            <a:extLst>
              <a:ext uri="{FF2B5EF4-FFF2-40B4-BE49-F238E27FC236}">
                <a16:creationId xmlns:a16="http://schemas.microsoft.com/office/drawing/2014/main" id="{B96609C9-3110-4024-86B8-4BB7E018DC81}"/>
              </a:ext>
            </a:extLst>
          </p:cNvPr>
          <p:cNvGrpSpPr/>
          <p:nvPr/>
        </p:nvGrpSpPr>
        <p:grpSpPr>
          <a:xfrm>
            <a:off x="6332537" y="1782345"/>
            <a:ext cx="1294486" cy="664284"/>
            <a:chOff x="3862888" y="748690"/>
            <a:chExt cx="1569758" cy="818255"/>
          </a:xfrm>
        </p:grpSpPr>
        <p:pic>
          <p:nvPicPr>
            <p:cNvPr id="22" name="Picture 21">
              <a:extLst>
                <a:ext uri="{FF2B5EF4-FFF2-40B4-BE49-F238E27FC236}">
                  <a16:creationId xmlns:a16="http://schemas.microsoft.com/office/drawing/2014/main" id="{554D3F0D-EF66-4422-953D-8717F4C1609E}"/>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23" name="Picture 22">
              <a:extLst>
                <a:ext uri="{FF2B5EF4-FFF2-40B4-BE49-F238E27FC236}">
                  <a16:creationId xmlns:a16="http://schemas.microsoft.com/office/drawing/2014/main" id="{15464213-CE73-4E92-A445-F1E798A7D2D2}"/>
                </a:ext>
              </a:extLst>
            </p:cNvPr>
            <p:cNvPicPr>
              <a:picLocks noChangeAspect="1"/>
            </p:cNvPicPr>
            <p:nvPr/>
          </p:nvPicPr>
          <p:blipFill rotWithShape="1">
            <a:blip r:embed="rId7"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24" name="Picture 23">
              <a:extLst>
                <a:ext uri="{FF2B5EF4-FFF2-40B4-BE49-F238E27FC236}">
                  <a16:creationId xmlns:a16="http://schemas.microsoft.com/office/drawing/2014/main" id="{78179470-813E-4AD5-A2DA-6ED1BE3AEAAF}"/>
                </a:ext>
              </a:extLst>
            </p:cNvPr>
            <p:cNvPicPr>
              <a:picLocks noChangeAspect="1"/>
            </p:cNvPicPr>
            <p:nvPr/>
          </p:nvPicPr>
          <p:blipFill rotWithShape="1">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a:spLocks noGrp="1"/>
          </p:cNvSpPr>
          <p:nvPr>
            <p:ph type="body" idx="1"/>
          </p:nvPr>
        </p:nvSpPr>
        <p:spPr>
          <a:xfrm>
            <a:off x="117105" y="1961176"/>
            <a:ext cx="4252338" cy="3315159"/>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2000" dirty="0"/>
              <a:t>Capabilities:</a:t>
            </a:r>
            <a:endParaRPr dirty="0"/>
          </a:p>
          <a:p>
            <a:pPr marL="685800" lvl="1" indent="-257175" algn="l" rtl="0">
              <a:lnSpc>
                <a:spcPct val="90000"/>
              </a:lnSpc>
              <a:spcBef>
                <a:spcPts val="375"/>
              </a:spcBef>
              <a:spcAft>
                <a:spcPts val="0"/>
              </a:spcAft>
              <a:buSzPts val="1800"/>
              <a:buChar char="•"/>
            </a:pPr>
            <a:r>
              <a:rPr lang="en-US" sz="2000" dirty="0"/>
              <a:t>Pod to Pod Ranging</a:t>
            </a:r>
            <a:endParaRPr dirty="0"/>
          </a:p>
          <a:p>
            <a:pPr marL="685800" lvl="1" indent="-257175" algn="l" rtl="0">
              <a:lnSpc>
                <a:spcPct val="90000"/>
              </a:lnSpc>
              <a:spcBef>
                <a:spcPts val="375"/>
              </a:spcBef>
              <a:spcAft>
                <a:spcPts val="0"/>
              </a:spcAft>
              <a:buSzPts val="1800"/>
              <a:buChar char="•"/>
            </a:pPr>
            <a:r>
              <a:rPr lang="en-US" sz="2000" dirty="0"/>
              <a:t>Environmental data (pressure, temperature, and  altitude)</a:t>
            </a:r>
            <a:endParaRPr dirty="0"/>
          </a:p>
          <a:p>
            <a:pPr marL="685800" lvl="1" indent="-257175" algn="l" rtl="0">
              <a:lnSpc>
                <a:spcPct val="90000"/>
              </a:lnSpc>
              <a:spcBef>
                <a:spcPts val="375"/>
              </a:spcBef>
              <a:spcAft>
                <a:spcPts val="0"/>
              </a:spcAft>
              <a:buSzPts val="1800"/>
              <a:buChar char="•"/>
            </a:pPr>
            <a:r>
              <a:rPr lang="en-US" sz="2000" dirty="0"/>
              <a:t>Accelerometer data (+/- 100g’s)</a:t>
            </a:r>
            <a:endParaRPr dirty="0"/>
          </a:p>
          <a:p>
            <a:pPr marL="685800" lvl="1" indent="-257175" algn="l" rtl="0">
              <a:lnSpc>
                <a:spcPct val="90000"/>
              </a:lnSpc>
              <a:spcBef>
                <a:spcPts val="375"/>
              </a:spcBef>
              <a:spcAft>
                <a:spcPts val="0"/>
              </a:spcAft>
              <a:buSzPts val="1800"/>
              <a:buChar char="•"/>
            </a:pPr>
            <a:r>
              <a:rPr lang="en-US" sz="2000" dirty="0"/>
              <a:t>SD card writing (Environmental and Accel. data)</a:t>
            </a:r>
            <a:endParaRPr dirty="0"/>
          </a:p>
          <a:p>
            <a:pPr marL="342900" lvl="0" indent="-142875" algn="l" rtl="0">
              <a:lnSpc>
                <a:spcPct val="90000"/>
              </a:lnSpc>
              <a:spcBef>
                <a:spcPts val="750"/>
              </a:spcBef>
              <a:spcAft>
                <a:spcPts val="0"/>
              </a:spcAft>
              <a:buClr>
                <a:schemeClr val="dk1"/>
              </a:buClr>
              <a:buSzPts val="1800"/>
              <a:buNone/>
            </a:pPr>
            <a:endParaRPr sz="2000" dirty="0"/>
          </a:p>
        </p:txBody>
      </p:sp>
      <p:sp>
        <p:nvSpPr>
          <p:cNvPr id="351" name="Google Shape;351;p33"/>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10</a:t>
            </a:fld>
            <a:endParaRPr/>
          </a:p>
        </p:txBody>
      </p:sp>
      <p:sp>
        <p:nvSpPr>
          <p:cNvPr id="352" name="Google Shape;352;p33"/>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Pod Electronics Design</a:t>
            </a:r>
            <a:endParaRPr/>
          </a:p>
        </p:txBody>
      </p:sp>
      <p:sp>
        <p:nvSpPr>
          <p:cNvPr id="353" name="Google Shape;353;p33"/>
          <p:cNvSpPr txBox="1"/>
          <p:nvPr/>
        </p:nvSpPr>
        <p:spPr>
          <a:xfrm>
            <a:off x="4572000" y="5769813"/>
            <a:ext cx="3856725" cy="273825"/>
          </a:xfrm>
          <a:prstGeom prst="rect">
            <a:avLst/>
          </a:prstGeom>
          <a:noFill/>
          <a:ln>
            <a:noFill/>
          </a:ln>
        </p:spPr>
        <p:txBody>
          <a:bodyPr spcFirstLastPara="1" wrap="square" lIns="68550" tIns="34275" rIns="68550" bIns="34275" anchor="t" anchorCtr="0">
            <a:noAutofit/>
          </a:bodyPr>
          <a:lstStyle/>
          <a:p>
            <a:pPr marL="0" marR="0" lvl="0" indent="0" algn="ctr" rtl="0">
              <a:lnSpc>
                <a:spcPct val="90000"/>
              </a:lnSpc>
              <a:spcBef>
                <a:spcPts val="0"/>
              </a:spcBef>
              <a:spcAft>
                <a:spcPts val="0"/>
              </a:spcAft>
              <a:buNone/>
            </a:pPr>
            <a:r>
              <a:rPr lang="en-US" sz="2000" b="0" i="0" u="none" strike="noStrike" cap="none" dirty="0">
                <a:solidFill>
                  <a:srgbClr val="000000"/>
                </a:solidFill>
                <a:latin typeface="Georgia"/>
                <a:ea typeface="Georgia"/>
                <a:cs typeface="Georgia"/>
                <a:sym typeface="Georgia"/>
              </a:rPr>
              <a:t>Dragon Egg Shield [6cm x 6cm]</a:t>
            </a:r>
            <a:endParaRPr sz="2000" b="0" i="0" u="none" strike="noStrike" cap="none" dirty="0">
              <a:solidFill>
                <a:srgbClr val="000000"/>
              </a:solidFill>
              <a:latin typeface="Georgia"/>
              <a:ea typeface="Georgia"/>
              <a:cs typeface="Georgia"/>
              <a:sym typeface="Georgia"/>
            </a:endParaRPr>
          </a:p>
        </p:txBody>
      </p:sp>
      <p:pic>
        <p:nvPicPr>
          <p:cNvPr id="354" name="Google Shape;354;p33"/>
          <p:cNvPicPr preferRelativeResize="0"/>
          <p:nvPr/>
        </p:nvPicPr>
        <p:blipFill rotWithShape="1">
          <a:blip r:embed="rId3">
            <a:alphaModFix/>
          </a:blip>
          <a:srcRect/>
          <a:stretch/>
        </p:blipFill>
        <p:spPr>
          <a:xfrm>
            <a:off x="4666727" y="1628756"/>
            <a:ext cx="3688136" cy="38927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34"/>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11</a:t>
            </a:fld>
            <a:endParaRPr/>
          </a:p>
        </p:txBody>
      </p:sp>
      <p:sp>
        <p:nvSpPr>
          <p:cNvPr id="361" name="Google Shape;361;p34"/>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Navigation Software Design</a:t>
            </a:r>
            <a:endParaRPr/>
          </a:p>
        </p:txBody>
      </p:sp>
      <p:sp>
        <p:nvSpPr>
          <p:cNvPr id="9" name="Google Shape;356;p34">
            <a:extLst>
              <a:ext uri="{FF2B5EF4-FFF2-40B4-BE49-F238E27FC236}">
                <a16:creationId xmlns:a16="http://schemas.microsoft.com/office/drawing/2014/main" id="{1D54EC7A-4565-46D6-988D-BECEAB8ED19D}"/>
              </a:ext>
            </a:extLst>
          </p:cNvPr>
          <p:cNvSpPr txBox="1">
            <a:spLocks/>
          </p:cNvSpPr>
          <p:nvPr/>
        </p:nvSpPr>
        <p:spPr>
          <a:xfrm>
            <a:off x="94245" y="1760128"/>
            <a:ext cx="3547200" cy="4041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2400" b="0" i="0" u="none" strike="noStrike" cap="none">
                <a:solidFill>
                  <a:schemeClr val="dk1"/>
                </a:solidFill>
                <a:latin typeface="Georgia"/>
                <a:ea typeface="Georgia"/>
                <a:cs typeface="Georgia"/>
                <a:sym typeface="Georgia"/>
              </a:defRPr>
            </a:lvl1pPr>
            <a:lvl2pPr marL="914400" marR="0" lvl="1" indent="-342900" algn="l" rtl="0">
              <a:lnSpc>
                <a:spcPct val="90000"/>
              </a:lnSpc>
              <a:spcBef>
                <a:spcPts val="375"/>
              </a:spcBef>
              <a:spcAft>
                <a:spcPts val="0"/>
              </a:spcAft>
              <a:buClr>
                <a:schemeClr val="dk1"/>
              </a:buClr>
              <a:buSzPts val="1800"/>
              <a:buFont typeface="Arial"/>
              <a:buChar char="•"/>
              <a:defRPr sz="2400" b="0" i="0" u="none" strike="noStrike" cap="none">
                <a:solidFill>
                  <a:schemeClr val="dk1"/>
                </a:solidFill>
                <a:latin typeface="Georgia"/>
                <a:ea typeface="Georgia"/>
                <a:cs typeface="Georgia"/>
                <a:sym typeface="Georgia"/>
              </a:defRPr>
            </a:lvl2pPr>
            <a:lvl3pPr marL="1371600" marR="0" lvl="2" indent="-342900" algn="l" rtl="0">
              <a:lnSpc>
                <a:spcPct val="90000"/>
              </a:lnSpc>
              <a:spcBef>
                <a:spcPts val="375"/>
              </a:spcBef>
              <a:spcAft>
                <a:spcPts val="0"/>
              </a:spcAft>
              <a:buClr>
                <a:schemeClr val="dk1"/>
              </a:buClr>
              <a:buSzPts val="18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257175"/>
            <a:r>
              <a:rPr lang="en-US" sz="2000"/>
              <a:t>Capabilities:</a:t>
            </a:r>
            <a:endParaRPr lang="en-US"/>
          </a:p>
          <a:p>
            <a:pPr marL="685800" lvl="1" indent="-269875">
              <a:buSzPts val="2000"/>
            </a:pPr>
            <a:r>
              <a:rPr lang="en-US" sz="2000" b="1"/>
              <a:t>Generate path and pod deployment points </a:t>
            </a:r>
            <a:r>
              <a:rPr lang="en-US" sz="2000"/>
              <a:t>to reach all 10 waypoints</a:t>
            </a:r>
          </a:p>
          <a:p>
            <a:pPr marL="685800" lvl="1" indent="-257175"/>
            <a:r>
              <a:rPr lang="en-US" sz="2000" b="1"/>
              <a:t>Localize rover </a:t>
            </a:r>
            <a:r>
              <a:rPr lang="en-US" sz="2000"/>
              <a:t>using RF ranging data to correct rover odometry </a:t>
            </a:r>
          </a:p>
          <a:p>
            <a:pPr marL="685800" lvl="1" indent="-257175"/>
            <a:r>
              <a:rPr lang="en-US" sz="2000" b="1"/>
              <a:t>Generate closed-loop control routine </a:t>
            </a:r>
            <a:r>
              <a:rPr lang="en-US" sz="2000"/>
              <a:t>to use localization data to keep rover within 1 m of path</a:t>
            </a:r>
            <a:endParaRPr lang="en-US" sz="2000" dirty="0"/>
          </a:p>
        </p:txBody>
      </p:sp>
      <p:pic>
        <p:nvPicPr>
          <p:cNvPr id="10" name="Google Shape;359;p34">
            <a:extLst>
              <a:ext uri="{FF2B5EF4-FFF2-40B4-BE49-F238E27FC236}">
                <a16:creationId xmlns:a16="http://schemas.microsoft.com/office/drawing/2014/main" id="{A14B9E61-19A8-4ACA-BB09-22C68ADDAB6C}"/>
              </a:ext>
            </a:extLst>
          </p:cNvPr>
          <p:cNvPicPr preferRelativeResize="0"/>
          <p:nvPr/>
        </p:nvPicPr>
        <p:blipFill rotWithShape="1">
          <a:blip r:embed="rId3">
            <a:alphaModFix/>
          </a:blip>
          <a:srcRect/>
          <a:stretch/>
        </p:blipFill>
        <p:spPr>
          <a:xfrm>
            <a:off x="3777673" y="1524001"/>
            <a:ext cx="5129157" cy="4513754"/>
          </a:xfrm>
          <a:prstGeom prst="rect">
            <a:avLst/>
          </a:prstGeom>
          <a:noFill/>
          <a:ln>
            <a:noFill/>
          </a:ln>
        </p:spPr>
      </p:pic>
      <p:pic>
        <p:nvPicPr>
          <p:cNvPr id="11" name="Google Shape;360;p34" descr="http://clearpathrobotics.com/wp-content/uploads/2016/08/Jackal_Vision_Sensor_Package.png">
            <a:extLst>
              <a:ext uri="{FF2B5EF4-FFF2-40B4-BE49-F238E27FC236}">
                <a16:creationId xmlns:a16="http://schemas.microsoft.com/office/drawing/2014/main" id="{20A3CA43-0DCD-4E41-A5E5-0371C8AC831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05311" y="1752779"/>
            <a:ext cx="1478575" cy="1275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14" name="Picture 13" descr="A close up of a screen&#10;&#10;Description generated with very high confidence">
            <a:extLst>
              <a:ext uri="{FF2B5EF4-FFF2-40B4-BE49-F238E27FC236}">
                <a16:creationId xmlns:a16="http://schemas.microsoft.com/office/drawing/2014/main" id="{90B97EA6-76F9-4106-BF3D-84A1B6F7D350}"/>
              </a:ext>
            </a:extLst>
          </p:cNvPr>
          <p:cNvPicPr>
            <a:picLocks noChangeAspect="1"/>
          </p:cNvPicPr>
          <p:nvPr/>
        </p:nvPicPr>
        <p:blipFill>
          <a:blip r:embed="rId3"/>
          <a:stretch>
            <a:fillRect/>
          </a:stretch>
        </p:blipFill>
        <p:spPr>
          <a:xfrm>
            <a:off x="71054" y="1364561"/>
            <a:ext cx="5486400" cy="5099694"/>
          </a:xfrm>
          <a:prstGeom prst="rect">
            <a:avLst/>
          </a:prstGeom>
        </p:spPr>
      </p:pic>
      <p:sp>
        <p:nvSpPr>
          <p:cNvPr id="369" name="Google Shape;369;p35"/>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12</a:t>
            </a:fld>
            <a:endParaRPr/>
          </a:p>
        </p:txBody>
      </p:sp>
      <p:sp>
        <p:nvSpPr>
          <p:cNvPr id="370" name="Google Shape;370;p35"/>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Critical Project Elements</a:t>
            </a:r>
            <a:endParaRPr/>
          </a:p>
        </p:txBody>
      </p:sp>
      <p:graphicFrame>
        <p:nvGraphicFramePr>
          <p:cNvPr id="372" name="Google Shape;372;p35"/>
          <p:cNvGraphicFramePr/>
          <p:nvPr>
            <p:extLst>
              <p:ext uri="{D42A27DB-BD31-4B8C-83A1-F6EECF244321}">
                <p14:modId xmlns:p14="http://schemas.microsoft.com/office/powerpoint/2010/main" val="1431603994"/>
              </p:ext>
            </p:extLst>
          </p:nvPr>
        </p:nvGraphicFramePr>
        <p:xfrm>
          <a:off x="5675443" y="1329985"/>
          <a:ext cx="3397503" cy="5134270"/>
        </p:xfrm>
        <a:graphic>
          <a:graphicData uri="http://schemas.openxmlformats.org/drawingml/2006/table">
            <a:tbl>
              <a:tblPr firstRow="1" bandRow="1">
                <a:noFill/>
                <a:tableStyleId>{EB5C622D-BDB0-4B37-B10F-53F37E19B05A}</a:tableStyleId>
              </a:tblPr>
              <a:tblGrid>
                <a:gridCol w="1343195">
                  <a:extLst>
                    <a:ext uri="{9D8B030D-6E8A-4147-A177-3AD203B41FA5}">
                      <a16:colId xmlns:a16="http://schemas.microsoft.com/office/drawing/2014/main" val="20000"/>
                    </a:ext>
                  </a:extLst>
                </a:gridCol>
                <a:gridCol w="2054308">
                  <a:extLst>
                    <a:ext uri="{9D8B030D-6E8A-4147-A177-3AD203B41FA5}">
                      <a16:colId xmlns:a16="http://schemas.microsoft.com/office/drawing/2014/main" val="20001"/>
                    </a:ext>
                  </a:extLst>
                </a:gridCol>
              </a:tblGrid>
              <a:tr h="450750">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latin typeface="Georgia"/>
                          <a:ea typeface="Georgia"/>
                          <a:cs typeface="Georgia"/>
                          <a:sym typeface="Georgia"/>
                        </a:rPr>
                        <a:t>CPE</a:t>
                      </a:r>
                      <a:endParaRPr sz="2000" u="none" strike="noStrike" cap="none" dirty="0">
                        <a:latin typeface="Georgia"/>
                        <a:ea typeface="Georgia"/>
                        <a:cs typeface="Georgia"/>
                        <a:sym typeface="Georgia"/>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latin typeface="Georgia"/>
                          <a:ea typeface="Georgia"/>
                          <a:cs typeface="Georgia"/>
                          <a:sym typeface="Georgia"/>
                        </a:rPr>
                        <a:t>Testing Status</a:t>
                      </a:r>
                      <a:endParaRPr sz="2000" u="none" strike="noStrike" cap="none" dirty="0">
                        <a:latin typeface="Georgia"/>
                        <a:ea typeface="Georgia"/>
                        <a:cs typeface="Georgia"/>
                        <a:sym typeface="Georgia"/>
                      </a:endParaRPr>
                    </a:p>
                  </a:txBody>
                  <a:tcPr marL="91450" marR="91450" marT="45725" marB="45725" anchor="ctr"/>
                </a:tc>
                <a:extLst>
                  <a:ext uri="{0D108BD9-81ED-4DB2-BD59-A6C34878D82A}">
                    <a16:rowId xmlns:a16="http://schemas.microsoft.com/office/drawing/2014/main" val="10000"/>
                  </a:ext>
                </a:extLst>
              </a:tr>
              <a:tr h="7136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dirty="0">
                          <a:latin typeface="Georgia"/>
                          <a:ea typeface="Georgia"/>
                          <a:cs typeface="Georgia"/>
                          <a:sym typeface="Georgia"/>
                        </a:rPr>
                        <a:t>State Estimation </a:t>
                      </a:r>
                      <a:endParaRPr sz="1800" u="none" strike="noStrike" cap="none" dirty="0">
                        <a:latin typeface="Georgia"/>
                        <a:ea typeface="Georgia"/>
                        <a:cs typeface="Georgia"/>
                        <a:sym typeface="Georgia"/>
                      </a:endParaRPr>
                    </a:p>
                  </a:txBody>
                  <a:tcPr marL="91450" marR="91450" marT="45725" marB="45725" anchor="ctr"/>
                </a:tc>
                <a:tc>
                  <a:txBody>
                    <a:bodyPr/>
                    <a:lstStyle/>
                    <a:p>
                      <a:pPr marL="127000" marR="0" lvl="0" indent="0" algn="l" rtl="0">
                        <a:lnSpc>
                          <a:spcPct val="100000"/>
                        </a:lnSpc>
                        <a:spcBef>
                          <a:spcPts val="0"/>
                        </a:spcBef>
                        <a:spcAft>
                          <a:spcPts val="0"/>
                        </a:spcAft>
                        <a:buClr>
                          <a:schemeClr val="dk1"/>
                        </a:buClr>
                        <a:buSzPts val="1600"/>
                        <a:buFont typeface="Georgia"/>
                        <a:buNone/>
                      </a:pPr>
                      <a:r>
                        <a:rPr lang="en-US" sz="1800" dirty="0">
                          <a:latin typeface="Georgia"/>
                          <a:ea typeface="Georgia"/>
                          <a:cs typeface="Georgia"/>
                          <a:sym typeface="Georgia"/>
                        </a:rPr>
                        <a:t>15m localization test successful</a:t>
                      </a:r>
                      <a:endParaRPr sz="1800" dirty="0">
                        <a:latin typeface="Georgia"/>
                        <a:ea typeface="Georgia"/>
                        <a:cs typeface="Georgia"/>
                        <a:sym typeface="Georgia"/>
                      </a:endParaRPr>
                    </a:p>
                  </a:txBody>
                  <a:tcPr marL="91450" marR="91450" marT="45725" marB="45725" anchor="ctr"/>
                </a:tc>
                <a:extLst>
                  <a:ext uri="{0D108BD9-81ED-4DB2-BD59-A6C34878D82A}">
                    <a16:rowId xmlns:a16="http://schemas.microsoft.com/office/drawing/2014/main" val="10001"/>
                  </a:ext>
                </a:extLst>
              </a:tr>
              <a:tr h="7136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dirty="0">
                          <a:latin typeface="Georgia"/>
                          <a:ea typeface="Georgia"/>
                          <a:cs typeface="Georgia"/>
                          <a:sym typeface="Georgia"/>
                        </a:rPr>
                        <a:t>Path Following</a:t>
                      </a:r>
                      <a:endParaRPr sz="1800" u="none" strike="noStrike" cap="none" dirty="0">
                        <a:latin typeface="Georgia"/>
                        <a:ea typeface="Georgia"/>
                        <a:cs typeface="Georgia"/>
                        <a:sym typeface="Georgia"/>
                      </a:endParaRPr>
                    </a:p>
                  </a:txBody>
                  <a:tcPr marL="91450" marR="91450" marT="45725" marB="45725" anchor="ctr"/>
                </a:tc>
                <a:tc>
                  <a:txBody>
                    <a:bodyPr/>
                    <a:lstStyle/>
                    <a:p>
                      <a:pPr marL="127000" lvl="0" indent="0" algn="l" rtl="0">
                        <a:spcBef>
                          <a:spcPts val="0"/>
                        </a:spcBef>
                        <a:spcAft>
                          <a:spcPts val="0"/>
                        </a:spcAft>
                        <a:buClr>
                          <a:schemeClr val="dk1"/>
                        </a:buClr>
                        <a:buSzPts val="1600"/>
                        <a:buFont typeface="Georgia"/>
                        <a:buNone/>
                      </a:pPr>
                      <a:r>
                        <a:rPr lang="en-US" sz="1800" dirty="0">
                          <a:latin typeface="Georgia"/>
                          <a:ea typeface="Georgia"/>
                          <a:cs typeface="Georgia"/>
                          <a:sym typeface="Georgia"/>
                        </a:rPr>
                        <a:t>Tested forward and yaw control</a:t>
                      </a:r>
                      <a:endParaRPr sz="1800" b="0" u="none" strike="noStrike" cap="none" dirty="0">
                        <a:solidFill>
                          <a:schemeClr val="dk1"/>
                        </a:solidFill>
                        <a:latin typeface="Georgia"/>
                        <a:ea typeface="Georgia"/>
                        <a:cs typeface="Georgia"/>
                        <a:sym typeface="Georgia"/>
                      </a:endParaRPr>
                    </a:p>
                  </a:txBody>
                  <a:tcPr marL="91450" marR="91450" marT="45725" marB="45725" anchor="ctr"/>
                </a:tc>
                <a:extLst>
                  <a:ext uri="{0D108BD9-81ED-4DB2-BD59-A6C34878D82A}">
                    <a16:rowId xmlns:a16="http://schemas.microsoft.com/office/drawing/2014/main" val="10002"/>
                  </a:ext>
                </a:extLst>
              </a:tr>
              <a:tr h="7136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dirty="0">
                          <a:latin typeface="Georgia"/>
                          <a:ea typeface="Georgia"/>
                          <a:cs typeface="Georgia"/>
                          <a:sym typeface="Georgia"/>
                        </a:rPr>
                        <a:t>RF Ranging</a:t>
                      </a:r>
                      <a:endParaRPr sz="1800" u="none" strike="noStrike" cap="none" dirty="0">
                        <a:latin typeface="Georgia"/>
                        <a:ea typeface="Georgia"/>
                        <a:cs typeface="Georgia"/>
                        <a:sym typeface="Georgia"/>
                      </a:endParaRPr>
                    </a:p>
                  </a:txBody>
                  <a:tcPr marL="91450" marR="91450" marT="45725" marB="45725" anchor="ctr"/>
                </a:tc>
                <a:tc>
                  <a:txBody>
                    <a:bodyPr/>
                    <a:lstStyle/>
                    <a:p>
                      <a:pPr marL="127000" marR="0" lvl="0" indent="0" algn="l" rtl="0">
                        <a:lnSpc>
                          <a:spcPct val="100000"/>
                        </a:lnSpc>
                        <a:spcBef>
                          <a:spcPts val="0"/>
                        </a:spcBef>
                        <a:spcAft>
                          <a:spcPts val="0"/>
                        </a:spcAft>
                        <a:buClr>
                          <a:schemeClr val="dk1"/>
                        </a:buClr>
                        <a:buSzPts val="1600"/>
                        <a:buFont typeface="Georgia"/>
                        <a:buNone/>
                      </a:pPr>
                      <a:r>
                        <a:rPr lang="en-US" sz="1800" dirty="0">
                          <a:latin typeface="Georgia"/>
                          <a:ea typeface="Georgia"/>
                          <a:cs typeface="Georgia"/>
                          <a:sym typeface="Georgia"/>
                        </a:rPr>
                        <a:t>14/14 PCBs pass checkout test </a:t>
                      </a:r>
                      <a:endParaRPr sz="1800" u="none" strike="noStrike" cap="none" dirty="0">
                        <a:solidFill>
                          <a:schemeClr val="dk1"/>
                        </a:solidFill>
                        <a:latin typeface="Georgia"/>
                        <a:ea typeface="Georgia"/>
                        <a:cs typeface="Georgia"/>
                        <a:sym typeface="Georgia"/>
                      </a:endParaRPr>
                    </a:p>
                  </a:txBody>
                  <a:tcPr marL="91450" marR="91450" marT="45725" marB="45725" anchor="ctr"/>
                </a:tc>
                <a:extLst>
                  <a:ext uri="{0D108BD9-81ED-4DB2-BD59-A6C34878D82A}">
                    <a16:rowId xmlns:a16="http://schemas.microsoft.com/office/drawing/2014/main" val="10003"/>
                  </a:ext>
                </a:extLst>
              </a:tr>
              <a:tr h="7136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dirty="0">
                          <a:latin typeface="Georgia"/>
                          <a:ea typeface="Georgia"/>
                          <a:cs typeface="Georgia"/>
                          <a:sym typeface="Georgia"/>
                        </a:rPr>
                        <a:t>Spring Cannon</a:t>
                      </a:r>
                      <a:endParaRPr sz="1800" u="none" strike="noStrike" cap="none" dirty="0">
                        <a:latin typeface="Georgia"/>
                        <a:ea typeface="Georgia"/>
                        <a:cs typeface="Georgia"/>
                        <a:sym typeface="Georgia"/>
                      </a:endParaRPr>
                    </a:p>
                  </a:txBody>
                  <a:tcPr marL="91450" marR="91450" marT="45725" marB="45725" anchor="ctr"/>
                </a:tc>
                <a:tc>
                  <a:txBody>
                    <a:bodyPr/>
                    <a:lstStyle/>
                    <a:p>
                      <a:pPr marL="127000" lvl="0" indent="0" algn="l" rtl="0">
                        <a:spcBef>
                          <a:spcPts val="0"/>
                        </a:spcBef>
                        <a:spcAft>
                          <a:spcPts val="0"/>
                        </a:spcAft>
                        <a:buClr>
                          <a:schemeClr val="dk1"/>
                        </a:buClr>
                        <a:buSzPts val="1600"/>
                        <a:buFont typeface="Georgia"/>
                        <a:buNone/>
                      </a:pPr>
                      <a:r>
                        <a:rPr lang="en-US" sz="1800" dirty="0">
                          <a:latin typeface="Georgia"/>
                          <a:ea typeface="Georgia"/>
                          <a:cs typeface="Georgia"/>
                          <a:sym typeface="Georgia"/>
                        </a:rPr>
                        <a:t>Motor and gear safety demo complete</a:t>
                      </a:r>
                      <a:endParaRPr sz="1800" u="none" strike="noStrike" cap="none" dirty="0">
                        <a:solidFill>
                          <a:schemeClr val="dk1"/>
                        </a:solidFill>
                        <a:latin typeface="Georgia"/>
                        <a:ea typeface="Georgia"/>
                        <a:cs typeface="Georgia"/>
                        <a:sym typeface="Georgia"/>
                      </a:endParaRPr>
                    </a:p>
                  </a:txBody>
                  <a:tcPr marL="91450" marR="91450" marT="45725" marB="45725" anchor="ctr"/>
                </a:tc>
                <a:extLst>
                  <a:ext uri="{0D108BD9-81ED-4DB2-BD59-A6C34878D82A}">
                    <a16:rowId xmlns:a16="http://schemas.microsoft.com/office/drawing/2014/main" val="10004"/>
                  </a:ext>
                </a:extLst>
              </a:tr>
              <a:tr h="7136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dirty="0">
                          <a:latin typeface="Georgia"/>
                          <a:ea typeface="Georgia"/>
                          <a:cs typeface="Georgia"/>
                          <a:sym typeface="Georgia"/>
                        </a:rPr>
                        <a:t>Pod Storage &amp; Reload</a:t>
                      </a:r>
                      <a:endParaRPr sz="1800" u="none" strike="noStrike" cap="none" dirty="0">
                        <a:latin typeface="Georgia"/>
                        <a:ea typeface="Georgia"/>
                        <a:cs typeface="Georgia"/>
                        <a:sym typeface="Georgia"/>
                      </a:endParaRPr>
                    </a:p>
                  </a:txBody>
                  <a:tcPr marL="91450" marR="91450" marT="45725" marB="45725" anchor="ctr"/>
                </a:tc>
                <a:tc>
                  <a:txBody>
                    <a:bodyPr/>
                    <a:lstStyle/>
                    <a:p>
                      <a:pPr marL="127000" lvl="0" indent="0" algn="l" rtl="0">
                        <a:spcBef>
                          <a:spcPts val="0"/>
                        </a:spcBef>
                        <a:spcAft>
                          <a:spcPts val="0"/>
                        </a:spcAft>
                        <a:buClr>
                          <a:schemeClr val="dk1"/>
                        </a:buClr>
                        <a:buSzPts val="1600"/>
                        <a:buFont typeface="Georgia"/>
                        <a:buNone/>
                      </a:pPr>
                      <a:r>
                        <a:rPr lang="en-US" sz="1800" dirty="0">
                          <a:latin typeface="Georgia"/>
                          <a:ea typeface="Georgia"/>
                          <a:cs typeface="Georgia"/>
                          <a:sym typeface="Georgia"/>
                        </a:rPr>
                        <a:t>Testing interface with pod structure</a:t>
                      </a:r>
                      <a:endParaRPr sz="1800" b="0" i="0" u="none" strike="noStrike" cap="none" dirty="0">
                        <a:solidFill>
                          <a:schemeClr val="dk1"/>
                        </a:solidFill>
                        <a:latin typeface="Georgia"/>
                        <a:ea typeface="Georgia"/>
                        <a:cs typeface="Georgia"/>
                        <a:sym typeface="Georgia"/>
                      </a:endParaRPr>
                    </a:p>
                  </a:txBody>
                  <a:tcPr marL="91450" marR="91450" marT="45725" marB="45725" anchor="ctr"/>
                </a:tc>
                <a:extLst>
                  <a:ext uri="{0D108BD9-81ED-4DB2-BD59-A6C34878D82A}">
                    <a16:rowId xmlns:a16="http://schemas.microsoft.com/office/drawing/2014/main" val="10005"/>
                  </a:ext>
                </a:extLst>
              </a:tr>
              <a:tr h="7136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dirty="0">
                          <a:latin typeface="Georgia"/>
                          <a:ea typeface="Georgia"/>
                          <a:cs typeface="Georgia"/>
                          <a:sym typeface="Georgia"/>
                        </a:rPr>
                        <a:t>Pod Structure</a:t>
                      </a:r>
                      <a:endParaRPr sz="1800" u="none" strike="noStrike" cap="none" dirty="0">
                        <a:latin typeface="Georgia"/>
                        <a:ea typeface="Georgia"/>
                        <a:cs typeface="Georgia"/>
                        <a:sym typeface="Georgia"/>
                      </a:endParaRPr>
                    </a:p>
                  </a:txBody>
                  <a:tcPr marL="91450" marR="91450" marT="45725" marB="45725" anchor="ctr"/>
                </a:tc>
                <a:tc>
                  <a:txBody>
                    <a:bodyPr/>
                    <a:lstStyle/>
                    <a:p>
                      <a:pPr marL="127000" lvl="0" indent="0" algn="l" rtl="0">
                        <a:spcBef>
                          <a:spcPts val="0"/>
                        </a:spcBef>
                        <a:spcAft>
                          <a:spcPts val="0"/>
                        </a:spcAft>
                        <a:buClr>
                          <a:schemeClr val="dk1"/>
                        </a:buClr>
                        <a:buSzPts val="1600"/>
                        <a:buFont typeface="Georgia"/>
                        <a:buNone/>
                      </a:pPr>
                      <a:r>
                        <a:rPr lang="en-US" sz="1800" dirty="0">
                          <a:latin typeface="Georgia"/>
                          <a:ea typeface="Georgia"/>
                          <a:cs typeface="Georgia"/>
                          <a:sym typeface="Georgia"/>
                        </a:rPr>
                        <a:t>4 pod structures complete </a:t>
                      </a:r>
                      <a:endParaRPr sz="1800" b="0" i="0" u="none" strike="noStrike" cap="none" dirty="0">
                        <a:solidFill>
                          <a:schemeClr val="dk1"/>
                        </a:solidFill>
                        <a:latin typeface="Georgia"/>
                        <a:ea typeface="Georgia"/>
                        <a:cs typeface="Georgia"/>
                        <a:sym typeface="Georgia"/>
                      </a:endParaRPr>
                    </a:p>
                  </a:txBody>
                  <a:tcPr marL="91450" marR="91450" marT="45725" marB="45725" anchor="ctr"/>
                </a:tc>
                <a:extLst>
                  <a:ext uri="{0D108BD9-81ED-4DB2-BD59-A6C34878D82A}">
                    <a16:rowId xmlns:a16="http://schemas.microsoft.com/office/drawing/2014/main" val="10006"/>
                  </a:ext>
                </a:extLst>
              </a:tr>
            </a:tbl>
          </a:graphicData>
        </a:graphic>
      </p:graphicFrame>
      <p:pic>
        <p:nvPicPr>
          <p:cNvPr id="12" name="Picture 11" descr="A screenshot of a computer screen&#10;&#10;Description generated with very high confidence">
            <a:extLst>
              <a:ext uri="{FF2B5EF4-FFF2-40B4-BE49-F238E27FC236}">
                <a16:creationId xmlns:a16="http://schemas.microsoft.com/office/drawing/2014/main" id="{72C902C6-9B03-4E50-9231-FFA3568FFEF6}"/>
              </a:ext>
            </a:extLst>
          </p:cNvPr>
          <p:cNvPicPr>
            <a:picLocks noChangeAspect="1"/>
          </p:cNvPicPr>
          <p:nvPr/>
        </p:nvPicPr>
        <p:blipFill>
          <a:blip r:embed="rId4"/>
          <a:stretch>
            <a:fillRect/>
          </a:stretch>
        </p:blipFill>
        <p:spPr>
          <a:xfrm>
            <a:off x="71054" y="1364561"/>
            <a:ext cx="5486400" cy="5099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6"/>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Schedule</a:t>
            </a:r>
            <a:endParaRPr/>
          </a:p>
        </p:txBody>
      </p:sp>
      <p:sp>
        <p:nvSpPr>
          <p:cNvPr id="13" name="Google Shape;413;p39">
            <a:extLst>
              <a:ext uri="{FF2B5EF4-FFF2-40B4-BE49-F238E27FC236}">
                <a16:creationId xmlns:a16="http://schemas.microsoft.com/office/drawing/2014/main" id="{E01DBFB6-1B30-4567-BC58-DC54C3A7F48B}"/>
              </a:ext>
            </a:extLst>
          </p:cNvPr>
          <p:cNvSpPr/>
          <p:nvPr/>
        </p:nvSpPr>
        <p:spPr>
          <a:xfrm>
            <a:off x="266672"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Project Overview</a:t>
            </a:r>
            <a:endParaRPr sz="1800" b="0" i="0" u="none" strike="noStrike" cap="none" dirty="0">
              <a:solidFill>
                <a:srgbClr val="000000"/>
              </a:solidFill>
              <a:latin typeface="Arial"/>
              <a:ea typeface="Arial"/>
              <a:cs typeface="Arial"/>
              <a:sym typeface="Arial"/>
            </a:endParaRPr>
          </a:p>
        </p:txBody>
      </p:sp>
      <p:sp>
        <p:nvSpPr>
          <p:cNvPr id="14" name="Google Shape;414;p39">
            <a:extLst>
              <a:ext uri="{FF2B5EF4-FFF2-40B4-BE49-F238E27FC236}">
                <a16:creationId xmlns:a16="http://schemas.microsoft.com/office/drawing/2014/main" id="{304C36EB-B6FA-474B-B236-F3FD5C2C8D1C}"/>
              </a:ext>
            </a:extLst>
          </p:cNvPr>
          <p:cNvSpPr/>
          <p:nvPr/>
        </p:nvSpPr>
        <p:spPr>
          <a:xfrm>
            <a:off x="2557731"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Schedule</a:t>
            </a:r>
            <a:endParaRPr sz="1800" b="0" i="0" u="none" strike="noStrike" cap="none" dirty="0">
              <a:solidFill>
                <a:srgbClr val="000000"/>
              </a:solidFill>
              <a:latin typeface="Arial"/>
              <a:ea typeface="Arial"/>
              <a:cs typeface="Arial"/>
              <a:sym typeface="Arial"/>
            </a:endParaRPr>
          </a:p>
        </p:txBody>
      </p:sp>
      <p:sp>
        <p:nvSpPr>
          <p:cNvPr id="15" name="Google Shape;415;p39">
            <a:extLst>
              <a:ext uri="{FF2B5EF4-FFF2-40B4-BE49-F238E27FC236}">
                <a16:creationId xmlns:a16="http://schemas.microsoft.com/office/drawing/2014/main" id="{C4A61E2C-D255-4E9B-96C7-C5F572328CAC}"/>
              </a:ext>
            </a:extLst>
          </p:cNvPr>
          <p:cNvSpPr/>
          <p:nvPr/>
        </p:nvSpPr>
        <p:spPr>
          <a:xfrm>
            <a:off x="7139849"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Georgia"/>
                <a:ea typeface="Georgia"/>
                <a:cs typeface="Georgia"/>
                <a:sym typeface="Georgia"/>
              </a:rPr>
              <a:t>Budget</a:t>
            </a:r>
            <a:endParaRPr sz="1800" b="0" i="0" u="none" strike="noStrike" cap="none">
              <a:solidFill>
                <a:srgbClr val="000000"/>
              </a:solidFill>
              <a:latin typeface="Arial"/>
              <a:ea typeface="Arial"/>
              <a:cs typeface="Arial"/>
              <a:sym typeface="Arial"/>
            </a:endParaRPr>
          </a:p>
        </p:txBody>
      </p:sp>
      <p:sp>
        <p:nvSpPr>
          <p:cNvPr id="16" name="Google Shape;418;p39">
            <a:extLst>
              <a:ext uri="{FF2B5EF4-FFF2-40B4-BE49-F238E27FC236}">
                <a16:creationId xmlns:a16="http://schemas.microsoft.com/office/drawing/2014/main" id="{D5CC1CBA-2F02-4194-BA0C-6C7EE061434D}"/>
              </a:ext>
            </a:extLst>
          </p:cNvPr>
          <p:cNvSpPr/>
          <p:nvPr/>
        </p:nvSpPr>
        <p:spPr>
          <a:xfrm>
            <a:off x="4848790"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Testing</a:t>
            </a:r>
            <a:endParaRPr sz="1800" b="0" i="0" u="none" strike="noStrike" cap="none" dirty="0">
              <a:solidFill>
                <a:srgbClr val="000000"/>
              </a:solidFill>
              <a:latin typeface="Arial"/>
              <a:ea typeface="Arial"/>
              <a:cs typeface="Arial"/>
              <a:sym typeface="Arial"/>
            </a:endParaRPr>
          </a:p>
        </p:txBody>
      </p:sp>
      <p:pic>
        <p:nvPicPr>
          <p:cNvPr id="17" name="Picture 16">
            <a:extLst>
              <a:ext uri="{FF2B5EF4-FFF2-40B4-BE49-F238E27FC236}">
                <a16:creationId xmlns:a16="http://schemas.microsoft.com/office/drawing/2014/main" id="{0CDEE2CA-CF89-4210-B2CD-13A99F8B6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18" name="Group 17">
            <a:extLst>
              <a:ext uri="{FF2B5EF4-FFF2-40B4-BE49-F238E27FC236}">
                <a16:creationId xmlns:a16="http://schemas.microsoft.com/office/drawing/2014/main" id="{0C3DD6E6-5A4C-43E5-8D70-C8AFB2FD1F81}"/>
              </a:ext>
            </a:extLst>
          </p:cNvPr>
          <p:cNvGrpSpPr/>
          <p:nvPr/>
        </p:nvGrpSpPr>
        <p:grpSpPr>
          <a:xfrm>
            <a:off x="6332537" y="1782345"/>
            <a:ext cx="1294486" cy="664284"/>
            <a:chOff x="3862888" y="748690"/>
            <a:chExt cx="1569758" cy="818255"/>
          </a:xfrm>
        </p:grpSpPr>
        <p:pic>
          <p:nvPicPr>
            <p:cNvPr id="19" name="Picture 18">
              <a:extLst>
                <a:ext uri="{FF2B5EF4-FFF2-40B4-BE49-F238E27FC236}">
                  <a16:creationId xmlns:a16="http://schemas.microsoft.com/office/drawing/2014/main" id="{6EEC250D-FF15-45A0-A0C3-5E68F7625A6A}"/>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20" name="Picture 19">
              <a:extLst>
                <a:ext uri="{FF2B5EF4-FFF2-40B4-BE49-F238E27FC236}">
                  <a16:creationId xmlns:a16="http://schemas.microsoft.com/office/drawing/2014/main" id="{262718BE-0BA2-440B-A3E8-3A352BDA175B}"/>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21" name="Picture 20">
              <a:extLst>
                <a:ext uri="{FF2B5EF4-FFF2-40B4-BE49-F238E27FC236}">
                  <a16:creationId xmlns:a16="http://schemas.microsoft.com/office/drawing/2014/main" id="{A031F3FE-6793-4526-938C-2DAFB0436B7E}"/>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7"/>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14</a:t>
            </a:fld>
            <a:endParaRPr/>
          </a:p>
        </p:txBody>
      </p:sp>
      <p:sp>
        <p:nvSpPr>
          <p:cNvPr id="391" name="Google Shape;391;p37"/>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Gantt Chart</a:t>
            </a:r>
            <a:endParaRPr/>
          </a:p>
        </p:txBody>
      </p:sp>
      <p:sp>
        <p:nvSpPr>
          <p:cNvPr id="392" name="Google Shape;392;p37"/>
          <p:cNvSpPr/>
          <p:nvPr/>
        </p:nvSpPr>
        <p:spPr>
          <a:xfrm>
            <a:off x="125729" y="5973264"/>
            <a:ext cx="2194560" cy="311400"/>
          </a:xfrm>
          <a:prstGeom prst="roundRect">
            <a:avLst>
              <a:gd name="adj" fmla="val 16667"/>
            </a:avLst>
          </a:prstGeom>
          <a:solidFill>
            <a:srgbClr val="009900"/>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eorgia"/>
                <a:ea typeface="Georgia"/>
                <a:cs typeface="Georgia"/>
                <a:sym typeface="Georgia"/>
              </a:rPr>
              <a:t>Complete</a:t>
            </a:r>
            <a:endParaRPr sz="1600" b="0" i="0" u="none" strike="noStrike" cap="none">
              <a:solidFill>
                <a:schemeClr val="lt1"/>
              </a:solidFill>
              <a:latin typeface="Georgia"/>
              <a:ea typeface="Georgia"/>
              <a:cs typeface="Georgia"/>
              <a:sym typeface="Georgia"/>
            </a:endParaRPr>
          </a:p>
        </p:txBody>
      </p:sp>
      <p:sp>
        <p:nvSpPr>
          <p:cNvPr id="393" name="Google Shape;393;p37"/>
          <p:cNvSpPr/>
          <p:nvPr/>
        </p:nvSpPr>
        <p:spPr>
          <a:xfrm>
            <a:off x="2374674" y="5973264"/>
            <a:ext cx="2194560" cy="311400"/>
          </a:xfrm>
          <a:prstGeom prst="roundRect">
            <a:avLst>
              <a:gd name="adj" fmla="val 16667"/>
            </a:avLst>
          </a:prstGeom>
          <a:solidFill>
            <a:srgbClr val="7030A0"/>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eorgia"/>
                <a:ea typeface="Georgia"/>
                <a:cs typeface="Georgia"/>
                <a:sym typeface="Georgia"/>
              </a:rPr>
              <a:t>In Progress</a:t>
            </a:r>
            <a:endParaRPr sz="1600" b="0" i="0" u="none" strike="noStrike" cap="none">
              <a:solidFill>
                <a:schemeClr val="lt1"/>
              </a:solidFill>
              <a:latin typeface="Georgia"/>
              <a:ea typeface="Georgia"/>
              <a:cs typeface="Georgia"/>
              <a:sym typeface="Georgia"/>
            </a:endParaRPr>
          </a:p>
        </p:txBody>
      </p:sp>
      <p:sp>
        <p:nvSpPr>
          <p:cNvPr id="394" name="Google Shape;394;p37"/>
          <p:cNvSpPr/>
          <p:nvPr/>
        </p:nvSpPr>
        <p:spPr>
          <a:xfrm>
            <a:off x="6883632" y="5973264"/>
            <a:ext cx="2194560" cy="311400"/>
          </a:xfrm>
          <a:prstGeom prst="roundRect">
            <a:avLst>
              <a:gd name="adj" fmla="val 16667"/>
            </a:avLst>
          </a:prstGeom>
          <a:solidFill>
            <a:srgbClr val="FF2728"/>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eorgia"/>
                <a:ea typeface="Georgia"/>
                <a:cs typeface="Georgia"/>
                <a:sym typeface="Georgia"/>
              </a:rPr>
              <a:t>May Use Margin</a:t>
            </a:r>
            <a:endParaRPr sz="1600" b="0" i="0" u="none" strike="noStrike" cap="none">
              <a:solidFill>
                <a:schemeClr val="lt1"/>
              </a:solidFill>
              <a:latin typeface="Georgia"/>
              <a:ea typeface="Georgia"/>
              <a:cs typeface="Georgia"/>
              <a:sym typeface="Georgia"/>
            </a:endParaRPr>
          </a:p>
        </p:txBody>
      </p:sp>
      <p:sp>
        <p:nvSpPr>
          <p:cNvPr id="395" name="Google Shape;395;p37"/>
          <p:cNvSpPr/>
          <p:nvPr/>
        </p:nvSpPr>
        <p:spPr>
          <a:xfrm>
            <a:off x="4629153" y="5973264"/>
            <a:ext cx="2194560" cy="311400"/>
          </a:xfrm>
          <a:prstGeom prst="roundRect">
            <a:avLst>
              <a:gd name="adj" fmla="val 16667"/>
            </a:avLst>
          </a:prstGeom>
          <a:solidFill>
            <a:srgbClr val="0070C0"/>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eorgia"/>
                <a:ea typeface="Georgia"/>
                <a:cs typeface="Georgia"/>
                <a:sym typeface="Georgia"/>
              </a:rPr>
              <a:t>Expected on Time</a:t>
            </a:r>
            <a:endParaRPr sz="1600" b="0" i="0" u="none" strike="noStrike" cap="none">
              <a:solidFill>
                <a:schemeClr val="lt1"/>
              </a:solidFill>
              <a:latin typeface="Georgia"/>
              <a:ea typeface="Georgia"/>
              <a:cs typeface="Georgia"/>
              <a:sym typeface="Georgia"/>
            </a:endParaRPr>
          </a:p>
        </p:txBody>
      </p:sp>
      <p:sp>
        <p:nvSpPr>
          <p:cNvPr id="396" name="Google Shape;396;p37"/>
          <p:cNvSpPr/>
          <p:nvPr/>
        </p:nvSpPr>
        <p:spPr>
          <a:xfrm>
            <a:off x="2374674" y="6399300"/>
            <a:ext cx="2194560" cy="311400"/>
          </a:xfrm>
          <a:prstGeom prst="roundRect">
            <a:avLst>
              <a:gd name="adj" fmla="val 16667"/>
            </a:avLst>
          </a:prstGeom>
          <a:solidFill>
            <a:schemeClr val="dk1"/>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eorgia"/>
                <a:ea typeface="Georgia"/>
                <a:cs typeface="Georgia"/>
                <a:sym typeface="Georgia"/>
              </a:rPr>
              <a:t>Removed Task</a:t>
            </a:r>
            <a:endParaRPr sz="1600" b="0" i="0" u="none" strike="noStrike" cap="none">
              <a:solidFill>
                <a:schemeClr val="lt1"/>
              </a:solidFill>
              <a:latin typeface="Georgia"/>
              <a:ea typeface="Georgia"/>
              <a:cs typeface="Georgia"/>
              <a:sym typeface="Georgia"/>
            </a:endParaRPr>
          </a:p>
        </p:txBody>
      </p:sp>
      <p:sp>
        <p:nvSpPr>
          <p:cNvPr id="397" name="Google Shape;397;p37"/>
          <p:cNvSpPr/>
          <p:nvPr/>
        </p:nvSpPr>
        <p:spPr>
          <a:xfrm>
            <a:off x="4630681" y="6399300"/>
            <a:ext cx="2194560" cy="311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Georgia"/>
                <a:ea typeface="Georgia"/>
                <a:cs typeface="Georgia"/>
                <a:sym typeface="Georgia"/>
              </a:rPr>
              <a:t>Critical Task</a:t>
            </a:r>
            <a:endParaRPr sz="1600" b="0" i="0" u="none" strike="noStrike" cap="none">
              <a:solidFill>
                <a:srgbClr val="000000"/>
              </a:solidFill>
              <a:latin typeface="Georgia"/>
              <a:ea typeface="Georgia"/>
              <a:cs typeface="Georgia"/>
              <a:sym typeface="Georgia"/>
            </a:endParaRPr>
          </a:p>
        </p:txBody>
      </p:sp>
      <p:sp>
        <p:nvSpPr>
          <p:cNvPr id="398" name="Google Shape;398;p37"/>
          <p:cNvSpPr/>
          <p:nvPr/>
        </p:nvSpPr>
        <p:spPr>
          <a:xfrm>
            <a:off x="4718745" y="6399300"/>
            <a:ext cx="274320" cy="274320"/>
          </a:xfrm>
          <a:prstGeom prst="star5">
            <a:avLst>
              <a:gd name="adj" fmla="val 19098"/>
              <a:gd name="hf" fmla="val 105146"/>
              <a:gd name="vf" fmla="val 11055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101" name="Picture 100">
            <a:extLst>
              <a:ext uri="{FF2B5EF4-FFF2-40B4-BE49-F238E27FC236}">
                <a16:creationId xmlns:a16="http://schemas.microsoft.com/office/drawing/2014/main" id="{CEEC79A3-777E-4A79-B5A7-189D4587D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124" y="957813"/>
            <a:ext cx="8396058" cy="5040323"/>
          </a:xfrm>
          <a:prstGeom prst="rect">
            <a:avLst/>
          </a:prstGeom>
        </p:spPr>
      </p:pic>
      <p:sp>
        <p:nvSpPr>
          <p:cNvPr id="102" name="Freeform: Shape 101">
            <a:extLst>
              <a:ext uri="{FF2B5EF4-FFF2-40B4-BE49-F238E27FC236}">
                <a16:creationId xmlns:a16="http://schemas.microsoft.com/office/drawing/2014/main" id="{E00DAE41-E3DE-4D3A-8214-8881230F0880}"/>
              </a:ext>
            </a:extLst>
          </p:cNvPr>
          <p:cNvSpPr/>
          <p:nvPr/>
        </p:nvSpPr>
        <p:spPr>
          <a:xfrm>
            <a:off x="2125362" y="1359244"/>
            <a:ext cx="6701820" cy="4139514"/>
          </a:xfrm>
          <a:custGeom>
            <a:avLst/>
            <a:gdLst>
              <a:gd name="connsiteX0" fmla="*/ 11723 w 9085384"/>
              <a:gd name="connsiteY0" fmla="*/ 0 h 5580184"/>
              <a:gd name="connsiteX1" fmla="*/ 2743200 w 9085384"/>
              <a:gd name="connsiteY1" fmla="*/ 0 h 5580184"/>
              <a:gd name="connsiteX2" fmla="*/ 2743200 w 9085384"/>
              <a:gd name="connsiteY2" fmla="*/ 504092 h 5580184"/>
              <a:gd name="connsiteX3" fmla="*/ 4267200 w 9085384"/>
              <a:gd name="connsiteY3" fmla="*/ 504092 h 5580184"/>
              <a:gd name="connsiteX4" fmla="*/ 4267200 w 9085384"/>
              <a:gd name="connsiteY4" fmla="*/ 1043353 h 5580184"/>
              <a:gd name="connsiteX5" fmla="*/ 4267200 w 9085384"/>
              <a:gd name="connsiteY5" fmla="*/ 1547446 h 5580184"/>
              <a:gd name="connsiteX6" fmla="*/ 6822830 w 9085384"/>
              <a:gd name="connsiteY6" fmla="*/ 1547446 h 5580184"/>
              <a:gd name="connsiteX7" fmla="*/ 6822830 w 9085384"/>
              <a:gd name="connsiteY7" fmla="*/ 3036277 h 5580184"/>
              <a:gd name="connsiteX8" fmla="*/ 7690338 w 9085384"/>
              <a:gd name="connsiteY8" fmla="*/ 3036277 h 5580184"/>
              <a:gd name="connsiteX9" fmla="*/ 7948246 w 9085384"/>
              <a:gd name="connsiteY9" fmla="*/ 3036277 h 5580184"/>
              <a:gd name="connsiteX10" fmla="*/ 7948246 w 9085384"/>
              <a:gd name="connsiteY10" fmla="*/ 4560277 h 5580184"/>
              <a:gd name="connsiteX11" fmla="*/ 9085384 w 9085384"/>
              <a:gd name="connsiteY11" fmla="*/ 4560277 h 5580184"/>
              <a:gd name="connsiteX12" fmla="*/ 9085384 w 9085384"/>
              <a:gd name="connsiteY12" fmla="*/ 5580184 h 5580184"/>
              <a:gd name="connsiteX13" fmla="*/ 7104184 w 9085384"/>
              <a:gd name="connsiteY13" fmla="*/ 5580184 h 5580184"/>
              <a:gd name="connsiteX14" fmla="*/ 7104184 w 9085384"/>
              <a:gd name="connsiteY14" fmla="*/ 5111261 h 5580184"/>
              <a:gd name="connsiteX15" fmla="*/ 4419600 w 9085384"/>
              <a:gd name="connsiteY15" fmla="*/ 5111261 h 5580184"/>
              <a:gd name="connsiteX16" fmla="*/ 4419600 w 9085384"/>
              <a:gd name="connsiteY16" fmla="*/ 4595446 h 5580184"/>
              <a:gd name="connsiteX17" fmla="*/ 5650523 w 9085384"/>
              <a:gd name="connsiteY17" fmla="*/ 4595446 h 5580184"/>
              <a:gd name="connsiteX18" fmla="*/ 5650523 w 9085384"/>
              <a:gd name="connsiteY18" fmla="*/ 3563815 h 5580184"/>
              <a:gd name="connsiteX19" fmla="*/ 4923692 w 9085384"/>
              <a:gd name="connsiteY19" fmla="*/ 3563815 h 5580184"/>
              <a:gd name="connsiteX20" fmla="*/ 4923692 w 9085384"/>
              <a:gd name="connsiteY20" fmla="*/ 3048000 h 5580184"/>
              <a:gd name="connsiteX21" fmla="*/ 3774830 w 9085384"/>
              <a:gd name="connsiteY21" fmla="*/ 3048000 h 5580184"/>
              <a:gd name="connsiteX22" fmla="*/ 3774830 w 9085384"/>
              <a:gd name="connsiteY22" fmla="*/ 1547446 h 5580184"/>
              <a:gd name="connsiteX23" fmla="*/ 1910861 w 9085384"/>
              <a:gd name="connsiteY23" fmla="*/ 1547446 h 5580184"/>
              <a:gd name="connsiteX24" fmla="*/ 1910861 w 9085384"/>
              <a:gd name="connsiteY24" fmla="*/ 996461 h 5580184"/>
              <a:gd name="connsiteX25" fmla="*/ 1207477 w 9085384"/>
              <a:gd name="connsiteY25" fmla="*/ 996461 h 5580184"/>
              <a:gd name="connsiteX26" fmla="*/ 1207477 w 9085384"/>
              <a:gd name="connsiteY26" fmla="*/ 550984 h 5580184"/>
              <a:gd name="connsiteX27" fmla="*/ 0 w 9085384"/>
              <a:gd name="connsiteY27" fmla="*/ 550984 h 5580184"/>
              <a:gd name="connsiteX28" fmla="*/ 11723 w 9085384"/>
              <a:gd name="connsiteY28" fmla="*/ 0 h 55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85384" h="5580184">
                <a:moveTo>
                  <a:pt x="11723" y="0"/>
                </a:moveTo>
                <a:lnTo>
                  <a:pt x="2743200" y="0"/>
                </a:lnTo>
                <a:lnTo>
                  <a:pt x="2743200" y="504092"/>
                </a:lnTo>
                <a:lnTo>
                  <a:pt x="4267200" y="504092"/>
                </a:lnTo>
                <a:lnTo>
                  <a:pt x="4267200" y="1043353"/>
                </a:lnTo>
                <a:lnTo>
                  <a:pt x="4267200" y="1547446"/>
                </a:lnTo>
                <a:lnTo>
                  <a:pt x="6822830" y="1547446"/>
                </a:lnTo>
                <a:lnTo>
                  <a:pt x="6822830" y="3036277"/>
                </a:lnTo>
                <a:lnTo>
                  <a:pt x="7690338" y="3036277"/>
                </a:lnTo>
                <a:lnTo>
                  <a:pt x="7948246" y="3036277"/>
                </a:lnTo>
                <a:lnTo>
                  <a:pt x="7948246" y="4560277"/>
                </a:lnTo>
                <a:lnTo>
                  <a:pt x="9085384" y="4560277"/>
                </a:lnTo>
                <a:lnTo>
                  <a:pt x="9085384" y="5580184"/>
                </a:lnTo>
                <a:lnTo>
                  <a:pt x="7104184" y="5580184"/>
                </a:lnTo>
                <a:lnTo>
                  <a:pt x="7104184" y="5111261"/>
                </a:lnTo>
                <a:lnTo>
                  <a:pt x="4419600" y="5111261"/>
                </a:lnTo>
                <a:lnTo>
                  <a:pt x="4419600" y="4595446"/>
                </a:lnTo>
                <a:lnTo>
                  <a:pt x="5650523" y="4595446"/>
                </a:lnTo>
                <a:lnTo>
                  <a:pt x="5650523" y="3563815"/>
                </a:lnTo>
                <a:lnTo>
                  <a:pt x="4923692" y="3563815"/>
                </a:lnTo>
                <a:lnTo>
                  <a:pt x="4923692" y="3048000"/>
                </a:lnTo>
                <a:lnTo>
                  <a:pt x="3774830" y="3048000"/>
                </a:lnTo>
                <a:lnTo>
                  <a:pt x="3774830" y="1547446"/>
                </a:lnTo>
                <a:lnTo>
                  <a:pt x="1910861" y="1547446"/>
                </a:lnTo>
                <a:lnTo>
                  <a:pt x="1910861" y="996461"/>
                </a:lnTo>
                <a:lnTo>
                  <a:pt x="1207477" y="996461"/>
                </a:lnTo>
                <a:lnTo>
                  <a:pt x="1207477" y="550984"/>
                </a:lnTo>
                <a:lnTo>
                  <a:pt x="0" y="550984"/>
                </a:lnTo>
                <a:lnTo>
                  <a:pt x="11723" y="0"/>
                </a:lnTo>
                <a:close/>
              </a:path>
            </a:pathLst>
          </a:custGeom>
          <a:noFill/>
          <a:ln w="76200">
            <a:solidFill>
              <a:srgbClr val="FF000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9"/>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Testing</a:t>
            </a:r>
            <a:endParaRPr dirty="0"/>
          </a:p>
        </p:txBody>
      </p:sp>
      <p:sp>
        <p:nvSpPr>
          <p:cNvPr id="9" name="Google Shape;413;p39">
            <a:extLst>
              <a:ext uri="{FF2B5EF4-FFF2-40B4-BE49-F238E27FC236}">
                <a16:creationId xmlns:a16="http://schemas.microsoft.com/office/drawing/2014/main" id="{7F5D94DF-870D-4B80-AE3E-88D329929498}"/>
              </a:ext>
            </a:extLst>
          </p:cNvPr>
          <p:cNvSpPr/>
          <p:nvPr/>
        </p:nvSpPr>
        <p:spPr>
          <a:xfrm>
            <a:off x="266672"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Project Overview</a:t>
            </a:r>
            <a:endParaRPr sz="1800" b="0" i="0" u="none" strike="noStrike" cap="none" dirty="0">
              <a:solidFill>
                <a:srgbClr val="000000"/>
              </a:solidFill>
              <a:latin typeface="Arial"/>
              <a:ea typeface="Arial"/>
              <a:cs typeface="Arial"/>
              <a:sym typeface="Arial"/>
            </a:endParaRPr>
          </a:p>
        </p:txBody>
      </p:sp>
      <p:sp>
        <p:nvSpPr>
          <p:cNvPr id="10" name="Google Shape;414;p39">
            <a:extLst>
              <a:ext uri="{FF2B5EF4-FFF2-40B4-BE49-F238E27FC236}">
                <a16:creationId xmlns:a16="http://schemas.microsoft.com/office/drawing/2014/main" id="{CF5CC73A-B9B2-4E95-8284-64E7217E8430}"/>
              </a:ext>
            </a:extLst>
          </p:cNvPr>
          <p:cNvSpPr/>
          <p:nvPr/>
        </p:nvSpPr>
        <p:spPr>
          <a:xfrm>
            <a:off x="2557731"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Schedule</a:t>
            </a:r>
            <a:endParaRPr sz="1800" b="0" i="0" u="none" strike="noStrike" cap="none" dirty="0">
              <a:solidFill>
                <a:srgbClr val="000000"/>
              </a:solidFill>
              <a:latin typeface="Arial"/>
              <a:ea typeface="Arial"/>
              <a:cs typeface="Arial"/>
              <a:sym typeface="Arial"/>
            </a:endParaRPr>
          </a:p>
        </p:txBody>
      </p:sp>
      <p:sp>
        <p:nvSpPr>
          <p:cNvPr id="11" name="Google Shape;415;p39">
            <a:extLst>
              <a:ext uri="{FF2B5EF4-FFF2-40B4-BE49-F238E27FC236}">
                <a16:creationId xmlns:a16="http://schemas.microsoft.com/office/drawing/2014/main" id="{42E7F85C-A51A-409C-81EB-93030D02AF97}"/>
              </a:ext>
            </a:extLst>
          </p:cNvPr>
          <p:cNvSpPr/>
          <p:nvPr/>
        </p:nvSpPr>
        <p:spPr>
          <a:xfrm>
            <a:off x="7139849"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Budget</a:t>
            </a:r>
            <a:endParaRPr sz="1800" b="0" i="0" u="none" strike="noStrike" cap="none" dirty="0">
              <a:solidFill>
                <a:srgbClr val="000000"/>
              </a:solidFill>
              <a:latin typeface="Arial"/>
              <a:ea typeface="Arial"/>
              <a:cs typeface="Arial"/>
              <a:sym typeface="Arial"/>
            </a:endParaRPr>
          </a:p>
        </p:txBody>
      </p:sp>
      <p:sp>
        <p:nvSpPr>
          <p:cNvPr id="12" name="Google Shape;418;p39">
            <a:extLst>
              <a:ext uri="{FF2B5EF4-FFF2-40B4-BE49-F238E27FC236}">
                <a16:creationId xmlns:a16="http://schemas.microsoft.com/office/drawing/2014/main" id="{805FA387-3452-4857-8A90-3B16B2C57CB3}"/>
              </a:ext>
            </a:extLst>
          </p:cNvPr>
          <p:cNvSpPr/>
          <p:nvPr/>
        </p:nvSpPr>
        <p:spPr>
          <a:xfrm>
            <a:off x="4848790"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Testing</a:t>
            </a:r>
            <a:endParaRPr sz="1800" b="0" i="0" u="none" strike="noStrike" cap="none" dirty="0">
              <a:solidFill>
                <a:srgbClr val="000000"/>
              </a:solidFill>
              <a:latin typeface="Arial"/>
              <a:ea typeface="Arial"/>
              <a:cs typeface="Arial"/>
              <a:sym typeface="Arial"/>
            </a:endParaRPr>
          </a:p>
        </p:txBody>
      </p:sp>
      <p:pic>
        <p:nvPicPr>
          <p:cNvPr id="13" name="Picture 12">
            <a:extLst>
              <a:ext uri="{FF2B5EF4-FFF2-40B4-BE49-F238E27FC236}">
                <a16:creationId xmlns:a16="http://schemas.microsoft.com/office/drawing/2014/main" id="{D8E11FDE-5F6B-499F-AF93-F845BBF299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14" name="Group 13">
            <a:extLst>
              <a:ext uri="{FF2B5EF4-FFF2-40B4-BE49-F238E27FC236}">
                <a16:creationId xmlns:a16="http://schemas.microsoft.com/office/drawing/2014/main" id="{CA1CCA41-5380-4778-9F92-6AD858642BC6}"/>
              </a:ext>
            </a:extLst>
          </p:cNvPr>
          <p:cNvGrpSpPr/>
          <p:nvPr/>
        </p:nvGrpSpPr>
        <p:grpSpPr>
          <a:xfrm>
            <a:off x="6332537" y="1782345"/>
            <a:ext cx="1294486" cy="664284"/>
            <a:chOff x="3862888" y="748690"/>
            <a:chExt cx="1569758" cy="818255"/>
          </a:xfrm>
        </p:grpSpPr>
        <p:pic>
          <p:nvPicPr>
            <p:cNvPr id="15" name="Picture 14">
              <a:extLst>
                <a:ext uri="{FF2B5EF4-FFF2-40B4-BE49-F238E27FC236}">
                  <a16:creationId xmlns:a16="http://schemas.microsoft.com/office/drawing/2014/main" id="{F7AF32A2-6E62-4B4F-8B0F-3CA16B61CA5B}"/>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16" name="Picture 15">
              <a:extLst>
                <a:ext uri="{FF2B5EF4-FFF2-40B4-BE49-F238E27FC236}">
                  <a16:creationId xmlns:a16="http://schemas.microsoft.com/office/drawing/2014/main" id="{0FC1594A-95DA-4FD5-9DE9-2E2622F56A7E}"/>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17" name="Picture 16">
              <a:extLst>
                <a:ext uri="{FF2B5EF4-FFF2-40B4-BE49-F238E27FC236}">
                  <a16:creationId xmlns:a16="http://schemas.microsoft.com/office/drawing/2014/main" id="{D540B0EE-8E1C-45D3-AA17-745C818D9D8A}"/>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16</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ext uri="{D42A27DB-BD31-4B8C-83A1-F6EECF244321}">
                <p14:modId xmlns:p14="http://schemas.microsoft.com/office/powerpoint/2010/main" val="1493165179"/>
              </p:ext>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ext uri="{D42A27DB-BD31-4B8C-83A1-F6EECF244321}">
                <p14:modId xmlns:p14="http://schemas.microsoft.com/office/powerpoint/2010/main" val="2905052001"/>
              </p:ext>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ext uri="{D42A27DB-BD31-4B8C-83A1-F6EECF244321}">
                <p14:modId xmlns:p14="http://schemas.microsoft.com/office/powerpoint/2010/main" val="2399084755"/>
              </p:ext>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ext uri="{D42A27DB-BD31-4B8C-83A1-F6EECF244321}">
                <p14:modId xmlns:p14="http://schemas.microsoft.com/office/powerpoint/2010/main" val="2462894955"/>
              </p:ext>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ext uri="{D42A27DB-BD31-4B8C-83A1-F6EECF244321}">
                <p14:modId xmlns:p14="http://schemas.microsoft.com/office/powerpoint/2010/main" val="1754683564"/>
              </p:ext>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ext uri="{D42A27DB-BD31-4B8C-83A1-F6EECF244321}">
                <p14:modId xmlns:p14="http://schemas.microsoft.com/office/powerpoint/2010/main" val="3931527458"/>
              </p:ext>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ext uri="{D42A27DB-BD31-4B8C-83A1-F6EECF244321}">
                <p14:modId xmlns:p14="http://schemas.microsoft.com/office/powerpoint/2010/main" val="921200447"/>
              </p:ext>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ext uri="{D42A27DB-BD31-4B8C-83A1-F6EECF244321}">
                <p14:modId xmlns:p14="http://schemas.microsoft.com/office/powerpoint/2010/main" val="2947864119"/>
              </p:ext>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0" y="1500722"/>
            <a:ext cx="3115764" cy="1502892"/>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0"/>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17</a:t>
            </a:fld>
            <a:endParaRPr/>
          </a:p>
        </p:txBody>
      </p:sp>
      <p:sp>
        <p:nvSpPr>
          <p:cNvPr id="425" name="Google Shape;425;p40"/>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Navigation Testing</a:t>
            </a:r>
            <a:endParaRPr/>
          </a:p>
        </p:txBody>
      </p:sp>
      <p:graphicFrame>
        <p:nvGraphicFramePr>
          <p:cNvPr id="12" name="Google Shape;443;p41">
            <a:extLst>
              <a:ext uri="{FF2B5EF4-FFF2-40B4-BE49-F238E27FC236}">
                <a16:creationId xmlns:a16="http://schemas.microsoft.com/office/drawing/2014/main" id="{B91898BF-39D2-4583-B091-48BADA3FD33D}"/>
              </a:ext>
            </a:extLst>
          </p:cNvPr>
          <p:cNvGraphicFramePr/>
          <p:nvPr>
            <p:extLst>
              <p:ext uri="{D42A27DB-BD31-4B8C-83A1-F6EECF244321}">
                <p14:modId xmlns:p14="http://schemas.microsoft.com/office/powerpoint/2010/main" val="3343932908"/>
              </p:ext>
            </p:extLst>
          </p:nvPr>
        </p:nvGraphicFramePr>
        <p:xfrm>
          <a:off x="346707" y="1346886"/>
          <a:ext cx="8450586" cy="4397512"/>
        </p:xfrm>
        <a:graphic>
          <a:graphicData uri="http://schemas.openxmlformats.org/drawingml/2006/table">
            <a:tbl>
              <a:tblPr firstRow="1" bandRow="1">
                <a:tableStyleId>{EB5C622D-BDB0-4B37-B10F-53F37E19B05A}</a:tableStyleId>
              </a:tblPr>
              <a:tblGrid>
                <a:gridCol w="491700">
                  <a:extLst>
                    <a:ext uri="{9D8B030D-6E8A-4147-A177-3AD203B41FA5}">
                      <a16:colId xmlns:a16="http://schemas.microsoft.com/office/drawing/2014/main" val="20000"/>
                    </a:ext>
                  </a:extLst>
                </a:gridCol>
                <a:gridCol w="2269969">
                  <a:extLst>
                    <a:ext uri="{9D8B030D-6E8A-4147-A177-3AD203B41FA5}">
                      <a16:colId xmlns:a16="http://schemas.microsoft.com/office/drawing/2014/main" val="20001"/>
                    </a:ext>
                  </a:extLst>
                </a:gridCol>
                <a:gridCol w="4179074">
                  <a:extLst>
                    <a:ext uri="{9D8B030D-6E8A-4147-A177-3AD203B41FA5}">
                      <a16:colId xmlns:a16="http://schemas.microsoft.com/office/drawing/2014/main" val="20002"/>
                    </a:ext>
                  </a:extLst>
                </a:gridCol>
                <a:gridCol w="1509843">
                  <a:extLst>
                    <a:ext uri="{9D8B030D-6E8A-4147-A177-3AD203B41FA5}">
                      <a16:colId xmlns:a16="http://schemas.microsoft.com/office/drawing/2014/main" val="20003"/>
                    </a:ext>
                  </a:extLst>
                </a:gridCol>
              </a:tblGrid>
              <a:tr h="363304">
                <a:tc>
                  <a:txBody>
                    <a:bodyPr/>
                    <a:lstStyle/>
                    <a:p>
                      <a:pPr marL="0" marR="0" lvl="0" indent="0" algn="ctr" rtl="0">
                        <a:lnSpc>
                          <a:spcPct val="115000"/>
                        </a:lnSpc>
                        <a:spcBef>
                          <a:spcPts val="0"/>
                        </a:spcBef>
                        <a:spcAft>
                          <a:spcPts val="0"/>
                        </a:spcAft>
                        <a:buClr>
                          <a:schemeClr val="dk1"/>
                        </a:buClr>
                        <a:buSzPts val="2000"/>
                        <a:buFont typeface="Georgia"/>
                        <a:buNone/>
                      </a:pPr>
                      <a:endParaRPr sz="1800" b="1" u="none" strike="noStrike" cap="none" dirty="0">
                        <a:latin typeface="Georgia" panose="02040502050405020303" pitchFamily="18" charset="0"/>
                        <a:ea typeface="Georgia"/>
                        <a:cs typeface="Georgia"/>
                        <a:sym typeface="Georgia"/>
                      </a:endParaRPr>
                    </a:p>
                  </a:txBody>
                  <a:tcPr marL="28575" marR="28575" marT="19050" marB="1905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dirty="0">
                          <a:latin typeface="Georgia" panose="02040502050405020303" pitchFamily="18" charset="0"/>
                          <a:sym typeface="Georgia"/>
                        </a:rPr>
                        <a:t>Test</a:t>
                      </a:r>
                      <a:endParaRPr sz="1400" u="none" strike="noStrike" cap="none" dirty="0">
                        <a:latin typeface="Georgia" panose="02040502050405020303" pitchFamily="18" charset="0"/>
                      </a:endParaRPr>
                    </a:p>
                  </a:txBody>
                  <a:tcPr marL="28575" marR="28575" marT="19050" marB="1905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dirty="0">
                          <a:latin typeface="Georgia" panose="02040502050405020303" pitchFamily="18" charset="0"/>
                          <a:sym typeface="Georgia"/>
                        </a:rPr>
                        <a:t>Purpose</a:t>
                      </a:r>
                      <a:endParaRPr sz="1800" u="none" strike="noStrike" cap="none" dirty="0">
                        <a:latin typeface="Georgia" panose="02040502050405020303" pitchFamily="18" charset="0"/>
                        <a:ea typeface="Georgia"/>
                        <a:cs typeface="Georgia"/>
                        <a:sym typeface="Georgia"/>
                      </a:endParaRPr>
                    </a:p>
                  </a:txBody>
                  <a:tcPr marL="28575" marR="28575" marT="19050" marB="1905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US" sz="1800" dirty="0">
                          <a:latin typeface="Georgia" panose="02040502050405020303" pitchFamily="18" charset="0"/>
                          <a:sym typeface="Georgia"/>
                        </a:rPr>
                        <a:t>Status</a:t>
                      </a:r>
                      <a:endParaRPr sz="1800" u="none" strike="noStrike" cap="none" dirty="0">
                        <a:latin typeface="Georgia" panose="02040502050405020303" pitchFamily="18" charset="0"/>
                        <a:ea typeface="Georgia"/>
                        <a:cs typeface="Georgia"/>
                        <a:sym typeface="Georgia"/>
                      </a:endParaRPr>
                    </a:p>
                  </a:txBody>
                  <a:tcPr marL="28575" marR="28575" marT="19050" marB="1905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2368">
                <a:tc rowSpan="3">
                  <a:txBody>
                    <a:bodyPr/>
                    <a:lstStyle/>
                    <a:p>
                      <a:pPr marL="0" lvl="0" indent="0" algn="ctr" rtl="0">
                        <a:spcBef>
                          <a:spcPts val="0"/>
                        </a:spcBef>
                        <a:spcAft>
                          <a:spcPts val="0"/>
                        </a:spcAft>
                        <a:buNone/>
                      </a:pPr>
                      <a:r>
                        <a:rPr lang="en-US" sz="2400" dirty="0">
                          <a:latin typeface="Georgia" panose="02040502050405020303" pitchFamily="18" charset="0"/>
                          <a:sym typeface="Georgia"/>
                        </a:rPr>
                        <a:t>Localization</a:t>
                      </a:r>
                      <a:endParaRPr sz="2400" dirty="0">
                        <a:latin typeface="Georgia" panose="02040502050405020303" pitchFamily="18" charset="0"/>
                        <a:ea typeface="Georgia"/>
                        <a:cs typeface="Georgia"/>
                        <a:sym typeface="Georgia"/>
                      </a:endParaRPr>
                    </a:p>
                  </a:txBody>
                  <a:tcPr marL="28575" marR="28575" marT="19050" marB="19050" vert="vert27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Localize Stationary Rover</a:t>
                      </a:r>
                      <a:endParaRPr sz="1600" u="none" strike="noStrike" cap="none" dirty="0">
                        <a:latin typeface="Georgia" panose="02040502050405020303" pitchFamily="18" charset="0"/>
                        <a:ea typeface="Georgia"/>
                        <a:cs typeface="Georgia"/>
                        <a:sym typeface="Georgia"/>
                      </a:endParaRPr>
                    </a:p>
                  </a:txBody>
                  <a:tcPr marL="28575" marR="28575" marT="19050" marB="19050" anchor="ctr">
                    <a:lnT w="38100" cap="flat" cmpd="sng" algn="ctr">
                      <a:solidFill>
                        <a:schemeClr val="tx1"/>
                      </a:solidFill>
                      <a:prstDash val="solid"/>
                      <a:round/>
                      <a:headEnd type="none" w="med" len="med"/>
                      <a:tailEnd type="none" w="med" len="med"/>
                    </a:lnT>
                    <a:solidFill>
                      <a:schemeClr val="bg1"/>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Software determines position relative to any pod in range via RF-Localization</a:t>
                      </a:r>
                      <a:endParaRPr sz="1600" u="none" strike="noStrike" cap="none" dirty="0">
                        <a:latin typeface="Georgia" panose="02040502050405020303" pitchFamily="18" charset="0"/>
                        <a:ea typeface="Georgia"/>
                        <a:cs typeface="Georgia"/>
                        <a:sym typeface="Georgia"/>
                      </a:endParaRPr>
                    </a:p>
                  </a:txBody>
                  <a:tcPr marL="28575" marR="28575" marT="19050" marB="19050" anchor="ctr">
                    <a:lnT w="38100" cap="flat" cmpd="sng" algn="ctr">
                      <a:solidFill>
                        <a:schemeClr val="tx1"/>
                      </a:solidFill>
                      <a:prstDash val="solid"/>
                      <a:round/>
                      <a:headEnd type="none" w="med" len="med"/>
                      <a:tailEnd type="none" w="med" len="med"/>
                    </a:lnT>
                    <a:solidFill>
                      <a:schemeClr val="bg1"/>
                    </a:solidFill>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sym typeface="Georgia"/>
                        </a:rPr>
                        <a:t>Results Verified</a:t>
                      </a:r>
                    </a:p>
                    <a:p>
                      <a:pPr marL="0" marR="0" lvl="0" indent="0" algn="ctr" rtl="0">
                        <a:lnSpc>
                          <a:spcPct val="115000"/>
                        </a:lnSpc>
                        <a:spcBef>
                          <a:spcPts val="0"/>
                        </a:spcBef>
                        <a:spcAft>
                          <a:spcPts val="0"/>
                        </a:spcAft>
                        <a:buNone/>
                      </a:pPr>
                      <a:r>
                        <a:rPr lang="en-US" sz="1600" u="none" strike="noStrike" cap="none">
                          <a:latin typeface="Georgia" panose="02040502050405020303" pitchFamily="18" charset="0"/>
                          <a:ea typeface="Georgia"/>
                          <a:cs typeface="Georgia"/>
                          <a:sym typeface="Georgia"/>
                        </a:rPr>
                        <a:t>2/21</a:t>
                      </a:r>
                      <a:endParaRPr sz="1600" u="none" strike="noStrike" cap="none" dirty="0">
                        <a:latin typeface="Georgia" panose="02040502050405020303" pitchFamily="18" charset="0"/>
                        <a:ea typeface="Georgia"/>
                        <a:cs typeface="Georgia"/>
                        <a:sym typeface="Georgia"/>
                      </a:endParaRPr>
                    </a:p>
                  </a:txBody>
                  <a:tcPr marL="28575" marR="28575" marT="19050" marB="1905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6CEC8A"/>
                    </a:solidFill>
                  </a:tcPr>
                </a:tc>
                <a:extLst>
                  <a:ext uri="{0D108BD9-81ED-4DB2-BD59-A6C34878D82A}">
                    <a16:rowId xmlns:a16="http://schemas.microsoft.com/office/drawing/2014/main" val="10001"/>
                  </a:ext>
                </a:extLst>
              </a:tr>
              <a:tr h="672368">
                <a:tc v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15m Localization Test</a:t>
                      </a:r>
                      <a:endParaRPr sz="1600" u="none" strike="noStrike" cap="none" dirty="0">
                        <a:latin typeface="Georgia" panose="02040502050405020303" pitchFamily="18" charset="0"/>
                        <a:ea typeface="Georgia"/>
                        <a:cs typeface="Georgia"/>
                        <a:sym typeface="Georgia"/>
                      </a:endParaRPr>
                    </a:p>
                  </a:txBody>
                  <a:tcPr marL="28575" marR="28575" marT="19050" marB="19050" anchor="ctr">
                    <a:solidFill>
                      <a:schemeClr val="bg1"/>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Verify that localization results match model for 15m</a:t>
                      </a:r>
                      <a:endParaRPr sz="1600" u="none" strike="noStrike" cap="none" dirty="0">
                        <a:latin typeface="Georgia" panose="02040502050405020303" pitchFamily="18" charset="0"/>
                        <a:ea typeface="Georgia"/>
                        <a:cs typeface="Georgia"/>
                        <a:sym typeface="Georgia"/>
                      </a:endParaRPr>
                    </a:p>
                  </a:txBody>
                  <a:tcPr marL="28575" marR="28575" marT="19050" marB="19050" anchor="ctr">
                    <a:solidFill>
                      <a:schemeClr val="bg1"/>
                    </a:solidFill>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sym typeface="Georgia"/>
                        </a:rPr>
                        <a:t>Results Verified</a:t>
                      </a:r>
                    </a:p>
                    <a:p>
                      <a:pPr marL="0" marR="0" lvl="0" indent="0" algn="ctr" rtl="0">
                        <a:lnSpc>
                          <a:spcPct val="115000"/>
                        </a:lnSpc>
                        <a:spcBef>
                          <a:spcPts val="0"/>
                        </a:spcBef>
                        <a:spcAft>
                          <a:spcPts val="0"/>
                        </a:spcAft>
                        <a:buNone/>
                      </a:pPr>
                      <a:r>
                        <a:rPr lang="en-US" sz="1600" u="none" strike="noStrike" cap="none" dirty="0">
                          <a:latin typeface="Georgia" panose="02040502050405020303" pitchFamily="18" charset="0"/>
                          <a:ea typeface="Georgia"/>
                          <a:cs typeface="Georgia"/>
                          <a:sym typeface="Georgia"/>
                        </a:rPr>
                        <a:t>2/28</a:t>
                      </a:r>
                      <a:endParaRPr sz="1600" u="none" strike="noStrike" cap="none" dirty="0">
                        <a:latin typeface="Georgia" panose="02040502050405020303" pitchFamily="18" charset="0"/>
                        <a:ea typeface="Georgia"/>
                        <a:cs typeface="Georgia"/>
                        <a:sym typeface="Georgia"/>
                      </a:endParaRPr>
                    </a:p>
                  </a:txBody>
                  <a:tcPr marL="28575" marR="28575" marT="19050" marB="19050" anchor="ctr">
                    <a:lnR w="38100" cap="flat" cmpd="sng" algn="ctr">
                      <a:solidFill>
                        <a:schemeClr val="tx1"/>
                      </a:solidFill>
                      <a:prstDash val="solid"/>
                      <a:round/>
                      <a:headEnd type="none" w="med" len="med"/>
                      <a:tailEnd type="none" w="med" len="med"/>
                    </a:lnR>
                    <a:solidFill>
                      <a:srgbClr val="6CEC8A"/>
                    </a:solidFill>
                  </a:tcPr>
                </a:tc>
                <a:extLst>
                  <a:ext uri="{0D108BD9-81ED-4DB2-BD59-A6C34878D82A}">
                    <a16:rowId xmlns:a16="http://schemas.microsoft.com/office/drawing/2014/main" val="10002"/>
                  </a:ext>
                </a:extLst>
              </a:tr>
              <a:tr h="672368">
                <a:tc v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Mission-Length Localization Test</a:t>
                      </a:r>
                      <a:endParaRPr sz="1600" u="none" strike="noStrike" cap="none" dirty="0">
                        <a:latin typeface="Georgia" panose="02040502050405020303" pitchFamily="18" charset="0"/>
                        <a:ea typeface="Georgia"/>
                        <a:cs typeface="Georgia"/>
                        <a:sym typeface="Georgia"/>
                      </a:endParaRPr>
                    </a:p>
                  </a:txBody>
                  <a:tcPr marL="28575" marR="28575" marT="19050" marB="19050" anchor="ctr">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Verify localization results match model &amp; keep error under 1m in mission conditions</a:t>
                      </a:r>
                      <a:endParaRPr sz="1600" u="none" strike="noStrike" cap="none" dirty="0">
                        <a:latin typeface="Georgia" panose="02040502050405020303" pitchFamily="18" charset="0"/>
                        <a:ea typeface="Georgia"/>
                        <a:cs typeface="Georgia"/>
                        <a:sym typeface="Georgia"/>
                      </a:endParaRPr>
                    </a:p>
                  </a:txBody>
                  <a:tcPr marL="28575" marR="28575" marT="19050" marB="19050" anchor="ctr">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sym typeface="Georgia"/>
                        </a:rPr>
                        <a:t>Test Scheduled 3/15</a:t>
                      </a:r>
                      <a:endParaRPr sz="1600" u="none" strike="noStrike" cap="none" dirty="0">
                        <a:latin typeface="Georgia" panose="02040502050405020303" pitchFamily="18" charset="0"/>
                        <a:ea typeface="Georgia"/>
                        <a:cs typeface="Georgia"/>
                        <a:sym typeface="Georgia"/>
                      </a:endParaRPr>
                    </a:p>
                  </a:txBody>
                  <a:tcPr marL="28575" marR="28575" marT="19050" marB="1905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72368">
                <a:tc rowSpan="3">
                  <a:txBody>
                    <a:bodyPr/>
                    <a:lstStyle/>
                    <a:p>
                      <a:pPr marL="0" lvl="0" indent="0" algn="ctr" rtl="0">
                        <a:lnSpc>
                          <a:spcPct val="115000"/>
                        </a:lnSpc>
                        <a:spcBef>
                          <a:spcPts val="0"/>
                        </a:spcBef>
                        <a:spcAft>
                          <a:spcPts val="0"/>
                        </a:spcAft>
                        <a:buNone/>
                      </a:pPr>
                      <a:r>
                        <a:rPr lang="en-US" sz="2400" dirty="0">
                          <a:latin typeface="Georgia" panose="02040502050405020303" pitchFamily="18" charset="0"/>
                          <a:sym typeface="Georgia"/>
                        </a:rPr>
                        <a:t>Control</a:t>
                      </a:r>
                      <a:endParaRPr sz="2400" dirty="0">
                        <a:solidFill>
                          <a:schemeClr val="dk1"/>
                        </a:solidFill>
                        <a:latin typeface="Georgia" panose="02040502050405020303" pitchFamily="18" charset="0"/>
                        <a:ea typeface="Georgia"/>
                        <a:cs typeface="Georgia"/>
                        <a:sym typeface="Georgia"/>
                      </a:endParaRPr>
                    </a:p>
                  </a:txBody>
                  <a:tcPr marL="28575" marR="28575" marT="19050" marB="19050" vert="vert27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600" dirty="0">
                          <a:latin typeface="Georgia" panose="02040502050405020303" pitchFamily="18" charset="0"/>
                          <a:sym typeface="Georgia"/>
                        </a:rPr>
                        <a:t>Odometry </a:t>
                      </a:r>
                      <a:r>
                        <a:rPr lang="en-US" sz="1600" u="none" strike="noStrike" cap="none" dirty="0">
                          <a:latin typeface="Georgia" panose="02040502050405020303" pitchFamily="18" charset="0"/>
                          <a:sym typeface="Georgia"/>
                        </a:rPr>
                        <a:t>Control Test</a:t>
                      </a:r>
                      <a:endParaRPr sz="1600" u="none" strike="noStrike" cap="none" dirty="0">
                        <a:latin typeface="Georgia" panose="02040502050405020303" pitchFamily="18" charset="0"/>
                        <a:ea typeface="Georgia"/>
                        <a:cs typeface="Georgia"/>
                        <a:sym typeface="Georgia"/>
                      </a:endParaRPr>
                    </a:p>
                  </a:txBody>
                  <a:tcPr marL="28575" marR="28575" marT="19050" marB="19050" anchor="ctr">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US" sz="1600" u="none" strike="noStrike" cap="none" dirty="0">
                          <a:latin typeface="Georgia" panose="02040502050405020303" pitchFamily="18" charset="0"/>
                          <a:sym typeface="Georgia"/>
                        </a:rPr>
                        <a:t>Characterize rover control error with odometry only  </a:t>
                      </a:r>
                      <a:endParaRPr sz="1600" u="none" strike="noStrike" cap="none" dirty="0">
                        <a:latin typeface="Georgia" panose="02040502050405020303" pitchFamily="18" charset="0"/>
                        <a:ea typeface="Georgia"/>
                        <a:cs typeface="Georgia"/>
                        <a:sym typeface="Georgia"/>
                      </a:endParaRPr>
                    </a:p>
                  </a:txBody>
                  <a:tcPr marL="28575" marR="28575" marT="19050" marB="19050" anchor="ctr">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sym typeface="Georgia"/>
                        </a:rPr>
                        <a:t>Test in Progress</a:t>
                      </a:r>
                      <a:endParaRPr sz="1600" u="none" strike="noStrike" cap="none" dirty="0">
                        <a:latin typeface="Georgia" panose="02040502050405020303" pitchFamily="18" charset="0"/>
                        <a:ea typeface="Georgia"/>
                        <a:cs typeface="Georgia"/>
                        <a:sym typeface="Georgia"/>
                      </a:endParaRPr>
                    </a:p>
                  </a:txBody>
                  <a:tcPr marL="28575" marR="28575" marT="19050" marB="1905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C77EE8"/>
                    </a:solidFill>
                  </a:tcPr>
                </a:tc>
                <a:extLst>
                  <a:ext uri="{0D108BD9-81ED-4DB2-BD59-A6C34878D82A}">
                    <a16:rowId xmlns:a16="http://schemas.microsoft.com/office/drawing/2014/main" val="10004"/>
                  </a:ext>
                </a:extLst>
              </a:tr>
              <a:tr h="672368">
                <a:tc v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RF + Odometry Control Test</a:t>
                      </a:r>
                      <a:endParaRPr sz="1600" u="none" strike="noStrike" cap="none" dirty="0">
                        <a:latin typeface="Georgia" panose="02040502050405020303" pitchFamily="18" charset="0"/>
                        <a:ea typeface="Georgia"/>
                        <a:cs typeface="Georgia"/>
                        <a:sym typeface="Georgia"/>
                      </a:endParaRPr>
                    </a:p>
                  </a:txBody>
                  <a:tcPr marL="28575" marR="28575" marT="19050" marB="19050" anchor="ctr">
                    <a:solidFill>
                      <a:schemeClr val="bg1">
                        <a:lumMod val="85000"/>
                      </a:schemeClr>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Demonstrate that pods correct odometry error and match model for 15m</a:t>
                      </a:r>
                      <a:endParaRPr sz="1600" u="none" strike="noStrike" cap="none" dirty="0">
                        <a:latin typeface="Georgia" panose="02040502050405020303" pitchFamily="18" charset="0"/>
                        <a:ea typeface="Georgia"/>
                        <a:cs typeface="Georgia"/>
                        <a:sym typeface="Georgia"/>
                      </a:endParaRPr>
                    </a:p>
                  </a:txBody>
                  <a:tcPr marL="28575" marR="28575" marT="19050" marB="19050" anchor="ctr">
                    <a:solidFill>
                      <a:schemeClr val="bg1">
                        <a:lumMod val="85000"/>
                      </a:schemeClr>
                    </a:solidFill>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sym typeface="Georgia"/>
                        </a:rPr>
                        <a:t>Test Scheduled 3/8</a:t>
                      </a:r>
                      <a:endParaRPr sz="1600" u="none" strike="noStrike" cap="none" dirty="0">
                        <a:latin typeface="Georgia" panose="02040502050405020303" pitchFamily="18" charset="0"/>
                        <a:ea typeface="Georgia"/>
                        <a:cs typeface="Georgia"/>
                        <a:sym typeface="Georgia"/>
                      </a:endParaRPr>
                    </a:p>
                  </a:txBody>
                  <a:tcPr marL="28575" marR="28575" marT="19050" marB="19050" anchor="ct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672368">
                <a:tc v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Mission-Length Control Test</a:t>
                      </a:r>
                      <a:endParaRPr sz="1600" u="none" strike="noStrike" cap="none" dirty="0">
                        <a:latin typeface="Georgia" panose="02040502050405020303" pitchFamily="18" charset="0"/>
                        <a:ea typeface="Georgia"/>
                        <a:cs typeface="Georgia"/>
                        <a:sym typeface="Georgia"/>
                      </a:endParaRPr>
                    </a:p>
                  </a:txBody>
                  <a:tcPr marL="28575" marR="28575" marT="19050" marB="19050" anchor="ctr">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600" u="none" strike="noStrike" cap="none" dirty="0">
                          <a:latin typeface="Georgia" panose="02040502050405020303" pitchFamily="18" charset="0"/>
                          <a:sym typeface="Georgia"/>
                        </a:rPr>
                        <a:t>Verify pod correction to under 1m in mission conditions</a:t>
                      </a:r>
                      <a:endParaRPr sz="1600" u="none" strike="noStrike" cap="none" dirty="0">
                        <a:latin typeface="Georgia" panose="02040502050405020303" pitchFamily="18" charset="0"/>
                        <a:ea typeface="Georgia"/>
                        <a:cs typeface="Georgia"/>
                        <a:sym typeface="Georgia"/>
                      </a:endParaRPr>
                    </a:p>
                  </a:txBody>
                  <a:tcPr marL="28575" marR="28575" marT="19050" marB="19050" anchor="ctr">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sym typeface="Georgia"/>
                        </a:rPr>
                        <a:t>Test Scheduled 3/24</a:t>
                      </a:r>
                      <a:endParaRPr sz="1600" u="none" strike="noStrike" cap="none" dirty="0">
                        <a:latin typeface="Georgia" panose="02040502050405020303" pitchFamily="18" charset="0"/>
                        <a:ea typeface="Georgia"/>
                        <a:cs typeface="Georgia"/>
                        <a:sym typeface="Georgia"/>
                      </a:endParaRPr>
                    </a:p>
                  </a:txBody>
                  <a:tcPr marL="28575" marR="28575" marT="19050" marB="1905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3" name="Google Shape;444;p41">
            <a:extLst>
              <a:ext uri="{FF2B5EF4-FFF2-40B4-BE49-F238E27FC236}">
                <a16:creationId xmlns:a16="http://schemas.microsoft.com/office/drawing/2014/main" id="{313D52CB-A2BA-4F1C-85DE-F9184D964800}"/>
              </a:ext>
            </a:extLst>
          </p:cNvPr>
          <p:cNvSpPr/>
          <p:nvPr/>
        </p:nvSpPr>
        <p:spPr>
          <a:xfrm>
            <a:off x="86850" y="6042234"/>
            <a:ext cx="8970300" cy="640080"/>
          </a:xfrm>
          <a:prstGeom prst="flowChartAlternateProcess">
            <a:avLst/>
          </a:prstGeom>
          <a:solidFill>
            <a:srgbClr val="FEE0B8"/>
          </a:solidFill>
          <a:ln w="38100" cap="flat" cmpd="sng">
            <a:solidFill>
              <a:srgbClr val="FF9966"/>
            </a:solidFill>
            <a:prstDash val="solid"/>
            <a:round/>
            <a:headEnd type="none" w="sm" len="sm"/>
            <a:tailEnd type="none" w="sm" len="sm"/>
          </a:ln>
          <a:effectLst>
            <a:glow rad="63500">
              <a:schemeClr val="accent4">
                <a:satMod val="175000"/>
                <a:alpha val="40000"/>
              </a:schemeClr>
            </a:glow>
          </a:effectLst>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dirty="0">
                <a:solidFill>
                  <a:schemeClr val="dk1"/>
                </a:solidFill>
                <a:latin typeface="Georgia"/>
                <a:ea typeface="Georgia"/>
                <a:cs typeface="Georgia"/>
                <a:sym typeface="Georgia"/>
              </a:rPr>
              <a:t>Risk Reduction: These tests generate internal heritage and allow for easy build up upon previous success</a:t>
            </a:r>
            <a:endParaRPr sz="18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1"/>
          <p:cNvSpPr txBox="1">
            <a:spLocks noGrp="1"/>
          </p:cNvSpPr>
          <p:nvPr>
            <p:ph type="body" idx="1"/>
          </p:nvPr>
        </p:nvSpPr>
        <p:spPr>
          <a:xfrm>
            <a:off x="121950" y="1832775"/>
            <a:ext cx="46701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dirty="0"/>
              <a:t>Facility: Business/Kitt Field</a:t>
            </a:r>
            <a:endParaRPr dirty="0"/>
          </a:p>
          <a:p>
            <a:pPr marL="342900" lvl="0" indent="-257175" algn="l" rtl="0">
              <a:lnSpc>
                <a:spcPct val="90000"/>
              </a:lnSpc>
              <a:spcBef>
                <a:spcPts val="750"/>
              </a:spcBef>
              <a:spcAft>
                <a:spcPts val="0"/>
              </a:spcAft>
              <a:buClr>
                <a:schemeClr val="dk1"/>
              </a:buClr>
              <a:buSzPts val="1800"/>
              <a:buChar char="•"/>
            </a:pPr>
            <a:r>
              <a:rPr lang="en-US" sz="1800" b="1" dirty="0"/>
              <a:t>Equipment:</a:t>
            </a:r>
            <a:endParaRPr dirty="0"/>
          </a:p>
          <a:p>
            <a:pPr marL="685800" lvl="1" indent="-257175" algn="l" rtl="0">
              <a:lnSpc>
                <a:spcPct val="90000"/>
              </a:lnSpc>
              <a:spcBef>
                <a:spcPts val="375"/>
              </a:spcBef>
              <a:spcAft>
                <a:spcPts val="0"/>
              </a:spcAft>
              <a:buSzPts val="1800"/>
              <a:buChar char="•"/>
            </a:pPr>
            <a:r>
              <a:rPr lang="en-US" sz="1800" dirty="0"/>
              <a:t>Rover + beacon</a:t>
            </a:r>
            <a:endParaRPr sz="1800" dirty="0"/>
          </a:p>
          <a:p>
            <a:pPr marL="685800" lvl="1" indent="-257175" algn="l" rtl="0">
              <a:lnSpc>
                <a:spcPct val="90000"/>
              </a:lnSpc>
              <a:spcBef>
                <a:spcPts val="375"/>
              </a:spcBef>
              <a:spcAft>
                <a:spcPts val="0"/>
              </a:spcAft>
              <a:buSzPts val="1800"/>
              <a:buChar char="•"/>
            </a:pPr>
            <a:r>
              <a:rPr lang="en-US" sz="1800" dirty="0"/>
              <a:t>3x Pods</a:t>
            </a:r>
            <a:endParaRPr sz="1800" dirty="0"/>
          </a:p>
          <a:p>
            <a:pPr marL="685800" lvl="1" indent="-257175" algn="l" rtl="0">
              <a:lnSpc>
                <a:spcPct val="90000"/>
              </a:lnSpc>
              <a:spcBef>
                <a:spcPts val="375"/>
              </a:spcBef>
              <a:spcAft>
                <a:spcPts val="0"/>
              </a:spcAft>
              <a:buSzPts val="1800"/>
              <a:buChar char="•"/>
            </a:pPr>
            <a:r>
              <a:rPr lang="en-US" sz="1800" dirty="0"/>
              <a:t>Tape/measuring equipment</a:t>
            </a:r>
            <a:endParaRPr sz="1800" dirty="0"/>
          </a:p>
          <a:p>
            <a:pPr marL="342900" lvl="0" indent="-257175" algn="l" rtl="0">
              <a:lnSpc>
                <a:spcPct val="90000"/>
              </a:lnSpc>
              <a:spcBef>
                <a:spcPts val="750"/>
              </a:spcBef>
              <a:spcAft>
                <a:spcPts val="0"/>
              </a:spcAft>
              <a:buClr>
                <a:schemeClr val="dk1"/>
              </a:buClr>
              <a:buSzPts val="1800"/>
              <a:buChar char="•"/>
            </a:pPr>
            <a:r>
              <a:rPr lang="en-US" sz="1800" b="1" dirty="0"/>
              <a:t>Procedure:</a:t>
            </a:r>
            <a:endParaRPr dirty="0"/>
          </a:p>
          <a:p>
            <a:pPr marL="885825" lvl="1" indent="-457200" algn="l" rtl="0">
              <a:lnSpc>
                <a:spcPct val="90000"/>
              </a:lnSpc>
              <a:spcBef>
                <a:spcPts val="375"/>
              </a:spcBef>
              <a:spcAft>
                <a:spcPts val="0"/>
              </a:spcAft>
              <a:buSzPts val="1800"/>
              <a:buAutoNum type="arabicPeriod"/>
            </a:pPr>
            <a:r>
              <a:rPr lang="en-US" sz="1800" dirty="0"/>
              <a:t>Distribute pods at known locations</a:t>
            </a:r>
            <a:endParaRPr sz="1800" dirty="0"/>
          </a:p>
          <a:p>
            <a:pPr marL="885825" lvl="1" indent="-457200" algn="l" rtl="0">
              <a:lnSpc>
                <a:spcPct val="90000"/>
              </a:lnSpc>
              <a:spcBef>
                <a:spcPts val="375"/>
              </a:spcBef>
              <a:spcAft>
                <a:spcPts val="0"/>
              </a:spcAft>
              <a:buSzPts val="1800"/>
              <a:buAutoNum type="arabicPeriod"/>
            </a:pPr>
            <a:r>
              <a:rPr lang="en-US" sz="1800" dirty="0"/>
              <a:t>Tele-op rover along path with estimation algorithm running</a:t>
            </a:r>
            <a:endParaRPr sz="1800" dirty="0"/>
          </a:p>
          <a:p>
            <a:pPr marL="85725" lvl="0" indent="0" algn="l" rtl="0">
              <a:lnSpc>
                <a:spcPct val="90000"/>
              </a:lnSpc>
              <a:spcBef>
                <a:spcPts val="750"/>
              </a:spcBef>
              <a:spcAft>
                <a:spcPts val="0"/>
              </a:spcAft>
              <a:buSzPts val="1800"/>
              <a:buNone/>
            </a:pPr>
            <a:endParaRPr sz="1800" dirty="0"/>
          </a:p>
        </p:txBody>
      </p:sp>
      <p:sp>
        <p:nvSpPr>
          <p:cNvPr id="440" name="Google Shape;440;p41"/>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18</a:t>
            </a:fld>
            <a:endParaRPr/>
          </a:p>
        </p:txBody>
      </p:sp>
      <p:sp>
        <p:nvSpPr>
          <p:cNvPr id="441" name="Google Shape;441;p41"/>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15m Localization Test</a:t>
            </a:r>
            <a:endParaRPr/>
          </a:p>
        </p:txBody>
      </p:sp>
      <p:sp>
        <p:nvSpPr>
          <p:cNvPr id="442" name="Google Shape;442;p41"/>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Localize rover during 15m tele-op’ed traversal with pods</a:t>
            </a:r>
            <a:endParaRPr sz="1700" b="0" i="0" u="none" strike="noStrike" cap="none">
              <a:solidFill>
                <a:schemeClr val="dk1"/>
              </a:solidFill>
              <a:latin typeface="Georgia"/>
              <a:ea typeface="Georgia"/>
              <a:cs typeface="Georgia"/>
              <a:sym typeface="Georgia"/>
            </a:endParaRPr>
          </a:p>
        </p:txBody>
      </p:sp>
      <p:graphicFrame>
        <p:nvGraphicFramePr>
          <p:cNvPr id="443" name="Google Shape;443;p41"/>
          <p:cNvGraphicFramePr/>
          <p:nvPr>
            <p:extLst>
              <p:ext uri="{D42A27DB-BD31-4B8C-83A1-F6EECF244321}">
                <p14:modId xmlns:p14="http://schemas.microsoft.com/office/powerpoint/2010/main" val="4155535176"/>
              </p:ext>
            </p:extLst>
          </p:nvPr>
        </p:nvGraphicFramePr>
        <p:xfrm>
          <a:off x="4792030" y="1969847"/>
          <a:ext cx="4114800" cy="3002630"/>
        </p:xfrm>
        <a:graphic>
          <a:graphicData uri="http://schemas.openxmlformats.org/drawingml/2006/table">
            <a:tbl>
              <a:tblPr firstRow="1" bandRow="1">
                <a:noFill/>
                <a:tableStyleId>{EB5C622D-BDB0-4B37-B10F-53F37E19B05A}</a:tableStyleId>
              </a:tblPr>
              <a:tblGrid>
                <a:gridCol w="759025">
                  <a:extLst>
                    <a:ext uri="{9D8B030D-6E8A-4147-A177-3AD203B41FA5}">
                      <a16:colId xmlns:a16="http://schemas.microsoft.com/office/drawing/2014/main" val="20000"/>
                    </a:ext>
                  </a:extLst>
                </a:gridCol>
                <a:gridCol w="3355775">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ea typeface="Georgia"/>
                          <a:cs typeface="Georgia"/>
                          <a:sym typeface="Georgia"/>
                        </a:rPr>
                        <a:t>S2.1</a:t>
                      </a:r>
                      <a:endParaRPr sz="1600"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ea typeface="Arial"/>
                          <a:cs typeface="Arial"/>
                          <a:sym typeface="Arial"/>
                        </a:rPr>
                        <a:t>The software shall combine RF-Localization and inertial/odometry position estimates in order to enhance position estimation accuracy</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Georgia"/>
                          <a:cs typeface="Georgia"/>
                          <a:sym typeface="Georgia"/>
                        </a:rPr>
                        <a:t>S2.1.2</a:t>
                      </a:r>
                      <a:endParaRPr sz="160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000"/>
                        <a:buFont typeface="Georgia"/>
                        <a:buNone/>
                      </a:pPr>
                      <a:r>
                        <a:rPr lang="en-US" sz="1600" dirty="0">
                          <a:latin typeface="Georgia" panose="02040502050405020303" pitchFamily="18" charset="0"/>
                          <a:ea typeface="Arial"/>
                          <a:cs typeface="Arial"/>
                          <a:sym typeface="Arial"/>
                        </a:rPr>
                        <a:t>The rover shall estimate position using onboard odometer and IMU</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600" u="none" strike="noStrike" cap="none" dirty="0">
                          <a:latin typeface="Georgia" panose="02040502050405020303" pitchFamily="18" charset="0"/>
                          <a:ea typeface="Georgia"/>
                          <a:cs typeface="Georgia"/>
                          <a:sym typeface="Georgia"/>
                        </a:rPr>
                        <a:t>Additional: </a:t>
                      </a:r>
                      <a:r>
                        <a:rPr lang="en-US" sz="1600" dirty="0">
                          <a:latin typeface="Georgia" panose="02040502050405020303" pitchFamily="18" charset="0"/>
                          <a:ea typeface="Georgia"/>
                          <a:cs typeface="Georgia"/>
                          <a:sym typeface="Georgia"/>
                        </a:rPr>
                        <a:t>S2.1.1</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44" name="Google Shape;444;p41"/>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dirty="0">
                <a:solidFill>
                  <a:schemeClr val="dk1"/>
                </a:solidFill>
                <a:latin typeface="Georgia"/>
                <a:ea typeface="Georgia"/>
                <a:cs typeface="Georgia"/>
                <a:sym typeface="Georgia"/>
              </a:rPr>
              <a:t>Expected Result: </a:t>
            </a:r>
            <a:r>
              <a:rPr lang="en-US" sz="1800" dirty="0">
                <a:solidFill>
                  <a:schemeClr val="dk1"/>
                </a:solidFill>
                <a:latin typeface="Georgia"/>
                <a:ea typeface="Georgia"/>
                <a:cs typeface="Georgia"/>
                <a:sym typeface="Georgia"/>
              </a:rPr>
              <a:t>Rover position estimate falls within model from CDR</a:t>
            </a:r>
            <a:endParaRPr dirty="0"/>
          </a:p>
        </p:txBody>
      </p:sp>
      <p:sp>
        <p:nvSpPr>
          <p:cNvPr id="445" name="Google Shape;445;p41"/>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446" name="Google Shape;446;p41"/>
          <p:cNvSpPr/>
          <p:nvPr/>
        </p:nvSpPr>
        <p:spPr>
          <a:xfrm>
            <a:off x="1926447"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447" name="Google Shape;447;p41"/>
          <p:cNvSpPr/>
          <p:nvPr/>
        </p:nvSpPr>
        <p:spPr>
          <a:xfrm>
            <a:off x="3637923"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448" name="Google Shape;448;p41"/>
          <p:cNvSpPr/>
          <p:nvPr/>
        </p:nvSpPr>
        <p:spPr>
          <a:xfrm>
            <a:off x="5349399"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449" name="Google Shape;449;p41"/>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450" name="Google Shape;450;p41"/>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2"/>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19</a:t>
            </a:fld>
            <a:endParaRPr/>
          </a:p>
        </p:txBody>
      </p:sp>
      <p:sp>
        <p:nvSpPr>
          <p:cNvPr id="457" name="Google Shape;457;p42"/>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15m Localization Test Setup</a:t>
            </a:r>
            <a:endParaRPr/>
          </a:p>
        </p:txBody>
      </p:sp>
      <p:pic>
        <p:nvPicPr>
          <p:cNvPr id="458" name="Google Shape;458;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231977"/>
            <a:ext cx="8839198" cy="4419599"/>
          </a:xfrm>
          <a:prstGeom prst="rect">
            <a:avLst/>
          </a:prstGeom>
          <a:noFill/>
          <a:ln>
            <a:noFill/>
          </a:ln>
        </p:spPr>
      </p:pic>
      <p:sp>
        <p:nvSpPr>
          <p:cNvPr id="6" name="Google Shape;470;p43">
            <a:extLst>
              <a:ext uri="{FF2B5EF4-FFF2-40B4-BE49-F238E27FC236}">
                <a16:creationId xmlns:a16="http://schemas.microsoft.com/office/drawing/2014/main" id="{1FBC2AB3-B294-4A4A-94A8-1BE77DDC2D59}"/>
              </a:ext>
            </a:extLst>
          </p:cNvPr>
          <p:cNvSpPr/>
          <p:nvPr/>
        </p:nvSpPr>
        <p:spPr>
          <a:xfrm>
            <a:off x="179550" y="5746012"/>
            <a:ext cx="8784900" cy="951524"/>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750"/>
              </a:spcBef>
              <a:spcAft>
                <a:spcPts val="0"/>
              </a:spcAft>
              <a:buClr>
                <a:schemeClr val="dk1"/>
              </a:buClr>
              <a:buSzPts val="1800"/>
              <a:buFont typeface="Arial"/>
              <a:buNone/>
            </a:pPr>
            <a:endParaRPr sz="1700" b="1" i="0" u="none" strike="noStrike" cap="none" dirty="0">
              <a:solidFill>
                <a:schemeClr val="dk1"/>
              </a:solidFill>
              <a:latin typeface="Georgia"/>
              <a:ea typeface="Georgia"/>
              <a:cs typeface="Georgia"/>
              <a:sym typeface="Georgia"/>
            </a:endParaRPr>
          </a:p>
          <a:p>
            <a:pPr marL="457200" marR="0" lvl="0" indent="-336550" algn="l" rtl="0">
              <a:lnSpc>
                <a:spcPct val="90000"/>
              </a:lnSpc>
              <a:spcBef>
                <a:spcPts val="750"/>
              </a:spcBef>
              <a:spcAft>
                <a:spcPts val="0"/>
              </a:spcAft>
              <a:buClr>
                <a:schemeClr val="dk1"/>
              </a:buClr>
              <a:buSzPts val="1700"/>
              <a:buFont typeface="Georgia"/>
              <a:buChar char="●"/>
            </a:pPr>
            <a:r>
              <a:rPr lang="en-US" sz="1700" b="1" i="0" u="none" strike="noStrike" cap="none" dirty="0">
                <a:solidFill>
                  <a:schemeClr val="dk1"/>
                </a:solidFill>
                <a:latin typeface="Georgia"/>
                <a:ea typeface="Georgia"/>
                <a:cs typeface="Georgia"/>
                <a:sym typeface="Georgia"/>
              </a:rPr>
              <a:t>Pod locations and rover path marked </a:t>
            </a:r>
            <a:r>
              <a:rPr lang="en-US" sz="1700" b="1" dirty="0">
                <a:solidFill>
                  <a:schemeClr val="dk1"/>
                </a:solidFill>
                <a:latin typeface="Georgia"/>
                <a:ea typeface="Georgia"/>
                <a:cs typeface="Georgia"/>
                <a:sym typeface="Georgia"/>
              </a:rPr>
              <a:t>with tape</a:t>
            </a:r>
            <a:endParaRPr sz="1700" b="1" dirty="0">
              <a:solidFill>
                <a:schemeClr val="dk1"/>
              </a:solidFill>
              <a:latin typeface="Georgia"/>
              <a:ea typeface="Georgia"/>
              <a:cs typeface="Georgia"/>
              <a:sym typeface="Georgia"/>
            </a:endParaRPr>
          </a:p>
          <a:p>
            <a:pPr marL="457200" marR="0" lvl="0" indent="-336550" algn="l" rtl="0">
              <a:lnSpc>
                <a:spcPct val="90000"/>
              </a:lnSpc>
              <a:spcBef>
                <a:spcPts val="0"/>
              </a:spcBef>
              <a:spcAft>
                <a:spcPts val="0"/>
              </a:spcAft>
              <a:buClr>
                <a:schemeClr val="dk1"/>
              </a:buClr>
              <a:buSzPts val="1700"/>
              <a:buFont typeface="Georgia"/>
              <a:buChar char="●"/>
            </a:pPr>
            <a:r>
              <a:rPr lang="en-US" sz="1700" b="1" dirty="0">
                <a:solidFill>
                  <a:schemeClr val="dk1"/>
                </a:solidFill>
                <a:latin typeface="Georgia"/>
                <a:ea typeface="Georgia"/>
                <a:cs typeface="Georgia"/>
                <a:sym typeface="Georgia"/>
              </a:rPr>
              <a:t>Tele-operate rover along path</a:t>
            </a:r>
            <a:endParaRPr sz="1700" b="1" dirty="0">
              <a:solidFill>
                <a:schemeClr val="dk1"/>
              </a:solidFill>
              <a:latin typeface="Georgia"/>
              <a:ea typeface="Georgia"/>
              <a:cs typeface="Georgia"/>
              <a:sym typeface="Georgia"/>
            </a:endParaRPr>
          </a:p>
          <a:p>
            <a:pPr marL="457200" marR="0" lvl="0" indent="-336550" algn="l" rtl="0">
              <a:lnSpc>
                <a:spcPct val="90000"/>
              </a:lnSpc>
              <a:spcBef>
                <a:spcPts val="0"/>
              </a:spcBef>
              <a:spcAft>
                <a:spcPts val="0"/>
              </a:spcAft>
              <a:buClr>
                <a:schemeClr val="dk1"/>
              </a:buClr>
              <a:buSzPts val="1700"/>
              <a:buFont typeface="Georgia"/>
              <a:buChar char="●"/>
            </a:pPr>
            <a:r>
              <a:rPr lang="en-US" sz="1700" b="1" dirty="0">
                <a:solidFill>
                  <a:schemeClr val="dk1"/>
                </a:solidFill>
                <a:latin typeface="Georgia"/>
                <a:ea typeface="Georgia"/>
                <a:cs typeface="Georgia"/>
                <a:sym typeface="Georgia"/>
              </a:rPr>
              <a:t>Level One success criteria: within 1m of path at all times</a:t>
            </a:r>
            <a:endParaRPr sz="1700" b="1" dirty="0">
              <a:solidFill>
                <a:schemeClr val="dk1"/>
              </a:solidFill>
              <a:latin typeface="Georgia"/>
              <a:ea typeface="Georgia"/>
              <a:cs typeface="Georgia"/>
              <a:sym typeface="Georgia"/>
            </a:endParaRPr>
          </a:p>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dirty="0">
                <a:solidFill>
                  <a:schemeClr val="dk1"/>
                </a:solidFill>
                <a:latin typeface="Georgia"/>
                <a:ea typeface="Georgia"/>
                <a:cs typeface="Georgia"/>
                <a:sym typeface="Georgia"/>
              </a:rPr>
              <a:t> </a:t>
            </a:r>
            <a:endParaRPr sz="17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Project Overview</a:t>
            </a:r>
            <a:endParaRPr/>
          </a:p>
        </p:txBody>
      </p:sp>
      <p:sp>
        <p:nvSpPr>
          <p:cNvPr id="9" name="Google Shape;413;p39">
            <a:extLst>
              <a:ext uri="{FF2B5EF4-FFF2-40B4-BE49-F238E27FC236}">
                <a16:creationId xmlns:a16="http://schemas.microsoft.com/office/drawing/2014/main" id="{306AC1E5-8367-4C88-BDF1-D6E66EC891FD}"/>
              </a:ext>
            </a:extLst>
          </p:cNvPr>
          <p:cNvSpPr/>
          <p:nvPr/>
        </p:nvSpPr>
        <p:spPr>
          <a:xfrm>
            <a:off x="266672"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Project Overview</a:t>
            </a:r>
            <a:endParaRPr sz="1800" b="0" i="0" u="none" strike="noStrike" cap="none" dirty="0">
              <a:solidFill>
                <a:srgbClr val="000000"/>
              </a:solidFill>
              <a:latin typeface="Arial"/>
              <a:ea typeface="Arial"/>
              <a:cs typeface="Arial"/>
              <a:sym typeface="Arial"/>
            </a:endParaRPr>
          </a:p>
        </p:txBody>
      </p:sp>
      <p:sp>
        <p:nvSpPr>
          <p:cNvPr id="10" name="Google Shape;414;p39">
            <a:extLst>
              <a:ext uri="{FF2B5EF4-FFF2-40B4-BE49-F238E27FC236}">
                <a16:creationId xmlns:a16="http://schemas.microsoft.com/office/drawing/2014/main" id="{A628AFA2-32FD-4FC7-91AF-30915CA9F3CD}"/>
              </a:ext>
            </a:extLst>
          </p:cNvPr>
          <p:cNvSpPr/>
          <p:nvPr/>
        </p:nvSpPr>
        <p:spPr>
          <a:xfrm>
            <a:off x="2557731"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Schedule</a:t>
            </a:r>
            <a:endParaRPr sz="1800" b="0" i="0" u="none" strike="noStrike" cap="none" dirty="0">
              <a:solidFill>
                <a:srgbClr val="000000"/>
              </a:solidFill>
              <a:latin typeface="Arial"/>
              <a:ea typeface="Arial"/>
              <a:cs typeface="Arial"/>
              <a:sym typeface="Arial"/>
            </a:endParaRPr>
          </a:p>
        </p:txBody>
      </p:sp>
      <p:sp>
        <p:nvSpPr>
          <p:cNvPr id="11" name="Google Shape;415;p39">
            <a:extLst>
              <a:ext uri="{FF2B5EF4-FFF2-40B4-BE49-F238E27FC236}">
                <a16:creationId xmlns:a16="http://schemas.microsoft.com/office/drawing/2014/main" id="{273DFE32-62FE-474B-9E65-C7263EB59BDA}"/>
              </a:ext>
            </a:extLst>
          </p:cNvPr>
          <p:cNvSpPr/>
          <p:nvPr/>
        </p:nvSpPr>
        <p:spPr>
          <a:xfrm>
            <a:off x="7139849"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Georgia"/>
                <a:ea typeface="Georgia"/>
                <a:cs typeface="Georgia"/>
                <a:sym typeface="Georgia"/>
              </a:rPr>
              <a:t>Budget</a:t>
            </a:r>
            <a:endParaRPr sz="1800" b="0" i="0" u="none" strike="noStrike" cap="none">
              <a:solidFill>
                <a:srgbClr val="000000"/>
              </a:solidFill>
              <a:latin typeface="Arial"/>
              <a:ea typeface="Arial"/>
              <a:cs typeface="Arial"/>
              <a:sym typeface="Arial"/>
            </a:endParaRPr>
          </a:p>
        </p:txBody>
      </p:sp>
      <p:sp>
        <p:nvSpPr>
          <p:cNvPr id="12" name="Google Shape;418;p39">
            <a:extLst>
              <a:ext uri="{FF2B5EF4-FFF2-40B4-BE49-F238E27FC236}">
                <a16:creationId xmlns:a16="http://schemas.microsoft.com/office/drawing/2014/main" id="{F6130D67-BB15-4A1D-A0C9-90AD63F7A580}"/>
              </a:ext>
            </a:extLst>
          </p:cNvPr>
          <p:cNvSpPr/>
          <p:nvPr/>
        </p:nvSpPr>
        <p:spPr>
          <a:xfrm>
            <a:off x="4848790"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Testing</a:t>
            </a:r>
            <a:endParaRPr sz="1800" b="0" i="0" u="none" strike="noStrike" cap="none" dirty="0">
              <a:solidFill>
                <a:srgbClr val="000000"/>
              </a:solidFill>
              <a:latin typeface="Arial"/>
              <a:ea typeface="Arial"/>
              <a:cs typeface="Arial"/>
              <a:sym typeface="Arial"/>
            </a:endParaRPr>
          </a:p>
        </p:txBody>
      </p:sp>
      <p:pic>
        <p:nvPicPr>
          <p:cNvPr id="22" name="Picture 21">
            <a:extLst>
              <a:ext uri="{FF2B5EF4-FFF2-40B4-BE49-F238E27FC236}">
                <a16:creationId xmlns:a16="http://schemas.microsoft.com/office/drawing/2014/main" id="{BE774AF4-E72B-41F2-ACF3-0727BE67E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23" name="Group 22">
            <a:extLst>
              <a:ext uri="{FF2B5EF4-FFF2-40B4-BE49-F238E27FC236}">
                <a16:creationId xmlns:a16="http://schemas.microsoft.com/office/drawing/2014/main" id="{5971AEAF-E4B8-4F4F-A9D5-48BDE3AB93DC}"/>
              </a:ext>
            </a:extLst>
          </p:cNvPr>
          <p:cNvGrpSpPr/>
          <p:nvPr/>
        </p:nvGrpSpPr>
        <p:grpSpPr>
          <a:xfrm>
            <a:off x="6332537" y="1782345"/>
            <a:ext cx="1294486" cy="664284"/>
            <a:chOff x="3862888" y="748690"/>
            <a:chExt cx="1569758" cy="818255"/>
          </a:xfrm>
        </p:grpSpPr>
        <p:pic>
          <p:nvPicPr>
            <p:cNvPr id="24" name="Picture 23">
              <a:extLst>
                <a:ext uri="{FF2B5EF4-FFF2-40B4-BE49-F238E27FC236}">
                  <a16:creationId xmlns:a16="http://schemas.microsoft.com/office/drawing/2014/main" id="{CF52AFC6-68FC-462D-A087-D79A67AE57FD}"/>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25" name="Picture 24">
              <a:extLst>
                <a:ext uri="{FF2B5EF4-FFF2-40B4-BE49-F238E27FC236}">
                  <a16:creationId xmlns:a16="http://schemas.microsoft.com/office/drawing/2014/main" id="{3D4E3BD1-1890-437A-A0C4-6EA9D5F3B4AE}"/>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26" name="Picture 25">
              <a:extLst>
                <a:ext uri="{FF2B5EF4-FFF2-40B4-BE49-F238E27FC236}">
                  <a16:creationId xmlns:a16="http://schemas.microsoft.com/office/drawing/2014/main" id="{04425C35-A552-4B3B-89F7-92845E253A9A}"/>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3"/>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20</a:t>
            </a:fld>
            <a:endParaRPr/>
          </a:p>
        </p:txBody>
      </p:sp>
      <p:sp>
        <p:nvSpPr>
          <p:cNvPr id="466" name="Google Shape;466;p43"/>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15m Localization Test Model</a:t>
            </a:r>
            <a:endParaRPr/>
          </a:p>
        </p:txBody>
      </p:sp>
      <p:sp>
        <p:nvSpPr>
          <p:cNvPr id="467" name="Google Shape;467;p43"/>
          <p:cNvSpPr/>
          <p:nvPr/>
        </p:nvSpPr>
        <p:spPr>
          <a:xfrm>
            <a:off x="179550" y="5863350"/>
            <a:ext cx="8784900" cy="7974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lvl="0">
              <a:lnSpc>
                <a:spcPct val="90000"/>
              </a:lnSpc>
              <a:spcBef>
                <a:spcPts val="750"/>
              </a:spcBef>
              <a:buClr>
                <a:schemeClr val="dk1"/>
              </a:buClr>
              <a:buSzPts val="1800"/>
            </a:pPr>
            <a:r>
              <a:rPr lang="en-US" sz="1700" b="1" dirty="0">
                <a:solidFill>
                  <a:schemeClr val="dk1"/>
                </a:solidFill>
                <a:latin typeface="Georgia"/>
                <a:ea typeface="Georgia"/>
                <a:cs typeface="Georgia"/>
                <a:sym typeface="Georgia"/>
              </a:rPr>
              <a:t>Model: 10,000 Monte Carlo simulations with 60cm sample error</a:t>
            </a:r>
          </a:p>
        </p:txBody>
      </p:sp>
      <p:pic>
        <p:nvPicPr>
          <p:cNvPr id="7" name="Google Shape;480;p44">
            <a:extLst>
              <a:ext uri="{FF2B5EF4-FFF2-40B4-BE49-F238E27FC236}">
                <a16:creationId xmlns:a16="http://schemas.microsoft.com/office/drawing/2014/main" id="{1AA8E051-788A-4AC2-AA7E-C6E0908D17A0}"/>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187250"/>
            <a:ext cx="6352450" cy="4446715"/>
          </a:xfrm>
          <a:prstGeom prst="rect">
            <a:avLst/>
          </a:prstGeom>
          <a:noFill/>
          <a:ln>
            <a:noFill/>
          </a:ln>
        </p:spPr>
      </p:pic>
      <p:pic>
        <p:nvPicPr>
          <p:cNvPr id="8" name="Google Shape;479;p44">
            <a:extLst>
              <a:ext uri="{FF2B5EF4-FFF2-40B4-BE49-F238E27FC236}">
                <a16:creationId xmlns:a16="http://schemas.microsoft.com/office/drawing/2014/main" id="{6D30AB43-D09B-40D7-9770-5C5CF790FCF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10601" y="2330469"/>
            <a:ext cx="1708727" cy="1014995"/>
          </a:xfrm>
          <a:prstGeom prst="rect">
            <a:avLst/>
          </a:prstGeom>
          <a:noFill/>
          <a:ln w="19050">
            <a:solidFill>
              <a:schemeClr val="tx1"/>
            </a:solidFill>
          </a:ln>
        </p:spPr>
      </p:pic>
      <p:pic>
        <p:nvPicPr>
          <p:cNvPr id="9" name="Google Shape;479;p44">
            <a:extLst>
              <a:ext uri="{FF2B5EF4-FFF2-40B4-BE49-F238E27FC236}">
                <a16:creationId xmlns:a16="http://schemas.microsoft.com/office/drawing/2014/main" id="{ED7CD86E-9E1B-486B-B159-53534F95375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00450" y="3773056"/>
            <a:ext cx="3343550" cy="327070"/>
          </a:xfrm>
          <a:prstGeom prst="rect">
            <a:avLst/>
          </a:prstGeom>
          <a:noFill/>
          <a:ln w="19050" cap="flat" cmpd="sng">
            <a:noFill/>
            <a:prstDash val="solid"/>
            <a:round/>
            <a:headEnd type="none" w="sm" len="sm"/>
            <a:tailEnd type="none" w="sm" len="sm"/>
          </a:ln>
        </p:spPr>
      </p:pic>
      <p:pic>
        <p:nvPicPr>
          <p:cNvPr id="11" name="Google Shape;479;p44">
            <a:extLst>
              <a:ext uri="{FF2B5EF4-FFF2-40B4-BE49-F238E27FC236}">
                <a16:creationId xmlns:a16="http://schemas.microsoft.com/office/drawing/2014/main" id="{F09FDFF1-1CC0-478F-B5C9-E064C901D11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b="-24584"/>
          <a:stretch/>
        </p:blipFill>
        <p:spPr>
          <a:xfrm>
            <a:off x="5793189" y="4100126"/>
            <a:ext cx="3343550" cy="357658"/>
          </a:xfrm>
          <a:prstGeom prst="rect">
            <a:avLst/>
          </a:prstGeom>
          <a:noFill/>
          <a:ln w="19050" cap="flat" cmpd="sng">
            <a:noFill/>
            <a:prstDash val="solid"/>
            <a:round/>
            <a:headEnd type="none" w="sm" len="sm"/>
            <a:tailEnd type="none" w="sm" len="sm"/>
          </a:ln>
        </p:spPr>
      </p:pic>
      <p:sp>
        <p:nvSpPr>
          <p:cNvPr id="2" name="Rectangle 1">
            <a:extLst>
              <a:ext uri="{FF2B5EF4-FFF2-40B4-BE49-F238E27FC236}">
                <a16:creationId xmlns:a16="http://schemas.microsoft.com/office/drawing/2014/main" id="{2FA011B4-F9C6-4586-BF32-B0E590E85803}"/>
              </a:ext>
            </a:extLst>
          </p:cNvPr>
          <p:cNvSpPr/>
          <p:nvPr/>
        </p:nvSpPr>
        <p:spPr>
          <a:xfrm>
            <a:off x="5785927" y="3763820"/>
            <a:ext cx="3358073" cy="68472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4"/>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21</a:t>
            </a:fld>
            <a:endParaRPr/>
          </a:p>
        </p:txBody>
      </p:sp>
      <p:sp>
        <p:nvSpPr>
          <p:cNvPr id="476" name="Google Shape;476;p44"/>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15m Localization Test Results</a:t>
            </a:r>
            <a:endParaRPr/>
          </a:p>
        </p:txBody>
      </p:sp>
      <p:sp>
        <p:nvSpPr>
          <p:cNvPr id="477" name="Google Shape;477;p44"/>
          <p:cNvSpPr/>
          <p:nvPr/>
        </p:nvSpPr>
        <p:spPr>
          <a:xfrm>
            <a:off x="179550" y="5863350"/>
            <a:ext cx="8784900" cy="7974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lvl="0">
              <a:lnSpc>
                <a:spcPct val="90000"/>
              </a:lnSpc>
              <a:spcBef>
                <a:spcPts val="750"/>
              </a:spcBef>
              <a:buClr>
                <a:schemeClr val="dk1"/>
              </a:buClr>
              <a:buSzPts val="1800"/>
            </a:pPr>
            <a:r>
              <a:rPr lang="en-US" sz="1700" b="1" dirty="0">
                <a:solidFill>
                  <a:schemeClr val="dk1"/>
                </a:solidFill>
                <a:latin typeface="Georgia"/>
                <a:ea typeface="Georgia"/>
                <a:cs typeface="Georgia"/>
                <a:sym typeface="Georgia"/>
              </a:rPr>
              <a:t>Odometry max error = 1.15 m</a:t>
            </a:r>
          </a:p>
          <a:p>
            <a:pPr marL="85725" lvl="0">
              <a:lnSpc>
                <a:spcPct val="90000"/>
              </a:lnSpc>
              <a:spcBef>
                <a:spcPts val="750"/>
              </a:spcBef>
              <a:buClr>
                <a:schemeClr val="dk1"/>
              </a:buClr>
              <a:buSzPts val="1800"/>
            </a:pPr>
            <a:r>
              <a:rPr lang="en-US" sz="1700" b="1" dirty="0">
                <a:solidFill>
                  <a:schemeClr val="dk1"/>
                </a:solidFill>
                <a:latin typeface="Georgia"/>
                <a:ea typeface="Georgia"/>
                <a:cs typeface="Georgia"/>
                <a:sym typeface="Georgia"/>
              </a:rPr>
              <a:t>GSLAM max error =  .35 m</a:t>
            </a:r>
          </a:p>
        </p:txBody>
      </p:sp>
      <p:pic>
        <p:nvPicPr>
          <p:cNvPr id="8" name="Google Shape;479;p44">
            <a:extLst>
              <a:ext uri="{FF2B5EF4-FFF2-40B4-BE49-F238E27FC236}">
                <a16:creationId xmlns:a16="http://schemas.microsoft.com/office/drawing/2014/main" id="{81D72CFC-55A8-4E4E-9811-969777B89EF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10601" y="2330469"/>
            <a:ext cx="1708727" cy="1014995"/>
          </a:xfrm>
          <a:prstGeom prst="rect">
            <a:avLst/>
          </a:prstGeom>
          <a:noFill/>
          <a:ln w="19050">
            <a:solidFill>
              <a:schemeClr val="tx1"/>
            </a:solidFill>
          </a:ln>
        </p:spPr>
      </p:pic>
      <p:pic>
        <p:nvPicPr>
          <p:cNvPr id="10" name="Google Shape;489;p45">
            <a:extLst>
              <a:ext uri="{FF2B5EF4-FFF2-40B4-BE49-F238E27FC236}">
                <a16:creationId xmlns:a16="http://schemas.microsoft.com/office/drawing/2014/main" id="{CDE1C62F-602B-4D12-A8DA-7723B3A59B74}"/>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187250"/>
            <a:ext cx="6352450" cy="4446726"/>
          </a:xfrm>
          <a:prstGeom prst="rect">
            <a:avLst/>
          </a:prstGeom>
          <a:noFill/>
          <a:ln>
            <a:noFill/>
          </a:ln>
        </p:spPr>
      </p:pic>
      <p:pic>
        <p:nvPicPr>
          <p:cNvPr id="9" name="Google Shape;479;p44">
            <a:extLst>
              <a:ext uri="{FF2B5EF4-FFF2-40B4-BE49-F238E27FC236}">
                <a16:creationId xmlns:a16="http://schemas.microsoft.com/office/drawing/2014/main" id="{3F9F2257-1744-4418-ADB4-F13D401E708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b="-6060"/>
          <a:stretch/>
        </p:blipFill>
        <p:spPr>
          <a:xfrm>
            <a:off x="5800450" y="3773056"/>
            <a:ext cx="3343550" cy="123511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22</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ext uri="{D42A27DB-BD31-4B8C-83A1-F6EECF244321}">
                <p14:modId xmlns:p14="http://schemas.microsoft.com/office/powerpoint/2010/main" val="489028577"/>
              </p:ext>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16322" y="3026678"/>
            <a:ext cx="3115764" cy="1502892"/>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786597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8"/>
          <p:cNvSpPr txBox="1">
            <a:spLocks noGrp="1"/>
          </p:cNvSpPr>
          <p:nvPr>
            <p:ph type="body" idx="1"/>
          </p:nvPr>
        </p:nvSpPr>
        <p:spPr>
          <a:xfrm>
            <a:off x="121950" y="1985175"/>
            <a:ext cx="4334830" cy="3285600"/>
          </a:xfrm>
          <a:prstGeom prst="rect">
            <a:avLst/>
          </a:prstGeom>
          <a:noFill/>
          <a:ln>
            <a:noFill/>
          </a:ln>
        </p:spPr>
        <p:txBody>
          <a:bodyPr spcFirstLastPara="1" wrap="square" lIns="91425" tIns="45700" rIns="91425" bIns="45700" anchor="t" anchorCtr="0">
            <a:noAutofit/>
          </a:bodyPr>
          <a:lstStyle/>
          <a:p>
            <a:pPr marL="342900" lvl="0" indent="-231775" algn="l" rtl="0">
              <a:lnSpc>
                <a:spcPct val="90000"/>
              </a:lnSpc>
              <a:spcBef>
                <a:spcPts val="750"/>
              </a:spcBef>
              <a:spcAft>
                <a:spcPts val="0"/>
              </a:spcAft>
              <a:buClr>
                <a:schemeClr val="dk1"/>
              </a:buClr>
              <a:buSzPts val="1400"/>
              <a:buChar char="•"/>
            </a:pPr>
            <a:r>
              <a:rPr lang="en-US" sz="1400" b="1" dirty="0"/>
              <a:t>Facility: ITLL</a:t>
            </a:r>
            <a:endParaRPr sz="1400" dirty="0"/>
          </a:p>
          <a:p>
            <a:pPr marL="342900" lvl="0" indent="-231775" algn="l" rtl="0">
              <a:lnSpc>
                <a:spcPct val="90000"/>
              </a:lnSpc>
              <a:spcBef>
                <a:spcPts val="750"/>
              </a:spcBef>
              <a:spcAft>
                <a:spcPts val="0"/>
              </a:spcAft>
              <a:buClr>
                <a:schemeClr val="dk1"/>
              </a:buClr>
              <a:buSzPts val="1400"/>
              <a:buChar char="•"/>
            </a:pPr>
            <a:r>
              <a:rPr lang="en-US" sz="1400" b="1" dirty="0"/>
              <a:t>Equipment:</a:t>
            </a:r>
            <a:endParaRPr sz="1400" dirty="0"/>
          </a:p>
          <a:p>
            <a:pPr marL="685800" lvl="1" indent="-231775" algn="l" rtl="0">
              <a:lnSpc>
                <a:spcPct val="90000"/>
              </a:lnSpc>
              <a:spcBef>
                <a:spcPts val="375"/>
              </a:spcBef>
              <a:spcAft>
                <a:spcPts val="0"/>
              </a:spcAft>
              <a:buSzPts val="1400"/>
              <a:buChar char="•"/>
            </a:pPr>
            <a:r>
              <a:rPr lang="en-US" sz="1400" dirty="0"/>
              <a:t>14 Fully Populated Pods (Electronics Only)</a:t>
            </a:r>
            <a:endParaRPr sz="1400" dirty="0"/>
          </a:p>
          <a:p>
            <a:pPr marL="685800" lvl="1" indent="-231775" algn="l" rtl="0">
              <a:lnSpc>
                <a:spcPct val="90000"/>
              </a:lnSpc>
              <a:spcBef>
                <a:spcPts val="375"/>
              </a:spcBef>
              <a:spcAft>
                <a:spcPts val="0"/>
              </a:spcAft>
              <a:buSzPts val="1400"/>
              <a:buChar char="•"/>
            </a:pPr>
            <a:r>
              <a:rPr lang="en-US" sz="1400" dirty="0"/>
              <a:t>1 Rover Beacon</a:t>
            </a:r>
            <a:endParaRPr sz="1400" dirty="0"/>
          </a:p>
          <a:p>
            <a:pPr marL="685800" lvl="1" indent="-231775" algn="l" rtl="0">
              <a:lnSpc>
                <a:spcPct val="90000"/>
              </a:lnSpc>
              <a:spcBef>
                <a:spcPts val="375"/>
              </a:spcBef>
              <a:spcAft>
                <a:spcPts val="0"/>
              </a:spcAft>
              <a:buSzPts val="1400"/>
              <a:buChar char="•"/>
            </a:pPr>
            <a:r>
              <a:rPr lang="en-US" sz="1400" dirty="0"/>
              <a:t>Power to boards (micro USB and Batteries)</a:t>
            </a:r>
            <a:endParaRPr sz="1400" dirty="0"/>
          </a:p>
          <a:p>
            <a:pPr marL="342900" lvl="0" indent="-231775" algn="l" rtl="0">
              <a:lnSpc>
                <a:spcPct val="90000"/>
              </a:lnSpc>
              <a:spcBef>
                <a:spcPts val="750"/>
              </a:spcBef>
              <a:spcAft>
                <a:spcPts val="0"/>
              </a:spcAft>
              <a:buClr>
                <a:schemeClr val="dk1"/>
              </a:buClr>
              <a:buSzPts val="1400"/>
              <a:buChar char="•"/>
            </a:pPr>
            <a:r>
              <a:rPr lang="en-US" sz="1400" b="1" dirty="0"/>
              <a:t>Procedure:</a:t>
            </a:r>
            <a:endParaRPr sz="1400" dirty="0"/>
          </a:p>
          <a:p>
            <a:pPr marL="885825" lvl="1" indent="-431800" algn="l" rtl="0">
              <a:lnSpc>
                <a:spcPct val="90000"/>
              </a:lnSpc>
              <a:spcBef>
                <a:spcPts val="375"/>
              </a:spcBef>
              <a:spcAft>
                <a:spcPts val="0"/>
              </a:spcAft>
              <a:buSzPts val="1400"/>
              <a:buFont typeface="Arial"/>
              <a:buAutoNum type="arabicPeriod"/>
            </a:pPr>
            <a:r>
              <a:rPr lang="en-US" sz="1400" dirty="0"/>
              <a:t>Verify electrical connections</a:t>
            </a:r>
            <a:endParaRPr sz="1400" dirty="0"/>
          </a:p>
          <a:p>
            <a:pPr marL="885825" lvl="1" indent="-431800" algn="l" rtl="0">
              <a:lnSpc>
                <a:spcPct val="90000"/>
              </a:lnSpc>
              <a:spcBef>
                <a:spcPts val="375"/>
              </a:spcBef>
              <a:spcAft>
                <a:spcPts val="0"/>
              </a:spcAft>
              <a:buSzPts val="1400"/>
              <a:buFont typeface="Arial"/>
              <a:buAutoNum type="arabicPeriod"/>
            </a:pPr>
            <a:r>
              <a:rPr lang="en-US" sz="1400" dirty="0"/>
              <a:t>Test ranging and environmental data transfer</a:t>
            </a:r>
            <a:endParaRPr sz="1400" dirty="0"/>
          </a:p>
          <a:p>
            <a:pPr marL="885825" lvl="1" indent="-431800" algn="l" rtl="0">
              <a:lnSpc>
                <a:spcPct val="90000"/>
              </a:lnSpc>
              <a:spcBef>
                <a:spcPts val="375"/>
              </a:spcBef>
              <a:spcAft>
                <a:spcPts val="0"/>
              </a:spcAft>
              <a:buSzPts val="1400"/>
              <a:buFont typeface="Arial"/>
              <a:buAutoNum type="arabicPeriod"/>
            </a:pPr>
            <a:r>
              <a:rPr lang="en-US" sz="1400" dirty="0"/>
              <a:t>Verify current in high power mode</a:t>
            </a:r>
            <a:endParaRPr sz="1400" dirty="0"/>
          </a:p>
          <a:p>
            <a:pPr marL="885825" lvl="1" indent="-431800" algn="l" rtl="0">
              <a:lnSpc>
                <a:spcPct val="90000"/>
              </a:lnSpc>
              <a:spcBef>
                <a:spcPts val="375"/>
              </a:spcBef>
              <a:spcAft>
                <a:spcPts val="0"/>
              </a:spcAft>
              <a:buSzPts val="1400"/>
              <a:buFont typeface="Arial"/>
              <a:buAutoNum type="arabicPeriod"/>
            </a:pPr>
            <a:r>
              <a:rPr lang="en-US" sz="1400" dirty="0"/>
              <a:t>Verify current in low power mode</a:t>
            </a:r>
            <a:endParaRPr sz="1400" dirty="0"/>
          </a:p>
          <a:p>
            <a:pPr marL="85725" lvl="0" indent="0" algn="l" rtl="0">
              <a:lnSpc>
                <a:spcPct val="90000"/>
              </a:lnSpc>
              <a:spcBef>
                <a:spcPts val="750"/>
              </a:spcBef>
              <a:spcAft>
                <a:spcPts val="0"/>
              </a:spcAft>
              <a:buSzPts val="1800"/>
              <a:buNone/>
            </a:pPr>
            <a:endParaRPr sz="1400" dirty="0"/>
          </a:p>
        </p:txBody>
      </p:sp>
      <p:sp>
        <p:nvSpPr>
          <p:cNvPr id="527" name="Google Shape;527;p48"/>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23</a:t>
            </a:fld>
            <a:endParaRPr/>
          </a:p>
        </p:txBody>
      </p:sp>
      <p:sp>
        <p:nvSpPr>
          <p:cNvPr id="528" name="Google Shape;528;p48"/>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Pod Electronics Checkout Test</a:t>
            </a:r>
            <a:endParaRPr/>
          </a:p>
        </p:txBody>
      </p:sp>
      <p:graphicFrame>
        <p:nvGraphicFramePr>
          <p:cNvPr id="529" name="Google Shape;529;p48"/>
          <p:cNvGraphicFramePr/>
          <p:nvPr>
            <p:extLst>
              <p:ext uri="{D42A27DB-BD31-4B8C-83A1-F6EECF244321}">
                <p14:modId xmlns:p14="http://schemas.microsoft.com/office/powerpoint/2010/main" val="2030132947"/>
              </p:ext>
            </p:extLst>
          </p:nvPr>
        </p:nvGraphicFramePr>
        <p:xfrm>
          <a:off x="4351181" y="1927193"/>
          <a:ext cx="4555547" cy="3353610"/>
        </p:xfrm>
        <a:graphic>
          <a:graphicData uri="http://schemas.openxmlformats.org/drawingml/2006/table">
            <a:tbl>
              <a:tblPr firstRow="1" bandRow="1">
                <a:noFill/>
                <a:tableStyleId>{EB5C622D-BDB0-4B37-B10F-53F37E19B05A}</a:tableStyleId>
              </a:tblPr>
              <a:tblGrid>
                <a:gridCol w="742003">
                  <a:extLst>
                    <a:ext uri="{9D8B030D-6E8A-4147-A177-3AD203B41FA5}">
                      <a16:colId xmlns:a16="http://schemas.microsoft.com/office/drawing/2014/main" val="20000"/>
                    </a:ext>
                  </a:extLst>
                </a:gridCol>
                <a:gridCol w="3813544">
                  <a:extLst>
                    <a:ext uri="{9D8B030D-6E8A-4147-A177-3AD203B41FA5}">
                      <a16:colId xmlns:a16="http://schemas.microsoft.com/office/drawing/2014/main" val="20001"/>
                    </a:ext>
                  </a:extLst>
                </a:gridCol>
              </a:tblGrid>
              <a:tr h="538021">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panose="02040502050405020303" pitchFamily="18" charset="0"/>
                          <a:ea typeface="Georgia"/>
                          <a:cs typeface="Georgia"/>
                          <a:sym typeface="Georgia"/>
                        </a:rPr>
                        <a:t>Requirements Verified</a:t>
                      </a:r>
                      <a:endParaRPr sz="1800" b="1"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38021">
                <a:tc>
                  <a:txBody>
                    <a:bodyPr/>
                    <a:lstStyle/>
                    <a:p>
                      <a:pPr marL="0" marR="0" lvl="0" indent="0" algn="ctr" rtl="0">
                        <a:lnSpc>
                          <a:spcPct val="115000"/>
                        </a:lnSpc>
                        <a:spcBef>
                          <a:spcPts val="0"/>
                        </a:spcBef>
                        <a:spcAft>
                          <a:spcPts val="0"/>
                        </a:spcAft>
                        <a:buClr>
                          <a:schemeClr val="dk1"/>
                        </a:buClr>
                        <a:buSzPts val="2000"/>
                        <a:buFont typeface="Georgia"/>
                        <a:buNone/>
                      </a:pPr>
                      <a:r>
                        <a:rPr lang="en-US" sz="1600" dirty="0">
                          <a:latin typeface="Georgia" panose="02040502050405020303" pitchFamily="18" charset="0"/>
                          <a:ea typeface="Georgia"/>
                          <a:cs typeface="Georgia"/>
                          <a:sym typeface="Georgia"/>
                        </a:rPr>
                        <a:t>P6.1</a:t>
                      </a:r>
                      <a:endParaRPr sz="1600"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dirty="0">
                          <a:latin typeface="Georgia" panose="02040502050405020303" pitchFamily="18" charset="0"/>
                          <a:ea typeface="Arial"/>
                          <a:cs typeface="Arial"/>
                          <a:sym typeface="Arial"/>
                        </a:rPr>
                        <a:t>Pod shall have an environmental sensor package</a:t>
                      </a:r>
                      <a:endParaRPr sz="1400" b="1"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38021">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Georgia"/>
                          <a:cs typeface="Georgia"/>
                          <a:sym typeface="Georgia"/>
                        </a:rPr>
                        <a:t>P6.2</a:t>
                      </a:r>
                      <a:endParaRPr sz="1600"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dirty="0">
                          <a:latin typeface="Georgia" panose="02040502050405020303" pitchFamily="18" charset="0"/>
                          <a:ea typeface="Arial"/>
                          <a:cs typeface="Arial"/>
                          <a:sym typeface="Arial"/>
                        </a:rPr>
                        <a:t>Pod shall operate above 3.3V and under 20mA current in ‘low power mode’, refer to DR 5.3</a:t>
                      </a:r>
                      <a:endParaRPr sz="1400"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63505">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Georgia"/>
                          <a:cs typeface="Georgia"/>
                          <a:sym typeface="Georgia"/>
                        </a:rPr>
                        <a:t>P6.3</a:t>
                      </a:r>
                      <a:endParaRPr sz="1600"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dirty="0">
                          <a:latin typeface="Georgia" panose="02040502050405020303" pitchFamily="18" charset="0"/>
                          <a:ea typeface="Arial"/>
                          <a:cs typeface="Arial"/>
                          <a:sym typeface="Arial"/>
                        </a:rPr>
                        <a:t>Pod shall operate above 3.3V and under 300mA current in ‘high power mode’, refer to DR 5.3</a:t>
                      </a:r>
                      <a:endParaRPr sz="1400"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38021">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Georgia"/>
                          <a:cs typeface="Georgia"/>
                          <a:sym typeface="Georgia"/>
                        </a:rPr>
                        <a:t>P6.4</a:t>
                      </a:r>
                      <a:endParaRPr sz="1600"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dirty="0">
                          <a:latin typeface="Georgia" panose="02040502050405020303" pitchFamily="18" charset="0"/>
                          <a:ea typeface="Arial"/>
                          <a:cs typeface="Arial"/>
                          <a:sym typeface="Arial"/>
                        </a:rPr>
                        <a:t>Pod shall have ability to toggle between low power and high power modes</a:t>
                      </a:r>
                      <a:endParaRPr sz="1400"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38021">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400" u="none" strike="noStrike" cap="none" dirty="0">
                          <a:latin typeface="Georgia" panose="02040502050405020303" pitchFamily="18" charset="0"/>
                          <a:ea typeface="Georgia"/>
                          <a:cs typeface="Georgia"/>
                          <a:sym typeface="Georgia"/>
                        </a:rPr>
                        <a:t>Additional: </a:t>
                      </a:r>
                      <a:r>
                        <a:rPr lang="en-US" sz="1400" dirty="0">
                          <a:latin typeface="Georgia" panose="02040502050405020303" pitchFamily="18" charset="0"/>
                          <a:ea typeface="Georgia"/>
                          <a:cs typeface="Georgia"/>
                          <a:sym typeface="Georgia"/>
                        </a:rPr>
                        <a:t>P6.1.1, P6.1.3, P6.1.4, P6.3.1.1, P6.3.1.2, P6.4.1, P6.4.2</a:t>
                      </a:r>
                      <a:endParaRPr sz="1400" b="1"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530" name="Google Shape;530;p48"/>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dirty="0">
                <a:solidFill>
                  <a:schemeClr val="dk1"/>
                </a:solidFill>
                <a:latin typeface="Georgia"/>
                <a:ea typeface="Georgia"/>
                <a:cs typeface="Georgia"/>
                <a:sym typeface="Georgia"/>
              </a:rPr>
              <a:t>Objective: </a:t>
            </a:r>
            <a:r>
              <a:rPr lang="en-US" sz="1800" b="1" dirty="0">
                <a:solidFill>
                  <a:schemeClr val="dk1"/>
                </a:solidFill>
                <a:latin typeface="Georgia"/>
                <a:ea typeface="Georgia"/>
                <a:cs typeface="Georgia"/>
                <a:sym typeface="Georgia"/>
              </a:rPr>
              <a:t>Verify the Hardware Capabilities of the Pod Electronics </a:t>
            </a:r>
            <a:endParaRPr sz="1800" b="0" i="0" u="none" strike="noStrike" cap="none" dirty="0">
              <a:solidFill>
                <a:schemeClr val="dk1"/>
              </a:solidFill>
              <a:latin typeface="Georgia"/>
              <a:ea typeface="Georgia"/>
              <a:cs typeface="Georgia"/>
              <a:sym typeface="Georgia"/>
            </a:endParaRPr>
          </a:p>
        </p:txBody>
      </p:sp>
      <p:sp>
        <p:nvSpPr>
          <p:cNvPr id="531" name="Google Shape;531;p48"/>
          <p:cNvSpPr/>
          <p:nvPr/>
        </p:nvSpPr>
        <p:spPr>
          <a:xfrm>
            <a:off x="282432" y="5390870"/>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b="1" i="0" u="none" strike="noStrike" cap="none">
                <a:solidFill>
                  <a:schemeClr val="dk1"/>
                </a:solidFill>
                <a:latin typeface="Georgia"/>
                <a:ea typeface="Georgia"/>
                <a:cs typeface="Georgia"/>
                <a:sym typeface="Georgia"/>
              </a:rPr>
              <a:t>Expected Result:</a:t>
            </a:r>
            <a:r>
              <a:rPr lang="en-US" b="1">
                <a:solidFill>
                  <a:schemeClr val="dk1"/>
                </a:solidFill>
                <a:latin typeface="Georgia"/>
                <a:ea typeface="Georgia"/>
                <a:cs typeface="Georgia"/>
                <a:sym typeface="Georgia"/>
              </a:rPr>
              <a:t> Pod is able to transmit ranging and environmental data, verify power constraints</a:t>
            </a:r>
            <a:endParaRPr/>
          </a:p>
        </p:txBody>
      </p:sp>
      <p:sp>
        <p:nvSpPr>
          <p:cNvPr id="14" name="Google Shape;445;p41">
            <a:extLst>
              <a:ext uri="{FF2B5EF4-FFF2-40B4-BE49-F238E27FC236}">
                <a16:creationId xmlns:a16="http://schemas.microsoft.com/office/drawing/2014/main" id="{B6A3A93A-85CB-4958-B4FD-3CF866009ED6}"/>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5" name="Google Shape;446;p41">
            <a:extLst>
              <a:ext uri="{FF2B5EF4-FFF2-40B4-BE49-F238E27FC236}">
                <a16:creationId xmlns:a16="http://schemas.microsoft.com/office/drawing/2014/main" id="{6AB6EA45-B5DC-4BCD-A980-C561A4DD35D0}"/>
              </a:ext>
            </a:extLst>
          </p:cNvPr>
          <p:cNvSpPr/>
          <p:nvPr/>
        </p:nvSpPr>
        <p:spPr>
          <a:xfrm>
            <a:off x="1926447"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6" name="Google Shape;447;p41">
            <a:extLst>
              <a:ext uri="{FF2B5EF4-FFF2-40B4-BE49-F238E27FC236}">
                <a16:creationId xmlns:a16="http://schemas.microsoft.com/office/drawing/2014/main" id="{B64CECD5-C5A3-4839-B0DA-982D873F872B}"/>
              </a:ext>
            </a:extLst>
          </p:cNvPr>
          <p:cNvSpPr/>
          <p:nvPr/>
        </p:nvSpPr>
        <p:spPr>
          <a:xfrm>
            <a:off x="3637923"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7" name="Google Shape;448;p41">
            <a:extLst>
              <a:ext uri="{FF2B5EF4-FFF2-40B4-BE49-F238E27FC236}">
                <a16:creationId xmlns:a16="http://schemas.microsoft.com/office/drawing/2014/main" id="{9D31844D-30C2-4FB4-B680-22709BFCAFD8}"/>
              </a:ext>
            </a:extLst>
          </p:cNvPr>
          <p:cNvSpPr/>
          <p:nvPr/>
        </p:nvSpPr>
        <p:spPr>
          <a:xfrm>
            <a:off x="5349399"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8" name="Google Shape;449;p41">
            <a:extLst>
              <a:ext uri="{FF2B5EF4-FFF2-40B4-BE49-F238E27FC236}">
                <a16:creationId xmlns:a16="http://schemas.microsoft.com/office/drawing/2014/main" id="{ADD5D9BF-A709-4E46-8D3C-ACBBE3563CC2}"/>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9" name="Google Shape;450;p41">
            <a:extLst>
              <a:ext uri="{FF2B5EF4-FFF2-40B4-BE49-F238E27FC236}">
                <a16:creationId xmlns:a16="http://schemas.microsoft.com/office/drawing/2014/main" id="{E243EF11-8940-4684-8AB3-31148D8DFEB2}"/>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512416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684785"/>
            <a:ext cx="4765799" cy="3572988"/>
          </a:xfrm>
          <a:prstGeom prst="rect">
            <a:avLst/>
          </a:prstGeom>
          <a:noFill/>
          <a:ln>
            <a:noFill/>
          </a:ln>
        </p:spPr>
      </p:pic>
      <p:sp>
        <p:nvSpPr>
          <p:cNvPr id="541" name="Google Shape;541;p48"/>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a:t>24</a:t>
            </a:fld>
            <a:endParaRPr/>
          </a:p>
        </p:txBody>
      </p:sp>
      <p:sp>
        <p:nvSpPr>
          <p:cNvPr id="542" name="Google Shape;542;p48"/>
          <p:cNvSpPr txBox="1">
            <a:spLocks noGrp="1"/>
          </p:cNvSpPr>
          <p:nvPr>
            <p:ph type="title"/>
          </p:nvPr>
        </p:nvSpPr>
        <p:spPr>
          <a:xfrm>
            <a:off x="785125" y="84275"/>
            <a:ext cx="75342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Pod Electronics Results</a:t>
            </a:r>
            <a:endParaRPr/>
          </a:p>
        </p:txBody>
      </p:sp>
      <p:graphicFrame>
        <p:nvGraphicFramePr>
          <p:cNvPr id="546" name="Google Shape;546;p48"/>
          <p:cNvGraphicFramePr/>
          <p:nvPr>
            <p:extLst>
              <p:ext uri="{D42A27DB-BD31-4B8C-83A1-F6EECF244321}">
                <p14:modId xmlns:p14="http://schemas.microsoft.com/office/powerpoint/2010/main" val="1178779566"/>
              </p:ext>
            </p:extLst>
          </p:nvPr>
        </p:nvGraphicFramePr>
        <p:xfrm>
          <a:off x="132847" y="1169096"/>
          <a:ext cx="8838753" cy="1196882"/>
        </p:xfrm>
        <a:graphic>
          <a:graphicData uri="http://schemas.openxmlformats.org/drawingml/2006/table">
            <a:tbl>
              <a:tblPr firstRow="1">
                <a:tableStyleId>{EB5C622D-BDB0-4B37-B10F-53F37E19B05A}</a:tableStyleId>
              </a:tblPr>
              <a:tblGrid>
                <a:gridCol w="1328370">
                  <a:extLst>
                    <a:ext uri="{9D8B030D-6E8A-4147-A177-3AD203B41FA5}">
                      <a16:colId xmlns:a16="http://schemas.microsoft.com/office/drawing/2014/main" val="20000"/>
                    </a:ext>
                  </a:extLst>
                </a:gridCol>
                <a:gridCol w="2403961">
                  <a:extLst>
                    <a:ext uri="{9D8B030D-6E8A-4147-A177-3AD203B41FA5}">
                      <a16:colId xmlns:a16="http://schemas.microsoft.com/office/drawing/2014/main" val="20001"/>
                    </a:ext>
                  </a:extLst>
                </a:gridCol>
                <a:gridCol w="2540281">
                  <a:extLst>
                    <a:ext uri="{9D8B030D-6E8A-4147-A177-3AD203B41FA5}">
                      <a16:colId xmlns:a16="http://schemas.microsoft.com/office/drawing/2014/main" val="20002"/>
                    </a:ext>
                  </a:extLst>
                </a:gridCol>
                <a:gridCol w="2566141">
                  <a:extLst>
                    <a:ext uri="{9D8B030D-6E8A-4147-A177-3AD203B41FA5}">
                      <a16:colId xmlns:a16="http://schemas.microsoft.com/office/drawing/2014/main" val="20003"/>
                    </a:ext>
                  </a:extLst>
                </a:gridCol>
              </a:tblGrid>
              <a:tr h="773690">
                <a:tc>
                  <a:txBody>
                    <a:bodyPr/>
                    <a:lstStyle/>
                    <a:p>
                      <a:pPr marL="0" marR="0" lvl="0" indent="0" algn="ctr" rtl="0">
                        <a:lnSpc>
                          <a:spcPct val="115000"/>
                        </a:lnSpc>
                        <a:spcBef>
                          <a:spcPts val="0"/>
                        </a:spcBef>
                        <a:spcAft>
                          <a:spcPts val="0"/>
                        </a:spcAft>
                        <a:buClr>
                          <a:srgbClr val="000000"/>
                        </a:buClr>
                        <a:buSzPts val="1400"/>
                        <a:buFont typeface="Arial"/>
                        <a:buNone/>
                      </a:pPr>
                      <a:endParaRPr sz="1800" b="1" u="none" strike="noStrike" cap="none" dirty="0">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Requirement</a:t>
                      </a:r>
                      <a:endParaRPr sz="1800" u="none" strike="noStrike" cap="none">
                        <a:latin typeface="Georgia" panose="02040502050405020303" pitchFamily="18" charset="0"/>
                        <a:sym typeface="Georgia"/>
                      </a:endParaRPr>
                    </a:p>
                    <a:p>
                      <a:pPr marL="0" marR="0" lvl="0" indent="0" algn="ctr" rtl="0">
                        <a:lnSpc>
                          <a:spcPct val="115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High/Low Power</a:t>
                      </a:r>
                      <a:endParaRPr sz="1800" b="1" u="none" strike="noStrike" cap="none">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Expected</a:t>
                      </a:r>
                      <a:endParaRPr sz="1800" u="none" strike="noStrike" cap="none">
                        <a:latin typeface="Georgia" panose="02040502050405020303" pitchFamily="18" charset="0"/>
                        <a:sym typeface="Georgia"/>
                      </a:endParaRPr>
                    </a:p>
                    <a:p>
                      <a:pPr marL="0" marR="0" lvl="0" indent="0" algn="ctr" rtl="0">
                        <a:lnSpc>
                          <a:spcPct val="115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High/Low Power</a:t>
                      </a:r>
                      <a:endParaRPr sz="1800" b="1" u="none" strike="noStrike" cap="none">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800" u="none" strike="noStrike" cap="none" dirty="0">
                          <a:latin typeface="Georgia" panose="02040502050405020303" pitchFamily="18" charset="0"/>
                          <a:sym typeface="Georgia"/>
                        </a:rPr>
                        <a:t>Actual</a:t>
                      </a:r>
                      <a:endParaRPr sz="1800" u="none" strike="noStrike" cap="none" dirty="0">
                        <a:latin typeface="Georgia" panose="02040502050405020303" pitchFamily="18" charset="0"/>
                        <a:sym typeface="Georgia"/>
                      </a:endParaRPr>
                    </a:p>
                    <a:p>
                      <a:pPr marL="0" marR="0" lvl="0" indent="0" algn="ctr" rtl="0">
                        <a:lnSpc>
                          <a:spcPct val="115000"/>
                        </a:lnSpc>
                        <a:spcBef>
                          <a:spcPts val="0"/>
                        </a:spcBef>
                        <a:spcAft>
                          <a:spcPts val="0"/>
                        </a:spcAft>
                        <a:buClr>
                          <a:srgbClr val="000000"/>
                        </a:buClr>
                        <a:buSzPts val="1400"/>
                        <a:buFont typeface="Arial"/>
                        <a:buNone/>
                      </a:pPr>
                      <a:r>
                        <a:rPr lang="en-US" sz="1800" u="none" strike="noStrike" cap="none" dirty="0">
                          <a:latin typeface="Georgia" panose="02040502050405020303" pitchFamily="18" charset="0"/>
                          <a:sym typeface="Georgia"/>
                        </a:rPr>
                        <a:t>High/Low Power</a:t>
                      </a:r>
                      <a:endParaRPr sz="1800" b="1" u="none" strike="noStrike" cap="none" dirty="0">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3192">
                <a:tc>
                  <a:txBody>
                    <a:bodyPr/>
                    <a:lstStyle/>
                    <a:p>
                      <a:pPr marL="0" marR="0" lvl="0" indent="0" algn="ctr" rtl="0">
                        <a:lnSpc>
                          <a:spcPct val="115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Average</a:t>
                      </a:r>
                      <a:endParaRPr sz="1800" b="1" u="none" strike="noStrike" cap="none">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300/20  [mA]</a:t>
                      </a:r>
                      <a:endParaRPr sz="1800" u="none" strike="noStrike" cap="none">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290/17.5  [mA]</a:t>
                      </a:r>
                      <a:endParaRPr sz="1800" u="none" strike="noStrike" cap="none">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800" u="none" strike="noStrike" cap="none" dirty="0">
                          <a:latin typeface="Georgia" panose="02040502050405020303" pitchFamily="18" charset="0"/>
                          <a:sym typeface="Georgia"/>
                        </a:rPr>
                        <a:t>211.7/12.44 [mA]</a:t>
                      </a:r>
                      <a:endParaRPr sz="1800" u="none" strike="noStrike" cap="none" dirty="0">
                        <a:latin typeface="Georgia" panose="02040502050405020303" pitchFamily="18" charset="0"/>
                        <a:ea typeface="Georgia"/>
                        <a:cs typeface="Georgia"/>
                        <a:sym typeface="Georgia"/>
                      </a:endParaRPr>
                    </a:p>
                  </a:txBody>
                  <a:tcPr marL="45700" marR="45700"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47" name="Google Shape;547;p48"/>
          <p:cNvPicPr preferRelativeResize="0"/>
          <p:nvPr/>
        </p:nvPicPr>
        <p:blipFill rotWithShape="1">
          <a:blip r:embed="rId4">
            <a:alphaModFix/>
          </a:blip>
          <a:srcRect/>
          <a:stretch/>
        </p:blipFill>
        <p:spPr>
          <a:xfrm>
            <a:off x="8583497" y="2883092"/>
            <a:ext cx="453875" cy="400908"/>
          </a:xfrm>
          <a:prstGeom prst="rect">
            <a:avLst/>
          </a:prstGeom>
          <a:noFill/>
          <a:ln>
            <a:noFill/>
          </a:ln>
        </p:spPr>
      </p:pic>
      <p:pic>
        <p:nvPicPr>
          <p:cNvPr id="548" name="Google Shape;548;p48"/>
          <p:cNvPicPr preferRelativeResize="0"/>
          <p:nvPr/>
        </p:nvPicPr>
        <p:blipFill rotWithShape="1">
          <a:blip r:embed="rId4">
            <a:alphaModFix/>
          </a:blip>
          <a:srcRect/>
          <a:stretch/>
        </p:blipFill>
        <p:spPr>
          <a:xfrm>
            <a:off x="8583498" y="3838922"/>
            <a:ext cx="453875" cy="400908"/>
          </a:xfrm>
          <a:prstGeom prst="rect">
            <a:avLst/>
          </a:prstGeom>
          <a:noFill/>
          <a:ln>
            <a:noFill/>
          </a:ln>
        </p:spPr>
      </p:pic>
      <p:sp>
        <p:nvSpPr>
          <p:cNvPr id="11" name="Google Shape;444;p41">
            <a:extLst>
              <a:ext uri="{FF2B5EF4-FFF2-40B4-BE49-F238E27FC236}">
                <a16:creationId xmlns:a16="http://schemas.microsoft.com/office/drawing/2014/main" id="{5E563543-94A9-4DA3-985D-8AA6A71DA597}"/>
              </a:ext>
            </a:extLst>
          </p:cNvPr>
          <p:cNvSpPr/>
          <p:nvPr/>
        </p:nvSpPr>
        <p:spPr>
          <a:xfrm>
            <a:off x="4572000" y="5996710"/>
            <a:ext cx="4485150" cy="737094"/>
          </a:xfrm>
          <a:prstGeom prst="flowChartAlternateProcess">
            <a:avLst/>
          </a:prstGeom>
          <a:solidFill>
            <a:srgbClr val="FEE0B8"/>
          </a:solidFill>
          <a:ln w="38100" cap="flat" cmpd="sng">
            <a:solidFill>
              <a:srgbClr val="FF9966"/>
            </a:solidFill>
            <a:prstDash val="solid"/>
            <a:round/>
            <a:headEnd type="none" w="sm" len="sm"/>
            <a:tailEnd type="none" w="sm" len="sm"/>
          </a:ln>
          <a:effectLst>
            <a:glow rad="63500">
              <a:schemeClr val="accent4">
                <a:satMod val="175000"/>
                <a:alpha val="40000"/>
              </a:schemeClr>
            </a:glow>
          </a:effectLst>
        </p:spPr>
        <p:txBody>
          <a:bodyPr spcFirstLastPara="1" wrap="square" lIns="91425" tIns="45700" rIns="91425" bIns="45700" anchor="ctr" anchorCtr="0">
            <a:noAutofit/>
          </a:bodyPr>
          <a:lstStyle/>
          <a:p>
            <a:pPr marL="85725" lvl="0">
              <a:lnSpc>
                <a:spcPct val="90000"/>
              </a:lnSpc>
              <a:spcBef>
                <a:spcPts val="750"/>
              </a:spcBef>
              <a:buClr>
                <a:schemeClr val="dk1"/>
              </a:buClr>
              <a:buSzPts val="1800"/>
            </a:pPr>
            <a:r>
              <a:rPr lang="en-US" sz="1800" b="1" dirty="0">
                <a:solidFill>
                  <a:schemeClr val="dk1"/>
                </a:solidFill>
                <a:latin typeface="Georgia"/>
                <a:ea typeface="Georgia"/>
                <a:cs typeface="Georgia"/>
                <a:sym typeface="Georgia"/>
              </a:rPr>
              <a:t>Risk Reduction: Every single board proven to meet requirements</a:t>
            </a:r>
            <a:endParaRPr lang="en-US" sz="1800" dirty="0">
              <a:solidFill>
                <a:schemeClr val="dk1"/>
              </a:solidFill>
              <a:latin typeface="Georgia"/>
              <a:ea typeface="Georgia"/>
              <a:cs typeface="Georgia"/>
              <a:sym typeface="Georgia"/>
            </a:endParaRPr>
          </a:p>
        </p:txBody>
      </p:sp>
      <p:graphicFrame>
        <p:nvGraphicFramePr>
          <p:cNvPr id="12" name="Google Shape;529;p48">
            <a:extLst>
              <a:ext uri="{FF2B5EF4-FFF2-40B4-BE49-F238E27FC236}">
                <a16:creationId xmlns:a16="http://schemas.microsoft.com/office/drawing/2014/main" id="{445CEA6B-FB2C-4B6E-9B47-413FA6405927}"/>
              </a:ext>
            </a:extLst>
          </p:cNvPr>
          <p:cNvGraphicFramePr/>
          <p:nvPr>
            <p:extLst>
              <p:ext uri="{D42A27DB-BD31-4B8C-83A1-F6EECF244321}">
                <p14:modId xmlns:p14="http://schemas.microsoft.com/office/powerpoint/2010/main" val="1898097822"/>
              </p:ext>
            </p:extLst>
          </p:nvPr>
        </p:nvGraphicFramePr>
        <p:xfrm>
          <a:off x="4712676" y="2638555"/>
          <a:ext cx="3797387" cy="1814982"/>
        </p:xfrm>
        <a:graphic>
          <a:graphicData uri="http://schemas.openxmlformats.org/drawingml/2006/table">
            <a:tbl>
              <a:tblPr bandRow="1">
                <a:noFill/>
                <a:tableStyleId>{EB5C622D-BDB0-4B37-B10F-53F37E19B05A}</a:tableStyleId>
              </a:tblPr>
              <a:tblGrid>
                <a:gridCol w="710958">
                  <a:extLst>
                    <a:ext uri="{9D8B030D-6E8A-4147-A177-3AD203B41FA5}">
                      <a16:colId xmlns:a16="http://schemas.microsoft.com/office/drawing/2014/main" val="20000"/>
                    </a:ext>
                  </a:extLst>
                </a:gridCol>
                <a:gridCol w="3086429">
                  <a:extLst>
                    <a:ext uri="{9D8B030D-6E8A-4147-A177-3AD203B41FA5}">
                      <a16:colId xmlns:a16="http://schemas.microsoft.com/office/drawing/2014/main" val="20001"/>
                    </a:ext>
                  </a:extLst>
                </a:gridCol>
              </a:tblGrid>
              <a:tr h="907491">
                <a:tc>
                  <a:txBody>
                    <a:bodyPr/>
                    <a:lstStyle/>
                    <a:p>
                      <a:pPr marL="0" marR="0" lvl="0" indent="0" algn="ctr" rtl="0">
                        <a:lnSpc>
                          <a:spcPct val="115000"/>
                        </a:lnSpc>
                        <a:spcBef>
                          <a:spcPts val="0"/>
                        </a:spcBef>
                        <a:spcAft>
                          <a:spcPts val="0"/>
                        </a:spcAft>
                        <a:buClr>
                          <a:schemeClr val="dk1"/>
                        </a:buClr>
                        <a:buSzPts val="2000"/>
                        <a:buFont typeface="Georgia"/>
                        <a:buNone/>
                      </a:pPr>
                      <a:r>
                        <a:rPr lang="en-US" sz="1800" dirty="0">
                          <a:solidFill>
                            <a:schemeClr val="bg1"/>
                          </a:solidFill>
                          <a:latin typeface="Georgia" panose="02040502050405020303" pitchFamily="18" charset="0"/>
                          <a:ea typeface="Georgia"/>
                          <a:cs typeface="Georgia"/>
                          <a:sym typeface="Georgia"/>
                        </a:rPr>
                        <a:t>P6.2</a:t>
                      </a:r>
                      <a:endParaRPr sz="1800" u="none" strike="noStrike" cap="none" dirty="0">
                        <a:solidFill>
                          <a:schemeClr val="bg1"/>
                        </a:solidFill>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7406D"/>
                    </a:solidFill>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dirty="0">
                          <a:latin typeface="Georgia" panose="02040502050405020303" pitchFamily="18" charset="0"/>
                          <a:ea typeface="Arial"/>
                          <a:cs typeface="Arial"/>
                          <a:sym typeface="Arial"/>
                        </a:rPr>
                        <a:t>Pod shall operate above 3.3V and under 20mA current in ‘low power mode’, refer to DR 5.3</a:t>
                      </a:r>
                      <a:endParaRPr sz="1600" u="none" strike="noStrike" cap="none"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8EA"/>
                    </a:solidFill>
                  </a:tcPr>
                </a:tc>
                <a:extLst>
                  <a:ext uri="{0D108BD9-81ED-4DB2-BD59-A6C34878D82A}">
                    <a16:rowId xmlns:a16="http://schemas.microsoft.com/office/drawing/2014/main" val="10002"/>
                  </a:ext>
                </a:extLst>
              </a:tr>
              <a:tr h="907491">
                <a:tc>
                  <a:txBody>
                    <a:bodyPr/>
                    <a:lstStyle/>
                    <a:p>
                      <a:pPr marL="0" marR="0" lvl="0" indent="0" algn="ctr" rtl="0">
                        <a:lnSpc>
                          <a:spcPct val="115000"/>
                        </a:lnSpc>
                        <a:spcBef>
                          <a:spcPts val="0"/>
                        </a:spcBef>
                        <a:spcAft>
                          <a:spcPts val="0"/>
                        </a:spcAft>
                        <a:buClr>
                          <a:schemeClr val="dk1"/>
                        </a:buClr>
                        <a:buSzPts val="2000"/>
                        <a:buFont typeface="Georgia"/>
                        <a:buNone/>
                      </a:pPr>
                      <a:r>
                        <a:rPr lang="en-US" sz="1800" dirty="0">
                          <a:solidFill>
                            <a:schemeClr val="bg1"/>
                          </a:solidFill>
                          <a:latin typeface="Georgia" panose="02040502050405020303" pitchFamily="18" charset="0"/>
                          <a:ea typeface="Georgia"/>
                          <a:cs typeface="Georgia"/>
                          <a:sym typeface="Georgia"/>
                        </a:rPr>
                        <a:t>P6.3</a:t>
                      </a:r>
                      <a:endParaRPr sz="1800" u="none" strike="noStrike" cap="none" dirty="0">
                        <a:solidFill>
                          <a:schemeClr val="bg1"/>
                        </a:solidFill>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7406D"/>
                    </a:solidFill>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dirty="0">
                          <a:latin typeface="Georgia" panose="02040502050405020303" pitchFamily="18" charset="0"/>
                          <a:ea typeface="Arial"/>
                          <a:cs typeface="Arial"/>
                          <a:sym typeface="Arial"/>
                        </a:rPr>
                        <a:t>Pod shall operate above 3.3V and under 300mA current in ‘high power mode’, refer to DR 5.3</a:t>
                      </a:r>
                      <a:endParaRPr sz="1600" u="none" strike="noStrike" cap="none"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Google Shape;531;p48">
            <a:extLst>
              <a:ext uri="{FF2B5EF4-FFF2-40B4-BE49-F238E27FC236}">
                <a16:creationId xmlns:a16="http://schemas.microsoft.com/office/drawing/2014/main" id="{83CD72F8-1D33-4BF2-9F41-0C89BF28C0D0}"/>
              </a:ext>
            </a:extLst>
          </p:cNvPr>
          <p:cNvSpPr/>
          <p:nvPr/>
        </p:nvSpPr>
        <p:spPr>
          <a:xfrm>
            <a:off x="4552224" y="4756944"/>
            <a:ext cx="4485149" cy="911216"/>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158750" lvl="0" algn="ctr">
              <a:buClr>
                <a:schemeClr val="dk1"/>
              </a:buClr>
              <a:buSzPts val="1100"/>
            </a:pPr>
            <a:r>
              <a:rPr lang="en-US" sz="1800" dirty="0">
                <a:solidFill>
                  <a:schemeClr val="dk1"/>
                </a:solidFill>
                <a:latin typeface="Georgia"/>
                <a:ea typeface="Georgia"/>
                <a:cs typeface="Georgia"/>
                <a:sym typeface="Georgia"/>
              </a:rPr>
              <a:t>Each board was tested using a multimeter recording min/max for a full cycle (30 seconds)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0"/>
          <p:cNvSpPr txBox="1">
            <a:spLocks noGrp="1"/>
          </p:cNvSpPr>
          <p:nvPr>
            <p:ph type="body" idx="1"/>
          </p:nvPr>
        </p:nvSpPr>
        <p:spPr>
          <a:xfrm>
            <a:off x="121949" y="1908975"/>
            <a:ext cx="5429105" cy="3285600"/>
          </a:xfrm>
          <a:prstGeom prst="rect">
            <a:avLst/>
          </a:prstGeom>
          <a:noFill/>
          <a:ln>
            <a:noFill/>
          </a:ln>
        </p:spPr>
        <p:txBody>
          <a:bodyPr spcFirstLastPara="1" wrap="square" lIns="91425" tIns="45700" rIns="91425" bIns="45700" anchor="t" anchorCtr="0">
            <a:noAutofit/>
          </a:bodyPr>
          <a:lstStyle/>
          <a:p>
            <a:pPr marL="342900" lvl="0" indent="-219075" algn="l" rtl="0">
              <a:lnSpc>
                <a:spcPct val="90000"/>
              </a:lnSpc>
              <a:spcBef>
                <a:spcPts val="750"/>
              </a:spcBef>
              <a:spcAft>
                <a:spcPts val="0"/>
              </a:spcAft>
              <a:buClr>
                <a:schemeClr val="dk1"/>
              </a:buClr>
              <a:buSzPts val="1200"/>
              <a:buChar char="•"/>
            </a:pPr>
            <a:r>
              <a:rPr lang="en-US" sz="1400" b="1" dirty="0"/>
              <a:t>Facility: Business Field</a:t>
            </a:r>
            <a:endParaRPr sz="1400" dirty="0"/>
          </a:p>
          <a:p>
            <a:pPr marL="342900" lvl="0" indent="-219075" algn="l" rtl="0">
              <a:lnSpc>
                <a:spcPct val="90000"/>
              </a:lnSpc>
              <a:spcBef>
                <a:spcPts val="750"/>
              </a:spcBef>
              <a:spcAft>
                <a:spcPts val="0"/>
              </a:spcAft>
              <a:buClr>
                <a:schemeClr val="dk1"/>
              </a:buClr>
              <a:buSzPts val="1200"/>
              <a:buChar char="•"/>
            </a:pPr>
            <a:r>
              <a:rPr lang="en-US" sz="1400" b="1" dirty="0"/>
              <a:t>Equipment:</a:t>
            </a:r>
            <a:endParaRPr sz="1400" dirty="0"/>
          </a:p>
          <a:p>
            <a:pPr marL="685800" lvl="1" indent="-219075" algn="l" rtl="0">
              <a:lnSpc>
                <a:spcPct val="90000"/>
              </a:lnSpc>
              <a:spcBef>
                <a:spcPts val="375"/>
              </a:spcBef>
              <a:spcAft>
                <a:spcPts val="0"/>
              </a:spcAft>
              <a:buSzPts val="1200"/>
              <a:buChar char="•"/>
            </a:pPr>
            <a:r>
              <a:rPr lang="en-US" sz="1400" dirty="0"/>
              <a:t>14 Fully Populated Pod (Electronics Only)</a:t>
            </a:r>
            <a:endParaRPr sz="1400" dirty="0"/>
          </a:p>
          <a:p>
            <a:pPr marL="685800" lvl="1" indent="-219075" algn="l" rtl="0">
              <a:lnSpc>
                <a:spcPct val="90000"/>
              </a:lnSpc>
              <a:spcBef>
                <a:spcPts val="375"/>
              </a:spcBef>
              <a:spcAft>
                <a:spcPts val="0"/>
              </a:spcAft>
              <a:buSzPts val="1200"/>
              <a:buChar char="•"/>
            </a:pPr>
            <a:r>
              <a:rPr lang="en-US" sz="1400" dirty="0"/>
              <a:t>1 Rover Beacon</a:t>
            </a:r>
            <a:endParaRPr sz="1400" dirty="0"/>
          </a:p>
          <a:p>
            <a:pPr marL="685800" lvl="1" indent="-219075" algn="l" rtl="0">
              <a:lnSpc>
                <a:spcPct val="90000"/>
              </a:lnSpc>
              <a:spcBef>
                <a:spcPts val="375"/>
              </a:spcBef>
              <a:spcAft>
                <a:spcPts val="0"/>
              </a:spcAft>
              <a:buSzPts val="1200"/>
              <a:buChar char="•"/>
            </a:pPr>
            <a:r>
              <a:rPr lang="en-US" sz="1400" dirty="0"/>
              <a:t>Power to boards (micro USB and Batteries)</a:t>
            </a:r>
            <a:endParaRPr sz="1400" dirty="0"/>
          </a:p>
          <a:p>
            <a:pPr marL="685800" lvl="1" indent="-219075" algn="l" rtl="0">
              <a:lnSpc>
                <a:spcPct val="90000"/>
              </a:lnSpc>
              <a:spcBef>
                <a:spcPts val="375"/>
              </a:spcBef>
              <a:spcAft>
                <a:spcPts val="0"/>
              </a:spcAft>
              <a:buSzPts val="1200"/>
              <a:buChar char="•"/>
            </a:pPr>
            <a:r>
              <a:rPr lang="en-US" sz="1400" dirty="0"/>
              <a:t>Tape Measure</a:t>
            </a:r>
            <a:endParaRPr sz="1400" dirty="0"/>
          </a:p>
          <a:p>
            <a:pPr marL="342900" lvl="0" indent="-219075" algn="l" rtl="0">
              <a:lnSpc>
                <a:spcPct val="90000"/>
              </a:lnSpc>
              <a:spcBef>
                <a:spcPts val="750"/>
              </a:spcBef>
              <a:spcAft>
                <a:spcPts val="0"/>
              </a:spcAft>
              <a:buClr>
                <a:schemeClr val="dk1"/>
              </a:buClr>
              <a:buSzPts val="1200"/>
              <a:buChar char="•"/>
            </a:pPr>
            <a:r>
              <a:rPr lang="en-US" sz="1400" b="1" dirty="0"/>
              <a:t>Procedure:</a:t>
            </a:r>
            <a:endParaRPr sz="1400" dirty="0"/>
          </a:p>
          <a:p>
            <a:pPr marL="885825" lvl="1" indent="-419100" algn="l" rtl="0">
              <a:lnSpc>
                <a:spcPct val="90000"/>
              </a:lnSpc>
              <a:spcBef>
                <a:spcPts val="375"/>
              </a:spcBef>
              <a:spcAft>
                <a:spcPts val="0"/>
              </a:spcAft>
              <a:buSzPts val="1200"/>
              <a:buFont typeface="Arial"/>
              <a:buAutoNum type="arabicPeriod"/>
            </a:pPr>
            <a:r>
              <a:rPr lang="en-US" sz="1400" dirty="0"/>
              <a:t>Place the beacon and pods 60 m apart and take measurements to ensure precision between pods</a:t>
            </a:r>
            <a:endParaRPr sz="1400" dirty="0"/>
          </a:p>
          <a:p>
            <a:pPr marL="885825" lvl="1" indent="-419100" algn="l" rtl="0">
              <a:lnSpc>
                <a:spcPct val="90000"/>
              </a:lnSpc>
              <a:spcBef>
                <a:spcPts val="375"/>
              </a:spcBef>
              <a:spcAft>
                <a:spcPts val="0"/>
              </a:spcAft>
              <a:buSzPts val="1200"/>
              <a:buAutoNum type="arabicPeriod"/>
            </a:pPr>
            <a:r>
              <a:rPr lang="en-US" sz="1400" dirty="0"/>
              <a:t>Power 1 pod at a time verify that each pod can measure to at least 60 m</a:t>
            </a:r>
            <a:endParaRPr sz="1400" dirty="0"/>
          </a:p>
          <a:p>
            <a:pPr marL="885825" lvl="1" indent="-419100" algn="l" rtl="0">
              <a:lnSpc>
                <a:spcPct val="90000"/>
              </a:lnSpc>
              <a:spcBef>
                <a:spcPts val="375"/>
              </a:spcBef>
              <a:spcAft>
                <a:spcPts val="0"/>
              </a:spcAft>
              <a:buSzPts val="1200"/>
              <a:buAutoNum type="arabicPeriod"/>
            </a:pPr>
            <a:r>
              <a:rPr lang="en-US" sz="1400" dirty="0"/>
              <a:t>Using 1 pod and the beacon take measurements starting at 10 m up to max distance in 5 m increments</a:t>
            </a:r>
            <a:endParaRPr sz="1400" dirty="0"/>
          </a:p>
          <a:p>
            <a:pPr marL="0" lvl="0" indent="0" algn="l" rtl="0">
              <a:lnSpc>
                <a:spcPct val="90000"/>
              </a:lnSpc>
              <a:spcBef>
                <a:spcPts val="375"/>
              </a:spcBef>
              <a:spcAft>
                <a:spcPts val="0"/>
              </a:spcAft>
              <a:buNone/>
            </a:pPr>
            <a:endParaRPr sz="1200" dirty="0"/>
          </a:p>
          <a:p>
            <a:pPr marL="85725" lvl="0" indent="0" algn="l" rtl="0">
              <a:lnSpc>
                <a:spcPct val="90000"/>
              </a:lnSpc>
              <a:spcBef>
                <a:spcPts val="750"/>
              </a:spcBef>
              <a:spcAft>
                <a:spcPts val="0"/>
              </a:spcAft>
              <a:buSzPts val="1800"/>
              <a:buNone/>
            </a:pPr>
            <a:endParaRPr sz="1200" dirty="0"/>
          </a:p>
        </p:txBody>
      </p:sp>
      <p:sp>
        <p:nvSpPr>
          <p:cNvPr id="558" name="Google Shape;558;p50"/>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25</a:t>
            </a:fld>
            <a:endParaRPr/>
          </a:p>
        </p:txBody>
      </p:sp>
      <p:sp>
        <p:nvSpPr>
          <p:cNvPr id="559" name="Google Shape;559;p50"/>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Pod Ranging Accuracy Test</a:t>
            </a:r>
            <a:endParaRPr/>
          </a:p>
        </p:txBody>
      </p:sp>
      <p:graphicFrame>
        <p:nvGraphicFramePr>
          <p:cNvPr id="560" name="Google Shape;560;p50"/>
          <p:cNvGraphicFramePr/>
          <p:nvPr>
            <p:extLst>
              <p:ext uri="{D42A27DB-BD31-4B8C-83A1-F6EECF244321}">
                <p14:modId xmlns:p14="http://schemas.microsoft.com/office/powerpoint/2010/main" val="244206424"/>
              </p:ext>
            </p:extLst>
          </p:nvPr>
        </p:nvGraphicFramePr>
        <p:xfrm>
          <a:off x="5551054" y="1893646"/>
          <a:ext cx="3355776" cy="2417269"/>
        </p:xfrm>
        <a:graphic>
          <a:graphicData uri="http://schemas.openxmlformats.org/drawingml/2006/table">
            <a:tbl>
              <a:tblPr firstRow="1" bandRow="1">
                <a:noFill/>
                <a:tableStyleId>{EB5C622D-BDB0-4B37-B10F-53F37E19B05A}</a:tableStyleId>
              </a:tblPr>
              <a:tblGrid>
                <a:gridCol w="745728">
                  <a:extLst>
                    <a:ext uri="{9D8B030D-6E8A-4147-A177-3AD203B41FA5}">
                      <a16:colId xmlns:a16="http://schemas.microsoft.com/office/drawing/2014/main" val="20000"/>
                    </a:ext>
                  </a:extLst>
                </a:gridCol>
                <a:gridCol w="2610048">
                  <a:extLst>
                    <a:ext uri="{9D8B030D-6E8A-4147-A177-3AD203B41FA5}">
                      <a16:colId xmlns:a16="http://schemas.microsoft.com/office/drawing/2014/main" val="20001"/>
                    </a:ext>
                  </a:extLst>
                </a:gridCol>
              </a:tblGrid>
              <a:tr h="623521">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768798">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Georgia"/>
                          <a:cs typeface="Georgia"/>
                          <a:sym typeface="Georgia"/>
                        </a:rPr>
                        <a:t>P6.5</a:t>
                      </a:r>
                      <a:endParaRPr sz="1600"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dirty="0">
                          <a:latin typeface="Georgia" panose="02040502050405020303" pitchFamily="18" charset="0"/>
                          <a:ea typeface="Arial"/>
                          <a:cs typeface="Arial"/>
                          <a:sym typeface="Arial"/>
                        </a:rPr>
                        <a:t>Pod shall have operational 'ranging' capability at distances no less than 60m.</a:t>
                      </a:r>
                      <a:endParaRPr sz="1400" b="1"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68798">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Georgia"/>
                          <a:cs typeface="Georgia"/>
                          <a:sym typeface="Georgia"/>
                        </a:rPr>
                        <a:t>P6.5.1</a:t>
                      </a:r>
                      <a:endParaRPr sz="1600"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dirty="0">
                          <a:latin typeface="Georgia" panose="02040502050405020303" pitchFamily="18" charset="0"/>
                          <a:ea typeface="Arial"/>
                          <a:cs typeface="Arial"/>
                          <a:sym typeface="Arial"/>
                        </a:rPr>
                        <a:t>Pods shall have range measurement errors no greater than 0.5m averaged over 30 samples.</a:t>
                      </a:r>
                      <a:endParaRPr sz="1400"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61" name="Google Shape;561;p50"/>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a:t>
            </a:r>
            <a:r>
              <a:rPr lang="en-US" sz="1800" b="1">
                <a:solidFill>
                  <a:schemeClr val="dk1"/>
                </a:solidFill>
                <a:latin typeface="Georgia"/>
                <a:ea typeface="Georgia"/>
                <a:cs typeface="Georgia"/>
                <a:sym typeface="Georgia"/>
              </a:rPr>
              <a:t>Range and Accuracy of Pod Measurements</a:t>
            </a:r>
            <a:endParaRPr sz="1800" b="0" i="0" u="none" strike="noStrike" cap="none">
              <a:solidFill>
                <a:schemeClr val="dk1"/>
              </a:solidFill>
              <a:latin typeface="Georgia"/>
              <a:ea typeface="Georgia"/>
              <a:cs typeface="Georgia"/>
              <a:sym typeface="Georgia"/>
            </a:endParaRPr>
          </a:p>
        </p:txBody>
      </p:sp>
      <p:sp>
        <p:nvSpPr>
          <p:cNvPr id="562" name="Google Shape;562;p50"/>
          <p:cNvSpPr/>
          <p:nvPr/>
        </p:nvSpPr>
        <p:spPr>
          <a:xfrm>
            <a:off x="282425" y="5427200"/>
            <a:ext cx="8624400" cy="5658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b="1" i="0" u="none" strike="noStrike" cap="none">
                <a:solidFill>
                  <a:schemeClr val="dk1"/>
                </a:solidFill>
                <a:latin typeface="Georgia"/>
                <a:ea typeface="Georgia"/>
                <a:cs typeface="Georgia"/>
                <a:sym typeface="Georgia"/>
              </a:rPr>
              <a:t>Expected Result:</a:t>
            </a:r>
            <a:r>
              <a:rPr lang="en-US" b="1">
                <a:solidFill>
                  <a:schemeClr val="dk1"/>
                </a:solidFill>
                <a:latin typeface="Georgia"/>
                <a:ea typeface="Georgia"/>
                <a:cs typeface="Georgia"/>
                <a:sym typeface="Georgia"/>
              </a:rPr>
              <a:t> Max range of pod ranging is &gt;60 m and the measurements can be corrected to less than 0.5 m uncertainty</a:t>
            </a:r>
            <a:endParaRPr/>
          </a:p>
        </p:txBody>
      </p:sp>
      <p:sp>
        <p:nvSpPr>
          <p:cNvPr id="19" name="Google Shape;445;p41">
            <a:extLst>
              <a:ext uri="{FF2B5EF4-FFF2-40B4-BE49-F238E27FC236}">
                <a16:creationId xmlns:a16="http://schemas.microsoft.com/office/drawing/2014/main" id="{CF13E65D-27CE-46F5-AA8F-091A7B2B8455}"/>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20" name="Google Shape;446;p41">
            <a:extLst>
              <a:ext uri="{FF2B5EF4-FFF2-40B4-BE49-F238E27FC236}">
                <a16:creationId xmlns:a16="http://schemas.microsoft.com/office/drawing/2014/main" id="{2EA69126-A4ED-4212-8166-D893D3D4ED16}"/>
              </a:ext>
            </a:extLst>
          </p:cNvPr>
          <p:cNvSpPr/>
          <p:nvPr/>
        </p:nvSpPr>
        <p:spPr>
          <a:xfrm>
            <a:off x="1926447"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21" name="Google Shape;447;p41">
            <a:extLst>
              <a:ext uri="{FF2B5EF4-FFF2-40B4-BE49-F238E27FC236}">
                <a16:creationId xmlns:a16="http://schemas.microsoft.com/office/drawing/2014/main" id="{74C5A21A-2412-4451-B33B-FE8251E6AD2B}"/>
              </a:ext>
            </a:extLst>
          </p:cNvPr>
          <p:cNvSpPr/>
          <p:nvPr/>
        </p:nvSpPr>
        <p:spPr>
          <a:xfrm>
            <a:off x="3637923"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22" name="Google Shape;448;p41">
            <a:extLst>
              <a:ext uri="{FF2B5EF4-FFF2-40B4-BE49-F238E27FC236}">
                <a16:creationId xmlns:a16="http://schemas.microsoft.com/office/drawing/2014/main" id="{9BCD29CB-F5EB-43B9-8F3A-38FB2B14AF33}"/>
              </a:ext>
            </a:extLst>
          </p:cNvPr>
          <p:cNvSpPr/>
          <p:nvPr/>
        </p:nvSpPr>
        <p:spPr>
          <a:xfrm>
            <a:off x="5349399"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23" name="Google Shape;449;p41">
            <a:extLst>
              <a:ext uri="{FF2B5EF4-FFF2-40B4-BE49-F238E27FC236}">
                <a16:creationId xmlns:a16="http://schemas.microsoft.com/office/drawing/2014/main" id="{45428CE2-33D1-4197-B391-11646E66AF69}"/>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4" name="Google Shape;450;p41">
            <a:extLst>
              <a:ext uri="{FF2B5EF4-FFF2-40B4-BE49-F238E27FC236}">
                <a16:creationId xmlns:a16="http://schemas.microsoft.com/office/drawing/2014/main" id="{C4A555ED-3090-4281-B570-6DF28CFA745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1591390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0"/>
          <p:cNvSpPr txBox="1">
            <a:spLocks noGrp="1"/>
          </p:cNvSpPr>
          <p:nvPr>
            <p:ph type="body" idx="1"/>
          </p:nvPr>
        </p:nvSpPr>
        <p:spPr>
          <a:xfrm>
            <a:off x="413650" y="1114663"/>
            <a:ext cx="8862000" cy="78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None/>
            </a:pPr>
            <a:r>
              <a:rPr lang="en-US"/>
              <a:t>Calibrated Distance = 0.9986*(Measured Distance) - 0.5511</a:t>
            </a:r>
            <a:endParaRPr/>
          </a:p>
          <a:p>
            <a:pPr marL="457200" lvl="0" indent="0" algn="l" rtl="0">
              <a:lnSpc>
                <a:spcPct val="90000"/>
              </a:lnSpc>
              <a:spcBef>
                <a:spcPts val="750"/>
              </a:spcBef>
              <a:spcAft>
                <a:spcPts val="0"/>
              </a:spcAft>
              <a:buSzPts val="1800"/>
              <a:buNone/>
            </a:pPr>
            <a:endParaRPr/>
          </a:p>
          <a:p>
            <a:pPr marL="0" lvl="0" indent="0" algn="l" rtl="0">
              <a:lnSpc>
                <a:spcPct val="90000"/>
              </a:lnSpc>
              <a:spcBef>
                <a:spcPts val="750"/>
              </a:spcBef>
              <a:spcAft>
                <a:spcPts val="0"/>
              </a:spcAft>
              <a:buSzPts val="1800"/>
              <a:buNone/>
            </a:pPr>
            <a:r>
              <a:rPr lang="en-US"/>
              <a:t>Fi</a:t>
            </a:r>
            <a:endParaRPr/>
          </a:p>
        </p:txBody>
      </p:sp>
      <p:sp>
        <p:nvSpPr>
          <p:cNvPr id="572" name="Google Shape;572;p50"/>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a:t>26</a:t>
            </a:fld>
            <a:endParaRPr/>
          </a:p>
        </p:txBody>
      </p:sp>
      <p:sp>
        <p:nvSpPr>
          <p:cNvPr id="573" name="Google Shape;573;p50"/>
          <p:cNvSpPr txBox="1">
            <a:spLocks noGrp="1"/>
          </p:cNvSpPr>
          <p:nvPr>
            <p:ph type="title"/>
          </p:nvPr>
        </p:nvSpPr>
        <p:spPr>
          <a:xfrm>
            <a:off x="785125" y="84276"/>
            <a:ext cx="7168500" cy="898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Pod Ranging Validation Test Results</a:t>
            </a:r>
            <a:endParaRPr/>
          </a:p>
        </p:txBody>
      </p:sp>
      <p:pic>
        <p:nvPicPr>
          <p:cNvPr id="575" name="Google Shape;575;p50"/>
          <p:cNvPicPr preferRelativeResize="0"/>
          <p:nvPr/>
        </p:nvPicPr>
        <p:blipFill rotWithShape="1">
          <a:blip r:embed="rId3">
            <a:alphaModFix/>
          </a:blip>
          <a:srcRect/>
          <a:stretch/>
        </p:blipFill>
        <p:spPr>
          <a:xfrm>
            <a:off x="0" y="2107450"/>
            <a:ext cx="9144000" cy="3962400"/>
          </a:xfrm>
          <a:prstGeom prst="rect">
            <a:avLst/>
          </a:prstGeom>
          <a:noFill/>
          <a:ln>
            <a:noFill/>
          </a:ln>
        </p:spPr>
      </p:pic>
      <p:sp>
        <p:nvSpPr>
          <p:cNvPr id="576" name="Google Shape;576;p50"/>
          <p:cNvSpPr txBox="1"/>
          <p:nvPr/>
        </p:nvSpPr>
        <p:spPr>
          <a:xfrm>
            <a:off x="2831200" y="1572800"/>
            <a:ext cx="40269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Georgia"/>
                <a:ea typeface="Georgia"/>
                <a:cs typeface="Georgia"/>
                <a:sym typeface="Georgia"/>
              </a:rPr>
              <a:t>Max Distance: 80 [m]</a:t>
            </a:r>
            <a:endParaRPr sz="2400">
              <a:latin typeface="Georgia"/>
              <a:ea typeface="Georgia"/>
              <a:cs typeface="Georgia"/>
              <a:sym typeface="Georgia"/>
            </a:endParaRPr>
          </a:p>
        </p:txBody>
      </p:sp>
      <p:sp>
        <p:nvSpPr>
          <p:cNvPr id="577" name="Google Shape;577;p50"/>
          <p:cNvSpPr txBox="1"/>
          <p:nvPr/>
        </p:nvSpPr>
        <p:spPr>
          <a:xfrm>
            <a:off x="7262700" y="3232925"/>
            <a:ext cx="1806900" cy="16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Georgia"/>
                <a:ea typeface="Georgia"/>
                <a:cs typeface="Georgia"/>
                <a:sym typeface="Georgia"/>
              </a:rPr>
              <a:t>3σ Bound</a:t>
            </a:r>
            <a:endParaRPr sz="1800" b="1" dirty="0">
              <a:latin typeface="Georgia"/>
              <a:ea typeface="Georgia"/>
              <a:cs typeface="Georgia"/>
              <a:sym typeface="Georgia"/>
            </a:endParaRPr>
          </a:p>
          <a:p>
            <a:pPr marL="0" lvl="0" indent="0" algn="l" rtl="0">
              <a:spcBef>
                <a:spcPts val="0"/>
              </a:spcBef>
              <a:spcAft>
                <a:spcPts val="0"/>
              </a:spcAft>
              <a:buNone/>
            </a:pPr>
            <a:endParaRPr sz="1800" dirty="0">
              <a:latin typeface="Georgia"/>
              <a:ea typeface="Georgia"/>
              <a:cs typeface="Georgia"/>
              <a:sym typeface="Georgia"/>
            </a:endParaRPr>
          </a:p>
          <a:p>
            <a:pPr marL="0" lvl="0" indent="0" algn="l" rtl="0">
              <a:spcBef>
                <a:spcPts val="0"/>
              </a:spcBef>
              <a:spcAft>
                <a:spcPts val="0"/>
              </a:spcAft>
              <a:buNone/>
            </a:pPr>
            <a:r>
              <a:rPr lang="en-US" sz="1800" dirty="0">
                <a:latin typeface="Georgia"/>
                <a:ea typeface="Georgia"/>
                <a:cs typeface="Georgia"/>
                <a:sym typeface="Georgia"/>
              </a:rPr>
              <a:t>CDR Test: </a:t>
            </a:r>
            <a:r>
              <a:rPr lang="en-US" sz="1800" dirty="0">
                <a:solidFill>
                  <a:schemeClr val="dk1"/>
                </a:solidFill>
                <a:latin typeface="Georgia"/>
                <a:ea typeface="Georgia"/>
                <a:cs typeface="Georgia"/>
                <a:sym typeface="Georgia"/>
              </a:rPr>
              <a:t>0.665 [m] Error</a:t>
            </a:r>
            <a:endParaRPr sz="1800" dirty="0">
              <a:solidFill>
                <a:schemeClr val="dk1"/>
              </a:solidFill>
              <a:latin typeface="Georgia"/>
              <a:ea typeface="Georgia"/>
              <a:cs typeface="Georgia"/>
              <a:sym typeface="Georgia"/>
            </a:endParaRPr>
          </a:p>
          <a:p>
            <a:pPr marL="0" lvl="0" indent="0" algn="l" rtl="0">
              <a:spcBef>
                <a:spcPts val="0"/>
              </a:spcBef>
              <a:spcAft>
                <a:spcPts val="0"/>
              </a:spcAft>
              <a:buNone/>
            </a:pPr>
            <a:endParaRPr sz="1800" dirty="0">
              <a:solidFill>
                <a:schemeClr val="dk1"/>
              </a:solidFill>
              <a:latin typeface="Georgia"/>
              <a:ea typeface="Georgia"/>
              <a:cs typeface="Georgia"/>
              <a:sym typeface="Georgia"/>
            </a:endParaRPr>
          </a:p>
          <a:p>
            <a:pPr marL="0" lvl="0" indent="0" algn="l" rtl="0">
              <a:spcBef>
                <a:spcPts val="0"/>
              </a:spcBef>
              <a:spcAft>
                <a:spcPts val="0"/>
              </a:spcAft>
              <a:buNone/>
            </a:pPr>
            <a:r>
              <a:rPr lang="en-US" sz="1800" dirty="0">
                <a:solidFill>
                  <a:schemeClr val="dk1"/>
                </a:solidFill>
                <a:latin typeface="Georgia"/>
                <a:ea typeface="Georgia"/>
                <a:cs typeface="Georgia"/>
                <a:sym typeface="Georgia"/>
              </a:rPr>
              <a:t>TRR Test:</a:t>
            </a:r>
            <a:endParaRPr sz="1800" dirty="0">
              <a:solidFill>
                <a:schemeClr val="dk1"/>
              </a:solidFill>
              <a:latin typeface="Georgia"/>
              <a:ea typeface="Georgia"/>
              <a:cs typeface="Georgia"/>
              <a:sym typeface="Georgia"/>
            </a:endParaRPr>
          </a:p>
          <a:p>
            <a:pPr marL="0" lvl="0" indent="0" algn="l" rtl="0">
              <a:spcBef>
                <a:spcPts val="0"/>
              </a:spcBef>
              <a:spcAft>
                <a:spcPts val="0"/>
              </a:spcAft>
              <a:buNone/>
            </a:pPr>
            <a:r>
              <a:rPr lang="en-US" sz="1800" dirty="0">
                <a:solidFill>
                  <a:schemeClr val="dk1"/>
                </a:solidFill>
                <a:latin typeface="Georgia"/>
                <a:ea typeface="Georgia"/>
                <a:cs typeface="Georgia"/>
                <a:sym typeface="Georgia"/>
              </a:rPr>
              <a:t>0.319 [m] Error</a:t>
            </a:r>
            <a:endParaRPr sz="1800" dirty="0">
              <a:solidFill>
                <a:schemeClr val="dk1"/>
              </a:solidFill>
              <a:latin typeface="Georgia"/>
              <a:ea typeface="Georgia"/>
              <a:cs typeface="Georgia"/>
              <a:sym typeface="Georgia"/>
            </a:endParaRPr>
          </a:p>
        </p:txBody>
      </p:sp>
      <p:sp>
        <p:nvSpPr>
          <p:cNvPr id="10" name="Google Shape;444;p41">
            <a:extLst>
              <a:ext uri="{FF2B5EF4-FFF2-40B4-BE49-F238E27FC236}">
                <a16:creationId xmlns:a16="http://schemas.microsoft.com/office/drawing/2014/main" id="{15E7619C-3315-421E-AA10-59EA5BF91909}"/>
              </a:ext>
            </a:extLst>
          </p:cNvPr>
          <p:cNvSpPr/>
          <p:nvPr/>
        </p:nvSpPr>
        <p:spPr>
          <a:xfrm>
            <a:off x="86850" y="6123738"/>
            <a:ext cx="8970300" cy="640080"/>
          </a:xfrm>
          <a:prstGeom prst="flowChartAlternateProcess">
            <a:avLst/>
          </a:prstGeom>
          <a:solidFill>
            <a:srgbClr val="FEE0B8"/>
          </a:solidFill>
          <a:ln w="38100" cap="flat" cmpd="sng">
            <a:solidFill>
              <a:srgbClr val="FF9966"/>
            </a:solidFill>
            <a:prstDash val="solid"/>
            <a:round/>
            <a:headEnd type="none" w="sm" len="sm"/>
            <a:tailEnd type="none" w="sm" len="sm"/>
          </a:ln>
          <a:effectLst>
            <a:glow rad="63500">
              <a:schemeClr val="accent4">
                <a:satMod val="175000"/>
                <a:alpha val="40000"/>
              </a:schemeClr>
            </a:glow>
          </a:effectLst>
        </p:spPr>
        <p:txBody>
          <a:bodyPr spcFirstLastPara="1" wrap="square" lIns="91425" tIns="45700" rIns="91425" bIns="45700" anchor="ctr" anchorCtr="0">
            <a:noAutofit/>
          </a:bodyPr>
          <a:lstStyle/>
          <a:p>
            <a:pPr marL="85725" lvl="0">
              <a:lnSpc>
                <a:spcPct val="90000"/>
              </a:lnSpc>
              <a:spcBef>
                <a:spcPts val="750"/>
              </a:spcBef>
              <a:buClr>
                <a:schemeClr val="dk1"/>
              </a:buClr>
              <a:buSzPts val="1800"/>
            </a:pPr>
            <a:r>
              <a:rPr lang="en-US" sz="1800" b="1" dirty="0">
                <a:solidFill>
                  <a:schemeClr val="dk1"/>
                </a:solidFill>
                <a:latin typeface="Georgia"/>
                <a:ea typeface="Georgia"/>
                <a:cs typeface="Georgia"/>
                <a:sym typeface="Georgia"/>
              </a:rPr>
              <a:t>Risk Reduction: Every single board is characterized for accuracy. Provides clear understanding of error and validates each board.</a:t>
            </a:r>
            <a:endParaRPr lang="en-US" sz="1800" dirty="0">
              <a:solidFill>
                <a:schemeClr val="dk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27</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59888" y="5711147"/>
            <a:ext cx="3115764" cy="1133141"/>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750091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5"/>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28</a:t>
            </a:fld>
            <a:endParaRPr/>
          </a:p>
        </p:txBody>
      </p:sp>
      <p:sp>
        <p:nvSpPr>
          <p:cNvPr id="487" name="Google Shape;487;p45"/>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Deployment Range Pretests</a:t>
            </a:r>
            <a:endParaRPr/>
          </a:p>
        </p:txBody>
      </p:sp>
      <p:graphicFrame>
        <p:nvGraphicFramePr>
          <p:cNvPr id="488" name="Google Shape;488;p45"/>
          <p:cNvGraphicFramePr/>
          <p:nvPr>
            <p:extLst>
              <p:ext uri="{D42A27DB-BD31-4B8C-83A1-F6EECF244321}">
                <p14:modId xmlns:p14="http://schemas.microsoft.com/office/powerpoint/2010/main" val="1236720836"/>
              </p:ext>
            </p:extLst>
          </p:nvPr>
        </p:nvGraphicFramePr>
        <p:xfrm>
          <a:off x="388882" y="2070806"/>
          <a:ext cx="8366235" cy="3442980"/>
        </p:xfrm>
        <a:graphic>
          <a:graphicData uri="http://schemas.openxmlformats.org/drawingml/2006/table">
            <a:tbl>
              <a:tblPr firstRow="1" bandRow="1">
                <a:noFill/>
                <a:tableStyleId>{EB5C622D-BDB0-4B37-B10F-53F37E19B05A}</a:tableStyleId>
              </a:tblPr>
              <a:tblGrid>
                <a:gridCol w="1045771">
                  <a:extLst>
                    <a:ext uri="{9D8B030D-6E8A-4147-A177-3AD203B41FA5}">
                      <a16:colId xmlns:a16="http://schemas.microsoft.com/office/drawing/2014/main" val="20000"/>
                    </a:ext>
                  </a:extLst>
                </a:gridCol>
                <a:gridCol w="6026012">
                  <a:extLst>
                    <a:ext uri="{9D8B030D-6E8A-4147-A177-3AD203B41FA5}">
                      <a16:colId xmlns:a16="http://schemas.microsoft.com/office/drawing/2014/main" val="20001"/>
                    </a:ext>
                  </a:extLst>
                </a:gridCol>
                <a:gridCol w="1294452">
                  <a:extLst>
                    <a:ext uri="{9D8B030D-6E8A-4147-A177-3AD203B41FA5}">
                      <a16:colId xmlns:a16="http://schemas.microsoft.com/office/drawing/2014/main" val="20002"/>
                    </a:ext>
                  </a:extLst>
                </a:gridCol>
              </a:tblGrid>
              <a:tr h="57383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Pretests</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Status</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73830">
                <a:tc>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DT2.1</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Gear rotation with no load</a:t>
                      </a: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Done</a:t>
                      </a:r>
                      <a:endParaRPr sz="1800"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CEC8A"/>
                    </a:solidFill>
                  </a:tcPr>
                </a:tc>
                <a:extLst>
                  <a:ext uri="{0D108BD9-81ED-4DB2-BD59-A6C34878D82A}">
                    <a16:rowId xmlns:a16="http://schemas.microsoft.com/office/drawing/2014/main" val="10001"/>
                  </a:ext>
                </a:extLst>
              </a:tr>
              <a:tr h="573830">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DT2.2</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Gear rotation with rack and applied load (no spring)</a:t>
                      </a:r>
                      <a:endParaRPr sz="1800"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Done</a:t>
                      </a:r>
                      <a:endParaRPr sz="1800"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CEC8A"/>
                    </a:solidFill>
                  </a:tcPr>
                </a:tc>
                <a:extLst>
                  <a:ext uri="{0D108BD9-81ED-4DB2-BD59-A6C34878D82A}">
                    <a16:rowId xmlns:a16="http://schemas.microsoft.com/office/drawing/2014/main" val="10002"/>
                  </a:ext>
                </a:extLst>
              </a:tr>
              <a:tr h="573830">
                <a:tc>
                  <a:txBody>
                    <a:bodyPr/>
                    <a:lstStyle/>
                    <a:p>
                      <a:pPr marL="0" marR="0" lvl="0" indent="0" algn="ctr" rtl="0">
                        <a:lnSpc>
                          <a:spcPct val="115000"/>
                        </a:lnSpc>
                        <a:spcBef>
                          <a:spcPts val="0"/>
                        </a:spcBef>
                        <a:spcAft>
                          <a:spcPts val="0"/>
                        </a:spcAft>
                        <a:buNone/>
                      </a:pP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Safety Demonstrations and Pre-tests</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Done</a:t>
                      </a:r>
                      <a:endParaRPr sz="1800"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CEC8A"/>
                    </a:solidFill>
                  </a:tcPr>
                </a:tc>
                <a:extLst>
                  <a:ext uri="{0D108BD9-81ED-4DB2-BD59-A6C34878D82A}">
                    <a16:rowId xmlns:a16="http://schemas.microsoft.com/office/drawing/2014/main" val="10003"/>
                  </a:ext>
                </a:extLst>
              </a:tr>
              <a:tr h="573830">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DT2.3</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Partial spring compression </a:t>
                      </a: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3/5</a:t>
                      </a:r>
                      <a:endParaRPr sz="1800"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77EE8"/>
                    </a:solidFill>
                  </a:tcPr>
                </a:tc>
                <a:extLst>
                  <a:ext uri="{0D108BD9-81ED-4DB2-BD59-A6C34878D82A}">
                    <a16:rowId xmlns:a16="http://schemas.microsoft.com/office/drawing/2014/main" val="10004"/>
                  </a:ext>
                </a:extLst>
              </a:tr>
              <a:tr h="573830">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DT2.4</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Full spring compression </a:t>
                      </a:r>
                      <a:endParaRPr sz="1800"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3/8</a:t>
                      </a:r>
                      <a:endParaRPr sz="1800"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bl>
          </a:graphicData>
        </a:graphic>
      </p:graphicFrame>
      <p:sp>
        <p:nvSpPr>
          <p:cNvPr id="489" name="Google Shape;489;p45"/>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a:t>
            </a:r>
            <a:r>
              <a:rPr lang="en-US" sz="1800" b="1">
                <a:solidFill>
                  <a:schemeClr val="dk1"/>
                </a:solidFill>
                <a:latin typeface="Georgia"/>
                <a:ea typeface="Georgia"/>
                <a:cs typeface="Georgia"/>
                <a:sym typeface="Georgia"/>
              </a:rPr>
              <a:t>Ensure safety of cannon sub-system before full range testing</a:t>
            </a:r>
            <a:endParaRPr sz="1800" b="0" i="0" u="none" strike="noStrike" cap="none">
              <a:solidFill>
                <a:schemeClr val="dk1"/>
              </a:solidFill>
              <a:latin typeface="Georgia"/>
              <a:ea typeface="Georgia"/>
              <a:cs typeface="Georgia"/>
              <a:sym typeface="Georgia"/>
            </a:endParaRPr>
          </a:p>
        </p:txBody>
      </p:sp>
      <p:sp>
        <p:nvSpPr>
          <p:cNvPr id="9" name="Google Shape;444;p41">
            <a:extLst>
              <a:ext uri="{FF2B5EF4-FFF2-40B4-BE49-F238E27FC236}">
                <a16:creationId xmlns:a16="http://schemas.microsoft.com/office/drawing/2014/main" id="{56D042F2-1E93-4E2B-A741-4116CEADD281}"/>
              </a:ext>
            </a:extLst>
          </p:cNvPr>
          <p:cNvSpPr/>
          <p:nvPr/>
        </p:nvSpPr>
        <p:spPr>
          <a:xfrm>
            <a:off x="173700" y="5749158"/>
            <a:ext cx="6605472" cy="921079"/>
          </a:xfrm>
          <a:prstGeom prst="flowChartAlternateProcess">
            <a:avLst/>
          </a:prstGeom>
          <a:solidFill>
            <a:srgbClr val="FEE0B8"/>
          </a:solidFill>
          <a:ln w="38100" cap="flat" cmpd="sng">
            <a:solidFill>
              <a:srgbClr val="FF9966"/>
            </a:solidFill>
            <a:prstDash val="solid"/>
            <a:round/>
            <a:headEnd type="none" w="sm" len="sm"/>
            <a:tailEnd type="none" w="sm" len="sm"/>
          </a:ln>
          <a:effectLst>
            <a:glow rad="63500">
              <a:schemeClr val="accent4">
                <a:satMod val="175000"/>
                <a:alpha val="40000"/>
              </a:schemeClr>
            </a:glow>
          </a:effectLst>
        </p:spPr>
        <p:txBody>
          <a:bodyPr spcFirstLastPara="1" wrap="square" lIns="91425" tIns="45700" rIns="91425" bIns="45700" anchor="ctr" anchorCtr="0">
            <a:noAutofit/>
          </a:bodyPr>
          <a:lstStyle/>
          <a:p>
            <a:pPr marL="85725" lvl="0">
              <a:lnSpc>
                <a:spcPct val="90000"/>
              </a:lnSpc>
              <a:spcBef>
                <a:spcPts val="750"/>
              </a:spcBef>
              <a:buClr>
                <a:schemeClr val="dk1"/>
              </a:buClr>
              <a:buSzPts val="1800"/>
            </a:pPr>
            <a:r>
              <a:rPr lang="en-US" sz="1800" b="1" dirty="0">
                <a:solidFill>
                  <a:schemeClr val="dk1"/>
                </a:solidFill>
                <a:latin typeface="Georgia"/>
                <a:ea typeface="Georgia"/>
                <a:cs typeface="Georgia"/>
                <a:sym typeface="Georgia"/>
              </a:rPr>
              <a:t>Risk Reduction: Electronics validated with no load first, then combined with load and additional mechanical components.</a:t>
            </a:r>
            <a:endParaRPr lang="en-US" sz="1800" dirty="0">
              <a:solidFill>
                <a:schemeClr val="dk1"/>
              </a:solidFill>
              <a:latin typeface="Georgia"/>
              <a:ea typeface="Georgia"/>
              <a:cs typeface="Georgia"/>
              <a:sym typeface="Georgia"/>
            </a:endParaRPr>
          </a:p>
        </p:txBody>
      </p:sp>
      <p:sp>
        <p:nvSpPr>
          <p:cNvPr id="10" name="Google Shape;449;p41">
            <a:extLst>
              <a:ext uri="{FF2B5EF4-FFF2-40B4-BE49-F238E27FC236}">
                <a16:creationId xmlns:a16="http://schemas.microsoft.com/office/drawing/2014/main" id="{C515E2D3-7959-46F2-84BB-8DEC03BA25E9}"/>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1" name="Google Shape;450;p41">
            <a:extLst>
              <a:ext uri="{FF2B5EF4-FFF2-40B4-BE49-F238E27FC236}">
                <a16:creationId xmlns:a16="http://schemas.microsoft.com/office/drawing/2014/main" id="{D0E3ABB0-5F52-45B1-9CD3-1D7126178589}"/>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6"/>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29</a:t>
            </a:fld>
            <a:endParaRPr/>
          </a:p>
        </p:txBody>
      </p:sp>
      <p:sp>
        <p:nvSpPr>
          <p:cNvPr id="499" name="Google Shape;499;p46"/>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Updated Pod Trajectory Model</a:t>
            </a:r>
            <a:endParaRPr/>
          </a:p>
        </p:txBody>
      </p:sp>
      <p:sp>
        <p:nvSpPr>
          <p:cNvPr id="500" name="Google Shape;500;p46"/>
          <p:cNvSpPr txBox="1">
            <a:spLocks noGrp="1"/>
          </p:cNvSpPr>
          <p:nvPr>
            <p:ph type="body" idx="1"/>
          </p:nvPr>
        </p:nvSpPr>
        <p:spPr>
          <a:xfrm>
            <a:off x="279200" y="1900550"/>
            <a:ext cx="8627528" cy="1315200"/>
          </a:xfrm>
          <a:prstGeom prst="rect">
            <a:avLst/>
          </a:prstGeom>
          <a:noFill/>
          <a:ln>
            <a:noFill/>
          </a:ln>
        </p:spPr>
        <p:txBody>
          <a:bodyPr spcFirstLastPara="1" wrap="square" lIns="91425" tIns="45700" rIns="91425" bIns="45700" anchor="t" anchorCtr="0">
            <a:noAutofit/>
          </a:bodyPr>
          <a:lstStyle/>
          <a:p>
            <a:pPr marL="342900" indent="-257175"/>
            <a:r>
              <a:rPr lang="en-US" sz="1800" dirty="0"/>
              <a:t>Gear Rack and Launch Plate Mass: 470 [g]        </a:t>
            </a:r>
            <a:r>
              <a:rPr lang="en-US" sz="1800" i="1" dirty="0"/>
              <a:t>(Up from 320 [g])</a:t>
            </a:r>
            <a:endParaRPr sz="1800" i="1" dirty="0"/>
          </a:p>
          <a:p>
            <a:pPr marL="342900" lvl="0" indent="-257175"/>
            <a:r>
              <a:rPr lang="en-US" sz="1800" dirty="0"/>
              <a:t>Pod Mass: 400 [g]                                                    </a:t>
            </a:r>
            <a:r>
              <a:rPr lang="en-US" sz="1800" i="1" dirty="0"/>
              <a:t>(Down from 500 [g])</a:t>
            </a:r>
            <a:endParaRPr sz="1800" i="1" dirty="0"/>
          </a:p>
          <a:p>
            <a:pPr marL="342900" lvl="0" indent="-257175" algn="l" rtl="0">
              <a:spcBef>
                <a:spcPts val="750"/>
              </a:spcBef>
              <a:spcAft>
                <a:spcPts val="0"/>
              </a:spcAft>
              <a:buSzPts val="1800"/>
              <a:buChar char="•"/>
            </a:pPr>
            <a:r>
              <a:rPr lang="en-US" sz="1800" dirty="0"/>
              <a:t>Predicted Distance: 11.52 [m]</a:t>
            </a:r>
            <a:endParaRPr sz="1400" dirty="0"/>
          </a:p>
        </p:txBody>
      </p:sp>
      <p:sp>
        <p:nvSpPr>
          <p:cNvPr id="501" name="Google Shape;501;p46"/>
          <p:cNvSpPr/>
          <p:nvPr/>
        </p:nvSpPr>
        <p:spPr>
          <a:xfrm>
            <a:off x="121950" y="6008050"/>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750"/>
              </a:spcBef>
              <a:spcAft>
                <a:spcPts val="0"/>
              </a:spcAft>
              <a:buClr>
                <a:schemeClr val="dk1"/>
              </a:buClr>
              <a:buSzPts val="1100"/>
              <a:buFont typeface="Arial"/>
              <a:buNone/>
            </a:pPr>
            <a:r>
              <a:rPr lang="en-US" sz="1800" dirty="0">
                <a:solidFill>
                  <a:schemeClr val="dk1"/>
                </a:solidFill>
                <a:latin typeface="Georgia"/>
                <a:ea typeface="Georgia"/>
                <a:cs typeface="Georgia"/>
                <a:sym typeface="Georgia"/>
              </a:rPr>
              <a:t>Intend to verify model using measuring tape and video recording in RECUV Lab</a:t>
            </a:r>
            <a:endParaRPr dirty="0"/>
          </a:p>
        </p:txBody>
      </p:sp>
      <p:sp>
        <p:nvSpPr>
          <p:cNvPr id="502" name="Google Shape;502;p46"/>
          <p:cNvSpPr/>
          <p:nvPr/>
        </p:nvSpPr>
        <p:spPr>
          <a:xfrm>
            <a:off x="121942" y="1251360"/>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Verify </a:t>
            </a:r>
            <a:r>
              <a:rPr lang="en-US" sz="1800" b="1">
                <a:solidFill>
                  <a:schemeClr val="dk1"/>
                </a:solidFill>
                <a:latin typeface="Georgia"/>
                <a:ea typeface="Georgia"/>
                <a:cs typeface="Georgia"/>
                <a:sym typeface="Georgia"/>
              </a:rPr>
              <a:t>cannon deploys to at least 10m</a:t>
            </a:r>
            <a:r>
              <a:rPr lang="en-US" sz="1800" b="1" i="0" u="none" strike="noStrike" cap="none">
                <a:solidFill>
                  <a:schemeClr val="dk1"/>
                </a:solidFill>
                <a:latin typeface="Georgia"/>
                <a:ea typeface="Georgia"/>
                <a:cs typeface="Georgia"/>
                <a:sym typeface="Georgia"/>
              </a:rPr>
              <a:t> </a:t>
            </a:r>
            <a:endParaRPr sz="1800" b="0" i="0" u="none" strike="noStrike" cap="none">
              <a:solidFill>
                <a:schemeClr val="dk1"/>
              </a:solidFill>
              <a:latin typeface="Georgia"/>
              <a:ea typeface="Georgia"/>
              <a:cs typeface="Georgia"/>
              <a:sym typeface="Georgia"/>
            </a:endParaRPr>
          </a:p>
        </p:txBody>
      </p:sp>
      <p:pic>
        <p:nvPicPr>
          <p:cNvPr id="8" name="Google Shape;652;p54">
            <a:extLst>
              <a:ext uri="{FF2B5EF4-FFF2-40B4-BE49-F238E27FC236}">
                <a16:creationId xmlns:a16="http://schemas.microsoft.com/office/drawing/2014/main" id="{A0702B57-547C-478D-9F50-10243AEFB7B4}"/>
              </a:ext>
            </a:extLst>
          </p:cNvPr>
          <p:cNvPicPr preferRelativeResize="0"/>
          <p:nvPr/>
        </p:nvPicPr>
        <p:blipFill>
          <a:blip r:embed="rId3">
            <a:alphaModFix/>
          </a:blip>
          <a:stretch>
            <a:fillRect/>
          </a:stretch>
        </p:blipFill>
        <p:spPr>
          <a:xfrm>
            <a:off x="1377792" y="3019907"/>
            <a:ext cx="6430344" cy="293559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body" idx="1"/>
          </p:nvPr>
        </p:nvSpPr>
        <p:spPr>
          <a:xfrm>
            <a:off x="99435" y="1408753"/>
            <a:ext cx="4541486" cy="5081435"/>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2000"/>
              <a:t>Imagine a rover with an objective to explore a remote location, such as Martian deserts or urban canyons </a:t>
            </a:r>
            <a:endParaRPr/>
          </a:p>
          <a:p>
            <a:pPr marL="85725" lvl="0" indent="0" algn="l" rtl="0">
              <a:lnSpc>
                <a:spcPct val="90000"/>
              </a:lnSpc>
              <a:spcBef>
                <a:spcPts val="750"/>
              </a:spcBef>
              <a:spcAft>
                <a:spcPts val="0"/>
              </a:spcAft>
              <a:buSzPts val="1800"/>
              <a:buNone/>
            </a:pPr>
            <a:endParaRPr sz="2000"/>
          </a:p>
          <a:p>
            <a:pPr marL="342900" lvl="0" indent="-257175" algn="l" rtl="0">
              <a:lnSpc>
                <a:spcPct val="90000"/>
              </a:lnSpc>
              <a:spcBef>
                <a:spcPts val="750"/>
              </a:spcBef>
              <a:spcAft>
                <a:spcPts val="0"/>
              </a:spcAft>
              <a:buClr>
                <a:schemeClr val="dk1"/>
              </a:buClr>
              <a:buSzPts val="1800"/>
              <a:buChar char="•"/>
            </a:pPr>
            <a:r>
              <a:rPr lang="en-US" sz="2000"/>
              <a:t>Methods of Navigation:</a:t>
            </a:r>
            <a:endParaRPr/>
          </a:p>
          <a:p>
            <a:pPr marL="685800" lvl="1" indent="-257175" algn="l" rtl="0">
              <a:lnSpc>
                <a:spcPct val="90000"/>
              </a:lnSpc>
              <a:spcBef>
                <a:spcPts val="375"/>
              </a:spcBef>
              <a:spcAft>
                <a:spcPts val="0"/>
              </a:spcAft>
              <a:buSzPts val="1800"/>
              <a:buChar char="•"/>
            </a:pPr>
            <a:r>
              <a:rPr lang="en-US" sz="2000"/>
              <a:t>GPS</a:t>
            </a:r>
            <a:endParaRPr/>
          </a:p>
          <a:p>
            <a:pPr marL="685800" lvl="1" indent="-257175" algn="l" rtl="0">
              <a:lnSpc>
                <a:spcPct val="90000"/>
              </a:lnSpc>
              <a:spcBef>
                <a:spcPts val="375"/>
              </a:spcBef>
              <a:spcAft>
                <a:spcPts val="0"/>
              </a:spcAft>
              <a:buSzPts val="1800"/>
              <a:buChar char="•"/>
            </a:pPr>
            <a:r>
              <a:rPr lang="en-US" sz="2000"/>
              <a:t>Landmarks</a:t>
            </a:r>
            <a:endParaRPr/>
          </a:p>
          <a:p>
            <a:pPr marL="685800" lvl="1" indent="-257175" algn="l" rtl="0">
              <a:lnSpc>
                <a:spcPct val="90000"/>
              </a:lnSpc>
              <a:spcBef>
                <a:spcPts val="375"/>
              </a:spcBef>
              <a:spcAft>
                <a:spcPts val="0"/>
              </a:spcAft>
              <a:buSzPts val="1800"/>
              <a:buChar char="•"/>
            </a:pPr>
            <a:r>
              <a:rPr lang="en-US" sz="2000"/>
              <a:t>Odometry</a:t>
            </a:r>
            <a:endParaRPr/>
          </a:p>
          <a:p>
            <a:pPr marL="428625" lvl="1" indent="0" algn="l" rtl="0">
              <a:lnSpc>
                <a:spcPct val="90000"/>
              </a:lnSpc>
              <a:spcBef>
                <a:spcPts val="375"/>
              </a:spcBef>
              <a:spcAft>
                <a:spcPts val="0"/>
              </a:spcAft>
              <a:buSzPts val="1800"/>
              <a:buNone/>
            </a:pPr>
            <a:endParaRPr sz="2000"/>
          </a:p>
          <a:p>
            <a:pPr marL="342900" lvl="0" indent="-257175" algn="l" rtl="0">
              <a:lnSpc>
                <a:spcPct val="90000"/>
              </a:lnSpc>
              <a:spcBef>
                <a:spcPts val="750"/>
              </a:spcBef>
              <a:spcAft>
                <a:spcPts val="0"/>
              </a:spcAft>
              <a:buClr>
                <a:schemeClr val="dk1"/>
              </a:buClr>
              <a:buSzPts val="1800"/>
              <a:buChar char="•"/>
            </a:pPr>
            <a:r>
              <a:rPr lang="en-US" sz="2000"/>
              <a:t>The DRAGON team pursues a solution using deployed RF beacons as an in-situ GPS network to correct inertial error</a:t>
            </a:r>
            <a:endParaRPr/>
          </a:p>
          <a:p>
            <a:pPr marL="342900" lvl="0" indent="-142875" algn="l" rtl="0">
              <a:lnSpc>
                <a:spcPct val="90000"/>
              </a:lnSpc>
              <a:spcBef>
                <a:spcPts val="750"/>
              </a:spcBef>
              <a:spcAft>
                <a:spcPts val="0"/>
              </a:spcAft>
              <a:buClr>
                <a:schemeClr val="dk1"/>
              </a:buClr>
              <a:buSzPts val="1800"/>
              <a:buNone/>
            </a:pPr>
            <a:endParaRPr sz="2000"/>
          </a:p>
        </p:txBody>
      </p:sp>
      <p:sp>
        <p:nvSpPr>
          <p:cNvPr id="201" name="Google Shape;201;p26"/>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3</a:t>
            </a:fld>
            <a:endParaRPr/>
          </a:p>
        </p:txBody>
      </p:sp>
      <p:sp>
        <p:nvSpPr>
          <p:cNvPr id="202" name="Google Shape;202;p26"/>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Project Purpose</a:t>
            </a:r>
            <a:endParaRPr/>
          </a:p>
        </p:txBody>
      </p:sp>
      <p:pic>
        <p:nvPicPr>
          <p:cNvPr id="203" name="Google Shape;203;p26" descr="Image result for mars overhead map"/>
          <p:cNvPicPr preferRelativeResize="0"/>
          <p:nvPr/>
        </p:nvPicPr>
        <p:blipFill rotWithShape="1">
          <a:blip r:embed="rId3">
            <a:alphaModFix/>
          </a:blip>
          <a:srcRect/>
          <a:stretch/>
        </p:blipFill>
        <p:spPr>
          <a:xfrm>
            <a:off x="4771975" y="1864722"/>
            <a:ext cx="3946285" cy="3719947"/>
          </a:xfrm>
          <a:prstGeom prst="rect">
            <a:avLst/>
          </a:prstGeom>
          <a:noFill/>
          <a:ln>
            <a:noFill/>
          </a:ln>
        </p:spPr>
      </p:pic>
      <p:cxnSp>
        <p:nvCxnSpPr>
          <p:cNvPr id="204" name="Google Shape;204;p26"/>
          <p:cNvCxnSpPr/>
          <p:nvPr/>
        </p:nvCxnSpPr>
        <p:spPr>
          <a:xfrm>
            <a:off x="902075" y="3581050"/>
            <a:ext cx="530352" cy="0"/>
          </a:xfrm>
          <a:prstGeom prst="straightConnector1">
            <a:avLst/>
          </a:prstGeom>
          <a:noFill/>
          <a:ln w="28575" cap="flat" cmpd="sng">
            <a:solidFill>
              <a:srgbClr val="FF0000"/>
            </a:solidFill>
            <a:prstDash val="solid"/>
            <a:round/>
            <a:headEnd type="none" w="sm" len="sm"/>
            <a:tailEnd type="none" w="sm" len="sm"/>
          </a:ln>
        </p:spPr>
      </p:cxnSp>
      <p:cxnSp>
        <p:nvCxnSpPr>
          <p:cNvPr id="205" name="Google Shape;205;p26"/>
          <p:cNvCxnSpPr/>
          <p:nvPr/>
        </p:nvCxnSpPr>
        <p:spPr>
          <a:xfrm>
            <a:off x="902075" y="3912900"/>
            <a:ext cx="1613959" cy="0"/>
          </a:xfrm>
          <a:prstGeom prst="straightConnector1">
            <a:avLst/>
          </a:prstGeom>
          <a:noFill/>
          <a:ln w="28575" cap="flat" cmpd="sng">
            <a:solidFill>
              <a:srgbClr val="FF0000"/>
            </a:solidFill>
            <a:prstDash val="solid"/>
            <a:round/>
            <a:headEnd type="none" w="sm" len="sm"/>
            <a:tailEnd type="none" w="sm" len="sm"/>
          </a:ln>
        </p:spPr>
      </p:cxnSp>
      <p:cxnSp>
        <p:nvCxnSpPr>
          <p:cNvPr id="206" name="Google Shape;206;p26"/>
          <p:cNvCxnSpPr/>
          <p:nvPr/>
        </p:nvCxnSpPr>
        <p:spPr>
          <a:xfrm rot="10800000">
            <a:off x="2308132" y="4224015"/>
            <a:ext cx="582960" cy="0"/>
          </a:xfrm>
          <a:prstGeom prst="straightConnector1">
            <a:avLst/>
          </a:prstGeom>
          <a:noFill/>
          <a:ln w="28575" cap="flat" cmpd="sng">
            <a:solidFill>
              <a:srgbClr val="FF0000"/>
            </a:solidFill>
            <a:prstDash val="solid"/>
            <a:round/>
            <a:headEnd type="none" w="sm" len="sm"/>
            <a:tailEnd type="triangle" w="med" len="med"/>
          </a:ln>
        </p:spPr>
      </p:cxnSp>
      <p:sp>
        <p:nvSpPr>
          <p:cNvPr id="207" name="Google Shape;207;p26"/>
          <p:cNvSpPr txBox="1"/>
          <p:nvPr/>
        </p:nvSpPr>
        <p:spPr>
          <a:xfrm>
            <a:off x="2960782" y="4052404"/>
            <a:ext cx="1435422" cy="285382"/>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800" b="0" i="0" u="none" strike="noStrike" cap="none">
                <a:solidFill>
                  <a:srgbClr val="FF0000"/>
                </a:solidFill>
                <a:latin typeface="Georgia"/>
                <a:ea typeface="Georgia"/>
                <a:cs typeface="Georgia"/>
                <a:sym typeface="Georgia"/>
              </a:rPr>
              <a:t>High Error</a:t>
            </a:r>
            <a:endParaRPr sz="1200" b="0" i="0" u="none" strike="noStrike" cap="none">
              <a:solidFill>
                <a:srgbClr val="000000"/>
              </a:solidFill>
              <a:latin typeface="Arial"/>
              <a:ea typeface="Arial"/>
              <a:cs typeface="Arial"/>
              <a:sym typeface="Arial"/>
            </a:endParaRPr>
          </a:p>
        </p:txBody>
      </p:sp>
      <p:sp>
        <p:nvSpPr>
          <p:cNvPr id="208" name="Google Shape;208;p26"/>
          <p:cNvSpPr/>
          <p:nvPr/>
        </p:nvSpPr>
        <p:spPr>
          <a:xfrm>
            <a:off x="6614364" y="3163334"/>
            <a:ext cx="2057400" cy="2057400"/>
          </a:xfrm>
          <a:prstGeom prst="ellipse">
            <a:avLst/>
          </a:prstGeom>
          <a:noFill/>
          <a:ln w="25400" cap="flat" cmpd="sng">
            <a:solidFill>
              <a:srgbClr val="00FF00"/>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9" name="Google Shape;209;p26"/>
          <p:cNvSpPr/>
          <p:nvPr/>
        </p:nvSpPr>
        <p:spPr>
          <a:xfrm>
            <a:off x="5023192" y="1892722"/>
            <a:ext cx="2057400" cy="2057400"/>
          </a:xfrm>
          <a:prstGeom prst="ellipse">
            <a:avLst/>
          </a:prstGeom>
          <a:noFill/>
          <a:ln w="25400" cap="flat" cmpd="sng">
            <a:solidFill>
              <a:srgbClr val="00FF00"/>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10" name="Google Shape;210;p26"/>
          <p:cNvSpPr/>
          <p:nvPr/>
        </p:nvSpPr>
        <p:spPr>
          <a:xfrm>
            <a:off x="4921125" y="3381408"/>
            <a:ext cx="2057400" cy="2057400"/>
          </a:xfrm>
          <a:prstGeom prst="ellipse">
            <a:avLst/>
          </a:prstGeom>
          <a:noFill/>
          <a:ln w="25400" cap="flat" cmpd="sng">
            <a:solidFill>
              <a:srgbClr val="00FF00"/>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11" name="Google Shape;211;p26" descr="Wireless rout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521159" y="3680882"/>
            <a:ext cx="256940" cy="415739"/>
          </a:xfrm>
          <a:prstGeom prst="rect">
            <a:avLst/>
          </a:prstGeom>
          <a:noFill/>
          <a:ln>
            <a:noFill/>
          </a:ln>
        </p:spPr>
      </p:pic>
      <p:pic>
        <p:nvPicPr>
          <p:cNvPr id="212" name="Google Shape;212;p26" descr="Wireless rout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5934372" y="2416610"/>
            <a:ext cx="256940" cy="415739"/>
          </a:xfrm>
          <a:prstGeom prst="rect">
            <a:avLst/>
          </a:prstGeom>
          <a:noFill/>
          <a:ln>
            <a:noFill/>
          </a:ln>
        </p:spPr>
      </p:pic>
      <p:pic>
        <p:nvPicPr>
          <p:cNvPr id="213" name="Google Shape;213;p26" descr="Wireless rout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5828932" y="3870072"/>
            <a:ext cx="256940" cy="415739"/>
          </a:xfrm>
          <a:prstGeom prst="rect">
            <a:avLst/>
          </a:prstGeom>
          <a:noFill/>
          <a:ln>
            <a:noFill/>
          </a:ln>
        </p:spPr>
      </p:pic>
      <p:pic>
        <p:nvPicPr>
          <p:cNvPr id="214" name="Google Shape;214;p26" descr="http://clearpathrobotics.com/wp-content/uploads/2016/08/Jackal_Vision_Sensor_Package.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65228" y="3082408"/>
            <a:ext cx="1159777" cy="1000592"/>
          </a:xfrm>
          <a:prstGeom prst="rect">
            <a:avLst/>
          </a:prstGeom>
          <a:noFill/>
          <a:ln>
            <a:noFill/>
          </a:ln>
        </p:spPr>
      </p:pic>
      <p:pic>
        <p:nvPicPr>
          <p:cNvPr id="215" name="Google Shape;215;p26" descr="Wireless rout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217416">
            <a:off x="6258393" y="3027302"/>
            <a:ext cx="256940" cy="415739"/>
          </a:xfrm>
          <a:prstGeom prst="rect">
            <a:avLst/>
          </a:prstGeom>
          <a:noFill/>
          <a:ln>
            <a:noFill/>
          </a:ln>
        </p:spPr>
      </p:pic>
      <p:pic>
        <p:nvPicPr>
          <p:cNvPr id="216" name="Google Shape;216;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14382" y="2780952"/>
            <a:ext cx="296923" cy="324901"/>
          </a:xfrm>
          <a:prstGeom prst="rect">
            <a:avLst/>
          </a:prstGeom>
          <a:noFill/>
          <a:ln>
            <a:noFill/>
          </a:ln>
        </p:spPr>
      </p:pic>
      <p:pic>
        <p:nvPicPr>
          <p:cNvPr id="217" name="Google Shape;217;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08942" y="4243089"/>
            <a:ext cx="296923" cy="324901"/>
          </a:xfrm>
          <a:prstGeom prst="rect">
            <a:avLst/>
          </a:prstGeom>
          <a:noFill/>
          <a:ln>
            <a:noFill/>
          </a:ln>
        </p:spPr>
      </p:pic>
      <p:pic>
        <p:nvPicPr>
          <p:cNvPr id="218" name="Google Shape;218;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03446" y="4052404"/>
            <a:ext cx="296923" cy="324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7"/>
          <p:cNvSpPr txBox="1">
            <a:spLocks noGrp="1"/>
          </p:cNvSpPr>
          <p:nvPr>
            <p:ph type="body" idx="1"/>
          </p:nvPr>
        </p:nvSpPr>
        <p:spPr>
          <a:xfrm>
            <a:off x="121954" y="1838935"/>
            <a:ext cx="5493755" cy="3285600"/>
          </a:xfrm>
          <a:prstGeom prst="rect">
            <a:avLst/>
          </a:prstGeom>
          <a:noFill/>
          <a:ln>
            <a:noFill/>
          </a:ln>
        </p:spPr>
        <p:txBody>
          <a:bodyPr spcFirstLastPara="1" wrap="square" lIns="91425" tIns="45700" rIns="91425" bIns="45700" anchor="t" anchorCtr="0">
            <a:noAutofit/>
          </a:bodyPr>
          <a:lstStyle/>
          <a:p>
            <a:pPr marL="342900" lvl="0" indent="-225425" algn="l" rtl="0">
              <a:lnSpc>
                <a:spcPct val="90000"/>
              </a:lnSpc>
              <a:spcBef>
                <a:spcPts val="750"/>
              </a:spcBef>
              <a:spcAft>
                <a:spcPts val="0"/>
              </a:spcAft>
              <a:buClr>
                <a:schemeClr val="dk1"/>
              </a:buClr>
              <a:buSzPts val="1300"/>
              <a:buChar char="•"/>
            </a:pPr>
            <a:r>
              <a:rPr lang="en-US" sz="1600" b="1" dirty="0"/>
              <a:t>Facility: Business Field or RECUV Lab</a:t>
            </a:r>
            <a:endParaRPr sz="1600" dirty="0"/>
          </a:p>
          <a:p>
            <a:pPr marL="342900" lvl="0" indent="-225425" algn="l" rtl="0">
              <a:lnSpc>
                <a:spcPct val="90000"/>
              </a:lnSpc>
              <a:spcBef>
                <a:spcPts val="750"/>
              </a:spcBef>
              <a:spcAft>
                <a:spcPts val="0"/>
              </a:spcAft>
              <a:buClr>
                <a:schemeClr val="dk1"/>
              </a:buClr>
              <a:buSzPts val="1300"/>
              <a:buChar char="•"/>
            </a:pPr>
            <a:r>
              <a:rPr lang="en-US" sz="1600" b="1" dirty="0"/>
              <a:t>Equipment:</a:t>
            </a:r>
            <a:endParaRPr sz="1600" dirty="0"/>
          </a:p>
          <a:p>
            <a:pPr marL="685800" lvl="1" indent="-225425" algn="l" rtl="0">
              <a:lnSpc>
                <a:spcPct val="90000"/>
              </a:lnSpc>
              <a:spcBef>
                <a:spcPts val="375"/>
              </a:spcBef>
              <a:spcAft>
                <a:spcPts val="0"/>
              </a:spcAft>
              <a:buSzPts val="1300"/>
              <a:buChar char="•"/>
            </a:pPr>
            <a:r>
              <a:rPr lang="en-US" sz="1600" dirty="0"/>
              <a:t>Fully built deployment module (gears, spring, support, launch tube, baseplate)</a:t>
            </a:r>
            <a:endParaRPr sz="1600" dirty="0"/>
          </a:p>
          <a:p>
            <a:pPr marL="685800" lvl="1" indent="-225425" algn="l" rtl="0">
              <a:lnSpc>
                <a:spcPct val="90000"/>
              </a:lnSpc>
              <a:spcBef>
                <a:spcPts val="375"/>
              </a:spcBef>
              <a:spcAft>
                <a:spcPts val="0"/>
              </a:spcAft>
              <a:buSzPts val="1300"/>
              <a:buChar char="•"/>
            </a:pPr>
            <a:r>
              <a:rPr lang="en-US" sz="1600" dirty="0"/>
              <a:t>DC motor</a:t>
            </a:r>
            <a:endParaRPr sz="1600" dirty="0"/>
          </a:p>
          <a:p>
            <a:pPr marL="685800" lvl="1" indent="-225425" algn="l" rtl="0">
              <a:lnSpc>
                <a:spcPct val="90000"/>
              </a:lnSpc>
              <a:spcBef>
                <a:spcPts val="375"/>
              </a:spcBef>
              <a:spcAft>
                <a:spcPts val="0"/>
              </a:spcAft>
              <a:buSzPts val="1300"/>
              <a:buChar char="•"/>
            </a:pPr>
            <a:r>
              <a:rPr lang="en-US" sz="1600" dirty="0"/>
              <a:t>At least one fully built pod</a:t>
            </a:r>
            <a:endParaRPr sz="1600" dirty="0"/>
          </a:p>
          <a:p>
            <a:pPr marL="342900" lvl="0" indent="-225425" algn="l" rtl="0">
              <a:lnSpc>
                <a:spcPct val="90000"/>
              </a:lnSpc>
              <a:spcBef>
                <a:spcPts val="750"/>
              </a:spcBef>
              <a:spcAft>
                <a:spcPts val="0"/>
              </a:spcAft>
              <a:buClr>
                <a:schemeClr val="dk1"/>
              </a:buClr>
              <a:buSzPts val="1300"/>
              <a:buChar char="•"/>
            </a:pPr>
            <a:r>
              <a:rPr lang="en-US" sz="1600" b="1" dirty="0"/>
              <a:t>Procedure:</a:t>
            </a:r>
            <a:endParaRPr sz="1600" dirty="0"/>
          </a:p>
          <a:p>
            <a:pPr marL="885825" lvl="1" indent="-425450" algn="l" rtl="0">
              <a:lnSpc>
                <a:spcPct val="90000"/>
              </a:lnSpc>
              <a:spcBef>
                <a:spcPts val="375"/>
              </a:spcBef>
              <a:spcAft>
                <a:spcPts val="0"/>
              </a:spcAft>
              <a:buSzPts val="1300"/>
              <a:buFont typeface="Arial"/>
              <a:buAutoNum type="arabicPeriod"/>
            </a:pPr>
            <a:r>
              <a:rPr lang="en-US" sz="1600" dirty="0"/>
              <a:t>With safety procedures in place, load pod into launch tube</a:t>
            </a:r>
            <a:endParaRPr sz="1600" dirty="0"/>
          </a:p>
          <a:p>
            <a:pPr marL="885825" lvl="1" indent="-425450" algn="l" rtl="0">
              <a:lnSpc>
                <a:spcPct val="90000"/>
              </a:lnSpc>
              <a:spcBef>
                <a:spcPts val="375"/>
              </a:spcBef>
              <a:spcAft>
                <a:spcPts val="0"/>
              </a:spcAft>
              <a:buSzPts val="1300"/>
              <a:buFont typeface="Arial"/>
              <a:buAutoNum type="arabicPeriod"/>
            </a:pPr>
            <a:r>
              <a:rPr lang="en-US" sz="1600" dirty="0"/>
              <a:t>Send command to begin spring compression</a:t>
            </a:r>
            <a:endParaRPr sz="1600" dirty="0"/>
          </a:p>
          <a:p>
            <a:pPr marL="885825" lvl="1" indent="-425450" algn="l" rtl="0">
              <a:lnSpc>
                <a:spcPct val="90000"/>
              </a:lnSpc>
              <a:spcBef>
                <a:spcPts val="375"/>
              </a:spcBef>
              <a:spcAft>
                <a:spcPts val="0"/>
              </a:spcAft>
              <a:buSzPts val="1300"/>
              <a:buAutoNum type="arabicPeriod"/>
            </a:pPr>
            <a:r>
              <a:rPr lang="en-US" sz="1600" dirty="0"/>
              <a:t>Measure distance after pod is deployed</a:t>
            </a:r>
            <a:endParaRPr sz="1600" dirty="0"/>
          </a:p>
          <a:p>
            <a:pPr marL="885825" lvl="1" indent="-425450" algn="l" rtl="0">
              <a:lnSpc>
                <a:spcPct val="90000"/>
              </a:lnSpc>
              <a:spcBef>
                <a:spcPts val="375"/>
              </a:spcBef>
              <a:spcAft>
                <a:spcPts val="0"/>
              </a:spcAft>
              <a:buSzPts val="1300"/>
              <a:buAutoNum type="arabicPeriod"/>
            </a:pPr>
            <a:r>
              <a:rPr lang="en-US" sz="1600" dirty="0"/>
              <a:t>Repeat </a:t>
            </a:r>
            <a:endParaRPr sz="1600" dirty="0"/>
          </a:p>
        </p:txBody>
      </p:sp>
      <p:sp>
        <p:nvSpPr>
          <p:cNvPr id="510" name="Google Shape;510;p47"/>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30</a:t>
            </a:fld>
            <a:endParaRPr/>
          </a:p>
        </p:txBody>
      </p:sp>
      <p:sp>
        <p:nvSpPr>
          <p:cNvPr id="511" name="Google Shape;511;p47"/>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Deployment Range Test</a:t>
            </a:r>
            <a:endParaRPr/>
          </a:p>
        </p:txBody>
      </p:sp>
      <p:graphicFrame>
        <p:nvGraphicFramePr>
          <p:cNvPr id="512" name="Google Shape;512;p47"/>
          <p:cNvGraphicFramePr/>
          <p:nvPr>
            <p:extLst>
              <p:ext uri="{D42A27DB-BD31-4B8C-83A1-F6EECF244321}">
                <p14:modId xmlns:p14="http://schemas.microsoft.com/office/powerpoint/2010/main" val="4126996023"/>
              </p:ext>
            </p:extLst>
          </p:nvPr>
        </p:nvGraphicFramePr>
        <p:xfrm>
          <a:off x="5615709" y="1969847"/>
          <a:ext cx="3291120" cy="1724698"/>
        </p:xfrm>
        <a:graphic>
          <a:graphicData uri="http://schemas.openxmlformats.org/drawingml/2006/table">
            <a:tbl>
              <a:tblPr firstRow="1" bandRow="1">
                <a:noFill/>
                <a:tableStyleId>{EB5C622D-BDB0-4B37-B10F-53F37E19B05A}</a:tableStyleId>
              </a:tblPr>
              <a:tblGrid>
                <a:gridCol w="731360">
                  <a:extLst>
                    <a:ext uri="{9D8B030D-6E8A-4147-A177-3AD203B41FA5}">
                      <a16:colId xmlns:a16="http://schemas.microsoft.com/office/drawing/2014/main" val="20000"/>
                    </a:ext>
                  </a:extLst>
                </a:gridCol>
                <a:gridCol w="2559760">
                  <a:extLst>
                    <a:ext uri="{9D8B030D-6E8A-4147-A177-3AD203B41FA5}">
                      <a16:colId xmlns:a16="http://schemas.microsoft.com/office/drawing/2014/main" val="20001"/>
                    </a:ext>
                  </a:extLst>
                </a:gridCol>
              </a:tblGrid>
              <a:tr h="612967">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1111731">
                <a:tc>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dirty="0">
                          <a:latin typeface="Georgia"/>
                          <a:ea typeface="Georgia"/>
                          <a:cs typeface="Georgia"/>
                          <a:sym typeface="Georgia"/>
                        </a:rPr>
                        <a:t>D3.8.1</a:t>
                      </a:r>
                      <a:endParaRPr sz="1800" b="1"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dirty="0">
                          <a:latin typeface="Georgia"/>
                          <a:ea typeface="Georgia"/>
                          <a:cs typeface="Georgia"/>
                          <a:sym typeface="Georgia"/>
                        </a:rPr>
                        <a:t>DM shall have the following range: No less than 10m</a:t>
                      </a:r>
                      <a:endParaRPr sz="1800" b="1"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3" name="Google Shape;513;p47"/>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Verify </a:t>
            </a:r>
            <a:r>
              <a:rPr lang="en-US" sz="1800" b="1">
                <a:solidFill>
                  <a:schemeClr val="dk1"/>
                </a:solidFill>
                <a:latin typeface="Georgia"/>
                <a:ea typeface="Georgia"/>
                <a:cs typeface="Georgia"/>
                <a:sym typeface="Georgia"/>
              </a:rPr>
              <a:t>cannon deploys to at least 10m</a:t>
            </a:r>
            <a:r>
              <a:rPr lang="en-US" sz="1800" b="1" i="0" u="none" strike="noStrike" cap="none">
                <a:solidFill>
                  <a:schemeClr val="dk1"/>
                </a:solidFill>
                <a:latin typeface="Georgia"/>
                <a:ea typeface="Georgia"/>
                <a:cs typeface="Georgia"/>
                <a:sym typeface="Georgia"/>
              </a:rPr>
              <a:t> </a:t>
            </a:r>
            <a:endParaRPr sz="1800" b="0" i="0" u="none" strike="noStrike" cap="none">
              <a:solidFill>
                <a:schemeClr val="dk1"/>
              </a:solidFill>
              <a:latin typeface="Georgia"/>
              <a:ea typeface="Georgia"/>
              <a:cs typeface="Georgia"/>
              <a:sym typeface="Georgia"/>
            </a:endParaRPr>
          </a:p>
        </p:txBody>
      </p:sp>
      <p:sp>
        <p:nvSpPr>
          <p:cNvPr id="514" name="Google Shape;514;p47"/>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Overall launch system works as designed and will allow for repeatable deployments to at least 10 m </a:t>
            </a:r>
            <a:endParaRPr/>
          </a:p>
        </p:txBody>
      </p:sp>
      <p:sp>
        <p:nvSpPr>
          <p:cNvPr id="516" name="Google Shape;516;p47"/>
          <p:cNvSpPr/>
          <p:nvPr/>
        </p:nvSpPr>
        <p:spPr>
          <a:xfrm>
            <a:off x="2078847"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517" name="Google Shape;517;p47"/>
          <p:cNvSpPr/>
          <p:nvPr/>
        </p:nvSpPr>
        <p:spPr>
          <a:xfrm>
            <a:off x="37141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518" name="Google Shape;518;p47"/>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4" name="Google Shape;449;p41">
            <a:extLst>
              <a:ext uri="{FF2B5EF4-FFF2-40B4-BE49-F238E27FC236}">
                <a16:creationId xmlns:a16="http://schemas.microsoft.com/office/drawing/2014/main" id="{7C340B81-81F1-40DF-A521-D7A1F1E209AD}"/>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5" name="Google Shape;450;p41">
            <a:extLst>
              <a:ext uri="{FF2B5EF4-FFF2-40B4-BE49-F238E27FC236}">
                <a16:creationId xmlns:a16="http://schemas.microsoft.com/office/drawing/2014/main" id="{2A79B4EB-D4C3-45EB-8D19-6F5A35AE639F}"/>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16" name="Google Shape;445;p41">
            <a:extLst>
              <a:ext uri="{FF2B5EF4-FFF2-40B4-BE49-F238E27FC236}">
                <a16:creationId xmlns:a16="http://schemas.microsoft.com/office/drawing/2014/main" id="{4D2B3F60-368B-4AF4-B7AF-272A338C3D1E}"/>
              </a:ext>
            </a:extLst>
          </p:cNvPr>
          <p:cNvSpPr/>
          <p:nvPr/>
        </p:nvSpPr>
        <p:spPr>
          <a:xfrm>
            <a:off x="191798" y="6100447"/>
            <a:ext cx="1714873"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 (3/8)</a:t>
            </a: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31</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ext uri="{D42A27DB-BD31-4B8C-83A1-F6EECF244321}">
                <p14:modId xmlns:p14="http://schemas.microsoft.com/office/powerpoint/2010/main" val="961601716"/>
              </p:ext>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Navigation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ext uri="{D42A27DB-BD31-4B8C-83A1-F6EECF244321}">
                <p14:modId xmlns:p14="http://schemas.microsoft.com/office/powerpoint/2010/main" val="2091373777"/>
              </p:ext>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Pod Structure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ext uri="{D42A27DB-BD31-4B8C-83A1-F6EECF244321}">
                <p14:modId xmlns:p14="http://schemas.microsoft.com/office/powerpoint/2010/main" val="3837993331"/>
              </p:ext>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3433217" y="2193783"/>
            <a:ext cx="3388684" cy="4080893"/>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598839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55"/>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32</a:t>
            </a:fld>
            <a:endParaRPr/>
          </a:p>
        </p:txBody>
      </p:sp>
      <p:sp>
        <p:nvSpPr>
          <p:cNvPr id="622" name="Google Shape;622;p55"/>
          <p:cNvSpPr txBox="1">
            <a:spLocks noGrp="1"/>
          </p:cNvSpPr>
          <p:nvPr>
            <p:ph type="title"/>
          </p:nvPr>
        </p:nvSpPr>
        <p:spPr>
          <a:xfrm>
            <a:off x="785126" y="160475"/>
            <a:ext cx="8707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Integration Plan</a:t>
            </a:r>
            <a:endParaRPr dirty="0"/>
          </a:p>
        </p:txBody>
      </p:sp>
      <p:sp>
        <p:nvSpPr>
          <p:cNvPr id="5" name="Google Shape;540;p40">
            <a:extLst>
              <a:ext uri="{FF2B5EF4-FFF2-40B4-BE49-F238E27FC236}">
                <a16:creationId xmlns:a16="http://schemas.microsoft.com/office/drawing/2014/main" id="{87B62806-0124-4C87-97DF-F5B565294C1D}"/>
              </a:ext>
            </a:extLst>
          </p:cNvPr>
          <p:cNvSpPr/>
          <p:nvPr/>
        </p:nvSpPr>
        <p:spPr>
          <a:xfrm>
            <a:off x="7518116" y="3479203"/>
            <a:ext cx="1451889" cy="1235850"/>
          </a:xfrm>
          <a:prstGeom prst="rect">
            <a:avLst/>
          </a:prstGeom>
          <a:solidFill>
            <a:srgbClr val="00808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Ready for Full System Testing</a:t>
            </a:r>
            <a:endParaRPr sz="1800" dirty="0">
              <a:solidFill>
                <a:srgbClr val="FFFFFF"/>
              </a:solidFill>
              <a:latin typeface="Georgia"/>
              <a:ea typeface="Georgia"/>
              <a:cs typeface="Georgia"/>
              <a:sym typeface="Georgia"/>
            </a:endParaRPr>
          </a:p>
        </p:txBody>
      </p:sp>
      <p:sp>
        <p:nvSpPr>
          <p:cNvPr id="6" name="Google Shape;528;p40">
            <a:extLst>
              <a:ext uri="{FF2B5EF4-FFF2-40B4-BE49-F238E27FC236}">
                <a16:creationId xmlns:a16="http://schemas.microsoft.com/office/drawing/2014/main" id="{CBAACBBF-1814-4C93-85AF-E71144429F7E}"/>
              </a:ext>
            </a:extLst>
          </p:cNvPr>
          <p:cNvSpPr txBox="1"/>
          <p:nvPr/>
        </p:nvSpPr>
        <p:spPr>
          <a:xfrm>
            <a:off x="501346" y="5095141"/>
            <a:ext cx="5268829" cy="1427076"/>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lnSpc>
                <a:spcPct val="90000"/>
              </a:lnSpc>
              <a:spcBef>
                <a:spcPts val="1000"/>
              </a:spcBef>
              <a:buSzPts val="1100"/>
            </a:pPr>
            <a:r>
              <a:rPr lang="en-US" b="1" dirty="0">
                <a:solidFill>
                  <a:schemeClr val="dk1"/>
                </a:solidFill>
                <a:latin typeface="Georgia"/>
                <a:ea typeface="Georgia"/>
                <a:cs typeface="Georgia"/>
                <a:sym typeface="Georgia"/>
              </a:rPr>
              <a:t>Challenge: </a:t>
            </a:r>
            <a:r>
              <a:rPr lang="en-US" dirty="0">
                <a:solidFill>
                  <a:schemeClr val="dk1"/>
                </a:solidFill>
                <a:latin typeface="Georgia"/>
                <a:ea typeface="Georgia"/>
                <a:cs typeface="Georgia"/>
                <a:sym typeface="Georgia"/>
              </a:rPr>
              <a:t>Fit checks and tolerance stack up</a:t>
            </a:r>
          </a:p>
          <a:p>
            <a:pPr lvl="0">
              <a:lnSpc>
                <a:spcPct val="90000"/>
              </a:lnSpc>
              <a:spcBef>
                <a:spcPts val="1000"/>
              </a:spcBef>
              <a:buSzPts val="1100"/>
            </a:pPr>
            <a:r>
              <a:rPr lang="en-US" b="1" dirty="0">
                <a:solidFill>
                  <a:schemeClr val="dk1"/>
                </a:solidFill>
                <a:latin typeface="Georgia"/>
                <a:ea typeface="Georgia"/>
                <a:cs typeface="Georgia"/>
                <a:sym typeface="Georgia"/>
              </a:rPr>
              <a:t>Estimated Work:</a:t>
            </a:r>
            <a:r>
              <a:rPr lang="en-US" dirty="0">
                <a:solidFill>
                  <a:schemeClr val="dk1"/>
                </a:solidFill>
                <a:latin typeface="Georgia"/>
                <a:ea typeface="Georgia"/>
                <a:cs typeface="Georgia"/>
                <a:sym typeface="Georgia"/>
              </a:rPr>
              <a:t> </a:t>
            </a:r>
          </a:p>
          <a:p>
            <a:pPr lvl="0" algn="ctr"/>
            <a:r>
              <a:rPr lang="en-US" dirty="0">
                <a:solidFill>
                  <a:schemeClr val="dk1"/>
                </a:solidFill>
                <a:latin typeface="Georgia"/>
                <a:ea typeface="Georgia"/>
                <a:cs typeface="Georgia"/>
                <a:sym typeface="Georgia"/>
              </a:rPr>
              <a:t>2 hours for fit checks</a:t>
            </a:r>
          </a:p>
          <a:p>
            <a:pPr lvl="0" algn="ctr"/>
            <a:r>
              <a:rPr lang="en-US" dirty="0">
                <a:solidFill>
                  <a:schemeClr val="dk1"/>
                </a:solidFill>
                <a:latin typeface="Georgia"/>
                <a:ea typeface="Georgia"/>
                <a:cs typeface="Georgia"/>
                <a:sym typeface="Georgia"/>
              </a:rPr>
              <a:t>1 hour for final install</a:t>
            </a:r>
          </a:p>
          <a:p>
            <a:pPr lvl="0" algn="ctr"/>
            <a:r>
              <a:rPr lang="en-US" b="1" dirty="0">
                <a:solidFill>
                  <a:schemeClr val="dk1"/>
                </a:solidFill>
                <a:latin typeface="Georgia"/>
                <a:ea typeface="Georgia"/>
                <a:cs typeface="Georgia"/>
                <a:sym typeface="Georgia"/>
              </a:rPr>
              <a:t>2 hour Cannon Interface Test 3/31 </a:t>
            </a:r>
          </a:p>
          <a:p>
            <a:pPr marL="0" lvl="0" indent="0" algn="ctr" rtl="0">
              <a:lnSpc>
                <a:spcPct val="90000"/>
              </a:lnSpc>
              <a:spcBef>
                <a:spcPts val="1000"/>
              </a:spcBef>
              <a:spcAft>
                <a:spcPts val="0"/>
              </a:spcAft>
              <a:buNone/>
            </a:pPr>
            <a:endParaRPr sz="1100" dirty="0">
              <a:solidFill>
                <a:schemeClr val="dk1"/>
              </a:solidFill>
              <a:latin typeface="Georgia"/>
              <a:ea typeface="Georgia"/>
              <a:cs typeface="Georgia"/>
              <a:sym typeface="Georgia"/>
            </a:endParaRPr>
          </a:p>
          <a:p>
            <a:pPr marL="0" lvl="0" indent="0" algn="ctr" rtl="0">
              <a:lnSpc>
                <a:spcPct val="100000"/>
              </a:lnSpc>
              <a:spcBef>
                <a:spcPts val="0"/>
              </a:spcBef>
              <a:spcAft>
                <a:spcPts val="0"/>
              </a:spcAft>
              <a:buNone/>
            </a:pPr>
            <a:endParaRPr sz="1100" dirty="0">
              <a:latin typeface="Georgia"/>
              <a:ea typeface="Georgia"/>
              <a:cs typeface="Georgia"/>
              <a:sym typeface="Georgia"/>
            </a:endParaRPr>
          </a:p>
          <a:p>
            <a:pPr marL="0" lvl="0" indent="0" algn="l" rtl="0">
              <a:spcBef>
                <a:spcPts val="0"/>
              </a:spcBef>
              <a:spcAft>
                <a:spcPts val="0"/>
              </a:spcAft>
              <a:buNone/>
            </a:pPr>
            <a:endParaRPr sz="1800" b="1" dirty="0">
              <a:latin typeface="Georgia"/>
              <a:ea typeface="Georgia"/>
              <a:cs typeface="Georgia"/>
              <a:sym typeface="Georgia"/>
            </a:endParaRPr>
          </a:p>
        </p:txBody>
      </p:sp>
      <p:sp>
        <p:nvSpPr>
          <p:cNvPr id="7" name="Google Shape;540;p40">
            <a:extLst>
              <a:ext uri="{FF2B5EF4-FFF2-40B4-BE49-F238E27FC236}">
                <a16:creationId xmlns:a16="http://schemas.microsoft.com/office/drawing/2014/main" id="{F46FE75B-4CF0-40F3-878B-E3B930A6D121}"/>
              </a:ext>
            </a:extLst>
          </p:cNvPr>
          <p:cNvSpPr/>
          <p:nvPr/>
        </p:nvSpPr>
        <p:spPr>
          <a:xfrm>
            <a:off x="501347" y="4898221"/>
            <a:ext cx="5268829" cy="363835"/>
          </a:xfrm>
          <a:prstGeom prst="rect">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Cannon + Rover</a:t>
            </a:r>
            <a:endParaRPr sz="1800" dirty="0">
              <a:solidFill>
                <a:srgbClr val="FFFFFF"/>
              </a:solidFill>
              <a:latin typeface="Georgia"/>
              <a:ea typeface="Georgia"/>
              <a:cs typeface="Georgia"/>
              <a:sym typeface="Georgia"/>
            </a:endParaRPr>
          </a:p>
        </p:txBody>
      </p:sp>
      <p:sp>
        <p:nvSpPr>
          <p:cNvPr id="8" name="Google Shape;532;p40">
            <a:extLst>
              <a:ext uri="{FF2B5EF4-FFF2-40B4-BE49-F238E27FC236}">
                <a16:creationId xmlns:a16="http://schemas.microsoft.com/office/drawing/2014/main" id="{3305517E-C409-4B37-91D0-B4E76125521A}"/>
              </a:ext>
            </a:extLst>
          </p:cNvPr>
          <p:cNvSpPr txBox="1"/>
          <p:nvPr/>
        </p:nvSpPr>
        <p:spPr>
          <a:xfrm>
            <a:off x="501346" y="3481660"/>
            <a:ext cx="5268831" cy="1233393"/>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latin typeface="Georgia"/>
                <a:ea typeface="Georgia"/>
                <a:cs typeface="Georgia"/>
                <a:sym typeface="Georgia"/>
              </a:rPr>
              <a:t>Challenge: </a:t>
            </a:r>
            <a:r>
              <a:rPr lang="en-US" dirty="0">
                <a:solidFill>
                  <a:schemeClr val="dk1"/>
                </a:solidFill>
                <a:latin typeface="Georgia"/>
                <a:ea typeface="Georgia"/>
                <a:cs typeface="Georgia"/>
                <a:sym typeface="Georgia"/>
              </a:rPr>
              <a:t>Consistency and fatigue testing</a:t>
            </a:r>
            <a:endParaRPr dirty="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dirty="0">
              <a:solidFill>
                <a:schemeClr val="dk1"/>
              </a:solidFill>
              <a:latin typeface="Georgia"/>
              <a:ea typeface="Georgia"/>
              <a:cs typeface="Georgia"/>
              <a:sym typeface="Georgia"/>
            </a:endParaRPr>
          </a:p>
          <a:p>
            <a:pPr marL="0" lvl="0" indent="0" algn="l" rtl="0">
              <a:spcBef>
                <a:spcPts val="0"/>
              </a:spcBef>
              <a:spcAft>
                <a:spcPts val="0"/>
              </a:spcAft>
              <a:buNone/>
            </a:pPr>
            <a:r>
              <a:rPr lang="en-US" b="1" dirty="0">
                <a:solidFill>
                  <a:schemeClr val="dk1"/>
                </a:solidFill>
                <a:latin typeface="Georgia"/>
                <a:ea typeface="Georgia"/>
                <a:cs typeface="Georgia"/>
                <a:sym typeface="Georgia"/>
              </a:rPr>
              <a:t>Estimated Work:</a:t>
            </a:r>
            <a:r>
              <a:rPr lang="en-US" dirty="0">
                <a:solidFill>
                  <a:schemeClr val="dk1"/>
                </a:solidFill>
                <a:latin typeface="Georgia"/>
                <a:ea typeface="Georgia"/>
                <a:cs typeface="Georgia"/>
                <a:sym typeface="Georgia"/>
              </a:rPr>
              <a:t> </a:t>
            </a:r>
            <a:endParaRPr dirty="0">
              <a:solidFill>
                <a:schemeClr val="dk1"/>
              </a:solidFill>
              <a:latin typeface="Georgia"/>
              <a:ea typeface="Georgia"/>
              <a:cs typeface="Georgia"/>
              <a:sym typeface="Georgia"/>
            </a:endParaRPr>
          </a:p>
          <a:p>
            <a:pPr marL="0" lvl="0" indent="0" algn="ctr" rtl="0">
              <a:spcBef>
                <a:spcPts val="0"/>
              </a:spcBef>
              <a:spcAft>
                <a:spcPts val="0"/>
              </a:spcAft>
              <a:buNone/>
            </a:pPr>
            <a:r>
              <a:rPr lang="en-US" dirty="0">
                <a:solidFill>
                  <a:schemeClr val="dk1"/>
                </a:solidFill>
                <a:latin typeface="Georgia"/>
                <a:ea typeface="Georgia"/>
                <a:cs typeface="Georgia"/>
                <a:sym typeface="Georgia"/>
              </a:rPr>
              <a:t>1 hour potting per board (x14)</a:t>
            </a:r>
          </a:p>
          <a:p>
            <a:pPr marL="0" lvl="0" indent="0" algn="ctr" rtl="0">
              <a:spcBef>
                <a:spcPts val="0"/>
              </a:spcBef>
              <a:spcAft>
                <a:spcPts val="0"/>
              </a:spcAft>
              <a:buNone/>
            </a:pPr>
            <a:r>
              <a:rPr lang="en-US" b="1" dirty="0">
                <a:solidFill>
                  <a:schemeClr val="dk1"/>
                </a:solidFill>
                <a:latin typeface="Georgia"/>
                <a:ea typeface="Georgia"/>
                <a:cs typeface="Georgia"/>
                <a:sym typeface="Georgia"/>
              </a:rPr>
              <a:t>2 hour Pod Protection Test 3/24</a:t>
            </a:r>
            <a:endParaRPr sz="1800" b="1" dirty="0">
              <a:latin typeface="Georgia"/>
              <a:ea typeface="Georgia"/>
              <a:cs typeface="Georgia"/>
              <a:sym typeface="Georgia"/>
            </a:endParaRPr>
          </a:p>
        </p:txBody>
      </p:sp>
      <p:sp>
        <p:nvSpPr>
          <p:cNvPr id="9" name="Google Shape;532;p40">
            <a:extLst>
              <a:ext uri="{FF2B5EF4-FFF2-40B4-BE49-F238E27FC236}">
                <a16:creationId xmlns:a16="http://schemas.microsoft.com/office/drawing/2014/main" id="{7C6ED956-E1D4-4B0A-A0DB-8765E8091D44}"/>
              </a:ext>
            </a:extLst>
          </p:cNvPr>
          <p:cNvSpPr txBox="1"/>
          <p:nvPr/>
        </p:nvSpPr>
        <p:spPr>
          <a:xfrm>
            <a:off x="501346" y="1408419"/>
            <a:ext cx="5268833" cy="1610174"/>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lnSpc>
                <a:spcPct val="90000"/>
              </a:lnSpc>
              <a:spcBef>
                <a:spcPts val="1000"/>
              </a:spcBef>
            </a:pPr>
            <a:r>
              <a:rPr lang="en-US" b="1" dirty="0">
                <a:solidFill>
                  <a:schemeClr val="dk1"/>
                </a:solidFill>
                <a:latin typeface="Georgia"/>
                <a:ea typeface="Georgia"/>
                <a:cs typeface="Georgia"/>
                <a:sym typeface="Georgia"/>
              </a:rPr>
              <a:t>Challenge: </a:t>
            </a:r>
            <a:r>
              <a:rPr lang="en-US" dirty="0">
                <a:solidFill>
                  <a:schemeClr val="dk1"/>
                </a:solidFill>
                <a:latin typeface="Georgia"/>
                <a:ea typeface="Georgia"/>
                <a:cs typeface="Georgia"/>
                <a:sym typeface="Georgia"/>
              </a:rPr>
              <a:t>Combining different software pieces software into main function</a:t>
            </a:r>
          </a:p>
          <a:p>
            <a:pPr lvl="0">
              <a:lnSpc>
                <a:spcPct val="90000"/>
              </a:lnSpc>
              <a:spcBef>
                <a:spcPts val="1000"/>
              </a:spcBef>
            </a:pPr>
            <a:r>
              <a:rPr lang="en-US" b="1" dirty="0">
                <a:solidFill>
                  <a:schemeClr val="dk1"/>
                </a:solidFill>
                <a:latin typeface="Georgia"/>
                <a:ea typeface="Georgia"/>
                <a:cs typeface="Georgia"/>
                <a:sym typeface="Georgia"/>
              </a:rPr>
              <a:t>Estimated Work:</a:t>
            </a:r>
            <a:r>
              <a:rPr lang="en-US" dirty="0">
                <a:solidFill>
                  <a:schemeClr val="dk1"/>
                </a:solidFill>
                <a:latin typeface="Georgia"/>
                <a:ea typeface="Georgia"/>
                <a:cs typeface="Georgia"/>
                <a:sym typeface="Georgia"/>
              </a:rPr>
              <a:t> </a:t>
            </a:r>
          </a:p>
          <a:p>
            <a:pPr lvl="0" algn="ctr"/>
            <a:r>
              <a:rPr lang="en-US" dirty="0">
                <a:solidFill>
                  <a:schemeClr val="dk1"/>
                </a:solidFill>
                <a:latin typeface="Georgia"/>
                <a:ea typeface="Georgia"/>
                <a:cs typeface="Georgia"/>
                <a:sym typeface="Georgia"/>
              </a:rPr>
              <a:t>35 hours testing rover software</a:t>
            </a:r>
          </a:p>
          <a:p>
            <a:pPr lvl="0" algn="ctr"/>
            <a:r>
              <a:rPr lang="en-US" b="1" dirty="0">
                <a:solidFill>
                  <a:schemeClr val="dk1"/>
                </a:solidFill>
                <a:latin typeface="Georgia"/>
                <a:ea typeface="Georgia"/>
                <a:cs typeface="Georgia"/>
                <a:sym typeface="Georgia"/>
              </a:rPr>
              <a:t>2 hour Rover/Pod Command Test</a:t>
            </a:r>
          </a:p>
          <a:p>
            <a:pPr lvl="0" algn="ctr"/>
            <a:r>
              <a:rPr lang="en-US" b="1" dirty="0">
                <a:solidFill>
                  <a:schemeClr val="dk1"/>
                </a:solidFill>
                <a:latin typeface="Georgia"/>
                <a:ea typeface="Georgia"/>
                <a:cs typeface="Georgia"/>
                <a:sym typeface="Georgia"/>
              </a:rPr>
              <a:t>4 Hour Mission Length Control Test</a:t>
            </a:r>
          </a:p>
          <a:p>
            <a:pPr lvl="0" algn="ctr"/>
            <a:endParaRPr lang="en-US" dirty="0">
              <a:solidFill>
                <a:schemeClr val="dk1"/>
              </a:solidFill>
              <a:latin typeface="Georgia"/>
              <a:ea typeface="Georgia"/>
              <a:cs typeface="Georgia"/>
              <a:sym typeface="Georgia"/>
            </a:endParaRPr>
          </a:p>
        </p:txBody>
      </p:sp>
      <p:sp>
        <p:nvSpPr>
          <p:cNvPr id="10" name="Google Shape;542;p40">
            <a:extLst>
              <a:ext uri="{FF2B5EF4-FFF2-40B4-BE49-F238E27FC236}">
                <a16:creationId xmlns:a16="http://schemas.microsoft.com/office/drawing/2014/main" id="{03711CE1-2513-4EC7-A4F4-929A583FB2B9}"/>
              </a:ext>
            </a:extLst>
          </p:cNvPr>
          <p:cNvSpPr/>
          <p:nvPr/>
        </p:nvSpPr>
        <p:spPr>
          <a:xfrm>
            <a:off x="501347" y="3215513"/>
            <a:ext cx="5268832" cy="338179"/>
          </a:xfrm>
          <a:prstGeom prst="rect">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Pod Structure + Electronics</a:t>
            </a:r>
            <a:endParaRPr sz="1800" dirty="0">
              <a:solidFill>
                <a:srgbClr val="FFFFFF"/>
              </a:solidFill>
              <a:latin typeface="Georgia"/>
              <a:ea typeface="Georgia"/>
              <a:cs typeface="Georgia"/>
              <a:sym typeface="Georgia"/>
            </a:endParaRPr>
          </a:p>
        </p:txBody>
      </p:sp>
      <p:sp>
        <p:nvSpPr>
          <p:cNvPr id="11" name="Google Shape;541;p40">
            <a:extLst>
              <a:ext uri="{FF2B5EF4-FFF2-40B4-BE49-F238E27FC236}">
                <a16:creationId xmlns:a16="http://schemas.microsoft.com/office/drawing/2014/main" id="{2D1041B9-5236-4840-9CB3-AEC872225BAD}"/>
              </a:ext>
            </a:extLst>
          </p:cNvPr>
          <p:cNvSpPr/>
          <p:nvPr/>
        </p:nvSpPr>
        <p:spPr>
          <a:xfrm>
            <a:off x="501347" y="1194307"/>
            <a:ext cx="5268832" cy="383699"/>
          </a:xfrm>
          <a:prstGeom prst="rect">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Navigation + Electronics</a:t>
            </a:r>
            <a:endParaRPr sz="1800" dirty="0">
              <a:solidFill>
                <a:srgbClr val="FFFFFF"/>
              </a:solidFill>
              <a:latin typeface="Georgia"/>
              <a:ea typeface="Georgia"/>
              <a:cs typeface="Georgia"/>
              <a:sym typeface="Georgia"/>
            </a:endParaRPr>
          </a:p>
        </p:txBody>
      </p:sp>
      <p:sp>
        <p:nvSpPr>
          <p:cNvPr id="12" name="Rectangle: Rounded Corners 11">
            <a:extLst>
              <a:ext uri="{FF2B5EF4-FFF2-40B4-BE49-F238E27FC236}">
                <a16:creationId xmlns:a16="http://schemas.microsoft.com/office/drawing/2014/main" id="{133C8B28-F059-4481-A12E-0D1778A9D479}"/>
              </a:ext>
            </a:extLst>
          </p:cNvPr>
          <p:cNvSpPr/>
          <p:nvPr/>
        </p:nvSpPr>
        <p:spPr>
          <a:xfrm>
            <a:off x="6263028" y="3641156"/>
            <a:ext cx="914400" cy="914400"/>
          </a:xfrm>
          <a:prstGeom prst="roundRect">
            <a:avLst>
              <a:gd name="adj" fmla="val 0"/>
            </a:avLst>
          </a:prstGeom>
          <a:solidFill>
            <a:srgbClr val="17406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62 Hours</a:t>
            </a:r>
          </a:p>
        </p:txBody>
      </p:sp>
      <p:cxnSp>
        <p:nvCxnSpPr>
          <p:cNvPr id="13" name="Connector: Elbow 12">
            <a:extLst>
              <a:ext uri="{FF2B5EF4-FFF2-40B4-BE49-F238E27FC236}">
                <a16:creationId xmlns:a16="http://schemas.microsoft.com/office/drawing/2014/main" id="{BF8A618F-9009-4B05-BD18-F3F0CD040E9E}"/>
              </a:ext>
            </a:extLst>
          </p:cNvPr>
          <p:cNvCxnSpPr>
            <a:cxnSpLocks/>
            <a:stCxn id="9" idx="3"/>
            <a:endCxn id="12" idx="0"/>
          </p:cNvCxnSpPr>
          <p:nvPr/>
        </p:nvCxnSpPr>
        <p:spPr>
          <a:xfrm>
            <a:off x="5770179" y="2213506"/>
            <a:ext cx="950049" cy="1427650"/>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5408313B-6B6A-4298-A92A-5D869588F0E0}"/>
              </a:ext>
            </a:extLst>
          </p:cNvPr>
          <p:cNvCxnSpPr>
            <a:cxnSpLocks/>
            <a:stCxn id="6" idx="3"/>
            <a:endCxn id="12" idx="2"/>
          </p:cNvCxnSpPr>
          <p:nvPr/>
        </p:nvCxnSpPr>
        <p:spPr>
          <a:xfrm flipV="1">
            <a:off x="5770175" y="4555556"/>
            <a:ext cx="950053" cy="1253123"/>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EA608417-8063-4540-9DDB-EF914A9B7E85}"/>
              </a:ext>
            </a:extLst>
          </p:cNvPr>
          <p:cNvCxnSpPr>
            <a:cxnSpLocks/>
            <a:stCxn id="12" idx="1"/>
            <a:endCxn id="8" idx="3"/>
          </p:cNvCxnSpPr>
          <p:nvPr/>
        </p:nvCxnSpPr>
        <p:spPr>
          <a:xfrm rot="10800000" flipV="1">
            <a:off x="5770178" y="4098355"/>
            <a:ext cx="492851" cy="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14C0268-D520-4DEE-BB82-3DB399DCC109}"/>
              </a:ext>
            </a:extLst>
          </p:cNvPr>
          <p:cNvCxnSpPr>
            <a:cxnSpLocks/>
            <a:stCxn id="5" idx="1"/>
            <a:endCxn id="12" idx="3"/>
          </p:cNvCxnSpPr>
          <p:nvPr/>
        </p:nvCxnSpPr>
        <p:spPr>
          <a:xfrm rot="10800000" flipV="1">
            <a:off x="7177428" y="4097128"/>
            <a:ext cx="340688" cy="122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Google Shape;537;p40">
            <a:extLst>
              <a:ext uri="{FF2B5EF4-FFF2-40B4-BE49-F238E27FC236}">
                <a16:creationId xmlns:a16="http://schemas.microsoft.com/office/drawing/2014/main" id="{4B7E9154-708B-4959-9FC7-815F4DD9BEEA}"/>
              </a:ext>
            </a:extLst>
          </p:cNvPr>
          <p:cNvSpPr/>
          <p:nvPr/>
        </p:nvSpPr>
        <p:spPr>
          <a:xfrm>
            <a:off x="6611007" y="6004540"/>
            <a:ext cx="2450930" cy="636801"/>
          </a:xfrm>
          <a:prstGeom prst="roundRect">
            <a:avLst>
              <a:gd name="adj" fmla="val 16667"/>
            </a:avLst>
          </a:prstGeom>
          <a:solidFill>
            <a:srgbClr val="00808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bg1"/>
                </a:solidFill>
                <a:latin typeface="Georgia"/>
                <a:ea typeface="Georgia"/>
                <a:cs typeface="Georgia"/>
                <a:sym typeface="Georgia"/>
              </a:rPr>
              <a:t>System Integration</a:t>
            </a:r>
          </a:p>
          <a:p>
            <a:pPr marL="0" lvl="0" indent="0" algn="ctr" rtl="0">
              <a:spcBef>
                <a:spcPts val="0"/>
              </a:spcBef>
              <a:spcAft>
                <a:spcPts val="0"/>
              </a:spcAft>
              <a:buNone/>
            </a:pPr>
            <a:r>
              <a:rPr lang="en-US" sz="1800" dirty="0">
                <a:solidFill>
                  <a:schemeClr val="bg1"/>
                </a:solidFill>
                <a:latin typeface="Georgia"/>
                <a:ea typeface="Georgia"/>
                <a:cs typeface="Georgia"/>
                <a:sym typeface="Georgia"/>
              </a:rPr>
              <a:t>by April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33</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6933368" y="3717038"/>
            <a:ext cx="2163360" cy="1133141"/>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706734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7"/>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34</a:t>
            </a:fld>
            <a:endParaRPr/>
          </a:p>
        </p:txBody>
      </p:sp>
      <p:sp>
        <p:nvSpPr>
          <p:cNvPr id="640" name="Google Shape;640;p57"/>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Full System Safety</a:t>
            </a:r>
            <a:endParaRPr/>
          </a:p>
        </p:txBody>
      </p:sp>
      <p:graphicFrame>
        <p:nvGraphicFramePr>
          <p:cNvPr id="6" name="Google Shape;711;p58">
            <a:extLst>
              <a:ext uri="{FF2B5EF4-FFF2-40B4-BE49-F238E27FC236}">
                <a16:creationId xmlns:a16="http://schemas.microsoft.com/office/drawing/2014/main" id="{1E0C4A0B-AD2D-4BE4-9CDF-799DDF6D545F}"/>
              </a:ext>
            </a:extLst>
          </p:cNvPr>
          <p:cNvGraphicFramePr/>
          <p:nvPr>
            <p:extLst>
              <p:ext uri="{D42A27DB-BD31-4B8C-83A1-F6EECF244321}">
                <p14:modId xmlns:p14="http://schemas.microsoft.com/office/powerpoint/2010/main" val="94860314"/>
              </p:ext>
            </p:extLst>
          </p:nvPr>
        </p:nvGraphicFramePr>
        <p:xfrm>
          <a:off x="121830" y="1202936"/>
          <a:ext cx="8784925" cy="2391731"/>
        </p:xfrm>
        <a:graphic>
          <a:graphicData uri="http://schemas.openxmlformats.org/drawingml/2006/table">
            <a:tbl>
              <a:tblPr firstRow="1" bandRow="1">
                <a:tableStyleId>{EB5C622D-BDB0-4B37-B10F-53F37E19B05A}</a:tableStyleId>
              </a:tblPr>
              <a:tblGrid>
                <a:gridCol w="1690800">
                  <a:extLst>
                    <a:ext uri="{9D8B030D-6E8A-4147-A177-3AD203B41FA5}">
                      <a16:colId xmlns:a16="http://schemas.microsoft.com/office/drawing/2014/main" val="20000"/>
                    </a:ext>
                  </a:extLst>
                </a:gridCol>
                <a:gridCol w="5536750">
                  <a:extLst>
                    <a:ext uri="{9D8B030D-6E8A-4147-A177-3AD203B41FA5}">
                      <a16:colId xmlns:a16="http://schemas.microsoft.com/office/drawing/2014/main" val="20001"/>
                    </a:ext>
                  </a:extLst>
                </a:gridCol>
                <a:gridCol w="1557375">
                  <a:extLst>
                    <a:ext uri="{9D8B030D-6E8A-4147-A177-3AD203B41FA5}">
                      <a16:colId xmlns:a16="http://schemas.microsoft.com/office/drawing/2014/main" val="20002"/>
                    </a:ext>
                  </a:extLst>
                </a:gridCol>
              </a:tblGrid>
              <a:tr h="466919">
                <a:tc gridSpan="3">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dirty="0">
                          <a:latin typeface="Georgia" panose="02040502050405020303" pitchFamily="18" charset="0"/>
                          <a:sym typeface="Georgia"/>
                        </a:rPr>
                        <a:t>Cannon Safety</a:t>
                      </a:r>
                      <a:endParaRPr sz="1800" b="1" u="none" strike="noStrike" cap="none"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8948">
                <a:tc>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panose="02040502050405020303" pitchFamily="18" charset="0"/>
                          <a:sym typeface="Georgia"/>
                        </a:rPr>
                        <a:t>Motor Reverse</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a:latin typeface="Georgia" panose="02040502050405020303" pitchFamily="18" charset="0"/>
                          <a:sym typeface="Georgia"/>
                        </a:rPr>
                        <a:t>User sends reverse motor direction mid-spring compression</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dirty="0">
                          <a:latin typeface="Georgia" panose="02040502050405020303" pitchFamily="18" charset="0"/>
                          <a:sym typeface="Georgia"/>
                        </a:rPr>
                        <a:t>To Be Tested:</a:t>
                      </a:r>
                      <a:endParaRPr sz="1800" dirty="0">
                        <a:latin typeface="Georgia" panose="02040502050405020303" pitchFamily="18" charset="0"/>
                        <a:sym typeface="Georgia"/>
                      </a:endParaRPr>
                    </a:p>
                    <a:p>
                      <a:pPr marL="0" marR="0" lvl="0" indent="0" algn="ctr" rtl="0">
                        <a:lnSpc>
                          <a:spcPct val="115000"/>
                        </a:lnSpc>
                        <a:spcBef>
                          <a:spcPts val="0"/>
                        </a:spcBef>
                        <a:spcAft>
                          <a:spcPts val="0"/>
                        </a:spcAft>
                        <a:buClr>
                          <a:srgbClr val="000000"/>
                        </a:buClr>
                        <a:buSzPts val="1800"/>
                        <a:buFont typeface="Arial"/>
                        <a:buNone/>
                      </a:pPr>
                      <a:r>
                        <a:rPr lang="en-US" sz="1800" dirty="0">
                          <a:latin typeface="Georgia" panose="02040502050405020303" pitchFamily="18" charset="0"/>
                          <a:sym typeface="Georgia"/>
                        </a:rPr>
                        <a:t>3/31</a:t>
                      </a:r>
                      <a:endParaRPr sz="1800"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10001"/>
                  </a:ext>
                </a:extLst>
              </a:tr>
              <a:tr h="608948">
                <a:tc>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panose="02040502050405020303" pitchFamily="18" charset="0"/>
                          <a:sym typeface="Georgia"/>
                        </a:rPr>
                        <a:t>Electrical Inhibit</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dirty="0">
                          <a:latin typeface="Georgia" panose="02040502050405020303" pitchFamily="18" charset="0"/>
                          <a:sym typeface="Georgia"/>
                        </a:rPr>
                        <a:t>Electrical inhibit prevents deployment electronics from working</a:t>
                      </a:r>
                      <a:endParaRPr sz="1800" u="none" strike="noStrike" cap="none"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dirty="0">
                          <a:latin typeface="Georgia" panose="02040502050405020303" pitchFamily="18" charset="0"/>
                          <a:sym typeface="Georgia"/>
                        </a:rPr>
                        <a:t>To Be Tested:</a:t>
                      </a:r>
                      <a:endParaRPr sz="1800" dirty="0">
                        <a:latin typeface="Georgia" panose="02040502050405020303" pitchFamily="18" charset="0"/>
                        <a:sym typeface="Georgia"/>
                      </a:endParaRPr>
                    </a:p>
                    <a:p>
                      <a:pPr marL="0" marR="0" lvl="0" indent="0" algn="ctr" rtl="0">
                        <a:lnSpc>
                          <a:spcPct val="115000"/>
                        </a:lnSpc>
                        <a:spcBef>
                          <a:spcPts val="0"/>
                        </a:spcBef>
                        <a:spcAft>
                          <a:spcPts val="0"/>
                        </a:spcAft>
                        <a:buClr>
                          <a:srgbClr val="000000"/>
                        </a:buClr>
                        <a:buSzPts val="1800"/>
                        <a:buFont typeface="Arial"/>
                        <a:buNone/>
                      </a:pPr>
                      <a:r>
                        <a:rPr lang="en-US" sz="1800" dirty="0">
                          <a:latin typeface="Georgia" panose="02040502050405020303" pitchFamily="18" charset="0"/>
                          <a:sym typeface="Georgia"/>
                        </a:rPr>
                        <a:t>3/22</a:t>
                      </a:r>
                      <a:endParaRPr sz="1800"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10002"/>
                  </a:ext>
                </a:extLst>
              </a:tr>
              <a:tr h="555611">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Georgia" panose="02040502050405020303" pitchFamily="18" charset="0"/>
                          <a:sym typeface="Georgia"/>
                        </a:rPr>
                        <a:t>LED Indicator</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a:latin typeface="Georgia" panose="02040502050405020303" pitchFamily="18" charset="0"/>
                          <a:sym typeface="Georgia"/>
                        </a:rPr>
                        <a:t>LED mounted on rover indicating safety state</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dirty="0">
                          <a:latin typeface="Georgia" panose="02040502050405020303" pitchFamily="18" charset="0"/>
                          <a:sym typeface="Georgia"/>
                        </a:rPr>
                        <a:t>To Be Tested:</a:t>
                      </a:r>
                      <a:endParaRPr sz="1800" dirty="0">
                        <a:latin typeface="Georgia" panose="02040502050405020303" pitchFamily="18" charset="0"/>
                        <a:sym typeface="Georgia"/>
                      </a:endParaRPr>
                    </a:p>
                    <a:p>
                      <a:pPr marL="0" marR="0" lvl="0" indent="0" algn="ctr" rtl="0">
                        <a:lnSpc>
                          <a:spcPct val="100000"/>
                        </a:lnSpc>
                        <a:spcBef>
                          <a:spcPts val="0"/>
                        </a:spcBef>
                        <a:spcAft>
                          <a:spcPts val="0"/>
                        </a:spcAft>
                        <a:buClr>
                          <a:srgbClr val="000000"/>
                        </a:buClr>
                        <a:buSzPts val="1800"/>
                        <a:buFont typeface="Arial"/>
                        <a:buNone/>
                      </a:pPr>
                      <a:r>
                        <a:rPr lang="en-US" sz="1800" dirty="0">
                          <a:latin typeface="Georgia" panose="02040502050405020303" pitchFamily="18" charset="0"/>
                          <a:sym typeface="Georgia"/>
                        </a:rPr>
                        <a:t>3/31</a:t>
                      </a:r>
                      <a:endParaRPr sz="1800"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10003"/>
                  </a:ext>
                </a:extLst>
              </a:tr>
            </a:tbl>
          </a:graphicData>
        </a:graphic>
      </p:graphicFrame>
      <p:graphicFrame>
        <p:nvGraphicFramePr>
          <p:cNvPr id="7" name="Google Shape;712;p58">
            <a:extLst>
              <a:ext uri="{FF2B5EF4-FFF2-40B4-BE49-F238E27FC236}">
                <a16:creationId xmlns:a16="http://schemas.microsoft.com/office/drawing/2014/main" id="{3D12F60B-1537-48CF-B098-C0943A705CD8}"/>
              </a:ext>
            </a:extLst>
          </p:cNvPr>
          <p:cNvGraphicFramePr/>
          <p:nvPr>
            <p:extLst>
              <p:ext uri="{D42A27DB-BD31-4B8C-83A1-F6EECF244321}">
                <p14:modId xmlns:p14="http://schemas.microsoft.com/office/powerpoint/2010/main" val="2405634597"/>
              </p:ext>
            </p:extLst>
          </p:nvPr>
        </p:nvGraphicFramePr>
        <p:xfrm>
          <a:off x="121830" y="3672217"/>
          <a:ext cx="8784925" cy="2388473"/>
        </p:xfrm>
        <a:graphic>
          <a:graphicData uri="http://schemas.openxmlformats.org/drawingml/2006/table">
            <a:tbl>
              <a:tblPr firstRow="1" bandRow="1">
                <a:tableStyleId>{EB5C622D-BDB0-4B37-B10F-53F37E19B05A}</a:tableStyleId>
              </a:tblPr>
              <a:tblGrid>
                <a:gridCol w="1690800">
                  <a:extLst>
                    <a:ext uri="{9D8B030D-6E8A-4147-A177-3AD203B41FA5}">
                      <a16:colId xmlns:a16="http://schemas.microsoft.com/office/drawing/2014/main" val="20000"/>
                    </a:ext>
                  </a:extLst>
                </a:gridCol>
                <a:gridCol w="5536750">
                  <a:extLst>
                    <a:ext uri="{9D8B030D-6E8A-4147-A177-3AD203B41FA5}">
                      <a16:colId xmlns:a16="http://schemas.microsoft.com/office/drawing/2014/main" val="20001"/>
                    </a:ext>
                  </a:extLst>
                </a:gridCol>
                <a:gridCol w="1557375">
                  <a:extLst>
                    <a:ext uri="{9D8B030D-6E8A-4147-A177-3AD203B41FA5}">
                      <a16:colId xmlns:a16="http://schemas.microsoft.com/office/drawing/2014/main" val="20002"/>
                    </a:ext>
                  </a:extLst>
                </a:gridCol>
              </a:tblGrid>
              <a:tr h="381365">
                <a:tc gridSpan="3">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dirty="0">
                          <a:latin typeface="Georgia" panose="02040502050405020303" pitchFamily="18" charset="0"/>
                          <a:sym typeface="Georgia"/>
                        </a:rPr>
                        <a:t>Rover Safety</a:t>
                      </a:r>
                      <a:endParaRPr sz="1800" b="1" u="none" strike="noStrike" cap="none"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3828">
                <a:tc>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panose="02040502050405020303" pitchFamily="18" charset="0"/>
                          <a:sym typeface="Georgia"/>
                        </a:rPr>
                        <a:t>Deadman’s Switch</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a:latin typeface="Georgia" panose="02040502050405020303" pitchFamily="18" charset="0"/>
                          <a:sym typeface="Georgia"/>
                        </a:rPr>
                        <a:t>Button on PS4 controller required to be depressed or rover stops</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dirty="0">
                          <a:latin typeface="Georgia" panose="02040502050405020303" pitchFamily="18" charset="0"/>
                          <a:sym typeface="Georgia"/>
                        </a:rPr>
                        <a:t>Tested on:</a:t>
                      </a:r>
                    </a:p>
                    <a:p>
                      <a:pPr marL="0" marR="0" lvl="0" indent="0" algn="ctr" rtl="0">
                        <a:lnSpc>
                          <a:spcPct val="115000"/>
                        </a:lnSpc>
                        <a:spcBef>
                          <a:spcPts val="0"/>
                        </a:spcBef>
                        <a:spcAft>
                          <a:spcPts val="0"/>
                        </a:spcAft>
                        <a:buClr>
                          <a:schemeClr val="dk1"/>
                        </a:buClr>
                        <a:buSzPts val="2000"/>
                        <a:buFont typeface="Georgia"/>
                        <a:buNone/>
                      </a:pPr>
                      <a:r>
                        <a:rPr lang="en-US" sz="1800" dirty="0">
                          <a:latin typeface="Georgia" panose="02040502050405020303" pitchFamily="18" charset="0"/>
                          <a:sym typeface="Georgia"/>
                        </a:rPr>
                        <a:t>2/22</a:t>
                      </a:r>
                      <a:endParaRPr lang="en-US" sz="1800"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10001"/>
                  </a:ext>
                </a:extLst>
              </a:tr>
              <a:tr h="533828">
                <a:tc>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panose="02040502050405020303" pitchFamily="18" charset="0"/>
                          <a:sym typeface="Georgia"/>
                        </a:rPr>
                        <a:t>User Takeover</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a:latin typeface="Georgia" panose="02040502050405020303" pitchFamily="18" charset="0"/>
                          <a:sym typeface="Georgia"/>
                        </a:rPr>
                        <a:t>Built-in multiplexer gives controller priority over any other commands</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800" dirty="0">
                          <a:latin typeface="Georgia" panose="02040502050405020303" pitchFamily="18" charset="0"/>
                          <a:sym typeface="Georgia"/>
                        </a:rPr>
                        <a:t>Tested on</a:t>
                      </a:r>
                      <a:r>
                        <a:rPr lang="en-US" sz="1800" u="none" strike="noStrike" cap="none" dirty="0">
                          <a:latin typeface="Georgia" panose="02040502050405020303" pitchFamily="18" charset="0"/>
                          <a:sym typeface="Georgia"/>
                        </a:rPr>
                        <a:t>:</a:t>
                      </a:r>
                    </a:p>
                    <a:p>
                      <a:pPr marL="0" marR="0" lvl="0" indent="0" algn="ctr" rtl="0">
                        <a:lnSpc>
                          <a:spcPct val="115000"/>
                        </a:lnSpc>
                        <a:spcBef>
                          <a:spcPts val="0"/>
                        </a:spcBef>
                        <a:spcAft>
                          <a:spcPts val="0"/>
                        </a:spcAft>
                        <a:buClr>
                          <a:schemeClr val="dk1"/>
                        </a:buClr>
                        <a:buSzPts val="1100"/>
                        <a:buFont typeface="Arial"/>
                        <a:buNone/>
                      </a:pPr>
                      <a:r>
                        <a:rPr lang="en-US" sz="1800" dirty="0">
                          <a:latin typeface="Georgia" panose="02040502050405020303" pitchFamily="18" charset="0"/>
                          <a:sym typeface="Georgia"/>
                        </a:rPr>
                        <a:t>2/22</a:t>
                      </a:r>
                      <a:endParaRPr lang="en-US" sz="1800" dirty="0">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10002"/>
                  </a:ext>
                </a:extLst>
              </a:tr>
              <a:tr h="533828">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Georgia" panose="02040502050405020303" pitchFamily="18" charset="0"/>
                          <a:sym typeface="Georgia"/>
                        </a:rPr>
                        <a:t>Remote Shutdown</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a:latin typeface="Georgia" panose="02040502050405020303" pitchFamily="18" charset="0"/>
                          <a:sym typeface="Georgia"/>
                        </a:rPr>
                        <a:t>User sends full shutdown command via Ground Station</a:t>
                      </a:r>
                      <a:endParaRPr sz="1800" u="none" strike="noStrike" cap="none">
                        <a:latin typeface="Georgia" panose="02040502050405020303" pitchFamily="18" charset="0"/>
                        <a:ea typeface="Georgia"/>
                        <a:cs typeface="Georgia"/>
                        <a:sym typeface="Georgia"/>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800" dirty="0">
                          <a:latin typeface="Georgia" panose="02040502050405020303" pitchFamily="18" charset="0"/>
                          <a:sym typeface="Georgia"/>
                        </a:rPr>
                        <a:t>To Be Tested:</a:t>
                      </a:r>
                      <a:endParaRPr sz="1800" dirty="0">
                        <a:latin typeface="Georgia" panose="02040502050405020303" pitchFamily="18" charset="0"/>
                        <a:sym typeface="Georgia"/>
                      </a:endParaRPr>
                    </a:p>
                    <a:p>
                      <a:pPr marL="0" lvl="0" indent="0" algn="ctr" rtl="0">
                        <a:lnSpc>
                          <a:spcPct val="115000"/>
                        </a:lnSpc>
                        <a:spcBef>
                          <a:spcPts val="0"/>
                        </a:spcBef>
                        <a:spcAft>
                          <a:spcPts val="0"/>
                        </a:spcAft>
                        <a:buClr>
                          <a:schemeClr val="dk1"/>
                        </a:buClr>
                        <a:buSzPts val="1100"/>
                        <a:buFont typeface="Arial"/>
                        <a:buNone/>
                      </a:pPr>
                      <a:r>
                        <a:rPr lang="en-US" sz="1800" dirty="0">
                          <a:latin typeface="Georgia" panose="02040502050405020303" pitchFamily="18" charset="0"/>
                          <a:sym typeface="Georgia"/>
                        </a:rPr>
                        <a:t>3/15</a:t>
                      </a:r>
                      <a:endParaRPr sz="1800" dirty="0">
                        <a:latin typeface="Georgia" panose="02040502050405020303" pitchFamily="18" charset="0"/>
                      </a:endParaRPr>
                    </a:p>
                  </a:txBody>
                  <a:tcPr marL="28575" marR="28575" marT="19050" marB="190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10003"/>
                  </a:ext>
                </a:extLst>
              </a:tr>
            </a:tbl>
          </a:graphicData>
        </a:graphic>
      </p:graphicFrame>
      <p:sp>
        <p:nvSpPr>
          <p:cNvPr id="8" name="Google Shape;449;p41">
            <a:extLst>
              <a:ext uri="{FF2B5EF4-FFF2-40B4-BE49-F238E27FC236}">
                <a16:creationId xmlns:a16="http://schemas.microsoft.com/office/drawing/2014/main" id="{2BE274D9-24EB-442D-8E7B-7F9F78594357}"/>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9" name="Google Shape;450;p41">
            <a:extLst>
              <a:ext uri="{FF2B5EF4-FFF2-40B4-BE49-F238E27FC236}">
                <a16:creationId xmlns:a16="http://schemas.microsoft.com/office/drawing/2014/main" id="{26A8ADB3-88CC-4D31-B10C-F06618FEE0B3}"/>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8"/>
          <p:cNvSpPr txBox="1">
            <a:spLocks noGrp="1"/>
          </p:cNvSpPr>
          <p:nvPr>
            <p:ph type="body" idx="1"/>
          </p:nvPr>
        </p:nvSpPr>
        <p:spPr>
          <a:xfrm>
            <a:off x="121950" y="1527975"/>
            <a:ext cx="91440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dirty="0"/>
              <a:t>Facility: </a:t>
            </a:r>
            <a:r>
              <a:rPr lang="en-US" sz="1400" dirty="0"/>
              <a:t>O</a:t>
            </a:r>
            <a:r>
              <a:rPr lang="en-US" sz="1800" dirty="0"/>
              <a:t>pen flat grass field </a:t>
            </a:r>
            <a:endParaRPr sz="1800" dirty="0"/>
          </a:p>
          <a:p>
            <a:pPr marL="342900" lvl="0" indent="-257175" algn="l" rtl="0">
              <a:lnSpc>
                <a:spcPct val="90000"/>
              </a:lnSpc>
              <a:spcBef>
                <a:spcPts val="750"/>
              </a:spcBef>
              <a:spcAft>
                <a:spcPts val="0"/>
              </a:spcAft>
              <a:buClr>
                <a:schemeClr val="dk1"/>
              </a:buClr>
              <a:buSzPts val="1800"/>
              <a:buChar char="•"/>
            </a:pPr>
            <a:r>
              <a:rPr lang="en-US" sz="1800" b="1" dirty="0"/>
              <a:t>Equipment:</a:t>
            </a:r>
            <a:endParaRPr dirty="0"/>
          </a:p>
          <a:p>
            <a:pPr marL="685800" lvl="1" indent="-257175" algn="l" rtl="0">
              <a:lnSpc>
                <a:spcPct val="100000"/>
              </a:lnSpc>
              <a:spcBef>
                <a:spcPts val="0"/>
              </a:spcBef>
              <a:spcAft>
                <a:spcPts val="0"/>
              </a:spcAft>
              <a:buSzPts val="1800"/>
              <a:buFont typeface="Georgia"/>
              <a:buChar char="•"/>
            </a:pPr>
            <a:r>
              <a:rPr lang="en-US" sz="1800" dirty="0"/>
              <a:t>Jackal rover, deployment system, pods, electronics</a:t>
            </a:r>
            <a:endParaRPr sz="1800" dirty="0"/>
          </a:p>
          <a:p>
            <a:pPr marL="685800" lvl="1" indent="-257175" algn="l" rtl="0">
              <a:lnSpc>
                <a:spcPct val="100000"/>
              </a:lnSpc>
              <a:spcBef>
                <a:spcPts val="0"/>
              </a:spcBef>
              <a:spcAft>
                <a:spcPts val="0"/>
              </a:spcAft>
              <a:buSzPts val="1800"/>
              <a:buChar char="•"/>
            </a:pPr>
            <a:r>
              <a:rPr lang="en-US" sz="1800" dirty="0"/>
              <a:t>GPS </a:t>
            </a:r>
            <a:endParaRPr sz="1800" dirty="0"/>
          </a:p>
          <a:p>
            <a:pPr marL="685800" lvl="1" indent="-257175" algn="l" rtl="0">
              <a:lnSpc>
                <a:spcPct val="100000"/>
              </a:lnSpc>
              <a:spcBef>
                <a:spcPts val="0"/>
              </a:spcBef>
              <a:spcAft>
                <a:spcPts val="0"/>
              </a:spcAft>
              <a:buSzPts val="1800"/>
              <a:buChar char="•"/>
            </a:pPr>
            <a:r>
              <a:rPr lang="en-US" sz="1800" dirty="0"/>
              <a:t>Final MIP</a:t>
            </a:r>
            <a:endParaRPr sz="1800" dirty="0"/>
          </a:p>
          <a:p>
            <a:pPr marL="0" lvl="0" indent="0" algn="l" rtl="0">
              <a:lnSpc>
                <a:spcPct val="100000"/>
              </a:lnSpc>
              <a:spcBef>
                <a:spcPts val="0"/>
              </a:spcBef>
              <a:spcAft>
                <a:spcPts val="0"/>
              </a:spcAft>
              <a:buNone/>
            </a:pPr>
            <a:endParaRPr sz="1800" dirty="0"/>
          </a:p>
        </p:txBody>
      </p:sp>
      <p:sp>
        <p:nvSpPr>
          <p:cNvPr id="649" name="Google Shape;649;p58"/>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35</a:t>
            </a:fld>
            <a:endParaRPr/>
          </a:p>
        </p:txBody>
      </p:sp>
      <p:sp>
        <p:nvSpPr>
          <p:cNvPr id="650" name="Google Shape;650;p58"/>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Font typeface="Georgia"/>
              <a:buNone/>
            </a:pPr>
            <a:r>
              <a:rPr lang="en-US"/>
              <a:t>Full Mission Demo</a:t>
            </a:r>
            <a:endParaRPr/>
          </a:p>
        </p:txBody>
      </p:sp>
      <p:graphicFrame>
        <p:nvGraphicFramePr>
          <p:cNvPr id="651" name="Google Shape;651;p58"/>
          <p:cNvGraphicFramePr/>
          <p:nvPr>
            <p:extLst>
              <p:ext uri="{D42A27DB-BD31-4B8C-83A1-F6EECF244321}">
                <p14:modId xmlns:p14="http://schemas.microsoft.com/office/powerpoint/2010/main" val="2015253748"/>
              </p:ext>
            </p:extLst>
          </p:nvPr>
        </p:nvGraphicFramePr>
        <p:xfrm>
          <a:off x="6174955" y="1825485"/>
          <a:ext cx="2867675" cy="1656260"/>
        </p:xfrm>
        <a:graphic>
          <a:graphicData uri="http://schemas.openxmlformats.org/drawingml/2006/table">
            <a:tbl>
              <a:tblPr firstRow="1" bandRow="1">
                <a:noFill/>
                <a:tableStyleId>{EB5C622D-BDB0-4B37-B10F-53F37E19B05A}</a:tableStyleId>
              </a:tblPr>
              <a:tblGrid>
                <a:gridCol w="605650">
                  <a:extLst>
                    <a:ext uri="{9D8B030D-6E8A-4147-A177-3AD203B41FA5}">
                      <a16:colId xmlns:a16="http://schemas.microsoft.com/office/drawing/2014/main" val="20000"/>
                    </a:ext>
                  </a:extLst>
                </a:gridCol>
                <a:gridCol w="2262025">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dirty="0">
                          <a:latin typeface="Georgia"/>
                          <a:ea typeface="Georgia"/>
                          <a:cs typeface="Georgia"/>
                          <a:sym typeface="Georgia"/>
                        </a:rPr>
                        <a:t>Requirements Verified</a:t>
                      </a:r>
                      <a:endParaRPr sz="1800" b="1"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lvl="0" indent="0" algn="ctr" rtl="0">
                        <a:lnSpc>
                          <a:spcPct val="115000"/>
                        </a:lnSpc>
                        <a:spcBef>
                          <a:spcPts val="0"/>
                        </a:spcBef>
                        <a:spcAft>
                          <a:spcPts val="0"/>
                        </a:spcAft>
                        <a:buClr>
                          <a:schemeClr val="dk1"/>
                        </a:buClr>
                        <a:buSzPts val="2000"/>
                        <a:buFont typeface="Georgia"/>
                        <a:buNone/>
                      </a:pPr>
                      <a:r>
                        <a:rPr lang="en-US" sz="1600" b="1" dirty="0">
                          <a:latin typeface="Georgia"/>
                          <a:ea typeface="Georgia"/>
                          <a:cs typeface="Georgia"/>
                          <a:sym typeface="Georgia"/>
                        </a:rPr>
                        <a:t>M1</a:t>
                      </a:r>
                      <a:endParaRPr sz="1600" b="1"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b="1" dirty="0">
                          <a:latin typeface="Georgia"/>
                          <a:ea typeface="Georgia"/>
                          <a:cs typeface="Georgia"/>
                          <a:sym typeface="Georgia"/>
                        </a:rPr>
                        <a:t>Project’s primary objective</a:t>
                      </a:r>
                      <a:endParaRPr sz="1600" b="1"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400" b="1">
                          <a:latin typeface="Georgia"/>
                          <a:ea typeface="Georgia"/>
                          <a:cs typeface="Georgia"/>
                          <a:sym typeface="Georgia"/>
                        </a:rPr>
                        <a:t>-</a:t>
                      </a:r>
                      <a:endParaRPr sz="14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2000"/>
                        <a:buFont typeface="Georgia"/>
                        <a:buNone/>
                      </a:pPr>
                      <a:r>
                        <a:rPr lang="en-US" sz="1400" b="1" dirty="0">
                          <a:latin typeface="Georgia"/>
                          <a:ea typeface="Georgia"/>
                          <a:cs typeface="Georgia"/>
                          <a:sym typeface="Georgia"/>
                        </a:rPr>
                        <a:t>Many subsequent requirements</a:t>
                      </a:r>
                      <a:endParaRPr sz="1400" b="1"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52" name="Google Shape;652;p58"/>
          <p:cNvSpPr/>
          <p:nvPr/>
        </p:nvSpPr>
        <p:spPr>
          <a:xfrm>
            <a:off x="121950" y="1113528"/>
            <a:ext cx="8784900" cy="4608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a:t>
            </a:r>
            <a:r>
              <a:rPr lang="en-US" sz="1800" b="1">
                <a:solidFill>
                  <a:schemeClr val="dk1"/>
                </a:solidFill>
                <a:latin typeface="Georgia"/>
                <a:ea typeface="Georgia"/>
                <a:cs typeface="Georgia"/>
                <a:sym typeface="Georgia"/>
              </a:rPr>
              <a:t>Full mission completion and demonstration</a:t>
            </a:r>
            <a:endParaRPr sz="1800" b="0" i="0" u="none" strike="noStrike" cap="none">
              <a:solidFill>
                <a:schemeClr val="dk1"/>
              </a:solidFill>
              <a:latin typeface="Georgia"/>
              <a:ea typeface="Georgia"/>
              <a:cs typeface="Georgia"/>
              <a:sym typeface="Georgia"/>
            </a:endParaRPr>
          </a:p>
        </p:txBody>
      </p:sp>
      <p:sp>
        <p:nvSpPr>
          <p:cNvPr id="653" name="Google Shape;653;p58"/>
          <p:cNvSpPr/>
          <p:nvPr/>
        </p:nvSpPr>
        <p:spPr>
          <a:xfrm>
            <a:off x="22650" y="5564475"/>
            <a:ext cx="9144000" cy="4608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GPS readings &amp; rover internal estimates match within 1m at EOM</a:t>
            </a:r>
            <a:endParaRPr sz="1800">
              <a:solidFill>
                <a:schemeClr val="dk1"/>
              </a:solidFill>
              <a:latin typeface="Georgia"/>
              <a:ea typeface="Georgia"/>
              <a:cs typeface="Georgia"/>
              <a:sym typeface="Georgia"/>
            </a:endParaRPr>
          </a:p>
        </p:txBody>
      </p:sp>
      <p:pic>
        <p:nvPicPr>
          <p:cNvPr id="660" name="Google Shape;660;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6850" y="3197350"/>
            <a:ext cx="4865950" cy="2038225"/>
          </a:xfrm>
          <a:prstGeom prst="rect">
            <a:avLst/>
          </a:prstGeom>
          <a:noFill/>
          <a:ln>
            <a:noFill/>
          </a:ln>
        </p:spPr>
      </p:pic>
      <p:sp>
        <p:nvSpPr>
          <p:cNvPr id="15" name="Google Shape;516;p47">
            <a:extLst>
              <a:ext uri="{FF2B5EF4-FFF2-40B4-BE49-F238E27FC236}">
                <a16:creationId xmlns:a16="http://schemas.microsoft.com/office/drawing/2014/main" id="{448876AC-BA9B-4B43-805D-FE7DEEC7E1D2}"/>
              </a:ext>
            </a:extLst>
          </p:cNvPr>
          <p:cNvSpPr/>
          <p:nvPr/>
        </p:nvSpPr>
        <p:spPr>
          <a:xfrm>
            <a:off x="2078847"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6" name="Google Shape;517;p47">
            <a:extLst>
              <a:ext uri="{FF2B5EF4-FFF2-40B4-BE49-F238E27FC236}">
                <a16:creationId xmlns:a16="http://schemas.microsoft.com/office/drawing/2014/main" id="{DB8A10ED-B3F4-441E-B2B3-10566520B08B}"/>
              </a:ext>
            </a:extLst>
          </p:cNvPr>
          <p:cNvSpPr/>
          <p:nvPr/>
        </p:nvSpPr>
        <p:spPr>
          <a:xfrm>
            <a:off x="37141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7" name="Google Shape;518;p47">
            <a:extLst>
              <a:ext uri="{FF2B5EF4-FFF2-40B4-BE49-F238E27FC236}">
                <a16:creationId xmlns:a16="http://schemas.microsoft.com/office/drawing/2014/main" id="{B5B4C028-B80B-49CF-B4EE-ED62D0A198B0}"/>
              </a:ext>
            </a:extLst>
          </p:cNvPr>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8" name="Google Shape;449;p41">
            <a:extLst>
              <a:ext uri="{FF2B5EF4-FFF2-40B4-BE49-F238E27FC236}">
                <a16:creationId xmlns:a16="http://schemas.microsoft.com/office/drawing/2014/main" id="{12841F20-239A-4F18-8311-A471F39373E2}"/>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9" name="Google Shape;450;p41">
            <a:extLst>
              <a:ext uri="{FF2B5EF4-FFF2-40B4-BE49-F238E27FC236}">
                <a16:creationId xmlns:a16="http://schemas.microsoft.com/office/drawing/2014/main" id="{555B431E-4B56-4242-959C-7484DF26F180}"/>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20" name="Google Shape;445;p41">
            <a:extLst>
              <a:ext uri="{FF2B5EF4-FFF2-40B4-BE49-F238E27FC236}">
                <a16:creationId xmlns:a16="http://schemas.microsoft.com/office/drawing/2014/main" id="{FCDB2982-8A32-421F-B702-6A85BBD876F2}"/>
              </a:ext>
            </a:extLst>
          </p:cNvPr>
          <p:cNvSpPr/>
          <p:nvPr/>
        </p:nvSpPr>
        <p:spPr>
          <a:xfrm>
            <a:off x="191798" y="6100447"/>
            <a:ext cx="1714873"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 (4/14)</a:t>
            </a:r>
            <a:endParaRP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5"/>
        <p:cNvGrpSpPr/>
        <p:nvPr/>
      </p:nvGrpSpPr>
      <p:grpSpPr>
        <a:xfrm>
          <a:off x="0" y="0"/>
          <a:ext cx="0" cy="0"/>
          <a:chOff x="0" y="0"/>
          <a:chExt cx="0" cy="0"/>
        </a:xfrm>
      </p:grpSpPr>
      <p:sp>
        <p:nvSpPr>
          <p:cNvPr id="666" name="Google Shape;666;p59"/>
          <p:cNvSpPr txBox="1">
            <a:spLocks noGrp="1"/>
          </p:cNvSpPr>
          <p:nvPr>
            <p:ph type="body" idx="1"/>
          </p:nvPr>
        </p:nvSpPr>
        <p:spPr>
          <a:xfrm>
            <a:off x="64800" y="1106250"/>
            <a:ext cx="5457900" cy="531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800" b="1" dirty="0"/>
              <a:t>Testing Procedure: </a:t>
            </a:r>
            <a:r>
              <a:rPr lang="en-US" sz="1800" dirty="0"/>
              <a:t> </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Mark waypoints and rover obstacles</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Place team members surrounding area for range safety</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Begin GPS recording on rover, pre-verified</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Perform all safety checks, check: remote kill, takeover </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Load pods and zero cannon azimuth </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Upload mission sequence</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Perform initial deployment, collect pod readings</a:t>
            </a:r>
            <a:endParaRPr sz="1800" dirty="0"/>
          </a:p>
          <a:p>
            <a:pPr marL="457200" lvl="0" indent="-342900" algn="l" rtl="0">
              <a:lnSpc>
                <a:spcPct val="100000"/>
              </a:lnSpc>
              <a:spcBef>
                <a:spcPts val="0"/>
              </a:spcBef>
              <a:spcAft>
                <a:spcPts val="0"/>
              </a:spcAft>
              <a:buSzPts val="1800"/>
              <a:buAutoNum type="arabicPeriod"/>
            </a:pPr>
            <a:r>
              <a:rPr lang="en-US" sz="1800" dirty="0"/>
              <a:t>Rover builds pose estimate, proceeds with mission</a:t>
            </a:r>
            <a:endParaRPr sz="1800" dirty="0"/>
          </a:p>
          <a:p>
            <a:pPr marL="457200" lvl="0" indent="-342900" algn="l" rtl="0">
              <a:lnSpc>
                <a:spcPct val="100000"/>
              </a:lnSpc>
              <a:spcBef>
                <a:spcPts val="0"/>
              </a:spcBef>
              <a:spcAft>
                <a:spcPts val="0"/>
              </a:spcAft>
              <a:buSzPts val="1800"/>
              <a:buFont typeface="Georgia"/>
              <a:buAutoNum type="arabicPeriod"/>
            </a:pPr>
            <a:r>
              <a:rPr lang="en-US" sz="1800" dirty="0"/>
              <a:t>Collect post data mission and verify mission success</a:t>
            </a:r>
            <a:endParaRPr sz="1800" dirty="0"/>
          </a:p>
          <a:p>
            <a:pPr marL="0" lvl="0" indent="0" algn="l" rtl="0">
              <a:lnSpc>
                <a:spcPct val="100000"/>
              </a:lnSpc>
              <a:spcBef>
                <a:spcPts val="0"/>
              </a:spcBef>
              <a:spcAft>
                <a:spcPts val="0"/>
              </a:spcAft>
              <a:buSzPts val="1800"/>
              <a:buNone/>
            </a:pPr>
            <a:r>
              <a:rPr lang="en-US" sz="1800" b="1" dirty="0"/>
              <a:t>Special Requirements:</a:t>
            </a:r>
            <a:endParaRPr sz="1800" b="1" dirty="0"/>
          </a:p>
          <a:p>
            <a:pPr marL="457200" lvl="0" indent="-342900" algn="l" rtl="0">
              <a:lnSpc>
                <a:spcPct val="100000"/>
              </a:lnSpc>
              <a:spcBef>
                <a:spcPts val="0"/>
              </a:spcBef>
              <a:spcAft>
                <a:spcPts val="0"/>
              </a:spcAft>
              <a:buSzPts val="1800"/>
              <a:buChar char="-"/>
            </a:pPr>
            <a:r>
              <a:rPr lang="en-US" sz="1800" dirty="0"/>
              <a:t>Obtain permission for field operations</a:t>
            </a:r>
            <a:endParaRPr sz="1800" dirty="0"/>
          </a:p>
          <a:p>
            <a:pPr marL="457200" lvl="0" indent="-342900" algn="l" rtl="0">
              <a:lnSpc>
                <a:spcPct val="100000"/>
              </a:lnSpc>
              <a:spcBef>
                <a:spcPts val="0"/>
              </a:spcBef>
              <a:spcAft>
                <a:spcPts val="0"/>
              </a:spcAft>
              <a:buSzPts val="1800"/>
              <a:buChar char="-"/>
            </a:pPr>
            <a:r>
              <a:rPr lang="en-US" sz="1800" dirty="0"/>
              <a:t>Mark out hazard zone for range safety</a:t>
            </a:r>
            <a:endParaRPr sz="1800" dirty="0"/>
          </a:p>
          <a:p>
            <a:pPr marL="457200" lvl="0" indent="-342900" algn="l" rtl="0">
              <a:lnSpc>
                <a:spcPct val="100000"/>
              </a:lnSpc>
              <a:spcBef>
                <a:spcPts val="0"/>
              </a:spcBef>
              <a:spcAft>
                <a:spcPts val="0"/>
              </a:spcAft>
              <a:buSzPts val="1800"/>
              <a:buChar char="-"/>
            </a:pPr>
            <a:r>
              <a:rPr lang="en-US" sz="1800" dirty="0"/>
              <a:t>Weather cooperation</a:t>
            </a:r>
            <a:endParaRPr sz="1800" dirty="0"/>
          </a:p>
        </p:txBody>
      </p:sp>
      <p:sp>
        <p:nvSpPr>
          <p:cNvPr id="667" name="Google Shape;667;p59"/>
          <p:cNvSpPr txBox="1">
            <a:spLocks noGrp="1"/>
          </p:cNvSpPr>
          <p:nvPr>
            <p:ph type="sldNum" idx="12"/>
          </p:nvPr>
        </p:nvSpPr>
        <p:spPr>
          <a:xfrm>
            <a:off x="8319328" y="363907"/>
            <a:ext cx="58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a:t>36</a:t>
            </a:fld>
            <a:endParaRPr/>
          </a:p>
        </p:txBody>
      </p:sp>
      <p:sp>
        <p:nvSpPr>
          <p:cNvPr id="668" name="Google Shape;668;p59"/>
          <p:cNvSpPr txBox="1">
            <a:spLocks noGrp="1"/>
          </p:cNvSpPr>
          <p:nvPr>
            <p:ph type="title"/>
          </p:nvPr>
        </p:nvSpPr>
        <p:spPr>
          <a:xfrm>
            <a:off x="785117" y="160461"/>
            <a:ext cx="71688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Full Mission Demo</a:t>
            </a:r>
            <a:endParaRPr/>
          </a:p>
        </p:txBody>
      </p:sp>
      <p:cxnSp>
        <p:nvCxnSpPr>
          <p:cNvPr id="669" name="Google Shape;669;p59"/>
          <p:cNvCxnSpPr>
            <a:cxnSpLocks/>
            <a:endCxn id="670" idx="2"/>
          </p:cNvCxnSpPr>
          <p:nvPr/>
        </p:nvCxnSpPr>
        <p:spPr>
          <a:xfrm flipV="1">
            <a:off x="4933850" y="2235975"/>
            <a:ext cx="1919258" cy="657600"/>
          </a:xfrm>
          <a:prstGeom prst="curvedConnector2">
            <a:avLst/>
          </a:prstGeom>
          <a:noFill/>
          <a:ln w="9525" cap="flat" cmpd="sng">
            <a:solidFill>
              <a:schemeClr val="dk2"/>
            </a:solidFill>
            <a:prstDash val="solid"/>
            <a:round/>
            <a:headEnd type="none" w="sm" len="sm"/>
            <a:tailEnd type="none" w="sm" len="sm"/>
          </a:ln>
        </p:spPr>
      </p:cxnSp>
      <p:sp>
        <p:nvSpPr>
          <p:cNvPr id="670" name="Google Shape;670;p59"/>
          <p:cNvSpPr txBox="1"/>
          <p:nvPr/>
        </p:nvSpPr>
        <p:spPr>
          <a:xfrm>
            <a:off x="5255899" y="1339275"/>
            <a:ext cx="3194417" cy="896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rgbClr val="000000"/>
                </a:solidFill>
                <a:latin typeface="Georgia"/>
                <a:ea typeface="Georgia"/>
                <a:cs typeface="Georgia"/>
                <a:sym typeface="Georgia"/>
              </a:rPr>
              <a:t>1e-2 m accuracy, 10Hz sample rate, record to ground station computer</a:t>
            </a:r>
            <a:endParaRPr sz="1800" b="0" i="0" u="none" strike="noStrike" cap="none" dirty="0">
              <a:solidFill>
                <a:srgbClr val="000000"/>
              </a:solidFill>
              <a:latin typeface="Georgia"/>
              <a:ea typeface="Georgia"/>
              <a:cs typeface="Georgia"/>
              <a:sym typeface="Georgia"/>
            </a:endParaRPr>
          </a:p>
        </p:txBody>
      </p:sp>
      <p:cxnSp>
        <p:nvCxnSpPr>
          <p:cNvPr id="671" name="Google Shape;671;p59"/>
          <p:cNvCxnSpPr>
            <a:cxnSpLocks/>
            <a:endCxn id="672" idx="1"/>
          </p:cNvCxnSpPr>
          <p:nvPr/>
        </p:nvCxnSpPr>
        <p:spPr>
          <a:xfrm>
            <a:off x="4651225" y="4080575"/>
            <a:ext cx="992400" cy="29100"/>
          </a:xfrm>
          <a:prstGeom prst="curvedConnector3">
            <a:avLst>
              <a:gd name="adj1" fmla="val 50000"/>
            </a:avLst>
          </a:prstGeom>
          <a:noFill/>
          <a:ln w="9525" cap="flat" cmpd="sng">
            <a:solidFill>
              <a:schemeClr val="dk2"/>
            </a:solidFill>
            <a:prstDash val="solid"/>
            <a:round/>
            <a:headEnd type="none" w="sm" len="sm"/>
            <a:tailEnd type="none" w="sm" len="sm"/>
          </a:ln>
        </p:spPr>
      </p:cxnSp>
      <p:sp>
        <p:nvSpPr>
          <p:cNvPr id="672" name="Google Shape;672;p59"/>
          <p:cNvSpPr txBox="1"/>
          <p:nvPr/>
        </p:nvSpPr>
        <p:spPr>
          <a:xfrm>
            <a:off x="5643625" y="3620375"/>
            <a:ext cx="2985368" cy="978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Georgia"/>
                <a:ea typeface="Georgia"/>
                <a:cs typeface="Georgia"/>
                <a:sym typeface="Georgia"/>
              </a:rPr>
              <a:t>5e-1 m accuracy, 30Hz sample rate per pod, closed loop control on rover</a:t>
            </a:r>
            <a:endParaRPr sz="1800" b="0" i="0" u="none" strike="noStrike" cap="none">
              <a:solidFill>
                <a:srgbClr val="000000"/>
              </a:solidFill>
              <a:latin typeface="Georgia"/>
              <a:ea typeface="Georgia"/>
              <a:cs typeface="Georgia"/>
              <a:sym typeface="Georgia"/>
            </a:endParaRPr>
          </a:p>
        </p:txBody>
      </p:sp>
      <p:sp>
        <p:nvSpPr>
          <p:cNvPr id="673" name="Google Shape;673;p59"/>
          <p:cNvSpPr/>
          <p:nvPr/>
        </p:nvSpPr>
        <p:spPr>
          <a:xfrm>
            <a:off x="5204793" y="5007425"/>
            <a:ext cx="3814800" cy="1540200"/>
          </a:xfrm>
          <a:prstGeom prst="roundRect">
            <a:avLst>
              <a:gd name="adj" fmla="val 16667"/>
            </a:avLst>
          </a:prstGeom>
          <a:solidFill>
            <a:srgbClr val="D9D9D9"/>
          </a:solidFill>
          <a:ln w="28575" cap="flat" cmpd="sng">
            <a:solidFill>
              <a:srgbClr val="00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Georgia"/>
                <a:ea typeface="Georgia"/>
                <a:cs typeface="Georgia"/>
                <a:sym typeface="Georgia"/>
              </a:rPr>
              <a:t>Success:</a:t>
            </a:r>
            <a:r>
              <a:rPr lang="en-US" sz="1800" b="0" i="0" u="none" strike="noStrike" cap="none">
                <a:solidFill>
                  <a:srgbClr val="000000"/>
                </a:solidFill>
                <a:latin typeface="Georgia"/>
                <a:ea typeface="Georgia"/>
                <a:cs typeface="Georgia"/>
                <a:sym typeface="Georgia"/>
              </a:rPr>
              <a:t> GPS readings and rover internal estimates match within </a:t>
            </a:r>
            <a:r>
              <a:rPr lang="en-US" sz="1800" b="1" i="0" u="none" strike="noStrike" cap="none">
                <a:solidFill>
                  <a:srgbClr val="000000"/>
                </a:solidFill>
                <a:latin typeface="Georgia"/>
                <a:ea typeface="Georgia"/>
                <a:cs typeface="Georgia"/>
                <a:sym typeface="Georgia"/>
              </a:rPr>
              <a:t>1m</a:t>
            </a:r>
            <a:r>
              <a:rPr lang="en-US" sz="1800" b="0" i="0" u="none" strike="noStrike" cap="none">
                <a:solidFill>
                  <a:srgbClr val="000000"/>
                </a:solidFill>
                <a:latin typeface="Georgia"/>
                <a:ea typeface="Georgia"/>
                <a:cs typeface="Georgia"/>
                <a:sym typeface="Georgia"/>
              </a:rPr>
              <a:t> at EOM</a:t>
            </a:r>
            <a:endParaRPr sz="1800" b="0" i="0" u="none" strike="noStrike" cap="none">
              <a:solidFill>
                <a:srgbClr val="000000"/>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0"/>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37</a:t>
            </a:fld>
            <a:endParaRPr/>
          </a:p>
        </p:txBody>
      </p:sp>
      <p:sp>
        <p:nvSpPr>
          <p:cNvPr id="680" name="Google Shape;680;p60"/>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Full Mission Expected Results</a:t>
            </a:r>
            <a:endParaRPr dirty="0"/>
          </a:p>
        </p:txBody>
      </p:sp>
      <p:pic>
        <p:nvPicPr>
          <p:cNvPr id="681" name="Google Shape;681;p60"/>
          <p:cNvPicPr preferRelativeResize="0"/>
          <p:nvPr/>
        </p:nvPicPr>
        <p:blipFill>
          <a:blip r:embed="rId3">
            <a:alphaModFix/>
          </a:blip>
          <a:stretch>
            <a:fillRect/>
          </a:stretch>
        </p:blipFill>
        <p:spPr>
          <a:xfrm>
            <a:off x="2668375" y="1250063"/>
            <a:ext cx="6475625" cy="3924300"/>
          </a:xfrm>
          <a:prstGeom prst="rect">
            <a:avLst/>
          </a:prstGeom>
          <a:noFill/>
          <a:ln>
            <a:noFill/>
          </a:ln>
        </p:spPr>
      </p:pic>
      <p:pic>
        <p:nvPicPr>
          <p:cNvPr id="682" name="Google Shape;682;p60"/>
          <p:cNvPicPr preferRelativeResize="0"/>
          <p:nvPr/>
        </p:nvPicPr>
        <p:blipFill>
          <a:blip r:embed="rId4">
            <a:alphaModFix/>
          </a:blip>
          <a:stretch>
            <a:fillRect/>
          </a:stretch>
        </p:blipFill>
        <p:spPr>
          <a:xfrm>
            <a:off x="152400" y="5695425"/>
            <a:ext cx="8839200" cy="1018309"/>
          </a:xfrm>
          <a:prstGeom prst="rect">
            <a:avLst/>
          </a:prstGeom>
          <a:noFill/>
          <a:ln>
            <a:noFill/>
          </a:ln>
        </p:spPr>
      </p:pic>
      <p:pic>
        <p:nvPicPr>
          <p:cNvPr id="683" name="Google Shape;683;p60"/>
          <p:cNvPicPr preferRelativeResize="0"/>
          <p:nvPr/>
        </p:nvPicPr>
        <p:blipFill>
          <a:blip r:embed="rId5">
            <a:alphaModFix/>
          </a:blip>
          <a:stretch>
            <a:fillRect/>
          </a:stretch>
        </p:blipFill>
        <p:spPr>
          <a:xfrm>
            <a:off x="74800" y="1499600"/>
            <a:ext cx="2439600" cy="1411000"/>
          </a:xfrm>
          <a:prstGeom prst="rect">
            <a:avLst/>
          </a:prstGeom>
          <a:noFill/>
          <a:ln>
            <a:noFill/>
          </a:ln>
        </p:spPr>
      </p:pic>
      <p:pic>
        <p:nvPicPr>
          <p:cNvPr id="684" name="Google Shape;684;p60"/>
          <p:cNvPicPr preferRelativeResize="0"/>
          <p:nvPr/>
        </p:nvPicPr>
        <p:blipFill>
          <a:blip r:embed="rId6">
            <a:alphaModFix/>
          </a:blip>
          <a:stretch>
            <a:fillRect/>
          </a:stretch>
        </p:blipFill>
        <p:spPr>
          <a:xfrm>
            <a:off x="194838" y="5339225"/>
            <a:ext cx="8754326" cy="356201"/>
          </a:xfrm>
          <a:prstGeom prst="rect">
            <a:avLst/>
          </a:prstGeom>
          <a:noFill/>
          <a:ln>
            <a:noFill/>
          </a:ln>
        </p:spPr>
      </p:pic>
      <p:pic>
        <p:nvPicPr>
          <p:cNvPr id="685" name="Google Shape;685;p60"/>
          <p:cNvPicPr preferRelativeResize="0"/>
          <p:nvPr/>
        </p:nvPicPr>
        <p:blipFill>
          <a:blip r:embed="rId7">
            <a:alphaModFix/>
          </a:blip>
          <a:stretch>
            <a:fillRect/>
          </a:stretch>
        </p:blipFill>
        <p:spPr>
          <a:xfrm>
            <a:off x="157313" y="3395525"/>
            <a:ext cx="2274575" cy="12229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1"/>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Budget</a:t>
            </a:r>
            <a:endParaRPr/>
          </a:p>
        </p:txBody>
      </p:sp>
      <p:sp>
        <p:nvSpPr>
          <p:cNvPr id="13" name="Google Shape;413;p39">
            <a:extLst>
              <a:ext uri="{FF2B5EF4-FFF2-40B4-BE49-F238E27FC236}">
                <a16:creationId xmlns:a16="http://schemas.microsoft.com/office/drawing/2014/main" id="{6850AB43-A4CA-4F3A-8E33-F66BF8342059}"/>
              </a:ext>
            </a:extLst>
          </p:cNvPr>
          <p:cNvSpPr/>
          <p:nvPr/>
        </p:nvSpPr>
        <p:spPr>
          <a:xfrm>
            <a:off x="266672"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Project Overview</a:t>
            </a:r>
            <a:endParaRPr sz="1800" b="0" i="0" u="none" strike="noStrike" cap="none" dirty="0">
              <a:solidFill>
                <a:srgbClr val="000000"/>
              </a:solidFill>
              <a:latin typeface="Arial"/>
              <a:ea typeface="Arial"/>
              <a:cs typeface="Arial"/>
              <a:sym typeface="Arial"/>
            </a:endParaRPr>
          </a:p>
        </p:txBody>
      </p:sp>
      <p:sp>
        <p:nvSpPr>
          <p:cNvPr id="14" name="Google Shape;414;p39">
            <a:extLst>
              <a:ext uri="{FF2B5EF4-FFF2-40B4-BE49-F238E27FC236}">
                <a16:creationId xmlns:a16="http://schemas.microsoft.com/office/drawing/2014/main" id="{E04B2AB0-FB84-4FD0-BE7A-CEA0723580B9}"/>
              </a:ext>
            </a:extLst>
          </p:cNvPr>
          <p:cNvSpPr/>
          <p:nvPr/>
        </p:nvSpPr>
        <p:spPr>
          <a:xfrm>
            <a:off x="2557731"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Schedule</a:t>
            </a:r>
            <a:endParaRPr sz="1800" b="0" i="0" u="none" strike="noStrike" cap="none" dirty="0">
              <a:solidFill>
                <a:srgbClr val="000000"/>
              </a:solidFill>
              <a:latin typeface="Arial"/>
              <a:ea typeface="Arial"/>
              <a:cs typeface="Arial"/>
              <a:sym typeface="Arial"/>
            </a:endParaRPr>
          </a:p>
        </p:txBody>
      </p:sp>
      <p:sp>
        <p:nvSpPr>
          <p:cNvPr id="15" name="Google Shape;415;p39">
            <a:extLst>
              <a:ext uri="{FF2B5EF4-FFF2-40B4-BE49-F238E27FC236}">
                <a16:creationId xmlns:a16="http://schemas.microsoft.com/office/drawing/2014/main" id="{051C8D31-F952-40AE-BC7D-E8673982A886}"/>
              </a:ext>
            </a:extLst>
          </p:cNvPr>
          <p:cNvSpPr/>
          <p:nvPr/>
        </p:nvSpPr>
        <p:spPr>
          <a:xfrm>
            <a:off x="7139849"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Budget</a:t>
            </a:r>
            <a:endParaRPr sz="1800" b="0" i="0" u="none" strike="noStrike" cap="none" dirty="0">
              <a:solidFill>
                <a:srgbClr val="000000"/>
              </a:solidFill>
              <a:latin typeface="Arial"/>
              <a:ea typeface="Arial"/>
              <a:cs typeface="Arial"/>
              <a:sym typeface="Arial"/>
            </a:endParaRPr>
          </a:p>
        </p:txBody>
      </p:sp>
      <p:sp>
        <p:nvSpPr>
          <p:cNvPr id="16" name="Google Shape;418;p39">
            <a:extLst>
              <a:ext uri="{FF2B5EF4-FFF2-40B4-BE49-F238E27FC236}">
                <a16:creationId xmlns:a16="http://schemas.microsoft.com/office/drawing/2014/main" id="{673F018D-32D2-42D3-8B35-2B9D22D62149}"/>
              </a:ext>
            </a:extLst>
          </p:cNvPr>
          <p:cNvSpPr/>
          <p:nvPr/>
        </p:nvSpPr>
        <p:spPr>
          <a:xfrm>
            <a:off x="4848790" y="4992130"/>
            <a:ext cx="1920473" cy="100577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Georgia"/>
                <a:ea typeface="Georgia"/>
                <a:cs typeface="Georgia"/>
                <a:sym typeface="Georgia"/>
              </a:rPr>
              <a:t>Testing</a:t>
            </a:r>
            <a:endParaRPr sz="1800" b="0" i="0" u="none" strike="noStrike" cap="none" dirty="0">
              <a:solidFill>
                <a:srgbClr val="000000"/>
              </a:solidFill>
              <a:latin typeface="Arial"/>
              <a:ea typeface="Arial"/>
              <a:cs typeface="Arial"/>
              <a:sym typeface="Arial"/>
            </a:endParaRPr>
          </a:p>
        </p:txBody>
      </p:sp>
      <p:pic>
        <p:nvPicPr>
          <p:cNvPr id="17" name="Picture 16">
            <a:extLst>
              <a:ext uri="{FF2B5EF4-FFF2-40B4-BE49-F238E27FC236}">
                <a16:creationId xmlns:a16="http://schemas.microsoft.com/office/drawing/2014/main" id="{321184C9-AF61-461E-A3FE-CD7DB05F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18" name="Group 17">
            <a:extLst>
              <a:ext uri="{FF2B5EF4-FFF2-40B4-BE49-F238E27FC236}">
                <a16:creationId xmlns:a16="http://schemas.microsoft.com/office/drawing/2014/main" id="{DCDFA290-1B6F-4BFE-95C7-5FCBEB326455}"/>
              </a:ext>
            </a:extLst>
          </p:cNvPr>
          <p:cNvGrpSpPr/>
          <p:nvPr/>
        </p:nvGrpSpPr>
        <p:grpSpPr>
          <a:xfrm>
            <a:off x="6332537" y="1782345"/>
            <a:ext cx="1294486" cy="664284"/>
            <a:chOff x="3862888" y="748690"/>
            <a:chExt cx="1569758" cy="818255"/>
          </a:xfrm>
        </p:grpSpPr>
        <p:pic>
          <p:nvPicPr>
            <p:cNvPr id="19" name="Picture 18">
              <a:extLst>
                <a:ext uri="{FF2B5EF4-FFF2-40B4-BE49-F238E27FC236}">
                  <a16:creationId xmlns:a16="http://schemas.microsoft.com/office/drawing/2014/main" id="{F208F579-FBD3-4B7D-81C7-2BC20A99DDF1}"/>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20" name="Picture 19">
              <a:extLst>
                <a:ext uri="{FF2B5EF4-FFF2-40B4-BE49-F238E27FC236}">
                  <a16:creationId xmlns:a16="http://schemas.microsoft.com/office/drawing/2014/main" id="{C2409D60-6987-47FD-AB2D-0A9D96A69A09}"/>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21" name="Picture 20">
              <a:extLst>
                <a:ext uri="{FF2B5EF4-FFF2-40B4-BE49-F238E27FC236}">
                  <a16:creationId xmlns:a16="http://schemas.microsoft.com/office/drawing/2014/main" id="{17EE1F33-0496-4D34-9F2C-771E9D3DCBAF}"/>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2" name="Rectangle 1">
            <a:extLst>
              <a:ext uri="{FF2B5EF4-FFF2-40B4-BE49-F238E27FC236}">
                <a16:creationId xmlns:a16="http://schemas.microsoft.com/office/drawing/2014/main" id="{B6B10531-F473-4FAE-86B9-583F54871F03}"/>
              </a:ext>
            </a:extLst>
          </p:cNvPr>
          <p:cNvSpPr/>
          <p:nvPr/>
        </p:nvSpPr>
        <p:spPr>
          <a:xfrm>
            <a:off x="0" y="1062680"/>
            <a:ext cx="6318167" cy="5795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Google Shape;702;p62"/>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39</a:t>
            </a:fld>
            <a:endParaRPr/>
          </a:p>
        </p:txBody>
      </p:sp>
      <p:sp>
        <p:nvSpPr>
          <p:cNvPr id="703" name="Google Shape;703;p62"/>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Budget</a:t>
            </a:r>
            <a:endParaRPr/>
          </a:p>
        </p:txBody>
      </p:sp>
      <p:sp>
        <p:nvSpPr>
          <p:cNvPr id="8" name="Google Shape;773;p63">
            <a:extLst>
              <a:ext uri="{FF2B5EF4-FFF2-40B4-BE49-F238E27FC236}">
                <a16:creationId xmlns:a16="http://schemas.microsoft.com/office/drawing/2014/main" id="{5A123E8D-0A53-4EDC-81BF-912078AC3663}"/>
              </a:ext>
            </a:extLst>
          </p:cNvPr>
          <p:cNvSpPr/>
          <p:nvPr/>
        </p:nvSpPr>
        <p:spPr>
          <a:xfrm>
            <a:off x="6318167" y="1211074"/>
            <a:ext cx="2479843" cy="1441331"/>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600" b="1" i="0" u="none" strike="noStrike" cap="none" dirty="0">
                <a:solidFill>
                  <a:srgbClr val="000000"/>
                </a:solidFill>
                <a:latin typeface="Georgia" panose="02040502050405020303" pitchFamily="18" charset="0"/>
                <a:ea typeface="Georgia"/>
                <a:cs typeface="Georgia"/>
                <a:sym typeface="Georgia"/>
              </a:rPr>
              <a:t>*Notes:</a:t>
            </a:r>
            <a:endParaRPr lang="en-US" sz="1600" b="1" dirty="0">
              <a:latin typeface="Georgia" panose="02040502050405020303" pitchFamily="18" charset="0"/>
              <a:ea typeface="Georgia"/>
              <a:cs typeface="Georgia"/>
              <a:sym typeface="Georgia"/>
            </a:endParaRPr>
          </a:p>
          <a:p>
            <a:pPr marL="0" marR="0" lvl="0" indent="0" algn="l" rtl="0">
              <a:lnSpc>
                <a:spcPct val="100000"/>
              </a:lnSpc>
              <a:spcBef>
                <a:spcPts val="0"/>
              </a:spcBef>
              <a:spcAft>
                <a:spcPts val="0"/>
              </a:spcAft>
              <a:buClr>
                <a:srgbClr val="000000"/>
              </a:buClr>
              <a:buSzPts val="1050"/>
              <a:buFont typeface="Arial"/>
              <a:buNone/>
            </a:pPr>
            <a:endParaRPr sz="1600" b="1" i="0" u="none" strike="noStrike" cap="none" dirty="0">
              <a:solidFill>
                <a:srgbClr val="000000"/>
              </a:solidFill>
              <a:latin typeface="Georgia" panose="02040502050405020303" pitchFamily="18" charset="0"/>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Georgia" panose="02040502050405020303" pitchFamily="18" charset="0"/>
                <a:ea typeface="Georgia"/>
                <a:cs typeface="Georgia"/>
                <a:sym typeface="Georgia"/>
              </a:rPr>
              <a:t>Budget based on estimated </a:t>
            </a:r>
            <a:r>
              <a:rPr lang="en-US" sz="1600" b="1" i="0" u="none" strike="noStrike" cap="none" dirty="0">
                <a:solidFill>
                  <a:srgbClr val="000000"/>
                </a:solidFill>
                <a:latin typeface="Georgia" panose="02040502050405020303" pitchFamily="18" charset="0"/>
                <a:ea typeface="Georgia"/>
                <a:cs typeface="Georgia"/>
                <a:sym typeface="Georgia"/>
              </a:rPr>
              <a:t>12 pods + 4 pods for prototyping</a:t>
            </a:r>
            <a:endParaRPr sz="1600" b="1" i="0" u="none" strike="noStrike" cap="none" dirty="0">
              <a:solidFill>
                <a:srgbClr val="000000"/>
              </a:solidFill>
              <a:latin typeface="Georgia" panose="02040502050405020303" pitchFamily="18" charset="0"/>
              <a:ea typeface="Georgia"/>
              <a:cs typeface="Georgia"/>
              <a:sym typeface="Georgia"/>
            </a:endParaRPr>
          </a:p>
          <a:p>
            <a:pPr marL="0" marR="0" lvl="0" indent="0" algn="l" rtl="0">
              <a:lnSpc>
                <a:spcPct val="100000"/>
              </a:lnSpc>
              <a:spcBef>
                <a:spcPts val="0"/>
              </a:spcBef>
              <a:spcAft>
                <a:spcPts val="0"/>
              </a:spcAft>
              <a:buClr>
                <a:srgbClr val="000000"/>
              </a:buClr>
              <a:buSzPts val="1400"/>
            </a:pPr>
            <a:r>
              <a:rPr lang="en-US" sz="1600" b="0" i="0" u="none" strike="noStrike" cap="none" dirty="0">
                <a:solidFill>
                  <a:srgbClr val="000000"/>
                </a:solidFill>
                <a:latin typeface="Georgia" panose="02040502050405020303" pitchFamily="18" charset="0"/>
                <a:sym typeface="Arial"/>
              </a:rPr>
              <a:t/>
            </a:r>
            <a:br>
              <a:rPr lang="en-US" sz="1600" b="0" i="0" u="none" strike="noStrike" cap="none" dirty="0">
                <a:solidFill>
                  <a:srgbClr val="000000"/>
                </a:solidFill>
                <a:latin typeface="Georgia" panose="02040502050405020303" pitchFamily="18" charset="0"/>
                <a:sym typeface="Arial"/>
              </a:rPr>
            </a:br>
            <a:r>
              <a:rPr lang="en-US" sz="1200" b="0" i="0" u="none" strike="noStrike" cap="none" dirty="0">
                <a:solidFill>
                  <a:srgbClr val="000000"/>
                </a:solidFill>
                <a:latin typeface="Arial"/>
                <a:ea typeface="Arial"/>
                <a:cs typeface="Arial"/>
                <a:sym typeface="Arial"/>
              </a:rPr>
              <a:t/>
            </a:r>
            <a:br>
              <a:rPr lang="en-US" sz="1200" b="0" i="0" u="none" strike="noStrike" cap="none" dirty="0">
                <a:solidFill>
                  <a:srgbClr val="000000"/>
                </a:solidFill>
                <a:latin typeface="Arial"/>
                <a:ea typeface="Arial"/>
                <a:cs typeface="Arial"/>
                <a:sym typeface="Arial"/>
              </a:rPr>
            </a:br>
            <a:endParaRPr sz="1200" b="0" i="0" u="none" strike="noStrike" cap="none" dirty="0">
              <a:solidFill>
                <a:srgbClr val="000000"/>
              </a:solidFill>
              <a:latin typeface="Arial"/>
              <a:ea typeface="Arial"/>
              <a:cs typeface="Arial"/>
              <a:sym typeface="Arial"/>
            </a:endParaRPr>
          </a:p>
        </p:txBody>
      </p:sp>
      <p:pic>
        <p:nvPicPr>
          <p:cNvPr id="9" name="Google Shape;774;p63">
            <a:extLst>
              <a:ext uri="{FF2B5EF4-FFF2-40B4-BE49-F238E27FC236}">
                <a16:creationId xmlns:a16="http://schemas.microsoft.com/office/drawing/2014/main" id="{5829D0C3-E2FC-4023-BF35-31CE49F7634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0641" y="1112108"/>
            <a:ext cx="5993027" cy="5493942"/>
          </a:xfrm>
          <a:prstGeom prst="rect">
            <a:avLst/>
          </a:prstGeom>
          <a:noFill/>
          <a:ln>
            <a:noFill/>
          </a:ln>
        </p:spPr>
      </p:pic>
      <p:graphicFrame>
        <p:nvGraphicFramePr>
          <p:cNvPr id="7" name="Google Shape;772;p63">
            <a:extLst>
              <a:ext uri="{FF2B5EF4-FFF2-40B4-BE49-F238E27FC236}">
                <a16:creationId xmlns:a16="http://schemas.microsoft.com/office/drawing/2014/main" id="{C924446F-95D3-4D37-877D-72B9017FF3B4}"/>
              </a:ext>
            </a:extLst>
          </p:cNvPr>
          <p:cNvGraphicFramePr/>
          <p:nvPr>
            <p:extLst>
              <p:ext uri="{D42A27DB-BD31-4B8C-83A1-F6EECF244321}">
                <p14:modId xmlns:p14="http://schemas.microsoft.com/office/powerpoint/2010/main" val="1373316628"/>
              </p:ext>
            </p:extLst>
          </p:nvPr>
        </p:nvGraphicFramePr>
        <p:xfrm>
          <a:off x="6144586" y="2905666"/>
          <a:ext cx="2934651" cy="3154600"/>
        </p:xfrm>
        <a:graphic>
          <a:graphicData uri="http://schemas.openxmlformats.org/drawingml/2006/table">
            <a:tbl>
              <a:tblPr>
                <a:tableStyleId>{76EF6EF3-F5F6-4A92-94FD-5D041465546B}</a:tableStyleId>
              </a:tblPr>
              <a:tblGrid>
                <a:gridCol w="1653448">
                  <a:extLst>
                    <a:ext uri="{9D8B030D-6E8A-4147-A177-3AD203B41FA5}">
                      <a16:colId xmlns:a16="http://schemas.microsoft.com/office/drawing/2014/main" val="20000"/>
                    </a:ext>
                  </a:extLst>
                </a:gridCol>
                <a:gridCol w="1281203">
                  <a:extLst>
                    <a:ext uri="{9D8B030D-6E8A-4147-A177-3AD203B41FA5}">
                      <a16:colId xmlns:a16="http://schemas.microsoft.com/office/drawing/2014/main" val="20001"/>
                    </a:ext>
                  </a:extLst>
                </a:gridCol>
              </a:tblGrid>
              <a:tr h="617200">
                <a:tc>
                  <a:txBody>
                    <a:bodyPr/>
                    <a:lstStyle/>
                    <a:p>
                      <a:pPr marL="0" marR="0" lvl="0" indent="0" algn="ctr" rtl="0">
                        <a:lnSpc>
                          <a:spcPct val="100000"/>
                        </a:lnSpc>
                        <a:spcBef>
                          <a:spcPts val="0"/>
                        </a:spcBef>
                        <a:spcAft>
                          <a:spcPts val="0"/>
                        </a:spcAft>
                        <a:buClr>
                          <a:srgbClr val="000000"/>
                        </a:buClr>
                        <a:buSzPts val="1100"/>
                        <a:buFont typeface="Arial"/>
                        <a:buNone/>
                      </a:pPr>
                      <a:r>
                        <a:rPr lang="en-US" sz="1800" u="none" strike="noStrike" cap="none" dirty="0">
                          <a:latin typeface="Georgia" panose="02040502050405020303" pitchFamily="18" charset="0"/>
                          <a:sym typeface="Georgia"/>
                        </a:rPr>
                        <a:t>Total Cost:</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800" u="none" strike="noStrike" cap="none" dirty="0">
                          <a:latin typeface="Georgia" panose="02040502050405020303" pitchFamily="18" charset="0"/>
                          <a:sym typeface="Georgia"/>
                        </a:rPr>
                        <a:t>$3,454.29</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17200">
                <a:tc>
                  <a:txBody>
                    <a:bodyPr/>
                    <a:lstStyle/>
                    <a:p>
                      <a:pPr marL="0" marR="0" lvl="0" indent="0" algn="ctr" rtl="0">
                        <a:lnSpc>
                          <a:spcPct val="100000"/>
                        </a:lnSpc>
                        <a:spcBef>
                          <a:spcPts val="0"/>
                        </a:spcBef>
                        <a:spcAft>
                          <a:spcPts val="0"/>
                        </a:spcAft>
                        <a:buClr>
                          <a:srgbClr val="000000"/>
                        </a:buClr>
                        <a:buSzPts val="1100"/>
                        <a:buFont typeface="Arial"/>
                        <a:buNone/>
                      </a:pPr>
                      <a:r>
                        <a:rPr lang="en-US" sz="1800" u="none" strike="noStrike" cap="none" dirty="0">
                          <a:latin typeface="Georgia" panose="02040502050405020303" pitchFamily="18" charset="0"/>
                          <a:sym typeface="Georgia"/>
                        </a:rPr>
                        <a:t>Total Spent:</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800" u="none" strike="noStrike" cap="none" dirty="0">
                          <a:latin typeface="Georgia" panose="02040502050405020303" pitchFamily="18" charset="0"/>
                          <a:sym typeface="Georgia"/>
                        </a:rPr>
                        <a:t>$3,356.77</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7150">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Georgia" panose="02040502050405020303" pitchFamily="18" charset="0"/>
                          <a:sym typeface="Georgia"/>
                        </a:rPr>
                        <a:t>Margin (for replacements):</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Georgia" panose="02040502050405020303" pitchFamily="18" charset="0"/>
                          <a:sym typeface="Georgia"/>
                        </a:rPr>
                        <a:t>$830.77</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150">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Georgia" panose="02040502050405020303" pitchFamily="18" charset="0"/>
                          <a:sym typeface="Georgia"/>
                        </a:rPr>
                        <a:t>Shipping:</a:t>
                      </a:r>
                      <a:endParaRPr sz="1800" b="1" u="none" strike="noStrike" cap="none">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Georgia" panose="02040502050405020303" pitchFamily="18" charset="0"/>
                          <a:sym typeface="Georgia"/>
                        </a:rPr>
                        <a:t>$</a:t>
                      </a:r>
                      <a:r>
                        <a:rPr lang="en-US" sz="1800" dirty="0">
                          <a:latin typeface="Georgia" panose="02040502050405020303" pitchFamily="18" charset="0"/>
                          <a:sym typeface="Georgia"/>
                        </a:rPr>
                        <a:t>300.00</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7150">
                <a:tc>
                  <a:txBody>
                    <a:bodyPr/>
                    <a:lstStyle/>
                    <a:p>
                      <a:pPr marL="0" marR="0" lvl="0" indent="0" algn="ctr" rtl="0">
                        <a:lnSpc>
                          <a:spcPct val="100000"/>
                        </a:lnSpc>
                        <a:spcBef>
                          <a:spcPts val="0"/>
                        </a:spcBef>
                        <a:spcAft>
                          <a:spcPts val="0"/>
                        </a:spcAft>
                        <a:buNone/>
                      </a:pPr>
                      <a:r>
                        <a:rPr lang="en-US" sz="1800">
                          <a:latin typeface="Georgia" panose="02040502050405020303" pitchFamily="18" charset="0"/>
                          <a:sym typeface="Georgia"/>
                        </a:rPr>
                        <a:t>Reserve:</a:t>
                      </a:r>
                      <a:endParaRPr sz="1800" b="1" u="none" strike="noStrike" cap="none">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1800" dirty="0">
                          <a:latin typeface="Georgia" panose="02040502050405020303" pitchFamily="18" charset="0"/>
                          <a:sym typeface="Georgia"/>
                        </a:rPr>
                        <a:t>$414.94</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97150">
                <a:tc>
                  <a:txBody>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Georgia" panose="02040502050405020303" pitchFamily="18" charset="0"/>
                          <a:sym typeface="Georgia"/>
                        </a:rPr>
                        <a:t>$5000.00</a:t>
                      </a:r>
                      <a:endParaRPr sz="1800" b="1" u="none" strike="noStrike" cap="none" dirty="0">
                        <a:latin typeface="Georgia" panose="02040502050405020303" pitchFamily="18" charset="0"/>
                        <a:ea typeface="Georgia"/>
                        <a:cs typeface="Georgia"/>
                        <a:sym typeface="Georgia"/>
                      </a:endParaRPr>
                    </a:p>
                  </a:txBody>
                  <a:tcPr marL="68575" marR="68575" marT="68575" marB="6857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10" name="Google Shape;774;p63">
            <a:extLst>
              <a:ext uri="{FF2B5EF4-FFF2-40B4-BE49-F238E27FC236}">
                <a16:creationId xmlns:a16="http://schemas.microsoft.com/office/drawing/2014/main" id="{349A3613-16F7-4F97-AD11-7F7BF7EBBDF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8283" y="6606050"/>
            <a:ext cx="5996303" cy="251950"/>
          </a:xfrm>
          <a:prstGeom prst="rect">
            <a:avLst/>
          </a:prstGeom>
          <a:noFill/>
          <a:ln>
            <a:noFill/>
          </a:ln>
        </p:spPr>
      </p:pic>
      <p:grpSp>
        <p:nvGrpSpPr>
          <p:cNvPr id="13" name="Group 12">
            <a:extLst>
              <a:ext uri="{FF2B5EF4-FFF2-40B4-BE49-F238E27FC236}">
                <a16:creationId xmlns:a16="http://schemas.microsoft.com/office/drawing/2014/main" id="{87F2A123-9663-4353-A58D-D8C677667026}"/>
              </a:ext>
            </a:extLst>
          </p:cNvPr>
          <p:cNvGrpSpPr/>
          <p:nvPr/>
        </p:nvGrpSpPr>
        <p:grpSpPr>
          <a:xfrm>
            <a:off x="4703699" y="1931739"/>
            <a:ext cx="1334814" cy="655464"/>
            <a:chOff x="4294926" y="1960000"/>
            <a:chExt cx="1334814" cy="768408"/>
          </a:xfrm>
        </p:grpSpPr>
        <p:sp>
          <p:nvSpPr>
            <p:cNvPr id="16" name="Google Shape;773;p63">
              <a:extLst>
                <a:ext uri="{FF2B5EF4-FFF2-40B4-BE49-F238E27FC236}">
                  <a16:creationId xmlns:a16="http://schemas.microsoft.com/office/drawing/2014/main" id="{9E7F73B7-7253-4F3A-9B0F-D6CDE7FCA500}"/>
                </a:ext>
              </a:extLst>
            </p:cNvPr>
            <p:cNvSpPr/>
            <p:nvPr/>
          </p:nvSpPr>
          <p:spPr>
            <a:xfrm>
              <a:off x="4294926" y="1960000"/>
              <a:ext cx="1334814" cy="768408"/>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000000"/>
                </a:buClr>
                <a:buSzPts val="1050"/>
                <a:buFont typeface="Arial"/>
                <a:buNone/>
              </a:pPr>
              <a:r>
                <a:rPr lang="en-US" b="1" dirty="0">
                  <a:latin typeface="Georgia" panose="02040502050405020303" pitchFamily="18" charset="0"/>
                  <a:ea typeface="Georgia"/>
                  <a:cs typeface="Georgia"/>
                  <a:sym typeface="Georgia"/>
                </a:rPr>
                <a:t>        </a:t>
              </a:r>
              <a:r>
                <a:rPr lang="en-US" sz="1200" b="1" i="0" u="none" strike="noStrike" cap="none" dirty="0">
                  <a:solidFill>
                    <a:srgbClr val="000000"/>
                  </a:solidFill>
                  <a:latin typeface="Georgia" panose="02040502050405020303" pitchFamily="18" charset="0"/>
                  <a:ea typeface="Georgia"/>
                  <a:cs typeface="Georgia"/>
                  <a:sym typeface="Georgia"/>
                </a:rPr>
                <a:t>Purchased</a:t>
              </a:r>
            </a:p>
            <a:p>
              <a:pPr marL="0" marR="0" lvl="0" indent="0" algn="l" rtl="0">
                <a:lnSpc>
                  <a:spcPct val="150000"/>
                </a:lnSpc>
                <a:spcBef>
                  <a:spcPts val="0"/>
                </a:spcBef>
                <a:spcAft>
                  <a:spcPts val="0"/>
                </a:spcAft>
                <a:buClr>
                  <a:srgbClr val="000000"/>
                </a:buClr>
                <a:buSzPts val="1050"/>
                <a:buFont typeface="Arial"/>
                <a:buNone/>
              </a:pPr>
              <a:r>
                <a:rPr lang="en-US" sz="1200" b="1" dirty="0">
                  <a:latin typeface="Georgia" panose="02040502050405020303" pitchFamily="18" charset="0"/>
                  <a:sym typeface="Georgia"/>
                </a:rPr>
                <a:t>          Margin</a:t>
              </a:r>
              <a:r>
                <a:rPr lang="en-US" sz="1600" b="0" i="0" u="none" strike="noStrike" cap="none" dirty="0">
                  <a:solidFill>
                    <a:srgbClr val="000000"/>
                  </a:solidFill>
                  <a:latin typeface="Georgia" panose="02040502050405020303" pitchFamily="18" charset="0"/>
                  <a:sym typeface="Arial"/>
                </a:rPr>
                <a:t/>
              </a:r>
              <a:br>
                <a:rPr lang="en-US" sz="1600" b="0" i="0" u="none" strike="noStrike" cap="none" dirty="0">
                  <a:solidFill>
                    <a:srgbClr val="000000"/>
                  </a:solidFill>
                  <a:latin typeface="Georgia" panose="02040502050405020303" pitchFamily="18" charset="0"/>
                  <a:sym typeface="Arial"/>
                </a:rPr>
              </a:br>
              <a:r>
                <a:rPr lang="en-US" sz="1200" b="0" i="0" u="none" strike="noStrike" cap="none" dirty="0">
                  <a:solidFill>
                    <a:srgbClr val="000000"/>
                  </a:solidFill>
                  <a:latin typeface="Arial"/>
                  <a:ea typeface="Arial"/>
                  <a:cs typeface="Arial"/>
                  <a:sym typeface="Arial"/>
                </a:rPr>
                <a:t/>
              </a:r>
              <a:br>
                <a:rPr lang="en-US" sz="1200" b="0" i="0" u="none" strike="noStrike" cap="none" dirty="0">
                  <a:solidFill>
                    <a:srgbClr val="000000"/>
                  </a:solidFill>
                  <a:latin typeface="Arial"/>
                  <a:ea typeface="Arial"/>
                  <a:cs typeface="Arial"/>
                  <a:sym typeface="Arial"/>
                </a:rPr>
              </a:br>
              <a:endParaRPr sz="1200" b="0" i="0" u="none" strike="noStrike" cap="none" dirty="0">
                <a:solidFill>
                  <a:srgbClr val="000000"/>
                </a:solidFill>
                <a:latin typeface="Arial"/>
                <a:ea typeface="Arial"/>
                <a:cs typeface="Arial"/>
                <a:sym typeface="Arial"/>
              </a:endParaRPr>
            </a:p>
          </p:txBody>
        </p:sp>
        <p:sp>
          <p:nvSpPr>
            <p:cNvPr id="17" name="Rectangle 16">
              <a:extLst>
                <a:ext uri="{FF2B5EF4-FFF2-40B4-BE49-F238E27FC236}">
                  <a16:creationId xmlns:a16="http://schemas.microsoft.com/office/drawing/2014/main" id="{968C6CBC-3DC4-4486-AFC6-43778CDD8E28}"/>
                </a:ext>
              </a:extLst>
            </p:cNvPr>
            <p:cNvSpPr/>
            <p:nvPr/>
          </p:nvSpPr>
          <p:spPr>
            <a:xfrm>
              <a:off x="4392295" y="2134618"/>
              <a:ext cx="273269" cy="145201"/>
            </a:xfrm>
            <a:prstGeom prst="rect">
              <a:avLst/>
            </a:prstGeom>
            <a:solidFill>
              <a:srgbClr val="A7B5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0FF42F-ED4B-4F95-BAB1-DE57D697CD7B}"/>
                </a:ext>
              </a:extLst>
            </p:cNvPr>
            <p:cNvSpPr/>
            <p:nvPr/>
          </p:nvSpPr>
          <p:spPr>
            <a:xfrm>
              <a:off x="4392295" y="2479536"/>
              <a:ext cx="273269" cy="145201"/>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body" idx="1"/>
          </p:nvPr>
        </p:nvSpPr>
        <p:spPr>
          <a:xfrm>
            <a:off x="121954" y="1343301"/>
            <a:ext cx="8587706" cy="4300118"/>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2000"/>
              <a:t>The DRAGON team will provide a fully autonomous method to </a:t>
            </a:r>
            <a:r>
              <a:rPr lang="en-US" sz="2000" u="sng"/>
              <a:t>navigate an unmanned rover in GPS-denied environments with 1m accuracy </a:t>
            </a:r>
            <a:endParaRPr/>
          </a:p>
          <a:p>
            <a:pPr marL="342900" lvl="0" indent="-142875" algn="l" rtl="0">
              <a:lnSpc>
                <a:spcPct val="90000"/>
              </a:lnSpc>
              <a:spcBef>
                <a:spcPts val="750"/>
              </a:spcBef>
              <a:spcAft>
                <a:spcPts val="0"/>
              </a:spcAft>
              <a:buClr>
                <a:schemeClr val="dk1"/>
              </a:buClr>
              <a:buSzPts val="1800"/>
              <a:buNone/>
            </a:pPr>
            <a:endParaRPr sz="2000"/>
          </a:p>
          <a:p>
            <a:pPr marL="342900" lvl="0" indent="-257175" algn="l" rtl="0">
              <a:lnSpc>
                <a:spcPct val="90000"/>
              </a:lnSpc>
              <a:spcBef>
                <a:spcPts val="750"/>
              </a:spcBef>
              <a:spcAft>
                <a:spcPts val="0"/>
              </a:spcAft>
              <a:buClr>
                <a:schemeClr val="dk1"/>
              </a:buClr>
              <a:buSzPts val="1800"/>
              <a:buChar char="•"/>
            </a:pPr>
            <a:r>
              <a:rPr lang="en-US" sz="2000"/>
              <a:t>This will be done by developing:</a:t>
            </a:r>
            <a:endParaRPr/>
          </a:p>
          <a:p>
            <a:pPr marL="685800" lvl="1" indent="-257175" algn="l" rtl="0">
              <a:lnSpc>
                <a:spcPct val="90000"/>
              </a:lnSpc>
              <a:spcBef>
                <a:spcPts val="375"/>
              </a:spcBef>
              <a:spcAft>
                <a:spcPts val="0"/>
              </a:spcAft>
              <a:buSzPts val="1800"/>
              <a:buChar char="•"/>
            </a:pPr>
            <a:r>
              <a:rPr lang="en-US" sz="2000" b="1"/>
              <a:t>Pods</a:t>
            </a:r>
            <a:r>
              <a:rPr lang="en-US" sz="2000"/>
              <a:t> which contain </a:t>
            </a:r>
            <a:r>
              <a:rPr lang="en-US" sz="2000" b="1"/>
              <a:t>RF-Localization</a:t>
            </a:r>
            <a:r>
              <a:rPr lang="en-US" sz="2000"/>
              <a:t> beacons. </a:t>
            </a:r>
            <a:endParaRPr/>
          </a:p>
          <a:p>
            <a:pPr marL="685800" lvl="1" indent="-257175" algn="l" rtl="0">
              <a:lnSpc>
                <a:spcPct val="90000"/>
              </a:lnSpc>
              <a:spcBef>
                <a:spcPts val="375"/>
              </a:spcBef>
              <a:spcAft>
                <a:spcPts val="0"/>
              </a:spcAft>
              <a:buSzPts val="1800"/>
              <a:buChar char="•"/>
            </a:pPr>
            <a:r>
              <a:rPr lang="en-US" sz="2000" b="1"/>
              <a:t>Deployment mechanism</a:t>
            </a:r>
            <a:r>
              <a:rPr lang="en-US" sz="2000"/>
              <a:t> to deploy pods to </a:t>
            </a:r>
            <a:r>
              <a:rPr lang="en-US" sz="2000" b="1"/>
              <a:t>software-determined locations</a:t>
            </a:r>
            <a:endParaRPr/>
          </a:p>
          <a:p>
            <a:pPr marL="685800" lvl="1" indent="-257175" algn="l" rtl="0">
              <a:lnSpc>
                <a:spcPct val="90000"/>
              </a:lnSpc>
              <a:spcBef>
                <a:spcPts val="375"/>
              </a:spcBef>
              <a:spcAft>
                <a:spcPts val="0"/>
              </a:spcAft>
              <a:buSzPts val="1800"/>
              <a:buChar char="•"/>
            </a:pPr>
            <a:r>
              <a:rPr lang="en-US" sz="2000"/>
              <a:t>Software to determine </a:t>
            </a:r>
            <a:r>
              <a:rPr lang="en-US" sz="2000" b="1"/>
              <a:t>absolute position </a:t>
            </a:r>
            <a:r>
              <a:rPr lang="en-US" sz="2000"/>
              <a:t>and </a:t>
            </a:r>
            <a:r>
              <a:rPr lang="en-US" sz="2000" b="1"/>
              <a:t>navigate to waypoints</a:t>
            </a:r>
            <a:endParaRPr/>
          </a:p>
          <a:p>
            <a:pPr marL="85725" lvl="0" indent="0" algn="l" rtl="0">
              <a:lnSpc>
                <a:spcPct val="90000"/>
              </a:lnSpc>
              <a:spcBef>
                <a:spcPts val="750"/>
              </a:spcBef>
              <a:spcAft>
                <a:spcPts val="0"/>
              </a:spcAft>
              <a:buSzPts val="1800"/>
              <a:buNone/>
            </a:pPr>
            <a:endParaRPr sz="2000"/>
          </a:p>
          <a:p>
            <a:pPr marL="342900" lvl="0" indent="-257175" algn="l" rtl="0">
              <a:lnSpc>
                <a:spcPct val="90000"/>
              </a:lnSpc>
              <a:spcBef>
                <a:spcPts val="750"/>
              </a:spcBef>
              <a:spcAft>
                <a:spcPts val="0"/>
              </a:spcAft>
              <a:buClr>
                <a:schemeClr val="dk1"/>
              </a:buClr>
              <a:buSzPts val="1800"/>
              <a:buChar char="•"/>
            </a:pPr>
            <a:r>
              <a:rPr lang="en-US" sz="2000"/>
              <a:t>The pods will also have the demonstrational ability to collect and transmit environmental data.</a:t>
            </a:r>
            <a:endParaRPr/>
          </a:p>
          <a:p>
            <a:pPr marL="342900" lvl="0" indent="-142875" algn="l" rtl="0">
              <a:lnSpc>
                <a:spcPct val="90000"/>
              </a:lnSpc>
              <a:spcBef>
                <a:spcPts val="750"/>
              </a:spcBef>
              <a:spcAft>
                <a:spcPts val="0"/>
              </a:spcAft>
              <a:buClr>
                <a:schemeClr val="dk1"/>
              </a:buClr>
              <a:buSzPts val="1800"/>
              <a:buNone/>
            </a:pPr>
            <a:endParaRPr sz="2000"/>
          </a:p>
        </p:txBody>
      </p:sp>
      <p:sp>
        <p:nvSpPr>
          <p:cNvPr id="224" name="Google Shape;224;p27"/>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a:t>
            </a:fld>
            <a:endParaRPr/>
          </a:p>
        </p:txBody>
      </p:sp>
      <p:sp>
        <p:nvSpPr>
          <p:cNvPr id="225" name="Google Shape;225;p27"/>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Specific Objectives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63"/>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40</a:t>
            </a:fld>
            <a:endParaRPr/>
          </a:p>
        </p:txBody>
      </p:sp>
      <p:sp>
        <p:nvSpPr>
          <p:cNvPr id="713" name="Google Shape;713;p63"/>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dirty="0"/>
              <a:t>Budget</a:t>
            </a:r>
            <a:endParaRPr dirty="0"/>
          </a:p>
        </p:txBody>
      </p:sp>
      <p:sp>
        <p:nvSpPr>
          <p:cNvPr id="714" name="Google Shape;714;p63"/>
          <p:cNvSpPr txBox="1"/>
          <p:nvPr/>
        </p:nvSpPr>
        <p:spPr>
          <a:xfrm>
            <a:off x="6726621" y="3720247"/>
            <a:ext cx="2372370" cy="623682"/>
          </a:xfrm>
          <a:prstGeom prst="rect">
            <a:avLst/>
          </a:prstGeom>
          <a:solidFill>
            <a:srgbClr val="6CEC8A"/>
          </a:solidFill>
          <a:ln/>
        </p:spPr>
        <p:style>
          <a:lnRef idx="2">
            <a:schemeClr val="dk1"/>
          </a:lnRef>
          <a:fillRef idx="1">
            <a:schemeClr val="lt1"/>
          </a:fillRef>
          <a:effectRef idx="0">
            <a:schemeClr val="dk1"/>
          </a:effectRef>
          <a:fontRef idx="minor">
            <a:schemeClr val="dk1"/>
          </a:fontRef>
        </p:style>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1600" b="1" i="0" strike="noStrike" cap="none" dirty="0">
                <a:solidFill>
                  <a:srgbClr val="000000"/>
                </a:solidFill>
                <a:latin typeface="Georgia"/>
                <a:ea typeface="Georgia"/>
                <a:cs typeface="Georgia"/>
                <a:sym typeface="Georgia"/>
              </a:rPr>
              <a:t>All </a:t>
            </a:r>
            <a:r>
              <a:rPr lang="en-US" sz="1600" b="1" i="0" u="sng" strike="noStrike" cap="none" dirty="0">
                <a:solidFill>
                  <a:srgbClr val="000000"/>
                </a:solidFill>
                <a:latin typeface="Georgia"/>
                <a:ea typeface="Georgia"/>
                <a:cs typeface="Georgia"/>
                <a:sym typeface="Georgia"/>
              </a:rPr>
              <a:t>long lead time </a:t>
            </a:r>
            <a:r>
              <a:rPr lang="en-US" sz="1600" b="1" i="0" strike="noStrike" cap="none" dirty="0">
                <a:solidFill>
                  <a:srgbClr val="000000"/>
                </a:solidFill>
                <a:latin typeface="Georgia"/>
                <a:ea typeface="Georgia"/>
                <a:cs typeface="Georgia"/>
                <a:sym typeface="Georgia"/>
              </a:rPr>
              <a:t>parts have arrived</a:t>
            </a:r>
            <a:endParaRPr sz="1600" b="1" i="0" strike="noStrike" cap="none" dirty="0">
              <a:solidFill>
                <a:srgbClr val="000000"/>
              </a:solidFill>
              <a:latin typeface="Georgia"/>
              <a:ea typeface="Georgia"/>
              <a:cs typeface="Georgia"/>
              <a:sym typeface="Georgia"/>
            </a:endParaRPr>
          </a:p>
        </p:txBody>
      </p:sp>
      <p:sp>
        <p:nvSpPr>
          <p:cNvPr id="715" name="Google Shape;715;p63"/>
          <p:cNvSpPr txBox="1"/>
          <p:nvPr/>
        </p:nvSpPr>
        <p:spPr>
          <a:xfrm>
            <a:off x="6726621" y="4718741"/>
            <a:ext cx="2372370" cy="1887309"/>
          </a:xfrm>
          <a:prstGeom prst="rect">
            <a:avLst/>
          </a:prstGeom>
          <a:solidFill>
            <a:srgbClr val="D7A3EF"/>
          </a:solidFill>
          <a:ln/>
        </p:spPr>
        <p:style>
          <a:lnRef idx="2">
            <a:schemeClr val="dk1"/>
          </a:lnRef>
          <a:fillRef idx="1">
            <a:schemeClr val="lt1"/>
          </a:fillRef>
          <a:effectRef idx="0">
            <a:schemeClr val="dk1"/>
          </a:effectRef>
          <a:fontRef idx="minor">
            <a:schemeClr val="dk1"/>
          </a:fontRef>
        </p:style>
        <p:txBody>
          <a:bodyPr spcFirstLastPara="1" wrap="square" lIns="68550" tIns="68550" rIns="68550" bIns="68550" anchor="t" anchorCtr="0">
            <a:noAutofit/>
          </a:bodyPr>
          <a:lstStyle/>
          <a:p>
            <a:pPr lvl="0" algn="ctr"/>
            <a:r>
              <a:rPr lang="en-US" sz="1600" b="1" dirty="0">
                <a:solidFill>
                  <a:srgbClr val="000000"/>
                </a:solidFill>
                <a:latin typeface="Georgia"/>
                <a:ea typeface="Georgia"/>
                <a:cs typeface="Georgia"/>
                <a:sym typeface="Georgia"/>
              </a:rPr>
              <a:t>All </a:t>
            </a:r>
            <a:r>
              <a:rPr lang="en-US" sz="1600" b="1" u="sng" dirty="0">
                <a:solidFill>
                  <a:srgbClr val="000000"/>
                </a:solidFill>
                <a:latin typeface="Georgia"/>
                <a:ea typeface="Georgia"/>
                <a:cs typeface="Georgia"/>
                <a:sym typeface="Georgia"/>
              </a:rPr>
              <a:t>critical </a:t>
            </a:r>
            <a:r>
              <a:rPr lang="en-US" sz="1600" b="1" dirty="0">
                <a:solidFill>
                  <a:srgbClr val="000000"/>
                </a:solidFill>
                <a:latin typeface="Georgia"/>
                <a:ea typeface="Georgia"/>
                <a:cs typeface="Georgia"/>
                <a:sym typeface="Georgia"/>
              </a:rPr>
              <a:t>parts have arrived except pod structure </a:t>
            </a:r>
          </a:p>
          <a:p>
            <a:pPr lvl="0" algn="ctr"/>
            <a:endParaRPr lang="en-US" sz="1600" b="1" dirty="0">
              <a:solidFill>
                <a:srgbClr val="000000"/>
              </a:solidFill>
              <a:latin typeface="Georgia"/>
              <a:ea typeface="Georgia"/>
              <a:cs typeface="Georgia"/>
              <a:sym typeface="Georgia"/>
            </a:endParaRPr>
          </a:p>
          <a:p>
            <a:pPr lvl="0" algn="ctr"/>
            <a:r>
              <a:rPr lang="en-US" sz="1600" dirty="0">
                <a:solidFill>
                  <a:srgbClr val="000000"/>
                </a:solidFill>
                <a:latin typeface="Georgia"/>
                <a:ea typeface="Georgia"/>
                <a:cs typeface="Georgia"/>
                <a:sym typeface="Georgia"/>
              </a:rPr>
              <a:t>Pod Structure p</a:t>
            </a:r>
            <a:r>
              <a:rPr lang="en-US" sz="1600" dirty="0">
                <a:latin typeface="Georgia"/>
                <a:ea typeface="Georgia"/>
                <a:cs typeface="Georgia"/>
                <a:sym typeface="Georgia"/>
              </a:rPr>
              <a:t>arts in transit or can be purchased locally</a:t>
            </a:r>
            <a:endParaRPr sz="1600" dirty="0">
              <a:latin typeface="Georgia"/>
              <a:ea typeface="Georgia"/>
              <a:cs typeface="Georgia"/>
              <a:sym typeface="Georgia"/>
            </a:endParaRPr>
          </a:p>
          <a:p>
            <a:pPr marL="0" marR="0" lvl="0" indent="0" algn="l" rtl="0">
              <a:lnSpc>
                <a:spcPct val="100000"/>
              </a:lnSpc>
              <a:spcBef>
                <a:spcPts val="0"/>
              </a:spcBef>
              <a:spcAft>
                <a:spcPts val="0"/>
              </a:spcAft>
              <a:buNone/>
            </a:pPr>
            <a:endParaRPr sz="1600" dirty="0">
              <a:latin typeface="Georgia"/>
              <a:ea typeface="Georgia"/>
              <a:cs typeface="Georgia"/>
              <a:sym typeface="Georgia"/>
            </a:endParaRPr>
          </a:p>
        </p:txBody>
      </p:sp>
      <p:pic>
        <p:nvPicPr>
          <p:cNvPr id="716" name="Google Shape;716;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047812"/>
            <a:ext cx="6144587" cy="5558238"/>
          </a:xfrm>
          <a:prstGeom prst="rect">
            <a:avLst/>
          </a:prstGeom>
          <a:noFill/>
          <a:ln>
            <a:noFill/>
          </a:ln>
        </p:spPr>
      </p:pic>
      <p:pic>
        <p:nvPicPr>
          <p:cNvPr id="7" name="Google Shape;774;p63">
            <a:extLst>
              <a:ext uri="{FF2B5EF4-FFF2-40B4-BE49-F238E27FC236}">
                <a16:creationId xmlns:a16="http://schemas.microsoft.com/office/drawing/2014/main" id="{DAE5D495-D99E-461C-9A65-AB09FE59AC1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 y="6606050"/>
            <a:ext cx="6144588" cy="251950"/>
          </a:xfrm>
          <a:prstGeom prst="rect">
            <a:avLst/>
          </a:prstGeom>
          <a:noFill/>
          <a:ln>
            <a:noFill/>
          </a:ln>
        </p:spPr>
      </p:pic>
      <p:sp>
        <p:nvSpPr>
          <p:cNvPr id="9" name="Google Shape;714;p63">
            <a:extLst>
              <a:ext uri="{FF2B5EF4-FFF2-40B4-BE49-F238E27FC236}">
                <a16:creationId xmlns:a16="http://schemas.microsoft.com/office/drawing/2014/main" id="{BEF4674B-2258-4D70-8DDD-768108E7CBAA}"/>
              </a:ext>
            </a:extLst>
          </p:cNvPr>
          <p:cNvSpPr txBox="1"/>
          <p:nvPr/>
        </p:nvSpPr>
        <p:spPr>
          <a:xfrm>
            <a:off x="6726621" y="1251710"/>
            <a:ext cx="2372370" cy="2111164"/>
          </a:xfrm>
          <a:prstGeom prst="rect">
            <a:avLst/>
          </a:prstGeom>
          <a:solidFill>
            <a:srgbClr val="D7A3EF"/>
          </a:solidFill>
          <a:ln/>
        </p:spPr>
        <p:style>
          <a:lnRef idx="2">
            <a:schemeClr val="dk1"/>
          </a:lnRef>
          <a:fillRef idx="1">
            <a:schemeClr val="lt1"/>
          </a:fillRef>
          <a:effectRef idx="0">
            <a:schemeClr val="dk1"/>
          </a:effectRef>
          <a:fontRef idx="minor">
            <a:schemeClr val="dk1"/>
          </a:fontRef>
        </p:style>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600" b="1" i="0" u="sng" strike="noStrike" cap="none" dirty="0">
                <a:solidFill>
                  <a:srgbClr val="000000"/>
                </a:solidFill>
                <a:latin typeface="Georgia"/>
                <a:ea typeface="Georgia"/>
                <a:cs typeface="Georgia"/>
                <a:sym typeface="Georgia"/>
              </a:rPr>
              <a:t>Left to Purchase:</a:t>
            </a:r>
            <a:endParaRPr lang="en-US" sz="1600" b="1" i="0" u="none" strike="noStrike" cap="none" dirty="0">
              <a:solidFill>
                <a:srgbClr val="000000"/>
              </a:solidFill>
              <a:latin typeface="Georgia"/>
              <a:ea typeface="Georgia"/>
              <a:cs typeface="Georgia"/>
              <a:sym typeface="Georgia"/>
            </a:endParaRPr>
          </a:p>
          <a:p>
            <a:pPr marL="342900" marR="0" lvl="0" indent="-219075" algn="l" rtl="0">
              <a:lnSpc>
                <a:spcPct val="100000"/>
              </a:lnSpc>
              <a:spcBef>
                <a:spcPts val="0"/>
              </a:spcBef>
              <a:spcAft>
                <a:spcPts val="0"/>
              </a:spcAft>
              <a:buClr>
                <a:srgbClr val="000000"/>
              </a:buClr>
              <a:buSzPts val="1100"/>
              <a:buFont typeface="Georgia"/>
              <a:buChar char="●"/>
            </a:pPr>
            <a:r>
              <a:rPr lang="en-US" sz="1600" dirty="0">
                <a:latin typeface="Georgia"/>
                <a:ea typeface="Georgia"/>
                <a:cs typeface="Georgia"/>
                <a:sym typeface="Georgia"/>
              </a:rPr>
              <a:t>Pod Booms</a:t>
            </a:r>
          </a:p>
          <a:p>
            <a:pPr marL="342900" marR="0" lvl="0" indent="-219075" algn="l" rtl="0">
              <a:lnSpc>
                <a:spcPct val="100000"/>
              </a:lnSpc>
              <a:spcBef>
                <a:spcPts val="0"/>
              </a:spcBef>
              <a:spcAft>
                <a:spcPts val="0"/>
              </a:spcAft>
              <a:buClr>
                <a:srgbClr val="000000"/>
              </a:buClr>
              <a:buSzPts val="1100"/>
              <a:buFont typeface="Georgia"/>
              <a:buChar char="●"/>
            </a:pPr>
            <a:r>
              <a:rPr lang="en-US" sz="1600" b="0" i="0" u="none" strike="noStrike" cap="none" dirty="0">
                <a:solidFill>
                  <a:srgbClr val="000000"/>
                </a:solidFill>
                <a:latin typeface="Georgia"/>
                <a:ea typeface="Georgia"/>
                <a:cs typeface="Georgia"/>
                <a:sym typeface="Georgia"/>
              </a:rPr>
              <a:t>Wall Housing</a:t>
            </a:r>
          </a:p>
          <a:p>
            <a:pPr marL="342900" marR="0" lvl="0" indent="-219075" algn="l" rtl="0">
              <a:lnSpc>
                <a:spcPct val="100000"/>
              </a:lnSpc>
              <a:spcBef>
                <a:spcPts val="0"/>
              </a:spcBef>
              <a:spcAft>
                <a:spcPts val="0"/>
              </a:spcAft>
              <a:buClr>
                <a:srgbClr val="000000"/>
              </a:buClr>
              <a:buSzPts val="1100"/>
              <a:buFont typeface="Georgia"/>
              <a:buChar char="●"/>
            </a:pPr>
            <a:r>
              <a:rPr lang="en-US" sz="1600" dirty="0">
                <a:solidFill>
                  <a:srgbClr val="000000"/>
                </a:solidFill>
                <a:latin typeface="Georgia"/>
                <a:ea typeface="Georgia"/>
                <a:cs typeface="Georgia"/>
                <a:sym typeface="Georgia"/>
              </a:rPr>
              <a:t>Tail Cap</a:t>
            </a:r>
            <a:endParaRPr sz="1600" b="1" i="0" u="none" strike="noStrike" cap="none" dirty="0">
              <a:solidFill>
                <a:srgbClr val="000000"/>
              </a:solidFill>
              <a:latin typeface="Georgia"/>
              <a:ea typeface="Georgia"/>
              <a:cs typeface="Georgia"/>
              <a:sym typeface="Georgia"/>
            </a:endParaRPr>
          </a:p>
          <a:p>
            <a:pPr marL="0" marR="0" lvl="0" indent="0" algn="ctr" rtl="0">
              <a:lnSpc>
                <a:spcPct val="100000"/>
              </a:lnSpc>
              <a:spcBef>
                <a:spcPts val="0"/>
              </a:spcBef>
              <a:spcAft>
                <a:spcPts val="0"/>
              </a:spcAft>
              <a:buNone/>
            </a:pPr>
            <a:r>
              <a:rPr lang="en-US" sz="1600" b="1" i="0" strike="noStrike" cap="none" dirty="0">
                <a:solidFill>
                  <a:srgbClr val="000000"/>
                </a:solidFill>
                <a:latin typeface="Georgia"/>
                <a:ea typeface="Georgia"/>
                <a:cs typeface="Georgia"/>
                <a:sym typeface="Georgia"/>
              </a:rPr>
              <a:t>To be purchased after pod/cannon interface testing (3/12)</a:t>
            </a:r>
            <a:endParaRPr sz="1600" b="1" i="0" strike="noStrike" cap="none" dirty="0">
              <a:solidFill>
                <a:srgbClr val="000000"/>
              </a:solidFill>
              <a:latin typeface="Georgia"/>
              <a:ea typeface="Georgia"/>
              <a:cs typeface="Georgia"/>
              <a:sym typeface="Georgia"/>
            </a:endParaRPr>
          </a:p>
        </p:txBody>
      </p:sp>
      <p:sp>
        <p:nvSpPr>
          <p:cNvPr id="2" name="Rectangle 1">
            <a:extLst>
              <a:ext uri="{FF2B5EF4-FFF2-40B4-BE49-F238E27FC236}">
                <a16:creationId xmlns:a16="http://schemas.microsoft.com/office/drawing/2014/main" id="{067BAACD-F832-45DC-A180-75773117E267}"/>
              </a:ext>
            </a:extLst>
          </p:cNvPr>
          <p:cNvSpPr/>
          <p:nvPr/>
        </p:nvSpPr>
        <p:spPr>
          <a:xfrm>
            <a:off x="906192" y="3720662"/>
            <a:ext cx="5074194" cy="228600"/>
          </a:xfrm>
          <a:prstGeom prst="rect">
            <a:avLst/>
          </a:prstGeom>
          <a:noFill/>
          <a:ln w="38100">
            <a:solidFill>
              <a:srgbClr val="990099"/>
            </a:solidFill>
          </a:ln>
          <a:effectLst>
            <a:glow rad="101600">
              <a:srgbClr val="C77EE8">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D375BA7E-C95C-43D6-8C67-EA05861C3CE9}"/>
              </a:ext>
            </a:extLst>
          </p:cNvPr>
          <p:cNvCxnSpPr>
            <a:cxnSpLocks/>
            <a:stCxn id="9" idx="1"/>
          </p:cNvCxnSpPr>
          <p:nvPr/>
        </p:nvCxnSpPr>
        <p:spPr>
          <a:xfrm flipH="1">
            <a:off x="5980386" y="2307292"/>
            <a:ext cx="746235" cy="1575771"/>
          </a:xfrm>
          <a:prstGeom prst="straightConnector1">
            <a:avLst/>
          </a:prstGeom>
          <a:ln w="76200">
            <a:solidFill>
              <a:srgbClr val="990099"/>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AE268CB-7832-43FD-83EF-3FDB70CBADCF}"/>
              </a:ext>
            </a:extLst>
          </p:cNvPr>
          <p:cNvGrpSpPr/>
          <p:nvPr/>
        </p:nvGrpSpPr>
        <p:grpSpPr>
          <a:xfrm>
            <a:off x="5110099" y="1929046"/>
            <a:ext cx="1334814" cy="655464"/>
            <a:chOff x="4294926" y="1960000"/>
            <a:chExt cx="1334814" cy="768408"/>
          </a:xfrm>
        </p:grpSpPr>
        <p:sp>
          <p:nvSpPr>
            <p:cNvPr id="17" name="Google Shape;773;p63">
              <a:extLst>
                <a:ext uri="{FF2B5EF4-FFF2-40B4-BE49-F238E27FC236}">
                  <a16:creationId xmlns:a16="http://schemas.microsoft.com/office/drawing/2014/main" id="{F914922E-0B8D-4B45-A51F-A500EA8CFDD9}"/>
                </a:ext>
              </a:extLst>
            </p:cNvPr>
            <p:cNvSpPr/>
            <p:nvPr/>
          </p:nvSpPr>
          <p:spPr>
            <a:xfrm>
              <a:off x="4294926" y="1960000"/>
              <a:ext cx="1334814" cy="768408"/>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000000"/>
                </a:buClr>
                <a:buSzPts val="1050"/>
                <a:buFont typeface="Arial"/>
                <a:buNone/>
              </a:pPr>
              <a:r>
                <a:rPr lang="en-US" b="1" dirty="0">
                  <a:latin typeface="Georgia" panose="02040502050405020303" pitchFamily="18" charset="0"/>
                  <a:ea typeface="Georgia"/>
                  <a:cs typeface="Georgia"/>
                  <a:sym typeface="Georgia"/>
                </a:rPr>
                <a:t>        </a:t>
              </a:r>
              <a:r>
                <a:rPr lang="en-US" sz="1200" b="1" i="0" u="none" strike="noStrike" cap="none" dirty="0">
                  <a:solidFill>
                    <a:srgbClr val="000000"/>
                  </a:solidFill>
                  <a:latin typeface="Georgia" panose="02040502050405020303" pitchFamily="18" charset="0"/>
                  <a:ea typeface="Georgia"/>
                  <a:cs typeface="Georgia"/>
                  <a:sym typeface="Georgia"/>
                </a:rPr>
                <a:t>Purchased</a:t>
              </a:r>
            </a:p>
            <a:p>
              <a:pPr marL="0" marR="0" lvl="0" indent="0" algn="l" rtl="0">
                <a:lnSpc>
                  <a:spcPct val="150000"/>
                </a:lnSpc>
                <a:spcBef>
                  <a:spcPts val="0"/>
                </a:spcBef>
                <a:spcAft>
                  <a:spcPts val="0"/>
                </a:spcAft>
                <a:buClr>
                  <a:srgbClr val="000000"/>
                </a:buClr>
                <a:buSzPts val="1050"/>
                <a:buFont typeface="Arial"/>
                <a:buNone/>
              </a:pPr>
              <a:r>
                <a:rPr lang="en-US" sz="1200" b="1" dirty="0">
                  <a:latin typeface="Georgia" panose="02040502050405020303" pitchFamily="18" charset="0"/>
                  <a:sym typeface="Georgia"/>
                </a:rPr>
                <a:t>          Margin</a:t>
              </a:r>
              <a:r>
                <a:rPr lang="en-US" sz="1600" b="0" i="0" u="none" strike="noStrike" cap="none" dirty="0">
                  <a:solidFill>
                    <a:srgbClr val="000000"/>
                  </a:solidFill>
                  <a:latin typeface="Georgia" panose="02040502050405020303" pitchFamily="18" charset="0"/>
                  <a:sym typeface="Arial"/>
                </a:rPr>
                <a:t/>
              </a:r>
              <a:br>
                <a:rPr lang="en-US" sz="1600" b="0" i="0" u="none" strike="noStrike" cap="none" dirty="0">
                  <a:solidFill>
                    <a:srgbClr val="000000"/>
                  </a:solidFill>
                  <a:latin typeface="Georgia" panose="02040502050405020303" pitchFamily="18" charset="0"/>
                  <a:sym typeface="Arial"/>
                </a:rPr>
              </a:br>
              <a:r>
                <a:rPr lang="en-US" sz="1200" b="0" i="0" u="none" strike="noStrike" cap="none" dirty="0">
                  <a:solidFill>
                    <a:srgbClr val="000000"/>
                  </a:solidFill>
                  <a:latin typeface="Arial"/>
                  <a:ea typeface="Arial"/>
                  <a:cs typeface="Arial"/>
                  <a:sym typeface="Arial"/>
                </a:rPr>
                <a:t/>
              </a:r>
              <a:br>
                <a:rPr lang="en-US" sz="1200" b="0" i="0" u="none" strike="noStrike" cap="none" dirty="0">
                  <a:solidFill>
                    <a:srgbClr val="000000"/>
                  </a:solidFill>
                  <a:latin typeface="Arial"/>
                  <a:ea typeface="Arial"/>
                  <a:cs typeface="Arial"/>
                  <a:sym typeface="Arial"/>
                </a:rPr>
              </a:br>
              <a:endParaRPr sz="1200" b="0" i="0" u="none" strike="noStrike" cap="none" dirty="0">
                <a:solidFill>
                  <a:srgbClr val="000000"/>
                </a:solidFill>
                <a:latin typeface="Arial"/>
                <a:ea typeface="Arial"/>
                <a:cs typeface="Arial"/>
                <a:sym typeface="Arial"/>
              </a:endParaRPr>
            </a:p>
          </p:txBody>
        </p:sp>
        <p:sp>
          <p:nvSpPr>
            <p:cNvPr id="18" name="Rectangle 17">
              <a:extLst>
                <a:ext uri="{FF2B5EF4-FFF2-40B4-BE49-F238E27FC236}">
                  <a16:creationId xmlns:a16="http://schemas.microsoft.com/office/drawing/2014/main" id="{0B2778DD-916A-4543-97C3-166016BC48CA}"/>
                </a:ext>
              </a:extLst>
            </p:cNvPr>
            <p:cNvSpPr/>
            <p:nvPr/>
          </p:nvSpPr>
          <p:spPr>
            <a:xfrm>
              <a:off x="4392295" y="2134618"/>
              <a:ext cx="273269" cy="145201"/>
            </a:xfrm>
            <a:prstGeom prst="rect">
              <a:avLst/>
            </a:prstGeom>
            <a:solidFill>
              <a:srgbClr val="A7B5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43ACB8-984C-4B27-8DA9-32F9A502E74C}"/>
                </a:ext>
              </a:extLst>
            </p:cNvPr>
            <p:cNvSpPr/>
            <p:nvPr/>
          </p:nvSpPr>
          <p:spPr>
            <a:xfrm>
              <a:off x="4392295" y="2479536"/>
              <a:ext cx="273269" cy="145201"/>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Oval 20">
            <a:extLst>
              <a:ext uri="{FF2B5EF4-FFF2-40B4-BE49-F238E27FC236}">
                <a16:creationId xmlns:a16="http://schemas.microsoft.com/office/drawing/2014/main" id="{B80661FF-0115-4E7B-AA5A-E3854A0C9EE5}"/>
              </a:ext>
            </a:extLst>
          </p:cNvPr>
          <p:cNvSpPr/>
          <p:nvPr/>
        </p:nvSpPr>
        <p:spPr>
          <a:xfrm>
            <a:off x="693679" y="3996668"/>
            <a:ext cx="182880" cy="18288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E6BA825-53E3-4CB9-92DC-112171D33EE6}"/>
              </a:ext>
            </a:extLst>
          </p:cNvPr>
          <p:cNvSpPr/>
          <p:nvPr/>
        </p:nvSpPr>
        <p:spPr>
          <a:xfrm>
            <a:off x="891270" y="4273505"/>
            <a:ext cx="182880" cy="18288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9A9978-3F7A-4399-923D-0824F36CFE8B}"/>
              </a:ext>
            </a:extLst>
          </p:cNvPr>
          <p:cNvSpPr/>
          <p:nvPr/>
        </p:nvSpPr>
        <p:spPr>
          <a:xfrm>
            <a:off x="211105" y="4782808"/>
            <a:ext cx="182880" cy="18288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A7C598-889A-4A2B-BCA9-9A44610D8A31}"/>
              </a:ext>
            </a:extLst>
          </p:cNvPr>
          <p:cNvSpPr/>
          <p:nvPr/>
        </p:nvSpPr>
        <p:spPr>
          <a:xfrm>
            <a:off x="675808" y="6066436"/>
            <a:ext cx="182880" cy="18288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49E8E7-9950-476C-9E84-794922D32E7F}"/>
              </a:ext>
            </a:extLst>
          </p:cNvPr>
          <p:cNvSpPr/>
          <p:nvPr/>
        </p:nvSpPr>
        <p:spPr>
          <a:xfrm>
            <a:off x="388577" y="3222921"/>
            <a:ext cx="182880" cy="18288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3659F148-F036-4CA6-A512-83FBA45A4389}"/>
              </a:ext>
            </a:extLst>
          </p:cNvPr>
          <p:cNvSpPr/>
          <p:nvPr/>
        </p:nvSpPr>
        <p:spPr>
          <a:xfrm>
            <a:off x="670819" y="3720247"/>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58C3EF63-A8DE-4093-A433-034DD9BB27D5}"/>
              </a:ext>
            </a:extLst>
          </p:cNvPr>
          <p:cNvSpPr/>
          <p:nvPr/>
        </p:nvSpPr>
        <p:spPr>
          <a:xfrm>
            <a:off x="159977" y="3452200"/>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253F200D-46ED-4952-8F25-A39D181C9B62}"/>
              </a:ext>
            </a:extLst>
          </p:cNvPr>
          <p:cNvSpPr/>
          <p:nvPr/>
        </p:nvSpPr>
        <p:spPr>
          <a:xfrm>
            <a:off x="442219" y="3960522"/>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A4BAEF95-0320-49B0-995A-5093B92FB643}"/>
              </a:ext>
            </a:extLst>
          </p:cNvPr>
          <p:cNvSpPr/>
          <p:nvPr/>
        </p:nvSpPr>
        <p:spPr>
          <a:xfrm>
            <a:off x="662670" y="4220837"/>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A9BAF036-710D-46DF-953C-AF042B4D33B7}"/>
              </a:ext>
            </a:extLst>
          </p:cNvPr>
          <p:cNvSpPr/>
          <p:nvPr/>
        </p:nvSpPr>
        <p:spPr>
          <a:xfrm>
            <a:off x="188245" y="4490141"/>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2B4E35B1-0B2D-4B79-B0ED-43568BB1E6DA}"/>
              </a:ext>
            </a:extLst>
          </p:cNvPr>
          <p:cNvSpPr/>
          <p:nvPr/>
        </p:nvSpPr>
        <p:spPr>
          <a:xfrm>
            <a:off x="388577" y="6020716"/>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83063C48-B312-4AE3-A38E-6D53FBDB975C}"/>
              </a:ext>
            </a:extLst>
          </p:cNvPr>
          <p:cNvSpPr/>
          <p:nvPr/>
        </p:nvSpPr>
        <p:spPr>
          <a:xfrm>
            <a:off x="538648" y="6302423"/>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773;p63">
            <a:extLst>
              <a:ext uri="{FF2B5EF4-FFF2-40B4-BE49-F238E27FC236}">
                <a16:creationId xmlns:a16="http://schemas.microsoft.com/office/drawing/2014/main" id="{97D1427B-7C45-4B6F-A266-AB2D971567BA}"/>
              </a:ext>
            </a:extLst>
          </p:cNvPr>
          <p:cNvSpPr/>
          <p:nvPr/>
        </p:nvSpPr>
        <p:spPr>
          <a:xfrm>
            <a:off x="4864238" y="4525864"/>
            <a:ext cx="1781889" cy="1245695"/>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000000"/>
              </a:buClr>
              <a:buSzPts val="1050"/>
              <a:buFont typeface="Arial"/>
              <a:buNone/>
            </a:pPr>
            <a:r>
              <a:rPr lang="en-US" b="1" dirty="0">
                <a:latin typeface="Georgia" panose="02040502050405020303" pitchFamily="18" charset="0"/>
                <a:ea typeface="Georgia"/>
                <a:cs typeface="Georgia"/>
                <a:sym typeface="Georgia"/>
              </a:rPr>
              <a:t>         </a:t>
            </a:r>
            <a:r>
              <a:rPr lang="en-US" sz="1200" b="1" i="0" u="none" strike="noStrike" cap="none" dirty="0">
                <a:solidFill>
                  <a:srgbClr val="000000"/>
                </a:solidFill>
                <a:latin typeface="Georgia" panose="02040502050405020303" pitchFamily="18" charset="0"/>
                <a:ea typeface="Georgia"/>
                <a:cs typeface="Georgia"/>
                <a:sym typeface="Georgia"/>
              </a:rPr>
              <a:t>Received</a:t>
            </a:r>
          </a:p>
          <a:p>
            <a:pPr marL="0" marR="0" lvl="0" indent="0" algn="l" rtl="0">
              <a:lnSpc>
                <a:spcPct val="150000"/>
              </a:lnSpc>
              <a:spcBef>
                <a:spcPts val="0"/>
              </a:spcBef>
              <a:spcAft>
                <a:spcPts val="0"/>
              </a:spcAft>
              <a:buClr>
                <a:srgbClr val="000000"/>
              </a:buClr>
              <a:buSzPts val="1050"/>
              <a:buFont typeface="Arial"/>
              <a:buNone/>
            </a:pPr>
            <a:r>
              <a:rPr lang="en-US" sz="1200" b="1" dirty="0">
                <a:latin typeface="Georgia" panose="02040502050405020303" pitchFamily="18" charset="0"/>
                <a:sym typeface="Georgia"/>
              </a:rPr>
              <a:t>          To Purchase</a:t>
            </a:r>
          </a:p>
          <a:p>
            <a:pPr marL="0" marR="0" lvl="0" indent="0" algn="l" rtl="0">
              <a:lnSpc>
                <a:spcPct val="150000"/>
              </a:lnSpc>
              <a:spcBef>
                <a:spcPts val="0"/>
              </a:spcBef>
              <a:spcAft>
                <a:spcPts val="0"/>
              </a:spcAft>
              <a:buClr>
                <a:srgbClr val="000000"/>
              </a:buClr>
              <a:buSzPts val="1050"/>
              <a:buFont typeface="Arial"/>
              <a:buNone/>
            </a:pPr>
            <a:r>
              <a:rPr lang="en-US" sz="1200" b="1" i="0" u="none" strike="noStrike" cap="none" dirty="0">
                <a:solidFill>
                  <a:srgbClr val="000000"/>
                </a:solidFill>
                <a:latin typeface="Georgia" panose="02040502050405020303" pitchFamily="18" charset="0"/>
                <a:sym typeface="Georgia"/>
              </a:rPr>
              <a:t>          Long Lead Time</a:t>
            </a:r>
            <a:endParaRPr lang="en-US" sz="1200" b="1" dirty="0">
              <a:latin typeface="Georgia" panose="02040502050405020303" pitchFamily="18" charset="0"/>
              <a:sym typeface="Georgia"/>
            </a:endParaRPr>
          </a:p>
          <a:p>
            <a:pPr marL="0" marR="0" lvl="0" indent="0" algn="l" rtl="0">
              <a:lnSpc>
                <a:spcPct val="150000"/>
              </a:lnSpc>
              <a:spcBef>
                <a:spcPts val="0"/>
              </a:spcBef>
              <a:spcAft>
                <a:spcPts val="0"/>
              </a:spcAft>
              <a:buClr>
                <a:srgbClr val="000000"/>
              </a:buClr>
              <a:buSzPts val="1050"/>
              <a:buFont typeface="Arial"/>
              <a:buNone/>
            </a:pPr>
            <a:r>
              <a:rPr lang="en-US" sz="1200" b="1" dirty="0">
                <a:latin typeface="Georgia" panose="02040502050405020303" pitchFamily="18" charset="0"/>
                <a:sym typeface="Georgia"/>
              </a:rPr>
              <a:t>          Critical Part</a:t>
            </a:r>
            <a:endParaRPr sz="1100" b="0" i="0" u="none" strike="noStrike" cap="none" dirty="0">
              <a:solidFill>
                <a:srgbClr val="000000"/>
              </a:solidFill>
              <a:latin typeface="Arial"/>
              <a:ea typeface="Arial"/>
              <a:cs typeface="Arial"/>
              <a:sym typeface="Arial"/>
            </a:endParaRPr>
          </a:p>
        </p:txBody>
      </p:sp>
      <p:sp>
        <p:nvSpPr>
          <p:cNvPr id="36" name="Rectangle 35">
            <a:extLst>
              <a:ext uri="{FF2B5EF4-FFF2-40B4-BE49-F238E27FC236}">
                <a16:creationId xmlns:a16="http://schemas.microsoft.com/office/drawing/2014/main" id="{EDCA1CB3-3512-4056-B72E-F072AD99ADE8}"/>
              </a:ext>
            </a:extLst>
          </p:cNvPr>
          <p:cNvSpPr/>
          <p:nvPr/>
        </p:nvSpPr>
        <p:spPr>
          <a:xfrm>
            <a:off x="4961072" y="4647973"/>
            <a:ext cx="273269" cy="13716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D24C3D4-0AE9-4C9B-A9F0-79B5336CD8C3}"/>
              </a:ext>
            </a:extLst>
          </p:cNvPr>
          <p:cNvSpPr/>
          <p:nvPr/>
        </p:nvSpPr>
        <p:spPr>
          <a:xfrm>
            <a:off x="4961072" y="4944556"/>
            <a:ext cx="273269" cy="137160"/>
          </a:xfrm>
          <a:prstGeom prst="rect">
            <a:avLst/>
          </a:prstGeom>
          <a:solidFill>
            <a:schemeClr val="bg1"/>
          </a:solidFill>
          <a:ln w="38100">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5DBB7C10-4274-41D5-8126-304E7571FB7A}"/>
              </a:ext>
            </a:extLst>
          </p:cNvPr>
          <p:cNvSpPr/>
          <p:nvPr/>
        </p:nvSpPr>
        <p:spPr>
          <a:xfrm>
            <a:off x="5006310" y="5468020"/>
            <a:ext cx="210312" cy="19202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BEE8BD-B9BC-41F0-A50F-B9345E13574E}"/>
              </a:ext>
            </a:extLst>
          </p:cNvPr>
          <p:cNvSpPr/>
          <p:nvPr/>
        </p:nvSpPr>
        <p:spPr>
          <a:xfrm>
            <a:off x="5004943" y="5169712"/>
            <a:ext cx="210312" cy="210312"/>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5"/>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Appendix</a:t>
            </a:r>
            <a:endParaRPr/>
          </a:p>
        </p:txBody>
      </p:sp>
      <p:pic>
        <p:nvPicPr>
          <p:cNvPr id="3" name="Picture 2">
            <a:extLst>
              <a:ext uri="{FF2B5EF4-FFF2-40B4-BE49-F238E27FC236}">
                <a16:creationId xmlns:a16="http://schemas.microsoft.com/office/drawing/2014/main" id="{C22338FD-1116-4853-954C-0C933CEBAA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261672A5-CB8E-4A35-BE0E-AF11F459C638}"/>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F4D4E654-4DE1-4ECE-B43C-96DA7CCA9F9C}"/>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20076A51-F139-4DC7-9842-55E5DAAE3D1F}"/>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58B05A0B-8592-48CA-A055-D5FD02FD4672}"/>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5"/>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A. Navigation Tests</a:t>
            </a:r>
            <a:endParaRPr dirty="0"/>
          </a:p>
        </p:txBody>
      </p:sp>
      <p:pic>
        <p:nvPicPr>
          <p:cNvPr id="3" name="Picture 2">
            <a:extLst>
              <a:ext uri="{FF2B5EF4-FFF2-40B4-BE49-F238E27FC236}">
                <a16:creationId xmlns:a16="http://schemas.microsoft.com/office/drawing/2014/main" id="{141D7605-CEE4-4795-B39C-5326387BB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CCD6232D-8CC6-41BA-A944-4E9E645A331C}"/>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D7B28374-0B01-47A1-B51A-EEB74C099AB0}"/>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9B587C5A-F5AC-4ED1-926F-218F0F216475}"/>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FFA183E4-7203-4FD8-B464-C6631B03E7F2}"/>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33010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43</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38207" y="1498348"/>
            <a:ext cx="3077557" cy="1505265"/>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3583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66"/>
          <p:cNvSpPr txBox="1">
            <a:spLocks noGrp="1"/>
          </p:cNvSpPr>
          <p:nvPr>
            <p:ph type="body" idx="1"/>
          </p:nvPr>
        </p:nvSpPr>
        <p:spPr>
          <a:xfrm>
            <a:off x="121950" y="1756575"/>
            <a:ext cx="4670100" cy="35109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N/A</a:t>
            </a:r>
            <a:endParaRPr/>
          </a:p>
          <a:p>
            <a:pPr marL="342900" lvl="0" indent="-257175" algn="l" rtl="0">
              <a:lnSpc>
                <a:spcPct val="90000"/>
              </a:lnSpc>
              <a:spcBef>
                <a:spcPts val="750"/>
              </a:spcBef>
              <a:spcAft>
                <a:spcPts val="0"/>
              </a:spcAft>
              <a:buClr>
                <a:schemeClr val="dk1"/>
              </a:buClr>
              <a:buSzPts val="1800"/>
              <a:buChar char="•"/>
            </a:pPr>
            <a:r>
              <a:rPr lang="en-US" sz="1800" b="1"/>
              <a:t>Equipment:</a:t>
            </a:r>
            <a:endParaRPr/>
          </a:p>
          <a:p>
            <a:pPr marL="685800" lvl="1" indent="-257175" algn="l" rtl="0">
              <a:lnSpc>
                <a:spcPct val="90000"/>
              </a:lnSpc>
              <a:spcBef>
                <a:spcPts val="375"/>
              </a:spcBef>
              <a:spcAft>
                <a:spcPts val="0"/>
              </a:spcAft>
              <a:buSzPts val="1800"/>
              <a:buChar char="•"/>
            </a:pPr>
            <a:r>
              <a:rPr lang="en-US" sz="1800"/>
              <a:t>Rover + beacon</a:t>
            </a:r>
            <a:endParaRPr sz="1800"/>
          </a:p>
          <a:p>
            <a:pPr marL="685800" lvl="1" indent="-257175" algn="l" rtl="0">
              <a:lnSpc>
                <a:spcPct val="90000"/>
              </a:lnSpc>
              <a:spcBef>
                <a:spcPts val="375"/>
              </a:spcBef>
              <a:spcAft>
                <a:spcPts val="0"/>
              </a:spcAft>
              <a:buSzPts val="1800"/>
              <a:buChar char="•"/>
            </a:pPr>
            <a:r>
              <a:rPr lang="en-US" sz="1800"/>
              <a:t>3x Pods</a:t>
            </a:r>
            <a:endParaRPr sz="1800"/>
          </a:p>
          <a:p>
            <a:pPr marL="342900" lvl="0" indent="-257175" algn="l" rtl="0">
              <a:lnSpc>
                <a:spcPct val="90000"/>
              </a:lnSpc>
              <a:spcBef>
                <a:spcPts val="750"/>
              </a:spcBef>
              <a:spcAft>
                <a:spcPts val="0"/>
              </a:spcAft>
              <a:buClr>
                <a:schemeClr val="dk1"/>
              </a:buClr>
              <a:buSzPts val="1800"/>
              <a:buChar char="•"/>
            </a:pPr>
            <a:r>
              <a:rPr lang="en-US" sz="1800" b="1"/>
              <a:t>Procedure:</a:t>
            </a:r>
            <a:endParaRPr/>
          </a:p>
          <a:p>
            <a:pPr marL="685800" lvl="1" indent="-257175" algn="l" rtl="0">
              <a:spcBef>
                <a:spcPts val="375"/>
              </a:spcBef>
              <a:spcAft>
                <a:spcPts val="0"/>
              </a:spcAft>
              <a:buSzPts val="1800"/>
              <a:buAutoNum type="arabicPeriod"/>
            </a:pPr>
            <a:r>
              <a:rPr lang="en-US" sz="1800"/>
              <a:t>Place pods a known distance from rover</a:t>
            </a:r>
            <a:endParaRPr sz="1800"/>
          </a:p>
          <a:p>
            <a:pPr marL="685800" lvl="1" indent="-257175" algn="l" rtl="0">
              <a:spcBef>
                <a:spcPts val="375"/>
              </a:spcBef>
              <a:spcAft>
                <a:spcPts val="0"/>
              </a:spcAft>
              <a:buSzPts val="1800"/>
              <a:buAutoNum type="arabicPeriod"/>
            </a:pPr>
            <a:r>
              <a:rPr lang="en-US" sz="1800"/>
              <a:t>Input the “deployment angle” of each pod to the rover</a:t>
            </a:r>
            <a:endParaRPr sz="1800"/>
          </a:p>
          <a:p>
            <a:pPr marL="685800" lvl="1" indent="-257175" algn="l" rtl="0">
              <a:spcBef>
                <a:spcPts val="375"/>
              </a:spcBef>
              <a:spcAft>
                <a:spcPts val="0"/>
              </a:spcAft>
              <a:buSzPts val="1800"/>
              <a:buAutoNum type="arabicPeriod"/>
            </a:pPr>
            <a:r>
              <a:rPr lang="en-US" sz="1800"/>
              <a:t>Range between pods and rover</a:t>
            </a:r>
            <a:endParaRPr sz="1800"/>
          </a:p>
          <a:p>
            <a:pPr marL="85725" lvl="0" indent="0" algn="l" rtl="0">
              <a:lnSpc>
                <a:spcPct val="90000"/>
              </a:lnSpc>
              <a:spcBef>
                <a:spcPts val="750"/>
              </a:spcBef>
              <a:spcAft>
                <a:spcPts val="0"/>
              </a:spcAft>
              <a:buSzPts val="1800"/>
              <a:buNone/>
            </a:pPr>
            <a:endParaRPr sz="1800"/>
          </a:p>
        </p:txBody>
      </p:sp>
      <p:sp>
        <p:nvSpPr>
          <p:cNvPr id="746" name="Google Shape;746;p66"/>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44</a:t>
            </a:fld>
            <a:endParaRPr/>
          </a:p>
        </p:txBody>
      </p:sp>
      <p:sp>
        <p:nvSpPr>
          <p:cNvPr id="747" name="Google Shape;747;p66"/>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Localize Stationary Rover</a:t>
            </a:r>
            <a:endParaRPr/>
          </a:p>
        </p:txBody>
      </p:sp>
      <p:sp>
        <p:nvSpPr>
          <p:cNvPr id="748" name="Google Shape;748;p66"/>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Show rover is able to localize using pods alone</a:t>
            </a:r>
            <a:endParaRPr sz="1700" b="0" i="0" u="none" strike="noStrike" cap="none">
              <a:solidFill>
                <a:schemeClr val="dk1"/>
              </a:solidFill>
              <a:latin typeface="Georgia"/>
              <a:ea typeface="Georgia"/>
              <a:cs typeface="Georgia"/>
              <a:sym typeface="Georgia"/>
            </a:endParaRPr>
          </a:p>
        </p:txBody>
      </p:sp>
      <p:graphicFrame>
        <p:nvGraphicFramePr>
          <p:cNvPr id="749" name="Google Shape;749;p66"/>
          <p:cNvGraphicFramePr/>
          <p:nvPr/>
        </p:nvGraphicFramePr>
        <p:xfrm>
          <a:off x="4792030" y="1969847"/>
          <a:ext cx="4114800" cy="1282372"/>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a:latin typeface="Georgia"/>
                          <a:ea typeface="Georgia"/>
                          <a:cs typeface="Georgia"/>
                          <a:sym typeface="Georgia"/>
                        </a:rPr>
                        <a:t>S2.1.1</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a:latin typeface="Arial"/>
                          <a:ea typeface="Arial"/>
                          <a:cs typeface="Arial"/>
                          <a:sym typeface="Arial"/>
                        </a:rPr>
                        <a:t>Software shall be able to determine position relative to any pod in range via RF-Localization</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50" name="Google Shape;750;p66"/>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650" b="1" i="0" u="none" strike="noStrike" cap="none">
                <a:solidFill>
                  <a:schemeClr val="dk1"/>
                </a:solidFill>
                <a:latin typeface="Georgia"/>
                <a:ea typeface="Georgia"/>
                <a:cs typeface="Georgia"/>
                <a:sym typeface="Georgia"/>
              </a:rPr>
              <a:t>Result: </a:t>
            </a:r>
            <a:r>
              <a:rPr lang="en-US" sz="1650" b="1">
                <a:solidFill>
                  <a:schemeClr val="dk1"/>
                </a:solidFill>
                <a:latin typeface="Georgia"/>
                <a:ea typeface="Georgia"/>
                <a:cs typeface="Georgia"/>
                <a:sym typeface="Georgia"/>
              </a:rPr>
              <a:t>Algorithm estimate of rover/pod locations accurate to ~10cm</a:t>
            </a:r>
            <a:endParaRPr sz="1650"/>
          </a:p>
        </p:txBody>
      </p:sp>
      <p:sp>
        <p:nvSpPr>
          <p:cNvPr id="14" name="Google Shape;445;p41">
            <a:extLst>
              <a:ext uri="{FF2B5EF4-FFF2-40B4-BE49-F238E27FC236}">
                <a16:creationId xmlns:a16="http://schemas.microsoft.com/office/drawing/2014/main" id="{666C1077-EF88-4398-AA37-EB965B237740}"/>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5" name="Google Shape;446;p41">
            <a:extLst>
              <a:ext uri="{FF2B5EF4-FFF2-40B4-BE49-F238E27FC236}">
                <a16:creationId xmlns:a16="http://schemas.microsoft.com/office/drawing/2014/main" id="{C8EF17F2-AE7A-4324-B9D7-1D611D13BF56}"/>
              </a:ext>
            </a:extLst>
          </p:cNvPr>
          <p:cNvSpPr/>
          <p:nvPr/>
        </p:nvSpPr>
        <p:spPr>
          <a:xfrm>
            <a:off x="1926447"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6" name="Google Shape;447;p41">
            <a:extLst>
              <a:ext uri="{FF2B5EF4-FFF2-40B4-BE49-F238E27FC236}">
                <a16:creationId xmlns:a16="http://schemas.microsoft.com/office/drawing/2014/main" id="{87A0A5F6-01D4-469E-B696-81A5DD363FC8}"/>
              </a:ext>
            </a:extLst>
          </p:cNvPr>
          <p:cNvSpPr/>
          <p:nvPr/>
        </p:nvSpPr>
        <p:spPr>
          <a:xfrm>
            <a:off x="3637923"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7" name="Google Shape;448;p41">
            <a:extLst>
              <a:ext uri="{FF2B5EF4-FFF2-40B4-BE49-F238E27FC236}">
                <a16:creationId xmlns:a16="http://schemas.microsoft.com/office/drawing/2014/main" id="{6CE9468E-AAEA-4BDB-9303-66C784669736}"/>
              </a:ext>
            </a:extLst>
          </p:cNvPr>
          <p:cNvSpPr/>
          <p:nvPr/>
        </p:nvSpPr>
        <p:spPr>
          <a:xfrm>
            <a:off x="5349399"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8" name="Google Shape;449;p41">
            <a:extLst>
              <a:ext uri="{FF2B5EF4-FFF2-40B4-BE49-F238E27FC236}">
                <a16:creationId xmlns:a16="http://schemas.microsoft.com/office/drawing/2014/main" id="{85D26B8C-5D99-4C0C-9998-128DC7326637}"/>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9" name="Google Shape;450;p41">
            <a:extLst>
              <a:ext uri="{FF2B5EF4-FFF2-40B4-BE49-F238E27FC236}">
                <a16:creationId xmlns:a16="http://schemas.microsoft.com/office/drawing/2014/main" id="{F46C4C45-24B4-4712-8B5C-E9C7D71683B9}"/>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68"/>
          <p:cNvSpPr txBox="1">
            <a:spLocks noGrp="1"/>
          </p:cNvSpPr>
          <p:nvPr>
            <p:ph type="body" idx="1"/>
          </p:nvPr>
        </p:nvSpPr>
        <p:spPr>
          <a:xfrm>
            <a:off x="121950" y="1832775"/>
            <a:ext cx="46701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Baseline</a:t>
            </a:r>
            <a:endParaRPr/>
          </a:p>
          <a:p>
            <a:pPr marL="342900" lvl="0" indent="-257175" algn="l" rtl="0">
              <a:lnSpc>
                <a:spcPct val="90000"/>
              </a:lnSpc>
              <a:spcBef>
                <a:spcPts val="750"/>
              </a:spcBef>
              <a:spcAft>
                <a:spcPts val="0"/>
              </a:spcAft>
              <a:buClr>
                <a:schemeClr val="dk1"/>
              </a:buClr>
              <a:buSzPts val="1800"/>
              <a:buChar char="•"/>
            </a:pPr>
            <a:r>
              <a:rPr lang="en-US" sz="1800" b="1"/>
              <a:t>Equipment:</a:t>
            </a:r>
            <a:endParaRPr/>
          </a:p>
          <a:p>
            <a:pPr marL="685800" lvl="1" indent="-257175" algn="l" rtl="0">
              <a:lnSpc>
                <a:spcPct val="90000"/>
              </a:lnSpc>
              <a:spcBef>
                <a:spcPts val="375"/>
              </a:spcBef>
              <a:spcAft>
                <a:spcPts val="0"/>
              </a:spcAft>
              <a:buSzPts val="1800"/>
              <a:buChar char="•"/>
            </a:pPr>
            <a:r>
              <a:rPr lang="en-US" sz="1800"/>
              <a:t>Rover</a:t>
            </a:r>
            <a:endParaRPr sz="1800"/>
          </a:p>
          <a:p>
            <a:pPr marL="685800" lvl="1" indent="-257175" algn="l" rtl="0">
              <a:lnSpc>
                <a:spcPct val="90000"/>
              </a:lnSpc>
              <a:spcBef>
                <a:spcPts val="375"/>
              </a:spcBef>
              <a:spcAft>
                <a:spcPts val="0"/>
              </a:spcAft>
              <a:buSzPts val="1800"/>
              <a:buChar char="•"/>
            </a:pPr>
            <a:r>
              <a:rPr lang="en-US" sz="1800"/>
              <a:t>GNSS module</a:t>
            </a:r>
            <a:endParaRPr sz="1800"/>
          </a:p>
          <a:p>
            <a:pPr marL="342900" lvl="0" indent="-257175" algn="l" rtl="0">
              <a:lnSpc>
                <a:spcPct val="90000"/>
              </a:lnSpc>
              <a:spcBef>
                <a:spcPts val="750"/>
              </a:spcBef>
              <a:spcAft>
                <a:spcPts val="0"/>
              </a:spcAft>
              <a:buClr>
                <a:schemeClr val="dk1"/>
              </a:buClr>
              <a:buSzPts val="1800"/>
              <a:buChar char="•"/>
            </a:pPr>
            <a:r>
              <a:rPr lang="en-US" sz="1800" b="1"/>
              <a:t>Procedure:</a:t>
            </a:r>
            <a:endParaRPr/>
          </a:p>
          <a:p>
            <a:pPr marL="685800" lvl="1" indent="-257175" algn="l" rtl="0">
              <a:spcBef>
                <a:spcPts val="375"/>
              </a:spcBef>
              <a:spcAft>
                <a:spcPts val="0"/>
              </a:spcAft>
              <a:buSzPts val="1800"/>
              <a:buAutoNum type="arabicPeriod"/>
            </a:pPr>
            <a:r>
              <a:rPr lang="en-US" sz="1800"/>
              <a:t>Walk GNSS unit along Baseline</a:t>
            </a:r>
            <a:endParaRPr sz="1800"/>
          </a:p>
          <a:p>
            <a:pPr marL="685800" lvl="1" indent="-257175" algn="l" rtl="0">
              <a:spcBef>
                <a:spcPts val="375"/>
              </a:spcBef>
              <a:spcAft>
                <a:spcPts val="0"/>
              </a:spcAft>
              <a:buSzPts val="1800"/>
              <a:buAutoNum type="arabicPeriod"/>
            </a:pPr>
            <a:r>
              <a:rPr lang="en-US" sz="1800"/>
              <a:t>Mount GNSS on rover, drive rover along the same path</a:t>
            </a:r>
            <a:endParaRPr sz="1800"/>
          </a:p>
          <a:p>
            <a:pPr marL="685800" lvl="1" indent="-257175" algn="l" rtl="0">
              <a:spcBef>
                <a:spcPts val="375"/>
              </a:spcBef>
              <a:spcAft>
                <a:spcPts val="0"/>
              </a:spcAft>
              <a:buSzPts val="1800"/>
              <a:buAutoNum type="arabicPeriod"/>
            </a:pPr>
            <a:r>
              <a:rPr lang="en-US" sz="1800"/>
              <a:t>Record data at 1m increments</a:t>
            </a:r>
            <a:endParaRPr sz="1800"/>
          </a:p>
          <a:p>
            <a:pPr marL="685800" lvl="1" indent="-257175" algn="l" rtl="0">
              <a:spcBef>
                <a:spcPts val="375"/>
              </a:spcBef>
              <a:spcAft>
                <a:spcPts val="0"/>
              </a:spcAft>
              <a:buSzPts val="1800"/>
              <a:buAutoNum type="arabicPeriod"/>
            </a:pPr>
            <a:r>
              <a:rPr lang="en-US" sz="1800"/>
              <a:t>Compare recorded data to truth</a:t>
            </a:r>
            <a:endParaRPr sz="1800"/>
          </a:p>
          <a:p>
            <a:pPr marL="85725" lvl="0" indent="0" algn="l" rtl="0">
              <a:lnSpc>
                <a:spcPct val="90000"/>
              </a:lnSpc>
              <a:spcBef>
                <a:spcPts val="750"/>
              </a:spcBef>
              <a:spcAft>
                <a:spcPts val="0"/>
              </a:spcAft>
              <a:buSzPts val="1800"/>
              <a:buNone/>
            </a:pPr>
            <a:endParaRPr sz="1800"/>
          </a:p>
        </p:txBody>
      </p:sp>
      <p:sp>
        <p:nvSpPr>
          <p:cNvPr id="771" name="Google Shape;771;p68"/>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45</a:t>
            </a:fld>
            <a:endParaRPr/>
          </a:p>
        </p:txBody>
      </p:sp>
      <p:sp>
        <p:nvSpPr>
          <p:cNvPr id="772" name="Google Shape;772;p68"/>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GNSS Accuracy Test</a:t>
            </a:r>
            <a:endParaRPr/>
          </a:p>
        </p:txBody>
      </p:sp>
      <p:sp>
        <p:nvSpPr>
          <p:cNvPr id="773" name="Google Shape;773;p68"/>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Demonstrate GNSS accuracy</a:t>
            </a:r>
            <a:endParaRPr sz="1700" b="0" i="0" u="none" strike="noStrike" cap="none">
              <a:solidFill>
                <a:schemeClr val="dk1"/>
              </a:solidFill>
              <a:latin typeface="Georgia"/>
              <a:ea typeface="Georgia"/>
              <a:cs typeface="Georgia"/>
              <a:sym typeface="Georgia"/>
            </a:endParaRPr>
          </a:p>
        </p:txBody>
      </p:sp>
      <p:graphicFrame>
        <p:nvGraphicFramePr>
          <p:cNvPr id="774" name="Google Shape;774;p68"/>
          <p:cNvGraphicFramePr/>
          <p:nvPr/>
        </p:nvGraphicFramePr>
        <p:xfrm>
          <a:off x="4792030" y="1969847"/>
          <a:ext cx="4114800" cy="2339372"/>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a:latin typeface="Georgia"/>
                          <a:ea typeface="Georgia"/>
                          <a:cs typeface="Georgia"/>
                          <a:sym typeface="Georgia"/>
                        </a:rPr>
                        <a:t>G1.1.1</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a:latin typeface="Arial"/>
                          <a:ea typeface="Arial"/>
                          <a:cs typeface="Arial"/>
                          <a:sym typeface="Arial"/>
                        </a:rPr>
                        <a:t>GNSS accuracy shall be 1m or less</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Georgia"/>
                          <a:ea typeface="Georgia"/>
                          <a:cs typeface="Georgia"/>
                          <a:sym typeface="Georgia"/>
                        </a:rPr>
                        <a:t>S1.3.1</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Arial"/>
                          <a:ea typeface="Arial"/>
                          <a:cs typeface="Arial"/>
                          <a:sym typeface="Arial"/>
                        </a:rPr>
                        <a:t>Software shall record initial GNSS position of rover</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Georgia"/>
                          <a:ea typeface="Georgia"/>
                          <a:cs typeface="Georgia"/>
                          <a:sym typeface="Georgia"/>
                        </a:rPr>
                        <a:t>S7.1</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Arial"/>
                          <a:ea typeface="Arial"/>
                          <a:cs typeface="Arial"/>
                          <a:sym typeface="Arial"/>
                        </a:rPr>
                        <a:t>Software shall be capable of recording GNSS data on the rover for the duration of the mission</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75" name="Google Shape;775;p68"/>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GNSS accurate to &lt;1m</a:t>
            </a:r>
            <a:endParaRPr/>
          </a:p>
        </p:txBody>
      </p:sp>
      <p:sp>
        <p:nvSpPr>
          <p:cNvPr id="777" name="Google Shape;777;p68"/>
          <p:cNvSpPr/>
          <p:nvPr/>
        </p:nvSpPr>
        <p:spPr>
          <a:xfrm>
            <a:off x="1926447" y="6100447"/>
            <a:ext cx="1463100" cy="649200"/>
          </a:xfrm>
          <a:prstGeom prst="flowChartAlternateProcess">
            <a:avLst/>
          </a:prstGeom>
          <a:solidFill>
            <a:srgbClr val="C77EE8"/>
          </a:solid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Completed</a:t>
            </a:r>
            <a:endParaRPr dirty="0"/>
          </a:p>
        </p:txBody>
      </p:sp>
      <p:sp>
        <p:nvSpPr>
          <p:cNvPr id="778" name="Google Shape;778;p68"/>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779" name="Google Shape;779;p68"/>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4" name="Google Shape;445;p41">
            <a:extLst>
              <a:ext uri="{FF2B5EF4-FFF2-40B4-BE49-F238E27FC236}">
                <a16:creationId xmlns:a16="http://schemas.microsoft.com/office/drawing/2014/main" id="{30477972-15A4-4E45-BFB9-A6557632D2FB}"/>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5" name="Google Shape;449;p41">
            <a:extLst>
              <a:ext uri="{FF2B5EF4-FFF2-40B4-BE49-F238E27FC236}">
                <a16:creationId xmlns:a16="http://schemas.microsoft.com/office/drawing/2014/main" id="{B4234162-FBD3-4095-98F6-FE1BDEA33BB2}"/>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6" name="Google Shape;450;p41">
            <a:extLst>
              <a:ext uri="{FF2B5EF4-FFF2-40B4-BE49-F238E27FC236}">
                <a16:creationId xmlns:a16="http://schemas.microsoft.com/office/drawing/2014/main" id="{3BA410D2-3EB6-497B-8895-8B2C0DBA5727}"/>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70"/>
          <p:cNvSpPr txBox="1">
            <a:spLocks noGrp="1"/>
          </p:cNvSpPr>
          <p:nvPr>
            <p:ph type="body" idx="1"/>
          </p:nvPr>
        </p:nvSpPr>
        <p:spPr>
          <a:xfrm>
            <a:off x="121954" y="1832765"/>
            <a:ext cx="44499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N/A</a:t>
            </a:r>
            <a:endParaRPr/>
          </a:p>
          <a:p>
            <a:pPr marL="342900" lvl="0" indent="-257175" algn="l" rtl="0">
              <a:lnSpc>
                <a:spcPct val="90000"/>
              </a:lnSpc>
              <a:spcBef>
                <a:spcPts val="750"/>
              </a:spcBef>
              <a:spcAft>
                <a:spcPts val="0"/>
              </a:spcAft>
              <a:buClr>
                <a:schemeClr val="dk1"/>
              </a:buClr>
              <a:buSzPts val="1800"/>
              <a:buChar char="•"/>
            </a:pPr>
            <a:r>
              <a:rPr lang="en-US" sz="1800" b="1"/>
              <a:t>Equipment:</a:t>
            </a:r>
            <a:endParaRPr/>
          </a:p>
          <a:p>
            <a:pPr marL="685800" lvl="1" indent="-257175" algn="l" rtl="0">
              <a:lnSpc>
                <a:spcPct val="90000"/>
              </a:lnSpc>
              <a:spcBef>
                <a:spcPts val="375"/>
              </a:spcBef>
              <a:spcAft>
                <a:spcPts val="0"/>
              </a:spcAft>
              <a:buSzPts val="1800"/>
              <a:buChar char="•"/>
            </a:pPr>
            <a:r>
              <a:rPr lang="en-US" sz="1800"/>
              <a:t>Rover</a:t>
            </a:r>
            <a:endParaRPr/>
          </a:p>
          <a:p>
            <a:pPr marL="685800" lvl="1" indent="-257175" algn="l" rtl="0">
              <a:lnSpc>
                <a:spcPct val="90000"/>
              </a:lnSpc>
              <a:spcBef>
                <a:spcPts val="375"/>
              </a:spcBef>
              <a:spcAft>
                <a:spcPts val="0"/>
              </a:spcAft>
              <a:buSzPts val="1800"/>
              <a:buChar char="•"/>
            </a:pPr>
            <a:r>
              <a:rPr lang="en-US" sz="1800"/>
              <a:t>GNSS Unit</a:t>
            </a:r>
            <a:endParaRPr/>
          </a:p>
          <a:p>
            <a:pPr marL="685800" lvl="1" indent="-257175" algn="l" rtl="0">
              <a:lnSpc>
                <a:spcPct val="90000"/>
              </a:lnSpc>
              <a:spcBef>
                <a:spcPts val="375"/>
              </a:spcBef>
              <a:spcAft>
                <a:spcPts val="0"/>
              </a:spcAft>
              <a:buSzPts val="1800"/>
              <a:buChar char="•"/>
            </a:pPr>
            <a:r>
              <a:rPr lang="en-US" sz="1800"/>
              <a:t>Sample valid and invalid MIP</a:t>
            </a:r>
            <a:endParaRPr/>
          </a:p>
          <a:p>
            <a:pPr marL="342900" lvl="0" indent="-257175" algn="l" rtl="0">
              <a:lnSpc>
                <a:spcPct val="90000"/>
              </a:lnSpc>
              <a:spcBef>
                <a:spcPts val="750"/>
              </a:spcBef>
              <a:spcAft>
                <a:spcPts val="0"/>
              </a:spcAft>
              <a:buClr>
                <a:schemeClr val="dk1"/>
              </a:buClr>
              <a:buSzPts val="1800"/>
              <a:buChar char="•"/>
            </a:pPr>
            <a:r>
              <a:rPr lang="en-US" sz="1800" b="1"/>
              <a:t>Procedure:</a:t>
            </a:r>
            <a:endParaRPr/>
          </a:p>
          <a:p>
            <a:pPr marL="885825" lvl="1" indent="-457200" algn="l" rtl="0">
              <a:lnSpc>
                <a:spcPct val="90000"/>
              </a:lnSpc>
              <a:spcBef>
                <a:spcPts val="375"/>
              </a:spcBef>
              <a:spcAft>
                <a:spcPts val="0"/>
              </a:spcAft>
              <a:buSzPts val="1800"/>
              <a:buFont typeface="Arial"/>
              <a:buAutoNum type="arabicPeriod"/>
            </a:pPr>
            <a:r>
              <a:rPr lang="en-US" sz="1800"/>
              <a:t>Upload MIP</a:t>
            </a:r>
            <a:endParaRPr sz="1800"/>
          </a:p>
          <a:p>
            <a:pPr marL="885825" lvl="1" indent="-457200" algn="l" rtl="0">
              <a:lnSpc>
                <a:spcPct val="90000"/>
              </a:lnSpc>
              <a:spcBef>
                <a:spcPts val="375"/>
              </a:spcBef>
              <a:spcAft>
                <a:spcPts val="0"/>
              </a:spcAft>
              <a:buSzPts val="1800"/>
              <a:buFont typeface="Arial"/>
              <a:buAutoNum type="arabicPeriod"/>
            </a:pPr>
            <a:r>
              <a:rPr lang="en-US" sz="1800"/>
              <a:t>Rover collects GNSS truth</a:t>
            </a:r>
            <a:endParaRPr/>
          </a:p>
          <a:p>
            <a:pPr marL="885825" lvl="1" indent="-457200" algn="l" rtl="0">
              <a:lnSpc>
                <a:spcPct val="90000"/>
              </a:lnSpc>
              <a:spcBef>
                <a:spcPts val="375"/>
              </a:spcBef>
              <a:spcAft>
                <a:spcPts val="0"/>
              </a:spcAft>
              <a:buSzPts val="1800"/>
              <a:buFont typeface="Arial"/>
              <a:buAutoNum type="arabicPeriod"/>
            </a:pPr>
            <a:r>
              <a:rPr lang="en-US" sz="1800"/>
              <a:t>Generate path with A*</a:t>
            </a:r>
            <a:endParaRPr/>
          </a:p>
          <a:p>
            <a:pPr marL="885825" lvl="1" indent="-457200" algn="l" rtl="0">
              <a:lnSpc>
                <a:spcPct val="90000"/>
              </a:lnSpc>
              <a:spcBef>
                <a:spcPts val="375"/>
              </a:spcBef>
              <a:spcAft>
                <a:spcPts val="0"/>
              </a:spcAft>
              <a:buSzPts val="1800"/>
              <a:buFont typeface="Arial"/>
              <a:buAutoNum type="arabicPeriod"/>
            </a:pPr>
            <a:r>
              <a:rPr lang="en-US" sz="1800"/>
              <a:t>Determine pod locations</a:t>
            </a:r>
            <a:endParaRPr/>
          </a:p>
          <a:p>
            <a:pPr marL="85725" lvl="0" indent="0" algn="l" rtl="0">
              <a:lnSpc>
                <a:spcPct val="90000"/>
              </a:lnSpc>
              <a:spcBef>
                <a:spcPts val="750"/>
              </a:spcBef>
              <a:spcAft>
                <a:spcPts val="0"/>
              </a:spcAft>
              <a:buSzPts val="1800"/>
              <a:buNone/>
            </a:pPr>
            <a:endParaRPr sz="1800"/>
          </a:p>
        </p:txBody>
      </p:sp>
      <p:sp>
        <p:nvSpPr>
          <p:cNvPr id="796" name="Google Shape;796;p70"/>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46</a:t>
            </a:fld>
            <a:endParaRPr/>
          </a:p>
        </p:txBody>
      </p:sp>
      <p:sp>
        <p:nvSpPr>
          <p:cNvPr id="797" name="Google Shape;797;p70"/>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MIP Upload Test</a:t>
            </a:r>
            <a:endParaRPr/>
          </a:p>
        </p:txBody>
      </p:sp>
      <p:graphicFrame>
        <p:nvGraphicFramePr>
          <p:cNvPr id="798" name="Google Shape;798;p70"/>
          <p:cNvGraphicFramePr/>
          <p:nvPr/>
        </p:nvGraphicFramePr>
        <p:xfrm>
          <a:off x="4792030" y="1969847"/>
          <a:ext cx="4114800" cy="264250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a:latin typeface="Georgia"/>
                          <a:ea typeface="Georgia"/>
                          <a:cs typeface="Georgia"/>
                          <a:sym typeface="Georgia"/>
                        </a:rPr>
                        <a:t>G9.4.1</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a:latin typeface="Roboto"/>
                          <a:ea typeface="Roboto"/>
                          <a:cs typeface="Roboto"/>
                          <a:sym typeface="Roboto"/>
                        </a:rPr>
                        <a:t>User shall upload MIP to Software</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Georgia"/>
                          <a:ea typeface="Georgia"/>
                          <a:cs typeface="Georgia"/>
                          <a:sym typeface="Georgia"/>
                        </a:rPr>
                        <a:t>S1.3</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Georgia"/>
                          <a:ea typeface="Georgia"/>
                          <a:cs typeface="Georgia"/>
                          <a:sym typeface="Georgia"/>
                        </a:rPr>
                        <a:t>Software shall generate a path through the terrain to reach up to 10 waypoints</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Georgia"/>
                          <a:ea typeface="Georgia"/>
                          <a:cs typeface="Georgia"/>
                          <a:sym typeface="Georgia"/>
                        </a:rPr>
                        <a:t>S3.1.1</a:t>
                      </a:r>
                      <a:endParaRPr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Arial"/>
                          <a:ea typeface="Arial"/>
                          <a:cs typeface="Arial"/>
                          <a:sym typeface="Arial"/>
                        </a:rPr>
                        <a:t>Software can determine pod location for placement for most effective ranging</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u="none" strike="noStrike" cap="none">
                          <a:latin typeface="Georgia"/>
                          <a:ea typeface="Georgia"/>
                          <a:cs typeface="Georgia"/>
                          <a:sym typeface="Georgia"/>
                        </a:rPr>
                        <a:t>Additional: </a:t>
                      </a:r>
                      <a:r>
                        <a:rPr lang="en-US">
                          <a:latin typeface="Arial"/>
                          <a:ea typeface="Arial"/>
                          <a:cs typeface="Arial"/>
                          <a:sym typeface="Arial"/>
                        </a:rPr>
                        <a:t>S1.3.1, S1.3.2, S1.3.2.1, S1.3.3  S1.3.3.1</a:t>
                      </a:r>
                      <a:endParaRPr>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799" name="Google Shape;799;p70"/>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Verify MIP upload and start of mission capabilit</a:t>
            </a:r>
            <a:r>
              <a:rPr lang="en-US" sz="1800" b="1">
                <a:solidFill>
                  <a:schemeClr val="dk1"/>
                </a:solidFill>
                <a:latin typeface="Georgia"/>
                <a:ea typeface="Georgia"/>
                <a:cs typeface="Georgia"/>
                <a:sym typeface="Georgia"/>
              </a:rPr>
              <a:t>ies</a:t>
            </a:r>
            <a:endParaRPr sz="1800" b="0" i="0" u="none" strike="noStrike" cap="none">
              <a:solidFill>
                <a:schemeClr val="dk1"/>
              </a:solidFill>
              <a:latin typeface="Georgia"/>
              <a:ea typeface="Georgia"/>
              <a:cs typeface="Georgia"/>
              <a:sym typeface="Georgia"/>
            </a:endParaRPr>
          </a:p>
        </p:txBody>
      </p:sp>
      <p:sp>
        <p:nvSpPr>
          <p:cNvPr id="800" name="Google Shape;800;p70"/>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Able to complete mission-start procedure</a:t>
            </a:r>
            <a:endParaRPr/>
          </a:p>
        </p:txBody>
      </p:sp>
      <p:sp>
        <p:nvSpPr>
          <p:cNvPr id="803" name="Google Shape;803;p70"/>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804" name="Google Shape;804;p70"/>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6" name="Google Shape;777;p68">
            <a:extLst>
              <a:ext uri="{FF2B5EF4-FFF2-40B4-BE49-F238E27FC236}">
                <a16:creationId xmlns:a16="http://schemas.microsoft.com/office/drawing/2014/main" id="{A087E271-A027-418D-8183-98874CD942CD}"/>
              </a:ext>
            </a:extLst>
          </p:cNvPr>
          <p:cNvSpPr/>
          <p:nvPr/>
        </p:nvSpPr>
        <p:spPr>
          <a:xfrm>
            <a:off x="1926447" y="6100447"/>
            <a:ext cx="1463100" cy="649200"/>
          </a:xfrm>
          <a:prstGeom prst="flowChartAlternateProcess">
            <a:avLst/>
          </a:prstGeom>
          <a:solidFill>
            <a:srgbClr val="C77EE8"/>
          </a:solid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Completed</a:t>
            </a:r>
            <a:endParaRPr dirty="0"/>
          </a:p>
        </p:txBody>
      </p:sp>
      <p:sp>
        <p:nvSpPr>
          <p:cNvPr id="17" name="Google Shape;445;p41">
            <a:extLst>
              <a:ext uri="{FF2B5EF4-FFF2-40B4-BE49-F238E27FC236}">
                <a16:creationId xmlns:a16="http://schemas.microsoft.com/office/drawing/2014/main" id="{F030132D-500C-4761-BACF-CFEAA873C51D}"/>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8" name="Google Shape;449;p41">
            <a:extLst>
              <a:ext uri="{FF2B5EF4-FFF2-40B4-BE49-F238E27FC236}">
                <a16:creationId xmlns:a16="http://schemas.microsoft.com/office/drawing/2014/main" id="{69CEDEF7-6417-4F43-A2F9-332C652B837C}"/>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9" name="Google Shape;450;p41">
            <a:extLst>
              <a:ext uri="{FF2B5EF4-FFF2-40B4-BE49-F238E27FC236}">
                <a16:creationId xmlns:a16="http://schemas.microsoft.com/office/drawing/2014/main" id="{6C47B934-2982-444F-87FE-F0373EF3FE26}"/>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2"/>
          <p:cNvSpPr txBox="1">
            <a:spLocks noGrp="1"/>
          </p:cNvSpPr>
          <p:nvPr>
            <p:ph type="body" idx="1"/>
          </p:nvPr>
        </p:nvSpPr>
        <p:spPr>
          <a:xfrm>
            <a:off x="121954" y="1832765"/>
            <a:ext cx="44499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N/A</a:t>
            </a:r>
            <a:endParaRPr/>
          </a:p>
          <a:p>
            <a:pPr marL="342900" lvl="0" indent="-257175" algn="l" rtl="0">
              <a:lnSpc>
                <a:spcPct val="90000"/>
              </a:lnSpc>
              <a:spcBef>
                <a:spcPts val="750"/>
              </a:spcBef>
              <a:spcAft>
                <a:spcPts val="0"/>
              </a:spcAft>
              <a:buClr>
                <a:schemeClr val="dk1"/>
              </a:buClr>
              <a:buSzPts val="1800"/>
              <a:buChar char="•"/>
            </a:pPr>
            <a:r>
              <a:rPr lang="en-US" sz="1800" b="1"/>
              <a:t>Equipment:</a:t>
            </a:r>
            <a:endParaRPr/>
          </a:p>
          <a:p>
            <a:pPr marL="685800" lvl="1" indent="-257175" algn="l" rtl="0">
              <a:lnSpc>
                <a:spcPct val="90000"/>
              </a:lnSpc>
              <a:spcBef>
                <a:spcPts val="375"/>
              </a:spcBef>
              <a:spcAft>
                <a:spcPts val="0"/>
              </a:spcAft>
              <a:buSzPts val="1800"/>
              <a:buChar char="•"/>
            </a:pPr>
            <a:r>
              <a:rPr lang="en-US" sz="1800"/>
              <a:t>Localization MC simulation</a:t>
            </a:r>
            <a:endParaRPr sz="1800"/>
          </a:p>
          <a:p>
            <a:pPr marL="685800" lvl="1" indent="-257175" algn="l" rtl="0">
              <a:lnSpc>
                <a:spcPct val="90000"/>
              </a:lnSpc>
              <a:spcBef>
                <a:spcPts val="375"/>
              </a:spcBef>
              <a:spcAft>
                <a:spcPts val="0"/>
              </a:spcAft>
              <a:buSzPts val="1800"/>
              <a:buChar char="•"/>
            </a:pPr>
            <a:r>
              <a:rPr lang="en-US" sz="1800"/>
              <a:t>Pod ranging estimates</a:t>
            </a:r>
            <a:endParaRPr sz="1800"/>
          </a:p>
          <a:p>
            <a:pPr marL="342900" lvl="0" indent="-257175" algn="l" rtl="0">
              <a:lnSpc>
                <a:spcPct val="90000"/>
              </a:lnSpc>
              <a:spcBef>
                <a:spcPts val="750"/>
              </a:spcBef>
              <a:spcAft>
                <a:spcPts val="0"/>
              </a:spcAft>
              <a:buClr>
                <a:schemeClr val="dk1"/>
              </a:buClr>
              <a:buSzPts val="1800"/>
              <a:buChar char="•"/>
            </a:pPr>
            <a:r>
              <a:rPr lang="en-US" sz="1800" b="1"/>
              <a:t>Procedure:</a:t>
            </a:r>
            <a:endParaRPr/>
          </a:p>
          <a:p>
            <a:pPr marL="885825" lvl="1" indent="-457200" algn="l" rtl="0">
              <a:lnSpc>
                <a:spcPct val="90000"/>
              </a:lnSpc>
              <a:spcBef>
                <a:spcPts val="375"/>
              </a:spcBef>
              <a:spcAft>
                <a:spcPts val="0"/>
              </a:spcAft>
              <a:buSzPts val="1800"/>
              <a:buFont typeface="Arial"/>
              <a:buAutoNum type="arabicPeriod"/>
            </a:pPr>
            <a:r>
              <a:rPr lang="en-US" sz="1800"/>
              <a:t>Simulate path traversal</a:t>
            </a:r>
            <a:endParaRPr sz="1800"/>
          </a:p>
          <a:p>
            <a:pPr marL="885825" lvl="1" indent="-457200" algn="l" rtl="0">
              <a:lnSpc>
                <a:spcPct val="90000"/>
              </a:lnSpc>
              <a:spcBef>
                <a:spcPts val="375"/>
              </a:spcBef>
              <a:spcAft>
                <a:spcPts val="0"/>
              </a:spcAft>
              <a:buSzPts val="1800"/>
              <a:buAutoNum type="arabicPeriod"/>
            </a:pPr>
            <a:r>
              <a:rPr lang="en-US" sz="1800"/>
              <a:t>Simulate pod deployment and ranging</a:t>
            </a:r>
            <a:endParaRPr sz="1800"/>
          </a:p>
          <a:p>
            <a:pPr marL="885825" lvl="1" indent="-457200" algn="l" rtl="0">
              <a:lnSpc>
                <a:spcPct val="90000"/>
              </a:lnSpc>
              <a:spcBef>
                <a:spcPts val="375"/>
              </a:spcBef>
              <a:spcAft>
                <a:spcPts val="0"/>
              </a:spcAft>
              <a:buSzPts val="1800"/>
              <a:buAutoNum type="arabicPeriod"/>
            </a:pPr>
            <a:r>
              <a:rPr lang="en-US" sz="1800"/>
              <a:t>Propagate pessimistic assumption of error</a:t>
            </a:r>
            <a:endParaRPr sz="1800"/>
          </a:p>
          <a:p>
            <a:pPr marL="85725" lvl="0" indent="0" algn="l" rtl="0">
              <a:lnSpc>
                <a:spcPct val="90000"/>
              </a:lnSpc>
              <a:spcBef>
                <a:spcPts val="750"/>
              </a:spcBef>
              <a:spcAft>
                <a:spcPts val="0"/>
              </a:spcAft>
              <a:buSzPts val="1800"/>
              <a:buNone/>
            </a:pPr>
            <a:endParaRPr sz="1800"/>
          </a:p>
        </p:txBody>
      </p:sp>
      <p:sp>
        <p:nvSpPr>
          <p:cNvPr id="821" name="Google Shape;821;p72"/>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47</a:t>
            </a:fld>
            <a:endParaRPr/>
          </a:p>
        </p:txBody>
      </p:sp>
      <p:sp>
        <p:nvSpPr>
          <p:cNvPr id="822" name="Google Shape;822;p72"/>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Pod Location Validity Test</a:t>
            </a:r>
            <a:endParaRPr/>
          </a:p>
        </p:txBody>
      </p:sp>
      <p:sp>
        <p:nvSpPr>
          <p:cNvPr id="823" name="Google Shape;823;p72"/>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Demonstrate ability to determine effective pod locations</a:t>
            </a:r>
            <a:endParaRPr sz="1700" b="0" i="0" u="none" strike="noStrike" cap="none">
              <a:solidFill>
                <a:schemeClr val="dk1"/>
              </a:solidFill>
              <a:latin typeface="Georgia"/>
              <a:ea typeface="Georgia"/>
              <a:cs typeface="Georgia"/>
              <a:sym typeface="Georgia"/>
            </a:endParaRPr>
          </a:p>
        </p:txBody>
      </p:sp>
      <p:graphicFrame>
        <p:nvGraphicFramePr>
          <p:cNvPr id="824" name="Google Shape;824;p72"/>
          <p:cNvGraphicFramePr/>
          <p:nvPr/>
        </p:nvGraphicFramePr>
        <p:xfrm>
          <a:off x="4792030" y="1969847"/>
          <a:ext cx="4114800" cy="299101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sz="1300">
                          <a:latin typeface="Georgia"/>
                          <a:ea typeface="Georgia"/>
                          <a:cs typeface="Georgia"/>
                          <a:sym typeface="Georgia"/>
                        </a:rPr>
                        <a:t>S3.1.1</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a:latin typeface="Arial"/>
                          <a:ea typeface="Arial"/>
                          <a:cs typeface="Arial"/>
                          <a:sym typeface="Arial"/>
                        </a:rPr>
                        <a:t>Software can determine pod location for placement for most effective ranging</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Georgia"/>
                          <a:ea typeface="Georgia"/>
                          <a:cs typeface="Georgia"/>
                          <a:sym typeface="Georgia"/>
                        </a:rPr>
                        <a:t>S3.1.2</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Arial"/>
                          <a:ea typeface="Arial"/>
                          <a:cs typeface="Arial"/>
                          <a:sym typeface="Arial"/>
                        </a:rPr>
                        <a:t>Software can determine pod location for placement for for most valuable environmental data.</a:t>
                      </a:r>
                      <a:endParaRPr sz="13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Georgia"/>
                          <a:ea typeface="Georgia"/>
                          <a:cs typeface="Georgia"/>
                          <a:sym typeface="Georgia"/>
                        </a:rPr>
                        <a:t>S3.1.3</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Arial"/>
                          <a:ea typeface="Arial"/>
                          <a:cs typeface="Arial"/>
                          <a:sym typeface="Arial"/>
                        </a:rPr>
                        <a:t>Software shall incorporate terrain obstacles into deployment location selection to avoid pre-defined obstacles</a:t>
                      </a:r>
                      <a:endParaRPr sz="13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300" u="none" strike="noStrike" cap="none">
                          <a:latin typeface="Georgia"/>
                          <a:ea typeface="Georgia"/>
                          <a:cs typeface="Georgia"/>
                          <a:sym typeface="Georgia"/>
                        </a:rPr>
                        <a:t>Additional: </a:t>
                      </a:r>
                      <a:r>
                        <a:rPr lang="en-US" sz="1300">
                          <a:latin typeface="Arial"/>
                          <a:ea typeface="Arial"/>
                          <a:cs typeface="Arial"/>
                          <a:sym typeface="Arial"/>
                        </a:rPr>
                        <a:t>.S3.1, S3.1.4</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825" name="Google Shape;825;p72"/>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Show localization error sufficiently low in theory</a:t>
            </a:r>
            <a:endParaRPr/>
          </a:p>
        </p:txBody>
      </p:sp>
      <p:sp>
        <p:nvSpPr>
          <p:cNvPr id="828" name="Google Shape;828;p72"/>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829" name="Google Shape;829;p72"/>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6" name="Google Shape;777;p68">
            <a:extLst>
              <a:ext uri="{FF2B5EF4-FFF2-40B4-BE49-F238E27FC236}">
                <a16:creationId xmlns:a16="http://schemas.microsoft.com/office/drawing/2014/main" id="{9301C813-C625-4355-81C7-AF31BE149315}"/>
              </a:ext>
            </a:extLst>
          </p:cNvPr>
          <p:cNvSpPr/>
          <p:nvPr/>
        </p:nvSpPr>
        <p:spPr>
          <a:xfrm>
            <a:off x="1926447" y="6100447"/>
            <a:ext cx="1463100" cy="649200"/>
          </a:xfrm>
          <a:prstGeom prst="flowChartAlternateProcess">
            <a:avLst/>
          </a:prstGeom>
          <a:solidFill>
            <a:srgbClr val="C77EE8"/>
          </a:solid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Completed</a:t>
            </a:r>
            <a:endParaRPr dirty="0"/>
          </a:p>
        </p:txBody>
      </p:sp>
      <p:sp>
        <p:nvSpPr>
          <p:cNvPr id="17" name="Google Shape;445;p41">
            <a:extLst>
              <a:ext uri="{FF2B5EF4-FFF2-40B4-BE49-F238E27FC236}">
                <a16:creationId xmlns:a16="http://schemas.microsoft.com/office/drawing/2014/main" id="{8412DE7B-EEEA-42E6-B95B-86DF718D85A8}"/>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8" name="Google Shape;449;p41">
            <a:extLst>
              <a:ext uri="{FF2B5EF4-FFF2-40B4-BE49-F238E27FC236}">
                <a16:creationId xmlns:a16="http://schemas.microsoft.com/office/drawing/2014/main" id="{FE9323FA-3385-4291-BE4D-505E27C8810A}"/>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9" name="Google Shape;450;p41">
            <a:extLst>
              <a:ext uri="{FF2B5EF4-FFF2-40B4-BE49-F238E27FC236}">
                <a16:creationId xmlns:a16="http://schemas.microsoft.com/office/drawing/2014/main" id="{6BFB75AB-5554-4D71-99F7-2F6A33E9DD38}"/>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74"/>
          <p:cNvSpPr txBox="1">
            <a:spLocks noGrp="1"/>
          </p:cNvSpPr>
          <p:nvPr>
            <p:ph type="body" idx="1"/>
          </p:nvPr>
        </p:nvSpPr>
        <p:spPr>
          <a:xfrm>
            <a:off x="121950" y="1756575"/>
            <a:ext cx="4670100" cy="3285600"/>
          </a:xfrm>
          <a:prstGeom prst="rect">
            <a:avLst/>
          </a:prstGeom>
          <a:noFill/>
          <a:ln>
            <a:noFill/>
          </a:ln>
        </p:spPr>
        <p:txBody>
          <a:bodyPr spcFirstLastPara="1" wrap="square" lIns="91425" tIns="45700" rIns="91425" bIns="45700" anchor="t" anchorCtr="0">
            <a:noAutofit/>
          </a:bodyPr>
          <a:lstStyle/>
          <a:p>
            <a:pPr marL="342900" lvl="0" indent="-247650" algn="l" rtl="0">
              <a:lnSpc>
                <a:spcPct val="90000"/>
              </a:lnSpc>
              <a:spcBef>
                <a:spcPts val="750"/>
              </a:spcBef>
              <a:spcAft>
                <a:spcPts val="0"/>
              </a:spcAft>
              <a:buClr>
                <a:schemeClr val="dk1"/>
              </a:buClr>
              <a:buSzPts val="1650"/>
              <a:buChar char="•"/>
            </a:pPr>
            <a:r>
              <a:rPr lang="en-US" sz="1650" b="1"/>
              <a:t>Facility: Business/Kitt Field</a:t>
            </a:r>
            <a:endParaRPr sz="1650"/>
          </a:p>
          <a:p>
            <a:pPr marL="342900" lvl="0" indent="-247650" algn="l" rtl="0">
              <a:lnSpc>
                <a:spcPct val="90000"/>
              </a:lnSpc>
              <a:spcBef>
                <a:spcPts val="750"/>
              </a:spcBef>
              <a:spcAft>
                <a:spcPts val="0"/>
              </a:spcAft>
              <a:buClr>
                <a:schemeClr val="dk1"/>
              </a:buClr>
              <a:buSzPts val="1650"/>
              <a:buChar char="•"/>
            </a:pPr>
            <a:r>
              <a:rPr lang="en-US" sz="1650" b="1"/>
              <a:t>Equipment:</a:t>
            </a:r>
            <a:endParaRPr sz="1650"/>
          </a:p>
          <a:p>
            <a:pPr marL="685800" lvl="1" indent="-247650" algn="l" rtl="0">
              <a:lnSpc>
                <a:spcPct val="90000"/>
              </a:lnSpc>
              <a:spcBef>
                <a:spcPts val="375"/>
              </a:spcBef>
              <a:spcAft>
                <a:spcPts val="0"/>
              </a:spcAft>
              <a:buSzPts val="1650"/>
              <a:buChar char="•"/>
            </a:pPr>
            <a:r>
              <a:rPr lang="en-US" sz="1650"/>
              <a:t>Rover + beacon</a:t>
            </a:r>
            <a:endParaRPr sz="1650"/>
          </a:p>
          <a:p>
            <a:pPr marL="685800" lvl="1" indent="-247650" algn="l" rtl="0">
              <a:lnSpc>
                <a:spcPct val="90000"/>
              </a:lnSpc>
              <a:spcBef>
                <a:spcPts val="375"/>
              </a:spcBef>
              <a:spcAft>
                <a:spcPts val="0"/>
              </a:spcAft>
              <a:buSzPts val="1650"/>
              <a:buChar char="•"/>
            </a:pPr>
            <a:r>
              <a:rPr lang="en-US" sz="1650"/>
              <a:t>11x Pods</a:t>
            </a:r>
            <a:endParaRPr sz="1650"/>
          </a:p>
          <a:p>
            <a:pPr marL="685800" lvl="1" indent="-247650" algn="l" rtl="0">
              <a:lnSpc>
                <a:spcPct val="90000"/>
              </a:lnSpc>
              <a:spcBef>
                <a:spcPts val="375"/>
              </a:spcBef>
              <a:spcAft>
                <a:spcPts val="0"/>
              </a:spcAft>
              <a:buSzPts val="1650"/>
              <a:buChar char="•"/>
            </a:pPr>
            <a:r>
              <a:rPr lang="en-US" sz="1650"/>
              <a:t>Tape/measuring equipment</a:t>
            </a:r>
            <a:endParaRPr sz="1650"/>
          </a:p>
          <a:p>
            <a:pPr marL="342900" lvl="0" indent="-247650" algn="l" rtl="0">
              <a:lnSpc>
                <a:spcPct val="90000"/>
              </a:lnSpc>
              <a:spcBef>
                <a:spcPts val="750"/>
              </a:spcBef>
              <a:spcAft>
                <a:spcPts val="0"/>
              </a:spcAft>
              <a:buClr>
                <a:schemeClr val="dk1"/>
              </a:buClr>
              <a:buSzPts val="1650"/>
              <a:buChar char="•"/>
            </a:pPr>
            <a:r>
              <a:rPr lang="en-US" sz="1650" b="1"/>
              <a:t>Procedure:</a:t>
            </a:r>
            <a:endParaRPr sz="1650"/>
          </a:p>
          <a:p>
            <a:pPr marL="885825" lvl="1" indent="-447675" algn="l" rtl="0">
              <a:lnSpc>
                <a:spcPct val="90000"/>
              </a:lnSpc>
              <a:spcBef>
                <a:spcPts val="375"/>
              </a:spcBef>
              <a:spcAft>
                <a:spcPts val="0"/>
              </a:spcAft>
              <a:buSzPts val="1650"/>
              <a:buAutoNum type="arabicPeriod"/>
            </a:pPr>
            <a:r>
              <a:rPr lang="en-US" sz="1650"/>
              <a:t>Distribute pods at known locations</a:t>
            </a:r>
            <a:endParaRPr sz="1650"/>
          </a:p>
          <a:p>
            <a:pPr marL="885825" lvl="1" indent="-447675" algn="l" rtl="0">
              <a:lnSpc>
                <a:spcPct val="90000"/>
              </a:lnSpc>
              <a:spcBef>
                <a:spcPts val="375"/>
              </a:spcBef>
              <a:spcAft>
                <a:spcPts val="0"/>
              </a:spcAft>
              <a:buSzPts val="1650"/>
              <a:buAutoNum type="arabicPeriod"/>
            </a:pPr>
            <a:r>
              <a:rPr lang="en-US" sz="1650"/>
              <a:t>Rover drives autonomously along path, correcting deviations</a:t>
            </a:r>
            <a:br>
              <a:rPr lang="en-US" sz="1650"/>
            </a:br>
            <a:r>
              <a:rPr lang="en-US" sz="1650" i="1"/>
              <a:t>and adjusting velocity to meet time-on-target requirements</a:t>
            </a:r>
            <a:endParaRPr sz="1650" i="1"/>
          </a:p>
          <a:p>
            <a:pPr marL="85725" lvl="0" indent="0" algn="l" rtl="0">
              <a:lnSpc>
                <a:spcPct val="90000"/>
              </a:lnSpc>
              <a:spcBef>
                <a:spcPts val="750"/>
              </a:spcBef>
              <a:spcAft>
                <a:spcPts val="0"/>
              </a:spcAft>
              <a:buSzPts val="1800"/>
              <a:buNone/>
            </a:pPr>
            <a:endParaRPr sz="1650"/>
          </a:p>
        </p:txBody>
      </p:sp>
      <p:sp>
        <p:nvSpPr>
          <p:cNvPr id="846" name="Google Shape;846;p74"/>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48</a:t>
            </a:fld>
            <a:endParaRPr/>
          </a:p>
        </p:txBody>
      </p:sp>
      <p:sp>
        <p:nvSpPr>
          <p:cNvPr id="847" name="Google Shape;847;p74"/>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sz="3800"/>
              <a:t>Time-on-Target</a:t>
            </a:r>
            <a:endParaRPr sz="3800"/>
          </a:p>
        </p:txBody>
      </p:sp>
      <p:sp>
        <p:nvSpPr>
          <p:cNvPr id="848" name="Google Shape;848;p74"/>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Rover follows path and meets time requirements</a:t>
            </a:r>
            <a:endParaRPr sz="1700" b="0" i="0" u="none" strike="noStrike" cap="none">
              <a:solidFill>
                <a:schemeClr val="dk1"/>
              </a:solidFill>
              <a:latin typeface="Georgia"/>
              <a:ea typeface="Georgia"/>
              <a:cs typeface="Georgia"/>
              <a:sym typeface="Georgia"/>
            </a:endParaRPr>
          </a:p>
        </p:txBody>
      </p:sp>
      <p:graphicFrame>
        <p:nvGraphicFramePr>
          <p:cNvPr id="849" name="Google Shape;849;p74"/>
          <p:cNvGraphicFramePr/>
          <p:nvPr/>
        </p:nvGraphicFramePr>
        <p:xfrm>
          <a:off x="4792030" y="1969847"/>
          <a:ext cx="4114800" cy="105700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sz="1300">
                          <a:latin typeface="Georgia"/>
                          <a:ea typeface="Georgia"/>
                          <a:cs typeface="Georgia"/>
                          <a:sym typeface="Georgia"/>
                        </a:rPr>
                        <a:t>S1.3.3</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a:latin typeface="Arial"/>
                          <a:ea typeface="Arial"/>
                          <a:cs typeface="Arial"/>
                          <a:sym typeface="Arial"/>
                        </a:rPr>
                        <a:t>Rover shall meet MIP time requirements, ‘on-time, on-target’ for each waypoint</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850" name="Google Shape;850;p74"/>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Rover arrives at waypoints within </a:t>
            </a:r>
            <a:r>
              <a:rPr lang="en-US" sz="1800">
                <a:solidFill>
                  <a:srgbClr val="FF0000"/>
                </a:solidFill>
                <a:latin typeface="Georgia"/>
                <a:ea typeface="Georgia"/>
                <a:cs typeface="Georgia"/>
                <a:sym typeface="Georgia"/>
              </a:rPr>
              <a:t>CHANGE_ME</a:t>
            </a:r>
            <a:r>
              <a:rPr lang="en-US" sz="1800">
                <a:solidFill>
                  <a:schemeClr val="dk1"/>
                </a:solidFill>
                <a:latin typeface="Georgia"/>
                <a:ea typeface="Georgia"/>
                <a:cs typeface="Georgia"/>
                <a:sym typeface="Georgia"/>
              </a:rPr>
              <a:t> seconds of specified time</a:t>
            </a:r>
            <a:endParaRPr/>
          </a:p>
        </p:txBody>
      </p:sp>
      <p:sp>
        <p:nvSpPr>
          <p:cNvPr id="852" name="Google Shape;852;p74"/>
          <p:cNvSpPr/>
          <p:nvPr/>
        </p:nvSpPr>
        <p:spPr>
          <a:xfrm>
            <a:off x="1926447"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853" name="Google Shape;853;p74"/>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854" name="Google Shape;854;p74"/>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4" name="Google Shape;445;p41">
            <a:extLst>
              <a:ext uri="{FF2B5EF4-FFF2-40B4-BE49-F238E27FC236}">
                <a16:creationId xmlns:a16="http://schemas.microsoft.com/office/drawing/2014/main" id="{2BEC5B80-CEA2-4F32-8019-D2BB7FEECCCA}"/>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5" name="Google Shape;449;p41">
            <a:extLst>
              <a:ext uri="{FF2B5EF4-FFF2-40B4-BE49-F238E27FC236}">
                <a16:creationId xmlns:a16="http://schemas.microsoft.com/office/drawing/2014/main" id="{073134CD-029E-4CDF-BC14-E514DD1AA03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6" name="Google Shape;450;p41">
            <a:extLst>
              <a:ext uri="{FF2B5EF4-FFF2-40B4-BE49-F238E27FC236}">
                <a16:creationId xmlns:a16="http://schemas.microsoft.com/office/drawing/2014/main" id="{2D9B5D75-59FC-44FA-97AD-F4E07FF6F546}"/>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76"/>
          <p:cNvSpPr txBox="1">
            <a:spLocks noGrp="1"/>
          </p:cNvSpPr>
          <p:nvPr>
            <p:ph type="body" idx="1"/>
          </p:nvPr>
        </p:nvSpPr>
        <p:spPr>
          <a:xfrm>
            <a:off x="121950" y="1832775"/>
            <a:ext cx="46701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Business/Kitt Field</a:t>
            </a:r>
            <a:endParaRPr/>
          </a:p>
          <a:p>
            <a:pPr marL="342900" lvl="0" indent="-257175" algn="l" rtl="0">
              <a:lnSpc>
                <a:spcPct val="90000"/>
              </a:lnSpc>
              <a:spcBef>
                <a:spcPts val="750"/>
              </a:spcBef>
              <a:spcAft>
                <a:spcPts val="0"/>
              </a:spcAft>
              <a:buClr>
                <a:schemeClr val="dk1"/>
              </a:buClr>
              <a:buSzPts val="1800"/>
              <a:buChar char="•"/>
            </a:pPr>
            <a:r>
              <a:rPr lang="en-US" sz="1800" b="1"/>
              <a:t>Equipment:</a:t>
            </a:r>
            <a:endParaRPr/>
          </a:p>
          <a:p>
            <a:pPr marL="685800" lvl="1" indent="-257175" algn="l" rtl="0">
              <a:lnSpc>
                <a:spcPct val="90000"/>
              </a:lnSpc>
              <a:spcBef>
                <a:spcPts val="375"/>
              </a:spcBef>
              <a:spcAft>
                <a:spcPts val="0"/>
              </a:spcAft>
              <a:buSzPts val="1800"/>
              <a:buChar char="•"/>
            </a:pPr>
            <a:r>
              <a:rPr lang="en-US" sz="1800"/>
              <a:t>Rover + beacon</a:t>
            </a:r>
            <a:endParaRPr sz="1800"/>
          </a:p>
          <a:p>
            <a:pPr marL="685800" lvl="1" indent="-257175" algn="l" rtl="0">
              <a:lnSpc>
                <a:spcPct val="90000"/>
              </a:lnSpc>
              <a:spcBef>
                <a:spcPts val="375"/>
              </a:spcBef>
              <a:spcAft>
                <a:spcPts val="0"/>
              </a:spcAft>
              <a:buSzPts val="1800"/>
              <a:buChar char="•"/>
            </a:pPr>
            <a:r>
              <a:rPr lang="en-US" sz="1800"/>
              <a:t>11x Pods</a:t>
            </a:r>
            <a:endParaRPr sz="1800"/>
          </a:p>
          <a:p>
            <a:pPr marL="685800" lvl="1" indent="-257175" algn="l" rtl="0">
              <a:lnSpc>
                <a:spcPct val="90000"/>
              </a:lnSpc>
              <a:spcBef>
                <a:spcPts val="375"/>
              </a:spcBef>
              <a:spcAft>
                <a:spcPts val="0"/>
              </a:spcAft>
              <a:buSzPts val="1800"/>
              <a:buChar char="•"/>
            </a:pPr>
            <a:r>
              <a:rPr lang="en-US" sz="1800"/>
              <a:t>Tape/measuring equipment</a:t>
            </a:r>
            <a:endParaRPr sz="1800"/>
          </a:p>
          <a:p>
            <a:pPr marL="342900" lvl="0" indent="-257175" algn="l" rtl="0">
              <a:lnSpc>
                <a:spcPct val="90000"/>
              </a:lnSpc>
              <a:spcBef>
                <a:spcPts val="750"/>
              </a:spcBef>
              <a:spcAft>
                <a:spcPts val="0"/>
              </a:spcAft>
              <a:buClr>
                <a:schemeClr val="dk1"/>
              </a:buClr>
              <a:buSzPts val="1800"/>
              <a:buChar char="•"/>
            </a:pPr>
            <a:r>
              <a:rPr lang="en-US" sz="1800" b="1"/>
              <a:t>Procedure:</a:t>
            </a:r>
            <a:endParaRPr/>
          </a:p>
          <a:p>
            <a:pPr marL="885825" lvl="1" indent="-457200" algn="l" rtl="0">
              <a:lnSpc>
                <a:spcPct val="90000"/>
              </a:lnSpc>
              <a:spcBef>
                <a:spcPts val="375"/>
              </a:spcBef>
              <a:spcAft>
                <a:spcPts val="0"/>
              </a:spcAft>
              <a:buSzPts val="1800"/>
              <a:buAutoNum type="arabicPeriod"/>
            </a:pPr>
            <a:r>
              <a:rPr lang="en-US" sz="1800"/>
              <a:t>Distribute pods at known locations</a:t>
            </a:r>
            <a:endParaRPr sz="1800"/>
          </a:p>
          <a:p>
            <a:pPr marL="885825" lvl="1" indent="-457200" algn="l" rtl="0">
              <a:lnSpc>
                <a:spcPct val="90000"/>
              </a:lnSpc>
              <a:spcBef>
                <a:spcPts val="375"/>
              </a:spcBef>
              <a:spcAft>
                <a:spcPts val="0"/>
              </a:spcAft>
              <a:buSzPts val="1800"/>
              <a:buAutoNum type="arabicPeriod"/>
            </a:pPr>
            <a:r>
              <a:rPr lang="en-US" sz="1800"/>
              <a:t>Tele-op rover along path with estimation algorithm running</a:t>
            </a:r>
            <a:endParaRPr sz="1800"/>
          </a:p>
          <a:p>
            <a:pPr marL="85725" lvl="0" indent="0" algn="l" rtl="0">
              <a:lnSpc>
                <a:spcPct val="90000"/>
              </a:lnSpc>
              <a:spcBef>
                <a:spcPts val="750"/>
              </a:spcBef>
              <a:spcAft>
                <a:spcPts val="0"/>
              </a:spcAft>
              <a:buSzPts val="1800"/>
              <a:buNone/>
            </a:pPr>
            <a:endParaRPr sz="1800"/>
          </a:p>
        </p:txBody>
      </p:sp>
      <p:sp>
        <p:nvSpPr>
          <p:cNvPr id="871" name="Google Shape;871;p76"/>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49</a:t>
            </a:fld>
            <a:endParaRPr/>
          </a:p>
        </p:txBody>
      </p:sp>
      <p:sp>
        <p:nvSpPr>
          <p:cNvPr id="872" name="Google Shape;872;p76"/>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sz="3800"/>
              <a:t>Full-Mission-Length Traversal</a:t>
            </a:r>
            <a:endParaRPr sz="3800"/>
          </a:p>
        </p:txBody>
      </p:sp>
      <p:sp>
        <p:nvSpPr>
          <p:cNvPr id="873" name="Google Shape;873;p76"/>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Localize rover during full-mission-length tele-op’ed traversal with pods</a:t>
            </a:r>
            <a:endParaRPr sz="1700" b="0" i="0" u="none" strike="noStrike" cap="none">
              <a:solidFill>
                <a:schemeClr val="dk1"/>
              </a:solidFill>
              <a:latin typeface="Georgia"/>
              <a:ea typeface="Georgia"/>
              <a:cs typeface="Georgia"/>
              <a:sym typeface="Georgia"/>
            </a:endParaRPr>
          </a:p>
        </p:txBody>
      </p:sp>
      <p:graphicFrame>
        <p:nvGraphicFramePr>
          <p:cNvPr id="874" name="Google Shape;874;p76"/>
          <p:cNvGraphicFramePr/>
          <p:nvPr/>
        </p:nvGraphicFramePr>
        <p:xfrm>
          <a:off x="4792030" y="1969847"/>
          <a:ext cx="4114800" cy="211400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sz="1300">
                          <a:latin typeface="Georgia"/>
                          <a:ea typeface="Georgia"/>
                          <a:cs typeface="Georgia"/>
                          <a:sym typeface="Georgia"/>
                        </a:rPr>
                        <a:t>M2</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a:latin typeface="Arial"/>
                          <a:ea typeface="Arial"/>
                          <a:cs typeface="Arial"/>
                          <a:sym typeface="Arial"/>
                        </a:rPr>
                        <a:t>The rover shall estimate its absolute position</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Georgia"/>
                          <a:ea typeface="Georgia"/>
                          <a:cs typeface="Georgia"/>
                          <a:sym typeface="Georgia"/>
                        </a:rPr>
                        <a:t>S2.1.2</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000"/>
                        <a:buFont typeface="Georgia"/>
                        <a:buNone/>
                      </a:pPr>
                      <a:r>
                        <a:rPr lang="en-US" sz="1300">
                          <a:latin typeface="Arial"/>
                          <a:ea typeface="Arial"/>
                          <a:cs typeface="Arial"/>
                          <a:sym typeface="Arial"/>
                        </a:rPr>
                        <a:t>The rover shall estimate position using onboard odometer and IMU</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300" u="none" strike="noStrike" cap="none">
                          <a:latin typeface="Georgia"/>
                          <a:ea typeface="Georgia"/>
                          <a:cs typeface="Georgia"/>
                          <a:sym typeface="Georgia"/>
                        </a:rPr>
                        <a:t>Additional: </a:t>
                      </a:r>
                      <a:r>
                        <a:rPr lang="en-US" sz="1300">
                          <a:latin typeface="Georgia"/>
                          <a:ea typeface="Georgia"/>
                          <a:cs typeface="Georgia"/>
                          <a:sym typeface="Georgia"/>
                        </a:rPr>
                        <a:t>S2.1.1</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875" name="Google Shape;875;p76"/>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Rover position estimate accurate to 1m along path</a:t>
            </a:r>
            <a:endParaRPr/>
          </a:p>
        </p:txBody>
      </p:sp>
      <p:sp>
        <p:nvSpPr>
          <p:cNvPr id="877" name="Google Shape;877;p76"/>
          <p:cNvSpPr/>
          <p:nvPr/>
        </p:nvSpPr>
        <p:spPr>
          <a:xfrm>
            <a:off x="1926447"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878" name="Google Shape;878;p76"/>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879" name="Google Shape;879;p76"/>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5" name="Google Shape;445;p41">
            <a:extLst>
              <a:ext uri="{FF2B5EF4-FFF2-40B4-BE49-F238E27FC236}">
                <a16:creationId xmlns:a16="http://schemas.microsoft.com/office/drawing/2014/main" id="{84F678E0-7A7F-4C8B-85A6-99AF915E00A3}"/>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6" name="Google Shape;449;p41">
            <a:extLst>
              <a:ext uri="{FF2B5EF4-FFF2-40B4-BE49-F238E27FC236}">
                <a16:creationId xmlns:a16="http://schemas.microsoft.com/office/drawing/2014/main" id="{9329A8D7-FC49-4185-B037-BFFA0B195A1E}"/>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7" name="Google Shape;450;p41">
            <a:extLst>
              <a:ext uri="{FF2B5EF4-FFF2-40B4-BE49-F238E27FC236}">
                <a16:creationId xmlns:a16="http://schemas.microsoft.com/office/drawing/2014/main" id="{1E61EEB4-BF51-4D7D-9029-6DC8290B20FB}"/>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p28"/>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5</a:t>
            </a:fld>
            <a:endParaRPr/>
          </a:p>
        </p:txBody>
      </p:sp>
      <p:sp>
        <p:nvSpPr>
          <p:cNvPr id="232" name="Google Shape;232;p28"/>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CONOPS</a:t>
            </a:r>
            <a:endParaRPr/>
          </a:p>
        </p:txBody>
      </p:sp>
      <p:graphicFrame>
        <p:nvGraphicFramePr>
          <p:cNvPr id="58" name="Table 57">
            <a:extLst>
              <a:ext uri="{FF2B5EF4-FFF2-40B4-BE49-F238E27FC236}">
                <a16:creationId xmlns:a16="http://schemas.microsoft.com/office/drawing/2014/main" id="{F07E4DE4-85BC-4F9D-90B7-EE6AE831A07E}"/>
              </a:ext>
            </a:extLst>
          </p:cNvPr>
          <p:cNvGraphicFramePr>
            <a:graphicFrameLocks noGrp="1"/>
          </p:cNvGraphicFramePr>
          <p:nvPr>
            <p:extLst>
              <p:ext uri="{D42A27DB-BD31-4B8C-83A1-F6EECF244321}">
                <p14:modId xmlns:p14="http://schemas.microsoft.com/office/powerpoint/2010/main" val="3924393891"/>
              </p:ext>
            </p:extLst>
          </p:nvPr>
        </p:nvGraphicFramePr>
        <p:xfrm>
          <a:off x="610435" y="1298840"/>
          <a:ext cx="2370433" cy="5263909"/>
        </p:xfrm>
        <a:graphic>
          <a:graphicData uri="http://schemas.openxmlformats.org/drawingml/2006/table">
            <a:tbl>
              <a:tblPr firstCol="1" bandRow="1"/>
              <a:tblGrid>
                <a:gridCol w="205790">
                  <a:extLst>
                    <a:ext uri="{9D8B030D-6E8A-4147-A177-3AD203B41FA5}">
                      <a16:colId xmlns:a16="http://schemas.microsoft.com/office/drawing/2014/main" val="1571149306"/>
                    </a:ext>
                  </a:extLst>
                </a:gridCol>
                <a:gridCol w="838763">
                  <a:extLst>
                    <a:ext uri="{9D8B030D-6E8A-4147-A177-3AD203B41FA5}">
                      <a16:colId xmlns:a16="http://schemas.microsoft.com/office/drawing/2014/main" val="630792459"/>
                    </a:ext>
                  </a:extLst>
                </a:gridCol>
                <a:gridCol w="365760">
                  <a:extLst>
                    <a:ext uri="{9D8B030D-6E8A-4147-A177-3AD203B41FA5}">
                      <a16:colId xmlns:a16="http://schemas.microsoft.com/office/drawing/2014/main" val="597689872"/>
                    </a:ext>
                  </a:extLst>
                </a:gridCol>
                <a:gridCol w="960120">
                  <a:extLst>
                    <a:ext uri="{9D8B030D-6E8A-4147-A177-3AD203B41FA5}">
                      <a16:colId xmlns:a16="http://schemas.microsoft.com/office/drawing/2014/main" val="3630949403"/>
                    </a:ext>
                  </a:extLst>
                </a:gridCol>
              </a:tblGrid>
              <a:tr h="907186">
                <a:tc>
                  <a:txBody>
                    <a:bodyPr/>
                    <a:lstStyle/>
                    <a:p>
                      <a:pPr algn="ctr"/>
                      <a:r>
                        <a:rPr lang="en-US" sz="1800" b="1" dirty="0">
                          <a:latin typeface="Garamond" panose="02020404030301010803" pitchFamily="18" charset="0"/>
                        </a:rPr>
                        <a:t>1</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gridSpan="3">
                  <a:txBody>
                    <a:bodyPr/>
                    <a:lstStyle/>
                    <a:p>
                      <a:pPr algn="ctr"/>
                      <a:r>
                        <a:rPr lang="en-US" sz="1800" b="1" dirty="0">
                          <a:latin typeface="Garamond" panose="02020404030301010803" pitchFamily="18" charset="0"/>
                        </a:rPr>
                        <a:t>Upload Mission Information Package</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extLst>
                  <a:ext uri="{0D108BD9-81ED-4DB2-BD59-A6C34878D82A}">
                    <a16:rowId xmlns:a16="http://schemas.microsoft.com/office/drawing/2014/main" val="3052424069"/>
                  </a:ext>
                </a:extLst>
              </a:tr>
              <a:tr h="734689">
                <a:tc>
                  <a:txBody>
                    <a:bodyPr/>
                    <a:lstStyle/>
                    <a:p>
                      <a:pPr algn="ctr"/>
                      <a:r>
                        <a:rPr lang="en-US" sz="1800" b="1" dirty="0">
                          <a:latin typeface="Garamond" panose="02020404030301010803" pitchFamily="18" charset="0"/>
                        </a:rPr>
                        <a:t>2</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gridSpan="3">
                  <a:txBody>
                    <a:bodyPr/>
                    <a:lstStyle/>
                    <a:p>
                      <a:pPr algn="ctr"/>
                      <a:r>
                        <a:rPr lang="en-US" sz="1800" b="1" dirty="0">
                          <a:latin typeface="Garamond" panose="02020404030301010803" pitchFamily="18" charset="0"/>
                        </a:rPr>
                        <a:t>Collect GPS Truth Position</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extLst>
                  <a:ext uri="{0D108BD9-81ED-4DB2-BD59-A6C34878D82A}">
                    <a16:rowId xmlns:a16="http://schemas.microsoft.com/office/drawing/2014/main" val="2456083926"/>
                  </a:ext>
                </a:extLst>
              </a:tr>
              <a:tr h="408160">
                <a:tc>
                  <a:txBody>
                    <a:bodyPr/>
                    <a:lstStyle/>
                    <a:p>
                      <a:pPr algn="ctr"/>
                      <a:r>
                        <a:rPr lang="en-US" sz="1800" b="1" dirty="0">
                          <a:latin typeface="Garamond" panose="02020404030301010803" pitchFamily="18" charset="0"/>
                        </a:rPr>
                        <a:t>3</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gridSpan="3">
                  <a:txBody>
                    <a:bodyPr/>
                    <a:lstStyle/>
                    <a:p>
                      <a:pPr algn="ctr"/>
                      <a:r>
                        <a:rPr lang="en-US" sz="1800" b="1" dirty="0">
                          <a:latin typeface="Garamond" panose="02020404030301010803" pitchFamily="18" charset="0"/>
                        </a:rPr>
                        <a:t>Generate Path</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extLst>
                  <a:ext uri="{0D108BD9-81ED-4DB2-BD59-A6C34878D82A}">
                    <a16:rowId xmlns:a16="http://schemas.microsoft.com/office/drawing/2014/main" val="3667845426"/>
                  </a:ext>
                </a:extLst>
              </a:tr>
              <a:tr h="678158">
                <a:tc>
                  <a:txBody>
                    <a:bodyPr/>
                    <a:lstStyle/>
                    <a:p>
                      <a:pPr algn="ctr"/>
                      <a:r>
                        <a:rPr lang="en-US" sz="1800" b="1" dirty="0">
                          <a:latin typeface="Garamond" panose="02020404030301010803" pitchFamily="18" charset="0"/>
                        </a:rPr>
                        <a:t>4</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gridSpan="3">
                  <a:txBody>
                    <a:bodyPr/>
                    <a:lstStyle/>
                    <a:p>
                      <a:pPr algn="ctr"/>
                      <a:r>
                        <a:rPr lang="en-US" sz="1800" b="1" dirty="0">
                          <a:latin typeface="Garamond" panose="02020404030301010803" pitchFamily="18" charset="0"/>
                        </a:rPr>
                        <a:t>Generate Pod Locations</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extLst>
                  <a:ext uri="{0D108BD9-81ED-4DB2-BD59-A6C34878D82A}">
                    <a16:rowId xmlns:a16="http://schemas.microsoft.com/office/drawing/2014/main" val="3569761076"/>
                  </a:ext>
                </a:extLst>
              </a:tr>
              <a:tr h="678158">
                <a:tc>
                  <a:txBody>
                    <a:bodyPr/>
                    <a:lstStyle/>
                    <a:p>
                      <a:pPr algn="ctr"/>
                      <a:r>
                        <a:rPr lang="en-US" sz="1800" b="1" dirty="0">
                          <a:latin typeface="Garamond" panose="02020404030301010803" pitchFamily="18" charset="0"/>
                        </a:rPr>
                        <a:t>5</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BCEAAF"/>
                    </a:solidFill>
                  </a:tcPr>
                </a:tc>
                <a:tc gridSpan="3">
                  <a:txBody>
                    <a:bodyPr/>
                    <a:lstStyle/>
                    <a:p>
                      <a:pPr algn="ctr"/>
                      <a:r>
                        <a:rPr lang="en-US" sz="1800" b="1" dirty="0">
                          <a:latin typeface="Garamond" panose="02020404030301010803" pitchFamily="18" charset="0"/>
                        </a:rPr>
                        <a:t>Deploy 3 Anchor Pods</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BCEAA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8781905"/>
                  </a:ext>
                </a:extLst>
              </a:tr>
              <a:tr h="1122869">
                <a:tc>
                  <a:txBody>
                    <a:bodyPr/>
                    <a:lstStyle/>
                    <a:p>
                      <a:pPr algn="ctr"/>
                      <a:r>
                        <a:rPr lang="en-US" sz="1800" b="1" dirty="0">
                          <a:latin typeface="Garamond" panose="02020404030301010803" pitchFamily="18" charset="0"/>
                        </a:rPr>
                        <a:t>6</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tc>
                  <a:txBody>
                    <a:bodyPr/>
                    <a:lstStyle/>
                    <a:p>
                      <a:pPr algn="ctr"/>
                      <a:r>
                        <a:rPr lang="en-US" sz="1800" b="1" dirty="0">
                          <a:latin typeface="Garamond" panose="02020404030301010803" pitchFamily="18" charset="0"/>
                        </a:rPr>
                        <a:t>Deploy &amp; Map Pods</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tc>
                  <a:txBody>
                    <a:bodyPr/>
                    <a:lstStyle/>
                    <a:p>
                      <a:pPr algn="ctr"/>
                      <a:r>
                        <a:rPr lang="en-US" sz="1800" b="1" dirty="0">
                          <a:latin typeface="Garamond" panose="02020404030301010803" pitchFamily="18" charset="0"/>
                        </a:rPr>
                        <a:t>or</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Garamond" panose="02020404030301010803" pitchFamily="18" charset="0"/>
                        </a:rPr>
                        <a:t>Move &amp; Localize Rover</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extLst>
                  <a:ext uri="{0D108BD9-81ED-4DB2-BD59-A6C34878D82A}">
                    <a16:rowId xmlns:a16="http://schemas.microsoft.com/office/drawing/2014/main" val="2202489210"/>
                  </a:ext>
                </a:extLst>
              </a:tr>
              <a:tr h="734689">
                <a:tc>
                  <a:txBody>
                    <a:bodyPr/>
                    <a:lstStyle/>
                    <a:p>
                      <a:pPr algn="ctr"/>
                      <a:r>
                        <a:rPr lang="en-US" sz="1800" b="1" dirty="0">
                          <a:latin typeface="Garamond" panose="02020404030301010803" pitchFamily="18" charset="0"/>
                        </a:rPr>
                        <a:t>7</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tc gridSpan="3">
                  <a:txBody>
                    <a:bodyPr/>
                    <a:lstStyle/>
                    <a:p>
                      <a:pPr algn="ctr"/>
                      <a:r>
                        <a:rPr lang="en-US" sz="1800" b="1" dirty="0">
                          <a:latin typeface="Garamond" panose="02020404030301010803" pitchFamily="18" charset="0"/>
                        </a:rPr>
                        <a:t>Repeat 6 Until Final Waypoint</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extLst>
                  <a:ext uri="{0D108BD9-81ED-4DB2-BD59-A6C34878D82A}">
                    <a16:rowId xmlns:a16="http://schemas.microsoft.com/office/drawing/2014/main" val="2379059283"/>
                  </a:ext>
                </a:extLst>
              </a:tr>
            </a:tbl>
          </a:graphicData>
        </a:graphic>
      </p:graphicFrame>
      <p:graphicFrame>
        <p:nvGraphicFramePr>
          <p:cNvPr id="59" name="Table 58">
            <a:extLst>
              <a:ext uri="{FF2B5EF4-FFF2-40B4-BE49-F238E27FC236}">
                <a16:creationId xmlns:a16="http://schemas.microsoft.com/office/drawing/2014/main" id="{6026C11F-8239-4916-9878-0A1ACCE039C2}"/>
              </a:ext>
            </a:extLst>
          </p:cNvPr>
          <p:cNvGraphicFramePr>
            <a:graphicFrameLocks noGrp="1"/>
          </p:cNvGraphicFramePr>
          <p:nvPr>
            <p:extLst>
              <p:ext uri="{D42A27DB-BD31-4B8C-83A1-F6EECF244321}">
                <p14:modId xmlns:p14="http://schemas.microsoft.com/office/powerpoint/2010/main" val="1696483462"/>
              </p:ext>
            </p:extLst>
          </p:nvPr>
        </p:nvGraphicFramePr>
        <p:xfrm>
          <a:off x="2980867" y="1303148"/>
          <a:ext cx="5966395" cy="5263908"/>
        </p:xfrm>
        <a:graphic>
          <a:graphicData uri="http://schemas.openxmlformats.org/drawingml/2006/table">
            <a:tbl>
              <a:tblPr firstRow="1" bandRow="1"/>
              <a:tblGrid>
                <a:gridCol w="5966395">
                  <a:extLst>
                    <a:ext uri="{9D8B030D-6E8A-4147-A177-3AD203B41FA5}">
                      <a16:colId xmlns:a16="http://schemas.microsoft.com/office/drawing/2014/main" val="1612635553"/>
                    </a:ext>
                  </a:extLst>
                </a:gridCol>
              </a:tblGrid>
              <a:tr h="1568231">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7A9EC2"/>
                        </a:gs>
                        <a:gs pos="100000">
                          <a:schemeClr val="bg1"/>
                        </a:gs>
                      </a:gsLst>
                      <a:lin ang="5400000" scaled="1"/>
                      <a:tileRect/>
                    </a:gradFill>
                  </a:tcPr>
                </a:tc>
                <a:extLst>
                  <a:ext uri="{0D108BD9-81ED-4DB2-BD59-A6C34878D82A}">
                    <a16:rowId xmlns:a16="http://schemas.microsoft.com/office/drawing/2014/main" val="2788819556"/>
                  </a:ext>
                </a:extLst>
              </a:tr>
              <a:tr h="3695677">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B3C5B3"/>
                        </a:gs>
                        <a:gs pos="100000">
                          <a:schemeClr val="bg1"/>
                        </a:gs>
                      </a:gsLst>
                      <a:lin ang="5400000" scaled="1"/>
                    </a:gradFill>
                  </a:tcPr>
                </a:tc>
                <a:extLst>
                  <a:ext uri="{0D108BD9-81ED-4DB2-BD59-A6C34878D82A}">
                    <a16:rowId xmlns:a16="http://schemas.microsoft.com/office/drawing/2014/main" val="641844463"/>
                  </a:ext>
                </a:extLst>
              </a:tr>
            </a:tbl>
          </a:graphicData>
        </a:graphic>
      </p:graphicFrame>
      <p:sp>
        <p:nvSpPr>
          <p:cNvPr id="60" name="Google Shape;1264;p90">
            <a:extLst>
              <a:ext uri="{FF2B5EF4-FFF2-40B4-BE49-F238E27FC236}">
                <a16:creationId xmlns:a16="http://schemas.microsoft.com/office/drawing/2014/main" id="{7605633F-8214-4436-A9F5-4FD8F2DED860}"/>
              </a:ext>
            </a:extLst>
          </p:cNvPr>
          <p:cNvSpPr/>
          <p:nvPr/>
        </p:nvSpPr>
        <p:spPr>
          <a:xfrm>
            <a:off x="5770204" y="2790829"/>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sp>
        <p:nvSpPr>
          <p:cNvPr id="61" name="Google Shape;1256;p90">
            <a:extLst>
              <a:ext uri="{FF2B5EF4-FFF2-40B4-BE49-F238E27FC236}">
                <a16:creationId xmlns:a16="http://schemas.microsoft.com/office/drawing/2014/main" id="{C99ABA92-C04F-47F1-8FA7-628D9F8DCBD9}"/>
              </a:ext>
            </a:extLst>
          </p:cNvPr>
          <p:cNvSpPr/>
          <p:nvPr/>
        </p:nvSpPr>
        <p:spPr>
          <a:xfrm>
            <a:off x="3808137" y="3560583"/>
            <a:ext cx="4780933" cy="2721259"/>
          </a:xfrm>
          <a:custGeom>
            <a:avLst/>
            <a:gdLst/>
            <a:ahLst/>
            <a:cxnLst/>
            <a:rect l="l" t="t" r="r" b="b"/>
            <a:pathLst>
              <a:path w="311546" h="99358" extrusionOk="0">
                <a:moveTo>
                  <a:pt x="40497" y="3356"/>
                </a:moveTo>
                <a:cubicBezTo>
                  <a:pt x="36360" y="4183"/>
                  <a:pt x="21926" y="4505"/>
                  <a:pt x="15675" y="8320"/>
                </a:cubicBezTo>
                <a:cubicBezTo>
                  <a:pt x="9424" y="12135"/>
                  <a:pt x="5287" y="19857"/>
                  <a:pt x="2989" y="26246"/>
                </a:cubicBezTo>
                <a:cubicBezTo>
                  <a:pt x="691" y="32635"/>
                  <a:pt x="-1653" y="40955"/>
                  <a:pt x="1886" y="46655"/>
                </a:cubicBezTo>
                <a:cubicBezTo>
                  <a:pt x="5425" y="52355"/>
                  <a:pt x="15170" y="56675"/>
                  <a:pt x="24225" y="60444"/>
                </a:cubicBezTo>
                <a:cubicBezTo>
                  <a:pt x="33280" y="64213"/>
                  <a:pt x="51115" y="62927"/>
                  <a:pt x="56217" y="69270"/>
                </a:cubicBezTo>
                <a:cubicBezTo>
                  <a:pt x="61319" y="75613"/>
                  <a:pt x="41186" y="95103"/>
                  <a:pt x="54838" y="98504"/>
                </a:cubicBezTo>
                <a:cubicBezTo>
                  <a:pt x="68490" y="101905"/>
                  <a:pt x="114179" y="93677"/>
                  <a:pt x="138127" y="89678"/>
                </a:cubicBezTo>
                <a:cubicBezTo>
                  <a:pt x="162075" y="85679"/>
                  <a:pt x="178530" y="74372"/>
                  <a:pt x="198525" y="74510"/>
                </a:cubicBezTo>
                <a:cubicBezTo>
                  <a:pt x="218520" y="74648"/>
                  <a:pt x="240721" y="87794"/>
                  <a:pt x="258096" y="90506"/>
                </a:cubicBezTo>
                <a:cubicBezTo>
                  <a:pt x="275471" y="93218"/>
                  <a:pt x="294592" y="98365"/>
                  <a:pt x="302774" y="90781"/>
                </a:cubicBezTo>
                <a:cubicBezTo>
                  <a:pt x="310956" y="83197"/>
                  <a:pt x="315368" y="59479"/>
                  <a:pt x="307186" y="45000"/>
                </a:cubicBezTo>
                <a:cubicBezTo>
                  <a:pt x="299004" y="30521"/>
                  <a:pt x="263060" y="11032"/>
                  <a:pt x="253683" y="3907"/>
                </a:cubicBezTo>
                <a:cubicBezTo>
                  <a:pt x="244306" y="-3217"/>
                  <a:pt x="251385" y="2529"/>
                  <a:pt x="250925" y="2253"/>
                </a:cubicBezTo>
              </a:path>
            </a:pathLst>
          </a:custGeom>
          <a:ln w="57150">
            <a:solidFill>
              <a:srgbClr val="00B0F0"/>
            </a:solidFill>
            <a:prstDash val="dash"/>
            <a:headEnd type="none" w="sm" len="sm"/>
            <a:tailEnd type="none" w="sm" len="sm"/>
          </a:ln>
        </p:spPr>
        <p:style>
          <a:lnRef idx="1">
            <a:schemeClr val="accent4"/>
          </a:lnRef>
          <a:fillRef idx="0">
            <a:schemeClr val="accent4"/>
          </a:fillRef>
          <a:effectRef idx="0">
            <a:schemeClr val="accent4"/>
          </a:effectRef>
          <a:fontRef idx="minor">
            <a:schemeClr val="tx1"/>
          </a:fontRef>
        </p:style>
        <p:txBody>
          <a:bodyPr spcFirstLastPara="1" wrap="square" lIns="68569" tIns="68569" rIns="68569" bIns="68569" anchor="ctr" anchorCtr="0">
            <a:noAutofit/>
          </a:bodyPr>
          <a:lstStyle/>
          <a:p>
            <a:endParaRPr sz="1050" dirty="0">
              <a:latin typeface="Garamond" panose="02020404030301010803" pitchFamily="18" charset="0"/>
            </a:endParaRPr>
          </a:p>
        </p:txBody>
      </p:sp>
      <p:pic>
        <p:nvPicPr>
          <p:cNvPr id="62" name="Google Shape;1257;p90">
            <a:extLst>
              <a:ext uri="{FF2B5EF4-FFF2-40B4-BE49-F238E27FC236}">
                <a16:creationId xmlns:a16="http://schemas.microsoft.com/office/drawing/2014/main" id="{27A9A733-DA13-4EF8-8D11-E1155B053D3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flipH="1">
            <a:off x="7737728" y="1419489"/>
            <a:ext cx="1077666" cy="1091783"/>
          </a:xfrm>
          <a:prstGeom prst="rect">
            <a:avLst/>
          </a:prstGeom>
          <a:noFill/>
          <a:ln>
            <a:noFill/>
          </a:ln>
        </p:spPr>
      </p:pic>
      <p:sp>
        <p:nvSpPr>
          <p:cNvPr id="63" name="Google Shape;1258;p90">
            <a:extLst>
              <a:ext uri="{FF2B5EF4-FFF2-40B4-BE49-F238E27FC236}">
                <a16:creationId xmlns:a16="http://schemas.microsoft.com/office/drawing/2014/main" id="{BC610894-4005-45F2-AA6D-064F8402EC84}"/>
              </a:ext>
            </a:extLst>
          </p:cNvPr>
          <p:cNvSpPr/>
          <p:nvPr/>
        </p:nvSpPr>
        <p:spPr>
          <a:xfrm>
            <a:off x="7871880" y="1550617"/>
            <a:ext cx="756302" cy="860703"/>
          </a:xfrm>
          <a:prstGeom prst="mathMultiply">
            <a:avLst>
              <a:gd name="adj1" fmla="val 9243"/>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dirty="0">
              <a:solidFill>
                <a:schemeClr val="dk1"/>
              </a:solidFill>
              <a:latin typeface="Garamond" panose="02020404030301010803" pitchFamily="18" charset="0"/>
              <a:ea typeface="Calibri"/>
              <a:cs typeface="Calibri"/>
              <a:sym typeface="Calibri"/>
            </a:endParaRPr>
          </a:p>
        </p:txBody>
      </p:sp>
      <p:sp>
        <p:nvSpPr>
          <p:cNvPr id="64" name="Google Shape;1264;p90">
            <a:extLst>
              <a:ext uri="{FF2B5EF4-FFF2-40B4-BE49-F238E27FC236}">
                <a16:creationId xmlns:a16="http://schemas.microsoft.com/office/drawing/2014/main" id="{0B97E7B6-861B-4DC6-A029-588681DA8B63}"/>
              </a:ext>
            </a:extLst>
          </p:cNvPr>
          <p:cNvSpPr/>
          <p:nvPr/>
        </p:nvSpPr>
        <p:spPr>
          <a:xfrm>
            <a:off x="5787400" y="4215821"/>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pic>
        <p:nvPicPr>
          <p:cNvPr id="65" name="Google Shape;1266;p90">
            <a:extLst>
              <a:ext uri="{FF2B5EF4-FFF2-40B4-BE49-F238E27FC236}">
                <a16:creationId xmlns:a16="http://schemas.microsoft.com/office/drawing/2014/main" id="{1A6DB67A-59F9-43DA-8E58-FFA2567D317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53329" y="4280977"/>
            <a:ext cx="296923" cy="324901"/>
          </a:xfrm>
          <a:prstGeom prst="rect">
            <a:avLst/>
          </a:prstGeom>
          <a:noFill/>
          <a:ln>
            <a:noFill/>
          </a:ln>
        </p:spPr>
      </p:pic>
      <p:pic>
        <p:nvPicPr>
          <p:cNvPr id="66" name="Google Shape;1266;p90">
            <a:extLst>
              <a:ext uri="{FF2B5EF4-FFF2-40B4-BE49-F238E27FC236}">
                <a16:creationId xmlns:a16="http://schemas.microsoft.com/office/drawing/2014/main" id="{4E73629B-F014-466C-A3A8-D8759BDFC44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44677" y="2819424"/>
            <a:ext cx="296923" cy="324901"/>
          </a:xfrm>
          <a:prstGeom prst="rect">
            <a:avLst/>
          </a:prstGeom>
          <a:noFill/>
          <a:ln>
            <a:noFill/>
          </a:ln>
        </p:spPr>
      </p:pic>
      <p:pic>
        <p:nvPicPr>
          <p:cNvPr id="67" name="Picture 2" descr="http://clearpathrobotics.com/wp-content/uploads/2016/08/Jackal_Vision_Sensor_Package.png">
            <a:extLst>
              <a:ext uri="{FF2B5EF4-FFF2-40B4-BE49-F238E27FC236}">
                <a16:creationId xmlns:a16="http://schemas.microsoft.com/office/drawing/2014/main" id="{BF23B796-C97C-48B9-95F8-219DEAC0B3C0}"/>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820508" y="2834962"/>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68" name="Google Shape;946;p76">
            <a:extLst>
              <a:ext uri="{FF2B5EF4-FFF2-40B4-BE49-F238E27FC236}">
                <a16:creationId xmlns:a16="http://schemas.microsoft.com/office/drawing/2014/main" id="{C6C9A69B-C478-496E-8012-369CAF239E6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328229" y="1858019"/>
            <a:ext cx="559183" cy="1069427"/>
          </a:xfrm>
          <a:prstGeom prst="rect">
            <a:avLst/>
          </a:prstGeom>
          <a:noFill/>
          <a:ln>
            <a:noFill/>
          </a:ln>
        </p:spPr>
      </p:pic>
      <p:sp>
        <p:nvSpPr>
          <p:cNvPr id="69" name="Google Shape;1264;p90">
            <a:extLst>
              <a:ext uri="{FF2B5EF4-FFF2-40B4-BE49-F238E27FC236}">
                <a16:creationId xmlns:a16="http://schemas.microsoft.com/office/drawing/2014/main" id="{F97E6C2B-E306-455F-9EAB-6DD83768A929}"/>
              </a:ext>
            </a:extLst>
          </p:cNvPr>
          <p:cNvSpPr/>
          <p:nvPr/>
        </p:nvSpPr>
        <p:spPr>
          <a:xfrm>
            <a:off x="6621506" y="4007364"/>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sp>
        <p:nvSpPr>
          <p:cNvPr id="70" name="Google Shape;1264;p90">
            <a:extLst>
              <a:ext uri="{FF2B5EF4-FFF2-40B4-BE49-F238E27FC236}">
                <a16:creationId xmlns:a16="http://schemas.microsoft.com/office/drawing/2014/main" id="{16271337-65C8-4D42-B41D-D8EB47614474}"/>
              </a:ext>
            </a:extLst>
          </p:cNvPr>
          <p:cNvSpPr/>
          <p:nvPr/>
        </p:nvSpPr>
        <p:spPr>
          <a:xfrm>
            <a:off x="3139505" y="3412854"/>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pic>
        <p:nvPicPr>
          <p:cNvPr id="71" name="Google Shape;1266;p90">
            <a:extLst>
              <a:ext uri="{FF2B5EF4-FFF2-40B4-BE49-F238E27FC236}">
                <a16:creationId xmlns:a16="http://schemas.microsoft.com/office/drawing/2014/main" id="{E7334819-0EEE-437A-B3EE-7CE9340FB96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05219" y="3456144"/>
            <a:ext cx="296923" cy="324901"/>
          </a:xfrm>
          <a:prstGeom prst="rect">
            <a:avLst/>
          </a:prstGeom>
          <a:noFill/>
          <a:ln>
            <a:noFill/>
          </a:ln>
        </p:spPr>
      </p:pic>
      <p:pic>
        <p:nvPicPr>
          <p:cNvPr id="72" name="Google Shape;1273;p90">
            <a:extLst>
              <a:ext uri="{FF2B5EF4-FFF2-40B4-BE49-F238E27FC236}">
                <a16:creationId xmlns:a16="http://schemas.microsoft.com/office/drawing/2014/main" id="{0CF4AE74-EBC1-4331-9D86-71272C9CC53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72242" y="4059247"/>
            <a:ext cx="296923" cy="324901"/>
          </a:xfrm>
          <a:prstGeom prst="rect">
            <a:avLst/>
          </a:prstGeom>
          <a:noFill/>
          <a:ln>
            <a:noFill/>
          </a:ln>
        </p:spPr>
      </p:pic>
      <p:sp>
        <p:nvSpPr>
          <p:cNvPr id="73" name="Right Triangle 72">
            <a:extLst>
              <a:ext uri="{FF2B5EF4-FFF2-40B4-BE49-F238E27FC236}">
                <a16:creationId xmlns:a16="http://schemas.microsoft.com/office/drawing/2014/main" id="{35B25C81-0997-4676-93CD-F9038D16DBAC}"/>
              </a:ext>
            </a:extLst>
          </p:cNvPr>
          <p:cNvSpPr/>
          <p:nvPr/>
        </p:nvSpPr>
        <p:spPr>
          <a:xfrm rot="11640946">
            <a:off x="6695573" y="4893207"/>
            <a:ext cx="1384541" cy="781840"/>
          </a:xfrm>
          <a:prstGeom prst="r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74" name="Right Triangle 73">
            <a:extLst>
              <a:ext uri="{FF2B5EF4-FFF2-40B4-BE49-F238E27FC236}">
                <a16:creationId xmlns:a16="http://schemas.microsoft.com/office/drawing/2014/main" id="{0AC99358-D589-4A50-A06C-FC7C05D5A4CC}"/>
              </a:ext>
            </a:extLst>
          </p:cNvPr>
          <p:cNvSpPr/>
          <p:nvPr/>
        </p:nvSpPr>
        <p:spPr>
          <a:xfrm rot="3577656" flipH="1">
            <a:off x="5022409" y="5042336"/>
            <a:ext cx="608438" cy="1021201"/>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75" name="Right Triangle 74">
            <a:extLst>
              <a:ext uri="{FF2B5EF4-FFF2-40B4-BE49-F238E27FC236}">
                <a16:creationId xmlns:a16="http://schemas.microsoft.com/office/drawing/2014/main" id="{555CAD5B-BB61-4501-B7D2-A4B7094FD70E}"/>
              </a:ext>
            </a:extLst>
          </p:cNvPr>
          <p:cNvSpPr/>
          <p:nvPr/>
        </p:nvSpPr>
        <p:spPr>
          <a:xfrm rot="1093168">
            <a:off x="4271170" y="4234788"/>
            <a:ext cx="1167611" cy="6279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graphicFrame>
        <p:nvGraphicFramePr>
          <p:cNvPr id="76" name="Table 75">
            <a:extLst>
              <a:ext uri="{FF2B5EF4-FFF2-40B4-BE49-F238E27FC236}">
                <a16:creationId xmlns:a16="http://schemas.microsoft.com/office/drawing/2014/main" id="{A622820C-55C1-49A9-A395-44879D09547A}"/>
              </a:ext>
            </a:extLst>
          </p:cNvPr>
          <p:cNvGraphicFramePr>
            <a:graphicFrameLocks noGrp="1"/>
          </p:cNvGraphicFramePr>
          <p:nvPr>
            <p:extLst>
              <p:ext uri="{D42A27DB-BD31-4B8C-83A1-F6EECF244321}">
                <p14:modId xmlns:p14="http://schemas.microsoft.com/office/powerpoint/2010/main" val="387808496"/>
              </p:ext>
            </p:extLst>
          </p:nvPr>
        </p:nvGraphicFramePr>
        <p:xfrm>
          <a:off x="4769048" y="1222200"/>
          <a:ext cx="1346573" cy="1280160"/>
        </p:xfrm>
        <a:graphic>
          <a:graphicData uri="http://schemas.openxmlformats.org/drawingml/2006/table">
            <a:tbl>
              <a:tblPr firstRow="1">
                <a:tableStyleId>{3C2FFA5D-87B4-456A-9821-1D502468CF0F}</a:tableStyleId>
              </a:tblPr>
              <a:tblGrid>
                <a:gridCol w="1346573">
                  <a:extLst>
                    <a:ext uri="{9D8B030D-6E8A-4147-A177-3AD203B41FA5}">
                      <a16:colId xmlns:a16="http://schemas.microsoft.com/office/drawing/2014/main" val="630792459"/>
                    </a:ext>
                  </a:extLst>
                </a:gridCol>
              </a:tblGrid>
              <a:tr h="274320">
                <a:tc>
                  <a:txBody>
                    <a:bodyPr/>
                    <a:lstStyle/>
                    <a:p>
                      <a:pPr algn="ctr"/>
                      <a:r>
                        <a:rPr lang="en-US" sz="1800" dirty="0">
                          <a:latin typeface="Georgia" panose="02040502050405020303" pitchFamily="18" charset="0"/>
                        </a:rPr>
                        <a:t>MIP</a:t>
                      </a:r>
                      <a:endParaRPr lang="en-US" sz="1800" b="1" dirty="0">
                        <a:latin typeface="Georgia" panose="02040502050405020303" pitchFamily="18" charset="0"/>
                      </a:endParaRPr>
                    </a:p>
                  </a:txBody>
                  <a:tcPr marL="68580" marR="68580" marT="34290" marB="34290" anchor="ctr">
                    <a:solidFill>
                      <a:schemeClr val="bg2"/>
                    </a:solidFill>
                  </a:tcPr>
                </a:tc>
                <a:extLst>
                  <a:ext uri="{0D108BD9-81ED-4DB2-BD59-A6C34878D82A}">
                    <a16:rowId xmlns:a16="http://schemas.microsoft.com/office/drawing/2014/main" val="3052424069"/>
                  </a:ext>
                </a:extLst>
              </a:tr>
              <a:tr h="251460">
                <a:tc>
                  <a:txBody>
                    <a:bodyPr/>
                    <a:lstStyle/>
                    <a:p>
                      <a:pPr algn="ctr"/>
                      <a:r>
                        <a:rPr lang="en-US" sz="1600" dirty="0">
                          <a:latin typeface="Georgia" panose="02040502050405020303" pitchFamily="18" charset="0"/>
                        </a:rPr>
                        <a:t>Terrain Map</a:t>
                      </a:r>
                      <a:endParaRPr lang="en-US" sz="1600" b="1" dirty="0">
                        <a:latin typeface="Georgia" panose="02040502050405020303" pitchFamily="18" charset="0"/>
                      </a:endParaRPr>
                    </a:p>
                  </a:txBody>
                  <a:tcPr marL="68580" marR="68580" marT="34290" marB="34290" anchor="ctr">
                    <a:solidFill>
                      <a:schemeClr val="bg1">
                        <a:lumMod val="95000"/>
                      </a:schemeClr>
                    </a:solidFill>
                  </a:tcPr>
                </a:tc>
                <a:extLst>
                  <a:ext uri="{0D108BD9-81ED-4DB2-BD59-A6C34878D82A}">
                    <a16:rowId xmlns:a16="http://schemas.microsoft.com/office/drawing/2014/main" val="2456083926"/>
                  </a:ext>
                </a:extLst>
              </a:tr>
              <a:tr h="251460">
                <a:tc>
                  <a:txBody>
                    <a:bodyPr/>
                    <a:lstStyle/>
                    <a:p>
                      <a:pPr algn="ctr"/>
                      <a:r>
                        <a:rPr lang="en-US" sz="1600" dirty="0">
                          <a:latin typeface="Georgia" panose="02040502050405020303" pitchFamily="18" charset="0"/>
                        </a:rPr>
                        <a:t>Waypoints</a:t>
                      </a:r>
                      <a:endParaRPr lang="en-US" sz="1600" b="1" dirty="0">
                        <a:latin typeface="Georgia" panose="02040502050405020303" pitchFamily="18" charset="0"/>
                      </a:endParaRPr>
                    </a:p>
                  </a:txBody>
                  <a:tcPr marL="68580" marR="68580" marT="34290" marB="34290" anchor="ctr">
                    <a:solidFill>
                      <a:schemeClr val="bg1">
                        <a:lumMod val="95000"/>
                      </a:schemeClr>
                    </a:solidFill>
                  </a:tcPr>
                </a:tc>
                <a:extLst>
                  <a:ext uri="{0D108BD9-81ED-4DB2-BD59-A6C34878D82A}">
                    <a16:rowId xmlns:a16="http://schemas.microsoft.com/office/drawing/2014/main" val="3667845426"/>
                  </a:ext>
                </a:extLst>
              </a:tr>
              <a:tr h="251460">
                <a:tc>
                  <a:txBody>
                    <a:bodyPr/>
                    <a:lstStyle/>
                    <a:p>
                      <a:pPr algn="ctr"/>
                      <a:r>
                        <a:rPr lang="en-US" sz="1600" dirty="0">
                          <a:latin typeface="Georgia" panose="02040502050405020303" pitchFamily="18" charset="0"/>
                        </a:rPr>
                        <a:t>Obstacles</a:t>
                      </a:r>
                      <a:endParaRPr lang="en-US" sz="1600" b="1" dirty="0">
                        <a:latin typeface="Georgia" panose="02040502050405020303" pitchFamily="18" charset="0"/>
                      </a:endParaRPr>
                    </a:p>
                  </a:txBody>
                  <a:tcPr marL="68580" marR="68580" marT="34290" marB="34290" anchor="ctr">
                    <a:solidFill>
                      <a:schemeClr val="bg1">
                        <a:lumMod val="95000"/>
                      </a:schemeClr>
                    </a:solidFill>
                  </a:tcPr>
                </a:tc>
                <a:extLst>
                  <a:ext uri="{0D108BD9-81ED-4DB2-BD59-A6C34878D82A}">
                    <a16:rowId xmlns:a16="http://schemas.microsoft.com/office/drawing/2014/main" val="3569761076"/>
                  </a:ext>
                </a:extLst>
              </a:tr>
            </a:tbl>
          </a:graphicData>
        </a:graphic>
      </p:graphicFrame>
      <p:graphicFrame>
        <p:nvGraphicFramePr>
          <p:cNvPr id="77" name="Table 76">
            <a:extLst>
              <a:ext uri="{FF2B5EF4-FFF2-40B4-BE49-F238E27FC236}">
                <a16:creationId xmlns:a16="http://schemas.microsoft.com/office/drawing/2014/main" id="{01B2D499-C6DB-4BEF-8755-6788ECD8017C}"/>
              </a:ext>
            </a:extLst>
          </p:cNvPr>
          <p:cNvGraphicFramePr>
            <a:graphicFrameLocks noGrp="1"/>
          </p:cNvGraphicFramePr>
          <p:nvPr>
            <p:extLst>
              <p:ext uri="{D42A27DB-BD31-4B8C-83A1-F6EECF244321}">
                <p14:modId xmlns:p14="http://schemas.microsoft.com/office/powerpoint/2010/main" val="4273236006"/>
              </p:ext>
            </p:extLst>
          </p:nvPr>
        </p:nvGraphicFramePr>
        <p:xfrm>
          <a:off x="185598" y="1303148"/>
          <a:ext cx="435498" cy="5263909"/>
        </p:xfrm>
        <a:graphic>
          <a:graphicData uri="http://schemas.openxmlformats.org/drawingml/2006/table">
            <a:tbl>
              <a:tblPr firstCol="1" bandRow="1"/>
              <a:tblGrid>
                <a:gridCol w="435498">
                  <a:extLst>
                    <a:ext uri="{9D8B030D-6E8A-4147-A177-3AD203B41FA5}">
                      <a16:colId xmlns:a16="http://schemas.microsoft.com/office/drawing/2014/main" val="3312947427"/>
                    </a:ext>
                  </a:extLst>
                </a:gridCol>
              </a:tblGrid>
              <a:tr h="2531844">
                <a:tc>
                  <a:txBody>
                    <a:bodyPr/>
                    <a:lstStyle/>
                    <a:p>
                      <a:pPr algn="ctr"/>
                      <a:r>
                        <a:rPr lang="en-US" sz="1800" b="1" dirty="0">
                          <a:solidFill>
                            <a:schemeClr val="bg1"/>
                          </a:solidFill>
                          <a:latin typeface="Garamond" panose="02020404030301010803" pitchFamily="18" charset="0"/>
                        </a:rPr>
                        <a:t>Mission Planning</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tcPr>
                </a:tc>
                <a:extLst>
                  <a:ext uri="{0D108BD9-81ED-4DB2-BD59-A6C34878D82A}">
                    <a16:rowId xmlns:a16="http://schemas.microsoft.com/office/drawing/2014/main" val="3052424069"/>
                  </a:ext>
                </a:extLst>
              </a:tr>
              <a:tr h="2732065">
                <a:tc>
                  <a:txBody>
                    <a:bodyPr/>
                    <a:lstStyle/>
                    <a:p>
                      <a:pPr algn="ctr"/>
                      <a:r>
                        <a:rPr lang="en-US" sz="1800" b="1" dirty="0">
                          <a:solidFill>
                            <a:schemeClr val="bg1"/>
                          </a:solidFill>
                          <a:latin typeface="Garamond" panose="02020404030301010803" pitchFamily="18" charset="0"/>
                        </a:rPr>
                        <a:t>Mission Execution</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lumMod val="67000"/>
                          </a:schemeClr>
                        </a:gs>
                        <a:gs pos="48000">
                          <a:schemeClr val="accent5">
                            <a:lumMod val="50000"/>
                          </a:schemeClr>
                        </a:gs>
                        <a:gs pos="100000">
                          <a:schemeClr val="accent5">
                            <a:lumMod val="75000"/>
                          </a:schemeClr>
                        </a:gs>
                      </a:gsLst>
                      <a:lin ang="0" scaled="1"/>
                      <a:tileRect/>
                    </a:gradFill>
                  </a:tcPr>
                </a:tc>
                <a:extLst>
                  <a:ext uri="{0D108BD9-81ED-4DB2-BD59-A6C34878D82A}">
                    <a16:rowId xmlns:a16="http://schemas.microsoft.com/office/drawing/2014/main" val="3558781905"/>
                  </a:ext>
                </a:extLst>
              </a:tr>
            </a:tbl>
          </a:graphicData>
        </a:graphic>
      </p:graphicFrame>
      <p:sp>
        <p:nvSpPr>
          <p:cNvPr id="78" name="Star: 5 Points 77">
            <a:extLst>
              <a:ext uri="{FF2B5EF4-FFF2-40B4-BE49-F238E27FC236}">
                <a16:creationId xmlns:a16="http://schemas.microsoft.com/office/drawing/2014/main" id="{9ED4ADE2-1EA2-4F00-96BB-6A5C8ACBF35F}"/>
              </a:ext>
            </a:extLst>
          </p:cNvPr>
          <p:cNvSpPr/>
          <p:nvPr/>
        </p:nvSpPr>
        <p:spPr>
          <a:xfrm>
            <a:off x="4044992" y="4901442"/>
            <a:ext cx="753423" cy="683013"/>
          </a:xfrm>
          <a:prstGeom prst="star5">
            <a:avLst/>
          </a:prstGeom>
          <a:solidFill>
            <a:schemeClr val="accent2"/>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b="1" dirty="0">
                <a:solidFill>
                  <a:schemeClr val="bg1"/>
                </a:solidFill>
                <a:latin typeface="Georgia" panose="02040502050405020303" pitchFamily="18" charset="0"/>
              </a:rPr>
              <a:t>A</a:t>
            </a:r>
          </a:p>
        </p:txBody>
      </p:sp>
      <p:sp>
        <p:nvSpPr>
          <p:cNvPr id="79" name="Star: 5 Points 78">
            <a:extLst>
              <a:ext uri="{FF2B5EF4-FFF2-40B4-BE49-F238E27FC236}">
                <a16:creationId xmlns:a16="http://schemas.microsoft.com/office/drawing/2014/main" id="{1644F0A0-2A97-423E-9F81-434B1D155B64}"/>
              </a:ext>
            </a:extLst>
          </p:cNvPr>
          <p:cNvSpPr/>
          <p:nvPr/>
        </p:nvSpPr>
        <p:spPr>
          <a:xfrm>
            <a:off x="6244795" y="5128298"/>
            <a:ext cx="753423" cy="683013"/>
          </a:xfrm>
          <a:prstGeom prst="star5">
            <a:avLst/>
          </a:prstGeom>
          <a:solidFill>
            <a:schemeClr val="accent2"/>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b="1" dirty="0">
                <a:solidFill>
                  <a:schemeClr val="bg1"/>
                </a:solidFill>
                <a:latin typeface="Georgia" panose="02040502050405020303" pitchFamily="18" charset="0"/>
              </a:rPr>
              <a:t>B</a:t>
            </a:r>
          </a:p>
        </p:txBody>
      </p:sp>
      <p:sp>
        <p:nvSpPr>
          <p:cNvPr id="80" name="Star: 5 Points 79">
            <a:extLst>
              <a:ext uri="{FF2B5EF4-FFF2-40B4-BE49-F238E27FC236}">
                <a16:creationId xmlns:a16="http://schemas.microsoft.com/office/drawing/2014/main" id="{0ECE31C9-422F-4E41-BF04-9B7AB0F684B1}"/>
              </a:ext>
            </a:extLst>
          </p:cNvPr>
          <p:cNvSpPr/>
          <p:nvPr/>
        </p:nvSpPr>
        <p:spPr>
          <a:xfrm>
            <a:off x="7379476" y="3339309"/>
            <a:ext cx="753423" cy="683013"/>
          </a:xfrm>
          <a:prstGeom prst="star5">
            <a:avLst/>
          </a:prstGeom>
          <a:solidFill>
            <a:schemeClr val="accent2"/>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b="1" dirty="0">
                <a:solidFill>
                  <a:schemeClr val="bg1"/>
                </a:solidFill>
                <a:latin typeface="Georgia" panose="02040502050405020303" pitchFamily="18" charset="0"/>
              </a:rPr>
              <a:t>C</a:t>
            </a:r>
          </a:p>
        </p:txBody>
      </p:sp>
      <p:pic>
        <p:nvPicPr>
          <p:cNvPr id="81" name="Google Shape;193;p17" descr="Map with pin">
            <a:extLst>
              <a:ext uri="{FF2B5EF4-FFF2-40B4-BE49-F238E27FC236}">
                <a16:creationId xmlns:a16="http://schemas.microsoft.com/office/drawing/2014/main" id="{4DE68113-06E1-4450-90FC-E143DA31E7F2}"/>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753638" y="1511121"/>
            <a:ext cx="785615" cy="765143"/>
          </a:xfrm>
          <a:prstGeom prst="rect">
            <a:avLst/>
          </a:prstGeom>
          <a:noFill/>
          <a:ln>
            <a:noFill/>
          </a:ln>
        </p:spPr>
      </p:pic>
      <p:sp>
        <p:nvSpPr>
          <p:cNvPr id="82" name="Google Shape;207;p17">
            <a:extLst>
              <a:ext uri="{FF2B5EF4-FFF2-40B4-BE49-F238E27FC236}">
                <a16:creationId xmlns:a16="http://schemas.microsoft.com/office/drawing/2014/main" id="{96E9A133-34AD-44C3-896D-3987A47B151D}"/>
              </a:ext>
            </a:extLst>
          </p:cNvPr>
          <p:cNvSpPr/>
          <p:nvPr/>
        </p:nvSpPr>
        <p:spPr>
          <a:xfrm rot="875124" flipH="1">
            <a:off x="4204554" y="2180086"/>
            <a:ext cx="596933" cy="216137"/>
          </a:xfrm>
          <a:custGeom>
            <a:avLst/>
            <a:gdLst/>
            <a:ahLst/>
            <a:cxnLst/>
            <a:rect l="l" t="t" r="r" b="b"/>
            <a:pathLst>
              <a:path w="8864" h="23793" extrusionOk="0">
                <a:moveTo>
                  <a:pt x="0" y="23793"/>
                </a:moveTo>
                <a:cubicBezTo>
                  <a:pt x="1477" y="19828"/>
                  <a:pt x="7387" y="3966"/>
                  <a:pt x="8864" y="0"/>
                </a:cubicBezTo>
              </a:path>
            </a:pathLst>
          </a:custGeom>
          <a:noFill/>
          <a:ln w="19050" cap="flat" cmpd="sng">
            <a:solidFill>
              <a:schemeClr val="dk2"/>
            </a:solidFill>
            <a:prstDash val="dash"/>
            <a:round/>
            <a:headEnd type="none" w="med" len="med"/>
            <a:tailEnd type="none" w="med" len="med"/>
          </a:ln>
        </p:spPr>
      </p:sp>
      <p:sp>
        <p:nvSpPr>
          <p:cNvPr id="83" name="Google Shape;208;p17">
            <a:extLst>
              <a:ext uri="{FF2B5EF4-FFF2-40B4-BE49-F238E27FC236}">
                <a16:creationId xmlns:a16="http://schemas.microsoft.com/office/drawing/2014/main" id="{4FF233CA-E061-4EAE-B447-0AA7C6692BB1}"/>
              </a:ext>
            </a:extLst>
          </p:cNvPr>
          <p:cNvSpPr/>
          <p:nvPr/>
        </p:nvSpPr>
        <p:spPr>
          <a:xfrm rot="19541527" flipH="1" flipV="1">
            <a:off x="4153464" y="1530172"/>
            <a:ext cx="669367" cy="50266"/>
          </a:xfrm>
          <a:custGeom>
            <a:avLst/>
            <a:gdLst/>
            <a:ahLst/>
            <a:cxnLst/>
            <a:rect l="l" t="t" r="r" b="b"/>
            <a:pathLst>
              <a:path w="8864" h="23793" extrusionOk="0">
                <a:moveTo>
                  <a:pt x="0" y="23793"/>
                </a:moveTo>
                <a:cubicBezTo>
                  <a:pt x="1477" y="19828"/>
                  <a:pt x="7387" y="3966"/>
                  <a:pt x="8864" y="0"/>
                </a:cubicBezTo>
              </a:path>
            </a:pathLst>
          </a:custGeom>
          <a:noFill/>
          <a:ln w="19050" cap="flat" cmpd="sng">
            <a:solidFill>
              <a:schemeClr val="dk2"/>
            </a:solidFill>
            <a:prstDash val="dash"/>
            <a:round/>
            <a:headEnd type="none" w="med" len="med"/>
            <a:tailEnd type="none" w="med" len="med"/>
          </a:ln>
        </p:spPr>
      </p:sp>
      <p:sp>
        <p:nvSpPr>
          <p:cNvPr id="84" name="Rectangle 83">
            <a:extLst>
              <a:ext uri="{FF2B5EF4-FFF2-40B4-BE49-F238E27FC236}">
                <a16:creationId xmlns:a16="http://schemas.microsoft.com/office/drawing/2014/main" id="{ADD02F01-2E78-4C9A-9EAB-108400E09D94}"/>
              </a:ext>
            </a:extLst>
          </p:cNvPr>
          <p:cNvSpPr/>
          <p:nvPr/>
        </p:nvSpPr>
        <p:spPr>
          <a:xfrm>
            <a:off x="596376" y="1323039"/>
            <a:ext cx="2385450" cy="865359"/>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5" name="Rectangle 84">
            <a:extLst>
              <a:ext uri="{FF2B5EF4-FFF2-40B4-BE49-F238E27FC236}">
                <a16:creationId xmlns:a16="http://schemas.microsoft.com/office/drawing/2014/main" id="{6693E985-D91E-461E-9D09-B854833AC1C3}"/>
              </a:ext>
            </a:extLst>
          </p:cNvPr>
          <p:cNvSpPr/>
          <p:nvPr/>
        </p:nvSpPr>
        <p:spPr>
          <a:xfrm>
            <a:off x="595242" y="2198513"/>
            <a:ext cx="2386584" cy="744346"/>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Rectangle 85">
            <a:extLst>
              <a:ext uri="{FF2B5EF4-FFF2-40B4-BE49-F238E27FC236}">
                <a16:creationId xmlns:a16="http://schemas.microsoft.com/office/drawing/2014/main" id="{D8254F5D-71B1-4D75-B3B1-25BA443F3D6B}"/>
              </a:ext>
            </a:extLst>
          </p:cNvPr>
          <p:cNvSpPr/>
          <p:nvPr/>
        </p:nvSpPr>
        <p:spPr>
          <a:xfrm>
            <a:off x="606036" y="2937386"/>
            <a:ext cx="2386584" cy="400031"/>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Rectangle 86">
            <a:extLst>
              <a:ext uri="{FF2B5EF4-FFF2-40B4-BE49-F238E27FC236}">
                <a16:creationId xmlns:a16="http://schemas.microsoft.com/office/drawing/2014/main" id="{D53E494B-82C1-4515-9100-339A5AD72432}"/>
              </a:ext>
            </a:extLst>
          </p:cNvPr>
          <p:cNvSpPr/>
          <p:nvPr/>
        </p:nvSpPr>
        <p:spPr>
          <a:xfrm>
            <a:off x="609301" y="3348549"/>
            <a:ext cx="2386584" cy="684060"/>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Arc 87">
            <a:extLst>
              <a:ext uri="{FF2B5EF4-FFF2-40B4-BE49-F238E27FC236}">
                <a16:creationId xmlns:a16="http://schemas.microsoft.com/office/drawing/2014/main" id="{9F37D24F-03B4-4840-8CAD-4E6103AA1C9B}"/>
              </a:ext>
            </a:extLst>
          </p:cNvPr>
          <p:cNvSpPr/>
          <p:nvPr/>
        </p:nvSpPr>
        <p:spPr>
          <a:xfrm rot="19411002">
            <a:off x="3276615" y="2615727"/>
            <a:ext cx="1310651" cy="1702509"/>
          </a:xfrm>
          <a:prstGeom prst="arc">
            <a:avLst>
              <a:gd name="adj1" fmla="val 12647698"/>
              <a:gd name="adj2" fmla="val 89217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89" name="Arc 88">
            <a:extLst>
              <a:ext uri="{FF2B5EF4-FFF2-40B4-BE49-F238E27FC236}">
                <a16:creationId xmlns:a16="http://schemas.microsoft.com/office/drawing/2014/main" id="{9C129E5D-5BAE-4D3F-ABE6-4C67A40C42B8}"/>
              </a:ext>
            </a:extLst>
          </p:cNvPr>
          <p:cNvSpPr/>
          <p:nvPr/>
        </p:nvSpPr>
        <p:spPr>
          <a:xfrm rot="3207838" flipH="1">
            <a:off x="4552916" y="3393825"/>
            <a:ext cx="1577355" cy="1079498"/>
          </a:xfrm>
          <a:prstGeom prst="arc">
            <a:avLst>
              <a:gd name="adj1" fmla="val 12647698"/>
              <a:gd name="adj2" fmla="val 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90" name="Arc 89">
            <a:extLst>
              <a:ext uri="{FF2B5EF4-FFF2-40B4-BE49-F238E27FC236}">
                <a16:creationId xmlns:a16="http://schemas.microsoft.com/office/drawing/2014/main" id="{EC15EF4E-5CAA-4099-9D03-EE9D20A9E0C8}"/>
              </a:ext>
            </a:extLst>
          </p:cNvPr>
          <p:cNvSpPr/>
          <p:nvPr/>
        </p:nvSpPr>
        <p:spPr>
          <a:xfrm rot="21096551" flipH="1">
            <a:off x="4617831" y="2690068"/>
            <a:ext cx="1431275" cy="1016623"/>
          </a:xfrm>
          <a:prstGeom prst="arc">
            <a:avLst>
              <a:gd name="adj1" fmla="val 12647698"/>
              <a:gd name="adj2" fmla="val 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pic>
        <p:nvPicPr>
          <p:cNvPr id="91" name="Picture 2" descr="http://clearpathrobotics.com/wp-content/uploads/2016/08/Jackal_Vision_Sensor_Package.png">
            <a:extLst>
              <a:ext uri="{FF2B5EF4-FFF2-40B4-BE49-F238E27FC236}">
                <a16:creationId xmlns:a16="http://schemas.microsoft.com/office/drawing/2014/main" id="{8535BD32-CC6E-4D00-8990-FEDA49F57B55}"/>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037789" y="3985031"/>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92" name="Graphic 91" descr="Wireless router">
            <a:extLst>
              <a:ext uri="{FF2B5EF4-FFF2-40B4-BE49-F238E27FC236}">
                <a16:creationId xmlns:a16="http://schemas.microsoft.com/office/drawing/2014/main" id="{D4A6E8BF-8C76-45C2-B919-6CE2C66A98DA}"/>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3027335">
            <a:off x="5605472" y="3922714"/>
            <a:ext cx="256940" cy="390797"/>
          </a:xfrm>
          <a:prstGeom prst="rect">
            <a:avLst/>
          </a:prstGeom>
        </p:spPr>
      </p:pic>
      <p:sp>
        <p:nvSpPr>
          <p:cNvPr id="93" name="Rectangle 92">
            <a:extLst>
              <a:ext uri="{FF2B5EF4-FFF2-40B4-BE49-F238E27FC236}">
                <a16:creationId xmlns:a16="http://schemas.microsoft.com/office/drawing/2014/main" id="{3E386FE8-57D9-41C1-867B-2E07FF6F2274}"/>
              </a:ext>
            </a:extLst>
          </p:cNvPr>
          <p:cNvSpPr/>
          <p:nvPr/>
        </p:nvSpPr>
        <p:spPr>
          <a:xfrm>
            <a:off x="604595" y="4646325"/>
            <a:ext cx="1084040" cy="1187122"/>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4" name="Graphic 93" descr="Wireless router">
            <a:extLst>
              <a:ext uri="{FF2B5EF4-FFF2-40B4-BE49-F238E27FC236}">
                <a16:creationId xmlns:a16="http://schemas.microsoft.com/office/drawing/2014/main" id="{93CB2FD1-1DDA-4808-A662-42E0E2064D1F}"/>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5400000">
            <a:off x="4451766" y="2421952"/>
            <a:ext cx="256940" cy="415739"/>
          </a:xfrm>
          <a:prstGeom prst="rect">
            <a:avLst/>
          </a:prstGeom>
        </p:spPr>
      </p:pic>
      <p:pic>
        <p:nvPicPr>
          <p:cNvPr id="95" name="Graphic 94" descr="Wireless router">
            <a:extLst>
              <a:ext uri="{FF2B5EF4-FFF2-40B4-BE49-F238E27FC236}">
                <a16:creationId xmlns:a16="http://schemas.microsoft.com/office/drawing/2014/main" id="{1C9BE515-A56B-4466-83E0-4EB3579C646D}"/>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4338598">
            <a:off x="5777215" y="2421736"/>
            <a:ext cx="256940" cy="415739"/>
          </a:xfrm>
          <a:prstGeom prst="rect">
            <a:avLst/>
          </a:prstGeom>
        </p:spPr>
      </p:pic>
      <p:pic>
        <p:nvPicPr>
          <p:cNvPr id="96" name="Graphic 95" descr="Wireless router">
            <a:extLst>
              <a:ext uri="{FF2B5EF4-FFF2-40B4-BE49-F238E27FC236}">
                <a16:creationId xmlns:a16="http://schemas.microsoft.com/office/drawing/2014/main" id="{E2E53BBE-7CBE-461D-BC5B-A12FF13702A8}"/>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6502980">
            <a:off x="3474927" y="3119270"/>
            <a:ext cx="256940" cy="415739"/>
          </a:xfrm>
          <a:prstGeom prst="rect">
            <a:avLst/>
          </a:prstGeom>
        </p:spPr>
      </p:pic>
      <p:sp>
        <p:nvSpPr>
          <p:cNvPr id="97" name="Rectangle 96">
            <a:extLst>
              <a:ext uri="{FF2B5EF4-FFF2-40B4-BE49-F238E27FC236}">
                <a16:creationId xmlns:a16="http://schemas.microsoft.com/office/drawing/2014/main" id="{9A91ABAD-FC55-4FB6-8FE6-0A7B42960A52}"/>
              </a:ext>
            </a:extLst>
          </p:cNvPr>
          <p:cNvSpPr/>
          <p:nvPr/>
        </p:nvSpPr>
        <p:spPr>
          <a:xfrm>
            <a:off x="1692976" y="4658340"/>
            <a:ext cx="1292021" cy="1179766"/>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8" name="Graphic 97" descr="Wireless router">
            <a:extLst>
              <a:ext uri="{FF2B5EF4-FFF2-40B4-BE49-F238E27FC236}">
                <a16:creationId xmlns:a16="http://schemas.microsoft.com/office/drawing/2014/main" id="{22CF7007-40E8-469C-BB7E-21D31FF9ABAD}"/>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5400000">
            <a:off x="3569100" y="3912848"/>
            <a:ext cx="256940" cy="415739"/>
          </a:xfrm>
          <a:prstGeom prst="rect">
            <a:avLst/>
          </a:prstGeom>
        </p:spPr>
      </p:pic>
      <p:sp>
        <p:nvSpPr>
          <p:cNvPr id="99" name="Rectangle 98">
            <a:extLst>
              <a:ext uri="{FF2B5EF4-FFF2-40B4-BE49-F238E27FC236}">
                <a16:creationId xmlns:a16="http://schemas.microsoft.com/office/drawing/2014/main" id="{240ACAEE-8892-4C91-AFCF-B8A01D2E4E5E}"/>
              </a:ext>
            </a:extLst>
          </p:cNvPr>
          <p:cNvSpPr/>
          <p:nvPr/>
        </p:nvSpPr>
        <p:spPr>
          <a:xfrm>
            <a:off x="606021" y="5822716"/>
            <a:ext cx="2385450" cy="740033"/>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0" name="Picture 2" descr="http://clearpathrobotics.com/wp-content/uploads/2016/08/Jackal_Vision_Sensor_Package.png">
            <a:extLst>
              <a:ext uri="{FF2B5EF4-FFF2-40B4-BE49-F238E27FC236}">
                <a16:creationId xmlns:a16="http://schemas.microsoft.com/office/drawing/2014/main" id="{C9F381BF-1F78-4E68-A0B5-E00F4B344814}"/>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7139972" y="3091848"/>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101" name="Graphic 100" descr="Wireless router">
            <a:extLst>
              <a:ext uri="{FF2B5EF4-FFF2-40B4-BE49-F238E27FC236}">
                <a16:creationId xmlns:a16="http://schemas.microsoft.com/office/drawing/2014/main" id="{6615A641-6B1C-4476-914A-D4CCE5BF5D91}"/>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5400000">
            <a:off x="7666302" y="2930428"/>
            <a:ext cx="256940" cy="415739"/>
          </a:xfrm>
          <a:prstGeom prst="rect">
            <a:avLst/>
          </a:prstGeom>
        </p:spPr>
      </p:pic>
      <p:pic>
        <p:nvPicPr>
          <p:cNvPr id="102" name="Graphic 101" descr="Wireless router">
            <a:extLst>
              <a:ext uri="{FF2B5EF4-FFF2-40B4-BE49-F238E27FC236}">
                <a16:creationId xmlns:a16="http://schemas.microsoft.com/office/drawing/2014/main" id="{DD27583C-3043-4DE7-B6E5-B9A49047EC59}"/>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5797894">
            <a:off x="6650663" y="3610522"/>
            <a:ext cx="256940" cy="415739"/>
          </a:xfrm>
          <a:prstGeom prst="rect">
            <a:avLst/>
          </a:prstGeom>
        </p:spPr>
      </p:pic>
      <p:pic>
        <p:nvPicPr>
          <p:cNvPr id="103" name="Google Shape;1281;p90">
            <a:extLst>
              <a:ext uri="{FF2B5EF4-FFF2-40B4-BE49-F238E27FC236}">
                <a16:creationId xmlns:a16="http://schemas.microsoft.com/office/drawing/2014/main" id="{483C03BA-8A8A-4A39-908F-61D505B63870}"/>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633971" y="2568393"/>
            <a:ext cx="875725" cy="853200"/>
          </a:xfrm>
          <a:prstGeom prst="rect">
            <a:avLst/>
          </a:prstGeom>
          <a:noFill/>
          <a:ln>
            <a:noFill/>
          </a:ln>
        </p:spPr>
      </p:pic>
      <p:pic>
        <p:nvPicPr>
          <p:cNvPr id="104" name="Picture 2" descr="http://clearpathrobotics.com/wp-content/uploads/2016/08/Jackal_Vision_Sensor_Package.png">
            <a:extLst>
              <a:ext uri="{FF2B5EF4-FFF2-40B4-BE49-F238E27FC236}">
                <a16:creationId xmlns:a16="http://schemas.microsoft.com/office/drawing/2014/main" id="{C94DD630-A493-4767-A149-693581ACA85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787400" y="5087374"/>
            <a:ext cx="1309600" cy="1129850"/>
          </a:xfrm>
          <a:prstGeom prst="rect">
            <a:avLst/>
          </a:prstGeom>
          <a:noFill/>
          <a:extLst>
            <a:ext uri="{909E8E84-426E-40DD-AFC4-6F175D3DCCD1}">
              <a14:hiddenFill xmlns:a14="http://schemas.microsoft.com/office/drawing/2010/main">
                <a:solidFill>
                  <a:srgbClr val="FFFFFF"/>
                </a:solidFill>
              </a14:hiddenFill>
            </a:ext>
          </a:extLst>
        </p:spPr>
      </p:pic>
      <p:sp>
        <p:nvSpPr>
          <p:cNvPr id="105" name="Arc 104">
            <a:extLst>
              <a:ext uri="{FF2B5EF4-FFF2-40B4-BE49-F238E27FC236}">
                <a16:creationId xmlns:a16="http://schemas.microsoft.com/office/drawing/2014/main" id="{364F82D7-5873-425B-801A-FE5BF082038E}"/>
              </a:ext>
            </a:extLst>
          </p:cNvPr>
          <p:cNvSpPr/>
          <p:nvPr/>
        </p:nvSpPr>
        <p:spPr>
          <a:xfrm rot="19882894" flipH="1">
            <a:off x="6150458" y="4417613"/>
            <a:ext cx="1569846" cy="1190063"/>
          </a:xfrm>
          <a:prstGeom prst="arc">
            <a:avLst>
              <a:gd name="adj1" fmla="val 15249929"/>
              <a:gd name="adj2" fmla="val 72332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pic>
        <p:nvPicPr>
          <p:cNvPr id="106" name="Graphic 105" descr="Wireless router">
            <a:extLst>
              <a:ext uri="{FF2B5EF4-FFF2-40B4-BE49-F238E27FC236}">
                <a16:creationId xmlns:a16="http://schemas.microsoft.com/office/drawing/2014/main" id="{10729B08-00BF-49F0-8FEF-93680E765B03}"/>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5797894">
            <a:off x="6337710" y="4891060"/>
            <a:ext cx="256940" cy="415739"/>
          </a:xfrm>
          <a:prstGeom prst="rect">
            <a:avLst/>
          </a:prstGeom>
        </p:spPr>
      </p:pic>
      <p:sp>
        <p:nvSpPr>
          <p:cNvPr id="107" name="Rectangle 106">
            <a:extLst>
              <a:ext uri="{FF2B5EF4-FFF2-40B4-BE49-F238E27FC236}">
                <a16:creationId xmlns:a16="http://schemas.microsoft.com/office/drawing/2014/main" id="{FCC6A081-9329-4901-B2D1-855DAAE2E806}"/>
              </a:ext>
            </a:extLst>
          </p:cNvPr>
          <p:cNvSpPr/>
          <p:nvPr/>
        </p:nvSpPr>
        <p:spPr>
          <a:xfrm>
            <a:off x="590081" y="4648257"/>
            <a:ext cx="1084040" cy="1187122"/>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8" name="Picture 2" descr="http://clearpathrobotics.com/wp-content/uploads/2016/08/Jackal_Vision_Sensor_Package.png">
            <a:extLst>
              <a:ext uri="{FF2B5EF4-FFF2-40B4-BE49-F238E27FC236}">
                <a16:creationId xmlns:a16="http://schemas.microsoft.com/office/drawing/2014/main" id="{4E66E3D7-F4A7-4D4B-8ECD-7E958CDD60DC}"/>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7744649" y="4079324"/>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109" name="Graphic 108" descr="Wireless router">
            <a:extLst>
              <a:ext uri="{FF2B5EF4-FFF2-40B4-BE49-F238E27FC236}">
                <a16:creationId xmlns:a16="http://schemas.microsoft.com/office/drawing/2014/main" id="{B8D424BD-39DE-4FFB-827C-675BEDC1199E}"/>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p:blipFill>
        <p:spPr>
          <a:xfrm rot="5797894">
            <a:off x="8294959" y="3883010"/>
            <a:ext cx="256940" cy="415739"/>
          </a:xfrm>
          <a:prstGeom prst="rect">
            <a:avLst/>
          </a:prstGeom>
        </p:spPr>
      </p:pic>
      <p:sp>
        <p:nvSpPr>
          <p:cNvPr id="110" name="Rectangle 109">
            <a:extLst>
              <a:ext uri="{FF2B5EF4-FFF2-40B4-BE49-F238E27FC236}">
                <a16:creationId xmlns:a16="http://schemas.microsoft.com/office/drawing/2014/main" id="{67E94843-41A1-40C6-BE40-5EDE5E6B13A2}"/>
              </a:ext>
            </a:extLst>
          </p:cNvPr>
          <p:cNvSpPr/>
          <p:nvPr/>
        </p:nvSpPr>
        <p:spPr>
          <a:xfrm>
            <a:off x="1678250" y="4651305"/>
            <a:ext cx="1292021" cy="1179766"/>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1" name="Rectangle 110">
            <a:extLst>
              <a:ext uri="{FF2B5EF4-FFF2-40B4-BE49-F238E27FC236}">
                <a16:creationId xmlns:a16="http://schemas.microsoft.com/office/drawing/2014/main" id="{72328EB5-4D51-414C-ABCF-445EADD78171}"/>
              </a:ext>
            </a:extLst>
          </p:cNvPr>
          <p:cNvSpPr/>
          <p:nvPr/>
        </p:nvSpPr>
        <p:spPr>
          <a:xfrm>
            <a:off x="597243" y="4017642"/>
            <a:ext cx="2386584" cy="632842"/>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87"/>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8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1"/>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9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70"/>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64"/>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6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93"/>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9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1"/>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67"/>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94"/>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9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97"/>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1"/>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98"/>
                                        </p:tgtEl>
                                        <p:attrNameLst>
                                          <p:attrName>style.visibility</p:attrName>
                                        </p:attrNameLst>
                                      </p:cBhvr>
                                      <p:to>
                                        <p:strVal val="hidden"/>
                                      </p:to>
                                    </p:set>
                                  </p:childTnLst>
                                </p:cTn>
                              </p:par>
                              <p:par>
                                <p:cTn id="133" presetID="1" presetClass="entr" presetSubtype="0" fill="hold" grpId="0" nodeType="withEffect">
                                  <p:stCondLst>
                                    <p:cond delay="0"/>
                                  </p:stCondLst>
                                  <p:childTnLst>
                                    <p:set>
                                      <p:cBhvr>
                                        <p:cTn id="134" dur="1" fill="hold">
                                          <p:stCondLst>
                                            <p:cond delay="0"/>
                                          </p:stCondLst>
                                        </p:cTn>
                                        <p:tgtEl>
                                          <p:spTgt spid="9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0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0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07"/>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72"/>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105"/>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69"/>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106"/>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0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09"/>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10"/>
                                        </p:tgtEl>
                                        <p:attrNameLst>
                                          <p:attrName>style.visibility</p:attrName>
                                        </p:attrNameLst>
                                      </p:cBhvr>
                                      <p:to>
                                        <p:strVal val="visible"/>
                                      </p:to>
                                    </p:set>
                                  </p:childTnLst>
                                </p:cTn>
                              </p:par>
                              <p:par>
                                <p:cTn id="161" presetID="1" presetClass="exit" presetSubtype="0" fill="hold" grpId="1" nodeType="withEffect">
                                  <p:stCondLst>
                                    <p:cond delay="0"/>
                                  </p:stCondLst>
                                  <p:childTnLst>
                                    <p:set>
                                      <p:cBhvr>
                                        <p:cTn id="162" dur="1" fill="hold">
                                          <p:stCondLst>
                                            <p:cond delay="0"/>
                                          </p:stCondLst>
                                        </p:cTn>
                                        <p:tgtEl>
                                          <p:spTgt spid="107"/>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104"/>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10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08"/>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100"/>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01"/>
                                        </p:tgtEl>
                                        <p:attrNameLst>
                                          <p:attrName>style.visibility</p:attrName>
                                        </p:attrNameLst>
                                      </p:cBhvr>
                                      <p:to>
                                        <p:strVal val="visible"/>
                                      </p:to>
                                    </p:set>
                                  </p:childTnLst>
                                </p:cTn>
                              </p:par>
                            </p:childTnLst>
                          </p:cTn>
                        </p:par>
                        <p:par>
                          <p:cTn id="175" fill="hold">
                            <p:stCondLst>
                              <p:cond delay="0"/>
                            </p:stCondLst>
                            <p:childTnLst>
                              <p:par>
                                <p:cTn id="176" presetID="1" presetClass="exit" presetSubtype="0" fill="hold" grpId="1" nodeType="afterEffect">
                                  <p:stCondLst>
                                    <p:cond delay="0"/>
                                  </p:stCondLst>
                                  <p:childTnLst>
                                    <p:set>
                                      <p:cBhvr>
                                        <p:cTn id="177" dur="1" fill="hold">
                                          <p:stCondLst>
                                            <p:cond delay="0"/>
                                          </p:stCondLst>
                                        </p:cTn>
                                        <p:tgtEl>
                                          <p:spTgt spid="110"/>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109"/>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99"/>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108"/>
                                        </p:tgtEl>
                                        <p:attrNameLst>
                                          <p:attrName>style.visibility</p:attrName>
                                        </p:attrNameLst>
                                      </p:cBhvr>
                                      <p:to>
                                        <p:strVal val="hidden"/>
                                      </p:to>
                                    </p:set>
                                  </p:childTnLst>
                                </p:cTn>
                              </p:par>
                              <p:par>
                                <p:cTn id="184" presetID="31" presetClass="entr" presetSubtype="0" fill="hold" nodeType="withEffect">
                                  <p:stCondLst>
                                    <p:cond delay="0"/>
                                  </p:stCondLst>
                                  <p:childTnLst>
                                    <p:set>
                                      <p:cBhvr>
                                        <p:cTn id="185" dur="1" fill="hold">
                                          <p:stCondLst>
                                            <p:cond delay="0"/>
                                          </p:stCondLst>
                                        </p:cTn>
                                        <p:tgtEl>
                                          <p:spTgt spid="103"/>
                                        </p:tgtEl>
                                        <p:attrNameLst>
                                          <p:attrName>style.visibility</p:attrName>
                                        </p:attrNameLst>
                                      </p:cBhvr>
                                      <p:to>
                                        <p:strVal val="visible"/>
                                      </p:to>
                                    </p:set>
                                    <p:anim calcmode="lin" valueType="num">
                                      <p:cBhvr>
                                        <p:cTn id="186" dur="1000" fill="hold"/>
                                        <p:tgtEl>
                                          <p:spTgt spid="103"/>
                                        </p:tgtEl>
                                        <p:attrNameLst>
                                          <p:attrName>ppt_w</p:attrName>
                                        </p:attrNameLst>
                                      </p:cBhvr>
                                      <p:tavLst>
                                        <p:tav tm="0">
                                          <p:val>
                                            <p:fltVal val="0"/>
                                          </p:val>
                                        </p:tav>
                                        <p:tav tm="100000">
                                          <p:val>
                                            <p:strVal val="#ppt_w"/>
                                          </p:val>
                                        </p:tav>
                                      </p:tavLst>
                                    </p:anim>
                                    <p:anim calcmode="lin" valueType="num">
                                      <p:cBhvr>
                                        <p:cTn id="187" dur="1000" fill="hold"/>
                                        <p:tgtEl>
                                          <p:spTgt spid="103"/>
                                        </p:tgtEl>
                                        <p:attrNameLst>
                                          <p:attrName>ppt_h</p:attrName>
                                        </p:attrNameLst>
                                      </p:cBhvr>
                                      <p:tavLst>
                                        <p:tav tm="0">
                                          <p:val>
                                            <p:fltVal val="0"/>
                                          </p:val>
                                        </p:tav>
                                        <p:tav tm="100000">
                                          <p:val>
                                            <p:strVal val="#ppt_h"/>
                                          </p:val>
                                        </p:tav>
                                      </p:tavLst>
                                    </p:anim>
                                    <p:anim calcmode="lin" valueType="num">
                                      <p:cBhvr>
                                        <p:cTn id="188" dur="1000" fill="hold"/>
                                        <p:tgtEl>
                                          <p:spTgt spid="103"/>
                                        </p:tgtEl>
                                        <p:attrNameLst>
                                          <p:attrName>style.rotation</p:attrName>
                                        </p:attrNameLst>
                                      </p:cBhvr>
                                      <p:tavLst>
                                        <p:tav tm="0">
                                          <p:val>
                                            <p:fltVal val="90"/>
                                          </p:val>
                                        </p:tav>
                                        <p:tav tm="100000">
                                          <p:val>
                                            <p:fltVal val="0"/>
                                          </p:val>
                                        </p:tav>
                                      </p:tavLst>
                                    </p:anim>
                                    <p:animEffect transition="in" filter="fade">
                                      <p:cBhvr>
                                        <p:cTn id="189"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1" grpId="0" animBg="1"/>
      <p:bldP spid="63" grpId="0" animBg="1"/>
      <p:bldP spid="64" grpId="0" animBg="1"/>
      <p:bldP spid="64" grpId="1" animBg="1"/>
      <p:bldP spid="69" grpId="0" animBg="1"/>
      <p:bldP spid="69" grpId="1" animBg="1"/>
      <p:bldP spid="70" grpId="0" animBg="1"/>
      <p:bldP spid="70" grpId="1" animBg="1"/>
      <p:bldP spid="73" grpId="0" animBg="1"/>
      <p:bldP spid="74" grpId="0" animBg="1"/>
      <p:bldP spid="75" grpId="0" animBg="1"/>
      <p:bldP spid="78" grpId="0" animBg="1"/>
      <p:bldP spid="79" grpId="0" animBg="1"/>
      <p:bldP spid="80" grpId="0"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3" grpId="0" animBg="1"/>
      <p:bldP spid="93" grpId="1" animBg="1"/>
      <p:bldP spid="97" grpId="0" animBg="1"/>
      <p:bldP spid="97" grpId="1" animBg="1"/>
      <p:bldP spid="99" grpId="0" animBg="1"/>
      <p:bldP spid="99" grpId="1" animBg="1"/>
      <p:bldP spid="105" grpId="0" animBg="1"/>
      <p:bldP spid="105" grpId="1" animBg="1"/>
      <p:bldP spid="107" grpId="0" animBg="1"/>
      <p:bldP spid="107" grpId="1" animBg="1"/>
      <p:bldP spid="110" grpId="0" animBg="1"/>
      <p:bldP spid="110" grpId="1" animBg="1"/>
      <p:bldP spid="111" grpId="0" animBg="1"/>
      <p:bldP spid="11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78"/>
          <p:cNvSpPr txBox="1">
            <a:spLocks noGrp="1"/>
          </p:cNvSpPr>
          <p:nvPr>
            <p:ph type="body" idx="1"/>
          </p:nvPr>
        </p:nvSpPr>
        <p:spPr>
          <a:xfrm>
            <a:off x="121950" y="1832775"/>
            <a:ext cx="46701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COHRINT Space</a:t>
            </a:r>
            <a:endParaRPr/>
          </a:p>
          <a:p>
            <a:pPr marL="342900" lvl="0" indent="-257175" algn="l" rtl="0">
              <a:lnSpc>
                <a:spcPct val="90000"/>
              </a:lnSpc>
              <a:spcBef>
                <a:spcPts val="750"/>
              </a:spcBef>
              <a:spcAft>
                <a:spcPts val="0"/>
              </a:spcAft>
              <a:buClr>
                <a:schemeClr val="dk1"/>
              </a:buClr>
              <a:buSzPts val="1800"/>
              <a:buChar char="•"/>
            </a:pPr>
            <a:r>
              <a:rPr lang="en-US" sz="1800" b="1"/>
              <a:t>Equipment:</a:t>
            </a:r>
            <a:endParaRPr/>
          </a:p>
          <a:p>
            <a:pPr marL="685800" lvl="1" indent="-257175" algn="l" rtl="0">
              <a:lnSpc>
                <a:spcPct val="90000"/>
              </a:lnSpc>
              <a:spcBef>
                <a:spcPts val="375"/>
              </a:spcBef>
              <a:spcAft>
                <a:spcPts val="0"/>
              </a:spcAft>
              <a:buSzPts val="1800"/>
              <a:buChar char="•"/>
            </a:pPr>
            <a:r>
              <a:rPr lang="en-US" sz="1800"/>
              <a:t>Rover + beacon</a:t>
            </a:r>
            <a:endParaRPr sz="1800"/>
          </a:p>
          <a:p>
            <a:pPr marL="685800" lvl="1" indent="-257175" algn="l" rtl="0">
              <a:lnSpc>
                <a:spcPct val="90000"/>
              </a:lnSpc>
              <a:spcBef>
                <a:spcPts val="375"/>
              </a:spcBef>
              <a:spcAft>
                <a:spcPts val="0"/>
              </a:spcAft>
              <a:buSzPts val="1800"/>
              <a:buChar char="•"/>
            </a:pPr>
            <a:r>
              <a:rPr lang="en-US" sz="1800"/>
              <a:t>3x pods</a:t>
            </a:r>
            <a:endParaRPr sz="1800"/>
          </a:p>
          <a:p>
            <a:pPr marL="685800" marR="0" lvl="1" indent="-257175" algn="l" rtl="0">
              <a:lnSpc>
                <a:spcPct val="90000"/>
              </a:lnSpc>
              <a:spcBef>
                <a:spcPts val="375"/>
              </a:spcBef>
              <a:spcAft>
                <a:spcPts val="0"/>
              </a:spcAft>
              <a:buClr>
                <a:schemeClr val="dk1"/>
              </a:buClr>
              <a:buSzPts val="1800"/>
              <a:buFont typeface="Arial"/>
              <a:buChar char="•"/>
            </a:pPr>
            <a:r>
              <a:rPr lang="en-US" sz="1800" b="1"/>
              <a:t>Procedure:</a:t>
            </a:r>
            <a:endParaRPr/>
          </a:p>
          <a:p>
            <a:pPr marL="885825" lvl="1" indent="-457200" algn="l" rtl="0">
              <a:lnSpc>
                <a:spcPct val="90000"/>
              </a:lnSpc>
              <a:spcBef>
                <a:spcPts val="375"/>
              </a:spcBef>
              <a:spcAft>
                <a:spcPts val="0"/>
              </a:spcAft>
              <a:buSzPts val="1800"/>
              <a:buAutoNum type="arabicPeriod"/>
            </a:pPr>
            <a:r>
              <a:rPr lang="en-US" sz="1800"/>
              <a:t>Upload set of points to rover</a:t>
            </a:r>
            <a:endParaRPr sz="1800"/>
          </a:p>
          <a:p>
            <a:pPr marL="885825" lvl="1" indent="-457200" algn="l" rtl="0">
              <a:lnSpc>
                <a:spcPct val="90000"/>
              </a:lnSpc>
              <a:spcBef>
                <a:spcPts val="375"/>
              </a:spcBef>
              <a:spcAft>
                <a:spcPts val="0"/>
              </a:spcAft>
              <a:buSzPts val="1800"/>
              <a:buAutoNum type="arabicPeriod"/>
            </a:pPr>
            <a:r>
              <a:rPr lang="en-US" sz="1800"/>
              <a:t>Rover follows path using odometry alone </a:t>
            </a:r>
            <a:endParaRPr sz="1800"/>
          </a:p>
          <a:p>
            <a:pPr marL="85725" lvl="0" indent="0" algn="l" rtl="0">
              <a:lnSpc>
                <a:spcPct val="90000"/>
              </a:lnSpc>
              <a:spcBef>
                <a:spcPts val="750"/>
              </a:spcBef>
              <a:spcAft>
                <a:spcPts val="0"/>
              </a:spcAft>
              <a:buSzPts val="1800"/>
              <a:buNone/>
            </a:pPr>
            <a:endParaRPr sz="1800"/>
          </a:p>
        </p:txBody>
      </p:sp>
      <p:sp>
        <p:nvSpPr>
          <p:cNvPr id="896" name="Google Shape;896;p78"/>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50</a:t>
            </a:fld>
            <a:endParaRPr/>
          </a:p>
        </p:txBody>
      </p:sp>
      <p:sp>
        <p:nvSpPr>
          <p:cNvPr id="897" name="Google Shape;897;p78"/>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sz="3800"/>
              <a:t>Rover Control Test</a:t>
            </a:r>
            <a:endParaRPr sz="3800"/>
          </a:p>
        </p:txBody>
      </p:sp>
      <p:sp>
        <p:nvSpPr>
          <p:cNvPr id="898" name="Google Shape;898;p78"/>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Rover follows a path with odometry alone</a:t>
            </a:r>
            <a:endParaRPr sz="1700" b="0" i="0" u="none" strike="noStrike" cap="none">
              <a:solidFill>
                <a:schemeClr val="dk1"/>
              </a:solidFill>
              <a:latin typeface="Georgia"/>
              <a:ea typeface="Georgia"/>
              <a:cs typeface="Georgia"/>
              <a:sym typeface="Georgia"/>
            </a:endParaRPr>
          </a:p>
        </p:txBody>
      </p:sp>
      <p:graphicFrame>
        <p:nvGraphicFramePr>
          <p:cNvPr id="899" name="Google Shape;899;p78"/>
          <p:cNvGraphicFramePr/>
          <p:nvPr/>
        </p:nvGraphicFramePr>
        <p:xfrm>
          <a:off x="4792030" y="1969847"/>
          <a:ext cx="4114800" cy="116096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sz="1300">
                          <a:latin typeface="Georgia"/>
                          <a:ea typeface="Georgia"/>
                          <a:cs typeface="Georgia"/>
                          <a:sym typeface="Georgia"/>
                        </a:rPr>
                        <a:t>S1.2.1</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Arial"/>
                          <a:ea typeface="Arial"/>
                          <a:cs typeface="Arial"/>
                          <a:sym typeface="Arial"/>
                        </a:rPr>
                        <a:t>Software shall be capable of controlling rover’s physical motion through wheel actuators/ROS nodes</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00" name="Google Shape;900;p78"/>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Able to direct rover to move autonomously</a:t>
            </a:r>
            <a:endParaRPr/>
          </a:p>
        </p:txBody>
      </p:sp>
      <p:sp>
        <p:nvSpPr>
          <p:cNvPr id="14" name="Google Shape;445;p41">
            <a:extLst>
              <a:ext uri="{FF2B5EF4-FFF2-40B4-BE49-F238E27FC236}">
                <a16:creationId xmlns:a16="http://schemas.microsoft.com/office/drawing/2014/main" id="{B25CF228-2387-4A2D-B348-495F03300549}"/>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5" name="Google Shape;446;p41">
            <a:extLst>
              <a:ext uri="{FF2B5EF4-FFF2-40B4-BE49-F238E27FC236}">
                <a16:creationId xmlns:a16="http://schemas.microsoft.com/office/drawing/2014/main" id="{E827EBE0-5A26-4347-9FC2-225F11651525}"/>
              </a:ext>
            </a:extLst>
          </p:cNvPr>
          <p:cNvSpPr/>
          <p:nvPr/>
        </p:nvSpPr>
        <p:spPr>
          <a:xfrm>
            <a:off x="1926447"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6" name="Google Shape;447;p41">
            <a:extLst>
              <a:ext uri="{FF2B5EF4-FFF2-40B4-BE49-F238E27FC236}">
                <a16:creationId xmlns:a16="http://schemas.microsoft.com/office/drawing/2014/main" id="{A88B8228-D831-41B5-B599-BF80EB36238A}"/>
              </a:ext>
            </a:extLst>
          </p:cNvPr>
          <p:cNvSpPr/>
          <p:nvPr/>
        </p:nvSpPr>
        <p:spPr>
          <a:xfrm>
            <a:off x="3637923"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7" name="Google Shape;448;p41">
            <a:extLst>
              <a:ext uri="{FF2B5EF4-FFF2-40B4-BE49-F238E27FC236}">
                <a16:creationId xmlns:a16="http://schemas.microsoft.com/office/drawing/2014/main" id="{8FB4F339-5B57-4A38-8187-E7780C999676}"/>
              </a:ext>
            </a:extLst>
          </p:cNvPr>
          <p:cNvSpPr/>
          <p:nvPr/>
        </p:nvSpPr>
        <p:spPr>
          <a:xfrm>
            <a:off x="5349399"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8" name="Google Shape;449;p41">
            <a:extLst>
              <a:ext uri="{FF2B5EF4-FFF2-40B4-BE49-F238E27FC236}">
                <a16:creationId xmlns:a16="http://schemas.microsoft.com/office/drawing/2014/main" id="{28920DD7-043A-4BC5-88B1-8893CED9035E}"/>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9" name="Google Shape;450;p41">
            <a:extLst>
              <a:ext uri="{FF2B5EF4-FFF2-40B4-BE49-F238E27FC236}">
                <a16:creationId xmlns:a16="http://schemas.microsoft.com/office/drawing/2014/main" id="{5B26BB8F-8C3D-4639-8033-F9DCC0FB6E42}"/>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80"/>
          <p:cNvSpPr txBox="1">
            <a:spLocks noGrp="1"/>
          </p:cNvSpPr>
          <p:nvPr>
            <p:ph type="body" idx="1"/>
          </p:nvPr>
        </p:nvSpPr>
        <p:spPr>
          <a:xfrm>
            <a:off x="121950" y="1832775"/>
            <a:ext cx="4852800" cy="3285600"/>
          </a:xfrm>
          <a:prstGeom prst="rect">
            <a:avLst/>
          </a:prstGeom>
          <a:noFill/>
          <a:ln>
            <a:noFill/>
          </a:ln>
        </p:spPr>
        <p:txBody>
          <a:bodyPr spcFirstLastPara="1" wrap="square" lIns="91425" tIns="45700" rIns="91425" bIns="45700" anchor="t" anchorCtr="0">
            <a:noAutofit/>
          </a:bodyPr>
          <a:lstStyle/>
          <a:p>
            <a:pPr marL="342900" lvl="0" indent="-254000" algn="l" rtl="0">
              <a:lnSpc>
                <a:spcPct val="90000"/>
              </a:lnSpc>
              <a:spcBef>
                <a:spcPts val="750"/>
              </a:spcBef>
              <a:spcAft>
                <a:spcPts val="0"/>
              </a:spcAft>
              <a:buClr>
                <a:schemeClr val="dk1"/>
              </a:buClr>
              <a:buSzPts val="1750"/>
              <a:buChar char="•"/>
            </a:pPr>
            <a:r>
              <a:rPr lang="en-US" sz="1750" b="1"/>
              <a:t>Facility: Business/Kitt Field</a:t>
            </a:r>
            <a:endParaRPr sz="1750"/>
          </a:p>
          <a:p>
            <a:pPr marL="342900" lvl="0" indent="-254000" algn="l" rtl="0">
              <a:lnSpc>
                <a:spcPct val="90000"/>
              </a:lnSpc>
              <a:spcBef>
                <a:spcPts val="750"/>
              </a:spcBef>
              <a:spcAft>
                <a:spcPts val="0"/>
              </a:spcAft>
              <a:buClr>
                <a:schemeClr val="dk1"/>
              </a:buClr>
              <a:buSzPts val="1750"/>
              <a:buChar char="•"/>
            </a:pPr>
            <a:r>
              <a:rPr lang="en-US" sz="1750" b="1"/>
              <a:t>Equipment:</a:t>
            </a:r>
            <a:endParaRPr sz="1750"/>
          </a:p>
          <a:p>
            <a:pPr marL="685800" lvl="1" indent="-254000" algn="l" rtl="0">
              <a:lnSpc>
                <a:spcPct val="90000"/>
              </a:lnSpc>
              <a:spcBef>
                <a:spcPts val="375"/>
              </a:spcBef>
              <a:spcAft>
                <a:spcPts val="0"/>
              </a:spcAft>
              <a:buSzPts val="1750"/>
              <a:buChar char="•"/>
            </a:pPr>
            <a:r>
              <a:rPr lang="en-US" sz="1750"/>
              <a:t>Rover</a:t>
            </a:r>
            <a:endParaRPr sz="1750"/>
          </a:p>
          <a:p>
            <a:pPr marL="685800" lvl="1" indent="-254000" algn="l" rtl="0">
              <a:lnSpc>
                <a:spcPct val="90000"/>
              </a:lnSpc>
              <a:spcBef>
                <a:spcPts val="375"/>
              </a:spcBef>
              <a:spcAft>
                <a:spcPts val="0"/>
              </a:spcAft>
              <a:buSzPts val="1750"/>
              <a:buChar char="•"/>
            </a:pPr>
            <a:r>
              <a:rPr lang="en-US" sz="1750"/>
              <a:t>3x Pods</a:t>
            </a:r>
            <a:endParaRPr sz="1750"/>
          </a:p>
          <a:p>
            <a:pPr marL="685800" lvl="1" indent="-254000" algn="l" rtl="0">
              <a:lnSpc>
                <a:spcPct val="90000"/>
              </a:lnSpc>
              <a:spcBef>
                <a:spcPts val="375"/>
              </a:spcBef>
              <a:spcAft>
                <a:spcPts val="0"/>
              </a:spcAft>
              <a:buSzPts val="1750"/>
              <a:buChar char="•"/>
            </a:pPr>
            <a:r>
              <a:rPr lang="en-US" sz="1750"/>
              <a:t>Tape/measuring equipment</a:t>
            </a:r>
            <a:endParaRPr sz="1750"/>
          </a:p>
          <a:p>
            <a:pPr marL="342900" lvl="0" indent="-254000" algn="l" rtl="0">
              <a:lnSpc>
                <a:spcPct val="90000"/>
              </a:lnSpc>
              <a:spcBef>
                <a:spcPts val="750"/>
              </a:spcBef>
              <a:spcAft>
                <a:spcPts val="0"/>
              </a:spcAft>
              <a:buClr>
                <a:schemeClr val="dk1"/>
              </a:buClr>
              <a:buSzPts val="1750"/>
              <a:buChar char="•"/>
            </a:pPr>
            <a:r>
              <a:rPr lang="en-US" sz="1750" b="1"/>
              <a:t>Procedure:</a:t>
            </a:r>
            <a:endParaRPr sz="1750"/>
          </a:p>
          <a:p>
            <a:pPr marL="885825" lvl="1" indent="-454025" algn="l" rtl="0">
              <a:lnSpc>
                <a:spcPct val="90000"/>
              </a:lnSpc>
              <a:spcBef>
                <a:spcPts val="375"/>
              </a:spcBef>
              <a:spcAft>
                <a:spcPts val="0"/>
              </a:spcAft>
              <a:buSzPts val="1750"/>
              <a:buAutoNum type="arabicPeriod"/>
            </a:pPr>
            <a:r>
              <a:rPr lang="en-US" sz="1750"/>
              <a:t>Distribute pods at known locations</a:t>
            </a:r>
            <a:endParaRPr sz="1750"/>
          </a:p>
          <a:p>
            <a:pPr marL="885825" lvl="1" indent="-454025" algn="l" rtl="0">
              <a:lnSpc>
                <a:spcPct val="90000"/>
              </a:lnSpc>
              <a:spcBef>
                <a:spcPts val="375"/>
              </a:spcBef>
              <a:spcAft>
                <a:spcPts val="0"/>
              </a:spcAft>
              <a:buSzPts val="1750"/>
              <a:buAutoNum type="arabicPeriod"/>
            </a:pPr>
            <a:r>
              <a:rPr lang="en-US" sz="1750"/>
              <a:t>Rover drives </a:t>
            </a:r>
            <a:r>
              <a:rPr lang="en-US" sz="1750" i="1"/>
              <a:t>autonomously</a:t>
            </a:r>
            <a:r>
              <a:rPr lang="en-US" sz="1750"/>
              <a:t> along 15m path, correcting deviations</a:t>
            </a:r>
            <a:endParaRPr sz="1750"/>
          </a:p>
          <a:p>
            <a:pPr marL="85725" lvl="0" indent="0" algn="l" rtl="0">
              <a:lnSpc>
                <a:spcPct val="90000"/>
              </a:lnSpc>
              <a:spcBef>
                <a:spcPts val="750"/>
              </a:spcBef>
              <a:spcAft>
                <a:spcPts val="0"/>
              </a:spcAft>
              <a:buSzPts val="1800"/>
              <a:buNone/>
            </a:pPr>
            <a:endParaRPr sz="1750"/>
          </a:p>
        </p:txBody>
      </p:sp>
      <p:sp>
        <p:nvSpPr>
          <p:cNvPr id="921" name="Google Shape;921;p80"/>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51</a:t>
            </a:fld>
            <a:endParaRPr/>
          </a:p>
        </p:txBody>
      </p:sp>
      <p:sp>
        <p:nvSpPr>
          <p:cNvPr id="922" name="Google Shape;922;p80"/>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sz="3800"/>
              <a:t>Closed-Loop Correction</a:t>
            </a:r>
            <a:endParaRPr sz="3800"/>
          </a:p>
        </p:txBody>
      </p:sp>
      <p:sp>
        <p:nvSpPr>
          <p:cNvPr id="923" name="Google Shape;923;p80"/>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Rover follows A* path with RF-corrected odometry</a:t>
            </a:r>
            <a:endParaRPr sz="1700" b="0" i="0" u="none" strike="noStrike" cap="none">
              <a:solidFill>
                <a:schemeClr val="dk1"/>
              </a:solidFill>
              <a:latin typeface="Georgia"/>
              <a:ea typeface="Georgia"/>
              <a:cs typeface="Georgia"/>
              <a:sym typeface="Georgia"/>
            </a:endParaRPr>
          </a:p>
        </p:txBody>
      </p:sp>
      <p:graphicFrame>
        <p:nvGraphicFramePr>
          <p:cNvPr id="924" name="Google Shape;924;p80"/>
          <p:cNvGraphicFramePr/>
          <p:nvPr/>
        </p:nvGraphicFramePr>
        <p:xfrm>
          <a:off x="4792030" y="1969847"/>
          <a:ext cx="4114800" cy="168946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sz="1300">
                          <a:latin typeface="Georgia"/>
                          <a:ea typeface="Georgia"/>
                          <a:cs typeface="Georgia"/>
                          <a:sym typeface="Georgia"/>
                        </a:rPr>
                        <a:t>S1.2</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a:latin typeface="Arial"/>
                          <a:ea typeface="Arial"/>
                          <a:cs typeface="Arial"/>
                          <a:sym typeface="Arial"/>
                        </a:rPr>
                        <a:t>Rover shall have feedback control to correct for path deviance</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Georgia"/>
                          <a:ea typeface="Georgia"/>
                          <a:cs typeface="Georgia"/>
                          <a:sym typeface="Georgia"/>
                        </a:rPr>
                        <a:t>S1.2.2</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000"/>
                        <a:buFont typeface="Georgia"/>
                        <a:buNone/>
                      </a:pPr>
                      <a:r>
                        <a:rPr lang="en-US" sz="1300">
                          <a:latin typeface="Arial"/>
                          <a:ea typeface="Arial"/>
                          <a:cs typeface="Arial"/>
                          <a:sym typeface="Arial"/>
                        </a:rPr>
                        <a:t>Software shall have closed loop correction of inertial/odometry location measurement error by using pod RF-Localization</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925" name="Google Shape;925;p80"/>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Rover navigates path deviating no more than </a:t>
            </a:r>
            <a:r>
              <a:rPr lang="en-US" sz="1800">
                <a:solidFill>
                  <a:srgbClr val="FF0000"/>
                </a:solidFill>
                <a:latin typeface="Georgia"/>
                <a:ea typeface="Georgia"/>
                <a:cs typeface="Georgia"/>
                <a:sym typeface="Georgia"/>
              </a:rPr>
              <a:t>CHANGE_ME</a:t>
            </a:r>
            <a:r>
              <a:rPr lang="en-US" sz="1800">
                <a:solidFill>
                  <a:schemeClr val="dk1"/>
                </a:solidFill>
                <a:latin typeface="Georgia"/>
                <a:ea typeface="Georgia"/>
                <a:cs typeface="Georgia"/>
                <a:sym typeface="Georgia"/>
              </a:rPr>
              <a:t> cm</a:t>
            </a:r>
            <a:endParaRPr/>
          </a:p>
        </p:txBody>
      </p:sp>
      <p:sp>
        <p:nvSpPr>
          <p:cNvPr id="928" name="Google Shape;928;p80"/>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929" name="Google Shape;929;p80"/>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4" name="Google Shape;777;p68">
            <a:extLst>
              <a:ext uri="{FF2B5EF4-FFF2-40B4-BE49-F238E27FC236}">
                <a16:creationId xmlns:a16="http://schemas.microsoft.com/office/drawing/2014/main" id="{34B73001-2F1B-45B5-A2B9-2116A6F0D5E7}"/>
              </a:ext>
            </a:extLst>
          </p:cNvPr>
          <p:cNvSpPr/>
          <p:nvPr/>
        </p:nvSpPr>
        <p:spPr>
          <a:xfrm>
            <a:off x="1926447" y="6100447"/>
            <a:ext cx="1463100" cy="649200"/>
          </a:xfrm>
          <a:prstGeom prst="flowChartAlternateProcess">
            <a:avLst/>
          </a:prstGeom>
          <a:solidFill>
            <a:srgbClr val="C77EE8"/>
          </a:solid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Completed</a:t>
            </a:r>
            <a:endParaRPr dirty="0"/>
          </a:p>
        </p:txBody>
      </p:sp>
      <p:sp>
        <p:nvSpPr>
          <p:cNvPr id="15" name="Google Shape;445;p41">
            <a:extLst>
              <a:ext uri="{FF2B5EF4-FFF2-40B4-BE49-F238E27FC236}">
                <a16:creationId xmlns:a16="http://schemas.microsoft.com/office/drawing/2014/main" id="{C11FF277-01FA-4A1E-8417-E65FEBE7DA1D}"/>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6" name="Google Shape;449;p41">
            <a:extLst>
              <a:ext uri="{FF2B5EF4-FFF2-40B4-BE49-F238E27FC236}">
                <a16:creationId xmlns:a16="http://schemas.microsoft.com/office/drawing/2014/main" id="{84E9D847-7587-4B01-BB21-510BC6569C12}"/>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7" name="Google Shape;450;p41">
            <a:extLst>
              <a:ext uri="{FF2B5EF4-FFF2-40B4-BE49-F238E27FC236}">
                <a16:creationId xmlns:a16="http://schemas.microsoft.com/office/drawing/2014/main" id="{4B7CCB58-788D-41C7-802A-5CAC72934C23}"/>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83"/>
          <p:cNvSpPr txBox="1">
            <a:spLocks noGrp="1"/>
          </p:cNvSpPr>
          <p:nvPr>
            <p:ph type="body" idx="1"/>
          </p:nvPr>
        </p:nvSpPr>
        <p:spPr>
          <a:xfrm>
            <a:off x="121950" y="1832775"/>
            <a:ext cx="4670100" cy="3285600"/>
          </a:xfrm>
          <a:prstGeom prst="rect">
            <a:avLst/>
          </a:prstGeom>
          <a:noFill/>
          <a:ln>
            <a:noFill/>
          </a:ln>
        </p:spPr>
        <p:txBody>
          <a:bodyPr spcFirstLastPara="1" wrap="square" lIns="91425" tIns="45700" rIns="91425" bIns="45700" anchor="t" anchorCtr="0">
            <a:noAutofit/>
          </a:bodyPr>
          <a:lstStyle/>
          <a:p>
            <a:pPr marL="342900" lvl="0" indent="-250825" algn="l" rtl="0">
              <a:lnSpc>
                <a:spcPct val="90000"/>
              </a:lnSpc>
              <a:spcBef>
                <a:spcPts val="750"/>
              </a:spcBef>
              <a:spcAft>
                <a:spcPts val="0"/>
              </a:spcAft>
              <a:buClr>
                <a:schemeClr val="dk1"/>
              </a:buClr>
              <a:buSzPts val="1700"/>
              <a:buChar char="•"/>
            </a:pPr>
            <a:r>
              <a:rPr lang="en-US" sz="1700" b="1"/>
              <a:t>Facility: N/A</a:t>
            </a:r>
            <a:endParaRPr sz="1700"/>
          </a:p>
          <a:p>
            <a:pPr marL="342900" lvl="0" indent="-250825" algn="l" rtl="0">
              <a:lnSpc>
                <a:spcPct val="90000"/>
              </a:lnSpc>
              <a:spcBef>
                <a:spcPts val="750"/>
              </a:spcBef>
              <a:spcAft>
                <a:spcPts val="0"/>
              </a:spcAft>
              <a:buClr>
                <a:schemeClr val="dk1"/>
              </a:buClr>
              <a:buSzPts val="1700"/>
              <a:buChar char="•"/>
            </a:pPr>
            <a:r>
              <a:rPr lang="en-US" sz="1700" b="1"/>
              <a:t>Equipment:</a:t>
            </a:r>
            <a:endParaRPr sz="1700"/>
          </a:p>
          <a:p>
            <a:pPr marL="685800" lvl="1" indent="-250825" algn="l" rtl="0">
              <a:lnSpc>
                <a:spcPct val="90000"/>
              </a:lnSpc>
              <a:spcBef>
                <a:spcPts val="375"/>
              </a:spcBef>
              <a:spcAft>
                <a:spcPts val="0"/>
              </a:spcAft>
              <a:buSzPts val="1700"/>
              <a:buChar char="•"/>
            </a:pPr>
            <a:r>
              <a:rPr lang="en-US" sz="1700"/>
              <a:t>Rover</a:t>
            </a:r>
            <a:endParaRPr sz="1700"/>
          </a:p>
          <a:p>
            <a:pPr marL="685800" lvl="1" indent="-250825" algn="l" rtl="0">
              <a:lnSpc>
                <a:spcPct val="90000"/>
              </a:lnSpc>
              <a:spcBef>
                <a:spcPts val="375"/>
              </a:spcBef>
              <a:spcAft>
                <a:spcPts val="0"/>
              </a:spcAft>
              <a:buSzPts val="1700"/>
              <a:buChar char="•"/>
            </a:pPr>
            <a:r>
              <a:rPr lang="en-US" sz="1700"/>
              <a:t>Deployment mechanism with arduino control system</a:t>
            </a:r>
            <a:endParaRPr sz="1700"/>
          </a:p>
          <a:p>
            <a:pPr marL="342900" lvl="0" indent="-250825" algn="l" rtl="0">
              <a:lnSpc>
                <a:spcPct val="90000"/>
              </a:lnSpc>
              <a:spcBef>
                <a:spcPts val="750"/>
              </a:spcBef>
              <a:spcAft>
                <a:spcPts val="0"/>
              </a:spcAft>
              <a:buClr>
                <a:schemeClr val="dk1"/>
              </a:buClr>
              <a:buSzPts val="1700"/>
              <a:buChar char="•"/>
            </a:pPr>
            <a:r>
              <a:rPr lang="en-US" sz="1700" b="1"/>
              <a:t>Procedure:</a:t>
            </a:r>
            <a:endParaRPr sz="1700"/>
          </a:p>
          <a:p>
            <a:pPr marL="885825" lvl="1" indent="-450850" algn="l" rtl="0">
              <a:lnSpc>
                <a:spcPct val="90000"/>
              </a:lnSpc>
              <a:spcBef>
                <a:spcPts val="375"/>
              </a:spcBef>
              <a:spcAft>
                <a:spcPts val="0"/>
              </a:spcAft>
              <a:buSzPts val="1700"/>
              <a:buFont typeface="Arial"/>
              <a:buAutoNum type="arabicPeriod"/>
            </a:pPr>
            <a:r>
              <a:rPr lang="en-US" sz="1700"/>
              <a:t>Command firing while rover moving</a:t>
            </a:r>
            <a:endParaRPr sz="1700"/>
          </a:p>
          <a:p>
            <a:pPr marL="885825" lvl="1" indent="-450850" algn="l" rtl="0">
              <a:lnSpc>
                <a:spcPct val="90000"/>
              </a:lnSpc>
              <a:spcBef>
                <a:spcPts val="375"/>
              </a:spcBef>
              <a:spcAft>
                <a:spcPts val="0"/>
              </a:spcAft>
              <a:buSzPts val="1700"/>
              <a:buAutoNum type="arabicPeriod"/>
            </a:pPr>
            <a:r>
              <a:rPr lang="en-US" sz="1700"/>
              <a:t>Verify rover stops</a:t>
            </a:r>
            <a:endParaRPr sz="1700"/>
          </a:p>
          <a:p>
            <a:pPr marL="885825" lvl="1" indent="-450850" algn="l" rtl="0">
              <a:lnSpc>
                <a:spcPct val="90000"/>
              </a:lnSpc>
              <a:spcBef>
                <a:spcPts val="375"/>
              </a:spcBef>
              <a:spcAft>
                <a:spcPts val="0"/>
              </a:spcAft>
              <a:buSzPts val="1700"/>
              <a:buAutoNum type="arabicPeriod"/>
            </a:pPr>
            <a:r>
              <a:rPr lang="en-US" sz="1700"/>
              <a:t>Verify deployment mechanism turns and fires at correct angle</a:t>
            </a:r>
            <a:endParaRPr sz="1700"/>
          </a:p>
          <a:p>
            <a:pPr marL="85725" lvl="0" indent="0" algn="l" rtl="0">
              <a:lnSpc>
                <a:spcPct val="90000"/>
              </a:lnSpc>
              <a:spcBef>
                <a:spcPts val="750"/>
              </a:spcBef>
              <a:spcAft>
                <a:spcPts val="0"/>
              </a:spcAft>
              <a:buSzPts val="1800"/>
              <a:buNone/>
            </a:pPr>
            <a:endParaRPr sz="1700"/>
          </a:p>
        </p:txBody>
      </p:sp>
      <p:sp>
        <p:nvSpPr>
          <p:cNvPr id="963" name="Google Shape;963;p83"/>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52</a:t>
            </a:fld>
            <a:endParaRPr/>
          </a:p>
        </p:txBody>
      </p:sp>
      <p:sp>
        <p:nvSpPr>
          <p:cNvPr id="964" name="Google Shape;964;p83"/>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sz="3800"/>
              <a:t>Deployment-Rover Interface</a:t>
            </a:r>
            <a:endParaRPr sz="3800"/>
          </a:p>
        </p:txBody>
      </p:sp>
      <p:sp>
        <p:nvSpPr>
          <p:cNvPr id="965" name="Google Shape;965;p83"/>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700" b="1" i="0" u="none" strike="noStrike" cap="none">
                <a:solidFill>
                  <a:schemeClr val="dk1"/>
                </a:solidFill>
                <a:latin typeface="Georgia"/>
                <a:ea typeface="Georgia"/>
                <a:cs typeface="Georgia"/>
                <a:sym typeface="Georgia"/>
              </a:rPr>
              <a:t>Objective: </a:t>
            </a:r>
            <a:r>
              <a:rPr lang="en-US" sz="1700" b="1">
                <a:solidFill>
                  <a:schemeClr val="dk1"/>
                </a:solidFill>
                <a:latin typeface="Georgia"/>
                <a:ea typeface="Georgia"/>
                <a:cs typeface="Georgia"/>
                <a:sym typeface="Georgia"/>
              </a:rPr>
              <a:t>Rover commands deployment mechanism azimuth angle</a:t>
            </a:r>
            <a:endParaRPr sz="1700" b="0" i="0" u="none" strike="noStrike" cap="none">
              <a:solidFill>
                <a:schemeClr val="dk1"/>
              </a:solidFill>
              <a:latin typeface="Georgia"/>
              <a:ea typeface="Georgia"/>
              <a:cs typeface="Georgia"/>
              <a:sym typeface="Georgia"/>
            </a:endParaRPr>
          </a:p>
        </p:txBody>
      </p:sp>
      <p:graphicFrame>
        <p:nvGraphicFramePr>
          <p:cNvPr id="966" name="Google Shape;966;p83"/>
          <p:cNvGraphicFramePr/>
          <p:nvPr/>
        </p:nvGraphicFramePr>
        <p:xfrm>
          <a:off x="4792030" y="1969847"/>
          <a:ext cx="4114800" cy="2816755"/>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None/>
                      </a:pPr>
                      <a:r>
                        <a:rPr lang="en-US" sz="1300">
                          <a:latin typeface="Georgia"/>
                          <a:ea typeface="Georgia"/>
                          <a:cs typeface="Georgia"/>
                          <a:sym typeface="Georgia"/>
                        </a:rPr>
                        <a:t>S9.2.1</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a:latin typeface="Arial"/>
                          <a:ea typeface="Arial"/>
                          <a:cs typeface="Arial"/>
                          <a:sym typeface="Arial"/>
                        </a:rPr>
                        <a:t>Rover shall always stop before commanding a deployment</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Georgia"/>
                          <a:ea typeface="Georgia"/>
                          <a:cs typeface="Georgia"/>
                          <a:sym typeface="Georgia"/>
                        </a:rPr>
                        <a:t>S9.2.2</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Arial"/>
                          <a:ea typeface="Arial"/>
                          <a:cs typeface="Arial"/>
                          <a:sym typeface="Arial"/>
                        </a:rPr>
                        <a:t>Software shall provide heading with respect to rover state to deployment</a:t>
                      </a:r>
                      <a:endParaRPr sz="13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Georgia"/>
                          <a:ea typeface="Georgia"/>
                          <a:cs typeface="Georgia"/>
                          <a:sym typeface="Georgia"/>
                        </a:rPr>
                        <a:t>D3.4</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300">
                          <a:latin typeface="Arial"/>
                          <a:ea typeface="Arial"/>
                          <a:cs typeface="Arial"/>
                          <a:sym typeface="Arial"/>
                        </a:rPr>
                        <a:t>DM shall have interface with rover SW for commanding deployment mechanism to deploy pods</a:t>
                      </a:r>
                      <a:endParaRPr sz="13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28500">
                <a:tc>
                  <a:txBody>
                    <a:bodyPr/>
                    <a:lstStyle/>
                    <a:p>
                      <a:pPr marL="0" marR="0" lvl="0" indent="0" algn="ctr" rtl="0">
                        <a:lnSpc>
                          <a:spcPct val="115000"/>
                        </a:lnSpc>
                        <a:spcBef>
                          <a:spcPts val="0"/>
                        </a:spcBef>
                        <a:spcAft>
                          <a:spcPts val="0"/>
                        </a:spcAft>
                        <a:buNone/>
                      </a:pPr>
                      <a:r>
                        <a:rPr lang="en-US" sz="1300">
                          <a:latin typeface="Georgia"/>
                          <a:ea typeface="Georgia"/>
                          <a:cs typeface="Georgia"/>
                          <a:sym typeface="Georgia"/>
                        </a:rPr>
                        <a:t>D8.3.1</a:t>
                      </a:r>
                      <a:endParaRPr sz="13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a:latin typeface="Roboto"/>
                          <a:ea typeface="Roboto"/>
                          <a:cs typeface="Roboto"/>
                          <a:sym typeface="Roboto"/>
                        </a:rPr>
                        <a:t>Deployment module shall be compatible with provided onboard power</a:t>
                      </a:r>
                      <a:endParaRPr sz="1300">
                        <a:latin typeface="Arial"/>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967" name="Google Shape;967;p83"/>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Deployment mechanism interfaces with rover</a:t>
            </a:r>
            <a:endParaRPr/>
          </a:p>
        </p:txBody>
      </p:sp>
      <p:sp>
        <p:nvSpPr>
          <p:cNvPr id="969" name="Google Shape;969;p83"/>
          <p:cNvSpPr/>
          <p:nvPr/>
        </p:nvSpPr>
        <p:spPr>
          <a:xfrm>
            <a:off x="1926447"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970" name="Google Shape;970;p83"/>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971" name="Google Shape;971;p83"/>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5" name="Google Shape;445;p41">
            <a:extLst>
              <a:ext uri="{FF2B5EF4-FFF2-40B4-BE49-F238E27FC236}">
                <a16:creationId xmlns:a16="http://schemas.microsoft.com/office/drawing/2014/main" id="{2D67AEBC-C7F4-45A0-85A0-C44400B7C93C}"/>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6" name="Google Shape;449;p41">
            <a:extLst>
              <a:ext uri="{FF2B5EF4-FFF2-40B4-BE49-F238E27FC236}">
                <a16:creationId xmlns:a16="http://schemas.microsoft.com/office/drawing/2014/main" id="{370629C2-561A-4803-A765-B2DD6942CEAF}"/>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7" name="Google Shape;450;p41">
            <a:extLst>
              <a:ext uri="{FF2B5EF4-FFF2-40B4-BE49-F238E27FC236}">
                <a16:creationId xmlns:a16="http://schemas.microsoft.com/office/drawing/2014/main" id="{269B3138-0C26-4359-B0FE-72D52B8EC1B1}"/>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82"/>
          <p:cNvSpPr txBox="1">
            <a:spLocks noGrp="1"/>
          </p:cNvSpPr>
          <p:nvPr>
            <p:ph type="body" idx="1"/>
          </p:nvPr>
        </p:nvSpPr>
        <p:spPr>
          <a:xfrm>
            <a:off x="121950" y="1527975"/>
            <a:ext cx="91440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a:t>
            </a:r>
            <a:r>
              <a:rPr lang="en-US" sz="1400"/>
              <a:t>O</a:t>
            </a:r>
            <a:r>
              <a:rPr lang="en-US" sz="1800"/>
              <a:t>pen flat grass field </a:t>
            </a:r>
            <a:endParaRPr sz="1800"/>
          </a:p>
          <a:p>
            <a:pPr marL="342900" lvl="0" indent="-257175" algn="l" rtl="0">
              <a:lnSpc>
                <a:spcPct val="90000"/>
              </a:lnSpc>
              <a:spcBef>
                <a:spcPts val="750"/>
              </a:spcBef>
              <a:spcAft>
                <a:spcPts val="0"/>
              </a:spcAft>
              <a:buClr>
                <a:schemeClr val="dk1"/>
              </a:buClr>
              <a:buSzPts val="1800"/>
              <a:buChar char="•"/>
            </a:pPr>
            <a:r>
              <a:rPr lang="en-US" sz="1800" b="1"/>
              <a:t>Equipment:</a:t>
            </a:r>
            <a:endParaRPr/>
          </a:p>
          <a:p>
            <a:pPr marL="685800" lvl="1" indent="-257175" algn="l" rtl="0">
              <a:lnSpc>
                <a:spcPct val="100000"/>
              </a:lnSpc>
              <a:spcBef>
                <a:spcPts val="0"/>
              </a:spcBef>
              <a:spcAft>
                <a:spcPts val="0"/>
              </a:spcAft>
              <a:buSzPts val="1800"/>
              <a:buFont typeface="Georgia"/>
              <a:buChar char="•"/>
            </a:pPr>
            <a:r>
              <a:rPr lang="en-US" sz="1800"/>
              <a:t>Jackal rover and ranging boards </a:t>
            </a:r>
            <a:endParaRPr sz="1800"/>
          </a:p>
          <a:p>
            <a:pPr marL="685800" lvl="1" indent="-257175" algn="l" rtl="0">
              <a:lnSpc>
                <a:spcPct val="100000"/>
              </a:lnSpc>
              <a:spcBef>
                <a:spcPts val="0"/>
              </a:spcBef>
              <a:spcAft>
                <a:spcPts val="0"/>
              </a:spcAft>
              <a:buSzPts val="1800"/>
              <a:buChar char="•"/>
            </a:pPr>
            <a:r>
              <a:rPr lang="en-US" sz="1800"/>
              <a:t>GPS </a:t>
            </a:r>
            <a:endParaRPr sz="1800"/>
          </a:p>
          <a:p>
            <a:pPr marL="685800" lvl="1" indent="-257175" algn="l" rtl="0">
              <a:lnSpc>
                <a:spcPct val="100000"/>
              </a:lnSpc>
              <a:spcBef>
                <a:spcPts val="0"/>
              </a:spcBef>
              <a:spcAft>
                <a:spcPts val="0"/>
              </a:spcAft>
              <a:buSzPts val="1800"/>
              <a:buChar char="•"/>
            </a:pPr>
            <a:r>
              <a:rPr lang="en-US" sz="1800"/>
              <a:t>Weather cooperation</a:t>
            </a:r>
            <a:endParaRPr sz="1800"/>
          </a:p>
          <a:p>
            <a:pPr marL="342900" lvl="0" indent="-257175" algn="l" rtl="0">
              <a:lnSpc>
                <a:spcPct val="90000"/>
              </a:lnSpc>
              <a:spcBef>
                <a:spcPts val="750"/>
              </a:spcBef>
              <a:spcAft>
                <a:spcPts val="0"/>
              </a:spcAft>
              <a:buClr>
                <a:schemeClr val="dk1"/>
              </a:buClr>
              <a:buSzPts val="1800"/>
              <a:buChar char="•"/>
            </a:pPr>
            <a:r>
              <a:rPr lang="en-US" sz="1800" b="1"/>
              <a:t>Procedure:</a:t>
            </a:r>
            <a:endParaRPr/>
          </a:p>
          <a:p>
            <a:pPr marL="685800" lvl="1" indent="-257175" algn="l" rtl="0">
              <a:lnSpc>
                <a:spcPct val="100000"/>
              </a:lnSpc>
              <a:spcBef>
                <a:spcPts val="0"/>
              </a:spcBef>
              <a:spcAft>
                <a:spcPts val="0"/>
              </a:spcAft>
              <a:buSzPts val="1800"/>
              <a:buFont typeface="Georgia"/>
              <a:buAutoNum type="arabicPeriod"/>
            </a:pPr>
            <a:r>
              <a:rPr lang="en-US" sz="1800"/>
              <a:t>Begin GPS recording on rover (1e-2m accuracy)</a:t>
            </a:r>
            <a:endParaRPr sz="1800"/>
          </a:p>
          <a:p>
            <a:pPr marL="685800" lvl="1" indent="-257175" algn="l" rtl="0">
              <a:lnSpc>
                <a:spcPct val="100000"/>
              </a:lnSpc>
              <a:spcBef>
                <a:spcPts val="0"/>
              </a:spcBef>
              <a:spcAft>
                <a:spcPts val="0"/>
              </a:spcAft>
              <a:buSzPts val="1800"/>
              <a:buFont typeface="Georgia"/>
              <a:buAutoNum type="arabicPeriod"/>
            </a:pPr>
            <a:r>
              <a:rPr lang="en-US" sz="1800"/>
              <a:t>‘Hand Place’ pods at desired locations</a:t>
            </a:r>
            <a:endParaRPr sz="1800"/>
          </a:p>
          <a:p>
            <a:pPr marL="685800" lvl="1" indent="-257175" algn="l" rtl="0">
              <a:lnSpc>
                <a:spcPct val="100000"/>
              </a:lnSpc>
              <a:spcBef>
                <a:spcPts val="0"/>
              </a:spcBef>
              <a:spcAft>
                <a:spcPts val="0"/>
              </a:spcAft>
              <a:buSzPts val="1800"/>
              <a:buFont typeface="Georgia"/>
              <a:buAutoNum type="arabicPeriod"/>
            </a:pPr>
            <a:r>
              <a:rPr lang="en-US" sz="1800"/>
              <a:t>Upload mission sequence</a:t>
            </a:r>
            <a:endParaRPr sz="1800"/>
          </a:p>
          <a:p>
            <a:pPr marL="685800" lvl="1" indent="-257175" algn="l" rtl="0">
              <a:lnSpc>
                <a:spcPct val="100000"/>
              </a:lnSpc>
              <a:spcBef>
                <a:spcPts val="0"/>
              </a:spcBef>
              <a:spcAft>
                <a:spcPts val="0"/>
              </a:spcAft>
              <a:buSzPts val="1800"/>
              <a:buFont typeface="Georgia"/>
              <a:buAutoNum type="arabicPeriod"/>
            </a:pPr>
            <a:r>
              <a:rPr lang="en-US" sz="1800"/>
              <a:t>Collect first pod readings, Build pose estimate </a:t>
            </a:r>
            <a:endParaRPr sz="1800"/>
          </a:p>
          <a:p>
            <a:pPr marL="685800" lvl="1" indent="-257175" algn="l" rtl="0">
              <a:lnSpc>
                <a:spcPct val="100000"/>
              </a:lnSpc>
              <a:spcBef>
                <a:spcPts val="0"/>
              </a:spcBef>
              <a:spcAft>
                <a:spcPts val="0"/>
              </a:spcAft>
              <a:buSzPts val="1800"/>
              <a:buAutoNum type="arabicPeriod"/>
            </a:pPr>
            <a:r>
              <a:rPr lang="en-US" sz="1800"/>
              <a:t>Tele-op rover to second known position</a:t>
            </a:r>
            <a:endParaRPr sz="1800"/>
          </a:p>
          <a:p>
            <a:pPr marL="685800" lvl="1" indent="-257175" algn="l" rtl="0">
              <a:lnSpc>
                <a:spcPct val="100000"/>
              </a:lnSpc>
              <a:spcBef>
                <a:spcPts val="0"/>
              </a:spcBef>
              <a:spcAft>
                <a:spcPts val="0"/>
              </a:spcAft>
              <a:buSzPts val="1800"/>
              <a:buAutoNum type="arabicPeriod"/>
            </a:pPr>
            <a:r>
              <a:rPr lang="en-US" sz="1800"/>
              <a:t>‘Hand Place’ additional pods, Build second pose estimate with rover</a:t>
            </a:r>
            <a:endParaRPr sz="1800"/>
          </a:p>
        </p:txBody>
      </p:sp>
      <p:sp>
        <p:nvSpPr>
          <p:cNvPr id="946" name="Google Shape;946;p82"/>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53</a:t>
            </a:fld>
            <a:endParaRPr/>
          </a:p>
        </p:txBody>
      </p:sp>
      <p:sp>
        <p:nvSpPr>
          <p:cNvPr id="947" name="Google Shape;947;p82"/>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RF State Estimation Test</a:t>
            </a:r>
            <a:endParaRPr/>
          </a:p>
        </p:txBody>
      </p:sp>
      <p:graphicFrame>
        <p:nvGraphicFramePr>
          <p:cNvPr id="948" name="Google Shape;948;p82"/>
          <p:cNvGraphicFramePr/>
          <p:nvPr/>
        </p:nvGraphicFramePr>
        <p:xfrm>
          <a:off x="6039155" y="1741247"/>
          <a:ext cx="2867675" cy="2976076"/>
        </p:xfrm>
        <a:graphic>
          <a:graphicData uri="http://schemas.openxmlformats.org/drawingml/2006/table">
            <a:tbl>
              <a:tblPr firstRow="1" bandRow="1">
                <a:noFill/>
                <a:tableStyleId>{EB5C622D-BDB0-4B37-B10F-53F37E19B05A}</a:tableStyleId>
              </a:tblPr>
              <a:tblGrid>
                <a:gridCol w="605650">
                  <a:extLst>
                    <a:ext uri="{9D8B030D-6E8A-4147-A177-3AD203B41FA5}">
                      <a16:colId xmlns:a16="http://schemas.microsoft.com/office/drawing/2014/main" val="20000"/>
                    </a:ext>
                  </a:extLst>
                </a:gridCol>
                <a:gridCol w="2262025">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200" b="1">
                          <a:latin typeface="Georgia"/>
                          <a:ea typeface="Georgia"/>
                          <a:cs typeface="Georgia"/>
                          <a:sym typeface="Georgia"/>
                        </a:rPr>
                        <a:t>M2 </a:t>
                      </a:r>
                      <a:endParaRPr sz="12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lvl="0" indent="0" algn="ctr" rtl="0">
                        <a:lnSpc>
                          <a:spcPct val="115000"/>
                        </a:lnSpc>
                        <a:spcBef>
                          <a:spcPts val="0"/>
                        </a:spcBef>
                        <a:spcAft>
                          <a:spcPts val="0"/>
                        </a:spcAft>
                        <a:buClr>
                          <a:schemeClr val="dk1"/>
                        </a:buClr>
                        <a:buSzPts val="2000"/>
                        <a:buFont typeface="Georgia"/>
                        <a:buNone/>
                      </a:pPr>
                      <a:r>
                        <a:rPr lang="en-US" sz="1200" b="1">
                          <a:latin typeface="Georgia"/>
                          <a:ea typeface="Georgia"/>
                          <a:cs typeface="Georgia"/>
                          <a:sym typeface="Georgia"/>
                        </a:rPr>
                        <a:t>M5</a:t>
                      </a:r>
                      <a:endParaRPr sz="12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a:txBody>
                    <a:bodyPr/>
                    <a:lstStyle/>
                    <a:p>
                      <a:pPr marL="0" marR="0" lvl="0" indent="0" algn="ctr" rtl="0">
                        <a:lnSpc>
                          <a:spcPct val="115000"/>
                        </a:lnSpc>
                        <a:spcBef>
                          <a:spcPts val="0"/>
                        </a:spcBef>
                        <a:spcAft>
                          <a:spcPts val="0"/>
                        </a:spcAft>
                        <a:buClr>
                          <a:schemeClr val="dk1"/>
                        </a:buClr>
                        <a:buSzPts val="1100"/>
                        <a:buFont typeface="Arial"/>
                        <a:buNone/>
                      </a:pPr>
                      <a:r>
                        <a:rPr lang="en-US" sz="1200" b="1">
                          <a:latin typeface="Georgia"/>
                          <a:ea typeface="Georgia"/>
                          <a:cs typeface="Georgia"/>
                          <a:sym typeface="Georgia"/>
                        </a:rPr>
                        <a:t>S2.1 S2.1.3 S2.1.1 S9.2.3</a:t>
                      </a:r>
                      <a:endParaRPr sz="1200" b="1">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Additional: </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949" name="Google Shape;949;p82"/>
          <p:cNvSpPr/>
          <p:nvPr/>
        </p:nvSpPr>
        <p:spPr>
          <a:xfrm>
            <a:off x="121950" y="1113528"/>
            <a:ext cx="8784900" cy="4608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Demon</a:t>
            </a:r>
            <a:r>
              <a:rPr lang="en-US" sz="1800" b="1">
                <a:solidFill>
                  <a:schemeClr val="dk1"/>
                </a:solidFill>
                <a:latin typeface="Georgia"/>
                <a:ea typeface="Georgia"/>
                <a:cs typeface="Georgia"/>
                <a:sym typeface="Georgia"/>
              </a:rPr>
              <a:t>strate pod network functionality to rover</a:t>
            </a:r>
            <a:endParaRPr sz="1800" b="0" i="0" u="none" strike="noStrike" cap="none">
              <a:solidFill>
                <a:schemeClr val="dk1"/>
              </a:solidFill>
              <a:latin typeface="Georgia"/>
              <a:ea typeface="Georgia"/>
              <a:cs typeface="Georgia"/>
              <a:sym typeface="Georgia"/>
            </a:endParaRPr>
          </a:p>
        </p:txBody>
      </p:sp>
      <p:sp>
        <p:nvSpPr>
          <p:cNvPr id="950" name="Google Shape;950;p82"/>
          <p:cNvSpPr/>
          <p:nvPr/>
        </p:nvSpPr>
        <p:spPr>
          <a:xfrm>
            <a:off x="22650" y="5564475"/>
            <a:ext cx="9144000" cy="4608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Rover can range to pods, Calculate pose, Add  new pods to network</a:t>
            </a:r>
            <a:endParaRPr sz="1800">
              <a:solidFill>
                <a:schemeClr val="dk1"/>
              </a:solidFill>
              <a:latin typeface="Georgia"/>
              <a:ea typeface="Georgia"/>
              <a:cs typeface="Georgia"/>
              <a:sym typeface="Georgia"/>
            </a:endParaRPr>
          </a:p>
        </p:txBody>
      </p:sp>
      <p:sp>
        <p:nvSpPr>
          <p:cNvPr id="953" name="Google Shape;953;p82"/>
          <p:cNvSpPr/>
          <p:nvPr/>
        </p:nvSpPr>
        <p:spPr>
          <a:xfrm>
            <a:off x="3637923" y="6100447"/>
            <a:ext cx="1463100" cy="649200"/>
          </a:xfrm>
          <a:prstGeom prst="flowChartAlternateProcess">
            <a:avLst/>
          </a:prstGeom>
          <a:solidFill>
            <a:srgbClr val="000000">
              <a:alpha val="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954" name="Google Shape;954;p82"/>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4" name="Google Shape;777;p68">
            <a:extLst>
              <a:ext uri="{FF2B5EF4-FFF2-40B4-BE49-F238E27FC236}">
                <a16:creationId xmlns:a16="http://schemas.microsoft.com/office/drawing/2014/main" id="{1310EBD3-E66E-4B87-AD5A-C0B36EA6AC0A}"/>
              </a:ext>
            </a:extLst>
          </p:cNvPr>
          <p:cNvSpPr/>
          <p:nvPr/>
        </p:nvSpPr>
        <p:spPr>
          <a:xfrm>
            <a:off x="1926447" y="6100447"/>
            <a:ext cx="1463100" cy="649200"/>
          </a:xfrm>
          <a:prstGeom prst="flowChartAlternateProcess">
            <a:avLst/>
          </a:prstGeom>
          <a:solidFill>
            <a:srgbClr val="C77EE8"/>
          </a:solid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Completed</a:t>
            </a:r>
            <a:endParaRPr dirty="0"/>
          </a:p>
        </p:txBody>
      </p:sp>
      <p:sp>
        <p:nvSpPr>
          <p:cNvPr id="15" name="Google Shape;445;p41">
            <a:extLst>
              <a:ext uri="{FF2B5EF4-FFF2-40B4-BE49-F238E27FC236}">
                <a16:creationId xmlns:a16="http://schemas.microsoft.com/office/drawing/2014/main" id="{AB391870-32FE-40B3-8440-07E13CB393EA}"/>
              </a:ext>
            </a:extLst>
          </p:cNvPr>
          <p:cNvSpPr/>
          <p:nvPr/>
        </p:nvSpPr>
        <p:spPr>
          <a:xfrm>
            <a:off x="282432" y="6100447"/>
            <a:ext cx="1463100" cy="649200"/>
          </a:xfrm>
          <a:prstGeom prst="flowChartAlternateProcess">
            <a:avLst/>
          </a:prstGeom>
          <a:solidFill>
            <a:srgbClr val="6CEC8A"/>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dirty="0">
                <a:solidFill>
                  <a:srgbClr val="000000"/>
                </a:solidFill>
                <a:latin typeface="Georgia"/>
                <a:ea typeface="Georgia"/>
                <a:cs typeface="Georgia"/>
                <a:sym typeface="Georgia"/>
              </a:rPr>
              <a:t>Test Scheduled</a:t>
            </a:r>
            <a:endParaRPr dirty="0"/>
          </a:p>
        </p:txBody>
      </p:sp>
      <p:sp>
        <p:nvSpPr>
          <p:cNvPr id="16" name="Google Shape;449;p41">
            <a:extLst>
              <a:ext uri="{FF2B5EF4-FFF2-40B4-BE49-F238E27FC236}">
                <a16:creationId xmlns:a16="http://schemas.microsoft.com/office/drawing/2014/main" id="{9F1DB653-D674-4F10-AC94-14151A4660FB}"/>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17" name="Google Shape;450;p41">
            <a:extLst>
              <a:ext uri="{FF2B5EF4-FFF2-40B4-BE49-F238E27FC236}">
                <a16:creationId xmlns:a16="http://schemas.microsoft.com/office/drawing/2014/main" id="{E17C949C-61E4-42BB-9255-CEAD3EC4D328}"/>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5"/>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B. Electronics Tests</a:t>
            </a:r>
            <a:endParaRPr dirty="0"/>
          </a:p>
        </p:txBody>
      </p:sp>
      <p:pic>
        <p:nvPicPr>
          <p:cNvPr id="3" name="Picture 2">
            <a:extLst>
              <a:ext uri="{FF2B5EF4-FFF2-40B4-BE49-F238E27FC236}">
                <a16:creationId xmlns:a16="http://schemas.microsoft.com/office/drawing/2014/main" id="{141D7605-CEE4-4795-B39C-5326387BB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CCD6232D-8CC6-41BA-A944-4E9E645A331C}"/>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D7B28374-0B01-47A1-B51A-EEB74C099AB0}"/>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9B587C5A-F5AC-4ED1-926F-218F0F216475}"/>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FFA183E4-7203-4FD8-B464-C6631B03E7F2}"/>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26501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55</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ext uri="{D42A27DB-BD31-4B8C-83A1-F6EECF244321}">
                <p14:modId xmlns:p14="http://schemas.microsoft.com/office/powerpoint/2010/main" val="3056617891"/>
              </p:ext>
            </p:extLst>
          </p:nvPr>
        </p:nvGraphicFramePr>
        <p:xfrm>
          <a:off x="111164" y="5797863"/>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52932" y="2953196"/>
            <a:ext cx="3077557" cy="1576374"/>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3528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9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56</a:t>
            </a:fld>
            <a:endParaRPr/>
          </a:p>
        </p:txBody>
      </p:sp>
      <p:sp>
        <p:nvSpPr>
          <p:cNvPr id="1141" name="Google Shape;1141;p98"/>
          <p:cNvSpPr txBox="1">
            <a:spLocks noGrp="1"/>
          </p:cNvSpPr>
          <p:nvPr>
            <p:ph type="title"/>
          </p:nvPr>
        </p:nvSpPr>
        <p:spPr>
          <a:xfrm>
            <a:off x="785125" y="84275"/>
            <a:ext cx="75342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Pod Electronics Results</a:t>
            </a:r>
            <a:endParaRPr/>
          </a:p>
        </p:txBody>
      </p:sp>
      <p:pic>
        <p:nvPicPr>
          <p:cNvPr id="1142" name="Google Shape;1142;p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38574" y="1361063"/>
            <a:ext cx="3937450" cy="2236059"/>
          </a:xfrm>
          <a:prstGeom prst="rect">
            <a:avLst/>
          </a:prstGeom>
          <a:noFill/>
          <a:ln>
            <a:noFill/>
          </a:ln>
        </p:spPr>
      </p:pic>
      <p:sp>
        <p:nvSpPr>
          <p:cNvPr id="1143" name="Google Shape;1143;p98"/>
          <p:cNvSpPr txBox="1"/>
          <p:nvPr/>
        </p:nvSpPr>
        <p:spPr>
          <a:xfrm>
            <a:off x="5070600" y="3943000"/>
            <a:ext cx="4073400" cy="1452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457200" bIns="91425" anchor="t" anchorCtr="0">
            <a:noAutofit/>
          </a:bodyPr>
          <a:lstStyle/>
          <a:p>
            <a:pPr marL="0" lvl="0" indent="0" algn="l" rtl="0">
              <a:lnSpc>
                <a:spcPct val="115000"/>
              </a:lnSpc>
              <a:spcBef>
                <a:spcPts val="0"/>
              </a:spcBef>
              <a:spcAft>
                <a:spcPts val="0"/>
              </a:spcAft>
              <a:buNone/>
            </a:pPr>
            <a:r>
              <a:rPr lang="en-US" b="1">
                <a:latin typeface="Georgia"/>
                <a:ea typeface="Georgia"/>
                <a:cs typeface="Georgia"/>
                <a:sym typeface="Georgia"/>
              </a:rPr>
              <a:t>P6.2- </a:t>
            </a:r>
            <a:r>
              <a:rPr lang="en-US" sz="1100" b="1"/>
              <a:t>Pod shall operate above 3.3V and under 20mA current in ‘low power mode’, refer to DR 5.3</a:t>
            </a:r>
            <a:endParaRPr sz="1100" b="1"/>
          </a:p>
          <a:p>
            <a:pPr marL="0" lvl="0" indent="0" algn="l" rtl="0">
              <a:lnSpc>
                <a:spcPct val="115000"/>
              </a:lnSpc>
              <a:spcBef>
                <a:spcPts val="0"/>
              </a:spcBef>
              <a:spcAft>
                <a:spcPts val="0"/>
              </a:spcAft>
              <a:buFont typeface="Arial"/>
              <a:buNone/>
            </a:pPr>
            <a:r>
              <a:rPr lang="en-US" b="1">
                <a:solidFill>
                  <a:schemeClr val="dk1"/>
                </a:solidFill>
                <a:latin typeface="Georgia"/>
                <a:ea typeface="Georgia"/>
                <a:cs typeface="Georgia"/>
                <a:sym typeface="Georgia"/>
              </a:rPr>
              <a:t>P6.3- </a:t>
            </a:r>
            <a:r>
              <a:rPr lang="en-US" sz="1100" b="1">
                <a:solidFill>
                  <a:schemeClr val="dk1"/>
                </a:solidFill>
              </a:rPr>
              <a:t>Pod shall operate above 3.3V and under 300mA current in ‘high power mode’, refer to DR 5.3</a:t>
            </a:r>
            <a:endParaRPr sz="1100" b="1">
              <a:solidFill>
                <a:schemeClr val="dk1"/>
              </a:solidFill>
              <a:latin typeface="Georgia"/>
              <a:ea typeface="Georgia"/>
              <a:cs typeface="Georgia"/>
              <a:sym typeface="Georgia"/>
            </a:endParaRPr>
          </a:p>
          <a:p>
            <a:pPr marL="457200" lvl="0" indent="-298450" algn="l" rtl="0">
              <a:spcBef>
                <a:spcPts val="0"/>
              </a:spcBef>
              <a:spcAft>
                <a:spcPts val="0"/>
              </a:spcAft>
              <a:buClr>
                <a:schemeClr val="dk1"/>
              </a:buClr>
              <a:buSzPts val="1100"/>
              <a:buFont typeface="Georgia"/>
              <a:buChar char="●"/>
            </a:pPr>
            <a:r>
              <a:rPr lang="en-US" sz="1100">
                <a:solidFill>
                  <a:schemeClr val="dk1"/>
                </a:solidFill>
                <a:latin typeface="Georgia"/>
                <a:ea typeface="Georgia"/>
                <a:cs typeface="Georgia"/>
                <a:sym typeface="Georgia"/>
              </a:rPr>
              <a:t>Each board was tested using a multimeter recording min/max for a full cycle (30 seconds)</a:t>
            </a:r>
            <a:endParaRPr sz="11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en-US">
                <a:latin typeface="Georgia"/>
                <a:ea typeface="Georgia"/>
                <a:cs typeface="Georgia"/>
                <a:sym typeface="Georgia"/>
              </a:rPr>
              <a:t> </a:t>
            </a:r>
            <a:endParaRPr>
              <a:latin typeface="Georgia"/>
              <a:ea typeface="Georgia"/>
              <a:cs typeface="Georgia"/>
              <a:sym typeface="Georgia"/>
            </a:endParaRPr>
          </a:p>
          <a:p>
            <a:pPr marL="0" marR="0" lvl="0" indent="0" algn="l" rtl="0">
              <a:lnSpc>
                <a:spcPct val="100000"/>
              </a:lnSpc>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
        <p:nvSpPr>
          <p:cNvPr id="1144" name="Google Shape;1144;p98"/>
          <p:cNvSpPr/>
          <p:nvPr/>
        </p:nvSpPr>
        <p:spPr>
          <a:xfrm>
            <a:off x="5217150" y="5620375"/>
            <a:ext cx="3780300" cy="674700"/>
          </a:xfrm>
          <a:prstGeom prst="flowChartAlternateProcess">
            <a:avLst/>
          </a:prstGeom>
          <a:solidFill>
            <a:srgbClr val="F9CB9C"/>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b="1">
                <a:solidFill>
                  <a:schemeClr val="dk1"/>
                </a:solidFill>
                <a:latin typeface="Georgia"/>
                <a:ea typeface="Georgia"/>
                <a:cs typeface="Georgia"/>
                <a:sym typeface="Georgia"/>
              </a:rPr>
              <a:t>Risk Reduction: Every single board proven to meet requirements</a:t>
            </a:r>
            <a:endParaRPr b="0" i="0" u="none" strike="noStrike" cap="none">
              <a:solidFill>
                <a:schemeClr val="dk1"/>
              </a:solidFill>
              <a:latin typeface="Georgia"/>
              <a:ea typeface="Georgia"/>
              <a:cs typeface="Georgia"/>
              <a:sym typeface="Georgia"/>
            </a:endParaRPr>
          </a:p>
        </p:txBody>
      </p:sp>
      <p:graphicFrame>
        <p:nvGraphicFramePr>
          <p:cNvPr id="1145" name="Google Shape;1145;p98"/>
          <p:cNvGraphicFramePr/>
          <p:nvPr/>
        </p:nvGraphicFramePr>
        <p:xfrm>
          <a:off x="37725" y="1151800"/>
          <a:ext cx="4973075" cy="5650125"/>
        </p:xfrm>
        <a:graphic>
          <a:graphicData uri="http://schemas.openxmlformats.org/drawingml/2006/table">
            <a:tbl>
              <a:tblPr>
                <a:noFill/>
                <a:tableStyleId>{82035969-7038-4911-8741-176EACC8028D}</a:tableStyleId>
              </a:tblPr>
              <a:tblGrid>
                <a:gridCol w="747400">
                  <a:extLst>
                    <a:ext uri="{9D8B030D-6E8A-4147-A177-3AD203B41FA5}">
                      <a16:colId xmlns:a16="http://schemas.microsoft.com/office/drawing/2014/main" val="20000"/>
                    </a:ext>
                  </a:extLst>
                </a:gridCol>
                <a:gridCol w="1352575">
                  <a:extLst>
                    <a:ext uri="{9D8B030D-6E8A-4147-A177-3AD203B41FA5}">
                      <a16:colId xmlns:a16="http://schemas.microsoft.com/office/drawing/2014/main" val="20001"/>
                    </a:ext>
                  </a:extLst>
                </a:gridCol>
                <a:gridCol w="1502575">
                  <a:extLst>
                    <a:ext uri="{9D8B030D-6E8A-4147-A177-3AD203B41FA5}">
                      <a16:colId xmlns:a16="http://schemas.microsoft.com/office/drawing/2014/main" val="20002"/>
                    </a:ext>
                  </a:extLst>
                </a:gridCol>
                <a:gridCol w="1370525">
                  <a:extLst>
                    <a:ext uri="{9D8B030D-6E8A-4147-A177-3AD203B41FA5}">
                      <a16:colId xmlns:a16="http://schemas.microsoft.com/office/drawing/2014/main" val="20003"/>
                    </a:ext>
                  </a:extLst>
                </a:gridCol>
              </a:tblGrid>
              <a:tr h="568425">
                <a:tc>
                  <a:txBody>
                    <a:bodyPr/>
                    <a:lstStyle/>
                    <a:p>
                      <a:pPr marL="0" lvl="0" indent="0" algn="ctr" rtl="0">
                        <a:lnSpc>
                          <a:spcPct val="115000"/>
                        </a:lnSpc>
                        <a:spcBef>
                          <a:spcPts val="0"/>
                        </a:spcBef>
                        <a:spcAft>
                          <a:spcPts val="0"/>
                        </a:spcAft>
                        <a:buNone/>
                      </a:pPr>
                      <a:r>
                        <a:rPr lang="en-US" sz="1200" b="1"/>
                        <a:t>Pod</a:t>
                      </a:r>
                      <a:endParaRPr sz="1200" b="1"/>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Requirement</a:t>
                      </a:r>
                      <a:endParaRPr sz="1200" b="1"/>
                    </a:p>
                    <a:p>
                      <a:pPr marL="0" lvl="0" indent="0" algn="ctr" rtl="0">
                        <a:lnSpc>
                          <a:spcPct val="115000"/>
                        </a:lnSpc>
                        <a:spcBef>
                          <a:spcPts val="0"/>
                        </a:spcBef>
                        <a:spcAft>
                          <a:spcPts val="0"/>
                        </a:spcAft>
                        <a:buNone/>
                      </a:pPr>
                      <a:r>
                        <a:rPr lang="en-US" sz="1200" b="1"/>
                        <a:t>High/Low Power</a:t>
                      </a:r>
                      <a:endParaRPr sz="1200" b="1"/>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Expected</a:t>
                      </a:r>
                      <a:endParaRPr sz="1200" b="1"/>
                    </a:p>
                    <a:p>
                      <a:pPr marL="0" lvl="0" indent="0" algn="ctr" rtl="0">
                        <a:lnSpc>
                          <a:spcPct val="115000"/>
                        </a:lnSpc>
                        <a:spcBef>
                          <a:spcPts val="0"/>
                        </a:spcBef>
                        <a:spcAft>
                          <a:spcPts val="0"/>
                        </a:spcAft>
                        <a:buNone/>
                      </a:pPr>
                      <a:r>
                        <a:rPr lang="en-US" sz="1200" b="1">
                          <a:solidFill>
                            <a:schemeClr val="dk1"/>
                          </a:solidFill>
                        </a:rPr>
                        <a:t>High/Low Power</a:t>
                      </a:r>
                      <a:endParaRPr sz="1200" b="1"/>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Actual</a:t>
                      </a:r>
                      <a:endParaRPr sz="1200" b="1"/>
                    </a:p>
                    <a:p>
                      <a:pPr marL="0" lvl="0" indent="0" algn="ctr" rtl="0">
                        <a:lnSpc>
                          <a:spcPct val="115000"/>
                        </a:lnSpc>
                        <a:spcBef>
                          <a:spcPts val="0"/>
                        </a:spcBef>
                        <a:spcAft>
                          <a:spcPts val="0"/>
                        </a:spcAft>
                        <a:buNone/>
                      </a:pPr>
                      <a:r>
                        <a:rPr lang="en-US" sz="1200" b="1">
                          <a:solidFill>
                            <a:schemeClr val="dk1"/>
                          </a:solidFill>
                        </a:rPr>
                        <a:t>High/Low Power</a:t>
                      </a:r>
                      <a:endParaRPr sz="1200" b="1"/>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35075">
                <a:tc>
                  <a:txBody>
                    <a:bodyPr/>
                    <a:lstStyle/>
                    <a:p>
                      <a:pPr marL="0" lvl="0" indent="0" algn="ctr" rtl="0">
                        <a:lnSpc>
                          <a:spcPct val="115000"/>
                        </a:lnSpc>
                        <a:spcBef>
                          <a:spcPts val="0"/>
                        </a:spcBef>
                        <a:spcAft>
                          <a:spcPts val="0"/>
                        </a:spcAft>
                        <a:buNone/>
                      </a:pPr>
                      <a:r>
                        <a:rPr lang="en-US" sz="1200" b="1"/>
                        <a:t>Average</a:t>
                      </a:r>
                      <a:endParaRPr sz="1200" b="1"/>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300/20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290/17.5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211.7/12.44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35075">
                <a:tc>
                  <a:txBody>
                    <a:bodyPr/>
                    <a:lstStyle/>
                    <a:p>
                      <a:pPr marL="0" lvl="0" indent="0" algn="ctr" rtl="0">
                        <a:lnSpc>
                          <a:spcPct val="115000"/>
                        </a:lnSpc>
                        <a:spcBef>
                          <a:spcPts val="0"/>
                        </a:spcBef>
                        <a:spcAft>
                          <a:spcPts val="0"/>
                        </a:spcAft>
                        <a:buNone/>
                      </a:pPr>
                      <a:r>
                        <a:rPr lang="en-US" sz="1200"/>
                        <a:t>0</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solidFill>
                            <a:schemeClr val="dk1"/>
                          </a:solidFill>
                        </a:rPr>
                        <a:t>215/12.7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39350">
                <a:tc>
                  <a:txBody>
                    <a:bodyPr/>
                    <a:lstStyle/>
                    <a:p>
                      <a:pPr marL="0" lvl="0" indent="0" algn="ctr" rtl="0">
                        <a:lnSpc>
                          <a:spcPct val="115000"/>
                        </a:lnSpc>
                        <a:spcBef>
                          <a:spcPts val="0"/>
                        </a:spcBef>
                        <a:spcAft>
                          <a:spcPts val="0"/>
                        </a:spcAft>
                        <a:buNone/>
                      </a:pPr>
                      <a:r>
                        <a:rPr lang="en-US" sz="1200"/>
                        <a:t>1</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206/12.5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39350">
                <a:tc>
                  <a:txBody>
                    <a:bodyPr/>
                    <a:lstStyle/>
                    <a:p>
                      <a:pPr marL="0" lvl="0" indent="0" algn="ctr" rtl="0">
                        <a:lnSpc>
                          <a:spcPct val="115000"/>
                        </a:lnSpc>
                        <a:spcBef>
                          <a:spcPts val="0"/>
                        </a:spcBef>
                        <a:spcAft>
                          <a:spcPts val="0"/>
                        </a:spcAft>
                        <a:buNone/>
                      </a:pPr>
                      <a:r>
                        <a:rPr lang="en-US" sz="1200"/>
                        <a:t>2</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224/12.1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39350">
                <a:tc>
                  <a:txBody>
                    <a:bodyPr/>
                    <a:lstStyle/>
                    <a:p>
                      <a:pPr marL="0" lvl="0" indent="0" algn="ctr" rtl="0">
                        <a:lnSpc>
                          <a:spcPct val="115000"/>
                        </a:lnSpc>
                        <a:spcBef>
                          <a:spcPts val="0"/>
                        </a:spcBef>
                        <a:spcAft>
                          <a:spcPts val="0"/>
                        </a:spcAft>
                        <a:buNone/>
                      </a:pPr>
                      <a:r>
                        <a:rPr lang="en-US" sz="1200"/>
                        <a:t>3</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204/12.8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39350">
                <a:tc>
                  <a:txBody>
                    <a:bodyPr/>
                    <a:lstStyle/>
                    <a:p>
                      <a:pPr marL="0" lvl="0" indent="0" algn="ctr" rtl="0">
                        <a:lnSpc>
                          <a:spcPct val="115000"/>
                        </a:lnSpc>
                        <a:spcBef>
                          <a:spcPts val="0"/>
                        </a:spcBef>
                        <a:spcAft>
                          <a:spcPts val="0"/>
                        </a:spcAft>
                        <a:buNone/>
                      </a:pPr>
                      <a:r>
                        <a:rPr lang="en-US" sz="1200"/>
                        <a:t>4</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209/12.3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39350">
                <a:tc>
                  <a:txBody>
                    <a:bodyPr/>
                    <a:lstStyle/>
                    <a:p>
                      <a:pPr marL="0" lvl="0" indent="0" algn="ctr" rtl="0">
                        <a:lnSpc>
                          <a:spcPct val="115000"/>
                        </a:lnSpc>
                        <a:spcBef>
                          <a:spcPts val="0"/>
                        </a:spcBef>
                        <a:spcAft>
                          <a:spcPts val="0"/>
                        </a:spcAft>
                        <a:buNone/>
                      </a:pPr>
                      <a:r>
                        <a:rPr lang="en-US" sz="1200"/>
                        <a:t>5</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220/12.6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39350">
                <a:tc>
                  <a:txBody>
                    <a:bodyPr/>
                    <a:lstStyle/>
                    <a:p>
                      <a:pPr marL="0" lvl="0" indent="0" algn="ctr" rtl="0">
                        <a:lnSpc>
                          <a:spcPct val="115000"/>
                        </a:lnSpc>
                        <a:spcBef>
                          <a:spcPts val="0"/>
                        </a:spcBef>
                        <a:spcAft>
                          <a:spcPts val="0"/>
                        </a:spcAft>
                        <a:buNone/>
                      </a:pPr>
                      <a:r>
                        <a:rPr lang="en-US" sz="1200"/>
                        <a:t>6</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201/12.6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39350">
                <a:tc>
                  <a:txBody>
                    <a:bodyPr/>
                    <a:lstStyle/>
                    <a:p>
                      <a:pPr marL="0" lvl="0" indent="0" algn="ctr" rtl="0">
                        <a:lnSpc>
                          <a:spcPct val="115000"/>
                        </a:lnSpc>
                        <a:spcBef>
                          <a:spcPts val="0"/>
                        </a:spcBef>
                        <a:spcAft>
                          <a:spcPts val="0"/>
                        </a:spcAft>
                        <a:buNone/>
                      </a:pPr>
                      <a:r>
                        <a:rPr lang="en-US" sz="1200"/>
                        <a:t>7</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221/12.3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39350">
                <a:tc>
                  <a:txBody>
                    <a:bodyPr/>
                    <a:lstStyle/>
                    <a:p>
                      <a:pPr marL="0" lvl="0" indent="0" algn="ctr" rtl="0">
                        <a:lnSpc>
                          <a:spcPct val="115000"/>
                        </a:lnSpc>
                        <a:spcBef>
                          <a:spcPts val="0"/>
                        </a:spcBef>
                        <a:spcAft>
                          <a:spcPts val="0"/>
                        </a:spcAft>
                        <a:buNone/>
                      </a:pPr>
                      <a:r>
                        <a:rPr lang="en-US" sz="1200"/>
                        <a:t>8</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219/12.8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39350">
                <a:tc>
                  <a:txBody>
                    <a:bodyPr/>
                    <a:lstStyle/>
                    <a:p>
                      <a:pPr marL="0" lvl="0" indent="0" algn="ctr" rtl="0">
                        <a:lnSpc>
                          <a:spcPct val="115000"/>
                        </a:lnSpc>
                        <a:spcBef>
                          <a:spcPts val="0"/>
                        </a:spcBef>
                        <a:spcAft>
                          <a:spcPts val="0"/>
                        </a:spcAft>
                        <a:buNone/>
                      </a:pPr>
                      <a:r>
                        <a:rPr lang="en-US" sz="1200"/>
                        <a:t>9</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206/12.3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39350">
                <a:tc>
                  <a:txBody>
                    <a:bodyPr/>
                    <a:lstStyle/>
                    <a:p>
                      <a:pPr marL="0" lvl="0" indent="0" algn="ctr" rtl="0">
                        <a:lnSpc>
                          <a:spcPct val="115000"/>
                        </a:lnSpc>
                        <a:spcBef>
                          <a:spcPts val="0"/>
                        </a:spcBef>
                        <a:spcAft>
                          <a:spcPts val="0"/>
                        </a:spcAft>
                        <a:buNone/>
                      </a:pPr>
                      <a:r>
                        <a:rPr lang="en-US" sz="1200"/>
                        <a:t>10</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197/12.4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39350">
                <a:tc>
                  <a:txBody>
                    <a:bodyPr/>
                    <a:lstStyle/>
                    <a:p>
                      <a:pPr marL="0" lvl="0" indent="0" algn="ctr" rtl="0">
                        <a:lnSpc>
                          <a:spcPct val="115000"/>
                        </a:lnSpc>
                        <a:spcBef>
                          <a:spcPts val="0"/>
                        </a:spcBef>
                        <a:spcAft>
                          <a:spcPts val="0"/>
                        </a:spcAft>
                        <a:buNone/>
                      </a:pPr>
                      <a:r>
                        <a:rPr lang="en-US" sz="1200"/>
                        <a:t>11</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221/12.1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339350">
                <a:tc>
                  <a:txBody>
                    <a:bodyPr/>
                    <a:lstStyle/>
                    <a:p>
                      <a:pPr marL="0" lvl="0" indent="0" algn="ctr" rtl="0">
                        <a:lnSpc>
                          <a:spcPct val="115000"/>
                        </a:lnSpc>
                        <a:spcBef>
                          <a:spcPts val="0"/>
                        </a:spcBef>
                        <a:spcAft>
                          <a:spcPts val="0"/>
                        </a:spcAft>
                        <a:buNone/>
                      </a:pPr>
                      <a:r>
                        <a:rPr lang="en-US" sz="1200"/>
                        <a:t>12</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207/12.3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339350">
                <a:tc>
                  <a:txBody>
                    <a:bodyPr/>
                    <a:lstStyle/>
                    <a:p>
                      <a:pPr marL="0" lvl="0" indent="0" algn="ctr" rtl="0">
                        <a:lnSpc>
                          <a:spcPct val="115000"/>
                        </a:lnSpc>
                        <a:spcBef>
                          <a:spcPts val="0"/>
                        </a:spcBef>
                        <a:spcAft>
                          <a:spcPts val="0"/>
                        </a:spcAft>
                        <a:buNone/>
                      </a:pPr>
                      <a:r>
                        <a:rPr lang="en-US" sz="1200"/>
                        <a:t>13</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214/12.4  [mA]</a:t>
                      </a:r>
                      <a:endParaRPr sz="1200"/>
                    </a:p>
                  </a:txBody>
                  <a:tcPr marL="45700" marR="45700"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pic>
        <p:nvPicPr>
          <p:cNvPr id="1146" name="Google Shape;1146;p98"/>
          <p:cNvPicPr preferRelativeResize="0"/>
          <p:nvPr/>
        </p:nvPicPr>
        <p:blipFill>
          <a:blip r:embed="rId4">
            <a:alphaModFix/>
          </a:blip>
          <a:stretch>
            <a:fillRect/>
          </a:stretch>
        </p:blipFill>
        <p:spPr>
          <a:xfrm>
            <a:off x="8649300" y="4076495"/>
            <a:ext cx="453875" cy="400908"/>
          </a:xfrm>
          <a:prstGeom prst="rect">
            <a:avLst/>
          </a:prstGeom>
          <a:noFill/>
          <a:ln>
            <a:noFill/>
          </a:ln>
        </p:spPr>
      </p:pic>
      <p:cxnSp>
        <p:nvCxnSpPr>
          <p:cNvPr id="1147" name="Google Shape;1147;p98"/>
          <p:cNvCxnSpPr/>
          <p:nvPr/>
        </p:nvCxnSpPr>
        <p:spPr>
          <a:xfrm>
            <a:off x="2893100" y="2009300"/>
            <a:ext cx="0" cy="4712700"/>
          </a:xfrm>
          <a:prstGeom prst="straightConnector1">
            <a:avLst/>
          </a:prstGeom>
          <a:noFill/>
          <a:ln w="76200"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1148" name="Google Shape;1148;p98"/>
          <p:cNvPicPr preferRelativeResize="0"/>
          <p:nvPr/>
        </p:nvPicPr>
        <p:blipFill>
          <a:blip r:embed="rId4">
            <a:alphaModFix/>
          </a:blip>
          <a:stretch>
            <a:fillRect/>
          </a:stretch>
        </p:blipFill>
        <p:spPr>
          <a:xfrm>
            <a:off x="8649300" y="4524570"/>
            <a:ext cx="453875" cy="400908"/>
          </a:xfrm>
          <a:prstGeom prst="rect">
            <a:avLst/>
          </a:prstGeom>
          <a:noFill/>
          <a:ln>
            <a:noFill/>
          </a:ln>
        </p:spPr>
      </p:pic>
      <p:cxnSp>
        <p:nvCxnSpPr>
          <p:cNvPr id="1149" name="Google Shape;1149;p98"/>
          <p:cNvCxnSpPr/>
          <p:nvPr/>
        </p:nvCxnSpPr>
        <p:spPr>
          <a:xfrm>
            <a:off x="1470125" y="2009300"/>
            <a:ext cx="0" cy="4712700"/>
          </a:xfrm>
          <a:prstGeom prst="straightConnector1">
            <a:avLst/>
          </a:prstGeom>
          <a:noFill/>
          <a:ln w="76200"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spTree>
    <p:extLst>
      <p:ext uri="{BB962C8B-B14F-4D97-AF65-F5344CB8AC3E}">
        <p14:creationId xmlns:p14="http://schemas.microsoft.com/office/powerpoint/2010/main" val="3326275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9"/>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57</a:t>
            </a:fld>
            <a:endParaRPr/>
          </a:p>
        </p:txBody>
      </p:sp>
      <p:sp>
        <p:nvSpPr>
          <p:cNvPr id="1156" name="Google Shape;1156;p99"/>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Pod Electronics Results</a:t>
            </a:r>
            <a:endParaRPr dirty="0"/>
          </a:p>
        </p:txBody>
      </p:sp>
      <p:graphicFrame>
        <p:nvGraphicFramePr>
          <p:cNvPr id="1157" name="Google Shape;1157;p99"/>
          <p:cNvGraphicFramePr/>
          <p:nvPr/>
        </p:nvGraphicFramePr>
        <p:xfrm>
          <a:off x="236568" y="1328829"/>
          <a:ext cx="8670160" cy="5264113"/>
        </p:xfrm>
        <a:graphic>
          <a:graphicData uri="http://schemas.openxmlformats.org/drawingml/2006/table">
            <a:tbl>
              <a:tblPr firstRow="1" bandRow="1">
                <a:noFill/>
                <a:tableStyleId>{EB5C622D-BDB0-4B37-B10F-53F37E19B05A}</a:tableStyleId>
              </a:tblPr>
              <a:tblGrid>
                <a:gridCol w="937324">
                  <a:extLst>
                    <a:ext uri="{9D8B030D-6E8A-4147-A177-3AD203B41FA5}">
                      <a16:colId xmlns:a16="http://schemas.microsoft.com/office/drawing/2014/main" val="20000"/>
                    </a:ext>
                  </a:extLst>
                </a:gridCol>
                <a:gridCol w="2455330">
                  <a:extLst>
                    <a:ext uri="{9D8B030D-6E8A-4147-A177-3AD203B41FA5}">
                      <a16:colId xmlns:a16="http://schemas.microsoft.com/office/drawing/2014/main" val="20001"/>
                    </a:ext>
                  </a:extLst>
                </a:gridCol>
                <a:gridCol w="1548259">
                  <a:extLst>
                    <a:ext uri="{9D8B030D-6E8A-4147-A177-3AD203B41FA5}">
                      <a16:colId xmlns:a16="http://schemas.microsoft.com/office/drawing/2014/main" val="20002"/>
                    </a:ext>
                  </a:extLst>
                </a:gridCol>
                <a:gridCol w="3729247">
                  <a:extLst>
                    <a:ext uri="{9D8B030D-6E8A-4147-A177-3AD203B41FA5}">
                      <a16:colId xmlns:a16="http://schemas.microsoft.com/office/drawing/2014/main" val="20003"/>
                    </a:ext>
                  </a:extLst>
                </a:gridCol>
              </a:tblGrid>
              <a:tr h="486024">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dirty="0">
                          <a:latin typeface="Georgia"/>
                          <a:ea typeface="Georgia"/>
                          <a:cs typeface="Georgia"/>
                          <a:sym typeface="Georgia"/>
                        </a:rPr>
                        <a:t>Requirements Verified</a:t>
                      </a:r>
                      <a:endParaRPr sz="1800" b="1"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Verified By</a:t>
                      </a:r>
                      <a:endParaRPr sz="1800" u="none" strike="noStrike" cap="none"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dirty="0">
                          <a:latin typeface="Georgia"/>
                          <a:ea typeface="Georgia"/>
                          <a:cs typeface="Georgia"/>
                          <a:sym typeface="Georgia"/>
                        </a:rPr>
                        <a:t>Details</a:t>
                      </a:r>
                      <a:endParaRPr sz="1800" dirty="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13317">
                <a:tc>
                  <a:txBody>
                    <a:bodyPr/>
                    <a:lstStyle/>
                    <a:p>
                      <a:pPr marL="0" marR="0" lvl="0" indent="0" algn="ctr" rtl="0">
                        <a:lnSpc>
                          <a:spcPct val="115000"/>
                        </a:lnSpc>
                        <a:spcBef>
                          <a:spcPts val="0"/>
                        </a:spcBef>
                        <a:spcAft>
                          <a:spcPts val="0"/>
                        </a:spcAft>
                        <a:buClr>
                          <a:schemeClr val="dk1"/>
                        </a:buClr>
                        <a:buSzPts val="2000"/>
                        <a:buFont typeface="Georgia"/>
                        <a:buNone/>
                      </a:pPr>
                      <a:r>
                        <a:rPr lang="en-US" sz="1600" dirty="0">
                          <a:latin typeface="Georgia" panose="02040502050405020303" pitchFamily="18" charset="0"/>
                          <a:ea typeface="Georgia"/>
                          <a:cs typeface="Georgia"/>
                          <a:sym typeface="Georgia"/>
                        </a:rPr>
                        <a:t>P6.1</a:t>
                      </a:r>
                      <a:endParaRPr sz="1600"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dirty="0">
                          <a:latin typeface="Georgia" panose="02040502050405020303" pitchFamily="18" charset="0"/>
                          <a:ea typeface="Arial"/>
                          <a:cs typeface="Arial"/>
                          <a:sym typeface="Arial"/>
                        </a:rPr>
                        <a:t>Pod shall have an environmental sensor package</a:t>
                      </a:r>
                      <a:endParaRPr sz="1600" b="1" u="none" strike="noStrike" cap="none"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ea typeface="Arial"/>
                          <a:cs typeface="Arial"/>
                          <a:sym typeface="Arial"/>
                        </a:rPr>
                        <a:t>Inspection</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ea typeface="Arial"/>
                          <a:cs typeface="Arial"/>
                          <a:sym typeface="Arial"/>
                        </a:rPr>
                        <a:t>Each pod has an accelerometer and pressure/temperature sensor</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75698">
                <a:tc>
                  <a:txBody>
                    <a:bodyPr/>
                    <a:lstStyle/>
                    <a:p>
                      <a:pPr marL="0" marR="0" lvl="0" indent="0" algn="ctr" rtl="0">
                        <a:lnSpc>
                          <a:spcPct val="115000"/>
                        </a:lnSpc>
                        <a:spcBef>
                          <a:spcPts val="0"/>
                        </a:spcBef>
                        <a:spcAft>
                          <a:spcPts val="0"/>
                        </a:spcAft>
                        <a:buNone/>
                      </a:pPr>
                      <a:r>
                        <a:rPr lang="en-US" sz="1600">
                          <a:latin typeface="Georgia" panose="02040502050405020303" pitchFamily="18" charset="0"/>
                          <a:ea typeface="Georgia"/>
                          <a:cs typeface="Georgia"/>
                          <a:sym typeface="Georgia"/>
                        </a:rPr>
                        <a:t>P6.3.1.1</a:t>
                      </a:r>
                      <a:endParaRPr sz="160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dirty="0">
                          <a:latin typeface="Georgia" panose="02040502050405020303" pitchFamily="18" charset="0"/>
                          <a:ea typeface="Arial"/>
                          <a:cs typeface="Arial"/>
                          <a:sym typeface="Arial"/>
                        </a:rPr>
                        <a:t>Pod shall transmit ranging data</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dirty="0">
                          <a:latin typeface="Georgia" panose="02040502050405020303" pitchFamily="18" charset="0"/>
                          <a:ea typeface="Arial"/>
                          <a:cs typeface="Arial"/>
                          <a:sym typeface="Arial"/>
                        </a:rPr>
                        <a:t>Software</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Georgia" panose="02040502050405020303" pitchFamily="18" charset="0"/>
                          <a:ea typeface="Arial"/>
                          <a:cs typeface="Arial"/>
                          <a:sym typeface="Arial"/>
                        </a:rPr>
                        <a:t>Each pod was pinged for ranging and responded with 10 measurements when 10 were requested</a:t>
                      </a:r>
                      <a:endParaRPr sz="160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62467">
                <a:tc>
                  <a:txBody>
                    <a:bodyPr/>
                    <a:lstStyle/>
                    <a:p>
                      <a:pPr marL="0" marR="0" lvl="0" indent="0" algn="ctr" rtl="0">
                        <a:lnSpc>
                          <a:spcPct val="115000"/>
                        </a:lnSpc>
                        <a:spcBef>
                          <a:spcPts val="0"/>
                        </a:spcBef>
                        <a:spcAft>
                          <a:spcPts val="0"/>
                        </a:spcAft>
                        <a:buNone/>
                      </a:pPr>
                      <a:r>
                        <a:rPr lang="en-US" sz="1600">
                          <a:latin typeface="Georgia" panose="02040502050405020303" pitchFamily="18" charset="0"/>
                          <a:ea typeface="Georgia"/>
                          <a:cs typeface="Georgia"/>
                          <a:sym typeface="Georgia"/>
                        </a:rPr>
                        <a:t>P6.3.1.2</a:t>
                      </a:r>
                      <a:endParaRPr sz="160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a:latin typeface="Georgia" panose="02040502050405020303" pitchFamily="18" charset="0"/>
                          <a:ea typeface="Arial"/>
                          <a:cs typeface="Arial"/>
                          <a:sym typeface="Arial"/>
                        </a:rPr>
                        <a:t>Pod shall transmit environmental data</a:t>
                      </a:r>
                      <a:endParaRPr sz="160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dirty="0">
                          <a:latin typeface="Georgia" panose="02040502050405020303" pitchFamily="18" charset="0"/>
                          <a:ea typeface="Arial"/>
                          <a:cs typeface="Arial"/>
                          <a:sym typeface="Arial"/>
                        </a:rPr>
                        <a:t>Software</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dirty="0">
                          <a:latin typeface="Georgia" panose="02040502050405020303" pitchFamily="18" charset="0"/>
                          <a:ea typeface="Arial"/>
                          <a:cs typeface="Arial"/>
                          <a:sym typeface="Arial"/>
                        </a:rPr>
                        <a:t>Each pod was pinged for environmental data and responded with all the environmental data present on the SD card</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131702">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Georgia"/>
                          <a:cs typeface="Georgia"/>
                          <a:sym typeface="Georgia"/>
                        </a:rPr>
                        <a:t>P6.4</a:t>
                      </a:r>
                      <a:endParaRPr sz="1600"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panose="02040502050405020303" pitchFamily="18" charset="0"/>
                          <a:ea typeface="Arial"/>
                          <a:cs typeface="Arial"/>
                          <a:sym typeface="Arial"/>
                        </a:rPr>
                        <a:t>Pod shall have ability to toggle between low power and high power modes</a:t>
                      </a:r>
                      <a:endParaRPr sz="1600"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dirty="0">
                          <a:latin typeface="Georgia" panose="02040502050405020303" pitchFamily="18" charset="0"/>
                          <a:ea typeface="Arial"/>
                          <a:cs typeface="Arial"/>
                          <a:sym typeface="Arial"/>
                        </a:rPr>
                        <a:t>Measurement</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dirty="0">
                          <a:latin typeface="Georgia" panose="02040502050405020303" pitchFamily="18" charset="0"/>
                          <a:ea typeface="Arial"/>
                          <a:cs typeface="Arial"/>
                          <a:sym typeface="Arial"/>
                        </a:rPr>
                        <a:t>Each pod transitioned from high power mode to low power mode </a:t>
                      </a: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94905">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600" u="none" strike="noStrike" cap="none">
                          <a:latin typeface="Georgia" panose="02040502050405020303" pitchFamily="18" charset="0"/>
                          <a:ea typeface="Georgia"/>
                          <a:cs typeface="Georgia"/>
                          <a:sym typeface="Georgia"/>
                        </a:rPr>
                        <a:t>Additional: </a:t>
                      </a:r>
                      <a:r>
                        <a:rPr lang="en-US" sz="1600">
                          <a:latin typeface="Georgia" panose="02040502050405020303" pitchFamily="18" charset="0"/>
                          <a:ea typeface="Georgia"/>
                          <a:cs typeface="Georgia"/>
                          <a:sym typeface="Georgia"/>
                        </a:rPr>
                        <a:t>P6.1.1, P6.1.3, P6.1.4, P6.4.1, P6.4.2</a:t>
                      </a:r>
                      <a:endParaRPr sz="1600" b="1" u="none" strike="noStrike" cap="none">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Clr>
                          <a:schemeClr val="dk1"/>
                        </a:buClr>
                        <a:buSzPts val="1100"/>
                        <a:buFont typeface="Arial"/>
                        <a:buNone/>
                      </a:pPr>
                      <a:r>
                        <a:rPr lang="en-US" sz="1600" dirty="0">
                          <a:latin typeface="Georgia" panose="02040502050405020303" pitchFamily="18" charset="0"/>
                          <a:ea typeface="Arial"/>
                          <a:cs typeface="Arial"/>
                          <a:sym typeface="Arial"/>
                        </a:rPr>
                        <a:t>Software</a:t>
                      </a:r>
                      <a:endParaRPr sz="1600" dirty="0">
                        <a:latin typeface="Georgia" panose="02040502050405020303" pitchFamily="18" charset="0"/>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600" dirty="0">
                        <a:latin typeface="Georgia" panose="02040502050405020303" pitchFamily="18" charset="0"/>
                        <a:ea typeface="Arial"/>
                        <a:cs typeface="Arial"/>
                        <a:sym typeface="Arial"/>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82962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03"/>
          <p:cNvSpPr txBox="1">
            <a:spLocks noGrp="1"/>
          </p:cNvSpPr>
          <p:nvPr>
            <p:ph type="body" idx="1"/>
          </p:nvPr>
        </p:nvSpPr>
        <p:spPr>
          <a:xfrm>
            <a:off x="121950" y="1985175"/>
            <a:ext cx="4670100" cy="3285600"/>
          </a:xfrm>
          <a:prstGeom prst="rect">
            <a:avLst/>
          </a:prstGeom>
          <a:noFill/>
          <a:ln>
            <a:noFill/>
          </a:ln>
        </p:spPr>
        <p:txBody>
          <a:bodyPr spcFirstLastPara="1" wrap="square" lIns="91425" tIns="45700" rIns="91425" bIns="45700" anchor="t" anchorCtr="0">
            <a:noAutofit/>
          </a:bodyPr>
          <a:lstStyle/>
          <a:p>
            <a:pPr marL="342900" lvl="0" indent="-231775" algn="l" rtl="0">
              <a:lnSpc>
                <a:spcPct val="90000"/>
              </a:lnSpc>
              <a:spcBef>
                <a:spcPts val="750"/>
              </a:spcBef>
              <a:spcAft>
                <a:spcPts val="0"/>
              </a:spcAft>
              <a:buClr>
                <a:schemeClr val="dk1"/>
              </a:buClr>
              <a:buSzPts val="1400"/>
              <a:buChar char="•"/>
            </a:pPr>
            <a:r>
              <a:rPr lang="en-US" sz="1400" b="1"/>
              <a:t>Facility: Business Field</a:t>
            </a:r>
            <a:endParaRPr sz="1400"/>
          </a:p>
          <a:p>
            <a:pPr marL="342900" lvl="0" indent="-231775" algn="l" rtl="0">
              <a:lnSpc>
                <a:spcPct val="90000"/>
              </a:lnSpc>
              <a:spcBef>
                <a:spcPts val="750"/>
              </a:spcBef>
              <a:spcAft>
                <a:spcPts val="0"/>
              </a:spcAft>
              <a:buClr>
                <a:schemeClr val="dk1"/>
              </a:buClr>
              <a:buSzPts val="1400"/>
              <a:buChar char="•"/>
            </a:pPr>
            <a:r>
              <a:rPr lang="en-US" sz="1400" b="1"/>
              <a:t>Equipment:</a:t>
            </a:r>
            <a:endParaRPr sz="1400"/>
          </a:p>
          <a:p>
            <a:pPr marL="685800" lvl="1" indent="-231775" algn="l" rtl="0">
              <a:lnSpc>
                <a:spcPct val="90000"/>
              </a:lnSpc>
              <a:spcBef>
                <a:spcPts val="375"/>
              </a:spcBef>
              <a:spcAft>
                <a:spcPts val="0"/>
              </a:spcAft>
              <a:buSzPts val="1400"/>
              <a:buChar char="•"/>
            </a:pPr>
            <a:r>
              <a:rPr lang="en-US" sz="1400"/>
              <a:t>5-6 fully populated pods (some with structure)</a:t>
            </a:r>
            <a:endParaRPr sz="1400"/>
          </a:p>
          <a:p>
            <a:pPr marL="685800" lvl="1" indent="-231775" algn="l" rtl="0">
              <a:lnSpc>
                <a:spcPct val="90000"/>
              </a:lnSpc>
              <a:spcBef>
                <a:spcPts val="375"/>
              </a:spcBef>
              <a:spcAft>
                <a:spcPts val="0"/>
              </a:spcAft>
              <a:buSzPts val="1400"/>
              <a:buChar char="•"/>
            </a:pPr>
            <a:r>
              <a:rPr lang="en-US" sz="1400"/>
              <a:t>1 rover beacon</a:t>
            </a:r>
            <a:endParaRPr sz="1400"/>
          </a:p>
          <a:p>
            <a:pPr marL="685800" lvl="1" indent="-231775" algn="l" rtl="0">
              <a:lnSpc>
                <a:spcPct val="90000"/>
              </a:lnSpc>
              <a:spcBef>
                <a:spcPts val="375"/>
              </a:spcBef>
              <a:spcAft>
                <a:spcPts val="0"/>
              </a:spcAft>
              <a:buSzPts val="1400"/>
              <a:buChar char="•"/>
            </a:pPr>
            <a:r>
              <a:rPr lang="en-US" sz="1400"/>
              <a:t>Power (micro USB and batteries)</a:t>
            </a:r>
            <a:endParaRPr sz="1400"/>
          </a:p>
          <a:p>
            <a:pPr marL="342900" lvl="0" indent="-231775" algn="l" rtl="0">
              <a:lnSpc>
                <a:spcPct val="90000"/>
              </a:lnSpc>
              <a:spcBef>
                <a:spcPts val="750"/>
              </a:spcBef>
              <a:spcAft>
                <a:spcPts val="0"/>
              </a:spcAft>
              <a:buClr>
                <a:schemeClr val="dk1"/>
              </a:buClr>
              <a:buSzPts val="1400"/>
              <a:buChar char="•"/>
            </a:pPr>
            <a:r>
              <a:rPr lang="en-US" sz="1400" b="1"/>
              <a:t>Procedure:</a:t>
            </a:r>
            <a:endParaRPr sz="1400"/>
          </a:p>
          <a:p>
            <a:pPr marL="885825" lvl="1" indent="-431800" algn="l" rtl="0">
              <a:lnSpc>
                <a:spcPct val="90000"/>
              </a:lnSpc>
              <a:spcBef>
                <a:spcPts val="375"/>
              </a:spcBef>
              <a:spcAft>
                <a:spcPts val="0"/>
              </a:spcAft>
              <a:buSzPts val="1400"/>
              <a:buFont typeface="Arial"/>
              <a:buAutoNum type="arabicPeriod"/>
            </a:pPr>
            <a:r>
              <a:rPr lang="en-US" sz="1400"/>
              <a:t>Place pods at various locations on the field</a:t>
            </a:r>
            <a:endParaRPr sz="1400"/>
          </a:p>
          <a:p>
            <a:pPr marL="885825" lvl="1" indent="-431800" algn="l" rtl="0">
              <a:lnSpc>
                <a:spcPct val="90000"/>
              </a:lnSpc>
              <a:spcBef>
                <a:spcPts val="375"/>
              </a:spcBef>
              <a:spcAft>
                <a:spcPts val="0"/>
              </a:spcAft>
              <a:buSzPts val="1400"/>
              <a:buFont typeface="Arial"/>
              <a:buAutoNum type="arabicPeriod"/>
            </a:pPr>
            <a:r>
              <a:rPr lang="en-US" sz="1400"/>
              <a:t>Verify ranging data transmit between rover beacon and pods</a:t>
            </a:r>
            <a:endParaRPr sz="1400"/>
          </a:p>
          <a:p>
            <a:pPr marL="885825" lvl="1" indent="-431800" algn="l" rtl="0">
              <a:lnSpc>
                <a:spcPct val="90000"/>
              </a:lnSpc>
              <a:spcBef>
                <a:spcPts val="375"/>
              </a:spcBef>
              <a:spcAft>
                <a:spcPts val="0"/>
              </a:spcAft>
              <a:buSzPts val="1400"/>
              <a:buFont typeface="Arial"/>
              <a:buAutoNum type="arabicPeriod"/>
            </a:pPr>
            <a:r>
              <a:rPr lang="en-US" sz="1400"/>
              <a:t>Verify ranging data transmit between pods</a:t>
            </a:r>
            <a:endParaRPr sz="1400"/>
          </a:p>
          <a:p>
            <a:pPr marL="885825" lvl="1" indent="-431800" algn="l" rtl="0">
              <a:lnSpc>
                <a:spcPct val="90000"/>
              </a:lnSpc>
              <a:spcBef>
                <a:spcPts val="375"/>
              </a:spcBef>
              <a:spcAft>
                <a:spcPts val="0"/>
              </a:spcAft>
              <a:buSzPts val="1400"/>
              <a:buFont typeface="Arial"/>
              <a:buAutoNum type="arabicPeriod"/>
            </a:pPr>
            <a:r>
              <a:rPr lang="en-US" sz="1400"/>
              <a:t>Verify environmental data transmit between rover beacon and pods</a:t>
            </a:r>
            <a:endParaRPr sz="1400"/>
          </a:p>
          <a:p>
            <a:pPr marL="85725" lvl="0" indent="0" algn="l" rtl="0">
              <a:lnSpc>
                <a:spcPct val="90000"/>
              </a:lnSpc>
              <a:spcBef>
                <a:spcPts val="750"/>
              </a:spcBef>
              <a:spcAft>
                <a:spcPts val="0"/>
              </a:spcAft>
              <a:buSzPts val="1800"/>
              <a:buNone/>
            </a:pPr>
            <a:endParaRPr sz="1400"/>
          </a:p>
        </p:txBody>
      </p:sp>
      <p:sp>
        <p:nvSpPr>
          <p:cNvPr id="1254" name="Google Shape;1254;p103"/>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58</a:t>
            </a:fld>
            <a:endParaRPr/>
          </a:p>
        </p:txBody>
      </p:sp>
      <p:sp>
        <p:nvSpPr>
          <p:cNvPr id="1255" name="Google Shape;1255;p103"/>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Pod Initial Network Test </a:t>
            </a:r>
            <a:endParaRPr/>
          </a:p>
        </p:txBody>
      </p:sp>
      <p:graphicFrame>
        <p:nvGraphicFramePr>
          <p:cNvPr id="1256" name="Google Shape;1256;p103"/>
          <p:cNvGraphicFramePr/>
          <p:nvPr/>
        </p:nvGraphicFramePr>
        <p:xfrm>
          <a:off x="4792030" y="1969847"/>
          <a:ext cx="4114800" cy="2114000"/>
        </p:xfrm>
        <a:graphic>
          <a:graphicData uri="http://schemas.openxmlformats.org/drawingml/2006/table">
            <a:tbl>
              <a:tblPr firstRow="1" bandRow="1">
                <a:noFill/>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400" u="none" strike="noStrike" cap="none">
                          <a:latin typeface="Georgia"/>
                          <a:ea typeface="Georgia"/>
                          <a:cs typeface="Georgia"/>
                          <a:sym typeface="Georgia"/>
                        </a:rPr>
                        <a:t>P5.2</a:t>
                      </a:r>
                      <a:endParaRPr sz="14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u="none" strike="noStrike" cap="none">
                          <a:latin typeface="Arial"/>
                          <a:ea typeface="Arial"/>
                          <a:cs typeface="Arial"/>
                          <a:sym typeface="Arial"/>
                        </a:rPr>
                        <a:t>The pods shall communicate data to the rover and amongst themselves</a:t>
                      </a:r>
                      <a:endParaRPr sz="14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400" u="none" strike="noStrike" cap="none">
                          <a:latin typeface="Georgia"/>
                          <a:ea typeface="Georgia"/>
                          <a:cs typeface="Georgia"/>
                          <a:sym typeface="Georgia"/>
                        </a:rPr>
                        <a:t>P5.2.1</a:t>
                      </a:r>
                      <a:endParaRPr sz="1400" b="1" u="none" strike="noStrike" cap="none">
                        <a:latin typeface="Georgia"/>
                        <a:ea typeface="Georgia"/>
                        <a:cs typeface="Georgia"/>
                        <a:sym typeface="Georgia"/>
                      </a:endParaRPr>
                    </a:p>
                    <a:p>
                      <a:pPr marL="0" marR="0" lvl="0" indent="0" algn="ctr" rtl="0">
                        <a:lnSpc>
                          <a:spcPct val="115000"/>
                        </a:lnSpc>
                        <a:spcBef>
                          <a:spcPts val="0"/>
                        </a:spcBef>
                        <a:spcAft>
                          <a:spcPts val="0"/>
                        </a:spcAft>
                        <a:buClr>
                          <a:schemeClr val="dk1"/>
                        </a:buClr>
                        <a:buSzPts val="2000"/>
                        <a:buFont typeface="Georgia"/>
                        <a:buNone/>
                      </a:pPr>
                      <a:endParaRPr sz="14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400" u="none" strike="noStrike" cap="none">
                          <a:latin typeface="Arial"/>
                          <a:ea typeface="Arial"/>
                          <a:cs typeface="Arial"/>
                          <a:sym typeface="Arial"/>
                        </a:rPr>
                        <a:t>Pods shall have localization data transmit capability using DW1000 </a:t>
                      </a:r>
                      <a:endParaRPr sz="14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400" u="none" strike="noStrike" cap="none">
                          <a:latin typeface="Georgia"/>
                          <a:ea typeface="Georgia"/>
                          <a:cs typeface="Georgia"/>
                          <a:sym typeface="Georgia"/>
                        </a:rPr>
                        <a:t>Additional: </a:t>
                      </a:r>
                      <a:endParaRPr sz="14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257" name="Google Shape;1257;p103"/>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Intermediate test to verify that 5 pods do not interfere with each other </a:t>
            </a:r>
            <a:endParaRPr sz="1800" b="0" i="0" u="none" strike="noStrike" cap="none">
              <a:solidFill>
                <a:schemeClr val="dk1"/>
              </a:solidFill>
              <a:latin typeface="Georgia"/>
              <a:ea typeface="Georgia"/>
              <a:cs typeface="Georgia"/>
              <a:sym typeface="Georgia"/>
            </a:endParaRPr>
          </a:p>
        </p:txBody>
      </p:sp>
      <p:sp>
        <p:nvSpPr>
          <p:cNvPr id="1258" name="Google Shape;1258;p103"/>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400" b="1" i="0" u="none" strike="noStrike" cap="none">
                <a:solidFill>
                  <a:schemeClr val="dk1"/>
                </a:solidFill>
                <a:latin typeface="Georgia"/>
                <a:ea typeface="Georgia"/>
                <a:cs typeface="Georgia"/>
                <a:sym typeface="Georgia"/>
              </a:rPr>
              <a:t>Expected Result: </a:t>
            </a:r>
            <a:r>
              <a:rPr lang="en-US" sz="1400" b="0" i="0" u="none" strike="noStrike" cap="none">
                <a:solidFill>
                  <a:schemeClr val="dk1"/>
                </a:solidFill>
                <a:latin typeface="Georgia"/>
                <a:ea typeface="Georgia"/>
                <a:cs typeface="Georgia"/>
                <a:sym typeface="Georgia"/>
              </a:rPr>
              <a:t>Multiple pods are able to communicate to the rover beacon with no interference issues</a:t>
            </a:r>
            <a:endParaRPr sz="1400" b="0" i="0" u="none" strike="noStrike" cap="none">
              <a:solidFill>
                <a:srgbClr val="000000"/>
              </a:solidFill>
              <a:latin typeface="Arial"/>
              <a:ea typeface="Arial"/>
              <a:cs typeface="Arial"/>
              <a:sym typeface="Arial"/>
            </a:endParaRPr>
          </a:p>
        </p:txBody>
      </p:sp>
      <p:sp>
        <p:nvSpPr>
          <p:cNvPr id="1259" name="Google Shape;1259;p103"/>
          <p:cNvSpPr/>
          <p:nvPr/>
        </p:nvSpPr>
        <p:spPr>
          <a:xfrm>
            <a:off x="282432" y="6100447"/>
            <a:ext cx="1463100" cy="649200"/>
          </a:xfrm>
          <a:prstGeom prst="flowChartAlternateProcess">
            <a:avLst/>
          </a:prstGeom>
          <a:solidFill>
            <a:srgbClr val="00B050">
              <a:alpha val="4941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Scheduled</a:t>
            </a:r>
            <a:endParaRPr sz="1400" b="0" i="0" u="none" strike="noStrike" cap="none">
              <a:solidFill>
                <a:srgbClr val="000000"/>
              </a:solidFill>
              <a:latin typeface="Arial"/>
              <a:ea typeface="Arial"/>
              <a:cs typeface="Arial"/>
              <a:sym typeface="Arial"/>
            </a:endParaRPr>
          </a:p>
        </p:txBody>
      </p:sp>
      <p:sp>
        <p:nvSpPr>
          <p:cNvPr id="1260" name="Google Shape;1260;p103"/>
          <p:cNvSpPr/>
          <p:nvPr/>
        </p:nvSpPr>
        <p:spPr>
          <a:xfrm>
            <a:off x="1926447" y="6100447"/>
            <a:ext cx="1463100" cy="649200"/>
          </a:xfrm>
          <a:prstGeom prst="flowChartAlternateProcess">
            <a:avLst/>
          </a:prstGeom>
          <a:solidFill>
            <a:srgbClr val="00B050">
              <a:alpha val="4941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sz="1400" b="0" i="0" u="none" strike="noStrike" cap="none">
              <a:solidFill>
                <a:srgbClr val="000000"/>
              </a:solidFill>
              <a:latin typeface="Arial"/>
              <a:ea typeface="Arial"/>
              <a:cs typeface="Arial"/>
              <a:sym typeface="Arial"/>
            </a:endParaRPr>
          </a:p>
        </p:txBody>
      </p:sp>
      <p:sp>
        <p:nvSpPr>
          <p:cNvPr id="1261" name="Google Shape;1261;p103"/>
          <p:cNvSpPr/>
          <p:nvPr/>
        </p:nvSpPr>
        <p:spPr>
          <a:xfrm>
            <a:off x="3637923" y="6100447"/>
            <a:ext cx="1463100" cy="649200"/>
          </a:xfrm>
          <a:prstGeom prst="flowChartAlternateProcess">
            <a:avLst/>
          </a:prstGeom>
          <a:solidFill>
            <a:srgbClr val="00B050">
              <a:alpha val="4941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Data Analyzed</a:t>
            </a:r>
            <a:endParaRPr sz="1400" b="0" i="0" u="none" strike="noStrike" cap="none">
              <a:solidFill>
                <a:srgbClr val="000000"/>
              </a:solidFill>
              <a:latin typeface="Arial"/>
              <a:ea typeface="Arial"/>
              <a:cs typeface="Arial"/>
              <a:sym typeface="Arial"/>
            </a:endParaRPr>
          </a:p>
        </p:txBody>
      </p:sp>
      <p:sp>
        <p:nvSpPr>
          <p:cNvPr id="1262" name="Google Shape;1262;p103"/>
          <p:cNvSpPr/>
          <p:nvPr/>
        </p:nvSpPr>
        <p:spPr>
          <a:xfrm>
            <a:off x="5349399" y="6100447"/>
            <a:ext cx="1463100" cy="649200"/>
          </a:xfrm>
          <a:prstGeom prst="flowChartAlternateProcess">
            <a:avLst/>
          </a:prstGeom>
          <a:solidFill>
            <a:srgbClr val="7030A0">
              <a:alpha val="4941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chemeClr val="dk1"/>
                </a:solidFill>
                <a:latin typeface="Georgia"/>
                <a:ea typeface="Georgia"/>
                <a:cs typeface="Georgia"/>
                <a:sym typeface="Georgia"/>
              </a:rPr>
              <a:t>Results Verified</a:t>
            </a:r>
            <a:endParaRPr sz="1400" b="0" i="0" u="none" strike="noStrike" cap="none">
              <a:solidFill>
                <a:srgbClr val="000000"/>
              </a:solidFill>
              <a:latin typeface="Arial"/>
              <a:ea typeface="Arial"/>
              <a:cs typeface="Arial"/>
              <a:sym typeface="Arial"/>
            </a:endParaRPr>
          </a:p>
        </p:txBody>
      </p:sp>
      <p:sp>
        <p:nvSpPr>
          <p:cNvPr id="1263" name="Google Shape;1263;p103"/>
          <p:cNvSpPr/>
          <p:nvPr/>
        </p:nvSpPr>
        <p:spPr>
          <a:xfrm>
            <a:off x="6994702" y="6128328"/>
            <a:ext cx="1957500" cy="275100"/>
          </a:xfrm>
          <a:prstGeom prst="roundRect">
            <a:avLst>
              <a:gd name="adj" fmla="val 16667"/>
            </a:avLst>
          </a:prstGeom>
          <a:solidFill>
            <a:srgbClr val="00B050">
              <a:alpha val="4941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Complete</a:t>
            </a:r>
            <a:endParaRPr sz="1600" b="0" i="0" u="none" strike="noStrike" cap="none">
              <a:solidFill>
                <a:schemeClr val="dk1"/>
              </a:solidFill>
              <a:latin typeface="Georgia"/>
              <a:ea typeface="Georgia"/>
              <a:cs typeface="Georgia"/>
              <a:sym typeface="Georgia"/>
            </a:endParaRPr>
          </a:p>
        </p:txBody>
      </p:sp>
      <p:sp>
        <p:nvSpPr>
          <p:cNvPr id="1264" name="Google Shape;1264;p103"/>
          <p:cNvSpPr/>
          <p:nvPr/>
        </p:nvSpPr>
        <p:spPr>
          <a:xfrm>
            <a:off x="6994702" y="6471338"/>
            <a:ext cx="1957500" cy="275100"/>
          </a:xfrm>
          <a:prstGeom prst="roundRect">
            <a:avLst>
              <a:gd name="adj" fmla="val 16667"/>
            </a:avLst>
          </a:prstGeom>
          <a:solidFill>
            <a:srgbClr val="7030A0">
              <a:alpha val="4941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In Progress</a:t>
            </a:r>
            <a:endParaRPr sz="1600" b="0" i="0" u="none" strike="noStrike" cap="none">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1921239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04"/>
          <p:cNvSpPr txBox="1">
            <a:spLocks noGrp="1"/>
          </p:cNvSpPr>
          <p:nvPr>
            <p:ph type="body" idx="1"/>
          </p:nvPr>
        </p:nvSpPr>
        <p:spPr>
          <a:xfrm>
            <a:off x="121225" y="1280850"/>
            <a:ext cx="8862000" cy="3109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750"/>
              </a:spcBef>
              <a:spcAft>
                <a:spcPts val="0"/>
              </a:spcAft>
              <a:buSzPts val="1800"/>
              <a:buChar char="•"/>
            </a:pPr>
            <a:r>
              <a:rPr lang="en-US"/>
              <a:t>Currently this test has been performed with a laptop and a stationary rover</a:t>
            </a:r>
            <a:endParaRPr/>
          </a:p>
          <a:p>
            <a:pPr marL="457200" lvl="0" indent="-342900" algn="l" rtl="0">
              <a:lnSpc>
                <a:spcPct val="90000"/>
              </a:lnSpc>
              <a:spcBef>
                <a:spcPts val="0"/>
              </a:spcBef>
              <a:spcAft>
                <a:spcPts val="0"/>
              </a:spcAft>
              <a:buSzPts val="1800"/>
              <a:buChar char="•"/>
            </a:pPr>
            <a:r>
              <a:rPr lang="en-US"/>
              <a:t>There were no issues in terms of pods interfering with each other in the stationary tests</a:t>
            </a:r>
            <a:endParaRPr/>
          </a:p>
          <a:p>
            <a:pPr marL="457200" lvl="0" indent="-342900" algn="l" rtl="0">
              <a:lnSpc>
                <a:spcPct val="90000"/>
              </a:lnSpc>
              <a:spcBef>
                <a:spcPts val="0"/>
              </a:spcBef>
              <a:spcAft>
                <a:spcPts val="0"/>
              </a:spcAft>
              <a:buSzPts val="1800"/>
              <a:buChar char="•"/>
            </a:pPr>
            <a:r>
              <a:rPr lang="en-US"/>
              <a:t>There have been teleop issues with the rover so the test still has to be performed with a moving rover</a:t>
            </a:r>
            <a:endParaRPr/>
          </a:p>
          <a:p>
            <a:pPr marL="457200" lvl="0" indent="-342900" algn="l" rtl="0">
              <a:lnSpc>
                <a:spcPct val="90000"/>
              </a:lnSpc>
              <a:spcBef>
                <a:spcPts val="0"/>
              </a:spcBef>
              <a:spcAft>
                <a:spcPts val="0"/>
              </a:spcAft>
              <a:buSzPts val="1800"/>
              <a:buChar char="•"/>
            </a:pPr>
            <a:r>
              <a:rPr lang="en-US"/>
              <a:t>The test can be performed as soon as teleop is working on the rover</a:t>
            </a:r>
            <a:endParaRPr/>
          </a:p>
          <a:p>
            <a:pPr marL="457200" lvl="0" indent="0" algn="l" rtl="0">
              <a:lnSpc>
                <a:spcPct val="90000"/>
              </a:lnSpc>
              <a:spcBef>
                <a:spcPts val="750"/>
              </a:spcBef>
              <a:spcAft>
                <a:spcPts val="0"/>
              </a:spcAft>
              <a:buSzPts val="1800"/>
              <a:buNone/>
            </a:pPr>
            <a:endParaRPr/>
          </a:p>
        </p:txBody>
      </p:sp>
      <p:sp>
        <p:nvSpPr>
          <p:cNvPr id="1271" name="Google Shape;1271;p104"/>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en-US"/>
              <a:t>59</a:t>
            </a:fld>
            <a:endParaRPr/>
          </a:p>
        </p:txBody>
      </p:sp>
      <p:sp>
        <p:nvSpPr>
          <p:cNvPr id="1272" name="Google Shape;1272;p104"/>
          <p:cNvSpPr txBox="1">
            <a:spLocks noGrp="1"/>
          </p:cNvSpPr>
          <p:nvPr>
            <p:ph type="title"/>
          </p:nvPr>
        </p:nvSpPr>
        <p:spPr>
          <a:xfrm>
            <a:off x="785125" y="160475"/>
            <a:ext cx="75342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Pod Initial Network Test Results</a:t>
            </a:r>
            <a:endParaRPr/>
          </a:p>
        </p:txBody>
      </p:sp>
      <p:sp>
        <p:nvSpPr>
          <p:cNvPr id="1273" name="Google Shape;1273;p104"/>
          <p:cNvSpPr/>
          <p:nvPr/>
        </p:nvSpPr>
        <p:spPr>
          <a:xfrm>
            <a:off x="259800" y="4564826"/>
            <a:ext cx="8624400" cy="19986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457200" marR="0" lvl="0" indent="0" algn="l" rtl="0">
              <a:lnSpc>
                <a:spcPct val="90000"/>
              </a:lnSpc>
              <a:spcBef>
                <a:spcPts val="750"/>
              </a:spcBef>
              <a:spcAft>
                <a:spcPts val="0"/>
              </a:spcAft>
              <a:buClr>
                <a:srgbClr val="000000"/>
              </a:buClr>
              <a:buSzPts val="1800"/>
              <a:buFont typeface="Arial"/>
              <a:buNone/>
            </a:pPr>
            <a:r>
              <a:rPr lang="en-US" sz="1800" b="1" i="0" u="none" strike="noStrike" cap="none">
                <a:solidFill>
                  <a:schemeClr val="dk1"/>
                </a:solidFill>
                <a:latin typeface="Georgia"/>
                <a:ea typeface="Georgia"/>
                <a:cs typeface="Georgia"/>
                <a:sym typeface="Georgia"/>
              </a:rPr>
              <a:t>Next Step -- Final Network Test</a:t>
            </a:r>
            <a:endParaRPr sz="1800" b="1" i="0" u="none" strike="noStrike" cap="none">
              <a:solidFill>
                <a:schemeClr val="dk1"/>
              </a:solidFill>
              <a:latin typeface="Georgia"/>
              <a:ea typeface="Georgia"/>
              <a:cs typeface="Georgia"/>
              <a:sym typeface="Georgia"/>
            </a:endParaRPr>
          </a:p>
          <a:p>
            <a:pPr marL="457200" marR="0" lvl="0" indent="-342900" algn="l" rtl="0">
              <a:lnSpc>
                <a:spcPct val="90000"/>
              </a:lnSpc>
              <a:spcBef>
                <a:spcPts val="750"/>
              </a:spcBef>
              <a:spcAft>
                <a:spcPts val="0"/>
              </a:spcAft>
              <a:buClr>
                <a:schemeClr val="dk1"/>
              </a:buClr>
              <a:buSzPts val="1800"/>
              <a:buFont typeface="Arial"/>
              <a:buChar char="•"/>
            </a:pPr>
            <a:r>
              <a:rPr lang="en-US" sz="1800" b="0" i="0" u="none" strike="noStrike" cap="none">
                <a:solidFill>
                  <a:schemeClr val="dk1"/>
                </a:solidFill>
                <a:latin typeface="Georgia"/>
                <a:ea typeface="Georgia"/>
                <a:cs typeface="Georgia"/>
                <a:sym typeface="Georgia"/>
              </a:rPr>
              <a:t>This test requires 11 pod structures </a:t>
            </a:r>
            <a:endParaRPr sz="1800" b="0" i="0" u="none" strike="noStrike" cap="none">
              <a:solidFill>
                <a:schemeClr val="dk1"/>
              </a:solidFill>
              <a:latin typeface="Georgia"/>
              <a:ea typeface="Georgia"/>
              <a:cs typeface="Georgia"/>
              <a:sym typeface="Georgia"/>
            </a:endParaRPr>
          </a:p>
          <a:p>
            <a:pPr marL="457200" marR="0" lvl="0" indent="-3429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Georgia"/>
                <a:ea typeface="Georgia"/>
                <a:cs typeface="Georgia"/>
                <a:sym typeface="Georgia"/>
              </a:rPr>
              <a:t>The test is currently scheduled for XX/XX/XXXX pending status of the pod structures</a:t>
            </a:r>
            <a:endParaRPr sz="1800" b="0" i="0" u="none" strike="noStrike" cap="none">
              <a:solidFill>
                <a:schemeClr val="dk1"/>
              </a:solidFill>
              <a:latin typeface="Georgia"/>
              <a:ea typeface="Georgia"/>
              <a:cs typeface="Georgia"/>
              <a:sym typeface="Georgia"/>
            </a:endParaRPr>
          </a:p>
          <a:p>
            <a:pPr marL="457200" marR="0" lvl="0" indent="-3429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Georgia"/>
                <a:ea typeface="Georgia"/>
                <a:cs typeface="Georgia"/>
                <a:sym typeface="Georgia"/>
              </a:rPr>
              <a:t>Since there are intermediate tests for this final test we are confident that on the success of the previous tests this one will also be successful </a:t>
            </a:r>
            <a:endParaRPr sz="1800" b="1" i="0" u="none" strike="noStrike" cap="none">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252112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9"/>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6</a:t>
            </a:fld>
            <a:endParaRPr/>
          </a:p>
        </p:txBody>
      </p:sp>
      <p:sp>
        <p:nvSpPr>
          <p:cNvPr id="291" name="Google Shape;291;p29"/>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Levels of Success</a:t>
            </a:r>
            <a:endParaRPr/>
          </a:p>
        </p:txBody>
      </p:sp>
      <p:graphicFrame>
        <p:nvGraphicFramePr>
          <p:cNvPr id="292" name="Google Shape;292;p29"/>
          <p:cNvGraphicFramePr/>
          <p:nvPr/>
        </p:nvGraphicFramePr>
        <p:xfrm>
          <a:off x="217170" y="1257846"/>
          <a:ext cx="8689700" cy="4875250"/>
        </p:xfrm>
        <a:graphic>
          <a:graphicData uri="http://schemas.openxmlformats.org/drawingml/2006/table">
            <a:tbl>
              <a:tblPr firstRow="1" firstCol="1" bandRow="1">
                <a:noFill/>
                <a:tableStyleId>{EB5C622D-BDB0-4B37-B10F-53F37E19B05A}</a:tableStyleId>
              </a:tblPr>
              <a:tblGrid>
                <a:gridCol w="1474475">
                  <a:extLst>
                    <a:ext uri="{9D8B030D-6E8A-4147-A177-3AD203B41FA5}">
                      <a16:colId xmlns:a16="http://schemas.microsoft.com/office/drawing/2014/main" val="20000"/>
                    </a:ext>
                  </a:extLst>
                </a:gridCol>
                <a:gridCol w="2405075">
                  <a:extLst>
                    <a:ext uri="{9D8B030D-6E8A-4147-A177-3AD203B41FA5}">
                      <a16:colId xmlns:a16="http://schemas.microsoft.com/office/drawing/2014/main" val="20001"/>
                    </a:ext>
                  </a:extLst>
                </a:gridCol>
                <a:gridCol w="2405075">
                  <a:extLst>
                    <a:ext uri="{9D8B030D-6E8A-4147-A177-3AD203B41FA5}">
                      <a16:colId xmlns:a16="http://schemas.microsoft.com/office/drawing/2014/main" val="20002"/>
                    </a:ext>
                  </a:extLst>
                </a:gridCol>
                <a:gridCol w="2405075">
                  <a:extLst>
                    <a:ext uri="{9D8B030D-6E8A-4147-A177-3AD203B41FA5}">
                      <a16:colId xmlns:a16="http://schemas.microsoft.com/office/drawing/2014/main" val="20003"/>
                    </a:ext>
                  </a:extLst>
                </a:gridCol>
              </a:tblGrid>
              <a:tr h="361175">
                <a:tc>
                  <a:txBody>
                    <a:bodyPr/>
                    <a:lstStyle/>
                    <a:p>
                      <a:pPr marL="0" marR="0" lvl="0" indent="0" algn="ctr" rtl="0">
                        <a:lnSpc>
                          <a:spcPct val="100000"/>
                        </a:lnSpc>
                        <a:spcBef>
                          <a:spcPts val="0"/>
                        </a:spcBef>
                        <a:spcAft>
                          <a:spcPts val="0"/>
                        </a:spcAft>
                        <a:buNone/>
                      </a:pPr>
                      <a:endParaRPr sz="1500" u="none" strike="noStrike" cap="none">
                        <a:latin typeface="Georgia"/>
                        <a:ea typeface="Georgia"/>
                        <a:cs typeface="Georgia"/>
                        <a:sym typeface="Georgia"/>
                      </a:endParaRPr>
                    </a:p>
                  </a:txBody>
                  <a:tcPr marL="91450" marR="91450" marT="45725" marB="45725"/>
                </a:tc>
                <a:tc>
                  <a:txBody>
                    <a:bodyPr/>
                    <a:lstStyle/>
                    <a:p>
                      <a:pPr marL="0" marR="0" lvl="0" indent="0" algn="ctr" rtl="0">
                        <a:lnSpc>
                          <a:spcPct val="100000"/>
                        </a:lnSpc>
                        <a:spcBef>
                          <a:spcPts val="0"/>
                        </a:spcBef>
                        <a:spcAft>
                          <a:spcPts val="0"/>
                        </a:spcAft>
                        <a:buNone/>
                      </a:pPr>
                      <a:r>
                        <a:rPr lang="en-US" sz="1500" u="none" strike="noStrike" cap="none">
                          <a:latin typeface="Georgia"/>
                          <a:ea typeface="Georgia"/>
                          <a:cs typeface="Georgia"/>
                          <a:sym typeface="Georgia"/>
                        </a:rPr>
                        <a:t>Level 1</a:t>
                      </a:r>
                      <a:endParaRPr/>
                    </a:p>
                  </a:txBody>
                  <a:tcPr marL="91450" marR="91450" marT="45725" marB="45725"/>
                </a:tc>
                <a:tc>
                  <a:txBody>
                    <a:bodyPr/>
                    <a:lstStyle/>
                    <a:p>
                      <a:pPr marL="0" marR="0" lvl="0" indent="0" algn="ctr" rtl="0">
                        <a:lnSpc>
                          <a:spcPct val="100000"/>
                        </a:lnSpc>
                        <a:spcBef>
                          <a:spcPts val="0"/>
                        </a:spcBef>
                        <a:spcAft>
                          <a:spcPts val="0"/>
                        </a:spcAft>
                        <a:buNone/>
                      </a:pPr>
                      <a:r>
                        <a:rPr lang="en-US" sz="1500" u="none" strike="noStrike" cap="none">
                          <a:latin typeface="Georgia"/>
                          <a:ea typeface="Georgia"/>
                          <a:cs typeface="Georgia"/>
                          <a:sym typeface="Georgia"/>
                        </a:rPr>
                        <a:t>Level 2</a:t>
                      </a:r>
                      <a:endParaRPr/>
                    </a:p>
                  </a:txBody>
                  <a:tcPr marL="91450" marR="91450" marT="45725" marB="45725"/>
                </a:tc>
                <a:tc>
                  <a:txBody>
                    <a:bodyPr/>
                    <a:lstStyle/>
                    <a:p>
                      <a:pPr marL="0" marR="0" lvl="0" indent="0" algn="ctr" rtl="0">
                        <a:lnSpc>
                          <a:spcPct val="100000"/>
                        </a:lnSpc>
                        <a:spcBef>
                          <a:spcPts val="0"/>
                        </a:spcBef>
                        <a:spcAft>
                          <a:spcPts val="0"/>
                        </a:spcAft>
                        <a:buNone/>
                      </a:pPr>
                      <a:r>
                        <a:rPr lang="en-US" sz="1500" u="none" strike="noStrike" cap="none">
                          <a:latin typeface="Georgia"/>
                          <a:ea typeface="Georgia"/>
                          <a:cs typeface="Georgia"/>
                          <a:sym typeface="Georgia"/>
                        </a:rPr>
                        <a:t>Level 3</a:t>
                      </a:r>
                      <a:endParaRPr/>
                    </a:p>
                  </a:txBody>
                  <a:tcPr marL="91450" marR="91450" marT="45725" marB="45725"/>
                </a:tc>
                <a:extLst>
                  <a:ext uri="{0D108BD9-81ED-4DB2-BD59-A6C34878D82A}">
                    <a16:rowId xmlns:a16="http://schemas.microsoft.com/office/drawing/2014/main" val="10000"/>
                  </a:ext>
                </a:extLst>
              </a:tr>
              <a:tr h="866800">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Rover Navigation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Localize rover to 1m with pod array for a 15m user-controlled path.</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Correct rover position to 1m with closed-loop</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error correction.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Autonomously navigate SW-L1 path to within 1m of all 5-10 waypoints.</a:t>
                      </a:r>
                      <a:endParaRPr/>
                    </a:p>
                  </a:txBody>
                  <a:tcPr marL="91450" marR="91450" marT="45725" marB="45725"/>
                </a:tc>
                <a:extLst>
                  <a:ext uri="{0D108BD9-81ED-4DB2-BD59-A6C34878D82A}">
                    <a16:rowId xmlns:a16="http://schemas.microsoft.com/office/drawing/2014/main" val="10001"/>
                  </a:ext>
                </a:extLst>
              </a:tr>
              <a:tr h="907825">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 Deployment</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are hand placed, in analytically</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predetermined locations.</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Deploys pod to range    </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&gt; 10m. Internal electronics function after impact.</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Rover software </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calculates trajectories and commands to deploy.</a:t>
                      </a:r>
                      <a:endParaRPr/>
                    </a:p>
                  </a:txBody>
                  <a:tcPr marL="91450" marR="91450" marT="45725" marB="45725"/>
                </a:tc>
                <a:extLst>
                  <a:ext uri="{0D108BD9-81ED-4DB2-BD59-A6C34878D82A}">
                    <a16:rowId xmlns:a16="http://schemas.microsoft.com/office/drawing/2014/main" val="10002"/>
                  </a:ext>
                </a:extLst>
              </a:tr>
              <a:tr h="907825">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Scientific Data</a:t>
                      </a:r>
                      <a:endParaRPr/>
                    </a:p>
                  </a:txBody>
                  <a:tcPr marL="91450" marR="91450" marT="45725" marB="45725"/>
                </a:tc>
                <a:tc>
                  <a:txBody>
                    <a:bodyPr/>
                    <a:lstStyle/>
                    <a:p>
                      <a:pPr marL="0" marR="0" lvl="0" indent="0" algn="l" rtl="0">
                        <a:lnSpc>
                          <a:spcPct val="100000"/>
                        </a:lnSpc>
                        <a:spcBef>
                          <a:spcPts val="0"/>
                        </a:spcBef>
                        <a:spcAft>
                          <a:spcPts val="0"/>
                        </a:spcAft>
                        <a:buNone/>
                      </a:pPr>
                      <a:endParaRPr sz="1500" u="none" strike="noStrike" cap="none">
                        <a:latin typeface="Georgia"/>
                        <a:ea typeface="Georgia"/>
                        <a:cs typeface="Georgia"/>
                        <a:sym typeface="Georgia"/>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record</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pressure, temperature,</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and acceleration data.</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collect environmental data at 5 minute frequency.</a:t>
                      </a:r>
                      <a:endParaRPr/>
                    </a:p>
                  </a:txBody>
                  <a:tcPr marL="91450" marR="91450" marT="45725" marB="45725"/>
                </a:tc>
                <a:extLst>
                  <a:ext uri="{0D108BD9-81ED-4DB2-BD59-A6C34878D82A}">
                    <a16:rowId xmlns:a16="http://schemas.microsoft.com/office/drawing/2014/main" val="10003"/>
                  </a:ext>
                </a:extLst>
              </a:tr>
              <a:tr h="866800">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provide RF ranging measurements </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to the rover.</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communicate amongst themselves using a mesh network.</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toggle between high and low power modes.</a:t>
                      </a:r>
                      <a:endParaRPr/>
                    </a:p>
                  </a:txBody>
                  <a:tcPr marL="91450" marR="91450" marT="45725" marB="45725"/>
                </a:tc>
                <a:extLst>
                  <a:ext uri="{0D108BD9-81ED-4DB2-BD59-A6C34878D82A}">
                    <a16:rowId xmlns:a16="http://schemas.microsoft.com/office/drawing/2014/main" val="10004"/>
                  </a:ext>
                </a:extLst>
              </a:tr>
              <a:tr h="866800">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Software</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Find path for rover to reach 5-10 waypoints</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avoiding obstacles.</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Software determines pod placement for best RF-ranging</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 placement software balances best science and best RF-ranging.</a:t>
                      </a:r>
                      <a:endParaRPr/>
                    </a:p>
                  </a:txBody>
                  <a:tcPr marL="91450" marR="91450" marT="45725" marB="45725"/>
                </a:tc>
                <a:extLst>
                  <a:ext uri="{0D108BD9-81ED-4DB2-BD59-A6C34878D82A}">
                    <a16:rowId xmlns:a16="http://schemas.microsoft.com/office/drawing/2014/main" val="10005"/>
                  </a:ext>
                </a:extLst>
              </a:tr>
            </a:tbl>
          </a:graphicData>
        </a:graphic>
      </p:graphicFrame>
      <p:sp>
        <p:nvSpPr>
          <p:cNvPr id="293" name="Google Shape;293;p29"/>
          <p:cNvSpPr/>
          <p:nvPr/>
        </p:nvSpPr>
        <p:spPr>
          <a:xfrm>
            <a:off x="2023109" y="6338345"/>
            <a:ext cx="2361712" cy="311400"/>
          </a:xfrm>
          <a:prstGeom prst="roundRect">
            <a:avLst>
              <a:gd name="adj" fmla="val 16667"/>
            </a:avLst>
          </a:prstGeom>
          <a:solidFill>
            <a:srgbClr val="99FF99"/>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Verified on Rover</a:t>
            </a:r>
            <a:endParaRPr sz="1600" b="0" i="0" u="none" strike="noStrike" cap="none">
              <a:solidFill>
                <a:schemeClr val="dk1"/>
              </a:solidFill>
              <a:latin typeface="Georgia"/>
              <a:ea typeface="Georgia"/>
              <a:cs typeface="Georgia"/>
              <a:sym typeface="Georgia"/>
            </a:endParaRPr>
          </a:p>
        </p:txBody>
      </p:sp>
      <p:sp>
        <p:nvSpPr>
          <p:cNvPr id="294" name="Google Shape;294;p29"/>
          <p:cNvSpPr/>
          <p:nvPr/>
        </p:nvSpPr>
        <p:spPr>
          <a:xfrm>
            <a:off x="4759181" y="6338345"/>
            <a:ext cx="2361712" cy="311400"/>
          </a:xfrm>
          <a:prstGeom prst="roundRect">
            <a:avLst>
              <a:gd name="adj" fmla="val 16667"/>
            </a:avLst>
          </a:prstGeom>
          <a:solidFill>
            <a:srgbClr val="66CCFF"/>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Verified on Laptop</a:t>
            </a:r>
            <a:endParaRPr sz="1600" b="0" i="0" u="none" strike="noStrike" cap="none">
              <a:solidFill>
                <a:schemeClr val="dk1"/>
              </a:solidFill>
              <a:latin typeface="Georgia"/>
              <a:ea typeface="Georgia"/>
              <a:cs typeface="Georgia"/>
              <a:sym typeface="Georgia"/>
            </a:endParaRPr>
          </a:p>
        </p:txBody>
      </p:sp>
      <p:graphicFrame>
        <p:nvGraphicFramePr>
          <p:cNvPr id="295" name="Google Shape;295;p29"/>
          <p:cNvGraphicFramePr/>
          <p:nvPr>
            <p:extLst>
              <p:ext uri="{D42A27DB-BD31-4B8C-83A1-F6EECF244321}">
                <p14:modId xmlns:p14="http://schemas.microsoft.com/office/powerpoint/2010/main" val="1962022701"/>
              </p:ext>
            </p:extLst>
          </p:nvPr>
        </p:nvGraphicFramePr>
        <p:xfrm>
          <a:off x="217169" y="1257846"/>
          <a:ext cx="8689700" cy="4875250"/>
        </p:xfrm>
        <a:graphic>
          <a:graphicData uri="http://schemas.openxmlformats.org/drawingml/2006/table">
            <a:tbl>
              <a:tblPr firstRow="1" firstCol="1" bandRow="1">
                <a:noFill/>
                <a:tableStyleId>{EB5C622D-BDB0-4B37-B10F-53F37E19B05A}</a:tableStyleId>
              </a:tblPr>
              <a:tblGrid>
                <a:gridCol w="1474475">
                  <a:extLst>
                    <a:ext uri="{9D8B030D-6E8A-4147-A177-3AD203B41FA5}">
                      <a16:colId xmlns:a16="http://schemas.microsoft.com/office/drawing/2014/main" val="20000"/>
                    </a:ext>
                  </a:extLst>
                </a:gridCol>
                <a:gridCol w="2405075">
                  <a:extLst>
                    <a:ext uri="{9D8B030D-6E8A-4147-A177-3AD203B41FA5}">
                      <a16:colId xmlns:a16="http://schemas.microsoft.com/office/drawing/2014/main" val="20001"/>
                    </a:ext>
                  </a:extLst>
                </a:gridCol>
                <a:gridCol w="2405075">
                  <a:extLst>
                    <a:ext uri="{9D8B030D-6E8A-4147-A177-3AD203B41FA5}">
                      <a16:colId xmlns:a16="http://schemas.microsoft.com/office/drawing/2014/main" val="20002"/>
                    </a:ext>
                  </a:extLst>
                </a:gridCol>
                <a:gridCol w="2405075">
                  <a:extLst>
                    <a:ext uri="{9D8B030D-6E8A-4147-A177-3AD203B41FA5}">
                      <a16:colId xmlns:a16="http://schemas.microsoft.com/office/drawing/2014/main" val="20003"/>
                    </a:ext>
                  </a:extLst>
                </a:gridCol>
              </a:tblGrid>
              <a:tr h="361175">
                <a:tc>
                  <a:txBody>
                    <a:bodyPr/>
                    <a:lstStyle/>
                    <a:p>
                      <a:pPr marL="0" marR="0" lvl="0" indent="0" algn="ctr" rtl="0">
                        <a:lnSpc>
                          <a:spcPct val="100000"/>
                        </a:lnSpc>
                        <a:spcBef>
                          <a:spcPts val="0"/>
                        </a:spcBef>
                        <a:spcAft>
                          <a:spcPts val="0"/>
                        </a:spcAft>
                        <a:buNone/>
                      </a:pPr>
                      <a:endParaRPr sz="1500" u="none" strike="noStrike" cap="none">
                        <a:latin typeface="Georgia"/>
                        <a:ea typeface="Georgia"/>
                        <a:cs typeface="Georgia"/>
                        <a:sym typeface="Georgia"/>
                      </a:endParaRPr>
                    </a:p>
                  </a:txBody>
                  <a:tcPr marL="91450" marR="91450" marT="45725" marB="45725"/>
                </a:tc>
                <a:tc>
                  <a:txBody>
                    <a:bodyPr/>
                    <a:lstStyle/>
                    <a:p>
                      <a:pPr marL="0" marR="0" lvl="0" indent="0" algn="ctr" rtl="0">
                        <a:lnSpc>
                          <a:spcPct val="100000"/>
                        </a:lnSpc>
                        <a:spcBef>
                          <a:spcPts val="0"/>
                        </a:spcBef>
                        <a:spcAft>
                          <a:spcPts val="0"/>
                        </a:spcAft>
                        <a:buNone/>
                      </a:pPr>
                      <a:r>
                        <a:rPr lang="en-US" sz="1500" u="none" strike="noStrike" cap="none">
                          <a:latin typeface="Georgia"/>
                          <a:ea typeface="Georgia"/>
                          <a:cs typeface="Georgia"/>
                          <a:sym typeface="Georgia"/>
                        </a:rPr>
                        <a:t>Level 1</a:t>
                      </a:r>
                      <a:endParaRPr/>
                    </a:p>
                  </a:txBody>
                  <a:tcPr marL="91450" marR="91450" marT="45725" marB="45725"/>
                </a:tc>
                <a:tc>
                  <a:txBody>
                    <a:bodyPr/>
                    <a:lstStyle/>
                    <a:p>
                      <a:pPr marL="0" marR="0" lvl="0" indent="0" algn="ctr" rtl="0">
                        <a:lnSpc>
                          <a:spcPct val="100000"/>
                        </a:lnSpc>
                        <a:spcBef>
                          <a:spcPts val="0"/>
                        </a:spcBef>
                        <a:spcAft>
                          <a:spcPts val="0"/>
                        </a:spcAft>
                        <a:buNone/>
                      </a:pPr>
                      <a:r>
                        <a:rPr lang="en-US" sz="1500" u="none" strike="noStrike" cap="none">
                          <a:latin typeface="Georgia"/>
                          <a:ea typeface="Georgia"/>
                          <a:cs typeface="Georgia"/>
                          <a:sym typeface="Georgia"/>
                        </a:rPr>
                        <a:t>Level 2</a:t>
                      </a:r>
                      <a:endParaRPr/>
                    </a:p>
                  </a:txBody>
                  <a:tcPr marL="91450" marR="91450" marT="45725" marB="45725"/>
                </a:tc>
                <a:tc>
                  <a:txBody>
                    <a:bodyPr/>
                    <a:lstStyle/>
                    <a:p>
                      <a:pPr marL="0" marR="0" lvl="0" indent="0" algn="ctr" rtl="0">
                        <a:lnSpc>
                          <a:spcPct val="100000"/>
                        </a:lnSpc>
                        <a:spcBef>
                          <a:spcPts val="0"/>
                        </a:spcBef>
                        <a:spcAft>
                          <a:spcPts val="0"/>
                        </a:spcAft>
                        <a:buNone/>
                      </a:pPr>
                      <a:r>
                        <a:rPr lang="en-US" sz="1500" u="none" strike="noStrike" cap="none">
                          <a:latin typeface="Georgia"/>
                          <a:ea typeface="Georgia"/>
                          <a:cs typeface="Georgia"/>
                          <a:sym typeface="Georgia"/>
                        </a:rPr>
                        <a:t>Level 3</a:t>
                      </a:r>
                      <a:endParaRPr/>
                    </a:p>
                  </a:txBody>
                  <a:tcPr marL="91450" marR="91450" marT="45725" marB="45725"/>
                </a:tc>
                <a:extLst>
                  <a:ext uri="{0D108BD9-81ED-4DB2-BD59-A6C34878D82A}">
                    <a16:rowId xmlns:a16="http://schemas.microsoft.com/office/drawing/2014/main" val="10000"/>
                  </a:ext>
                </a:extLst>
              </a:tr>
              <a:tr h="866800">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Rover Navigation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Localize rover to 1m with pod array for a 15m user-controlled path.</a:t>
                      </a:r>
                      <a:endParaRPr/>
                    </a:p>
                  </a:txBody>
                  <a:tcPr marL="91450" marR="91450" marT="45725" marB="45725">
                    <a:solidFill>
                      <a:srgbClr val="99FF99"/>
                    </a:solidFill>
                  </a:tcPr>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Correct rover position to 1m with closed-loop</a:t>
                      </a:r>
                      <a:endParaRPr dirty="0"/>
                    </a:p>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error correction.</a:t>
                      </a:r>
                      <a:endParaRPr dirty="0"/>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Autonomously navigate SW-L1 path to within 1m of all 5-10 waypoints.</a:t>
                      </a:r>
                      <a:endParaRPr dirty="0"/>
                    </a:p>
                  </a:txBody>
                  <a:tcPr marL="91450" marR="91450" marT="45725" marB="45725"/>
                </a:tc>
                <a:extLst>
                  <a:ext uri="{0D108BD9-81ED-4DB2-BD59-A6C34878D82A}">
                    <a16:rowId xmlns:a16="http://schemas.microsoft.com/office/drawing/2014/main" val="10001"/>
                  </a:ext>
                </a:extLst>
              </a:tr>
              <a:tr h="907825">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 Deployment</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Pods are hand placed, in analytically predetermined locations.</a:t>
                      </a:r>
                      <a:endParaRPr dirty="0"/>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Deploys pod to range      </a:t>
                      </a:r>
                      <a:endParaRPr dirty="0"/>
                    </a:p>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&gt; 10m. Internal electronics function after impact.</a:t>
                      </a:r>
                      <a:endParaRPr dirty="0"/>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Rover software </a:t>
                      </a:r>
                      <a:endParaRPr dirty="0"/>
                    </a:p>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calculates trajectories and commands to deploy.</a:t>
                      </a:r>
                      <a:endParaRPr dirty="0"/>
                    </a:p>
                  </a:txBody>
                  <a:tcPr marL="91450" marR="91450" marT="45725" marB="45725"/>
                </a:tc>
                <a:extLst>
                  <a:ext uri="{0D108BD9-81ED-4DB2-BD59-A6C34878D82A}">
                    <a16:rowId xmlns:a16="http://schemas.microsoft.com/office/drawing/2014/main" val="10002"/>
                  </a:ext>
                </a:extLst>
              </a:tr>
              <a:tr h="907825">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Scientific Data</a:t>
                      </a:r>
                      <a:endParaRPr/>
                    </a:p>
                  </a:txBody>
                  <a:tcPr marL="91450" marR="91450" marT="45725" marB="45725"/>
                </a:tc>
                <a:tc>
                  <a:txBody>
                    <a:bodyPr/>
                    <a:lstStyle/>
                    <a:p>
                      <a:pPr marL="0" marR="0" lvl="0" indent="0" algn="l" rtl="0">
                        <a:lnSpc>
                          <a:spcPct val="100000"/>
                        </a:lnSpc>
                        <a:spcBef>
                          <a:spcPts val="0"/>
                        </a:spcBef>
                        <a:spcAft>
                          <a:spcPts val="0"/>
                        </a:spcAft>
                        <a:buNone/>
                      </a:pPr>
                      <a:endParaRPr sz="1500" u="none" strike="noStrike" cap="none">
                        <a:latin typeface="Georgia"/>
                        <a:ea typeface="Georgia"/>
                        <a:cs typeface="Georgia"/>
                        <a:sym typeface="Georgia"/>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Pods record</a:t>
                      </a:r>
                      <a:endParaRPr dirty="0"/>
                    </a:p>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pressure, temperature,</a:t>
                      </a:r>
                      <a:endParaRPr dirty="0"/>
                    </a:p>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and acceleration data.</a:t>
                      </a:r>
                      <a:endParaRPr dirty="0"/>
                    </a:p>
                  </a:txBody>
                  <a:tcPr marL="91450" marR="91450" marT="45725" marB="45725">
                    <a:solidFill>
                      <a:srgbClr val="66CCFF"/>
                    </a:solidFill>
                  </a:tcPr>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Pods collect environmental data at 5 minute frequency.</a:t>
                      </a:r>
                      <a:endParaRPr dirty="0"/>
                    </a:p>
                  </a:txBody>
                  <a:tcPr marL="91450" marR="91450" marT="45725" marB="45725">
                    <a:solidFill>
                      <a:srgbClr val="66CCFF"/>
                    </a:solidFill>
                  </a:tcPr>
                </a:tc>
                <a:extLst>
                  <a:ext uri="{0D108BD9-81ED-4DB2-BD59-A6C34878D82A}">
                    <a16:rowId xmlns:a16="http://schemas.microsoft.com/office/drawing/2014/main" val="10003"/>
                  </a:ext>
                </a:extLst>
              </a:tr>
              <a:tr h="866800">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provide RF ranging measurements </a:t>
                      </a:r>
                      <a:endParaRPr/>
                    </a:p>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to the rover.</a:t>
                      </a:r>
                      <a:endParaRPr/>
                    </a:p>
                  </a:txBody>
                  <a:tcPr marL="91450" marR="91450" marT="45725" marB="45725">
                    <a:solidFill>
                      <a:srgbClr val="99FF99"/>
                    </a:solidFill>
                  </a:tcPr>
                </a:tc>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Pods communicate amongst themselves using a mesh network.</a:t>
                      </a:r>
                      <a:endParaRPr/>
                    </a:p>
                  </a:txBody>
                  <a:tcPr marL="91450" marR="91450" marT="45725" marB="45725">
                    <a:solidFill>
                      <a:srgbClr val="99FF99"/>
                    </a:solidFill>
                  </a:tcPr>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Pods toggle between high and low power modes.</a:t>
                      </a:r>
                      <a:endParaRPr dirty="0"/>
                    </a:p>
                  </a:txBody>
                  <a:tcPr marL="91450" marR="91450" marT="45725" marB="45725">
                    <a:solidFill>
                      <a:srgbClr val="66CCFF"/>
                    </a:solidFill>
                  </a:tcPr>
                </a:tc>
                <a:extLst>
                  <a:ext uri="{0D108BD9-81ED-4DB2-BD59-A6C34878D82A}">
                    <a16:rowId xmlns:a16="http://schemas.microsoft.com/office/drawing/2014/main" val="10004"/>
                  </a:ext>
                </a:extLst>
              </a:tr>
              <a:tr h="866800">
                <a:tc>
                  <a:txBody>
                    <a:bodyPr/>
                    <a:lstStyle/>
                    <a:p>
                      <a:pPr marL="0" marR="0" lvl="0" indent="0" algn="l" rtl="0">
                        <a:lnSpc>
                          <a:spcPct val="100000"/>
                        </a:lnSpc>
                        <a:spcBef>
                          <a:spcPts val="0"/>
                        </a:spcBef>
                        <a:spcAft>
                          <a:spcPts val="0"/>
                        </a:spcAft>
                        <a:buNone/>
                      </a:pPr>
                      <a:r>
                        <a:rPr lang="en-US" sz="1500" u="none" strike="noStrike" cap="none">
                          <a:latin typeface="Georgia"/>
                          <a:ea typeface="Georgia"/>
                          <a:cs typeface="Georgia"/>
                          <a:sym typeface="Georgia"/>
                        </a:rPr>
                        <a:t>Software</a:t>
                      </a:r>
                      <a:endParaRPr/>
                    </a:p>
                  </a:txBody>
                  <a:tcPr marL="91450" marR="91450" marT="45725" marB="45725"/>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Find path for rover to reach 5-10 waypoints</a:t>
                      </a:r>
                      <a:endParaRPr dirty="0"/>
                    </a:p>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avoiding obstacles.</a:t>
                      </a:r>
                      <a:endParaRPr dirty="0"/>
                    </a:p>
                  </a:txBody>
                  <a:tcPr marL="91450" marR="91450" marT="45725" marB="45725">
                    <a:solidFill>
                      <a:srgbClr val="99FF99"/>
                    </a:solidFill>
                  </a:tcPr>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Software determines pod placement for best RF-ranging.</a:t>
                      </a:r>
                      <a:endParaRPr dirty="0"/>
                    </a:p>
                  </a:txBody>
                  <a:tcPr marL="91450" marR="91450" marT="45725" marB="45725">
                    <a:solidFill>
                      <a:srgbClr val="66CCFF"/>
                    </a:solidFill>
                  </a:tcPr>
                </a:tc>
                <a:tc>
                  <a:txBody>
                    <a:bodyPr/>
                    <a:lstStyle/>
                    <a:p>
                      <a:pPr marL="0" marR="0" lvl="0" indent="0" algn="l" rtl="0">
                        <a:lnSpc>
                          <a:spcPct val="100000"/>
                        </a:lnSpc>
                        <a:spcBef>
                          <a:spcPts val="0"/>
                        </a:spcBef>
                        <a:spcAft>
                          <a:spcPts val="0"/>
                        </a:spcAft>
                        <a:buNone/>
                      </a:pPr>
                      <a:r>
                        <a:rPr lang="en-US" sz="1500" u="none" strike="noStrike" cap="none" dirty="0">
                          <a:latin typeface="Georgia"/>
                          <a:ea typeface="Georgia"/>
                          <a:cs typeface="Georgia"/>
                          <a:sym typeface="Georgia"/>
                        </a:rPr>
                        <a:t>Pod placement software balances best science and best RF-ranging.</a:t>
                      </a:r>
                      <a:endParaRPr dirty="0"/>
                    </a:p>
                  </a:txBody>
                  <a:tcPr marL="91450" marR="91450" marT="45725" marB="45725">
                    <a:solidFill>
                      <a:srgbClr val="66CCFF"/>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5"/>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C. Pod Structure Tests</a:t>
            </a:r>
            <a:endParaRPr dirty="0"/>
          </a:p>
        </p:txBody>
      </p:sp>
      <p:pic>
        <p:nvPicPr>
          <p:cNvPr id="3" name="Picture 2">
            <a:extLst>
              <a:ext uri="{FF2B5EF4-FFF2-40B4-BE49-F238E27FC236}">
                <a16:creationId xmlns:a16="http://schemas.microsoft.com/office/drawing/2014/main" id="{141D7605-CEE4-4795-B39C-5326387BB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CCD6232D-8CC6-41BA-A944-4E9E645A331C}"/>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D7B28374-0B01-47A1-B51A-EEB74C099AB0}"/>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9B587C5A-F5AC-4ED1-926F-218F0F216475}"/>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FFA183E4-7203-4FD8-B464-C6631B03E7F2}"/>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56561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61</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ext uri="{D42A27DB-BD31-4B8C-83A1-F6EECF244321}">
                <p14:modId xmlns:p14="http://schemas.microsoft.com/office/powerpoint/2010/main" val="1371101301"/>
              </p:ext>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62071" y="4529569"/>
            <a:ext cx="3077557" cy="1167063"/>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42221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05"/>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62</a:t>
            </a:fld>
            <a:endParaRPr/>
          </a:p>
        </p:txBody>
      </p:sp>
      <p:sp>
        <p:nvSpPr>
          <p:cNvPr id="1280" name="Google Shape;1280;p105"/>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Pod Structure Aero Test</a:t>
            </a:r>
            <a:endParaRPr/>
          </a:p>
        </p:txBody>
      </p:sp>
      <p:pic>
        <p:nvPicPr>
          <p:cNvPr id="2" name="aero_test">
            <a:hlinkClick r:id="" action="ppaction://media"/>
            <a:extLst>
              <a:ext uri="{FF2B5EF4-FFF2-40B4-BE49-F238E27FC236}">
                <a16:creationId xmlns:a16="http://schemas.microsoft.com/office/drawing/2014/main" id="{D37CBF88-64DB-49CB-BF32-41223B105C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32" y="1382576"/>
            <a:ext cx="9087136" cy="5111514"/>
          </a:xfrm>
          <a:prstGeom prst="rect">
            <a:avLst/>
          </a:prstGeom>
        </p:spPr>
      </p:pic>
    </p:spTree>
    <p:extLst>
      <p:ext uri="{BB962C8B-B14F-4D97-AF65-F5344CB8AC3E}">
        <p14:creationId xmlns:p14="http://schemas.microsoft.com/office/powerpoint/2010/main" val="17449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5"/>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D. Deployment Tests</a:t>
            </a:r>
            <a:endParaRPr dirty="0"/>
          </a:p>
        </p:txBody>
      </p:sp>
      <p:pic>
        <p:nvPicPr>
          <p:cNvPr id="3" name="Picture 2">
            <a:extLst>
              <a:ext uri="{FF2B5EF4-FFF2-40B4-BE49-F238E27FC236}">
                <a16:creationId xmlns:a16="http://schemas.microsoft.com/office/drawing/2014/main" id="{141D7605-CEE4-4795-B39C-5326387BB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CCD6232D-8CC6-41BA-A944-4E9E645A331C}"/>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D7B28374-0B01-47A1-B51A-EEB74C099AB0}"/>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9B587C5A-F5AC-4ED1-926F-218F0F216475}"/>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FFA183E4-7203-4FD8-B464-C6631B03E7F2}"/>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147660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64</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37760" y="5778026"/>
            <a:ext cx="3077557" cy="1079974"/>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34316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94"/>
          <p:cNvSpPr txBox="1">
            <a:spLocks noGrp="1"/>
          </p:cNvSpPr>
          <p:nvPr>
            <p:ph type="body" idx="1"/>
          </p:nvPr>
        </p:nvSpPr>
        <p:spPr>
          <a:xfrm>
            <a:off x="121954" y="1985165"/>
            <a:ext cx="4449900" cy="3285600"/>
          </a:xfrm>
          <a:prstGeom prst="rect">
            <a:avLst/>
          </a:prstGeom>
          <a:noFill/>
          <a:ln>
            <a:noFill/>
          </a:ln>
        </p:spPr>
        <p:txBody>
          <a:bodyPr spcFirstLastPara="1" wrap="square" lIns="91425" tIns="45700" rIns="91425" bIns="45700" anchor="t" anchorCtr="0">
            <a:noAutofit/>
          </a:bodyPr>
          <a:lstStyle/>
          <a:p>
            <a:pPr marL="342900" lvl="0" indent="-244475" algn="l" rtl="0">
              <a:lnSpc>
                <a:spcPct val="90000"/>
              </a:lnSpc>
              <a:spcBef>
                <a:spcPts val="750"/>
              </a:spcBef>
              <a:spcAft>
                <a:spcPts val="0"/>
              </a:spcAft>
              <a:buClr>
                <a:schemeClr val="dk1"/>
              </a:buClr>
              <a:buSzPts val="1600"/>
              <a:buChar char="•"/>
            </a:pPr>
            <a:r>
              <a:rPr lang="en-US" sz="1600" b="1"/>
              <a:t>Facility: ITLL or Project Depot</a:t>
            </a:r>
            <a:endParaRPr sz="1600"/>
          </a:p>
          <a:p>
            <a:pPr marL="342900" lvl="0" indent="-244475" algn="l" rtl="0">
              <a:lnSpc>
                <a:spcPct val="90000"/>
              </a:lnSpc>
              <a:spcBef>
                <a:spcPts val="750"/>
              </a:spcBef>
              <a:spcAft>
                <a:spcPts val="0"/>
              </a:spcAft>
              <a:buClr>
                <a:schemeClr val="dk1"/>
              </a:buClr>
              <a:buSzPts val="1600"/>
              <a:buChar char="•"/>
            </a:pPr>
            <a:r>
              <a:rPr lang="en-US" sz="1600" b="1"/>
              <a:t>Equipment:</a:t>
            </a:r>
            <a:endParaRPr sz="1600"/>
          </a:p>
          <a:p>
            <a:pPr marL="685800" lvl="1" indent="-244475" algn="l" rtl="0">
              <a:lnSpc>
                <a:spcPct val="90000"/>
              </a:lnSpc>
              <a:spcBef>
                <a:spcPts val="375"/>
              </a:spcBef>
              <a:spcAft>
                <a:spcPts val="0"/>
              </a:spcAft>
              <a:buSzPts val="1600"/>
              <a:buChar char="•"/>
            </a:pPr>
            <a:r>
              <a:rPr lang="en-US" sz="1600"/>
              <a:t>Power supply</a:t>
            </a:r>
            <a:endParaRPr sz="1600"/>
          </a:p>
          <a:p>
            <a:pPr marL="685800" lvl="1" indent="-244475" algn="l" rtl="0">
              <a:lnSpc>
                <a:spcPct val="90000"/>
              </a:lnSpc>
              <a:spcBef>
                <a:spcPts val="375"/>
              </a:spcBef>
              <a:spcAft>
                <a:spcPts val="0"/>
              </a:spcAft>
              <a:buSzPts val="1600"/>
              <a:buChar char="•"/>
            </a:pPr>
            <a:r>
              <a:rPr lang="en-US" sz="1600"/>
              <a:t>Full assembled reloading system with stepper motor</a:t>
            </a:r>
            <a:endParaRPr sz="1600"/>
          </a:p>
          <a:p>
            <a:pPr marL="685800" lvl="1" indent="-244475" algn="l" rtl="0">
              <a:lnSpc>
                <a:spcPct val="90000"/>
              </a:lnSpc>
              <a:spcBef>
                <a:spcPts val="375"/>
              </a:spcBef>
              <a:spcAft>
                <a:spcPts val="0"/>
              </a:spcAft>
              <a:buSzPts val="1600"/>
              <a:buChar char="•"/>
            </a:pPr>
            <a:r>
              <a:rPr lang="en-US" sz="1600"/>
              <a:t>At least 5 pods</a:t>
            </a:r>
            <a:endParaRPr sz="1600"/>
          </a:p>
          <a:p>
            <a:pPr marL="342900" lvl="0" indent="-244475" algn="l" rtl="0">
              <a:lnSpc>
                <a:spcPct val="90000"/>
              </a:lnSpc>
              <a:spcBef>
                <a:spcPts val="750"/>
              </a:spcBef>
              <a:spcAft>
                <a:spcPts val="0"/>
              </a:spcAft>
              <a:buClr>
                <a:schemeClr val="dk1"/>
              </a:buClr>
              <a:buSzPts val="1600"/>
              <a:buChar char="•"/>
            </a:pPr>
            <a:r>
              <a:rPr lang="en-US" sz="1600" b="1"/>
              <a:t>Procedure:</a:t>
            </a:r>
            <a:endParaRPr sz="1600"/>
          </a:p>
          <a:p>
            <a:pPr marL="885825" lvl="1" indent="-444500" algn="l" rtl="0">
              <a:lnSpc>
                <a:spcPct val="90000"/>
              </a:lnSpc>
              <a:spcBef>
                <a:spcPts val="375"/>
              </a:spcBef>
              <a:spcAft>
                <a:spcPts val="0"/>
              </a:spcAft>
              <a:buSzPts val="1600"/>
              <a:buFont typeface="Arial"/>
              <a:buAutoNum type="arabicPeriod"/>
            </a:pPr>
            <a:r>
              <a:rPr lang="en-US" sz="1600"/>
              <a:t>Load 5 pods onto timing belt</a:t>
            </a:r>
            <a:endParaRPr sz="1600"/>
          </a:p>
          <a:p>
            <a:pPr marL="885825" lvl="1" indent="-444500" algn="l" rtl="0">
              <a:lnSpc>
                <a:spcPct val="90000"/>
              </a:lnSpc>
              <a:spcBef>
                <a:spcPts val="375"/>
              </a:spcBef>
              <a:spcAft>
                <a:spcPts val="0"/>
              </a:spcAft>
              <a:buSzPts val="1600"/>
              <a:buFont typeface="Arial"/>
              <a:buAutoNum type="arabicPeriod"/>
            </a:pPr>
            <a:r>
              <a:rPr lang="en-US" sz="1600"/>
              <a:t>Send reload command to turn the stepper motors</a:t>
            </a:r>
            <a:endParaRPr sz="1600"/>
          </a:p>
          <a:p>
            <a:pPr marL="885825" lvl="1" indent="-444500" algn="l" rtl="0">
              <a:lnSpc>
                <a:spcPct val="90000"/>
              </a:lnSpc>
              <a:spcBef>
                <a:spcPts val="375"/>
              </a:spcBef>
              <a:spcAft>
                <a:spcPts val="0"/>
              </a:spcAft>
              <a:buSzPts val="1600"/>
              <a:buFont typeface="Arial"/>
              <a:buAutoNum type="arabicPeriod"/>
            </a:pPr>
            <a:r>
              <a:rPr lang="en-US" sz="1600"/>
              <a:t>Repeat for all pods</a:t>
            </a:r>
            <a:endParaRPr sz="1600"/>
          </a:p>
        </p:txBody>
      </p:sp>
      <p:sp>
        <p:nvSpPr>
          <p:cNvPr id="1097" name="Google Shape;1097;p94"/>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65</a:t>
            </a:fld>
            <a:endParaRPr/>
          </a:p>
        </p:txBody>
      </p:sp>
      <p:sp>
        <p:nvSpPr>
          <p:cNvPr id="1098" name="Google Shape;1098;p94"/>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Reloading Test</a:t>
            </a:r>
            <a:endParaRPr/>
          </a:p>
        </p:txBody>
      </p:sp>
      <p:graphicFrame>
        <p:nvGraphicFramePr>
          <p:cNvPr id="1099" name="Google Shape;1099;p94"/>
          <p:cNvGraphicFramePr/>
          <p:nvPr/>
        </p:nvGraphicFramePr>
        <p:xfrm>
          <a:off x="4792030" y="1969847"/>
          <a:ext cx="4114800" cy="3112444"/>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600" u="none" strike="noStrike" cap="none">
                          <a:latin typeface="Georgia"/>
                          <a:ea typeface="Georgia"/>
                          <a:cs typeface="Georgia"/>
                          <a:sym typeface="Georgia"/>
                        </a:rPr>
                        <a:t>D3.</a:t>
                      </a:r>
                      <a:r>
                        <a:rPr lang="en-US" sz="1600">
                          <a:latin typeface="Georgia"/>
                          <a:ea typeface="Georgia"/>
                          <a:cs typeface="Georgia"/>
                          <a:sym typeface="Georgia"/>
                        </a:rPr>
                        <a:t>5</a:t>
                      </a:r>
                      <a:endParaRPr sz="16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a:ea typeface="Georgia"/>
                          <a:cs typeface="Georgia"/>
                          <a:sym typeface="Georgia"/>
                        </a:rPr>
                        <a:t>DM shall be capable of deploying 10 pods within a 20 minute duration</a:t>
                      </a:r>
                      <a:endParaRPr sz="16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a:ea typeface="Georgia"/>
                          <a:cs typeface="Georgia"/>
                          <a:sym typeface="Georgia"/>
                        </a:rPr>
                        <a:t>D3.5.1</a:t>
                      </a:r>
                      <a:endParaRPr sz="16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a:ea typeface="Georgia"/>
                          <a:cs typeface="Georgia"/>
                          <a:sym typeface="Georgia"/>
                        </a:rPr>
                        <a:t>DM shall be capable of reloading and deploying a new pod every 2 minutes</a:t>
                      </a:r>
                      <a:endParaRPr sz="16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a:ea typeface="Georgia"/>
                          <a:cs typeface="Georgia"/>
                          <a:sym typeface="Georgia"/>
                        </a:rPr>
                        <a:t>P5.1</a:t>
                      </a:r>
                      <a:endParaRPr sz="16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600">
                          <a:latin typeface="Georgia"/>
                          <a:ea typeface="Georgia"/>
                          <a:cs typeface="Georgia"/>
                          <a:sym typeface="Georgia"/>
                        </a:rPr>
                        <a:t>Pods are deployable and compatible with DM</a:t>
                      </a:r>
                      <a:endParaRPr sz="16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000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600" u="none" strike="noStrike" cap="none">
                          <a:latin typeface="Georgia"/>
                          <a:ea typeface="Georgia"/>
                          <a:cs typeface="Georgia"/>
                          <a:sym typeface="Georgia"/>
                        </a:rPr>
                        <a:t>Additional: None </a:t>
                      </a:r>
                      <a:endParaRPr sz="16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100" name="Google Shape;1100;p94"/>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Verify </a:t>
            </a:r>
            <a:r>
              <a:rPr lang="en-US" sz="1800" b="1">
                <a:solidFill>
                  <a:schemeClr val="dk1"/>
                </a:solidFill>
                <a:latin typeface="Georgia"/>
                <a:ea typeface="Georgia"/>
                <a:cs typeface="Georgia"/>
                <a:sym typeface="Georgia"/>
              </a:rPr>
              <a:t>reloading capability and</a:t>
            </a:r>
            <a:r>
              <a:rPr lang="en-US" sz="1800" b="1" i="0" u="none" strike="noStrike" cap="none">
                <a:solidFill>
                  <a:schemeClr val="dk1"/>
                </a:solidFill>
                <a:latin typeface="Georgia"/>
                <a:ea typeface="Georgia"/>
                <a:cs typeface="Georgia"/>
                <a:sym typeface="Georgia"/>
              </a:rPr>
              <a:t> funnel design</a:t>
            </a:r>
            <a:endParaRPr sz="1800" b="0" i="0" u="none" strike="noStrike" cap="none">
              <a:solidFill>
                <a:schemeClr val="dk1"/>
              </a:solidFill>
              <a:latin typeface="Georgia"/>
              <a:ea typeface="Georgia"/>
              <a:cs typeface="Georgia"/>
              <a:sym typeface="Georgia"/>
            </a:endParaRPr>
          </a:p>
        </p:txBody>
      </p:sp>
      <p:sp>
        <p:nvSpPr>
          <p:cNvPr id="1101" name="Google Shape;1101;p94"/>
          <p:cNvSpPr/>
          <p:nvPr/>
        </p:nvSpPr>
        <p:spPr>
          <a:xfrm>
            <a:off x="282432" y="6100447"/>
            <a:ext cx="1463100" cy="649200"/>
          </a:xfrm>
          <a:prstGeom prst="flowChartAlternateProcess">
            <a:avLst/>
          </a:prstGeom>
          <a:solidFill>
            <a:srgbClr val="00B050">
              <a:alpha val="4980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Scheduled</a:t>
            </a:r>
            <a:endParaRPr/>
          </a:p>
        </p:txBody>
      </p:sp>
      <p:sp>
        <p:nvSpPr>
          <p:cNvPr id="1102" name="Google Shape;1102;p94"/>
          <p:cNvSpPr/>
          <p:nvPr/>
        </p:nvSpPr>
        <p:spPr>
          <a:xfrm>
            <a:off x="1926447" y="6100447"/>
            <a:ext cx="1463100" cy="649200"/>
          </a:xfrm>
          <a:prstGeom prst="flowChartAlternateProcess">
            <a:avLst/>
          </a:prstGeom>
          <a:solidFill>
            <a:srgbClr val="7030A0">
              <a:alpha val="4980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103" name="Google Shape;1103;p94"/>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104" name="Google Shape;1104;p94"/>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105" name="Google Shape;1105;p94"/>
          <p:cNvSpPr/>
          <p:nvPr/>
        </p:nvSpPr>
        <p:spPr>
          <a:xfrm>
            <a:off x="6994702" y="6128328"/>
            <a:ext cx="1957500" cy="275100"/>
          </a:xfrm>
          <a:prstGeom prst="roundRect">
            <a:avLst>
              <a:gd name="adj" fmla="val 16667"/>
            </a:avLst>
          </a:prstGeom>
          <a:solidFill>
            <a:srgbClr val="00B05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Complete</a:t>
            </a:r>
            <a:endParaRPr sz="1600" b="0" i="0" u="none" strike="noStrike" cap="none">
              <a:solidFill>
                <a:schemeClr val="dk1"/>
              </a:solidFill>
              <a:latin typeface="Georgia"/>
              <a:ea typeface="Georgia"/>
              <a:cs typeface="Georgia"/>
              <a:sym typeface="Georgia"/>
            </a:endParaRPr>
          </a:p>
        </p:txBody>
      </p:sp>
      <p:sp>
        <p:nvSpPr>
          <p:cNvPr id="1106" name="Google Shape;1106;p94"/>
          <p:cNvSpPr/>
          <p:nvPr/>
        </p:nvSpPr>
        <p:spPr>
          <a:xfrm>
            <a:off x="6994702" y="6471338"/>
            <a:ext cx="1957500" cy="275100"/>
          </a:xfrm>
          <a:prstGeom prst="roundRect">
            <a:avLst>
              <a:gd name="adj" fmla="val 16667"/>
            </a:avLst>
          </a:prstGeom>
          <a:solidFill>
            <a:srgbClr val="7030A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In Progress</a:t>
            </a:r>
            <a:endParaRPr sz="1600" b="0" i="0" u="none" strike="noStrike" cap="none">
              <a:solidFill>
                <a:schemeClr val="dk1"/>
              </a:solidFill>
              <a:latin typeface="Georgia"/>
              <a:ea typeface="Georgia"/>
              <a:cs typeface="Georgia"/>
              <a:sym typeface="Georgia"/>
            </a:endParaRPr>
          </a:p>
        </p:txBody>
      </p:sp>
      <p:sp>
        <p:nvSpPr>
          <p:cNvPr id="1107" name="Google Shape;1107;p94"/>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Timing belt shown to support all loads, commanding is functional, no jamming in funnel, ideal reloading step count verified</a:t>
            </a:r>
            <a:endParaRPr/>
          </a:p>
        </p:txBody>
      </p:sp>
    </p:spTree>
    <p:extLst>
      <p:ext uri="{BB962C8B-B14F-4D97-AF65-F5344CB8AC3E}">
        <p14:creationId xmlns:p14="http://schemas.microsoft.com/office/powerpoint/2010/main" val="1432089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95"/>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66</a:t>
            </a:fld>
            <a:endParaRPr/>
          </a:p>
        </p:txBody>
      </p:sp>
      <p:sp>
        <p:nvSpPr>
          <p:cNvPr id="1114" name="Google Shape;1114;p95"/>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Reloading Pretests</a:t>
            </a:r>
            <a:endParaRPr/>
          </a:p>
        </p:txBody>
      </p:sp>
      <p:graphicFrame>
        <p:nvGraphicFramePr>
          <p:cNvPr id="1115" name="Google Shape;1115;p95"/>
          <p:cNvGraphicFramePr/>
          <p:nvPr/>
        </p:nvGraphicFramePr>
        <p:xfrm>
          <a:off x="121930" y="1969847"/>
          <a:ext cx="8830275" cy="1585500"/>
        </p:xfrm>
        <a:graphic>
          <a:graphicData uri="http://schemas.openxmlformats.org/drawingml/2006/table">
            <a:tbl>
              <a:tblPr firstRow="1" bandRow="1">
                <a:noFill/>
                <a:tableStyleId>{EB5C622D-BDB0-4B37-B10F-53F37E19B05A}</a:tableStyleId>
              </a:tblPr>
              <a:tblGrid>
                <a:gridCol w="1103775">
                  <a:extLst>
                    <a:ext uri="{9D8B030D-6E8A-4147-A177-3AD203B41FA5}">
                      <a16:colId xmlns:a16="http://schemas.microsoft.com/office/drawing/2014/main" val="20000"/>
                    </a:ext>
                  </a:extLst>
                </a:gridCol>
                <a:gridCol w="6727925">
                  <a:extLst>
                    <a:ext uri="{9D8B030D-6E8A-4147-A177-3AD203B41FA5}">
                      <a16:colId xmlns:a16="http://schemas.microsoft.com/office/drawing/2014/main" val="20001"/>
                    </a:ext>
                  </a:extLst>
                </a:gridCol>
                <a:gridCol w="998575">
                  <a:extLst>
                    <a:ext uri="{9D8B030D-6E8A-4147-A177-3AD203B41FA5}">
                      <a16:colId xmlns:a16="http://schemas.microsoft.com/office/drawing/2014/main" val="20002"/>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Pretests</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Status</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DT3.1</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Turn timing belt</a:t>
                      </a: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030A0">
                        <a:alpha val="49800"/>
                      </a:srgbClr>
                    </a:solidFill>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DT3.2</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Reload one pod</a:t>
                      </a: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2/23</a:t>
                      </a: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7E8EA"/>
                    </a:solidFill>
                  </a:tcPr>
                </a:tc>
                <a:extLst>
                  <a:ext uri="{0D108BD9-81ED-4DB2-BD59-A6C34878D82A}">
                    <a16:rowId xmlns:a16="http://schemas.microsoft.com/office/drawing/2014/main" val="10002"/>
                  </a:ext>
                </a:extLst>
              </a:tr>
            </a:tbl>
          </a:graphicData>
        </a:graphic>
      </p:graphicFrame>
      <p:sp>
        <p:nvSpPr>
          <p:cNvPr id="1116" name="Google Shape;1116;p95"/>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lvl="0" indent="0" algn="l" rtl="0">
              <a:lnSpc>
                <a:spcPct val="90000"/>
              </a:lnSpc>
              <a:spcBef>
                <a:spcPts val="750"/>
              </a:spcBef>
              <a:spcAft>
                <a:spcPts val="0"/>
              </a:spcAft>
              <a:buClr>
                <a:schemeClr val="dk1"/>
              </a:buClr>
              <a:buSzPts val="1800"/>
              <a:buFont typeface="Arial"/>
              <a:buNone/>
            </a:pPr>
            <a:r>
              <a:rPr lang="en-US" sz="1800" b="1">
                <a:solidFill>
                  <a:schemeClr val="dk1"/>
                </a:solidFill>
                <a:latin typeface="Georgia"/>
                <a:ea typeface="Georgia"/>
                <a:cs typeface="Georgia"/>
                <a:sym typeface="Georgia"/>
              </a:rPr>
              <a:t>Objective: Verify reloading capability and funnel design</a:t>
            </a:r>
            <a:endParaRPr sz="1800" b="1">
              <a:solidFill>
                <a:schemeClr val="dk1"/>
              </a:solidFill>
              <a:latin typeface="Georgia"/>
              <a:ea typeface="Georgia"/>
              <a:cs typeface="Georgia"/>
              <a:sym typeface="Georgia"/>
            </a:endParaRPr>
          </a:p>
        </p:txBody>
      </p:sp>
      <p:sp>
        <p:nvSpPr>
          <p:cNvPr id="1117" name="Google Shape;1117;p95"/>
          <p:cNvSpPr/>
          <p:nvPr/>
        </p:nvSpPr>
        <p:spPr>
          <a:xfrm>
            <a:off x="6994702" y="6052128"/>
            <a:ext cx="1957500" cy="275100"/>
          </a:xfrm>
          <a:prstGeom prst="roundRect">
            <a:avLst>
              <a:gd name="adj" fmla="val 16667"/>
            </a:avLst>
          </a:prstGeom>
          <a:solidFill>
            <a:srgbClr val="00B05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Complete</a:t>
            </a:r>
            <a:endParaRPr sz="1600" b="0" i="0" u="none" strike="noStrike" cap="none">
              <a:solidFill>
                <a:schemeClr val="dk1"/>
              </a:solidFill>
              <a:latin typeface="Georgia"/>
              <a:ea typeface="Georgia"/>
              <a:cs typeface="Georgia"/>
              <a:sym typeface="Georgia"/>
            </a:endParaRPr>
          </a:p>
        </p:txBody>
      </p:sp>
      <p:sp>
        <p:nvSpPr>
          <p:cNvPr id="1118" name="Google Shape;1118;p95"/>
          <p:cNvSpPr/>
          <p:nvPr/>
        </p:nvSpPr>
        <p:spPr>
          <a:xfrm>
            <a:off x="6994702" y="6395138"/>
            <a:ext cx="1957500" cy="275100"/>
          </a:xfrm>
          <a:prstGeom prst="roundRect">
            <a:avLst>
              <a:gd name="adj" fmla="val 16667"/>
            </a:avLst>
          </a:prstGeom>
          <a:solidFill>
            <a:srgbClr val="7030A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In Progress</a:t>
            </a:r>
            <a:endParaRPr sz="1600" b="0" i="0" u="none" strike="noStrike" cap="none">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3359187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96"/>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67</a:t>
            </a:fld>
            <a:endParaRPr/>
          </a:p>
        </p:txBody>
      </p:sp>
      <p:sp>
        <p:nvSpPr>
          <p:cNvPr id="1125" name="Google Shape;1125;p96"/>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Cannon Safety Pretests</a:t>
            </a:r>
            <a:endParaRPr/>
          </a:p>
        </p:txBody>
      </p:sp>
      <p:graphicFrame>
        <p:nvGraphicFramePr>
          <p:cNvPr id="1126" name="Google Shape;1126;p96"/>
          <p:cNvGraphicFramePr/>
          <p:nvPr/>
        </p:nvGraphicFramePr>
        <p:xfrm>
          <a:off x="121930" y="1969847"/>
          <a:ext cx="8830275" cy="3629260"/>
        </p:xfrm>
        <a:graphic>
          <a:graphicData uri="http://schemas.openxmlformats.org/drawingml/2006/table">
            <a:tbl>
              <a:tblPr firstRow="1" bandRow="1">
                <a:noFill/>
                <a:tableStyleId>{EB5C622D-BDB0-4B37-B10F-53F37E19B05A}</a:tableStyleId>
              </a:tblPr>
              <a:tblGrid>
                <a:gridCol w="1103775">
                  <a:extLst>
                    <a:ext uri="{9D8B030D-6E8A-4147-A177-3AD203B41FA5}">
                      <a16:colId xmlns:a16="http://schemas.microsoft.com/office/drawing/2014/main" val="20000"/>
                    </a:ext>
                  </a:extLst>
                </a:gridCol>
                <a:gridCol w="6727925">
                  <a:extLst>
                    <a:ext uri="{9D8B030D-6E8A-4147-A177-3AD203B41FA5}">
                      <a16:colId xmlns:a16="http://schemas.microsoft.com/office/drawing/2014/main" val="20001"/>
                    </a:ext>
                  </a:extLst>
                </a:gridCol>
                <a:gridCol w="998575">
                  <a:extLst>
                    <a:ext uri="{9D8B030D-6E8A-4147-A177-3AD203B41FA5}">
                      <a16:colId xmlns:a16="http://schemas.microsoft.com/office/drawing/2014/main" val="20002"/>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Pretests</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Status</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sz="1800">
                          <a:latin typeface="Georgia"/>
                          <a:ea typeface="Georgia"/>
                          <a:cs typeface="Georgia"/>
                          <a:sym typeface="Georgia"/>
                        </a:rPr>
                        <a:t>Serial command from computer → Arduino to reverse motor direction</a:t>
                      </a: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alpha val="49800"/>
                      </a:srgbClr>
                    </a:solidFill>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None/>
                      </a:pP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800">
                          <a:latin typeface="Georgia"/>
                          <a:ea typeface="Georgia"/>
                          <a:cs typeface="Georgia"/>
                          <a:sym typeface="Georgia"/>
                        </a:rPr>
                        <a:t>Serial command from computer → Arduino to shut off motor </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alpha val="49800"/>
                      </a:srgbClr>
                    </a:solidFill>
                  </a:tcPr>
                </a:tc>
                <a:extLst>
                  <a:ext uri="{0D108BD9-81ED-4DB2-BD59-A6C34878D82A}">
                    <a16:rowId xmlns:a16="http://schemas.microsoft.com/office/drawing/2014/main" val="10002"/>
                  </a:ext>
                </a:extLst>
              </a:tr>
              <a:tr h="528500">
                <a:tc>
                  <a:txBody>
                    <a:bodyPr/>
                    <a:lstStyle/>
                    <a:p>
                      <a:pPr marL="0" marR="0" lvl="0" indent="0" algn="ctr" rtl="0">
                        <a:lnSpc>
                          <a:spcPct val="115000"/>
                        </a:lnSpc>
                        <a:spcBef>
                          <a:spcPts val="0"/>
                        </a:spcBef>
                        <a:spcAft>
                          <a:spcPts val="0"/>
                        </a:spcAft>
                        <a:buNone/>
                      </a:pP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800">
                          <a:latin typeface="Georgia"/>
                          <a:ea typeface="Georgia"/>
                          <a:cs typeface="Georgia"/>
                          <a:sym typeface="Georgia"/>
                        </a:rPr>
                        <a:t>Command from kill switch → rover to cut power (no deployment module)</a:t>
                      </a: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7E8EA"/>
                    </a:solidFill>
                  </a:tcPr>
                </a:tc>
                <a:extLst>
                  <a:ext uri="{0D108BD9-81ED-4DB2-BD59-A6C34878D82A}">
                    <a16:rowId xmlns:a16="http://schemas.microsoft.com/office/drawing/2014/main" val="10003"/>
                  </a:ext>
                </a:extLst>
              </a:tr>
              <a:tr h="528500">
                <a:tc>
                  <a:txBody>
                    <a:bodyPr/>
                    <a:lstStyle/>
                    <a:p>
                      <a:pPr marL="0" marR="0" lvl="0" indent="0" algn="ctr" rtl="0">
                        <a:lnSpc>
                          <a:spcPct val="115000"/>
                        </a:lnSpc>
                        <a:spcBef>
                          <a:spcPts val="0"/>
                        </a:spcBef>
                        <a:spcAft>
                          <a:spcPts val="0"/>
                        </a:spcAft>
                        <a:buNone/>
                      </a:pP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800">
                          <a:latin typeface="Georgia"/>
                          <a:ea typeface="Georgia"/>
                          <a:cs typeface="Georgia"/>
                          <a:sym typeface="Georgia"/>
                        </a:rPr>
                        <a:t>Command from kill switch → rover to shut off motor (no spring compression)</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7E8EA"/>
                    </a:solidFill>
                  </a:tcPr>
                </a:tc>
                <a:extLst>
                  <a:ext uri="{0D108BD9-81ED-4DB2-BD59-A6C34878D82A}">
                    <a16:rowId xmlns:a16="http://schemas.microsoft.com/office/drawing/2014/main" val="10004"/>
                  </a:ext>
                </a:extLst>
              </a:tr>
              <a:tr h="528500">
                <a:tc>
                  <a:txBody>
                    <a:bodyPr/>
                    <a:lstStyle/>
                    <a:p>
                      <a:pPr marL="0" marR="0" lvl="0" indent="0" algn="ctr" rtl="0">
                        <a:lnSpc>
                          <a:spcPct val="115000"/>
                        </a:lnSpc>
                        <a:spcBef>
                          <a:spcPts val="0"/>
                        </a:spcBef>
                        <a:spcAft>
                          <a:spcPts val="0"/>
                        </a:spcAft>
                        <a:buNone/>
                      </a:pP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800">
                          <a:latin typeface="Georgia"/>
                          <a:ea typeface="Georgia"/>
                          <a:cs typeface="Georgia"/>
                          <a:sym typeface="Georgia"/>
                        </a:rPr>
                        <a:t>Command from kill switch → rover to reverse motor direction (no rack or spring compression)</a:t>
                      </a:r>
                      <a:endParaRPr sz="1800">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800"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7E8EA"/>
                    </a:solidFill>
                  </a:tcPr>
                </a:tc>
                <a:extLst>
                  <a:ext uri="{0D108BD9-81ED-4DB2-BD59-A6C34878D82A}">
                    <a16:rowId xmlns:a16="http://schemas.microsoft.com/office/drawing/2014/main" val="10005"/>
                  </a:ext>
                </a:extLst>
              </a:tr>
            </a:tbl>
          </a:graphicData>
        </a:graphic>
      </p:graphicFrame>
      <p:sp>
        <p:nvSpPr>
          <p:cNvPr id="1127" name="Google Shape;1127;p96"/>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lvl="0" indent="0" algn="l" rtl="0">
              <a:lnSpc>
                <a:spcPct val="90000"/>
              </a:lnSpc>
              <a:spcBef>
                <a:spcPts val="750"/>
              </a:spcBef>
              <a:spcAft>
                <a:spcPts val="0"/>
              </a:spcAft>
              <a:buClr>
                <a:schemeClr val="dk1"/>
              </a:buClr>
              <a:buSzPts val="1800"/>
              <a:buFont typeface="Arial"/>
              <a:buNone/>
            </a:pPr>
            <a:r>
              <a:rPr lang="en-US" sz="1800" b="1">
                <a:solidFill>
                  <a:schemeClr val="dk1"/>
                </a:solidFill>
                <a:latin typeface="Georgia"/>
                <a:ea typeface="Georgia"/>
                <a:cs typeface="Georgia"/>
                <a:sym typeface="Georgia"/>
              </a:rPr>
              <a:t>Objective: Verify safety procedure and remote kill switch </a:t>
            </a:r>
            <a:endParaRPr sz="1800" b="1">
              <a:solidFill>
                <a:schemeClr val="dk1"/>
              </a:solidFill>
              <a:latin typeface="Georgia"/>
              <a:ea typeface="Georgia"/>
              <a:cs typeface="Georgia"/>
              <a:sym typeface="Georgia"/>
            </a:endParaRPr>
          </a:p>
        </p:txBody>
      </p:sp>
      <p:sp>
        <p:nvSpPr>
          <p:cNvPr id="1128" name="Google Shape;1128;p96"/>
          <p:cNvSpPr/>
          <p:nvPr/>
        </p:nvSpPr>
        <p:spPr>
          <a:xfrm>
            <a:off x="6994702" y="6052128"/>
            <a:ext cx="1957500" cy="275100"/>
          </a:xfrm>
          <a:prstGeom prst="roundRect">
            <a:avLst>
              <a:gd name="adj" fmla="val 16667"/>
            </a:avLst>
          </a:prstGeom>
          <a:solidFill>
            <a:srgbClr val="00B05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Complete</a:t>
            </a:r>
            <a:endParaRPr sz="1600" b="0" i="0" u="none" strike="noStrike" cap="none">
              <a:solidFill>
                <a:schemeClr val="dk1"/>
              </a:solidFill>
              <a:latin typeface="Georgia"/>
              <a:ea typeface="Georgia"/>
              <a:cs typeface="Georgia"/>
              <a:sym typeface="Georgia"/>
            </a:endParaRPr>
          </a:p>
        </p:txBody>
      </p:sp>
      <p:sp>
        <p:nvSpPr>
          <p:cNvPr id="1129" name="Google Shape;1129;p96"/>
          <p:cNvSpPr/>
          <p:nvPr/>
        </p:nvSpPr>
        <p:spPr>
          <a:xfrm>
            <a:off x="6994702" y="6395138"/>
            <a:ext cx="1957500" cy="275100"/>
          </a:xfrm>
          <a:prstGeom prst="roundRect">
            <a:avLst>
              <a:gd name="adj" fmla="val 16667"/>
            </a:avLst>
          </a:prstGeom>
          <a:solidFill>
            <a:srgbClr val="7030A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In Progress</a:t>
            </a:r>
            <a:endParaRPr sz="1600" b="0" i="0" u="none" strike="noStrike" cap="none">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29775749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84"/>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68</a:t>
            </a:fld>
            <a:endParaRPr/>
          </a:p>
        </p:txBody>
      </p:sp>
      <p:sp>
        <p:nvSpPr>
          <p:cNvPr id="980" name="Google Shape;980;p84"/>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Cannon Safety Demo</a:t>
            </a:r>
            <a:endParaRPr/>
          </a:p>
        </p:txBody>
      </p:sp>
      <p:pic>
        <p:nvPicPr>
          <p:cNvPr id="2" name="Safety Demo">
            <a:hlinkClick r:id="" action="ppaction://media"/>
            <a:extLst>
              <a:ext uri="{FF2B5EF4-FFF2-40B4-BE49-F238E27FC236}">
                <a16:creationId xmlns:a16="http://schemas.microsoft.com/office/drawing/2014/main" id="{121A7961-15F2-4FD8-A884-6EA875AEEF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50590"/>
            <a:ext cx="9144000" cy="5143500"/>
          </a:xfrm>
          <a:prstGeom prst="rect">
            <a:avLst/>
          </a:prstGeom>
        </p:spPr>
      </p:pic>
    </p:spTree>
    <p:extLst>
      <p:ext uri="{BB962C8B-B14F-4D97-AF65-F5344CB8AC3E}">
        <p14:creationId xmlns:p14="http://schemas.microsoft.com/office/powerpoint/2010/main" val="25460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85"/>
          <p:cNvSpPr txBox="1">
            <a:spLocks noGrp="1"/>
          </p:cNvSpPr>
          <p:nvPr>
            <p:ph type="body" idx="1"/>
          </p:nvPr>
        </p:nvSpPr>
        <p:spPr>
          <a:xfrm>
            <a:off x="121950" y="1111288"/>
            <a:ext cx="8784778" cy="51075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dirty="0"/>
              <a:t>If the spring is slightly compressed and not in a fire sequence, the spring can be reversed and stopped using manual commands.</a:t>
            </a:r>
            <a:endParaRPr dirty="0"/>
          </a:p>
        </p:txBody>
      </p:sp>
      <p:sp>
        <p:nvSpPr>
          <p:cNvPr id="988" name="Google Shape;988;p85"/>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69</a:t>
            </a:fld>
            <a:endParaRPr/>
          </a:p>
        </p:txBody>
      </p:sp>
      <p:sp>
        <p:nvSpPr>
          <p:cNvPr id="989" name="Google Shape;989;p85"/>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Manual Spring Safety</a:t>
            </a:r>
            <a:endParaRPr/>
          </a:p>
        </p:txBody>
      </p:sp>
      <p:pic>
        <p:nvPicPr>
          <p:cNvPr id="2" name="Manual Safety">
            <a:hlinkClick r:id="" action="ppaction://media"/>
            <a:extLst>
              <a:ext uri="{FF2B5EF4-FFF2-40B4-BE49-F238E27FC236}">
                <a16:creationId xmlns:a16="http://schemas.microsoft.com/office/drawing/2014/main" id="{58D7AD17-14B3-4005-B68B-5E08E3A529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0506" y="2472979"/>
            <a:ext cx="7338822" cy="4128087"/>
          </a:xfrm>
          <a:prstGeom prst="rect">
            <a:avLst/>
          </a:prstGeom>
        </p:spPr>
      </p:pic>
    </p:spTree>
    <p:extLst>
      <p:ext uri="{BB962C8B-B14F-4D97-AF65-F5344CB8AC3E}">
        <p14:creationId xmlns:p14="http://schemas.microsoft.com/office/powerpoint/2010/main" val="20840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0"/>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7</a:t>
            </a:fld>
            <a:endParaRPr/>
          </a:p>
        </p:txBody>
      </p:sp>
      <p:sp>
        <p:nvSpPr>
          <p:cNvPr id="301" name="Google Shape;301;p30"/>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FBD</a:t>
            </a:r>
            <a:endParaRPr/>
          </a:p>
        </p:txBody>
      </p:sp>
      <p:pic>
        <p:nvPicPr>
          <p:cNvPr id="8" name="Picture 7" descr="A screenshot of a cell phone&#10;&#10;Description generated with very high confidence">
            <a:extLst>
              <a:ext uri="{FF2B5EF4-FFF2-40B4-BE49-F238E27FC236}">
                <a16:creationId xmlns:a16="http://schemas.microsoft.com/office/drawing/2014/main" id="{44383642-611A-4272-B2B3-436B113737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40" y="1060289"/>
            <a:ext cx="8995719" cy="5797711"/>
          </a:xfrm>
          <a:prstGeom prst="rect">
            <a:avLst/>
          </a:prstGeom>
        </p:spPr>
      </p:pic>
      <p:sp>
        <p:nvSpPr>
          <p:cNvPr id="9" name="Rectangle 8">
            <a:extLst>
              <a:ext uri="{FF2B5EF4-FFF2-40B4-BE49-F238E27FC236}">
                <a16:creationId xmlns:a16="http://schemas.microsoft.com/office/drawing/2014/main" id="{399519E5-F728-408A-9ECB-E618BFC270FB}"/>
              </a:ext>
            </a:extLst>
          </p:cNvPr>
          <p:cNvSpPr/>
          <p:nvPr/>
        </p:nvSpPr>
        <p:spPr>
          <a:xfrm>
            <a:off x="1661925" y="1769175"/>
            <a:ext cx="1899821" cy="1890944"/>
          </a:xfrm>
          <a:prstGeom prst="rect">
            <a:avLst/>
          </a:prstGeom>
          <a:noFill/>
          <a:ln w="3175">
            <a:solidFill>
              <a:schemeClr val="accent2"/>
            </a:solidFill>
          </a:ln>
          <a:effectLst>
            <a:glow rad="228600">
              <a:schemeClr val="accent2">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A7C39BF8-7ACB-4C76-AE83-81A3F12715CE}"/>
              </a:ext>
            </a:extLst>
          </p:cNvPr>
          <p:cNvSpPr/>
          <p:nvPr/>
        </p:nvSpPr>
        <p:spPr>
          <a:xfrm>
            <a:off x="3966520" y="2569845"/>
            <a:ext cx="1482810" cy="1890944"/>
          </a:xfrm>
          <a:prstGeom prst="rect">
            <a:avLst/>
          </a:prstGeom>
          <a:noFill/>
          <a:ln w="3175">
            <a:solidFill>
              <a:schemeClr val="accent2"/>
            </a:solidFill>
          </a:ln>
          <a:effectLst>
            <a:glow rad="228600">
              <a:schemeClr val="accent2">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0E3A24E5-ECE1-4789-A97D-919DCAF8F3B1}"/>
              </a:ext>
            </a:extLst>
          </p:cNvPr>
          <p:cNvSpPr/>
          <p:nvPr/>
        </p:nvSpPr>
        <p:spPr>
          <a:xfrm>
            <a:off x="5623403" y="1162512"/>
            <a:ext cx="3397028" cy="2939931"/>
          </a:xfrm>
          <a:prstGeom prst="rect">
            <a:avLst/>
          </a:prstGeom>
          <a:noFill/>
          <a:ln w="3175">
            <a:solidFill>
              <a:schemeClr val="accent2"/>
            </a:solidFill>
          </a:ln>
          <a:effectLst>
            <a:glow rad="228600">
              <a:schemeClr val="accent2">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5"/>
          <p:cNvSpPr txBox="1">
            <a:spLocks noGrp="1"/>
          </p:cNvSpPr>
          <p:nvPr>
            <p:ph type="title"/>
          </p:nvPr>
        </p:nvSpPr>
        <p:spPr>
          <a:xfrm>
            <a:off x="0" y="2168478"/>
            <a:ext cx="5115464" cy="122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E. Integration Tests</a:t>
            </a:r>
            <a:endParaRPr dirty="0"/>
          </a:p>
        </p:txBody>
      </p:sp>
      <p:pic>
        <p:nvPicPr>
          <p:cNvPr id="3" name="Picture 2">
            <a:extLst>
              <a:ext uri="{FF2B5EF4-FFF2-40B4-BE49-F238E27FC236}">
                <a16:creationId xmlns:a16="http://schemas.microsoft.com/office/drawing/2014/main" id="{141D7605-CEE4-4795-B39C-5326387BB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CCD6232D-8CC6-41BA-A944-4E9E645A331C}"/>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D7B28374-0B01-47A1-B51A-EEB74C099AB0}"/>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9B587C5A-F5AC-4ED1-926F-218F0F216475}"/>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FFA183E4-7203-4FD8-B464-C6631B03E7F2}"/>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336893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9" name="Rectangle 28">
            <a:extLst>
              <a:ext uri="{FF2B5EF4-FFF2-40B4-BE49-F238E27FC236}">
                <a16:creationId xmlns:a16="http://schemas.microsoft.com/office/drawing/2014/main" id="{45CFB148-2C5A-45A7-9D8F-7A7B96424E7B}"/>
              </a:ext>
            </a:extLst>
          </p:cNvPr>
          <p:cNvSpPr/>
          <p:nvPr/>
        </p:nvSpPr>
        <p:spPr>
          <a:xfrm>
            <a:off x="6867996" y="1033693"/>
            <a:ext cx="2276004" cy="5824307"/>
          </a:xfrm>
          <a:prstGeom prst="rect">
            <a:avLst/>
          </a:prstGeom>
          <a:solidFill>
            <a:srgbClr val="008080">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9C3F290-0A94-4A68-81BB-DA97A70005A3}"/>
              </a:ext>
            </a:extLst>
          </p:cNvPr>
          <p:cNvSpPr/>
          <p:nvPr/>
        </p:nvSpPr>
        <p:spPr>
          <a:xfrm>
            <a:off x="3411900" y="1039548"/>
            <a:ext cx="3459955" cy="5818452"/>
          </a:xfrm>
          <a:prstGeom prst="rect">
            <a:avLst/>
          </a:prstGeom>
          <a:solidFill>
            <a:srgbClr val="17406D">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E82E1B-B560-486A-A0CF-84CB4A133886}"/>
              </a:ext>
            </a:extLst>
          </p:cNvPr>
          <p:cNvSpPr/>
          <p:nvPr/>
        </p:nvSpPr>
        <p:spPr>
          <a:xfrm>
            <a:off x="0" y="1043844"/>
            <a:ext cx="3410909" cy="5814156"/>
          </a:xfrm>
          <a:prstGeom prst="rect">
            <a:avLst/>
          </a:prstGeom>
          <a:solidFill>
            <a:srgbClr val="993366">
              <a:alpha val="1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sldNum" idx="12"/>
          </p:nvPr>
        </p:nvSpPr>
        <p:spPr>
          <a:xfrm>
            <a:off x="8319328" y="363910"/>
            <a:ext cx="58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latin typeface="Georgia" panose="02040502050405020303" pitchFamily="18" charset="0"/>
              </a:rPr>
              <a:t>71</a:t>
            </a:fld>
            <a:endParaRPr>
              <a:latin typeface="Georgia" panose="02040502050405020303" pitchFamily="18" charset="0"/>
            </a:endParaRPr>
          </a:p>
        </p:txBody>
      </p:sp>
      <p:sp>
        <p:nvSpPr>
          <p:cNvPr id="406" name="Google Shape;406;p38"/>
          <p:cNvSpPr txBox="1">
            <a:spLocks noGrp="1"/>
          </p:cNvSpPr>
          <p:nvPr>
            <p:ph type="title"/>
          </p:nvPr>
        </p:nvSpPr>
        <p:spPr>
          <a:xfrm>
            <a:off x="785119" y="160464"/>
            <a:ext cx="7168500" cy="79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Testing Plan</a:t>
            </a:r>
            <a:endParaRPr dirty="0"/>
          </a:p>
        </p:txBody>
      </p:sp>
      <p:sp>
        <p:nvSpPr>
          <p:cNvPr id="5" name="Right Brace 4">
            <a:extLst>
              <a:ext uri="{FF2B5EF4-FFF2-40B4-BE49-F238E27FC236}">
                <a16:creationId xmlns:a16="http://schemas.microsoft.com/office/drawing/2014/main" id="{06C1407C-E121-4364-8662-48DBF82E866F}"/>
              </a:ext>
            </a:extLst>
          </p:cNvPr>
          <p:cNvSpPr/>
          <p:nvPr/>
        </p:nvSpPr>
        <p:spPr>
          <a:xfrm>
            <a:off x="3035409" y="1597869"/>
            <a:ext cx="566111" cy="2161331"/>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6" name="Right Brace 5">
            <a:extLst>
              <a:ext uri="{FF2B5EF4-FFF2-40B4-BE49-F238E27FC236}">
                <a16:creationId xmlns:a16="http://schemas.microsoft.com/office/drawing/2014/main" id="{CB1B6C58-B834-4F15-A0EC-7D16A081DB27}"/>
              </a:ext>
            </a:extLst>
          </p:cNvPr>
          <p:cNvSpPr/>
          <p:nvPr/>
        </p:nvSpPr>
        <p:spPr>
          <a:xfrm>
            <a:off x="3038132" y="4097646"/>
            <a:ext cx="591036" cy="1513007"/>
          </a:xfrm>
          <a:prstGeom prst="rightBrace">
            <a:avLst>
              <a:gd name="adj1" fmla="val 0"/>
              <a:gd name="adj2" fmla="val 1717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7" name="Right Brace 6">
            <a:extLst>
              <a:ext uri="{FF2B5EF4-FFF2-40B4-BE49-F238E27FC236}">
                <a16:creationId xmlns:a16="http://schemas.microsoft.com/office/drawing/2014/main" id="{482B3D0D-16EB-47AD-8EF4-39A4A0733B83}"/>
              </a:ext>
            </a:extLst>
          </p:cNvPr>
          <p:cNvSpPr/>
          <p:nvPr/>
        </p:nvSpPr>
        <p:spPr>
          <a:xfrm>
            <a:off x="3029441" y="5804949"/>
            <a:ext cx="595129" cy="1005840"/>
          </a:xfrm>
          <a:prstGeom prst="rightBrace">
            <a:avLst>
              <a:gd name="adj1" fmla="val 0"/>
              <a:gd name="adj2" fmla="val 2013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8" name="Right Brace 7">
            <a:extLst>
              <a:ext uri="{FF2B5EF4-FFF2-40B4-BE49-F238E27FC236}">
                <a16:creationId xmlns:a16="http://schemas.microsoft.com/office/drawing/2014/main" id="{7E92ECF5-A03D-4298-BB85-A6C8B31D91E8}"/>
              </a:ext>
            </a:extLst>
          </p:cNvPr>
          <p:cNvSpPr/>
          <p:nvPr/>
        </p:nvSpPr>
        <p:spPr>
          <a:xfrm>
            <a:off x="6598721" y="2660073"/>
            <a:ext cx="427779" cy="3144876"/>
          </a:xfrm>
          <a:prstGeom prst="rightBrace">
            <a:avLst>
              <a:gd name="adj1" fmla="val 0"/>
              <a:gd name="adj2" fmla="val 5135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Georgia" panose="02040502050405020303" pitchFamily="18" charset="0"/>
            </a:endParaRPr>
          </a:p>
        </p:txBody>
      </p:sp>
      <p:sp>
        <p:nvSpPr>
          <p:cNvPr id="11" name="Callout: Right Arrow 10">
            <a:extLst>
              <a:ext uri="{FF2B5EF4-FFF2-40B4-BE49-F238E27FC236}">
                <a16:creationId xmlns:a16="http://schemas.microsoft.com/office/drawing/2014/main" id="{E89828AF-3E13-48CD-8036-3926CC643E68}"/>
              </a:ext>
            </a:extLst>
          </p:cNvPr>
          <p:cNvSpPr/>
          <p:nvPr/>
        </p:nvSpPr>
        <p:spPr>
          <a:xfrm>
            <a:off x="93615" y="1079974"/>
            <a:ext cx="3317294" cy="420747"/>
          </a:xfrm>
          <a:prstGeom prst="rightArrowCallout">
            <a:avLst>
              <a:gd name="adj1" fmla="val 25000"/>
              <a:gd name="adj2" fmla="val 25000"/>
              <a:gd name="adj3" fmla="val 25000"/>
              <a:gd name="adj4" fmla="val 74284"/>
            </a:avLst>
          </a:prstGeom>
          <a:solidFill>
            <a:srgbClr val="99336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Subsystem</a:t>
            </a:r>
          </a:p>
        </p:txBody>
      </p:sp>
      <p:sp>
        <p:nvSpPr>
          <p:cNvPr id="12" name="Rectangle 11">
            <a:extLst>
              <a:ext uri="{FF2B5EF4-FFF2-40B4-BE49-F238E27FC236}">
                <a16:creationId xmlns:a16="http://schemas.microsoft.com/office/drawing/2014/main" id="{68F50788-8D78-4D69-8727-A85E3509F916}"/>
              </a:ext>
            </a:extLst>
          </p:cNvPr>
          <p:cNvSpPr/>
          <p:nvPr/>
        </p:nvSpPr>
        <p:spPr>
          <a:xfrm>
            <a:off x="7085048" y="1090706"/>
            <a:ext cx="2011680" cy="420747"/>
          </a:xfrm>
          <a:prstGeom prst="rect">
            <a:avLst/>
          </a:prstGeom>
          <a:solidFill>
            <a:srgbClr val="00808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System</a:t>
            </a:r>
          </a:p>
        </p:txBody>
      </p:sp>
      <p:graphicFrame>
        <p:nvGraphicFramePr>
          <p:cNvPr id="13" name="Table 12">
            <a:extLst>
              <a:ext uri="{FF2B5EF4-FFF2-40B4-BE49-F238E27FC236}">
                <a16:creationId xmlns:a16="http://schemas.microsoft.com/office/drawing/2014/main" id="{498EEEC9-D1C2-4073-91F7-7013B3DAE689}"/>
              </a:ext>
            </a:extLst>
          </p:cNvPr>
          <p:cNvGraphicFramePr>
            <a:graphicFrameLocks noGrp="1"/>
          </p:cNvGraphicFramePr>
          <p:nvPr>
            <p:extLst/>
          </p:nvPr>
        </p:nvGraphicFramePr>
        <p:xfrm>
          <a:off x="3601520" y="2321436"/>
          <a:ext cx="2970341" cy="1005840"/>
        </p:xfrm>
        <a:graphic>
          <a:graphicData uri="http://schemas.openxmlformats.org/drawingml/2006/table">
            <a:tbl>
              <a:tblPr firstRow="1" bandRow="1"/>
              <a:tblGrid>
                <a:gridCol w="2329339">
                  <a:extLst>
                    <a:ext uri="{9D8B030D-6E8A-4147-A177-3AD203B41FA5}">
                      <a16:colId xmlns:a16="http://schemas.microsoft.com/office/drawing/2014/main" val="2024946091"/>
                    </a:ext>
                  </a:extLst>
                </a:gridCol>
                <a:gridCol w="641002">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Nav.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solidFill>
                          <a:schemeClr val="bg1"/>
                        </a:solidFill>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8397">
                <a:tc>
                  <a:txBody>
                    <a:bodyPr/>
                    <a:lstStyle/>
                    <a:p>
                      <a:pPr algn="l"/>
                      <a:r>
                        <a:rPr lang="en-US" sz="1600" dirty="0">
                          <a:latin typeface="Georgia" panose="02040502050405020303" pitchFamily="18" charset="0"/>
                        </a:rPr>
                        <a:t>Rover/Pod </a:t>
                      </a:r>
                      <a:r>
                        <a:rPr lang="en-US" sz="1600" dirty="0" err="1">
                          <a:latin typeface="Georgia" panose="02040502050405020303" pitchFamily="18" charset="0"/>
                        </a:rPr>
                        <a:t>Cmd</a:t>
                      </a:r>
                      <a:r>
                        <a:rPr lang="en-US" sz="1600" dirty="0">
                          <a:latin typeface="Georgia" panose="02040502050405020303" pitchFamily="18" charset="0"/>
                        </a:rPr>
                        <a: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38397">
                <a:tc>
                  <a:txBody>
                    <a:bodyPr/>
                    <a:lstStyle/>
                    <a:p>
                      <a:pPr algn="l"/>
                      <a:r>
                        <a:rPr lang="en-US" sz="1600" dirty="0">
                          <a:latin typeface="Georgia" panose="02040502050405020303" pitchFamily="18" charset="0"/>
                        </a:rPr>
                        <a:t>Mission-Length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4" name="Table 13">
            <a:extLst>
              <a:ext uri="{FF2B5EF4-FFF2-40B4-BE49-F238E27FC236}">
                <a16:creationId xmlns:a16="http://schemas.microsoft.com/office/drawing/2014/main" id="{4CA73B0C-0535-4A25-9108-CB41ED1FD9B5}"/>
              </a:ext>
            </a:extLst>
          </p:cNvPr>
          <p:cNvGraphicFramePr>
            <a:graphicFrameLocks noGrp="1"/>
          </p:cNvGraphicFramePr>
          <p:nvPr>
            <p:extLst/>
          </p:nvPr>
        </p:nvGraphicFramePr>
        <p:xfrm>
          <a:off x="3662398" y="4011350"/>
          <a:ext cx="2955100" cy="670560"/>
        </p:xfrm>
        <a:graphic>
          <a:graphicData uri="http://schemas.openxmlformats.org/drawingml/2006/table">
            <a:tbl>
              <a:tblPr firstRow="1" bandRow="1"/>
              <a:tblGrid>
                <a:gridCol w="2306755">
                  <a:extLst>
                    <a:ext uri="{9D8B030D-6E8A-4147-A177-3AD203B41FA5}">
                      <a16:colId xmlns:a16="http://schemas.microsoft.com/office/drawing/2014/main" val="2024946091"/>
                    </a:ext>
                  </a:extLst>
                </a:gridCol>
                <a:gridCol w="648345">
                  <a:extLst>
                    <a:ext uri="{9D8B030D-6E8A-4147-A177-3AD203B41FA5}">
                      <a16:colId xmlns:a16="http://schemas.microsoft.com/office/drawing/2014/main" val="2276383640"/>
                    </a:ext>
                  </a:extLst>
                </a:gridCol>
              </a:tblGrid>
              <a:tr h="209240">
                <a:tc gridSpan="2">
                  <a:txBody>
                    <a:bodyPr/>
                    <a:lstStyle/>
                    <a:p>
                      <a:pPr algn="ctr"/>
                      <a:r>
                        <a:rPr lang="en-US" sz="1600" dirty="0">
                          <a:solidFill>
                            <a:schemeClr val="bg1"/>
                          </a:solidFill>
                          <a:latin typeface="Georgia" panose="02040502050405020303" pitchFamily="18" charset="0"/>
                        </a:rPr>
                        <a:t>Struct. +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5828">
                <a:tc>
                  <a:txBody>
                    <a:bodyPr/>
                    <a:lstStyle/>
                    <a:p>
                      <a:pPr algn="l"/>
                      <a:r>
                        <a:rPr lang="en-US" sz="1600" dirty="0">
                          <a:latin typeface="Georgia" panose="02040502050405020303" pitchFamily="18" charset="0"/>
                        </a:rPr>
                        <a:t>Pod Protection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3/24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graphicFrame>
        <p:nvGraphicFramePr>
          <p:cNvPr id="15" name="Table 14">
            <a:extLst>
              <a:ext uri="{FF2B5EF4-FFF2-40B4-BE49-F238E27FC236}">
                <a16:creationId xmlns:a16="http://schemas.microsoft.com/office/drawing/2014/main" id="{0904B512-D167-42F1-98EF-26484F32D2D9}"/>
              </a:ext>
            </a:extLst>
          </p:cNvPr>
          <p:cNvGraphicFramePr>
            <a:graphicFrameLocks noGrp="1"/>
          </p:cNvGraphicFramePr>
          <p:nvPr>
            <p:extLst/>
          </p:nvPr>
        </p:nvGraphicFramePr>
        <p:xfrm>
          <a:off x="3662398" y="5488705"/>
          <a:ext cx="2939387" cy="670560"/>
        </p:xfrm>
        <a:graphic>
          <a:graphicData uri="http://schemas.openxmlformats.org/drawingml/2006/table">
            <a:tbl>
              <a:tblPr firstRow="1" bandRow="1"/>
              <a:tblGrid>
                <a:gridCol w="2291269">
                  <a:extLst>
                    <a:ext uri="{9D8B030D-6E8A-4147-A177-3AD203B41FA5}">
                      <a16:colId xmlns:a16="http://schemas.microsoft.com/office/drawing/2014/main" val="2024946091"/>
                    </a:ext>
                  </a:extLst>
                </a:gridCol>
                <a:gridCol w="648118">
                  <a:extLst>
                    <a:ext uri="{9D8B030D-6E8A-4147-A177-3AD203B41FA5}">
                      <a16:colId xmlns:a16="http://schemas.microsoft.com/office/drawing/2014/main" val="2276383640"/>
                    </a:ext>
                  </a:extLst>
                </a:gridCol>
              </a:tblGrid>
              <a:tr h="211112">
                <a:tc gridSpan="2">
                  <a:txBody>
                    <a:bodyPr/>
                    <a:lstStyle/>
                    <a:p>
                      <a:pPr algn="ctr"/>
                      <a:r>
                        <a:rPr lang="en-US" sz="1600" dirty="0">
                          <a:solidFill>
                            <a:schemeClr val="bg1"/>
                          </a:solidFill>
                          <a:latin typeface="Georgia" panose="02040502050405020303" pitchFamily="18" charset="0"/>
                        </a:rPr>
                        <a:t>Cannon + Rover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97579">
                <a:tc>
                  <a:txBody>
                    <a:bodyPr/>
                    <a:lstStyle/>
                    <a:p>
                      <a:pPr algn="l"/>
                      <a:r>
                        <a:rPr lang="en-US" sz="1600" dirty="0">
                          <a:latin typeface="Georgia" panose="02040502050405020303" pitchFamily="18" charset="0"/>
                          <a:sym typeface="Wingdings" panose="05000000000000000000" pitchFamily="2" charset="2"/>
                        </a:rPr>
                        <a:t>Cannon Interface Test</a:t>
                      </a: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bl>
          </a:graphicData>
        </a:graphic>
      </p:graphicFrame>
      <p:sp>
        <p:nvSpPr>
          <p:cNvPr id="16" name="Callout: Right Arrow 15">
            <a:extLst>
              <a:ext uri="{FF2B5EF4-FFF2-40B4-BE49-F238E27FC236}">
                <a16:creationId xmlns:a16="http://schemas.microsoft.com/office/drawing/2014/main" id="{5789D565-5D5E-4535-BC44-AC80D8AE80E5}"/>
              </a:ext>
            </a:extLst>
          </p:cNvPr>
          <p:cNvSpPr/>
          <p:nvPr/>
        </p:nvSpPr>
        <p:spPr>
          <a:xfrm>
            <a:off x="3563796" y="1090706"/>
            <a:ext cx="3317295" cy="420747"/>
          </a:xfrm>
          <a:prstGeom prst="rightArrowCallout">
            <a:avLst>
              <a:gd name="adj1" fmla="val 25000"/>
              <a:gd name="adj2" fmla="val 25000"/>
              <a:gd name="adj3" fmla="val 25000"/>
              <a:gd name="adj4" fmla="val 83131"/>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Georgia" panose="02040502050405020303" pitchFamily="18" charset="0"/>
              </a:rPr>
              <a:t>Integration</a:t>
            </a:r>
          </a:p>
        </p:txBody>
      </p:sp>
      <p:graphicFrame>
        <p:nvGraphicFramePr>
          <p:cNvPr id="17" name="Table 16">
            <a:extLst>
              <a:ext uri="{FF2B5EF4-FFF2-40B4-BE49-F238E27FC236}">
                <a16:creationId xmlns:a16="http://schemas.microsoft.com/office/drawing/2014/main" id="{A41E4EE7-E92A-4B9C-AFAA-4F60757FED46}"/>
              </a:ext>
            </a:extLst>
          </p:cNvPr>
          <p:cNvGraphicFramePr>
            <a:graphicFrameLocks noGrp="1"/>
          </p:cNvGraphicFramePr>
          <p:nvPr>
            <p:extLst/>
          </p:nvPr>
        </p:nvGraphicFramePr>
        <p:xfrm>
          <a:off x="7029632" y="3758353"/>
          <a:ext cx="2011680" cy="1005840"/>
        </p:xfrm>
        <a:graphic>
          <a:graphicData uri="http://schemas.openxmlformats.org/drawingml/2006/table">
            <a:tbl>
              <a:tblPr firstRow="1" bandRow="1"/>
              <a:tblGrid>
                <a:gridCol w="1347584">
                  <a:extLst>
                    <a:ext uri="{9D8B030D-6E8A-4147-A177-3AD203B41FA5}">
                      <a16:colId xmlns:a16="http://schemas.microsoft.com/office/drawing/2014/main" val="2024946091"/>
                    </a:ext>
                  </a:extLst>
                </a:gridCol>
                <a:gridCol w="664096">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Full System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8080"/>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Safety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Mission Sim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4/14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19" name="Table 18">
            <a:extLst>
              <a:ext uri="{FF2B5EF4-FFF2-40B4-BE49-F238E27FC236}">
                <a16:creationId xmlns:a16="http://schemas.microsoft.com/office/drawing/2014/main" id="{4EF79F03-EC89-4F2A-BDCB-AFC44D17454A}"/>
              </a:ext>
            </a:extLst>
          </p:cNvPr>
          <p:cNvGraphicFramePr>
            <a:graphicFrameLocks noGrp="1"/>
          </p:cNvGraphicFramePr>
          <p:nvPr>
            <p:extLst/>
          </p:nvPr>
        </p:nvGraphicFramePr>
        <p:xfrm>
          <a:off x="113403" y="5804949"/>
          <a:ext cx="2926080" cy="1005840"/>
        </p:xfrm>
        <a:graphic>
          <a:graphicData uri="http://schemas.openxmlformats.org/drawingml/2006/table">
            <a:tbl>
              <a:tblPr firstRow="1" bandRow="1"/>
              <a:tblGrid>
                <a:gridCol w="2189416">
                  <a:extLst>
                    <a:ext uri="{9D8B030D-6E8A-4147-A177-3AD203B41FA5}">
                      <a16:colId xmlns:a16="http://schemas.microsoft.com/office/drawing/2014/main" val="2024946091"/>
                    </a:ext>
                  </a:extLst>
                </a:gridCol>
                <a:gridCol w="736664">
                  <a:extLst>
                    <a:ext uri="{9D8B030D-6E8A-4147-A177-3AD203B41FA5}">
                      <a16:colId xmlns:a16="http://schemas.microsoft.com/office/drawing/2014/main" val="2276383640"/>
                    </a:ext>
                  </a:extLst>
                </a:gridCol>
              </a:tblGrid>
              <a:tr h="0">
                <a:tc gridSpan="2">
                  <a:txBody>
                    <a:bodyPr/>
                    <a:lstStyle/>
                    <a:p>
                      <a:pPr algn="ctr"/>
                      <a:r>
                        <a:rPr lang="en-US" sz="1600" dirty="0">
                          <a:solidFill>
                            <a:schemeClr val="bg1"/>
                          </a:solidFill>
                          <a:latin typeface="Georgia" panose="02040502050405020303" pitchFamily="18" charset="0"/>
                        </a:rPr>
                        <a:t>Cannon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92059">
                <a:tc>
                  <a:txBody>
                    <a:bodyPr/>
                    <a:lstStyle/>
                    <a:p>
                      <a:pPr algn="l"/>
                      <a:r>
                        <a:rPr lang="en-US" sz="1600" dirty="0">
                          <a:latin typeface="Georgia" panose="02040502050405020303" pitchFamily="18" charset="0"/>
                        </a:rPr>
                        <a:t>Reloading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7592844"/>
                  </a:ext>
                </a:extLst>
              </a:tr>
              <a:tr h="292059">
                <a:tc>
                  <a:txBody>
                    <a:bodyPr/>
                    <a:lstStyle/>
                    <a:p>
                      <a:pPr algn="l"/>
                      <a:r>
                        <a:rPr lang="en-US" sz="1600" dirty="0">
                          <a:latin typeface="Georgia" panose="02040502050405020303" pitchFamily="18" charset="0"/>
                        </a:rPr>
                        <a:t>Range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221279"/>
                  </a:ext>
                </a:extLst>
              </a:tr>
            </a:tbl>
          </a:graphicData>
        </a:graphic>
      </p:graphicFrame>
      <p:graphicFrame>
        <p:nvGraphicFramePr>
          <p:cNvPr id="20" name="Table 19">
            <a:extLst>
              <a:ext uri="{FF2B5EF4-FFF2-40B4-BE49-F238E27FC236}">
                <a16:creationId xmlns:a16="http://schemas.microsoft.com/office/drawing/2014/main" id="{241BA190-21CB-4FE5-8D0A-A61C9FB4E7F7}"/>
              </a:ext>
            </a:extLst>
          </p:cNvPr>
          <p:cNvGraphicFramePr>
            <a:graphicFrameLocks noGrp="1"/>
          </p:cNvGraphicFramePr>
          <p:nvPr>
            <p:extLst/>
          </p:nvPr>
        </p:nvGraphicFramePr>
        <p:xfrm>
          <a:off x="102688" y="3087793"/>
          <a:ext cx="2926080" cy="1341120"/>
        </p:xfrm>
        <a:graphic>
          <a:graphicData uri="http://schemas.openxmlformats.org/drawingml/2006/table">
            <a:tbl>
              <a:tblPr firstRow="1" bandRow="1"/>
              <a:tblGrid>
                <a:gridCol w="2165688">
                  <a:extLst>
                    <a:ext uri="{9D8B030D-6E8A-4147-A177-3AD203B41FA5}">
                      <a16:colId xmlns:a16="http://schemas.microsoft.com/office/drawing/2014/main" val="2024946091"/>
                    </a:ext>
                  </a:extLst>
                </a:gridCol>
                <a:gridCol w="760392">
                  <a:extLst>
                    <a:ext uri="{9D8B030D-6E8A-4147-A177-3AD203B41FA5}">
                      <a16:colId xmlns:a16="http://schemas.microsoft.com/office/drawing/2014/main" val="2276383640"/>
                    </a:ext>
                  </a:extLst>
                </a:gridCol>
              </a:tblGrid>
              <a:tr h="230889">
                <a:tc gridSpan="2">
                  <a:txBody>
                    <a:bodyPr/>
                    <a:lstStyle/>
                    <a:p>
                      <a:pPr algn="ctr"/>
                      <a:r>
                        <a:rPr lang="en-US" sz="1600" dirty="0">
                          <a:solidFill>
                            <a:schemeClr val="bg1"/>
                          </a:solidFill>
                          <a:latin typeface="Georgia" panose="02040502050405020303" pitchFamily="18" charset="0"/>
                        </a:rPr>
                        <a:t>Pod Electronics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30889">
                <a:tc>
                  <a:txBody>
                    <a:bodyPr/>
                    <a:lstStyle/>
                    <a:p>
                      <a:pPr algn="l"/>
                      <a:r>
                        <a:rPr lang="en-US" sz="1600" dirty="0">
                          <a:latin typeface="Georgia" panose="02040502050405020303" pitchFamily="18" charset="0"/>
                        </a:rPr>
                        <a:t>Checkout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30889">
                <a:tc>
                  <a:txBody>
                    <a:bodyPr/>
                    <a:lstStyle/>
                    <a:p>
                      <a:pPr algn="l"/>
                      <a:r>
                        <a:rPr lang="en-US" sz="1600" dirty="0">
                          <a:latin typeface="Georgia" panose="02040502050405020303" pitchFamily="18" charset="0"/>
                        </a:rPr>
                        <a:t>Accuracy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394221279"/>
                  </a:ext>
                </a:extLst>
              </a:tr>
              <a:tr h="230889">
                <a:tc>
                  <a:txBody>
                    <a:bodyPr/>
                    <a:lstStyle/>
                    <a:p>
                      <a:pPr algn="l"/>
                      <a:r>
                        <a:rPr lang="en-US" sz="1600" dirty="0">
                          <a:latin typeface="Georgia" panose="02040502050405020303" pitchFamily="18" charset="0"/>
                        </a:rPr>
                        <a:t>Mesh Network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393277"/>
                  </a:ext>
                </a:extLst>
              </a:tr>
            </a:tbl>
          </a:graphicData>
        </a:graphic>
      </p:graphicFrame>
      <p:graphicFrame>
        <p:nvGraphicFramePr>
          <p:cNvPr id="21" name="Table 20">
            <a:extLst>
              <a:ext uri="{FF2B5EF4-FFF2-40B4-BE49-F238E27FC236}">
                <a16:creationId xmlns:a16="http://schemas.microsoft.com/office/drawing/2014/main" id="{34DED908-8171-41FB-BB32-E51C5C4B94E8}"/>
              </a:ext>
            </a:extLst>
          </p:cNvPr>
          <p:cNvGraphicFramePr>
            <a:graphicFrameLocks noGrp="1"/>
          </p:cNvGraphicFramePr>
          <p:nvPr>
            <p:extLst/>
          </p:nvPr>
        </p:nvGraphicFramePr>
        <p:xfrm>
          <a:off x="111164" y="4604813"/>
          <a:ext cx="2926080" cy="1005840"/>
        </p:xfrm>
        <a:graphic>
          <a:graphicData uri="http://schemas.openxmlformats.org/drawingml/2006/table">
            <a:tbl>
              <a:tblPr firstRow="1" bandRow="1"/>
              <a:tblGrid>
                <a:gridCol w="2173693">
                  <a:extLst>
                    <a:ext uri="{9D8B030D-6E8A-4147-A177-3AD203B41FA5}">
                      <a16:colId xmlns:a16="http://schemas.microsoft.com/office/drawing/2014/main" val="2024946091"/>
                    </a:ext>
                  </a:extLst>
                </a:gridCol>
                <a:gridCol w="752387">
                  <a:extLst>
                    <a:ext uri="{9D8B030D-6E8A-4147-A177-3AD203B41FA5}">
                      <a16:colId xmlns:a16="http://schemas.microsoft.com/office/drawing/2014/main" val="2276383640"/>
                    </a:ext>
                  </a:extLst>
                </a:gridCol>
              </a:tblGrid>
              <a:tr h="136681">
                <a:tc gridSpan="2">
                  <a:txBody>
                    <a:bodyPr/>
                    <a:lstStyle/>
                    <a:p>
                      <a:pPr algn="ctr"/>
                      <a:r>
                        <a:rPr lang="en-US" sz="1600" dirty="0">
                          <a:solidFill>
                            <a:schemeClr val="bg1"/>
                          </a:solidFill>
                          <a:latin typeface="Georgia" panose="02040502050405020303" pitchFamily="18" charset="0"/>
                        </a:rPr>
                        <a:t>Pod Structure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127919">
                <a:tc>
                  <a:txBody>
                    <a:bodyPr/>
                    <a:lstStyle/>
                    <a:p>
                      <a:pPr algn="l"/>
                      <a:r>
                        <a:rPr lang="en-US" sz="1600" dirty="0">
                          <a:latin typeface="Georgia" panose="02040502050405020303" pitchFamily="18" charset="0"/>
                        </a:rPr>
                        <a:t>Stability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127919">
                <a:tc>
                  <a:txBody>
                    <a:bodyPr/>
                    <a:lstStyle/>
                    <a:p>
                      <a:pPr algn="l"/>
                      <a:r>
                        <a:rPr lang="en-US" sz="1600" dirty="0">
                          <a:latin typeface="Georgia" panose="02040502050405020303" pitchFamily="18" charset="0"/>
                        </a:rPr>
                        <a:t>Drop Test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bl>
          </a:graphicData>
        </a:graphic>
      </p:graphicFrame>
      <p:graphicFrame>
        <p:nvGraphicFramePr>
          <p:cNvPr id="22" name="Table 21">
            <a:extLst>
              <a:ext uri="{FF2B5EF4-FFF2-40B4-BE49-F238E27FC236}">
                <a16:creationId xmlns:a16="http://schemas.microsoft.com/office/drawing/2014/main" id="{98D03806-24F1-4372-92B9-ECAAB25DF246}"/>
              </a:ext>
            </a:extLst>
          </p:cNvPr>
          <p:cNvGraphicFramePr>
            <a:graphicFrameLocks noGrp="1"/>
          </p:cNvGraphicFramePr>
          <p:nvPr>
            <p:extLst/>
          </p:nvPr>
        </p:nvGraphicFramePr>
        <p:xfrm>
          <a:off x="93615" y="1570774"/>
          <a:ext cx="2926080" cy="1341120"/>
        </p:xfrm>
        <a:graphic>
          <a:graphicData uri="http://schemas.openxmlformats.org/drawingml/2006/table">
            <a:tbl>
              <a:tblPr firstRow="1" bandRow="1"/>
              <a:tblGrid>
                <a:gridCol w="2165531">
                  <a:extLst>
                    <a:ext uri="{9D8B030D-6E8A-4147-A177-3AD203B41FA5}">
                      <a16:colId xmlns:a16="http://schemas.microsoft.com/office/drawing/2014/main" val="2024946091"/>
                    </a:ext>
                  </a:extLst>
                </a:gridCol>
                <a:gridCol w="760549">
                  <a:extLst>
                    <a:ext uri="{9D8B030D-6E8A-4147-A177-3AD203B41FA5}">
                      <a16:colId xmlns:a16="http://schemas.microsoft.com/office/drawing/2014/main" val="2276383640"/>
                    </a:ext>
                  </a:extLst>
                </a:gridCol>
              </a:tblGrid>
              <a:tr h="225712">
                <a:tc gridSpan="2">
                  <a:txBody>
                    <a:bodyPr/>
                    <a:lstStyle/>
                    <a:p>
                      <a:pPr algn="ctr"/>
                      <a:r>
                        <a:rPr lang="en-US" sz="1600" dirty="0">
                          <a:solidFill>
                            <a:schemeClr val="bg1"/>
                          </a:solidFill>
                          <a:latin typeface="Georgia" panose="02040502050405020303" pitchFamily="18" charset="0"/>
                        </a:rPr>
                        <a:t>Navigation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3366"/>
                    </a:solidFill>
                  </a:tcPr>
                </a:tc>
                <a:tc hMerge="1">
                  <a:txBody>
                    <a:bodyPr/>
                    <a:lstStyle/>
                    <a:p>
                      <a:pPr algn="ctr"/>
                      <a:endParaRPr lang="en-US" sz="1600" dirty="0">
                        <a:latin typeface="Georgia" panose="02040502050405020303" pitchFamily="18"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395913"/>
                  </a:ext>
                </a:extLst>
              </a:tr>
              <a:tr h="211243">
                <a:tc>
                  <a:txBody>
                    <a:bodyPr/>
                    <a:lstStyle/>
                    <a:p>
                      <a:pPr algn="l"/>
                      <a:r>
                        <a:rPr lang="en-US" sz="1600" dirty="0">
                          <a:latin typeface="Georgia" panose="02040502050405020303" pitchFamily="18" charset="0"/>
                        </a:rPr>
                        <a:t>MIP Ingest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2/25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EC8A"/>
                    </a:solidFill>
                  </a:tcPr>
                </a:tc>
                <a:extLst>
                  <a:ext uri="{0D108BD9-81ED-4DB2-BD59-A6C34878D82A}">
                    <a16:rowId xmlns:a16="http://schemas.microsoft.com/office/drawing/2014/main" val="2857592844"/>
                  </a:ext>
                </a:extLst>
              </a:tr>
              <a:tr h="211243">
                <a:tc>
                  <a:txBody>
                    <a:bodyPr/>
                    <a:lstStyle/>
                    <a:p>
                      <a:pPr algn="l"/>
                      <a:r>
                        <a:rPr lang="en-US" sz="1600" dirty="0">
                          <a:latin typeface="Georgia" panose="02040502050405020303" pitchFamily="18" charset="0"/>
                        </a:rPr>
                        <a:t>Rover Odometry Ctrl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394221279"/>
                  </a:ext>
                </a:extLst>
              </a:tr>
              <a:tr h="211243">
                <a:tc>
                  <a:txBody>
                    <a:bodyPr/>
                    <a:lstStyle/>
                    <a:p>
                      <a:pPr algn="l"/>
                      <a:r>
                        <a:rPr lang="en-US" sz="1600" dirty="0">
                          <a:latin typeface="Georgia" panose="02040502050405020303" pitchFamily="18" charset="0"/>
                        </a:rPr>
                        <a:t>Rover GSLAM Demo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latin typeface="Georgia" panose="02040502050405020303" pitchFamily="18" charset="0"/>
                        </a:rPr>
                        <a:t>3/7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7EE8"/>
                    </a:solidFill>
                  </a:tcPr>
                </a:tc>
                <a:extLst>
                  <a:ext uri="{0D108BD9-81ED-4DB2-BD59-A6C34878D82A}">
                    <a16:rowId xmlns:a16="http://schemas.microsoft.com/office/drawing/2014/main" val="2109549793"/>
                  </a:ext>
                </a:extLst>
              </a:tr>
            </a:tbl>
          </a:graphicData>
        </a:graphic>
      </p:graphicFrame>
      <p:sp>
        <p:nvSpPr>
          <p:cNvPr id="25" name="Google Shape;449;p41">
            <a:extLst>
              <a:ext uri="{FF2B5EF4-FFF2-40B4-BE49-F238E27FC236}">
                <a16:creationId xmlns:a16="http://schemas.microsoft.com/office/drawing/2014/main" id="{DC268343-7E34-479D-95E8-BE32B746A906}"/>
              </a:ext>
            </a:extLst>
          </p:cNvPr>
          <p:cNvSpPr/>
          <p:nvPr/>
        </p:nvSpPr>
        <p:spPr>
          <a:xfrm>
            <a:off x="6994702" y="6128328"/>
            <a:ext cx="1957500" cy="275100"/>
          </a:xfrm>
          <a:prstGeom prst="roundRect">
            <a:avLst>
              <a:gd name="adj" fmla="val 16667"/>
            </a:avLst>
          </a:prstGeom>
          <a:solidFill>
            <a:srgbClr val="6CEC8A"/>
          </a:solid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Complete</a:t>
            </a:r>
            <a:endParaRPr sz="1600" b="0" i="0" u="none" strike="noStrike" cap="none" dirty="0">
              <a:solidFill>
                <a:schemeClr val="dk1"/>
              </a:solidFill>
              <a:latin typeface="Georgia"/>
              <a:ea typeface="Georgia"/>
              <a:cs typeface="Georgia"/>
              <a:sym typeface="Georgia"/>
            </a:endParaRPr>
          </a:p>
        </p:txBody>
      </p:sp>
      <p:sp>
        <p:nvSpPr>
          <p:cNvPr id="26" name="Google Shape;450;p41">
            <a:extLst>
              <a:ext uri="{FF2B5EF4-FFF2-40B4-BE49-F238E27FC236}">
                <a16:creationId xmlns:a16="http://schemas.microsoft.com/office/drawing/2014/main" id="{0ECEA40C-6314-44CE-BF1B-784185BF9AA4}"/>
              </a:ext>
            </a:extLst>
          </p:cNvPr>
          <p:cNvSpPr/>
          <p:nvPr/>
        </p:nvSpPr>
        <p:spPr>
          <a:xfrm>
            <a:off x="6994702" y="6471338"/>
            <a:ext cx="1957500" cy="275100"/>
          </a:xfrm>
          <a:prstGeom prst="roundRect">
            <a:avLst>
              <a:gd name="adj" fmla="val 16667"/>
            </a:avLst>
          </a:prstGeom>
          <a:solidFill>
            <a:srgbClr val="C77EE8"/>
          </a:solid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eorgia"/>
                <a:ea typeface="Georgia"/>
                <a:cs typeface="Georgia"/>
                <a:sym typeface="Georgia"/>
              </a:rPr>
              <a:t>In Progress</a:t>
            </a:r>
            <a:endParaRPr sz="1600" b="0" i="0" u="none" strike="noStrike" cap="none" dirty="0">
              <a:solidFill>
                <a:schemeClr val="dk1"/>
              </a:solidFill>
              <a:latin typeface="Georgia"/>
              <a:ea typeface="Georgia"/>
              <a:cs typeface="Georgia"/>
              <a:sym typeface="Georgia"/>
            </a:endParaRPr>
          </a:p>
        </p:txBody>
      </p:sp>
      <p:sp>
        <p:nvSpPr>
          <p:cNvPr id="30" name="Rectangle 29">
            <a:extLst>
              <a:ext uri="{FF2B5EF4-FFF2-40B4-BE49-F238E27FC236}">
                <a16:creationId xmlns:a16="http://schemas.microsoft.com/office/drawing/2014/main" id="{7894CBFD-D7F0-4E56-8580-0133E890B20C}"/>
              </a:ext>
            </a:extLst>
          </p:cNvPr>
          <p:cNvSpPr/>
          <p:nvPr/>
        </p:nvSpPr>
        <p:spPr>
          <a:xfrm>
            <a:off x="37760" y="5778026"/>
            <a:ext cx="3077557" cy="1079974"/>
          </a:xfrm>
          <a:prstGeom prst="rect">
            <a:avLst/>
          </a:prstGeom>
          <a:noFill/>
          <a:ln w="3175">
            <a:solidFill>
              <a:schemeClr val="accent2"/>
            </a:solidFill>
          </a:ln>
          <a:effectLst>
            <a:glow rad="228600">
              <a:schemeClr val="accent2">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32426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87"/>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72</a:t>
            </a:fld>
            <a:endParaRPr/>
          </a:p>
        </p:txBody>
      </p:sp>
      <p:sp>
        <p:nvSpPr>
          <p:cNvPr id="1014" name="Google Shape;1014;p87"/>
          <p:cNvSpPr txBox="1">
            <a:spLocks noGrp="1"/>
          </p:cNvSpPr>
          <p:nvPr>
            <p:ph type="title"/>
          </p:nvPr>
        </p:nvSpPr>
        <p:spPr>
          <a:xfrm>
            <a:off x="785125" y="160475"/>
            <a:ext cx="75342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Cannon Integration Test</a:t>
            </a:r>
            <a:endParaRPr/>
          </a:p>
        </p:txBody>
      </p:sp>
      <p:sp>
        <p:nvSpPr>
          <p:cNvPr id="1015" name="Google Shape;1015;p87"/>
          <p:cNvSpPr txBox="1">
            <a:spLocks noGrp="1"/>
          </p:cNvSpPr>
          <p:nvPr>
            <p:ph type="body" idx="1"/>
          </p:nvPr>
        </p:nvSpPr>
        <p:spPr>
          <a:xfrm>
            <a:off x="121950" y="1985175"/>
            <a:ext cx="7122900" cy="3285600"/>
          </a:xfrm>
          <a:prstGeom prst="rect">
            <a:avLst/>
          </a:prstGeom>
          <a:noFill/>
          <a:ln>
            <a:noFill/>
          </a:ln>
        </p:spPr>
        <p:txBody>
          <a:bodyPr spcFirstLastPara="1" wrap="square" lIns="91425" tIns="45700" rIns="91425" bIns="45700" anchor="t" anchorCtr="0">
            <a:noAutofit/>
          </a:bodyPr>
          <a:lstStyle/>
          <a:p>
            <a:pPr marL="342900" lvl="0" indent="-231775" algn="l" rtl="0">
              <a:lnSpc>
                <a:spcPct val="90000"/>
              </a:lnSpc>
              <a:spcBef>
                <a:spcPts val="750"/>
              </a:spcBef>
              <a:spcAft>
                <a:spcPts val="0"/>
              </a:spcAft>
              <a:buClr>
                <a:schemeClr val="dk1"/>
              </a:buClr>
              <a:buSzPts val="1400"/>
              <a:buChar char="•"/>
            </a:pPr>
            <a:r>
              <a:rPr lang="en-US" sz="1400" b="1"/>
              <a:t>Facility: Cohirnt/Field</a:t>
            </a:r>
            <a:endParaRPr sz="1400"/>
          </a:p>
          <a:p>
            <a:pPr marL="342900" lvl="0" indent="-231775" algn="l" rtl="0">
              <a:lnSpc>
                <a:spcPct val="90000"/>
              </a:lnSpc>
              <a:spcBef>
                <a:spcPts val="750"/>
              </a:spcBef>
              <a:spcAft>
                <a:spcPts val="0"/>
              </a:spcAft>
              <a:buClr>
                <a:schemeClr val="dk1"/>
              </a:buClr>
              <a:buSzPts val="1400"/>
              <a:buChar char="•"/>
            </a:pPr>
            <a:r>
              <a:rPr lang="en-US" sz="1400" b="1"/>
              <a:t>Equipment:</a:t>
            </a:r>
            <a:endParaRPr sz="1400"/>
          </a:p>
          <a:p>
            <a:pPr marL="685800" lvl="1" indent="-231775" algn="l" rtl="0">
              <a:lnSpc>
                <a:spcPct val="90000"/>
              </a:lnSpc>
              <a:spcBef>
                <a:spcPts val="375"/>
              </a:spcBef>
              <a:spcAft>
                <a:spcPts val="0"/>
              </a:spcAft>
              <a:buSzPts val="1400"/>
              <a:buChar char="•"/>
            </a:pPr>
            <a:r>
              <a:rPr lang="en-US" sz="1400"/>
              <a:t>Rover</a:t>
            </a:r>
            <a:endParaRPr sz="1400"/>
          </a:p>
          <a:p>
            <a:pPr marL="685800" lvl="1" indent="-231775" algn="l" rtl="0">
              <a:lnSpc>
                <a:spcPct val="90000"/>
              </a:lnSpc>
              <a:spcBef>
                <a:spcPts val="375"/>
              </a:spcBef>
              <a:spcAft>
                <a:spcPts val="0"/>
              </a:spcAft>
              <a:buSzPts val="1400"/>
              <a:buChar char="•"/>
            </a:pPr>
            <a:r>
              <a:rPr lang="en-US" sz="1400"/>
              <a:t>Cannon installed</a:t>
            </a:r>
            <a:endParaRPr sz="1400"/>
          </a:p>
          <a:p>
            <a:pPr marL="685800" lvl="1" indent="-231775" algn="l" rtl="0">
              <a:lnSpc>
                <a:spcPct val="90000"/>
              </a:lnSpc>
              <a:spcBef>
                <a:spcPts val="375"/>
              </a:spcBef>
              <a:spcAft>
                <a:spcPts val="0"/>
              </a:spcAft>
              <a:buSzPts val="1400"/>
              <a:buChar char="•"/>
            </a:pPr>
            <a:r>
              <a:rPr lang="en-US" sz="1400"/>
              <a:t>Pod</a:t>
            </a:r>
            <a:endParaRPr sz="1400"/>
          </a:p>
          <a:p>
            <a:pPr marL="342900" lvl="0" indent="-231775" algn="l" rtl="0">
              <a:lnSpc>
                <a:spcPct val="90000"/>
              </a:lnSpc>
              <a:spcBef>
                <a:spcPts val="750"/>
              </a:spcBef>
              <a:spcAft>
                <a:spcPts val="0"/>
              </a:spcAft>
              <a:buClr>
                <a:schemeClr val="dk1"/>
              </a:buClr>
              <a:buSzPts val="1400"/>
              <a:buChar char="•"/>
            </a:pPr>
            <a:r>
              <a:rPr lang="en-US" sz="1400" b="1"/>
              <a:t>Procedure:</a:t>
            </a:r>
            <a:endParaRPr sz="1400"/>
          </a:p>
          <a:p>
            <a:pPr marL="885825" lvl="1" indent="-431800" algn="l" rtl="0">
              <a:lnSpc>
                <a:spcPct val="90000"/>
              </a:lnSpc>
              <a:spcBef>
                <a:spcPts val="375"/>
              </a:spcBef>
              <a:spcAft>
                <a:spcPts val="0"/>
              </a:spcAft>
              <a:buSzPts val="1400"/>
              <a:buFont typeface="Arial"/>
              <a:buAutoNum type="arabicPeriod"/>
            </a:pPr>
            <a:r>
              <a:rPr lang="en-US" sz="1400"/>
              <a:t>Send various heading commands</a:t>
            </a:r>
            <a:endParaRPr sz="1400"/>
          </a:p>
          <a:p>
            <a:pPr marL="885825" lvl="1" indent="-431800" algn="l" rtl="0">
              <a:lnSpc>
                <a:spcPct val="90000"/>
              </a:lnSpc>
              <a:spcBef>
                <a:spcPts val="375"/>
              </a:spcBef>
              <a:spcAft>
                <a:spcPts val="0"/>
              </a:spcAft>
              <a:buSzPts val="1400"/>
              <a:buFont typeface="Arial"/>
              <a:buAutoNum type="arabicPeriod"/>
            </a:pPr>
            <a:r>
              <a:rPr lang="en-US" sz="1400"/>
              <a:t>Check zero-out and heading is accurate</a:t>
            </a:r>
            <a:endParaRPr sz="1400"/>
          </a:p>
          <a:p>
            <a:pPr marL="885825" lvl="1" indent="-431800" algn="l" rtl="0">
              <a:lnSpc>
                <a:spcPct val="90000"/>
              </a:lnSpc>
              <a:spcBef>
                <a:spcPts val="375"/>
              </a:spcBef>
              <a:spcAft>
                <a:spcPts val="0"/>
              </a:spcAft>
              <a:buSzPts val="1400"/>
              <a:buAutoNum type="arabicPeriod"/>
            </a:pPr>
            <a:r>
              <a:rPr lang="en-US" sz="1400"/>
              <a:t>Send fire command</a:t>
            </a:r>
            <a:endParaRPr sz="1400"/>
          </a:p>
          <a:p>
            <a:pPr marL="885825" lvl="1" indent="-431800" algn="l" rtl="0">
              <a:lnSpc>
                <a:spcPct val="90000"/>
              </a:lnSpc>
              <a:spcBef>
                <a:spcPts val="375"/>
              </a:spcBef>
              <a:spcAft>
                <a:spcPts val="0"/>
              </a:spcAft>
              <a:buSzPts val="1400"/>
              <a:buAutoNum type="arabicPeriod"/>
            </a:pPr>
            <a:r>
              <a:rPr lang="en-US" sz="1400"/>
              <a:t>Check deployment does not effect vehicle</a:t>
            </a:r>
            <a:endParaRPr sz="1400"/>
          </a:p>
          <a:p>
            <a:pPr marL="885825" lvl="1" indent="-431800" algn="l" rtl="0">
              <a:lnSpc>
                <a:spcPct val="90000"/>
              </a:lnSpc>
              <a:spcBef>
                <a:spcPts val="375"/>
              </a:spcBef>
              <a:spcAft>
                <a:spcPts val="0"/>
              </a:spcAft>
              <a:buSzPts val="1400"/>
              <a:buAutoNum type="arabicPeriod"/>
            </a:pPr>
            <a:r>
              <a:rPr lang="en-US" sz="1400"/>
              <a:t>Send reload command</a:t>
            </a:r>
            <a:endParaRPr sz="1400"/>
          </a:p>
          <a:p>
            <a:pPr marL="885825" lvl="1" indent="-431800" algn="l" rtl="0">
              <a:lnSpc>
                <a:spcPct val="90000"/>
              </a:lnSpc>
              <a:spcBef>
                <a:spcPts val="375"/>
              </a:spcBef>
              <a:spcAft>
                <a:spcPts val="0"/>
              </a:spcAft>
              <a:buSzPts val="1400"/>
              <a:buAutoNum type="arabicPeriod"/>
            </a:pPr>
            <a:r>
              <a:rPr lang="en-US" sz="1400"/>
              <a:t>Verify reload is successful, went to corresponding side and turn radius</a:t>
            </a:r>
            <a:endParaRPr sz="1400"/>
          </a:p>
          <a:p>
            <a:pPr marL="85725" lvl="0" indent="0" algn="l" rtl="0">
              <a:lnSpc>
                <a:spcPct val="90000"/>
              </a:lnSpc>
              <a:spcBef>
                <a:spcPts val="750"/>
              </a:spcBef>
              <a:spcAft>
                <a:spcPts val="0"/>
              </a:spcAft>
              <a:buSzPts val="1800"/>
              <a:buNone/>
            </a:pPr>
            <a:endParaRPr sz="1400"/>
          </a:p>
        </p:txBody>
      </p:sp>
      <p:graphicFrame>
        <p:nvGraphicFramePr>
          <p:cNvPr id="1016" name="Google Shape;1016;p87"/>
          <p:cNvGraphicFramePr/>
          <p:nvPr/>
        </p:nvGraphicFramePr>
        <p:xfrm>
          <a:off x="4792030" y="1969847"/>
          <a:ext cx="4114800" cy="211400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endParaRPr b="1">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u="none" strike="noStrike" cap="none">
                          <a:latin typeface="Georgia"/>
                          <a:ea typeface="Georgia"/>
                          <a:cs typeface="Georgia"/>
                          <a:sym typeface="Georgia"/>
                        </a:rPr>
                        <a:t>Additional: </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017" name="Google Shape;1017;p87"/>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a:t>
            </a:r>
            <a:r>
              <a:rPr lang="en-US" sz="1800" b="1">
                <a:solidFill>
                  <a:schemeClr val="dk1"/>
                </a:solidFill>
                <a:latin typeface="Georgia"/>
                <a:ea typeface="Georgia"/>
                <a:cs typeface="Georgia"/>
                <a:sym typeface="Georgia"/>
              </a:rPr>
              <a:t>Verify that the cannon can accept heading/fire commands from the rover</a:t>
            </a:r>
            <a:endParaRPr sz="1800" b="0" i="0" u="none" strike="noStrike" cap="none">
              <a:solidFill>
                <a:schemeClr val="dk1"/>
              </a:solidFill>
              <a:latin typeface="Georgia"/>
              <a:ea typeface="Georgia"/>
              <a:cs typeface="Georgia"/>
              <a:sym typeface="Georgia"/>
            </a:endParaRPr>
          </a:p>
        </p:txBody>
      </p:sp>
      <p:sp>
        <p:nvSpPr>
          <p:cNvPr id="1018" name="Google Shape;1018;p87"/>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b="1" i="0" u="none" strike="noStrike" cap="none">
                <a:solidFill>
                  <a:schemeClr val="dk1"/>
                </a:solidFill>
                <a:latin typeface="Georgia"/>
                <a:ea typeface="Georgia"/>
                <a:cs typeface="Georgia"/>
                <a:sym typeface="Georgia"/>
              </a:rPr>
              <a:t>Expected Result: </a:t>
            </a:r>
            <a:r>
              <a:rPr lang="en-US">
                <a:solidFill>
                  <a:schemeClr val="dk1"/>
                </a:solidFill>
                <a:latin typeface="Georgia"/>
                <a:ea typeface="Georgia"/>
                <a:cs typeface="Georgia"/>
                <a:sym typeface="Georgia"/>
              </a:rPr>
              <a:t>Rover is able to command the deployment mechanism as expected via serial r/w to deployment microcontroller.</a:t>
            </a:r>
            <a:endParaRPr/>
          </a:p>
        </p:txBody>
      </p:sp>
      <p:sp>
        <p:nvSpPr>
          <p:cNvPr id="1019" name="Google Shape;1019;p87"/>
          <p:cNvSpPr/>
          <p:nvPr/>
        </p:nvSpPr>
        <p:spPr>
          <a:xfrm>
            <a:off x="282432" y="6100447"/>
            <a:ext cx="1463100" cy="649200"/>
          </a:xfrm>
          <a:prstGeom prst="flowChartAlternateProcess">
            <a:avLst/>
          </a:prstGeom>
          <a:solidFill>
            <a:srgbClr val="00B050">
              <a:alpha val="4980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Scheduled</a:t>
            </a:r>
            <a:endParaRPr/>
          </a:p>
        </p:txBody>
      </p:sp>
      <p:sp>
        <p:nvSpPr>
          <p:cNvPr id="1020" name="Google Shape;1020;p87"/>
          <p:cNvSpPr/>
          <p:nvPr/>
        </p:nvSpPr>
        <p:spPr>
          <a:xfrm>
            <a:off x="1926447"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021" name="Google Shape;1021;p87"/>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022" name="Google Shape;1022;p87"/>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023" name="Google Shape;1023;p87"/>
          <p:cNvSpPr/>
          <p:nvPr/>
        </p:nvSpPr>
        <p:spPr>
          <a:xfrm>
            <a:off x="6994702" y="6128328"/>
            <a:ext cx="1957500" cy="275100"/>
          </a:xfrm>
          <a:prstGeom prst="roundRect">
            <a:avLst>
              <a:gd name="adj" fmla="val 16667"/>
            </a:avLst>
          </a:prstGeom>
          <a:solidFill>
            <a:srgbClr val="00B05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Complete</a:t>
            </a:r>
            <a:endParaRPr sz="1600" b="0" i="0" u="none" strike="noStrike" cap="none">
              <a:solidFill>
                <a:schemeClr val="dk1"/>
              </a:solidFill>
              <a:latin typeface="Georgia"/>
              <a:ea typeface="Georgia"/>
              <a:cs typeface="Georgia"/>
              <a:sym typeface="Georgia"/>
            </a:endParaRPr>
          </a:p>
        </p:txBody>
      </p:sp>
      <p:sp>
        <p:nvSpPr>
          <p:cNvPr id="1024" name="Google Shape;1024;p87"/>
          <p:cNvSpPr/>
          <p:nvPr/>
        </p:nvSpPr>
        <p:spPr>
          <a:xfrm>
            <a:off x="6994702" y="6471338"/>
            <a:ext cx="1957500" cy="275100"/>
          </a:xfrm>
          <a:prstGeom prst="roundRect">
            <a:avLst>
              <a:gd name="adj" fmla="val 16667"/>
            </a:avLst>
          </a:prstGeom>
          <a:solidFill>
            <a:srgbClr val="7030A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In Progress</a:t>
            </a:r>
            <a:endParaRPr sz="1600" b="0" i="0" u="none" strike="noStrike" cap="none">
              <a:solidFill>
                <a:schemeClr val="dk1"/>
              </a:solidFill>
              <a:latin typeface="Georgia"/>
              <a:ea typeface="Georgia"/>
              <a:cs typeface="Georgia"/>
              <a:sym typeface="Georgi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88"/>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73</a:t>
            </a:fld>
            <a:endParaRPr/>
          </a:p>
        </p:txBody>
      </p:sp>
      <p:sp>
        <p:nvSpPr>
          <p:cNvPr id="1031" name="Google Shape;1031;p88"/>
          <p:cNvSpPr txBox="1">
            <a:spLocks noGrp="1"/>
          </p:cNvSpPr>
          <p:nvPr>
            <p:ph type="title"/>
          </p:nvPr>
        </p:nvSpPr>
        <p:spPr>
          <a:xfrm>
            <a:off x="785125" y="160475"/>
            <a:ext cx="75342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Pod Final Network Test </a:t>
            </a:r>
            <a:endParaRPr/>
          </a:p>
        </p:txBody>
      </p:sp>
      <p:sp>
        <p:nvSpPr>
          <p:cNvPr id="1032" name="Google Shape;1032;p88"/>
          <p:cNvSpPr txBox="1">
            <a:spLocks noGrp="1"/>
          </p:cNvSpPr>
          <p:nvPr>
            <p:ph type="body" idx="1"/>
          </p:nvPr>
        </p:nvSpPr>
        <p:spPr>
          <a:xfrm>
            <a:off x="121950" y="1985175"/>
            <a:ext cx="4670100" cy="3285600"/>
          </a:xfrm>
          <a:prstGeom prst="rect">
            <a:avLst/>
          </a:prstGeom>
          <a:noFill/>
          <a:ln>
            <a:noFill/>
          </a:ln>
        </p:spPr>
        <p:txBody>
          <a:bodyPr spcFirstLastPara="1" wrap="square" lIns="91425" tIns="45700" rIns="91425" bIns="45700" anchor="t" anchorCtr="0">
            <a:noAutofit/>
          </a:bodyPr>
          <a:lstStyle/>
          <a:p>
            <a:pPr marL="342900" lvl="0" indent="-231775" algn="l" rtl="0">
              <a:lnSpc>
                <a:spcPct val="90000"/>
              </a:lnSpc>
              <a:spcBef>
                <a:spcPts val="750"/>
              </a:spcBef>
              <a:spcAft>
                <a:spcPts val="0"/>
              </a:spcAft>
              <a:buClr>
                <a:schemeClr val="dk1"/>
              </a:buClr>
              <a:buSzPts val="1400"/>
              <a:buChar char="•"/>
            </a:pPr>
            <a:r>
              <a:rPr lang="en-US" sz="1400" b="1"/>
              <a:t>Facility: Business Field</a:t>
            </a:r>
            <a:endParaRPr sz="1400"/>
          </a:p>
          <a:p>
            <a:pPr marL="342900" lvl="0" indent="-231775" algn="l" rtl="0">
              <a:lnSpc>
                <a:spcPct val="90000"/>
              </a:lnSpc>
              <a:spcBef>
                <a:spcPts val="750"/>
              </a:spcBef>
              <a:spcAft>
                <a:spcPts val="0"/>
              </a:spcAft>
              <a:buClr>
                <a:schemeClr val="dk1"/>
              </a:buClr>
              <a:buSzPts val="1400"/>
              <a:buChar char="•"/>
            </a:pPr>
            <a:r>
              <a:rPr lang="en-US" sz="1400" b="1"/>
              <a:t>Equipment:</a:t>
            </a:r>
            <a:endParaRPr sz="1400"/>
          </a:p>
          <a:p>
            <a:pPr marL="685800" lvl="1" indent="-231775" algn="l" rtl="0">
              <a:lnSpc>
                <a:spcPct val="90000"/>
              </a:lnSpc>
              <a:spcBef>
                <a:spcPts val="375"/>
              </a:spcBef>
              <a:spcAft>
                <a:spcPts val="0"/>
              </a:spcAft>
              <a:buSzPts val="1400"/>
              <a:buChar char="•"/>
            </a:pPr>
            <a:r>
              <a:rPr lang="en-US" sz="1400"/>
              <a:t>11 fully populated pods with structure</a:t>
            </a:r>
            <a:endParaRPr sz="1400"/>
          </a:p>
          <a:p>
            <a:pPr marL="685800" lvl="1" indent="-231775" algn="l" rtl="0">
              <a:lnSpc>
                <a:spcPct val="90000"/>
              </a:lnSpc>
              <a:spcBef>
                <a:spcPts val="375"/>
              </a:spcBef>
              <a:spcAft>
                <a:spcPts val="0"/>
              </a:spcAft>
              <a:buSzPts val="1400"/>
              <a:buChar char="•"/>
            </a:pPr>
            <a:r>
              <a:rPr lang="en-US" sz="1400"/>
              <a:t>1 rover beacon</a:t>
            </a:r>
            <a:endParaRPr sz="1400"/>
          </a:p>
          <a:p>
            <a:pPr marL="685800" lvl="1" indent="-231775" algn="l" rtl="0">
              <a:lnSpc>
                <a:spcPct val="90000"/>
              </a:lnSpc>
              <a:spcBef>
                <a:spcPts val="375"/>
              </a:spcBef>
              <a:spcAft>
                <a:spcPts val="0"/>
              </a:spcAft>
              <a:buSzPts val="1400"/>
              <a:buChar char="•"/>
            </a:pPr>
            <a:r>
              <a:rPr lang="en-US" sz="1400"/>
              <a:t>Power (micro USB and batteries)</a:t>
            </a:r>
            <a:endParaRPr sz="1400"/>
          </a:p>
          <a:p>
            <a:pPr marL="342900" lvl="0" indent="-231775" algn="l" rtl="0">
              <a:lnSpc>
                <a:spcPct val="90000"/>
              </a:lnSpc>
              <a:spcBef>
                <a:spcPts val="750"/>
              </a:spcBef>
              <a:spcAft>
                <a:spcPts val="0"/>
              </a:spcAft>
              <a:buClr>
                <a:schemeClr val="dk1"/>
              </a:buClr>
              <a:buSzPts val="1400"/>
              <a:buChar char="•"/>
            </a:pPr>
            <a:r>
              <a:rPr lang="en-US" sz="1400" b="1"/>
              <a:t>Procedure:</a:t>
            </a:r>
            <a:endParaRPr sz="1400"/>
          </a:p>
          <a:p>
            <a:pPr marL="885825" lvl="1" indent="-431800" algn="l" rtl="0">
              <a:lnSpc>
                <a:spcPct val="90000"/>
              </a:lnSpc>
              <a:spcBef>
                <a:spcPts val="375"/>
              </a:spcBef>
              <a:spcAft>
                <a:spcPts val="0"/>
              </a:spcAft>
              <a:buSzPts val="1400"/>
              <a:buFont typeface="Arial"/>
              <a:buAutoNum type="arabicPeriod"/>
            </a:pPr>
            <a:r>
              <a:rPr lang="en-US" sz="1400"/>
              <a:t>Place pods at various locations on the field</a:t>
            </a:r>
            <a:endParaRPr sz="1400"/>
          </a:p>
          <a:p>
            <a:pPr marL="885825" lvl="1" indent="-431800" algn="l" rtl="0">
              <a:lnSpc>
                <a:spcPct val="90000"/>
              </a:lnSpc>
              <a:spcBef>
                <a:spcPts val="375"/>
              </a:spcBef>
              <a:spcAft>
                <a:spcPts val="0"/>
              </a:spcAft>
              <a:buSzPts val="1400"/>
              <a:buFont typeface="Arial"/>
              <a:buAutoNum type="arabicPeriod"/>
            </a:pPr>
            <a:r>
              <a:rPr lang="en-US" sz="1400"/>
              <a:t>Verify ranging data transmit between rover beacon and pods</a:t>
            </a:r>
            <a:endParaRPr sz="1400"/>
          </a:p>
          <a:p>
            <a:pPr marL="885825" lvl="1" indent="-431800" algn="l" rtl="0">
              <a:lnSpc>
                <a:spcPct val="90000"/>
              </a:lnSpc>
              <a:spcBef>
                <a:spcPts val="375"/>
              </a:spcBef>
              <a:spcAft>
                <a:spcPts val="0"/>
              </a:spcAft>
              <a:buSzPts val="1400"/>
              <a:buFont typeface="Arial"/>
              <a:buAutoNum type="arabicPeriod"/>
            </a:pPr>
            <a:r>
              <a:rPr lang="en-US" sz="1400"/>
              <a:t>Verify ranging data transmit between pods</a:t>
            </a:r>
            <a:endParaRPr sz="1400"/>
          </a:p>
          <a:p>
            <a:pPr marL="885825" lvl="1" indent="-431800" algn="l" rtl="0">
              <a:lnSpc>
                <a:spcPct val="90000"/>
              </a:lnSpc>
              <a:spcBef>
                <a:spcPts val="375"/>
              </a:spcBef>
              <a:spcAft>
                <a:spcPts val="0"/>
              </a:spcAft>
              <a:buSzPts val="1400"/>
              <a:buFont typeface="Arial"/>
              <a:buAutoNum type="arabicPeriod"/>
            </a:pPr>
            <a:r>
              <a:rPr lang="en-US" sz="1400"/>
              <a:t>Verify environmental data transmit between rover beacon and pods</a:t>
            </a:r>
            <a:endParaRPr sz="1400"/>
          </a:p>
          <a:p>
            <a:pPr marL="85725" lvl="0" indent="0" algn="l" rtl="0">
              <a:lnSpc>
                <a:spcPct val="90000"/>
              </a:lnSpc>
              <a:spcBef>
                <a:spcPts val="750"/>
              </a:spcBef>
              <a:spcAft>
                <a:spcPts val="0"/>
              </a:spcAft>
              <a:buSzPts val="1800"/>
              <a:buNone/>
            </a:pPr>
            <a:endParaRPr sz="1400"/>
          </a:p>
        </p:txBody>
      </p:sp>
      <p:graphicFrame>
        <p:nvGraphicFramePr>
          <p:cNvPr id="1033" name="Google Shape;1033;p88"/>
          <p:cNvGraphicFramePr/>
          <p:nvPr/>
        </p:nvGraphicFramePr>
        <p:xfrm>
          <a:off x="4792030" y="1969847"/>
          <a:ext cx="4114800" cy="2114000"/>
        </p:xfrm>
        <a:graphic>
          <a:graphicData uri="http://schemas.openxmlformats.org/drawingml/2006/table">
            <a:tbl>
              <a:tblPr firstRow="1" bandRow="1">
                <a:noFill/>
                <a:tableStyleId>{EB5C622D-BDB0-4B37-B10F-53F37E19B05A}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Georgia"/>
                          <a:ea typeface="Georgia"/>
                          <a:cs typeface="Georgia"/>
                          <a:sym typeface="Georgia"/>
                        </a:rPr>
                        <a:t>P5.2</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Arial"/>
                          <a:ea typeface="Arial"/>
                          <a:cs typeface="Arial"/>
                          <a:sym typeface="Arial"/>
                        </a:rPr>
                        <a:t>The pods shall communicate data to the rover and amongst themselves</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lvl="0" indent="0" algn="ctr" rtl="0">
                        <a:lnSpc>
                          <a:spcPct val="115000"/>
                        </a:lnSpc>
                        <a:spcBef>
                          <a:spcPts val="0"/>
                        </a:spcBef>
                        <a:spcAft>
                          <a:spcPts val="0"/>
                        </a:spcAft>
                        <a:buClr>
                          <a:schemeClr val="dk1"/>
                        </a:buClr>
                        <a:buSzPts val="2000"/>
                        <a:buFont typeface="Georgia"/>
                        <a:buNone/>
                      </a:pPr>
                      <a:r>
                        <a:rPr lang="en-US">
                          <a:latin typeface="Georgia"/>
                          <a:ea typeface="Georgia"/>
                          <a:cs typeface="Georgia"/>
                          <a:sym typeface="Georgia"/>
                        </a:rPr>
                        <a:t>P5.2.1</a:t>
                      </a:r>
                      <a:endParaRPr b="1">
                        <a:latin typeface="Georgia"/>
                        <a:ea typeface="Georgia"/>
                        <a:cs typeface="Georgia"/>
                        <a:sym typeface="Georgia"/>
                      </a:endParaRPr>
                    </a:p>
                    <a:p>
                      <a:pPr marL="0" marR="0" lvl="0" indent="0" algn="ctr" rtl="0">
                        <a:lnSpc>
                          <a:spcPct val="115000"/>
                        </a:lnSpc>
                        <a:spcBef>
                          <a:spcPts val="0"/>
                        </a:spcBef>
                        <a:spcAft>
                          <a:spcPts val="0"/>
                        </a:spcAft>
                        <a:buClr>
                          <a:schemeClr val="dk1"/>
                        </a:buClr>
                        <a:buSzPts val="2000"/>
                        <a:buFont typeface="Georgia"/>
                        <a:buNone/>
                      </a:pPr>
                      <a:endParaRPr b="1">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r>
                        <a:rPr lang="en-US">
                          <a:latin typeface="Arial"/>
                          <a:ea typeface="Arial"/>
                          <a:cs typeface="Arial"/>
                          <a:sym typeface="Arial"/>
                        </a:rPr>
                        <a:t>Pods shall have localization data transmit capability using DW1000 </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u="none" strike="noStrike" cap="none">
                          <a:latin typeface="Georgia"/>
                          <a:ea typeface="Georgia"/>
                          <a:cs typeface="Georgia"/>
                          <a:sym typeface="Georgia"/>
                        </a:rPr>
                        <a:t>Additional: </a:t>
                      </a:r>
                      <a:endParaRPr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034" name="Google Shape;1034;p88"/>
          <p:cNvSpPr/>
          <p:nvPr/>
        </p:nvSpPr>
        <p:spPr>
          <a:xfrm>
            <a:off x="121954" y="1189735"/>
            <a:ext cx="87849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 </a:t>
            </a:r>
            <a:r>
              <a:rPr lang="en-US" sz="1800" b="1">
                <a:solidFill>
                  <a:schemeClr val="dk1"/>
                </a:solidFill>
                <a:latin typeface="Georgia"/>
                <a:ea typeface="Georgia"/>
                <a:cs typeface="Georgia"/>
                <a:sym typeface="Georgia"/>
              </a:rPr>
              <a:t>Verify that all 11 pods do not interfere with each other and are ready for integration with the navigation team</a:t>
            </a:r>
            <a:endParaRPr sz="1800" b="0" i="0" u="none" strike="noStrike" cap="none">
              <a:solidFill>
                <a:schemeClr val="dk1"/>
              </a:solidFill>
              <a:latin typeface="Georgia"/>
              <a:ea typeface="Georgia"/>
              <a:cs typeface="Georgia"/>
              <a:sym typeface="Georgia"/>
            </a:endParaRPr>
          </a:p>
        </p:txBody>
      </p:sp>
      <p:sp>
        <p:nvSpPr>
          <p:cNvPr id="1035" name="Google Shape;1035;p88"/>
          <p:cNvSpPr/>
          <p:nvPr/>
        </p:nvSpPr>
        <p:spPr>
          <a:xfrm>
            <a:off x="282432" y="5343703"/>
            <a:ext cx="86244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b="1" i="0" u="none" strike="noStrike" cap="none">
                <a:solidFill>
                  <a:schemeClr val="dk1"/>
                </a:solidFill>
                <a:latin typeface="Georgia"/>
                <a:ea typeface="Georgia"/>
                <a:cs typeface="Georgia"/>
                <a:sym typeface="Georgia"/>
              </a:rPr>
              <a:t>Expected Result: </a:t>
            </a:r>
            <a:r>
              <a:rPr lang="en-US">
                <a:solidFill>
                  <a:schemeClr val="dk1"/>
                </a:solidFill>
                <a:latin typeface="Georgia"/>
                <a:ea typeface="Georgia"/>
                <a:cs typeface="Georgia"/>
                <a:sym typeface="Georgia"/>
              </a:rPr>
              <a:t>All pods are able to communicate to the rover beacon with no  issues with a full scale test and are ready to be integrated with the navigation team</a:t>
            </a:r>
            <a:endParaRPr/>
          </a:p>
        </p:txBody>
      </p:sp>
      <p:sp>
        <p:nvSpPr>
          <p:cNvPr id="1036" name="Google Shape;1036;p88"/>
          <p:cNvSpPr/>
          <p:nvPr/>
        </p:nvSpPr>
        <p:spPr>
          <a:xfrm>
            <a:off x="282432" y="6100447"/>
            <a:ext cx="1463100" cy="649200"/>
          </a:xfrm>
          <a:prstGeom prst="flowChartAlternateProcess">
            <a:avLst/>
          </a:prstGeom>
          <a:solidFill>
            <a:srgbClr val="00B050">
              <a:alpha val="4980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Scheduled</a:t>
            </a:r>
            <a:endParaRPr/>
          </a:p>
        </p:txBody>
      </p:sp>
      <p:sp>
        <p:nvSpPr>
          <p:cNvPr id="1037" name="Google Shape;1037;p88"/>
          <p:cNvSpPr/>
          <p:nvPr/>
        </p:nvSpPr>
        <p:spPr>
          <a:xfrm>
            <a:off x="1926447"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038" name="Google Shape;1038;p88"/>
          <p:cNvSpPr/>
          <p:nvPr/>
        </p:nvSpPr>
        <p:spPr>
          <a:xfrm>
            <a:off x="3637923"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039" name="Google Shape;1039;p88"/>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040" name="Google Shape;1040;p88"/>
          <p:cNvSpPr/>
          <p:nvPr/>
        </p:nvSpPr>
        <p:spPr>
          <a:xfrm>
            <a:off x="6994702" y="6128328"/>
            <a:ext cx="1957500" cy="275100"/>
          </a:xfrm>
          <a:prstGeom prst="roundRect">
            <a:avLst>
              <a:gd name="adj" fmla="val 16667"/>
            </a:avLst>
          </a:prstGeom>
          <a:solidFill>
            <a:srgbClr val="00B05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Complete</a:t>
            </a:r>
            <a:endParaRPr sz="1600" b="0" i="0" u="none" strike="noStrike" cap="none">
              <a:solidFill>
                <a:schemeClr val="dk1"/>
              </a:solidFill>
              <a:latin typeface="Georgia"/>
              <a:ea typeface="Georgia"/>
              <a:cs typeface="Georgia"/>
              <a:sym typeface="Georgia"/>
            </a:endParaRPr>
          </a:p>
        </p:txBody>
      </p:sp>
      <p:sp>
        <p:nvSpPr>
          <p:cNvPr id="1041" name="Google Shape;1041;p88"/>
          <p:cNvSpPr/>
          <p:nvPr/>
        </p:nvSpPr>
        <p:spPr>
          <a:xfrm>
            <a:off x="6994702" y="6471338"/>
            <a:ext cx="1957500" cy="275100"/>
          </a:xfrm>
          <a:prstGeom prst="roundRect">
            <a:avLst>
              <a:gd name="adj" fmla="val 16667"/>
            </a:avLst>
          </a:prstGeom>
          <a:solidFill>
            <a:srgbClr val="7030A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In Progress</a:t>
            </a:r>
            <a:endParaRPr sz="1600" b="0" i="0" u="none" strike="noStrike" cap="none">
              <a:solidFill>
                <a:schemeClr val="dk1"/>
              </a:solidFill>
              <a:latin typeface="Georgia"/>
              <a:ea typeface="Georgia"/>
              <a:cs typeface="Georgia"/>
              <a:sym typeface="Georgi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86"/>
          <p:cNvSpPr txBox="1">
            <a:spLocks noGrp="1"/>
          </p:cNvSpPr>
          <p:nvPr>
            <p:ph type="body" idx="1"/>
          </p:nvPr>
        </p:nvSpPr>
        <p:spPr>
          <a:xfrm>
            <a:off x="121950" y="1521528"/>
            <a:ext cx="7831800" cy="328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chemeClr val="dk1"/>
              </a:buClr>
              <a:buSzPts val="1800"/>
              <a:buChar char="•"/>
            </a:pPr>
            <a:r>
              <a:rPr lang="en-US" sz="1800" b="1"/>
              <a:t>Facility: </a:t>
            </a:r>
            <a:r>
              <a:rPr lang="en-US" sz="1400"/>
              <a:t>O</a:t>
            </a:r>
            <a:r>
              <a:rPr lang="en-US" sz="1800"/>
              <a:t>pen flat grass field </a:t>
            </a:r>
            <a:endParaRPr/>
          </a:p>
          <a:p>
            <a:pPr marL="342900" lvl="0" indent="-257175" algn="l" rtl="0">
              <a:lnSpc>
                <a:spcPct val="90000"/>
              </a:lnSpc>
              <a:spcBef>
                <a:spcPts val="750"/>
              </a:spcBef>
              <a:spcAft>
                <a:spcPts val="0"/>
              </a:spcAft>
              <a:buClr>
                <a:schemeClr val="dk1"/>
              </a:buClr>
              <a:buSzPts val="1800"/>
              <a:buChar char="•"/>
            </a:pPr>
            <a:r>
              <a:rPr lang="en-US" sz="1800" b="1"/>
              <a:t>Equipment:</a:t>
            </a:r>
            <a:endParaRPr sz="1150">
              <a:latin typeface="Arial"/>
              <a:ea typeface="Arial"/>
              <a:cs typeface="Arial"/>
              <a:sym typeface="Arial"/>
            </a:endParaRPr>
          </a:p>
          <a:p>
            <a:pPr marL="685800" lvl="1" indent="-257175" algn="l" rtl="0">
              <a:lnSpc>
                <a:spcPct val="90000"/>
              </a:lnSpc>
              <a:spcBef>
                <a:spcPts val="375"/>
              </a:spcBef>
              <a:spcAft>
                <a:spcPts val="0"/>
              </a:spcAft>
              <a:buSzPts val="1800"/>
              <a:buFont typeface="Georgia"/>
              <a:buChar char="•"/>
            </a:pPr>
            <a:r>
              <a:rPr lang="en-US" sz="1800"/>
              <a:t>Integrated deployment module w/ electronics</a:t>
            </a:r>
            <a:endParaRPr sz="1800"/>
          </a:p>
          <a:p>
            <a:pPr marL="685800" lvl="1" indent="-257175" algn="l" rtl="0">
              <a:lnSpc>
                <a:spcPct val="90000"/>
              </a:lnSpc>
              <a:spcBef>
                <a:spcPts val="375"/>
              </a:spcBef>
              <a:spcAft>
                <a:spcPts val="0"/>
              </a:spcAft>
              <a:buSzPts val="1800"/>
              <a:buFont typeface="Georgia"/>
              <a:buChar char="•"/>
            </a:pPr>
            <a:r>
              <a:rPr lang="en-US" sz="1800"/>
              <a:t>Completed reloading module w/ electronics </a:t>
            </a:r>
            <a:endParaRPr sz="1800"/>
          </a:p>
          <a:p>
            <a:pPr marL="685800" lvl="1" indent="-257175" algn="l" rtl="0">
              <a:lnSpc>
                <a:spcPct val="90000"/>
              </a:lnSpc>
              <a:spcBef>
                <a:spcPts val="375"/>
              </a:spcBef>
              <a:spcAft>
                <a:spcPts val="0"/>
              </a:spcAft>
              <a:buSzPts val="1800"/>
              <a:buFont typeface="Georgia"/>
              <a:buChar char="•"/>
            </a:pPr>
            <a:r>
              <a:rPr lang="en-US" sz="1800"/>
              <a:t>Completed azimuth module w/ electronics </a:t>
            </a:r>
            <a:endParaRPr sz="1800"/>
          </a:p>
          <a:p>
            <a:pPr marL="685800" lvl="1" indent="-257175" algn="l" rtl="0">
              <a:lnSpc>
                <a:spcPct val="90000"/>
              </a:lnSpc>
              <a:spcBef>
                <a:spcPts val="375"/>
              </a:spcBef>
              <a:spcAft>
                <a:spcPts val="0"/>
              </a:spcAft>
              <a:buSzPts val="1800"/>
              <a:buFont typeface="Georgia"/>
              <a:buChar char="•"/>
            </a:pPr>
            <a:r>
              <a:rPr lang="en-US" sz="1800"/>
              <a:t>Remote kill switch </a:t>
            </a:r>
            <a:endParaRPr sz="1800"/>
          </a:p>
          <a:p>
            <a:pPr marL="685800" lvl="1" indent="-257175" algn="l" rtl="0">
              <a:lnSpc>
                <a:spcPct val="90000"/>
              </a:lnSpc>
              <a:spcBef>
                <a:spcPts val="375"/>
              </a:spcBef>
              <a:spcAft>
                <a:spcPts val="0"/>
              </a:spcAft>
              <a:buSzPts val="1800"/>
              <a:buFont typeface="Georgia"/>
              <a:buChar char="•"/>
            </a:pPr>
            <a:r>
              <a:rPr lang="en-US" sz="1800"/>
              <a:t>10 pod structures w/ appropriate  mass</a:t>
            </a:r>
            <a:endParaRPr sz="1800"/>
          </a:p>
          <a:p>
            <a:pPr marL="342900" lvl="0" indent="-257175" algn="l" rtl="0">
              <a:lnSpc>
                <a:spcPct val="90000"/>
              </a:lnSpc>
              <a:spcBef>
                <a:spcPts val="0"/>
              </a:spcBef>
              <a:spcAft>
                <a:spcPts val="0"/>
              </a:spcAft>
              <a:buSzPts val="1800"/>
              <a:buChar char="•"/>
            </a:pPr>
            <a:r>
              <a:rPr lang="en-US" sz="1800" b="1"/>
              <a:t>Procedure:</a:t>
            </a:r>
            <a:endParaRPr/>
          </a:p>
          <a:p>
            <a:pPr marL="885825" lvl="1" indent="-457200" algn="l" rtl="0">
              <a:lnSpc>
                <a:spcPct val="90000"/>
              </a:lnSpc>
              <a:spcBef>
                <a:spcPts val="375"/>
              </a:spcBef>
              <a:spcAft>
                <a:spcPts val="0"/>
              </a:spcAft>
              <a:buSzPts val="1800"/>
              <a:buFont typeface="Georgia"/>
              <a:buAutoNum type="arabicPeriod"/>
            </a:pPr>
            <a:r>
              <a:rPr lang="en-US" sz="1800">
                <a:highlight>
                  <a:srgbClr val="FFFFFF"/>
                </a:highlight>
              </a:rPr>
              <a:t>Perform a vehicle traversal </a:t>
            </a:r>
            <a:endParaRPr sz="1800">
              <a:highlight>
                <a:srgbClr val="FFFFFF"/>
              </a:highlight>
            </a:endParaRPr>
          </a:p>
          <a:p>
            <a:pPr marL="1028700" lvl="2" indent="-257175" algn="l" rtl="0">
              <a:lnSpc>
                <a:spcPct val="90000"/>
              </a:lnSpc>
              <a:spcBef>
                <a:spcPts val="375"/>
              </a:spcBef>
              <a:spcAft>
                <a:spcPts val="0"/>
              </a:spcAft>
              <a:buSzPts val="1800"/>
              <a:buFont typeface="Georgia"/>
              <a:buChar char="•"/>
            </a:pPr>
            <a:r>
              <a:rPr lang="en-US" sz="1800">
                <a:highlight>
                  <a:srgbClr val="FFFFFF"/>
                </a:highlight>
              </a:rPr>
              <a:t>using a known and basic path</a:t>
            </a:r>
            <a:endParaRPr sz="1800">
              <a:highlight>
                <a:srgbClr val="FFFFFF"/>
              </a:highlight>
            </a:endParaRPr>
          </a:p>
          <a:p>
            <a:pPr marL="885825" lvl="1" indent="-457200" algn="l" rtl="0">
              <a:lnSpc>
                <a:spcPct val="90000"/>
              </a:lnSpc>
              <a:spcBef>
                <a:spcPts val="375"/>
              </a:spcBef>
              <a:spcAft>
                <a:spcPts val="0"/>
              </a:spcAft>
              <a:buSzPts val="1800"/>
              <a:buFont typeface="Georgia"/>
              <a:buAutoNum type="arabicPeriod"/>
            </a:pPr>
            <a:r>
              <a:rPr lang="en-US" sz="1800">
                <a:highlight>
                  <a:srgbClr val="FFFFFF"/>
                </a:highlight>
              </a:rPr>
              <a:t>Install deployment module and fully load 10 pods </a:t>
            </a:r>
            <a:endParaRPr sz="1800">
              <a:highlight>
                <a:srgbClr val="FFFFFF"/>
              </a:highlight>
            </a:endParaRPr>
          </a:p>
          <a:p>
            <a:pPr marL="885825" lvl="1" indent="-457200" algn="l" rtl="0">
              <a:lnSpc>
                <a:spcPct val="90000"/>
              </a:lnSpc>
              <a:spcBef>
                <a:spcPts val="375"/>
              </a:spcBef>
              <a:spcAft>
                <a:spcPts val="0"/>
              </a:spcAft>
              <a:buSzPts val="1800"/>
              <a:buFont typeface="Georgia"/>
              <a:buAutoNum type="arabicPeriod"/>
            </a:pPr>
            <a:r>
              <a:rPr lang="en-US" sz="1800">
                <a:highlight>
                  <a:srgbClr val="FFFFFF"/>
                </a:highlight>
              </a:rPr>
              <a:t>Perform same path </a:t>
            </a:r>
            <a:endParaRPr sz="1800"/>
          </a:p>
          <a:p>
            <a:pPr marL="85725" lvl="0" indent="0" algn="l" rtl="0">
              <a:lnSpc>
                <a:spcPct val="90000"/>
              </a:lnSpc>
              <a:spcBef>
                <a:spcPts val="750"/>
              </a:spcBef>
              <a:spcAft>
                <a:spcPts val="0"/>
              </a:spcAft>
              <a:buSzPts val="1800"/>
              <a:buNone/>
            </a:pPr>
            <a:endParaRPr sz="1800"/>
          </a:p>
        </p:txBody>
      </p:sp>
      <p:sp>
        <p:nvSpPr>
          <p:cNvPr id="997" name="Google Shape;997;p86"/>
          <p:cNvSpPr txBox="1">
            <a:spLocks noGrp="1"/>
          </p:cNvSpPr>
          <p:nvPr>
            <p:ph type="sldNum" idx="12"/>
          </p:nvPr>
        </p:nvSpPr>
        <p:spPr>
          <a:xfrm>
            <a:off x="8319328" y="363910"/>
            <a:ext cx="58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74</a:t>
            </a:fld>
            <a:endParaRPr/>
          </a:p>
        </p:txBody>
      </p:sp>
      <p:sp>
        <p:nvSpPr>
          <p:cNvPr id="998" name="Google Shape;998;p86"/>
          <p:cNvSpPr txBox="1">
            <a:spLocks noGrp="1"/>
          </p:cNvSpPr>
          <p:nvPr>
            <p:ph type="title"/>
          </p:nvPr>
        </p:nvSpPr>
        <p:spPr>
          <a:xfrm>
            <a:off x="785119" y="160464"/>
            <a:ext cx="7168500" cy="79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Overall System Safety Test</a:t>
            </a:r>
            <a:endParaRPr/>
          </a:p>
        </p:txBody>
      </p:sp>
      <p:sp>
        <p:nvSpPr>
          <p:cNvPr id="999" name="Google Shape;999;p86"/>
          <p:cNvSpPr/>
          <p:nvPr/>
        </p:nvSpPr>
        <p:spPr>
          <a:xfrm>
            <a:off x="121950" y="1113525"/>
            <a:ext cx="8784900" cy="4608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Objective:</a:t>
            </a:r>
            <a:r>
              <a:rPr lang="en-US" sz="1800" b="1">
                <a:solidFill>
                  <a:schemeClr val="dk1"/>
                </a:solidFill>
                <a:latin typeface="Georgia"/>
                <a:ea typeface="Georgia"/>
                <a:cs typeface="Georgia"/>
                <a:sym typeface="Georgia"/>
              </a:rPr>
              <a:t> Demonstrate safety mechanisms, validate safe operation</a:t>
            </a:r>
            <a:endParaRPr sz="1800" b="0" i="0" u="none" strike="noStrike" cap="none">
              <a:solidFill>
                <a:schemeClr val="dk1"/>
              </a:solidFill>
              <a:latin typeface="Georgia"/>
              <a:ea typeface="Georgia"/>
              <a:cs typeface="Georgia"/>
              <a:sym typeface="Georgia"/>
            </a:endParaRPr>
          </a:p>
        </p:txBody>
      </p:sp>
      <p:sp>
        <p:nvSpPr>
          <p:cNvPr id="1000" name="Google Shape;1000;p86"/>
          <p:cNvSpPr/>
          <p:nvPr/>
        </p:nvSpPr>
        <p:spPr>
          <a:xfrm>
            <a:off x="282432" y="6100447"/>
            <a:ext cx="1463100" cy="649200"/>
          </a:xfrm>
          <a:prstGeom prst="flowChartAlternateProcess">
            <a:avLst/>
          </a:prstGeom>
          <a:solidFill>
            <a:srgbClr val="00B050">
              <a:alpha val="4980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Scheduled</a:t>
            </a:r>
            <a:endParaRPr/>
          </a:p>
        </p:txBody>
      </p:sp>
      <p:sp>
        <p:nvSpPr>
          <p:cNvPr id="1001" name="Google Shape;1001;p86"/>
          <p:cNvSpPr/>
          <p:nvPr/>
        </p:nvSpPr>
        <p:spPr>
          <a:xfrm>
            <a:off x="1926447" y="6100447"/>
            <a:ext cx="1463100" cy="649200"/>
          </a:xfrm>
          <a:prstGeom prst="flowChartAlternateProcess">
            <a:avLst/>
          </a:prstGeom>
          <a:solidFill>
            <a:srgbClr val="00B050">
              <a:alpha val="4980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b="0" i="0" u="none" strike="noStrike" cap="none">
                <a:solidFill>
                  <a:srgbClr val="000000"/>
                </a:solidFill>
                <a:latin typeface="Georgia"/>
                <a:ea typeface="Georgia"/>
                <a:cs typeface="Georgia"/>
                <a:sym typeface="Georgia"/>
              </a:rPr>
              <a:t>Test Completed</a:t>
            </a:r>
            <a:endParaRPr/>
          </a:p>
        </p:txBody>
      </p:sp>
      <p:sp>
        <p:nvSpPr>
          <p:cNvPr id="1002" name="Google Shape;1002;p86"/>
          <p:cNvSpPr/>
          <p:nvPr/>
        </p:nvSpPr>
        <p:spPr>
          <a:xfrm>
            <a:off x="3637923" y="6100447"/>
            <a:ext cx="1463100" cy="649200"/>
          </a:xfrm>
          <a:prstGeom prst="flowChartAlternateProcess">
            <a:avLst/>
          </a:prstGeom>
          <a:solidFill>
            <a:srgbClr val="7030A0">
              <a:alpha val="49800"/>
            </a:srgbClr>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latin typeface="Georgia"/>
                <a:ea typeface="Georgia"/>
                <a:cs typeface="Georgia"/>
                <a:sym typeface="Georgia"/>
              </a:rPr>
              <a:t>Data Analyzed</a:t>
            </a:r>
            <a:endParaRPr/>
          </a:p>
        </p:txBody>
      </p:sp>
      <p:sp>
        <p:nvSpPr>
          <p:cNvPr id="1003" name="Google Shape;1003;p86"/>
          <p:cNvSpPr/>
          <p:nvPr/>
        </p:nvSpPr>
        <p:spPr>
          <a:xfrm>
            <a:off x="5349399" y="6100447"/>
            <a:ext cx="1463100" cy="6492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ctr" rtl="0">
              <a:lnSpc>
                <a:spcPct val="90000"/>
              </a:lnSpc>
              <a:spcBef>
                <a:spcPts val="750"/>
              </a:spcBef>
              <a:spcAft>
                <a:spcPts val="0"/>
              </a:spcAft>
              <a:buClr>
                <a:schemeClr val="dk1"/>
              </a:buClr>
              <a:buSzPts val="1800"/>
              <a:buFont typeface="Arial"/>
              <a:buNone/>
            </a:pPr>
            <a:r>
              <a:rPr lang="en-US" sz="1600">
                <a:solidFill>
                  <a:schemeClr val="dk1"/>
                </a:solidFill>
                <a:latin typeface="Georgia"/>
                <a:ea typeface="Georgia"/>
                <a:cs typeface="Georgia"/>
                <a:sym typeface="Georgia"/>
              </a:rPr>
              <a:t>Results Verified</a:t>
            </a:r>
            <a:endParaRPr/>
          </a:p>
        </p:txBody>
      </p:sp>
      <p:sp>
        <p:nvSpPr>
          <p:cNvPr id="1004" name="Google Shape;1004;p86"/>
          <p:cNvSpPr/>
          <p:nvPr/>
        </p:nvSpPr>
        <p:spPr>
          <a:xfrm>
            <a:off x="6994702" y="6128328"/>
            <a:ext cx="1957500" cy="275100"/>
          </a:xfrm>
          <a:prstGeom prst="roundRect">
            <a:avLst>
              <a:gd name="adj" fmla="val 16667"/>
            </a:avLst>
          </a:prstGeom>
          <a:solidFill>
            <a:srgbClr val="00B05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Complete</a:t>
            </a:r>
            <a:endParaRPr sz="1600" b="0" i="0" u="none" strike="noStrike" cap="none">
              <a:solidFill>
                <a:schemeClr val="dk1"/>
              </a:solidFill>
              <a:latin typeface="Georgia"/>
              <a:ea typeface="Georgia"/>
              <a:cs typeface="Georgia"/>
              <a:sym typeface="Georgia"/>
            </a:endParaRPr>
          </a:p>
        </p:txBody>
      </p:sp>
      <p:sp>
        <p:nvSpPr>
          <p:cNvPr id="1005" name="Google Shape;1005;p86"/>
          <p:cNvSpPr/>
          <p:nvPr/>
        </p:nvSpPr>
        <p:spPr>
          <a:xfrm>
            <a:off x="6994702" y="6471338"/>
            <a:ext cx="1957500" cy="275100"/>
          </a:xfrm>
          <a:prstGeom prst="roundRect">
            <a:avLst>
              <a:gd name="adj" fmla="val 16667"/>
            </a:avLst>
          </a:prstGeom>
          <a:solidFill>
            <a:srgbClr val="7030A0">
              <a:alpha val="49800"/>
            </a:srgbClr>
          </a:solidFill>
          <a:ln w="19050" cap="flat" cmpd="sng">
            <a:solidFill>
              <a:srgbClr val="38702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In Progress</a:t>
            </a:r>
            <a:endParaRPr sz="1600" b="0" i="0" u="none" strike="noStrike" cap="none">
              <a:solidFill>
                <a:schemeClr val="dk1"/>
              </a:solidFill>
              <a:latin typeface="Georgia"/>
              <a:ea typeface="Georgia"/>
              <a:cs typeface="Georgia"/>
              <a:sym typeface="Georgia"/>
            </a:endParaRPr>
          </a:p>
        </p:txBody>
      </p:sp>
      <p:graphicFrame>
        <p:nvGraphicFramePr>
          <p:cNvPr id="1006" name="Google Shape;1006;p86"/>
          <p:cNvGraphicFramePr/>
          <p:nvPr/>
        </p:nvGraphicFramePr>
        <p:xfrm>
          <a:off x="6039155" y="1741247"/>
          <a:ext cx="2867675" cy="2657888"/>
        </p:xfrm>
        <a:graphic>
          <a:graphicData uri="http://schemas.openxmlformats.org/drawingml/2006/table">
            <a:tbl>
              <a:tblPr firstRow="1" bandRow="1">
                <a:noFill/>
                <a:tableStyleId>{EB5C622D-BDB0-4B37-B10F-53F37E19B05A}</a:tableStyleId>
              </a:tblPr>
              <a:tblGrid>
                <a:gridCol w="605650">
                  <a:extLst>
                    <a:ext uri="{9D8B030D-6E8A-4147-A177-3AD203B41FA5}">
                      <a16:colId xmlns:a16="http://schemas.microsoft.com/office/drawing/2014/main" val="20000"/>
                    </a:ext>
                  </a:extLst>
                </a:gridCol>
                <a:gridCol w="2262025">
                  <a:extLst>
                    <a:ext uri="{9D8B030D-6E8A-4147-A177-3AD203B41FA5}">
                      <a16:colId xmlns:a16="http://schemas.microsoft.com/office/drawing/2014/main" val="20001"/>
                    </a:ext>
                  </a:extLst>
                </a:gridCol>
              </a:tblGrid>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Requirements Verified</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28500">
                <a:tc>
                  <a:txBody>
                    <a:bodyPr/>
                    <a:lstStyle/>
                    <a:p>
                      <a:pPr marL="0" lvl="0" indent="0" algn="ctr" rtl="0">
                        <a:lnSpc>
                          <a:spcPct val="115000"/>
                        </a:lnSpc>
                        <a:spcBef>
                          <a:spcPts val="0"/>
                        </a:spcBef>
                        <a:spcAft>
                          <a:spcPts val="0"/>
                        </a:spcAft>
                        <a:buClr>
                          <a:schemeClr val="dk1"/>
                        </a:buClr>
                        <a:buSzPts val="2000"/>
                        <a:buFont typeface="Georgia"/>
                        <a:buNone/>
                      </a:pPr>
                      <a:r>
                        <a:rPr lang="en-US" sz="1200" b="1">
                          <a:latin typeface="Georgia"/>
                          <a:ea typeface="Georgia"/>
                          <a:cs typeface="Georgia"/>
                          <a:sym typeface="Georgia"/>
                        </a:rPr>
                        <a:t>M4</a:t>
                      </a:r>
                      <a:endParaRPr sz="12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2000"/>
                        <a:buFont typeface="Georgia"/>
                        <a:buNone/>
                      </a:pP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8500">
                <a:tc>
                  <a:txBody>
                    <a:bodyPr/>
                    <a:lstStyle/>
                    <a:p>
                      <a:pPr marL="0" marR="0" lvl="0" indent="0" algn="ctr" rtl="0">
                        <a:lnSpc>
                          <a:spcPct val="115000"/>
                        </a:lnSpc>
                        <a:spcBef>
                          <a:spcPts val="0"/>
                        </a:spcBef>
                        <a:spcAft>
                          <a:spcPts val="0"/>
                        </a:spcAft>
                        <a:buClr>
                          <a:schemeClr val="dk1"/>
                        </a:buClr>
                        <a:buSzPts val="2000"/>
                        <a:buFont typeface="Georgia"/>
                        <a:buNone/>
                      </a:pPr>
                      <a:r>
                        <a:rPr lang="en-US" sz="1200" b="1">
                          <a:latin typeface="Georgia"/>
                          <a:ea typeface="Georgia"/>
                          <a:cs typeface="Georgia"/>
                          <a:sym typeface="Georgia"/>
                        </a:rPr>
                        <a:t>D4.4 D3.7 D4.1 D4.1.1 D3.6</a:t>
                      </a:r>
                      <a:endParaRPr sz="1200" b="1">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2000"/>
                        <a:buFont typeface="Georgia"/>
                        <a:buNone/>
                      </a:pP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8500">
                <a:tc gridSpan="2">
                  <a:txBody>
                    <a:bodyPr/>
                    <a:lstStyle/>
                    <a:p>
                      <a:pPr marL="0" marR="0" lvl="0" indent="0" algn="ctr" rtl="0">
                        <a:lnSpc>
                          <a:spcPct val="115000"/>
                        </a:lnSpc>
                        <a:spcBef>
                          <a:spcPts val="0"/>
                        </a:spcBef>
                        <a:spcAft>
                          <a:spcPts val="0"/>
                        </a:spcAft>
                        <a:buClr>
                          <a:schemeClr val="dk1"/>
                        </a:buClr>
                        <a:buSzPts val="2000"/>
                        <a:buFont typeface="Georgia"/>
                        <a:buNone/>
                      </a:pPr>
                      <a:r>
                        <a:rPr lang="en-US" sz="1800" u="none" strike="noStrike" cap="none">
                          <a:latin typeface="Georgia"/>
                          <a:ea typeface="Georgia"/>
                          <a:cs typeface="Georgia"/>
                          <a:sym typeface="Georgia"/>
                        </a:rPr>
                        <a:t>Additional: </a:t>
                      </a:r>
                      <a:endParaRPr sz="1800" b="1" u="none" strike="noStrike" cap="none">
                        <a:latin typeface="Georgia"/>
                        <a:ea typeface="Georgia"/>
                        <a:cs typeface="Georgia"/>
                        <a:sym typeface="Georgia"/>
                      </a:endParaRPr>
                    </a:p>
                  </a:txBody>
                  <a:tcPr marL="28575" marR="28575" marT="19050" marB="190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007" name="Google Shape;1007;p86"/>
          <p:cNvSpPr/>
          <p:nvPr/>
        </p:nvSpPr>
        <p:spPr>
          <a:xfrm>
            <a:off x="22650" y="5564475"/>
            <a:ext cx="9144000" cy="460800"/>
          </a:xfrm>
          <a:prstGeom prst="flowChartAlternateProcess">
            <a:avLst/>
          </a:prstGeom>
          <a:solidFill>
            <a:srgbClr val="E7E8EA"/>
          </a:solidFill>
          <a:ln w="38100" cap="flat" cmpd="sng">
            <a:solidFill>
              <a:srgbClr val="A1A1A3"/>
            </a:solidFill>
            <a:prstDash val="solid"/>
            <a:round/>
            <a:headEnd type="none" w="sm" len="sm"/>
            <a:tailEnd type="none" w="sm" len="sm"/>
          </a:ln>
        </p:spPr>
        <p:txBody>
          <a:bodyPr spcFirstLastPara="1" wrap="square" lIns="91425" tIns="45700" rIns="91425" bIns="45700" anchor="ctr" anchorCtr="0">
            <a:noAutofit/>
          </a:bodyPr>
          <a:lstStyle/>
          <a:p>
            <a:pPr marL="85725" marR="0" lvl="0" indent="0" algn="l" rtl="0">
              <a:lnSpc>
                <a:spcPct val="90000"/>
              </a:lnSpc>
              <a:spcBef>
                <a:spcPts val="750"/>
              </a:spcBef>
              <a:spcAft>
                <a:spcPts val="0"/>
              </a:spcAft>
              <a:buClr>
                <a:schemeClr val="dk1"/>
              </a:buClr>
              <a:buSzPts val="1800"/>
              <a:buFont typeface="Arial"/>
              <a:buNone/>
            </a:pPr>
            <a:r>
              <a:rPr lang="en-US" sz="1800" b="1" i="0" u="none" strike="noStrike" cap="none">
                <a:solidFill>
                  <a:schemeClr val="dk1"/>
                </a:solidFill>
                <a:latin typeface="Georgia"/>
                <a:ea typeface="Georgia"/>
                <a:cs typeface="Georgia"/>
                <a:sym typeface="Georgia"/>
              </a:rPr>
              <a:t>Expected Result: </a:t>
            </a:r>
            <a:r>
              <a:rPr lang="en-US" sz="1800">
                <a:solidFill>
                  <a:schemeClr val="dk1"/>
                </a:solidFill>
                <a:latin typeface="Georgia"/>
                <a:ea typeface="Georgia"/>
                <a:cs typeface="Georgia"/>
                <a:sym typeface="Georgia"/>
              </a:rPr>
              <a:t>Rover can range to pods, Calculate pose, Add  new pods to network</a:t>
            </a:r>
            <a:endParaRPr sz="1800">
              <a:solidFill>
                <a:schemeClr val="dk1"/>
              </a:solidFill>
              <a:latin typeface="Georgia"/>
              <a:ea typeface="Georgia"/>
              <a:cs typeface="Georgia"/>
              <a:sym typeface="Georgi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90"/>
          <p:cNvSpPr txBox="1">
            <a:spLocks noGrp="1"/>
          </p:cNvSpPr>
          <p:nvPr>
            <p:ph type="title"/>
          </p:nvPr>
        </p:nvSpPr>
        <p:spPr>
          <a:xfrm>
            <a:off x="0" y="2168478"/>
            <a:ext cx="5115464" cy="1224951"/>
          </a:xfrm>
          <a:prstGeom prst="rect">
            <a:avLst/>
          </a:prstGeom>
          <a:noFill/>
          <a:ln>
            <a:noFill/>
          </a:ln>
        </p:spPr>
        <p:txBody>
          <a:bodyPr spcFirstLastPara="1" wrap="square" lIns="68550" tIns="34275" rIns="68550" bIns="34275" anchor="b" anchorCtr="0">
            <a:noAutofit/>
          </a:bodyPr>
          <a:lstStyle/>
          <a:p>
            <a:pPr marL="0" lvl="0" indent="0" algn="l" rtl="0">
              <a:lnSpc>
                <a:spcPct val="90000"/>
              </a:lnSpc>
              <a:spcBef>
                <a:spcPts val="0"/>
              </a:spcBef>
              <a:spcAft>
                <a:spcPts val="0"/>
              </a:spcAft>
              <a:buClr>
                <a:schemeClr val="lt1"/>
              </a:buClr>
              <a:buSzPts val="4400"/>
              <a:buNone/>
            </a:pPr>
            <a:r>
              <a:rPr lang="en-US" dirty="0">
                <a:solidFill>
                  <a:schemeClr val="lt1"/>
                </a:solidFill>
              </a:rPr>
              <a:t>F</a:t>
            </a:r>
            <a:r>
              <a:rPr lang="en-US" sz="4000" dirty="0">
                <a:solidFill>
                  <a:schemeClr val="lt1"/>
                </a:solidFill>
              </a:rPr>
              <a:t>: Full Gantt Chart</a:t>
            </a:r>
            <a:endParaRPr sz="4000" dirty="0"/>
          </a:p>
        </p:txBody>
      </p:sp>
      <p:pic>
        <p:nvPicPr>
          <p:cNvPr id="3" name="Picture 2">
            <a:extLst>
              <a:ext uri="{FF2B5EF4-FFF2-40B4-BE49-F238E27FC236}">
                <a16:creationId xmlns:a16="http://schemas.microsoft.com/office/drawing/2014/main" id="{8F5DC60F-1162-4D7E-93A5-C83689B129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026973E7-FEFC-4F10-A105-10DCBC3D6E64}"/>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70DABC0B-9F81-49E0-8316-6E2EDBBD7FDC}"/>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C97FA92F-2079-4E5C-84C9-C2B9BDDC2134}"/>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072718FA-D3E7-4E8C-84E9-0D0E77F5227D}"/>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extLst>
      <p:ext uri="{BB962C8B-B14F-4D97-AF65-F5344CB8AC3E}">
        <p14:creationId xmlns:p14="http://schemas.microsoft.com/office/powerpoint/2010/main" val="335002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4D9472-ED76-4F8A-8DF6-803075A26DD8}"/>
              </a:ext>
            </a:extLst>
          </p:cNvPr>
          <p:cNvSpPr>
            <a:spLocks noGrp="1"/>
          </p:cNvSpPr>
          <p:nvPr>
            <p:ph type="sldNum" idx="12"/>
          </p:nvPr>
        </p:nvSpPr>
        <p:spPr/>
        <p:txBody>
          <a:bodyPr/>
          <a:lstStyle/>
          <a:p>
            <a:fld id="{00000000-1234-1234-1234-123412341234}" type="slidenum">
              <a:rPr lang="en-US" smtClean="0"/>
              <a:pPr/>
              <a:t>76</a:t>
            </a:fld>
            <a:endParaRPr lang="en-US"/>
          </a:p>
        </p:txBody>
      </p:sp>
      <p:sp>
        <p:nvSpPr>
          <p:cNvPr id="4" name="Title 3">
            <a:extLst>
              <a:ext uri="{FF2B5EF4-FFF2-40B4-BE49-F238E27FC236}">
                <a16:creationId xmlns:a16="http://schemas.microsoft.com/office/drawing/2014/main" id="{64CAA112-7B8B-45E6-86AE-7D4DDFC26A1A}"/>
              </a:ext>
            </a:extLst>
          </p:cNvPr>
          <p:cNvSpPr>
            <a:spLocks noGrp="1"/>
          </p:cNvSpPr>
          <p:nvPr>
            <p:ph type="title"/>
          </p:nvPr>
        </p:nvSpPr>
        <p:spPr/>
        <p:txBody>
          <a:bodyPr/>
          <a:lstStyle/>
          <a:p>
            <a:r>
              <a:rPr lang="en-US" dirty="0"/>
              <a:t>Gantt: Software &amp; Electronics</a:t>
            </a:r>
          </a:p>
        </p:txBody>
      </p:sp>
      <p:pic>
        <p:nvPicPr>
          <p:cNvPr id="5" name="Picture 4">
            <a:extLst>
              <a:ext uri="{FF2B5EF4-FFF2-40B4-BE49-F238E27FC236}">
                <a16:creationId xmlns:a16="http://schemas.microsoft.com/office/drawing/2014/main" id="{4A8A5F89-D333-4F67-A9CF-C67D724589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987" y="1260951"/>
            <a:ext cx="8862026" cy="3863182"/>
          </a:xfrm>
          <a:prstGeom prst="rect">
            <a:avLst/>
          </a:prstGeom>
        </p:spPr>
      </p:pic>
      <p:pic>
        <p:nvPicPr>
          <p:cNvPr id="7" name="Picture 6">
            <a:extLst>
              <a:ext uri="{FF2B5EF4-FFF2-40B4-BE49-F238E27FC236}">
                <a16:creationId xmlns:a16="http://schemas.microsoft.com/office/drawing/2014/main" id="{C78BB7A4-5D17-45ED-BB91-0F74E53438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32770" y="1098392"/>
            <a:ext cx="6970243" cy="159575"/>
          </a:xfrm>
          <a:prstGeom prst="rect">
            <a:avLst/>
          </a:prstGeom>
        </p:spPr>
      </p:pic>
      <p:pic>
        <p:nvPicPr>
          <p:cNvPr id="8" name="Picture 7">
            <a:extLst>
              <a:ext uri="{FF2B5EF4-FFF2-40B4-BE49-F238E27FC236}">
                <a16:creationId xmlns:a16="http://schemas.microsoft.com/office/drawing/2014/main" id="{D8892B87-B0B4-4300-B704-D235C52504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0987" y="5128060"/>
            <a:ext cx="8862026" cy="1263095"/>
          </a:xfrm>
          <a:prstGeom prst="rect">
            <a:avLst/>
          </a:prstGeom>
        </p:spPr>
      </p:pic>
    </p:spTree>
    <p:extLst>
      <p:ext uri="{BB962C8B-B14F-4D97-AF65-F5344CB8AC3E}">
        <p14:creationId xmlns:p14="http://schemas.microsoft.com/office/powerpoint/2010/main" val="1916970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338E43-E39E-490B-B2BD-FF85CC5E61B0}"/>
              </a:ext>
            </a:extLst>
          </p:cNvPr>
          <p:cNvSpPr>
            <a:spLocks noGrp="1"/>
          </p:cNvSpPr>
          <p:nvPr>
            <p:ph type="sldNum" idx="12"/>
          </p:nvPr>
        </p:nvSpPr>
        <p:spPr/>
        <p:txBody>
          <a:bodyPr/>
          <a:lstStyle/>
          <a:p>
            <a:fld id="{00000000-1234-1234-1234-123412341234}" type="slidenum">
              <a:rPr lang="en-US" smtClean="0"/>
              <a:pPr/>
              <a:t>77</a:t>
            </a:fld>
            <a:endParaRPr lang="en-US"/>
          </a:p>
        </p:txBody>
      </p:sp>
      <p:sp>
        <p:nvSpPr>
          <p:cNvPr id="4" name="Title 3">
            <a:extLst>
              <a:ext uri="{FF2B5EF4-FFF2-40B4-BE49-F238E27FC236}">
                <a16:creationId xmlns:a16="http://schemas.microsoft.com/office/drawing/2014/main" id="{8E6FF215-0767-4031-A47B-629563F2ADD8}"/>
              </a:ext>
            </a:extLst>
          </p:cNvPr>
          <p:cNvSpPr>
            <a:spLocks noGrp="1"/>
          </p:cNvSpPr>
          <p:nvPr>
            <p:ph type="title"/>
          </p:nvPr>
        </p:nvSpPr>
        <p:spPr/>
        <p:txBody>
          <a:bodyPr/>
          <a:lstStyle/>
          <a:p>
            <a:r>
              <a:rPr lang="en-US" dirty="0"/>
              <a:t>Gantt: Manufacturing</a:t>
            </a:r>
          </a:p>
        </p:txBody>
      </p:sp>
      <p:pic>
        <p:nvPicPr>
          <p:cNvPr id="7" name="Picture 6">
            <a:extLst>
              <a:ext uri="{FF2B5EF4-FFF2-40B4-BE49-F238E27FC236}">
                <a16:creationId xmlns:a16="http://schemas.microsoft.com/office/drawing/2014/main" id="{922EE26F-2D49-4C9D-B06E-8440680F55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854" y="1270955"/>
            <a:ext cx="8904159" cy="127591"/>
          </a:xfrm>
          <a:prstGeom prst="rect">
            <a:avLst/>
          </a:prstGeom>
        </p:spPr>
      </p:pic>
      <p:pic>
        <p:nvPicPr>
          <p:cNvPr id="8" name="Picture 7">
            <a:extLst>
              <a:ext uri="{FF2B5EF4-FFF2-40B4-BE49-F238E27FC236}">
                <a16:creationId xmlns:a16="http://schemas.microsoft.com/office/drawing/2014/main" id="{A15C3FD7-7084-48AC-B0B7-787AB9EA02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2770" y="1098392"/>
            <a:ext cx="6970243" cy="159575"/>
          </a:xfrm>
          <a:prstGeom prst="rect">
            <a:avLst/>
          </a:prstGeom>
        </p:spPr>
      </p:pic>
      <p:pic>
        <p:nvPicPr>
          <p:cNvPr id="9" name="Picture 8">
            <a:extLst>
              <a:ext uri="{FF2B5EF4-FFF2-40B4-BE49-F238E27FC236}">
                <a16:creationId xmlns:a16="http://schemas.microsoft.com/office/drawing/2014/main" id="{9E467175-D6E5-4B54-B7A5-A7D6E1689D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54" y="1415022"/>
            <a:ext cx="8904159" cy="3857195"/>
          </a:xfrm>
          <a:prstGeom prst="rect">
            <a:avLst/>
          </a:prstGeom>
        </p:spPr>
      </p:pic>
    </p:spTree>
    <p:extLst>
      <p:ext uri="{BB962C8B-B14F-4D97-AF65-F5344CB8AC3E}">
        <p14:creationId xmlns:p14="http://schemas.microsoft.com/office/powerpoint/2010/main" val="603221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6388E0-A66E-4CA3-891A-517F0255F94B}"/>
              </a:ext>
            </a:extLst>
          </p:cNvPr>
          <p:cNvSpPr>
            <a:spLocks noGrp="1"/>
          </p:cNvSpPr>
          <p:nvPr>
            <p:ph type="sldNum" idx="12"/>
          </p:nvPr>
        </p:nvSpPr>
        <p:spPr/>
        <p:txBody>
          <a:bodyPr/>
          <a:lstStyle/>
          <a:p>
            <a:fld id="{00000000-1234-1234-1234-123412341234}" type="slidenum">
              <a:rPr lang="en-US" smtClean="0"/>
              <a:pPr/>
              <a:t>78</a:t>
            </a:fld>
            <a:endParaRPr lang="en-US"/>
          </a:p>
        </p:txBody>
      </p:sp>
      <p:sp>
        <p:nvSpPr>
          <p:cNvPr id="4" name="Title 3">
            <a:extLst>
              <a:ext uri="{FF2B5EF4-FFF2-40B4-BE49-F238E27FC236}">
                <a16:creationId xmlns:a16="http://schemas.microsoft.com/office/drawing/2014/main" id="{0C1DA3F8-7BC0-4E9D-86CC-6C2C8065C5B7}"/>
              </a:ext>
            </a:extLst>
          </p:cNvPr>
          <p:cNvSpPr>
            <a:spLocks noGrp="1"/>
          </p:cNvSpPr>
          <p:nvPr>
            <p:ph type="title"/>
          </p:nvPr>
        </p:nvSpPr>
        <p:spPr/>
        <p:txBody>
          <a:bodyPr/>
          <a:lstStyle/>
          <a:p>
            <a:r>
              <a:rPr lang="en-US" dirty="0"/>
              <a:t>Gannt: Assembly &amp; Integration</a:t>
            </a:r>
          </a:p>
        </p:txBody>
      </p:sp>
      <p:pic>
        <p:nvPicPr>
          <p:cNvPr id="5" name="Picture 4">
            <a:extLst>
              <a:ext uri="{FF2B5EF4-FFF2-40B4-BE49-F238E27FC236}">
                <a16:creationId xmlns:a16="http://schemas.microsoft.com/office/drawing/2014/main" id="{1C81E45D-93FB-4722-970C-83E6295AFA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2770" y="1098392"/>
            <a:ext cx="6970243" cy="159575"/>
          </a:xfrm>
          <a:prstGeom prst="rect">
            <a:avLst/>
          </a:prstGeom>
        </p:spPr>
      </p:pic>
      <p:pic>
        <p:nvPicPr>
          <p:cNvPr id="6" name="Picture 5">
            <a:extLst>
              <a:ext uri="{FF2B5EF4-FFF2-40B4-BE49-F238E27FC236}">
                <a16:creationId xmlns:a16="http://schemas.microsoft.com/office/drawing/2014/main" id="{25C89040-976F-4830-A47F-6F7016869C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77" y="1257967"/>
            <a:ext cx="8924636" cy="1948696"/>
          </a:xfrm>
          <a:prstGeom prst="rect">
            <a:avLst/>
          </a:prstGeom>
        </p:spPr>
      </p:pic>
      <p:pic>
        <p:nvPicPr>
          <p:cNvPr id="8" name="Picture 7">
            <a:extLst>
              <a:ext uri="{FF2B5EF4-FFF2-40B4-BE49-F238E27FC236}">
                <a16:creationId xmlns:a16="http://schemas.microsoft.com/office/drawing/2014/main" id="{551CCBC5-90AE-4EB4-B3C2-0B2892B02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377" y="3139887"/>
            <a:ext cx="8924636" cy="2619721"/>
          </a:xfrm>
          <a:prstGeom prst="rect">
            <a:avLst/>
          </a:prstGeom>
        </p:spPr>
      </p:pic>
    </p:spTree>
    <p:extLst>
      <p:ext uri="{BB962C8B-B14F-4D97-AF65-F5344CB8AC3E}">
        <p14:creationId xmlns:p14="http://schemas.microsoft.com/office/powerpoint/2010/main" val="3633622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6137E0-3A5A-4EB7-A46C-A350B760227E}"/>
              </a:ext>
            </a:extLst>
          </p:cNvPr>
          <p:cNvSpPr>
            <a:spLocks noGrp="1"/>
          </p:cNvSpPr>
          <p:nvPr>
            <p:ph type="sldNum" idx="12"/>
          </p:nvPr>
        </p:nvSpPr>
        <p:spPr/>
        <p:txBody>
          <a:bodyPr/>
          <a:lstStyle/>
          <a:p>
            <a:fld id="{00000000-1234-1234-1234-123412341234}" type="slidenum">
              <a:rPr lang="en-US" smtClean="0"/>
              <a:pPr/>
              <a:t>79</a:t>
            </a:fld>
            <a:endParaRPr lang="en-US"/>
          </a:p>
        </p:txBody>
      </p:sp>
      <p:sp>
        <p:nvSpPr>
          <p:cNvPr id="4" name="Title 3">
            <a:extLst>
              <a:ext uri="{FF2B5EF4-FFF2-40B4-BE49-F238E27FC236}">
                <a16:creationId xmlns:a16="http://schemas.microsoft.com/office/drawing/2014/main" id="{44CBF6F1-DED3-491A-BE3A-44AD9028E439}"/>
              </a:ext>
            </a:extLst>
          </p:cNvPr>
          <p:cNvSpPr>
            <a:spLocks noGrp="1"/>
          </p:cNvSpPr>
          <p:nvPr>
            <p:ph type="title"/>
          </p:nvPr>
        </p:nvSpPr>
        <p:spPr/>
        <p:txBody>
          <a:bodyPr/>
          <a:lstStyle/>
          <a:p>
            <a:r>
              <a:rPr lang="en-US" dirty="0"/>
              <a:t>Gantt: Deliverables</a:t>
            </a:r>
          </a:p>
        </p:txBody>
      </p:sp>
      <p:pic>
        <p:nvPicPr>
          <p:cNvPr id="5" name="Picture 4">
            <a:extLst>
              <a:ext uri="{FF2B5EF4-FFF2-40B4-BE49-F238E27FC236}">
                <a16:creationId xmlns:a16="http://schemas.microsoft.com/office/drawing/2014/main" id="{AA4D88FF-448D-448A-9BC9-D7EA34A48F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2770" y="1098392"/>
            <a:ext cx="6970243" cy="159575"/>
          </a:xfrm>
          <a:prstGeom prst="rect">
            <a:avLst/>
          </a:prstGeom>
        </p:spPr>
      </p:pic>
      <p:pic>
        <p:nvPicPr>
          <p:cNvPr id="6" name="Picture 5">
            <a:extLst>
              <a:ext uri="{FF2B5EF4-FFF2-40B4-BE49-F238E27FC236}">
                <a16:creationId xmlns:a16="http://schemas.microsoft.com/office/drawing/2014/main" id="{05DEE2D1-876B-4F1E-AD83-6CE04C42B0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036" y="1257967"/>
            <a:ext cx="8915927" cy="2812870"/>
          </a:xfrm>
          <a:prstGeom prst="rect">
            <a:avLst/>
          </a:prstGeom>
        </p:spPr>
      </p:pic>
    </p:spTree>
    <p:extLst>
      <p:ext uri="{BB962C8B-B14F-4D97-AF65-F5344CB8AC3E}">
        <p14:creationId xmlns:p14="http://schemas.microsoft.com/office/powerpoint/2010/main" val="3214109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77" y="1751156"/>
            <a:ext cx="3220219" cy="3957666"/>
          </a:xfrm>
          <a:prstGeom prst="rect">
            <a:avLst/>
          </a:prstGeom>
          <a:noFill/>
          <a:ln>
            <a:noFill/>
          </a:ln>
        </p:spPr>
      </p:pic>
      <p:pic>
        <p:nvPicPr>
          <p:cNvPr id="312" name="Google Shape;312;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51605" y="1651059"/>
            <a:ext cx="2187486" cy="3295416"/>
          </a:xfrm>
          <a:prstGeom prst="rect">
            <a:avLst/>
          </a:prstGeom>
          <a:noFill/>
          <a:ln>
            <a:noFill/>
          </a:ln>
        </p:spPr>
      </p:pic>
      <p:pic>
        <p:nvPicPr>
          <p:cNvPr id="313" name="Google Shape;313;p3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08830" y="1751157"/>
            <a:ext cx="2128791" cy="3047440"/>
          </a:xfrm>
          <a:prstGeom prst="rect">
            <a:avLst/>
          </a:prstGeom>
          <a:noFill/>
          <a:ln>
            <a:noFill/>
          </a:ln>
        </p:spPr>
      </p:pic>
      <p:sp>
        <p:nvSpPr>
          <p:cNvPr id="314" name="Google Shape;314;p31"/>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8</a:t>
            </a:fld>
            <a:endParaRPr/>
          </a:p>
        </p:txBody>
      </p:sp>
      <p:sp>
        <p:nvSpPr>
          <p:cNvPr id="315" name="Google Shape;315;p31"/>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Deployment Module Design</a:t>
            </a:r>
            <a:endParaRPr sz="6000"/>
          </a:p>
        </p:txBody>
      </p:sp>
      <p:sp>
        <p:nvSpPr>
          <p:cNvPr id="316" name="Google Shape;316;p31"/>
          <p:cNvSpPr txBox="1"/>
          <p:nvPr/>
        </p:nvSpPr>
        <p:spPr>
          <a:xfrm>
            <a:off x="3836344" y="5560125"/>
            <a:ext cx="1802747" cy="4149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Georgia"/>
                <a:ea typeface="Georgia"/>
                <a:cs typeface="Georgia"/>
                <a:sym typeface="Georgia"/>
              </a:rPr>
              <a:t>Front View </a:t>
            </a:r>
            <a:endParaRPr sz="1200" b="0" i="0" u="none" strike="noStrike" cap="none" dirty="0">
              <a:solidFill>
                <a:srgbClr val="000000"/>
              </a:solidFill>
              <a:latin typeface="Georgia"/>
              <a:ea typeface="Georgia"/>
              <a:cs typeface="Georgia"/>
              <a:sym typeface="Georgia"/>
            </a:endParaRPr>
          </a:p>
        </p:txBody>
      </p:sp>
      <p:sp>
        <p:nvSpPr>
          <p:cNvPr id="317" name="Google Shape;317;p31"/>
          <p:cNvSpPr txBox="1"/>
          <p:nvPr/>
        </p:nvSpPr>
        <p:spPr>
          <a:xfrm>
            <a:off x="7047759" y="5572328"/>
            <a:ext cx="1802747" cy="4149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Georgia"/>
                <a:ea typeface="Georgia"/>
                <a:cs typeface="Georgia"/>
                <a:sym typeface="Georgia"/>
              </a:rPr>
              <a:t>Side View</a:t>
            </a:r>
            <a:endParaRPr sz="1200" b="0" i="0" u="none" strike="noStrike" cap="none" dirty="0">
              <a:solidFill>
                <a:srgbClr val="000000"/>
              </a:solidFill>
              <a:latin typeface="Georgia"/>
              <a:ea typeface="Georgia"/>
              <a:cs typeface="Georgia"/>
              <a:sym typeface="Georgia"/>
            </a:endParaRPr>
          </a:p>
        </p:txBody>
      </p:sp>
      <p:sp>
        <p:nvSpPr>
          <p:cNvPr id="318" name="Google Shape;318;p31"/>
          <p:cNvSpPr/>
          <p:nvPr/>
        </p:nvSpPr>
        <p:spPr>
          <a:xfrm rot="1202">
            <a:off x="6908223" y="4934319"/>
            <a:ext cx="2081821" cy="405659"/>
          </a:xfrm>
          <a:prstGeom prst="leftRightArrowCallout">
            <a:avLst>
              <a:gd name="adj1" fmla="val 10786"/>
              <a:gd name="adj2" fmla="val 25000"/>
              <a:gd name="adj3" fmla="val 25000"/>
              <a:gd name="adj4" fmla="val 66403"/>
            </a:avLst>
          </a:prstGeom>
          <a:solidFill>
            <a:srgbClr val="002060"/>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bg1"/>
                </a:solidFill>
                <a:latin typeface="Georgia"/>
                <a:ea typeface="Georgia"/>
                <a:cs typeface="Georgia"/>
                <a:sym typeface="Georgia"/>
              </a:rPr>
              <a:t>20”</a:t>
            </a:r>
            <a:endParaRPr sz="2000" b="1" i="0" u="none" strike="noStrike" cap="none" dirty="0">
              <a:solidFill>
                <a:schemeClr val="bg1"/>
              </a:solidFill>
              <a:latin typeface="Georgia"/>
              <a:ea typeface="Georgia"/>
              <a:cs typeface="Georgia"/>
              <a:sym typeface="Georgia"/>
            </a:endParaRPr>
          </a:p>
        </p:txBody>
      </p:sp>
      <p:sp>
        <p:nvSpPr>
          <p:cNvPr id="319" name="Google Shape;319;p31"/>
          <p:cNvSpPr/>
          <p:nvPr/>
        </p:nvSpPr>
        <p:spPr>
          <a:xfrm rot="1388">
            <a:off x="3708929" y="4989217"/>
            <a:ext cx="1802579" cy="414555"/>
          </a:xfrm>
          <a:prstGeom prst="leftRightArrowCallout">
            <a:avLst>
              <a:gd name="adj1" fmla="val 10622"/>
              <a:gd name="adj2" fmla="val 25000"/>
              <a:gd name="adj3" fmla="val 25000"/>
              <a:gd name="adj4" fmla="val 48872"/>
            </a:avLst>
          </a:prstGeom>
          <a:solidFill>
            <a:srgbClr val="002060"/>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bg1"/>
                </a:solidFill>
                <a:latin typeface="Georgia"/>
                <a:ea typeface="Georgia"/>
                <a:cs typeface="Georgia"/>
                <a:sym typeface="Georgia"/>
              </a:rPr>
              <a:t>17”</a:t>
            </a:r>
            <a:endParaRPr sz="2000" b="1" i="0" u="none" strike="noStrike" cap="none" dirty="0">
              <a:solidFill>
                <a:schemeClr val="bg1"/>
              </a:solidFill>
              <a:latin typeface="Georgia"/>
              <a:ea typeface="Georgia"/>
              <a:cs typeface="Georgia"/>
              <a:sym typeface="Georgia"/>
            </a:endParaRPr>
          </a:p>
        </p:txBody>
      </p:sp>
      <p:sp>
        <p:nvSpPr>
          <p:cNvPr id="320" name="Google Shape;320;p31"/>
          <p:cNvSpPr/>
          <p:nvPr/>
        </p:nvSpPr>
        <p:spPr>
          <a:xfrm rot="-5399320">
            <a:off x="6002015" y="3982906"/>
            <a:ext cx="1138050" cy="493233"/>
          </a:xfrm>
          <a:prstGeom prst="leftRightArrowCallout">
            <a:avLst>
              <a:gd name="adj1" fmla="val 10655"/>
              <a:gd name="adj2" fmla="val 25000"/>
              <a:gd name="adj3" fmla="val 25000"/>
              <a:gd name="adj4" fmla="val 71443"/>
            </a:avLst>
          </a:prstGeom>
          <a:solidFill>
            <a:srgbClr val="002060"/>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bg1"/>
                </a:solidFill>
                <a:latin typeface="Georgia"/>
                <a:ea typeface="Georgia"/>
                <a:cs typeface="Georgia"/>
                <a:sym typeface="Georgia"/>
              </a:rPr>
              <a:t>10”</a:t>
            </a:r>
            <a:endParaRPr sz="2000" b="1" i="0" u="none" strike="noStrike" cap="none" dirty="0">
              <a:solidFill>
                <a:schemeClr val="bg1"/>
              </a:solidFill>
              <a:latin typeface="Georgia"/>
              <a:ea typeface="Georgia"/>
              <a:cs typeface="Georgia"/>
              <a:sym typeface="Georgia"/>
            </a:endParaRPr>
          </a:p>
        </p:txBody>
      </p:sp>
      <p:sp>
        <p:nvSpPr>
          <p:cNvPr id="321" name="Google Shape;321;p31"/>
          <p:cNvSpPr/>
          <p:nvPr/>
        </p:nvSpPr>
        <p:spPr>
          <a:xfrm rot="-5398742">
            <a:off x="4416967" y="3052644"/>
            <a:ext cx="3074175" cy="492246"/>
          </a:xfrm>
          <a:prstGeom prst="leftRightArrowCallout">
            <a:avLst>
              <a:gd name="adj1" fmla="val 12599"/>
              <a:gd name="adj2" fmla="val 25000"/>
              <a:gd name="adj3" fmla="val 25000"/>
              <a:gd name="adj4" fmla="val 37514"/>
            </a:avLst>
          </a:prstGeom>
          <a:solidFill>
            <a:srgbClr val="002060"/>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bg1"/>
                </a:solidFill>
                <a:latin typeface="Georgia"/>
                <a:ea typeface="Georgia"/>
                <a:cs typeface="Georgia"/>
                <a:sym typeface="Georgia"/>
              </a:rPr>
              <a:t>30”</a:t>
            </a:r>
            <a:endParaRPr sz="2000" b="1" i="0" u="none" strike="noStrike" cap="none" dirty="0">
              <a:solidFill>
                <a:schemeClr val="bg1"/>
              </a:solidFill>
              <a:latin typeface="Georgia"/>
              <a:ea typeface="Georgia"/>
              <a:cs typeface="Georgia"/>
              <a:sym typeface="Georgia"/>
            </a:endParaRPr>
          </a:p>
        </p:txBody>
      </p:sp>
      <p:grpSp>
        <p:nvGrpSpPr>
          <p:cNvPr id="329" name="Google Shape;329;p31"/>
          <p:cNvGrpSpPr/>
          <p:nvPr/>
        </p:nvGrpSpPr>
        <p:grpSpPr>
          <a:xfrm>
            <a:off x="4369443" y="1326758"/>
            <a:ext cx="3976818" cy="2772147"/>
            <a:chOff x="3393175" y="2392863"/>
            <a:chExt cx="4092950" cy="2604862"/>
          </a:xfrm>
          <a:effectLst>
            <a:glow rad="101600">
              <a:schemeClr val="accent3">
                <a:satMod val="175000"/>
                <a:alpha val="40000"/>
              </a:schemeClr>
            </a:glow>
          </a:effectLst>
        </p:grpSpPr>
        <p:sp>
          <p:nvSpPr>
            <p:cNvPr id="330" name="Google Shape;330;p31"/>
            <p:cNvSpPr/>
            <p:nvPr/>
          </p:nvSpPr>
          <p:spPr>
            <a:xfrm>
              <a:off x="6385335" y="3507563"/>
              <a:ext cx="1077900" cy="755400"/>
            </a:xfrm>
            <a:prstGeom prst="rect">
              <a:avLst/>
            </a:prstGeom>
            <a:noFill/>
            <a:ln w="57150"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cxnSp>
          <p:nvCxnSpPr>
            <p:cNvPr id="331" name="Google Shape;331;p31"/>
            <p:cNvCxnSpPr/>
            <p:nvPr/>
          </p:nvCxnSpPr>
          <p:spPr>
            <a:xfrm>
              <a:off x="3406475" y="2419325"/>
              <a:ext cx="2996400" cy="1075200"/>
            </a:xfrm>
            <a:prstGeom prst="straightConnector1">
              <a:avLst/>
            </a:prstGeom>
            <a:noFill/>
            <a:ln w="57150" cap="flat" cmpd="sng">
              <a:solidFill>
                <a:srgbClr val="FF0000"/>
              </a:solidFill>
              <a:prstDash val="solid"/>
              <a:round/>
              <a:headEnd type="none" w="sm" len="sm"/>
              <a:tailEnd type="none" w="sm" len="sm"/>
            </a:ln>
          </p:spPr>
        </p:cxnSp>
        <p:cxnSp>
          <p:nvCxnSpPr>
            <p:cNvPr id="332" name="Google Shape;332;p31"/>
            <p:cNvCxnSpPr/>
            <p:nvPr/>
          </p:nvCxnSpPr>
          <p:spPr>
            <a:xfrm rot="10800000" flipH="1">
              <a:off x="3393175" y="4252225"/>
              <a:ext cx="3030600" cy="745500"/>
            </a:xfrm>
            <a:prstGeom prst="straightConnector1">
              <a:avLst/>
            </a:prstGeom>
            <a:noFill/>
            <a:ln w="57150" cap="flat" cmpd="sng">
              <a:solidFill>
                <a:srgbClr val="FF0000"/>
              </a:solidFill>
              <a:prstDash val="solid"/>
              <a:round/>
              <a:headEnd type="none" w="sm" len="sm"/>
              <a:tailEnd type="none" w="sm" len="sm"/>
            </a:ln>
          </p:spPr>
        </p:cxnSp>
        <p:cxnSp>
          <p:nvCxnSpPr>
            <p:cNvPr id="333" name="Google Shape;333;p31"/>
            <p:cNvCxnSpPr/>
            <p:nvPr/>
          </p:nvCxnSpPr>
          <p:spPr>
            <a:xfrm rot="10800000">
              <a:off x="5479725" y="2392863"/>
              <a:ext cx="2006400" cy="1112400"/>
            </a:xfrm>
            <a:prstGeom prst="straightConnector1">
              <a:avLst/>
            </a:prstGeom>
            <a:noFill/>
            <a:ln w="57150" cap="flat" cmpd="sng">
              <a:solidFill>
                <a:srgbClr val="FF0000"/>
              </a:solidFill>
              <a:prstDash val="solid"/>
              <a:round/>
              <a:headEnd type="none" w="sm" len="sm"/>
              <a:tailEnd type="none" w="sm" len="sm"/>
            </a:ln>
          </p:spPr>
        </p:cxnSp>
        <p:cxnSp>
          <p:nvCxnSpPr>
            <p:cNvPr id="334" name="Google Shape;334;p31"/>
            <p:cNvCxnSpPr/>
            <p:nvPr/>
          </p:nvCxnSpPr>
          <p:spPr>
            <a:xfrm flipH="1">
              <a:off x="5466475" y="4231038"/>
              <a:ext cx="1988100" cy="740100"/>
            </a:xfrm>
            <a:prstGeom prst="straightConnector1">
              <a:avLst/>
            </a:prstGeom>
            <a:noFill/>
            <a:ln w="57150" cap="flat" cmpd="sng">
              <a:solidFill>
                <a:srgbClr val="FF0000"/>
              </a:solidFill>
              <a:prstDash val="solid"/>
              <a:round/>
              <a:headEnd type="none" w="sm" len="sm"/>
              <a:tailEnd type="none" w="sm" len="sm"/>
            </a:ln>
          </p:spPr>
        </p:cxnSp>
        <p:pic>
          <p:nvPicPr>
            <p:cNvPr id="335" name="Google Shape;335;p31"/>
            <p:cNvPicPr preferRelativeResize="0"/>
            <p:nvPr/>
          </p:nvPicPr>
          <p:blipFill rotWithShape="1">
            <a:blip r:embed="rId6" cstate="screen">
              <a:alphaModFix/>
              <a:extLst>
                <a:ext uri="{28A0092B-C50C-407E-A947-70E740481C1C}">
                  <a14:useLocalDpi xmlns:a14="http://schemas.microsoft.com/office/drawing/2010/main"/>
                </a:ext>
              </a:extLst>
            </a:blip>
            <a:srcRect l="32861" t="9940" r="38926" b="7767"/>
            <a:stretch/>
          </p:blipFill>
          <p:spPr>
            <a:xfrm>
              <a:off x="3403125" y="2403975"/>
              <a:ext cx="2049025" cy="2566750"/>
            </a:xfrm>
            <a:prstGeom prst="rect">
              <a:avLst/>
            </a:prstGeom>
            <a:noFill/>
            <a:ln w="57150" cap="flat" cmpd="sng">
              <a:solidFill>
                <a:srgbClr val="FF0000"/>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90"/>
          <p:cNvSpPr txBox="1">
            <a:spLocks noGrp="1"/>
          </p:cNvSpPr>
          <p:nvPr>
            <p:ph type="title"/>
          </p:nvPr>
        </p:nvSpPr>
        <p:spPr>
          <a:xfrm>
            <a:off x="0" y="2168478"/>
            <a:ext cx="5115464" cy="1224951"/>
          </a:xfrm>
          <a:prstGeom prst="rect">
            <a:avLst/>
          </a:prstGeom>
          <a:noFill/>
          <a:ln>
            <a:noFill/>
          </a:ln>
        </p:spPr>
        <p:txBody>
          <a:bodyPr spcFirstLastPara="1" wrap="square" lIns="68550" tIns="34275" rIns="68550" bIns="34275" anchor="b" anchorCtr="0">
            <a:noAutofit/>
          </a:bodyPr>
          <a:lstStyle/>
          <a:p>
            <a:pPr marL="0" lvl="0" indent="0" algn="l" rtl="0">
              <a:lnSpc>
                <a:spcPct val="90000"/>
              </a:lnSpc>
              <a:spcBef>
                <a:spcPts val="0"/>
              </a:spcBef>
              <a:spcAft>
                <a:spcPts val="0"/>
              </a:spcAft>
              <a:buClr>
                <a:schemeClr val="lt1"/>
              </a:buClr>
              <a:buSzPts val="4400"/>
              <a:buNone/>
            </a:pPr>
            <a:r>
              <a:rPr lang="en-US" sz="4000" dirty="0"/>
              <a:t>G</a:t>
            </a:r>
            <a:r>
              <a:rPr lang="en-US" sz="4000" dirty="0">
                <a:solidFill>
                  <a:schemeClr val="lt1"/>
                </a:solidFill>
              </a:rPr>
              <a:t>: Team </a:t>
            </a:r>
            <a:br>
              <a:rPr lang="en-US" sz="4000" dirty="0">
                <a:solidFill>
                  <a:schemeClr val="lt1"/>
                </a:solidFill>
              </a:rPr>
            </a:br>
            <a:r>
              <a:rPr lang="en-US" sz="4000" dirty="0">
                <a:solidFill>
                  <a:schemeClr val="lt1"/>
                </a:solidFill>
              </a:rPr>
              <a:t>Organization</a:t>
            </a:r>
            <a:endParaRPr sz="4000" dirty="0"/>
          </a:p>
        </p:txBody>
      </p:sp>
      <p:pic>
        <p:nvPicPr>
          <p:cNvPr id="3" name="Picture 2">
            <a:extLst>
              <a:ext uri="{FF2B5EF4-FFF2-40B4-BE49-F238E27FC236}">
                <a16:creationId xmlns:a16="http://schemas.microsoft.com/office/drawing/2014/main" id="{8F5DC60F-1162-4D7E-93A5-C83689B129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3057" y="862006"/>
            <a:ext cx="3433744" cy="3876159"/>
          </a:xfrm>
          <a:prstGeom prst="rect">
            <a:avLst/>
          </a:prstGeom>
        </p:spPr>
      </p:pic>
      <p:grpSp>
        <p:nvGrpSpPr>
          <p:cNvPr id="4" name="Group 3">
            <a:extLst>
              <a:ext uri="{FF2B5EF4-FFF2-40B4-BE49-F238E27FC236}">
                <a16:creationId xmlns:a16="http://schemas.microsoft.com/office/drawing/2014/main" id="{026973E7-FEFC-4F10-A105-10DCBC3D6E64}"/>
              </a:ext>
            </a:extLst>
          </p:cNvPr>
          <p:cNvGrpSpPr/>
          <p:nvPr/>
        </p:nvGrpSpPr>
        <p:grpSpPr>
          <a:xfrm>
            <a:off x="6332537" y="1782345"/>
            <a:ext cx="1294486" cy="664284"/>
            <a:chOff x="3862888" y="748690"/>
            <a:chExt cx="1569758" cy="818255"/>
          </a:xfrm>
        </p:grpSpPr>
        <p:pic>
          <p:nvPicPr>
            <p:cNvPr id="5" name="Picture 4">
              <a:extLst>
                <a:ext uri="{FF2B5EF4-FFF2-40B4-BE49-F238E27FC236}">
                  <a16:creationId xmlns:a16="http://schemas.microsoft.com/office/drawing/2014/main" id="{70DABC0B-9F81-49E0-8316-6E2EDBBD7FDC}"/>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9" y="748690"/>
              <a:ext cx="1569757" cy="525507"/>
            </a:xfrm>
            <a:prstGeom prst="rect">
              <a:avLst/>
            </a:prstGeom>
            <a:effectLst>
              <a:glow rad="63500">
                <a:schemeClr val="accent3">
                  <a:satMod val="175000"/>
                  <a:alpha val="40000"/>
                </a:schemeClr>
              </a:glow>
            </a:effectLst>
          </p:spPr>
        </p:pic>
        <p:pic>
          <p:nvPicPr>
            <p:cNvPr id="6" name="Picture 5">
              <a:extLst>
                <a:ext uri="{FF2B5EF4-FFF2-40B4-BE49-F238E27FC236}">
                  <a16:creationId xmlns:a16="http://schemas.microsoft.com/office/drawing/2014/main" id="{C97FA92F-2079-4E5C-84C9-C2B9BDDC2134}"/>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62888" y="748690"/>
              <a:ext cx="664439" cy="818255"/>
            </a:xfrm>
            <a:prstGeom prst="rect">
              <a:avLst/>
            </a:prstGeom>
            <a:effectLst>
              <a:glow rad="63500">
                <a:schemeClr val="accent3">
                  <a:satMod val="175000"/>
                  <a:alpha val="40000"/>
                </a:schemeClr>
              </a:glow>
            </a:effectLst>
          </p:spPr>
        </p:pic>
        <p:pic>
          <p:nvPicPr>
            <p:cNvPr id="7" name="Picture 6">
              <a:extLst>
                <a:ext uri="{FF2B5EF4-FFF2-40B4-BE49-F238E27FC236}">
                  <a16:creationId xmlns:a16="http://schemas.microsoft.com/office/drawing/2014/main" id="{072718FA-D3E7-4E8C-84E9-0D0E77F5227D}"/>
                </a:ext>
              </a:extLst>
            </p:cNvPr>
            <p:cNvPicPr>
              <a:picLocks noChangeAspect="1"/>
            </p:cNvPicPr>
            <p:nvPr/>
          </p:nvPicPr>
          <p:blipFill rotWithShape="1">
            <a:blip r:embed="rId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52343" y="748690"/>
              <a:ext cx="580302" cy="818255"/>
            </a:xfrm>
            <a:prstGeom prst="rect">
              <a:avLst/>
            </a:prstGeom>
            <a:effectLst>
              <a:glow rad="63500">
                <a:schemeClr val="accent3">
                  <a:satMod val="175000"/>
                  <a:alpha val="40000"/>
                </a:schemeClr>
              </a:glo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91"/>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81</a:t>
            </a:fld>
            <a:endParaRPr/>
          </a:p>
        </p:txBody>
      </p:sp>
      <p:sp>
        <p:nvSpPr>
          <p:cNvPr id="1061" name="Google Shape;1061;p91"/>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sz="3200">
                <a:solidFill>
                  <a:srgbClr val="FFFFFF"/>
                </a:solidFill>
              </a:rPr>
              <a:t>Organizational Chart: 09/18 – 02/19</a:t>
            </a:r>
            <a:endParaRPr sz="3200"/>
          </a:p>
        </p:txBody>
      </p:sp>
      <p:pic>
        <p:nvPicPr>
          <p:cNvPr id="1062" name="Google Shape;1062;p91" descr="A screenshot of a cell phone&#10;&#10;Description generated with very high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0603" y="1632218"/>
            <a:ext cx="1237764" cy="1983239"/>
          </a:xfrm>
          <a:prstGeom prst="rect">
            <a:avLst/>
          </a:prstGeom>
          <a:noFill/>
          <a:ln>
            <a:noFill/>
          </a:ln>
        </p:spPr>
      </p:pic>
      <p:pic>
        <p:nvPicPr>
          <p:cNvPr id="1063" name="Google Shape;1063;p91" descr="A screenshot of a cell phone&#10;&#10;Description generated with very high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4513" y="2125539"/>
            <a:ext cx="5936681" cy="3775199"/>
          </a:xfrm>
          <a:prstGeom prst="rect">
            <a:avLst/>
          </a:prstGeom>
          <a:noFill/>
          <a:ln>
            <a:noFill/>
          </a:ln>
        </p:spPr>
      </p:pic>
      <p:pic>
        <p:nvPicPr>
          <p:cNvPr id="1064" name="Google Shape;1064;p91" descr="A screenshot of a cell phone&#10;&#10;Description generated with very high confidenc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71879" y="1081108"/>
            <a:ext cx="1881889" cy="797349"/>
          </a:xfrm>
          <a:prstGeom prst="rect">
            <a:avLst/>
          </a:prstGeom>
          <a:noFill/>
          <a:ln>
            <a:noFill/>
          </a:ln>
        </p:spPr>
      </p:pic>
      <p:pic>
        <p:nvPicPr>
          <p:cNvPr id="1065" name="Google Shape;1065;p91" descr="A screenshot of a cell phone&#10;&#10;Description generated with very high confidenc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44898" y="2989148"/>
            <a:ext cx="1881889" cy="797350"/>
          </a:xfrm>
          <a:prstGeom prst="rect">
            <a:avLst/>
          </a:prstGeom>
          <a:noFill/>
          <a:ln>
            <a:noFill/>
          </a:ln>
        </p:spPr>
      </p:pic>
      <p:pic>
        <p:nvPicPr>
          <p:cNvPr id="1066" name="Google Shape;1066;p91" descr="A screenshot of a cell phone&#10;&#10;Description generated with very high confidenc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071879" y="4972634"/>
            <a:ext cx="1881889" cy="797350"/>
          </a:xfrm>
          <a:prstGeom prst="rect">
            <a:avLst/>
          </a:prstGeom>
          <a:noFill/>
          <a:ln>
            <a:noFill/>
          </a:ln>
        </p:spPr>
      </p:pic>
      <p:sp>
        <p:nvSpPr>
          <p:cNvPr id="1067" name="Google Shape;1067;p91"/>
          <p:cNvSpPr txBox="1"/>
          <p:nvPr/>
        </p:nvSpPr>
        <p:spPr>
          <a:xfrm>
            <a:off x="6312004" y="1878457"/>
            <a:ext cx="2831996" cy="64633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4 Team Members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70C0"/>
                </a:solidFill>
                <a:latin typeface="Arial"/>
                <a:ea typeface="Arial"/>
                <a:cs typeface="Arial"/>
                <a:sym typeface="Arial"/>
              </a:rPr>
              <a:t>Progress: On Track</a:t>
            </a:r>
            <a:endParaRPr/>
          </a:p>
        </p:txBody>
      </p:sp>
      <p:sp>
        <p:nvSpPr>
          <p:cNvPr id="1068" name="Google Shape;1068;p91"/>
          <p:cNvSpPr txBox="1"/>
          <p:nvPr/>
        </p:nvSpPr>
        <p:spPr>
          <a:xfrm>
            <a:off x="6312005" y="3829692"/>
            <a:ext cx="2700496" cy="92333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5 Team Members</a:t>
            </a:r>
            <a:endParaRPr dirty="0"/>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FFC000"/>
                </a:solidFill>
                <a:latin typeface="Arial"/>
                <a:ea typeface="Arial"/>
                <a:cs typeface="Arial"/>
                <a:sym typeface="Arial"/>
              </a:rPr>
              <a:t>Progress: Back on Schedule</a:t>
            </a:r>
            <a:endParaRPr dirty="0"/>
          </a:p>
        </p:txBody>
      </p:sp>
      <p:sp>
        <p:nvSpPr>
          <p:cNvPr id="1069" name="Google Shape;1069;p91"/>
          <p:cNvSpPr txBox="1"/>
          <p:nvPr/>
        </p:nvSpPr>
        <p:spPr>
          <a:xfrm>
            <a:off x="6312005" y="5741824"/>
            <a:ext cx="2540748" cy="92333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3 Team Members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54A838"/>
                </a:solidFill>
                <a:latin typeface="Arial"/>
                <a:ea typeface="Arial"/>
                <a:cs typeface="Arial"/>
                <a:sym typeface="Arial"/>
              </a:rPr>
              <a:t>Progress: Ahead of Schedule</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92"/>
          <p:cNvSpPr txBox="1">
            <a:spLocks noGrp="1"/>
          </p:cNvSpPr>
          <p:nvPr>
            <p:ph type="sldNum" idx="12"/>
          </p:nvPr>
        </p:nvSpPr>
        <p:spPr>
          <a:xfrm>
            <a:off x="8319328" y="363910"/>
            <a:ext cx="587502" cy="3651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82</a:t>
            </a:fld>
            <a:endParaRPr/>
          </a:p>
        </p:txBody>
      </p:sp>
      <p:sp>
        <p:nvSpPr>
          <p:cNvPr id="1076" name="Google Shape;1076;p92"/>
          <p:cNvSpPr txBox="1">
            <a:spLocks noGrp="1"/>
          </p:cNvSpPr>
          <p:nvPr>
            <p:ph type="title"/>
          </p:nvPr>
        </p:nvSpPr>
        <p:spPr>
          <a:xfrm>
            <a:off x="785119" y="160464"/>
            <a:ext cx="7168649" cy="797349"/>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sz="3200">
                <a:solidFill>
                  <a:srgbClr val="FFFFFF"/>
                </a:solidFill>
              </a:rPr>
              <a:t>Organizational Chart: 03/19 – 05/19</a:t>
            </a:r>
            <a:endParaRPr sz="3200"/>
          </a:p>
        </p:txBody>
      </p:sp>
      <p:pic>
        <p:nvPicPr>
          <p:cNvPr id="1077" name="Google Shape;1077;p92" descr="A screenshot of a cell phone&#10;&#10;Description generated with very high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0603" y="1632218"/>
            <a:ext cx="1237764" cy="1983239"/>
          </a:xfrm>
          <a:prstGeom prst="rect">
            <a:avLst/>
          </a:prstGeom>
          <a:noFill/>
          <a:ln>
            <a:noFill/>
          </a:ln>
        </p:spPr>
      </p:pic>
      <p:pic>
        <p:nvPicPr>
          <p:cNvPr id="1078" name="Google Shape;1078;p92" descr="A screenshot of a cell phone&#10;&#10;Description generated with very high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4513" y="2125539"/>
            <a:ext cx="5934456" cy="3760608"/>
          </a:xfrm>
          <a:prstGeom prst="rect">
            <a:avLst/>
          </a:prstGeom>
          <a:noFill/>
          <a:ln>
            <a:noFill/>
          </a:ln>
        </p:spPr>
      </p:pic>
      <p:pic>
        <p:nvPicPr>
          <p:cNvPr id="1079" name="Google Shape;1079;p92" descr="A screenshot of a cell phone&#10;&#10;Description generated with very high confidenc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71879" y="1081108"/>
            <a:ext cx="1881889" cy="797349"/>
          </a:xfrm>
          <a:prstGeom prst="rect">
            <a:avLst/>
          </a:prstGeom>
          <a:noFill/>
          <a:ln>
            <a:noFill/>
          </a:ln>
        </p:spPr>
      </p:pic>
      <p:pic>
        <p:nvPicPr>
          <p:cNvPr id="1080" name="Google Shape;1080;p92" descr="A screenshot of a cell phone&#10;&#10;Description generated with very high confidenc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44898" y="2989148"/>
            <a:ext cx="1881889" cy="797350"/>
          </a:xfrm>
          <a:prstGeom prst="rect">
            <a:avLst/>
          </a:prstGeom>
          <a:noFill/>
          <a:ln>
            <a:noFill/>
          </a:ln>
        </p:spPr>
      </p:pic>
      <p:pic>
        <p:nvPicPr>
          <p:cNvPr id="1081" name="Google Shape;1081;p92" descr="A screenshot of a cell phone&#10;&#10;Description generated with very high confidenc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071879" y="4972634"/>
            <a:ext cx="1881889" cy="797350"/>
          </a:xfrm>
          <a:prstGeom prst="rect">
            <a:avLst/>
          </a:prstGeom>
          <a:noFill/>
          <a:ln>
            <a:noFill/>
          </a:ln>
        </p:spPr>
      </p:pic>
      <p:sp>
        <p:nvSpPr>
          <p:cNvPr id="1082" name="Google Shape;1082;p92"/>
          <p:cNvSpPr txBox="1"/>
          <p:nvPr/>
        </p:nvSpPr>
        <p:spPr>
          <a:xfrm>
            <a:off x="3638604" y="1803012"/>
            <a:ext cx="2700496"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Pod Electronics Team </a:t>
            </a:r>
            <a:r>
              <a:rPr lang="en-US" sz="1800" b="0" i="0" u="none" strike="noStrike" cap="none">
                <a:solidFill>
                  <a:schemeClr val="dk1"/>
                </a:solidFill>
                <a:latin typeface="Arial"/>
                <a:ea typeface="Arial"/>
                <a:cs typeface="Arial"/>
                <a:sym typeface="Arial"/>
              </a:rPr>
              <a:t>moves to </a:t>
            </a:r>
            <a:r>
              <a:rPr lang="en-US" sz="1800" b="1" i="0" u="none" strike="noStrike" cap="none">
                <a:solidFill>
                  <a:schemeClr val="dk1"/>
                </a:solidFill>
                <a:latin typeface="Arial"/>
                <a:ea typeface="Arial"/>
                <a:cs typeface="Arial"/>
                <a:sym typeface="Arial"/>
              </a:rPr>
              <a:t>Deployment Team </a:t>
            </a:r>
            <a:r>
              <a:rPr lang="en-US" sz="1800" b="0" i="0" u="none" strike="noStrike" cap="none">
                <a:solidFill>
                  <a:schemeClr val="dk1"/>
                </a:solidFill>
                <a:latin typeface="Arial"/>
                <a:ea typeface="Arial"/>
                <a:cs typeface="Arial"/>
                <a:sym typeface="Arial"/>
              </a:rPr>
              <a:t>when their integration tasks are complete</a:t>
            </a:r>
            <a:endParaRPr/>
          </a:p>
        </p:txBody>
      </p:sp>
      <p:sp>
        <p:nvSpPr>
          <p:cNvPr id="1083" name="Google Shape;1083;p92"/>
          <p:cNvSpPr txBox="1"/>
          <p:nvPr/>
        </p:nvSpPr>
        <p:spPr>
          <a:xfrm>
            <a:off x="6339100" y="1862857"/>
            <a:ext cx="2831996" cy="64633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4 Team Members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70C0"/>
                </a:solidFill>
                <a:latin typeface="Arial"/>
                <a:ea typeface="Arial"/>
                <a:cs typeface="Arial"/>
                <a:sym typeface="Arial"/>
              </a:rPr>
              <a:t>Progress: On Track</a:t>
            </a:r>
            <a:endParaRPr/>
          </a:p>
        </p:txBody>
      </p:sp>
      <p:sp>
        <p:nvSpPr>
          <p:cNvPr id="1084" name="Google Shape;1084;p92"/>
          <p:cNvSpPr txBox="1"/>
          <p:nvPr/>
        </p:nvSpPr>
        <p:spPr>
          <a:xfrm>
            <a:off x="6339101" y="3814092"/>
            <a:ext cx="2700496" cy="120032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8 Team Members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FFC000"/>
                </a:solidFill>
                <a:latin typeface="Arial"/>
                <a:ea typeface="Arial"/>
                <a:cs typeface="Arial"/>
                <a:sym typeface="Arial"/>
              </a:rPr>
              <a:t>New team members assist with motors &amp; pod assembly</a:t>
            </a:r>
            <a:endParaRPr/>
          </a:p>
        </p:txBody>
      </p:sp>
      <p:sp>
        <p:nvSpPr>
          <p:cNvPr id="1085" name="Google Shape;1085;p92"/>
          <p:cNvSpPr txBox="1"/>
          <p:nvPr/>
        </p:nvSpPr>
        <p:spPr>
          <a:xfrm>
            <a:off x="6339101" y="5726224"/>
            <a:ext cx="2540748" cy="92333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0 Team Members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54A838"/>
                </a:solidFill>
                <a:latin typeface="Arial"/>
                <a:ea typeface="Arial"/>
                <a:cs typeface="Arial"/>
                <a:sym typeface="Arial"/>
              </a:rPr>
              <a:t>PCB Complete</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54A838"/>
                </a:solidFill>
                <a:latin typeface="Arial"/>
                <a:ea typeface="Arial"/>
                <a:cs typeface="Arial"/>
                <a:sym typeface="Arial"/>
              </a:rPr>
              <a:t>Pod SW Complete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2"/>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a:t>9</a:t>
            </a:fld>
            <a:endParaRPr/>
          </a:p>
        </p:txBody>
      </p:sp>
      <p:sp>
        <p:nvSpPr>
          <p:cNvPr id="341" name="Google Shape;341;p32"/>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eorgia"/>
              <a:buNone/>
            </a:pPr>
            <a:r>
              <a:rPr lang="en-US"/>
              <a:t>Pod Structure Design</a:t>
            </a:r>
            <a:endParaRPr/>
          </a:p>
        </p:txBody>
      </p:sp>
      <p:sp>
        <p:nvSpPr>
          <p:cNvPr id="342" name="Google Shape;342;p32"/>
          <p:cNvSpPr txBox="1">
            <a:spLocks noGrp="1"/>
          </p:cNvSpPr>
          <p:nvPr>
            <p:ph type="body" idx="1"/>
          </p:nvPr>
        </p:nvSpPr>
        <p:spPr>
          <a:xfrm>
            <a:off x="121954" y="1343300"/>
            <a:ext cx="8862026" cy="5081435"/>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SzPts val="1800"/>
              <a:buNone/>
            </a:pPr>
            <a:r>
              <a:rPr lang="en-US" dirty="0"/>
              <a:t>Pod structure contains the ranging electronics: deployed from cannon</a:t>
            </a: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r>
              <a:rPr lang="en-US" dirty="0"/>
              <a:t>Contains batteries in tail for power, electronics are potted for resilience.</a:t>
            </a: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a:p>
            <a:pPr marL="0" lvl="0" indent="0" algn="l" rtl="0">
              <a:lnSpc>
                <a:spcPct val="90000"/>
              </a:lnSpc>
              <a:spcBef>
                <a:spcPts val="750"/>
              </a:spcBef>
              <a:spcAft>
                <a:spcPts val="0"/>
              </a:spcAft>
              <a:buSzPts val="1800"/>
              <a:buNone/>
            </a:pPr>
            <a:endParaRPr dirty="0"/>
          </a:p>
        </p:txBody>
      </p:sp>
      <p:pic>
        <p:nvPicPr>
          <p:cNvPr id="343" name="Google Shape;343;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9555" y="2659440"/>
            <a:ext cx="4082445" cy="1806722"/>
          </a:xfrm>
          <a:prstGeom prst="rect">
            <a:avLst/>
          </a:prstGeom>
          <a:noFill/>
          <a:ln w="38100" cap="flat" cmpd="sng">
            <a:solidFill>
              <a:schemeClr val="tx1"/>
            </a:solidFill>
            <a:prstDash val="solid"/>
            <a:miter lim="8000"/>
            <a:headEnd type="none" w="sm" len="sm"/>
            <a:tailEnd type="none" w="sm" len="sm"/>
          </a:ln>
        </p:spPr>
      </p:pic>
      <p:pic>
        <p:nvPicPr>
          <p:cNvPr id="345" name="Google Shape;345;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24075" y="2167824"/>
            <a:ext cx="2907829" cy="2789954"/>
          </a:xfrm>
          <a:prstGeom prst="rect">
            <a:avLst/>
          </a:prstGeom>
          <a:noFill/>
          <a:ln w="38100">
            <a:solidFill>
              <a:schemeClr val="tx1"/>
            </a:solidFill>
          </a:ln>
        </p:spPr>
      </p:pic>
    </p:spTree>
  </p:cSld>
  <p:clrMapOvr>
    <a:masterClrMapping/>
  </p:clrMapOvr>
</p:sld>
</file>

<file path=ppt/theme/theme1.xml><?xml version="1.0" encoding="utf-8"?>
<a:theme xmlns:a="http://schemas.openxmlformats.org/drawingml/2006/main" name="Office Theme">
  <a:themeElements>
    <a:clrScheme name="Custom 83">
      <a:dk1>
        <a:srgbClr val="000000"/>
      </a:dk1>
      <a:lt1>
        <a:srgbClr val="FFFFFF"/>
      </a:lt1>
      <a:dk2>
        <a:srgbClr val="17406D"/>
      </a:dk2>
      <a:lt2>
        <a:srgbClr val="DBEFF9"/>
      </a:lt2>
      <a:accent1>
        <a:srgbClr val="17406D"/>
      </a:accent1>
      <a:accent2>
        <a:srgbClr val="003399"/>
      </a:accent2>
      <a:accent3>
        <a:srgbClr val="FFFF00"/>
      </a:accent3>
      <a:accent4>
        <a:srgbClr val="990000"/>
      </a:accent4>
      <a:accent5>
        <a:srgbClr val="7CCA62"/>
      </a:accent5>
      <a:accent6>
        <a:srgbClr val="3F3F3F"/>
      </a:accent6>
      <a:hlink>
        <a:srgbClr val="F49100"/>
      </a:hlink>
      <a:folHlink>
        <a:srgbClr val="F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83">
      <a:dk1>
        <a:srgbClr val="000000"/>
      </a:dk1>
      <a:lt1>
        <a:srgbClr val="FFFFFF"/>
      </a:lt1>
      <a:dk2>
        <a:srgbClr val="17406D"/>
      </a:dk2>
      <a:lt2>
        <a:srgbClr val="DBEFF9"/>
      </a:lt2>
      <a:accent1>
        <a:srgbClr val="17406D"/>
      </a:accent1>
      <a:accent2>
        <a:srgbClr val="003399"/>
      </a:accent2>
      <a:accent3>
        <a:srgbClr val="FFFF00"/>
      </a:accent3>
      <a:accent4>
        <a:srgbClr val="990000"/>
      </a:accent4>
      <a:accent5>
        <a:srgbClr val="7CCA62"/>
      </a:accent5>
      <a:accent6>
        <a:srgbClr val="3F3F3F"/>
      </a:accent6>
      <a:hlink>
        <a:srgbClr val="F49100"/>
      </a:hlink>
      <a:folHlink>
        <a:srgbClr val="F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2127</TotalTime>
  <Words>5752</Words>
  <Application>Microsoft Office PowerPoint</Application>
  <PresentationFormat>On-screen Show (4:3)</PresentationFormat>
  <Paragraphs>1611</Paragraphs>
  <Slides>82</Slides>
  <Notes>79</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82</vt:i4>
      </vt:variant>
    </vt:vector>
  </HeadingPairs>
  <TitlesOfParts>
    <vt:vector size="90" baseType="lpstr">
      <vt:lpstr>Garamond</vt:lpstr>
      <vt:lpstr>Calibri</vt:lpstr>
      <vt:lpstr>Wingdings</vt:lpstr>
      <vt:lpstr>Arial</vt:lpstr>
      <vt:lpstr>Georgia</vt:lpstr>
      <vt:lpstr>Roboto</vt:lpstr>
      <vt:lpstr>Office Theme</vt:lpstr>
      <vt:lpstr>Office Theme</vt:lpstr>
      <vt:lpstr>Deployed RF Antennas for GPS-denied Optimization and Environmental Navigation</vt:lpstr>
      <vt:lpstr>Project Overview</vt:lpstr>
      <vt:lpstr>Project Purpose</vt:lpstr>
      <vt:lpstr>Specific Objectives</vt:lpstr>
      <vt:lpstr>CONOPS</vt:lpstr>
      <vt:lpstr>Levels of Success</vt:lpstr>
      <vt:lpstr>FBD</vt:lpstr>
      <vt:lpstr>Deployment Module Design</vt:lpstr>
      <vt:lpstr>Pod Structure Design</vt:lpstr>
      <vt:lpstr>Pod Electronics Design</vt:lpstr>
      <vt:lpstr>Navigation Software Design</vt:lpstr>
      <vt:lpstr>Critical Project Elements</vt:lpstr>
      <vt:lpstr>Schedule</vt:lpstr>
      <vt:lpstr>Gantt Chart</vt:lpstr>
      <vt:lpstr>Testing</vt:lpstr>
      <vt:lpstr>Testing Plan</vt:lpstr>
      <vt:lpstr>Navigation Testing</vt:lpstr>
      <vt:lpstr>15m Localization Test</vt:lpstr>
      <vt:lpstr>15m Localization Test Setup</vt:lpstr>
      <vt:lpstr>15m Localization Test Model</vt:lpstr>
      <vt:lpstr>15m Localization Test Results</vt:lpstr>
      <vt:lpstr>Testing Plan</vt:lpstr>
      <vt:lpstr>Pod Electronics Checkout Test</vt:lpstr>
      <vt:lpstr>Pod Electronics Results</vt:lpstr>
      <vt:lpstr>Pod Ranging Accuracy Test</vt:lpstr>
      <vt:lpstr>Pod Ranging Validation Test Results</vt:lpstr>
      <vt:lpstr>Testing Plan</vt:lpstr>
      <vt:lpstr>Deployment Range Pretests</vt:lpstr>
      <vt:lpstr>Updated Pod Trajectory Model</vt:lpstr>
      <vt:lpstr>Deployment Range Test</vt:lpstr>
      <vt:lpstr>Testing Plan</vt:lpstr>
      <vt:lpstr>Integration Plan</vt:lpstr>
      <vt:lpstr>Testing Plan</vt:lpstr>
      <vt:lpstr>Full System Safety</vt:lpstr>
      <vt:lpstr>Full Mission Demo</vt:lpstr>
      <vt:lpstr>Full Mission Demo</vt:lpstr>
      <vt:lpstr>Full Mission Expected Results</vt:lpstr>
      <vt:lpstr>Budget</vt:lpstr>
      <vt:lpstr>Budget</vt:lpstr>
      <vt:lpstr>Budget</vt:lpstr>
      <vt:lpstr>Appendix</vt:lpstr>
      <vt:lpstr>A. Navigation Tests</vt:lpstr>
      <vt:lpstr>Testing Plan</vt:lpstr>
      <vt:lpstr>Localize Stationary Rover</vt:lpstr>
      <vt:lpstr>GNSS Accuracy Test</vt:lpstr>
      <vt:lpstr>MIP Upload Test</vt:lpstr>
      <vt:lpstr>Pod Location Validity Test</vt:lpstr>
      <vt:lpstr>Time-on-Target</vt:lpstr>
      <vt:lpstr>Full-Mission-Length Traversal</vt:lpstr>
      <vt:lpstr>Rover Control Test</vt:lpstr>
      <vt:lpstr>Closed-Loop Correction</vt:lpstr>
      <vt:lpstr>Deployment-Rover Interface</vt:lpstr>
      <vt:lpstr>RF State Estimation Test</vt:lpstr>
      <vt:lpstr>B. Electronics Tests</vt:lpstr>
      <vt:lpstr>Testing Plan</vt:lpstr>
      <vt:lpstr>Pod Electronics Results</vt:lpstr>
      <vt:lpstr>Pod Electronics Results</vt:lpstr>
      <vt:lpstr>Pod Initial Network Test </vt:lpstr>
      <vt:lpstr>Pod Initial Network Test Results</vt:lpstr>
      <vt:lpstr>C. Pod Structure Tests</vt:lpstr>
      <vt:lpstr>Testing Plan</vt:lpstr>
      <vt:lpstr>Pod Structure Aero Test</vt:lpstr>
      <vt:lpstr>D. Deployment Tests</vt:lpstr>
      <vt:lpstr>Testing Plan</vt:lpstr>
      <vt:lpstr>Reloading Test</vt:lpstr>
      <vt:lpstr>Reloading Pretests</vt:lpstr>
      <vt:lpstr>Cannon Safety Pretests</vt:lpstr>
      <vt:lpstr>Cannon Safety Demo</vt:lpstr>
      <vt:lpstr>Manual Spring Safety</vt:lpstr>
      <vt:lpstr>E. Integration Tests</vt:lpstr>
      <vt:lpstr>Testing Plan</vt:lpstr>
      <vt:lpstr>Cannon Integration Test</vt:lpstr>
      <vt:lpstr>Pod Final Network Test </vt:lpstr>
      <vt:lpstr>Overall System Safety Test</vt:lpstr>
      <vt:lpstr>F: Full Gantt Chart</vt:lpstr>
      <vt:lpstr>Gantt: Software &amp; Electronics</vt:lpstr>
      <vt:lpstr>Gantt: Manufacturing</vt:lpstr>
      <vt:lpstr>Gannt: Assembly &amp; Integration</vt:lpstr>
      <vt:lpstr>Gantt: Deliverables</vt:lpstr>
      <vt:lpstr>G: Team  Organization</vt:lpstr>
      <vt:lpstr>Organizational Chart: 09/18 – 02/19</vt:lpstr>
      <vt:lpstr>Organizational Chart: 03/19 – 05/19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Deployed RF Antennas for GPS-denied Optimization and Environmental Navigation</dc:title>
  <dc:creator>Virginia Nystrom</dc:creator>
  <cp:lastModifiedBy>Jeff Zehnder</cp:lastModifiedBy>
  <cp:revision>50</cp:revision>
  <dcterms:modified xsi:type="dcterms:W3CDTF">2019-04-01T19:45:24Z</dcterms:modified>
</cp:coreProperties>
</file>