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2"/>
  </p:notesMasterIdLst>
  <p:sldIdLst>
    <p:sldId id="256" r:id="rId2"/>
    <p:sldId id="302" r:id="rId3"/>
    <p:sldId id="312" r:id="rId4"/>
    <p:sldId id="313" r:id="rId5"/>
    <p:sldId id="576" r:id="rId6"/>
    <p:sldId id="572" r:id="rId7"/>
    <p:sldId id="577" r:id="rId8"/>
    <p:sldId id="263" r:id="rId9"/>
    <p:sldId id="575" r:id="rId10"/>
    <p:sldId id="574" r:id="rId11"/>
    <p:sldId id="573" r:id="rId12"/>
    <p:sldId id="578" r:id="rId13"/>
    <p:sldId id="303" r:id="rId14"/>
    <p:sldId id="269" r:id="rId15"/>
    <p:sldId id="305" r:id="rId16"/>
    <p:sldId id="271" r:id="rId17"/>
    <p:sldId id="272" r:id="rId18"/>
    <p:sldId id="273" r:id="rId19"/>
    <p:sldId id="307" r:id="rId20"/>
    <p:sldId id="275" r:id="rId21"/>
    <p:sldId id="276" r:id="rId22"/>
    <p:sldId id="277" r:id="rId23"/>
    <p:sldId id="278" r:id="rId24"/>
    <p:sldId id="309" r:id="rId25"/>
    <p:sldId id="280" r:id="rId26"/>
    <p:sldId id="282" r:id="rId27"/>
    <p:sldId id="283" r:id="rId28"/>
    <p:sldId id="310" r:id="rId29"/>
    <p:sldId id="285" r:id="rId30"/>
    <p:sldId id="286" r:id="rId31"/>
    <p:sldId id="287" r:id="rId32"/>
    <p:sldId id="311" r:id="rId33"/>
    <p:sldId id="587" r:id="rId34"/>
    <p:sldId id="583" r:id="rId35"/>
    <p:sldId id="584" r:id="rId36"/>
    <p:sldId id="585" r:id="rId37"/>
    <p:sldId id="586" r:id="rId38"/>
    <p:sldId id="289" r:id="rId39"/>
    <p:sldId id="291" r:id="rId40"/>
    <p:sldId id="292" r:id="rId41"/>
    <p:sldId id="294" r:id="rId42"/>
    <p:sldId id="295" r:id="rId43"/>
    <p:sldId id="296" r:id="rId44"/>
    <p:sldId id="297" r:id="rId45"/>
    <p:sldId id="298" r:id="rId46"/>
    <p:sldId id="579" r:id="rId47"/>
    <p:sldId id="580" r:id="rId48"/>
    <p:sldId id="299" r:id="rId49"/>
    <p:sldId id="581" r:id="rId50"/>
    <p:sldId id="300" r:id="rId51"/>
  </p:sldIdLst>
  <p:sldSz cx="9144000" cy="6858000" type="screen4x3"/>
  <p:notesSz cx="6858000" cy="9144000"/>
  <p:embeddedFontLst>
    <p:embeddedFont>
      <p:font typeface="Calibri" panose="020F0502020204030204" pitchFamily="34" charset="0"/>
      <p:regular r:id="rId53"/>
      <p:bold r:id="rId54"/>
      <p:italic r:id="rId55"/>
      <p:boldItalic r:id="rId56"/>
    </p:embeddedFont>
    <p:embeddedFont>
      <p:font typeface="Garamond" panose="02020404030301010803" pitchFamily="18" charset="0"/>
      <p:regular r:id="rId57"/>
      <p:bold r:id="rId58"/>
      <p:italic r:id="rId59"/>
      <p:boldItalic r:id="rId60"/>
    </p:embeddedFont>
    <p:embeddedFont>
      <p:font typeface="Georgia" panose="02040502050405020303" pitchFamily="18" charset="0"/>
      <p:regular r:id="rId61"/>
      <p:bold r:id="rId62"/>
      <p:italic r:id="rId63"/>
      <p:boldItalic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Virginia Nystrom" initials="" lastIdx="8" clrIdx="0"/>
  <p:cmAuthor id="1" name="Ivan Yurkin" initials="" lastIdx="5" clrIdx="1"/>
  <p:cmAuthor id="2" name="Joshua Tafur" initials="" lastIdx="2" clrIdx="2"/>
  <p:cmAuthor id="3" name="Kyle Nieukirk" initials="" lastIdx="4" clrIdx="3"/>
  <p:cmAuthor id="4" name="Amanda Siirola" initials="" lastIdx="1"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7406D"/>
    <a:srgbClr val="0070C0"/>
    <a:srgbClr val="7030A0"/>
    <a:srgbClr val="00B050"/>
    <a:srgbClr val="66CCFF"/>
    <a:srgbClr val="99FF99"/>
    <a:srgbClr val="66FF99"/>
    <a:srgbClr val="0099FF"/>
    <a:srgbClr val="00CC00"/>
    <a:srgbClr val="00CC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A7D1A4B-9C22-4E54-A302-20BFB351E4E5}">
  <a:tblStyle styleId="{0A7D1A4B-9C22-4E54-A302-20BFB351E4E5}"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8EA"/>
          </a:solidFill>
        </a:fill>
      </a:tcStyle>
    </a:wholeTbl>
    <a:band1H>
      <a:tcTxStyle b="off" i="off"/>
      <a:tcStyle>
        <a:tcBdr/>
        <a:fill>
          <a:solidFill>
            <a:srgbClr val="CACDD3"/>
          </a:solidFill>
        </a:fill>
      </a:tcStyle>
    </a:band1H>
    <a:band2H>
      <a:tcTxStyle b="off" i="off"/>
      <a:tcStyle>
        <a:tcBdr/>
      </a:tcStyle>
    </a:band2H>
    <a:band1V>
      <a:tcTxStyle b="off" i="off"/>
      <a:tcStyle>
        <a:tcBdr/>
        <a:fill>
          <a:solidFill>
            <a:srgbClr val="CACDD3"/>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1A7ECEF7-AC72-4F24-9B70-B2011C099757}"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F69901A-11C5-4C56-B232-4E922F13A2F8}" styleName="Table_2">
    <a:wholeTbl>
      <a:tcTxStyle b="off" i="off">
        <a:font>
          <a:latin typeface="Arial"/>
          <a:ea typeface="Arial"/>
          <a:cs typeface="Arial"/>
        </a:font>
        <a:schemeClr val="dk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chemeClr val="accent1"/>
              </a:solidFill>
              <a:prstDash val="solid"/>
              <a:round/>
              <a:headEnd type="none" w="sm" len="sm"/>
              <a:tailEnd type="none" w="sm" len="sm"/>
            </a:ln>
          </a:insideV>
        </a:tcBdr>
        <a:fill>
          <a:solidFill>
            <a:srgbClr val="FFFFFF">
              <a:alpha val="0"/>
            </a:srgbClr>
          </a:solidFill>
        </a:fill>
      </a:tcStyle>
    </a:wholeTbl>
    <a:band1H>
      <a:tcTxStyle/>
      <a:tcStyle>
        <a:tcBdr/>
        <a:fill>
          <a:solidFill>
            <a:schemeClr val="accent1">
              <a:alpha val="40000"/>
            </a:schemeClr>
          </a:solidFill>
        </a:fill>
      </a:tcStyle>
    </a:band1H>
    <a:band2H>
      <a:tcTxStyle/>
      <a:tcStyle>
        <a:tcBdr/>
      </a:tcStyle>
    </a:band2H>
    <a:band1V>
      <a:tcTxStyle/>
      <a:tcStyle>
        <a:tcBdr>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tcBdr>
        <a:fill>
          <a:solidFill>
            <a:schemeClr val="accent1">
              <a:alpha val="40000"/>
            </a:schemeClr>
          </a:solidFill>
        </a:fill>
      </a:tcStyle>
    </a:band1V>
    <a:band2V>
      <a:tcTxStyle/>
      <a:tcStyle>
        <a:tcBdr/>
      </a:tcStyle>
    </a:band2V>
    <a:la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chemeClr val="accent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accen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1"/>
              </a:solidFill>
              <a:prstDash val="solid"/>
              <a:round/>
              <a:headEnd type="none" w="sm" len="sm"/>
              <a:tailEnd type="none" w="sm" len="sm"/>
            </a:ln>
          </a:left>
          <a:right>
            <a:ln w="9525" cap="flat" cmpd="sng">
              <a:solidFill>
                <a:schemeClr val="accent1"/>
              </a:solidFill>
              <a:prstDash val="solid"/>
              <a:round/>
              <a:headEnd type="none" w="sm" len="sm"/>
              <a:tailEnd type="none" w="sm" len="sm"/>
            </a:ln>
          </a:right>
          <a:top>
            <a:ln w="9525" cap="flat" cmpd="sng">
              <a:solidFill>
                <a:schemeClr val="accent1"/>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 styleId="{F671C214-73C4-44E7-A0DA-91E83C8F2F90}" styleName="Table_3">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CF9A0A5-620D-44DB-997A-789A65E9C230}" styleName="Table_4">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7E8EA"/>
          </a:solidFill>
        </a:fill>
      </a:tcStyle>
    </a:wholeTbl>
    <a:band1H>
      <a:tcTxStyle b="off" i="off"/>
      <a:tcStyle>
        <a:tcBdr/>
        <a:fill>
          <a:solidFill>
            <a:srgbClr val="CACDD3"/>
          </a:solidFill>
        </a:fill>
      </a:tcStyle>
    </a:band1H>
    <a:band2H>
      <a:tcTxStyle b="off" i="off"/>
      <a:tcStyle>
        <a:tcBdr/>
      </a:tcStyle>
    </a:band2H>
    <a:band1V>
      <a:tcTxStyle b="off" i="off"/>
      <a:tcStyle>
        <a:tcBdr/>
        <a:fill>
          <a:solidFill>
            <a:srgbClr val="CACDD3"/>
          </a:solidFill>
        </a:fill>
      </a:tcStyle>
    </a:band1V>
    <a:band2V>
      <a:tcTxStyle b="off" i="off"/>
      <a:tcStyle>
        <a:tcBdr/>
      </a:tcStyle>
    </a:band2V>
    <a:lastCol>
      <a:tcTxStyle b="on" i="off">
        <a:font>
          <a:latin typeface="Calibri"/>
          <a:ea typeface="Calibri"/>
          <a:cs typeface="Calibri"/>
        </a:font>
        <a:srgbClr val="FFFFFF"/>
      </a:tcTxStyle>
      <a:tcStyle>
        <a:tcBdr/>
        <a:fill>
          <a:solidFill>
            <a:srgbClr val="17406D"/>
          </a:solidFill>
        </a:fill>
      </a:tcStyle>
    </a:lastCol>
    <a:firstCol>
      <a:tcTxStyle b="on" i="off">
        <a:font>
          <a:latin typeface="Calibri"/>
          <a:ea typeface="Calibri"/>
          <a:cs typeface="Calibri"/>
        </a:font>
        <a:srgbClr val="FFFFFF"/>
      </a:tcTxStyle>
      <a:tcStyle>
        <a:tcBdr/>
        <a:fill>
          <a:solidFill>
            <a:srgbClr val="17406D"/>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17406D"/>
          </a:solidFill>
        </a:fill>
      </a:tcStyle>
    </a:lastRow>
    <a:seCell>
      <a:tcTxStyle b="off" i="off"/>
      <a:tcStyle>
        <a:tcBdr/>
      </a:tcStyle>
    </a:seCell>
    <a:swCell>
      <a:tcTxStyle b="off" i="off"/>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17406D"/>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93075" autoAdjust="0"/>
  </p:normalViewPr>
  <p:slideViewPr>
    <p:cSldViewPr snapToGrid="0">
      <p:cViewPr>
        <p:scale>
          <a:sx n="70" d="100"/>
          <a:sy n="70" d="100"/>
        </p:scale>
        <p:origin x="1027" y="31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font" Target="fonts/font9.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2.fntdata"/><Relationship Id="rId62"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 name="Google Shape;93;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4e57633960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4e57633960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Tried to break out parts that couldn’t be seen </a:t>
            </a:r>
            <a:endParaRPr/>
          </a:p>
        </p:txBody>
      </p:sp>
      <p:sp>
        <p:nvSpPr>
          <p:cNvPr id="431" name="Google Shape;431;g4e57633960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4e9738785c_24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a:latin typeface="Georgia"/>
                <a:ea typeface="Georgia"/>
                <a:cs typeface="Georgia"/>
                <a:sym typeface="Georgia"/>
              </a:rPr>
              <a:t>What parts are being manufactured vs. purchased, what is involved in their manufacture, </a:t>
            </a:r>
            <a:r>
              <a:rPr lang="en-US" b="1">
                <a:latin typeface="Georgia"/>
                <a:ea typeface="Georgia"/>
                <a:cs typeface="Georgia"/>
                <a:sym typeface="Georgia"/>
              </a:rPr>
              <a:t>where and how </a:t>
            </a:r>
            <a:r>
              <a:rPr lang="en-US">
                <a:latin typeface="Georgia"/>
                <a:ea typeface="Georgia"/>
                <a:cs typeface="Georgia"/>
                <a:sym typeface="Georgia"/>
              </a:rPr>
              <a:t>they are being manufactured.</a:t>
            </a:r>
            <a:endParaRPr>
              <a:latin typeface="Georgia"/>
              <a:ea typeface="Georgia"/>
              <a:cs typeface="Georgia"/>
              <a:sym typeface="Georgia"/>
            </a:endParaRPr>
          </a:p>
          <a:p>
            <a:pPr marL="0" lvl="0" indent="0" algn="l" rtl="0">
              <a:lnSpc>
                <a:spcPct val="90000"/>
              </a:lnSpc>
              <a:spcBef>
                <a:spcPts val="100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en-US"/>
              <a:t>I could color code this slides as well</a:t>
            </a:r>
            <a:endParaRPr/>
          </a:p>
          <a:p>
            <a:pPr marL="0" lvl="0" indent="0" algn="l" rtl="0">
              <a:spcBef>
                <a:spcPts val="0"/>
              </a:spcBef>
              <a:spcAft>
                <a:spcPts val="0"/>
              </a:spcAft>
              <a:buNone/>
            </a:pPr>
            <a:endParaRPr/>
          </a:p>
        </p:txBody>
      </p:sp>
      <p:sp>
        <p:nvSpPr>
          <p:cNvPr id="463" name="Google Shape;463;g4e9738785c_24_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4e9738785c_24_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4e9738785c_24_1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Ivan</a:t>
            </a:r>
            <a:endParaRPr/>
          </a:p>
        </p:txBody>
      </p:sp>
      <p:sp>
        <p:nvSpPr>
          <p:cNvPr id="475" name="Google Shape;475;g4e9738785c_24_1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g29a50fed8778f16a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5" name="Google Shape;515;g29a50fed8778f16a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Ivan</a:t>
            </a:r>
            <a:endParaRPr/>
          </a:p>
        </p:txBody>
      </p:sp>
      <p:sp>
        <p:nvSpPr>
          <p:cNvPr id="516" name="Google Shape;516;g29a50fed8778f16a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26</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4e9738785c_85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166 Hours Until Ready for Full System Testing</a:t>
            </a:r>
            <a:endParaRPr dirty="0"/>
          </a:p>
        </p:txBody>
      </p:sp>
      <p:sp>
        <p:nvSpPr>
          <p:cNvPr id="524" name="Google Shape;524;g4e9738785c_85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4e6f403b92_2_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g4e6f403b92_2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Status of all procurements (color code: parts received, pending, and planned)</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Highlight parts with long-lead and most important parts to project success.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Highlighting uncertainties and corresponding budget margins</a:t>
            </a:r>
            <a:endParaRPr/>
          </a:p>
        </p:txBody>
      </p:sp>
      <p:sp>
        <p:nvSpPr>
          <p:cNvPr id="565" name="Google Shape;565;g4e6f403b92_2_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4e6f403b92_2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g4e6f403b92_2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Status of all procurements (color code: parts received, pending, and planned)</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Highlight parts with long-lead and most important parts to project success. </a:t>
            </a:r>
            <a:endParaRPr/>
          </a:p>
          <a:p>
            <a:pPr marL="457200" marR="0" lvl="0" indent="-228600" algn="l" rtl="0">
              <a:lnSpc>
                <a:spcPct val="100000"/>
              </a:lnSpc>
              <a:spcBef>
                <a:spcPts val="0"/>
              </a:spcBef>
              <a:spcAft>
                <a:spcPts val="0"/>
              </a:spcAft>
              <a:buSzPts val="1400"/>
              <a:buNone/>
            </a:pPr>
            <a:r>
              <a:rPr lang="en-US" sz="1200" b="0" i="0" u="none" strike="noStrike" cap="none">
                <a:solidFill>
                  <a:schemeClr val="dk1"/>
                </a:solidFill>
                <a:latin typeface="Calibri"/>
                <a:ea typeface="Calibri"/>
                <a:cs typeface="Calibri"/>
                <a:sym typeface="Calibri"/>
              </a:rPr>
              <a:t>* Highlighting uncertainties and corresponding budget margins</a:t>
            </a:r>
            <a:endParaRPr sz="1200" b="0" i="0" u="none" strike="noStrike" cap="none">
              <a:solidFill>
                <a:schemeClr val="dk1"/>
              </a:solidFill>
              <a:latin typeface="Calibri"/>
              <a:ea typeface="Calibri"/>
              <a:cs typeface="Calibri"/>
              <a:sym typeface="Calibri"/>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How have we saved money:( I originally planned for a worst case scenario)  Money saved by not doing third PCB revision, cheaper to buy blue pill than STM32 processors, deployment finding different company to purchase base plate to say money, reusing components during PCB testing (and buying the support components in bulk at once), minimizing shipping as much as possible, custom PCB through Osh Park rather than Advanced circuits which was originally planned.</a:t>
            </a:r>
            <a:endParaRPr/>
          </a:p>
        </p:txBody>
      </p:sp>
      <p:sp>
        <p:nvSpPr>
          <p:cNvPr id="575" name="Google Shape;575;g4e6f403b92_2_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8" name="Google Shape;618;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3764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73162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1434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5" name="Google Shape;645;p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4defb293ff_5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4defb293ff_5_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74" name="Google Shape;774;g4defb293ff_5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4defb293ff_5_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4defb293ff_5_1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2" name="Google Shape;782;g4defb293ff_5_1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p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0" name="Google Shape;800;p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4defb293ff_130_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4defb293ff_130_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g4defb293ff_130_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42</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4e9738785c_1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1" name="Google Shape;821;g4e9738785c_1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22" name="Google Shape;822;g4e9738785c_1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43</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9" name="Google Shape;829;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4e9738785c_24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0" name="Google Shape;840;g4e9738785c_24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Ivan</a:t>
            </a:r>
            <a:endParaRPr/>
          </a:p>
          <a:p>
            <a:pPr marL="0" lvl="0" indent="0" algn="l" rtl="0">
              <a:lnSpc>
                <a:spcPct val="100000"/>
              </a:lnSpc>
              <a:spcBef>
                <a:spcPts val="0"/>
              </a:spcBef>
              <a:spcAft>
                <a:spcPts val="0"/>
              </a:spcAft>
              <a:buSzPts val="1400"/>
              <a:buNone/>
            </a:pPr>
            <a:r>
              <a:rPr lang="en-US"/>
              <a:t>mention batteries in tail</a:t>
            </a:r>
            <a:endParaRPr/>
          </a:p>
          <a:p>
            <a:pPr marL="0" lvl="0" indent="0" algn="l" rtl="0">
              <a:lnSpc>
                <a:spcPct val="100000"/>
              </a:lnSpc>
              <a:spcBef>
                <a:spcPts val="0"/>
              </a:spcBef>
              <a:spcAft>
                <a:spcPts val="0"/>
              </a:spcAft>
              <a:buSzPts val="1400"/>
              <a:buNone/>
            </a:pPr>
            <a:r>
              <a:rPr lang="en-US"/>
              <a:t>fuselage is where electronics are housed</a:t>
            </a:r>
            <a:endParaRPr/>
          </a:p>
          <a:p>
            <a:pPr marL="0" lvl="0" indent="0" algn="l" rtl="0">
              <a:lnSpc>
                <a:spcPct val="100000"/>
              </a:lnSpc>
              <a:spcBef>
                <a:spcPts val="0"/>
              </a:spcBef>
              <a:spcAft>
                <a:spcPts val="0"/>
              </a:spcAft>
              <a:buSzPts val="1400"/>
              <a:buNone/>
            </a:pPr>
            <a:r>
              <a:rPr lang="en-US"/>
              <a:t>foam crumple zone for impact</a:t>
            </a:r>
            <a:endParaRPr/>
          </a:p>
          <a:p>
            <a:pPr marL="0" lvl="0" indent="0" algn="l" rtl="0">
              <a:lnSpc>
                <a:spcPct val="100000"/>
              </a:lnSpc>
              <a:spcBef>
                <a:spcPts val="0"/>
              </a:spcBef>
              <a:spcAft>
                <a:spcPts val="0"/>
              </a:spcAft>
              <a:buSzPts val="1400"/>
              <a:buNone/>
            </a:pPr>
            <a:endParaRPr/>
          </a:p>
        </p:txBody>
      </p:sp>
      <p:sp>
        <p:nvSpPr>
          <p:cNvPr id="841" name="Google Shape;841;g4e9738785c_24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g4e9738785c_24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4" name="Google Shape;854;g4e9738785c_24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Ivan</a:t>
            </a:r>
            <a:endParaRPr/>
          </a:p>
        </p:txBody>
      </p:sp>
      <p:sp>
        <p:nvSpPr>
          <p:cNvPr id="855" name="Google Shape;855;g4e9738785c_24_2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48</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4e420b3319_2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4e420b3319_2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g4e420b3319_2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8</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7"/>
        <p:cNvGrpSpPr/>
        <p:nvPr/>
      </p:nvGrpSpPr>
      <p:grpSpPr>
        <a:xfrm>
          <a:off x="0" y="0"/>
          <a:ext cx="0" cy="0"/>
          <a:chOff x="0" y="0"/>
          <a:chExt cx="0" cy="0"/>
        </a:xfrm>
      </p:grpSpPr>
      <p:sp>
        <p:nvSpPr>
          <p:cNvPr id="828" name="Google Shape;828;p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29" name="Google Shape;829;p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7035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5" name="Google Shape;865;p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18" name="Google Shape;318;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1039772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4defb293ff_5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4" name="Google Shape;344;g4defb293ff_5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4defb293ff_5_3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457200" marR="0" lvl="0" indent="-304800" algn="l" rtl="0">
              <a:lnSpc>
                <a:spcPct val="90000"/>
              </a:lnSpc>
              <a:spcBef>
                <a:spcPts val="1000"/>
              </a:spcBef>
              <a:spcAft>
                <a:spcPts val="0"/>
              </a:spcAft>
              <a:buClr>
                <a:schemeClr val="dk1"/>
              </a:buClr>
              <a:buSzPts val="1200"/>
              <a:buFont typeface="Arial"/>
              <a:buChar char="•"/>
            </a:pPr>
            <a:r>
              <a:rPr lang="en-US">
                <a:latin typeface="Georgia"/>
                <a:ea typeface="Georgia"/>
                <a:cs typeface="Georgia"/>
                <a:sym typeface="Georgia"/>
              </a:rPr>
              <a:t>Amanda</a:t>
            </a:r>
            <a:endParaRPr/>
          </a:p>
        </p:txBody>
      </p:sp>
      <p:sp>
        <p:nvSpPr>
          <p:cNvPr id="370" name="Google Shape;370;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Amanda</a:t>
            </a:r>
            <a:endParaRPr/>
          </a:p>
        </p:txBody>
      </p:sp>
      <p:sp>
        <p:nvSpPr>
          <p:cNvPr id="382" name="Google Shape;382;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4e420b3319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4e420b3319_2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92" name="Google Shape;392;g4e420b3319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4defb293ff_8_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90000"/>
              </a:lnSpc>
              <a:spcBef>
                <a:spcPts val="1000"/>
              </a:spcBef>
              <a:spcAft>
                <a:spcPts val="0"/>
              </a:spcAft>
              <a:buNone/>
            </a:pPr>
            <a:r>
              <a:rPr lang="en-US">
                <a:latin typeface="Georgia"/>
                <a:ea typeface="Georgia"/>
                <a:cs typeface="Georgia"/>
                <a:sym typeface="Georgia"/>
              </a:rPr>
              <a:t>What parts are being manufactured vs. purchased, what is involved in their manufacture, </a:t>
            </a:r>
            <a:r>
              <a:rPr lang="en-US" b="1">
                <a:latin typeface="Georgia"/>
                <a:ea typeface="Georgia"/>
                <a:cs typeface="Georgia"/>
                <a:sym typeface="Georgia"/>
              </a:rPr>
              <a:t>where and how </a:t>
            </a:r>
            <a:r>
              <a:rPr lang="en-US">
                <a:latin typeface="Georgia"/>
                <a:ea typeface="Georgia"/>
                <a:cs typeface="Georgia"/>
                <a:sym typeface="Georgia"/>
              </a:rPr>
              <a:t>they are being manufactured.</a:t>
            </a:r>
            <a:endParaRPr>
              <a:latin typeface="Georgia"/>
              <a:ea typeface="Georgia"/>
              <a:cs typeface="Georgia"/>
              <a:sym typeface="Georgia"/>
            </a:endParaRPr>
          </a:p>
          <a:p>
            <a:pPr marL="0" lvl="0" indent="0" algn="l" rtl="0">
              <a:lnSpc>
                <a:spcPct val="90000"/>
              </a:lnSpc>
              <a:spcBef>
                <a:spcPts val="1000"/>
              </a:spcBef>
              <a:spcAft>
                <a:spcPts val="0"/>
              </a:spcAft>
              <a:buNone/>
            </a:pPr>
            <a:endParaRPr>
              <a:latin typeface="Georgia"/>
              <a:ea typeface="Georgia"/>
              <a:cs typeface="Georgia"/>
              <a:sym typeface="Georgia"/>
            </a:endParaRPr>
          </a:p>
          <a:p>
            <a:pPr marL="0" lvl="0" indent="0" algn="l" rtl="0">
              <a:spcBef>
                <a:spcPts val="0"/>
              </a:spcBef>
              <a:spcAft>
                <a:spcPts val="0"/>
              </a:spcAft>
              <a:buNone/>
            </a:pPr>
            <a:r>
              <a:rPr lang="en-US"/>
              <a:t>I could color code this slides as well</a:t>
            </a:r>
            <a:endParaRPr/>
          </a:p>
          <a:p>
            <a:pPr marL="0" lvl="0" indent="0" algn="l" rtl="0">
              <a:spcBef>
                <a:spcPts val="0"/>
              </a:spcBef>
              <a:spcAft>
                <a:spcPts val="0"/>
              </a:spcAft>
              <a:buNone/>
            </a:pPr>
            <a:endParaRPr/>
          </a:p>
        </p:txBody>
      </p:sp>
      <p:sp>
        <p:nvSpPr>
          <p:cNvPr id="418" name="Google Shape;418;g4defb293ff_8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3"/>
        <p:cNvGrpSpPr/>
        <p:nvPr/>
      </p:nvGrpSpPr>
      <p:grpSpPr>
        <a:xfrm>
          <a:off x="0" y="0"/>
          <a:ext cx="0" cy="0"/>
          <a:chOff x="0" y="0"/>
          <a:chExt cx="0" cy="0"/>
        </a:xfrm>
      </p:grpSpPr>
      <p:sp>
        <p:nvSpPr>
          <p:cNvPr id="14" name="Google Shape;14;p2"/>
          <p:cNvSpPr txBox="1">
            <a:spLocks noGrp="1"/>
          </p:cNvSpPr>
          <p:nvPr>
            <p:ph type="ctrTitle"/>
          </p:nvPr>
        </p:nvSpPr>
        <p:spPr>
          <a:xfrm>
            <a:off x="1143000" y="1122363"/>
            <a:ext cx="68580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6000"/>
              <a:buFont typeface="Georgia"/>
              <a:buNone/>
              <a:defRPr sz="45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2"/>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lvl="0" algn="ctr">
              <a:lnSpc>
                <a:spcPct val="90000"/>
              </a:lnSpc>
              <a:spcBef>
                <a:spcPts val="750"/>
              </a:spcBef>
              <a:spcAft>
                <a:spcPts val="0"/>
              </a:spcAft>
              <a:buClr>
                <a:schemeClr val="dk1"/>
              </a:buClr>
              <a:buSzPts val="2400"/>
              <a:buNone/>
              <a:defRPr sz="1800"/>
            </a:lvl1pPr>
            <a:lvl2pPr lvl="1" algn="ctr">
              <a:lnSpc>
                <a:spcPct val="90000"/>
              </a:lnSpc>
              <a:spcBef>
                <a:spcPts val="375"/>
              </a:spcBef>
              <a:spcAft>
                <a:spcPts val="0"/>
              </a:spcAft>
              <a:buClr>
                <a:schemeClr val="dk1"/>
              </a:buClr>
              <a:buSzPts val="2000"/>
              <a:buNone/>
              <a:defRPr sz="1500"/>
            </a:lvl2pPr>
            <a:lvl3pPr lvl="2" algn="ctr">
              <a:lnSpc>
                <a:spcPct val="90000"/>
              </a:lnSpc>
              <a:spcBef>
                <a:spcPts val="375"/>
              </a:spcBef>
              <a:spcAft>
                <a:spcPts val="0"/>
              </a:spcAft>
              <a:buClr>
                <a:schemeClr val="dk1"/>
              </a:buClr>
              <a:buSzPts val="1800"/>
              <a:buNone/>
              <a:defRPr sz="1350"/>
            </a:lvl3pPr>
            <a:lvl4pPr lvl="3" algn="ctr">
              <a:lnSpc>
                <a:spcPct val="90000"/>
              </a:lnSpc>
              <a:spcBef>
                <a:spcPts val="375"/>
              </a:spcBef>
              <a:spcAft>
                <a:spcPts val="0"/>
              </a:spcAft>
              <a:buClr>
                <a:schemeClr val="dk1"/>
              </a:buClr>
              <a:buSzPts val="1600"/>
              <a:buNone/>
              <a:defRPr sz="1200"/>
            </a:lvl4pPr>
            <a:lvl5pPr lvl="4" algn="ctr">
              <a:lnSpc>
                <a:spcPct val="90000"/>
              </a:lnSpc>
              <a:spcBef>
                <a:spcPts val="375"/>
              </a:spcBef>
              <a:spcAft>
                <a:spcPts val="0"/>
              </a:spcAft>
              <a:buClr>
                <a:schemeClr val="dk1"/>
              </a:buClr>
              <a:buSzPts val="1600"/>
              <a:buNone/>
              <a:defRPr sz="1200"/>
            </a:lvl5pPr>
            <a:lvl6pPr lvl="5" algn="ctr">
              <a:lnSpc>
                <a:spcPct val="90000"/>
              </a:lnSpc>
              <a:spcBef>
                <a:spcPts val="375"/>
              </a:spcBef>
              <a:spcAft>
                <a:spcPts val="0"/>
              </a:spcAft>
              <a:buClr>
                <a:schemeClr val="dk1"/>
              </a:buClr>
              <a:buSzPts val="1600"/>
              <a:buNone/>
              <a:defRPr sz="1200"/>
            </a:lvl6pPr>
            <a:lvl7pPr lvl="6" algn="ctr">
              <a:lnSpc>
                <a:spcPct val="90000"/>
              </a:lnSpc>
              <a:spcBef>
                <a:spcPts val="375"/>
              </a:spcBef>
              <a:spcAft>
                <a:spcPts val="0"/>
              </a:spcAft>
              <a:buClr>
                <a:schemeClr val="dk1"/>
              </a:buClr>
              <a:buSzPts val="1600"/>
              <a:buNone/>
              <a:defRPr sz="1200"/>
            </a:lvl7pPr>
            <a:lvl8pPr lvl="7" algn="ctr">
              <a:lnSpc>
                <a:spcPct val="90000"/>
              </a:lnSpc>
              <a:spcBef>
                <a:spcPts val="375"/>
              </a:spcBef>
              <a:spcAft>
                <a:spcPts val="0"/>
              </a:spcAft>
              <a:buClr>
                <a:schemeClr val="dk1"/>
              </a:buClr>
              <a:buSzPts val="1600"/>
              <a:buNone/>
              <a:defRPr sz="1200"/>
            </a:lvl8pPr>
            <a:lvl9pPr lvl="8" algn="ctr">
              <a:lnSpc>
                <a:spcPct val="90000"/>
              </a:lnSpc>
              <a:spcBef>
                <a:spcPts val="375"/>
              </a:spcBef>
              <a:spcAft>
                <a:spcPts val="0"/>
              </a:spcAft>
              <a:buClr>
                <a:schemeClr val="dk1"/>
              </a:buClr>
              <a:buSzPts val="1600"/>
              <a:buNone/>
              <a:defRPr sz="1200"/>
            </a:lvl9pPr>
          </a:lstStyle>
          <a:p>
            <a:endParaRPr/>
          </a:p>
        </p:txBody>
      </p:sp>
      <p:sp>
        <p:nvSpPr>
          <p:cNvPr id="16" name="Google Shape;16;p2"/>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ftr" idx="11"/>
          </p:nvPr>
        </p:nvSpPr>
        <p:spPr>
          <a:xfrm>
            <a:off x="3028950" y="6356357"/>
            <a:ext cx="30861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11"/>
          <p:cNvSpPr txBox="1">
            <a:spLocks noGrp="1"/>
          </p:cNvSpPr>
          <p:nvPr>
            <p:ph type="title"/>
          </p:nvPr>
        </p:nvSpPr>
        <p:spPr>
          <a:xfrm rot="5400000">
            <a:off x="4623595" y="2285208"/>
            <a:ext cx="5811838" cy="19716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1"/>
          <p:cNvSpPr txBox="1">
            <a:spLocks noGrp="1"/>
          </p:cNvSpPr>
          <p:nvPr>
            <p:ph type="body" idx="1"/>
          </p:nvPr>
        </p:nvSpPr>
        <p:spPr>
          <a:xfrm rot="5400000">
            <a:off x="623095" y="370683"/>
            <a:ext cx="5811838" cy="580072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83" name="Google Shape;83;p11"/>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4" name="Google Shape;84;p11"/>
          <p:cNvSpPr txBox="1">
            <a:spLocks noGrp="1"/>
          </p:cNvSpPr>
          <p:nvPr>
            <p:ph type="ftr" idx="11"/>
          </p:nvPr>
        </p:nvSpPr>
        <p:spPr>
          <a:xfrm>
            <a:off x="3028950" y="6356357"/>
            <a:ext cx="30861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5" name="Google Shape;85;p11"/>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12"/>
          <p:cNvSpPr txBox="1">
            <a:spLocks noGrp="1"/>
          </p:cNvSpPr>
          <p:nvPr>
            <p:ph type="title"/>
          </p:nvPr>
        </p:nvSpPr>
        <p:spPr>
          <a:xfrm>
            <a:off x="628650" y="365129"/>
            <a:ext cx="7886700" cy="1325700"/>
          </a:xfrm>
          <a:prstGeom prst="rect">
            <a:avLst/>
          </a:prstGeom>
          <a:noFill/>
          <a:ln>
            <a:noFill/>
          </a:ln>
        </p:spPr>
        <p:txBody>
          <a:bodyPr spcFirstLastPara="1" wrap="square" lIns="91425" tIns="45700" rIns="91425" bIns="45700" anchor="ctr" anchorCtr="0"/>
          <a:lstStyle>
            <a:lvl1pPr lvl="0" algn="l" rtl="0">
              <a:lnSpc>
                <a:spcPct val="9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8" name="Google Shape;88;p12"/>
          <p:cNvSpPr txBox="1">
            <a:spLocks noGrp="1"/>
          </p:cNvSpPr>
          <p:nvPr>
            <p:ph type="dt" idx="10"/>
          </p:nvPr>
        </p:nvSpPr>
        <p:spPr>
          <a:xfrm>
            <a:off x="628650" y="6356354"/>
            <a:ext cx="20574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89" name="Google Shape;89;p12"/>
          <p:cNvSpPr txBox="1">
            <a:spLocks noGrp="1"/>
          </p:cNvSpPr>
          <p:nvPr>
            <p:ph type="ftr" idx="11"/>
          </p:nvPr>
        </p:nvSpPr>
        <p:spPr>
          <a:xfrm>
            <a:off x="3028950" y="6356354"/>
            <a:ext cx="3086100" cy="365100"/>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90" name="Google Shape;90;p12"/>
          <p:cNvSpPr txBox="1">
            <a:spLocks noGrp="1"/>
          </p:cNvSpPr>
          <p:nvPr>
            <p:ph type="sldNum" idx="12"/>
          </p:nvPr>
        </p:nvSpPr>
        <p:spPr>
          <a:xfrm>
            <a:off x="6457950" y="6356354"/>
            <a:ext cx="20574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1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2"/>
        <p:cNvGrpSpPr/>
        <p:nvPr/>
      </p:nvGrpSpPr>
      <p:grpSpPr>
        <a:xfrm>
          <a:off x="0" y="0"/>
          <a:ext cx="0" cy="0"/>
          <a:chOff x="0" y="0"/>
          <a:chExt cx="0" cy="0"/>
        </a:xfrm>
      </p:grpSpPr>
      <p:sp>
        <p:nvSpPr>
          <p:cNvPr id="23" name="Google Shape;23;p4"/>
          <p:cNvSpPr/>
          <p:nvPr/>
        </p:nvSpPr>
        <p:spPr>
          <a:xfrm>
            <a:off x="2" y="-3873"/>
            <a:ext cx="9143999" cy="1040038"/>
          </a:xfrm>
          <a:prstGeom prst="homePlate">
            <a:avLst>
              <a:gd name="adj" fmla="val 50000"/>
            </a:avLst>
          </a:prstGeom>
          <a:gradFill>
            <a:gsLst>
              <a:gs pos="0">
                <a:srgbClr val="0F2A49"/>
              </a:gs>
              <a:gs pos="48000">
                <a:srgbClr val="184575"/>
              </a:gs>
              <a:gs pos="100000">
                <a:srgbClr val="418AD8"/>
              </a:gs>
            </a:gsLst>
            <a:lin ang="16200000"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grpSp>
        <p:nvGrpSpPr>
          <p:cNvPr id="24" name="Google Shape;24;p4"/>
          <p:cNvGrpSpPr/>
          <p:nvPr/>
        </p:nvGrpSpPr>
        <p:grpSpPr>
          <a:xfrm>
            <a:off x="1" y="-29863"/>
            <a:ext cx="854014" cy="1097280"/>
            <a:chOff x="-257175" y="-361950"/>
            <a:chExt cx="3552825" cy="4791710"/>
          </a:xfrm>
        </p:grpSpPr>
        <p:sp>
          <p:nvSpPr>
            <p:cNvPr id="25" name="Google Shape;25;p4"/>
            <p:cNvSpPr/>
            <p:nvPr/>
          </p:nvSpPr>
          <p:spPr>
            <a:xfrm>
              <a:off x="0" y="0"/>
              <a:ext cx="3098800" cy="4105275"/>
            </a:xfrm>
            <a:custGeom>
              <a:avLst/>
              <a:gdLst/>
              <a:ahLst/>
              <a:cxnLst/>
              <a:rect l="l" t="t" r="r" b="b"/>
              <a:pathLst>
                <a:path w="3022600" h="4019550" extrusionOk="0">
                  <a:moveTo>
                    <a:pt x="82550" y="603250"/>
                  </a:moveTo>
                  <a:lnTo>
                    <a:pt x="577850" y="311150"/>
                  </a:lnTo>
                  <a:lnTo>
                    <a:pt x="1435100" y="0"/>
                  </a:lnTo>
                  <a:lnTo>
                    <a:pt x="1625600" y="95250"/>
                  </a:lnTo>
                  <a:lnTo>
                    <a:pt x="1879600" y="95250"/>
                  </a:lnTo>
                  <a:lnTo>
                    <a:pt x="2457450" y="311150"/>
                  </a:lnTo>
                  <a:lnTo>
                    <a:pt x="2952750" y="520700"/>
                  </a:lnTo>
                  <a:lnTo>
                    <a:pt x="3022600" y="838200"/>
                  </a:lnTo>
                  <a:lnTo>
                    <a:pt x="3022600" y="1593850"/>
                  </a:lnTo>
                  <a:lnTo>
                    <a:pt x="2914650" y="2108200"/>
                  </a:lnTo>
                  <a:lnTo>
                    <a:pt x="2806700" y="2489200"/>
                  </a:lnTo>
                  <a:lnTo>
                    <a:pt x="2628900" y="2825750"/>
                  </a:lnTo>
                  <a:lnTo>
                    <a:pt x="2387600" y="3308350"/>
                  </a:lnTo>
                  <a:lnTo>
                    <a:pt x="2025650" y="3740150"/>
                  </a:lnTo>
                  <a:lnTo>
                    <a:pt x="1708150" y="3975100"/>
                  </a:lnTo>
                  <a:lnTo>
                    <a:pt x="1536700" y="4019550"/>
                  </a:lnTo>
                  <a:lnTo>
                    <a:pt x="1149350" y="3835400"/>
                  </a:lnTo>
                  <a:lnTo>
                    <a:pt x="806450" y="3492500"/>
                  </a:lnTo>
                  <a:lnTo>
                    <a:pt x="552450" y="3073400"/>
                  </a:lnTo>
                  <a:lnTo>
                    <a:pt x="317500" y="2622550"/>
                  </a:lnTo>
                  <a:lnTo>
                    <a:pt x="177800" y="2311400"/>
                  </a:lnTo>
                  <a:lnTo>
                    <a:pt x="88900" y="1873250"/>
                  </a:lnTo>
                  <a:lnTo>
                    <a:pt x="0" y="1403350"/>
                  </a:lnTo>
                  <a:lnTo>
                    <a:pt x="0" y="1003300"/>
                  </a:lnTo>
                  <a:lnTo>
                    <a:pt x="63500" y="704850"/>
                  </a:lnTo>
                  <a:lnTo>
                    <a:pt x="215900" y="450850"/>
                  </a:lnTo>
                  <a:lnTo>
                    <a:pt x="171450" y="546100"/>
                  </a:lnTo>
                  <a:lnTo>
                    <a:pt x="82550" y="603250"/>
                  </a:lnTo>
                  <a:close/>
                </a:path>
              </a:pathLst>
            </a:custGeom>
            <a:gradFill>
              <a:gsLst>
                <a:gs pos="0">
                  <a:srgbClr val="F5F5F5"/>
                </a:gs>
                <a:gs pos="14000">
                  <a:schemeClr val="lt1"/>
                </a:gs>
                <a:gs pos="45000">
                  <a:schemeClr val="lt1"/>
                </a:gs>
                <a:gs pos="74000">
                  <a:srgbClr val="B2B2B2"/>
                </a:gs>
                <a:gs pos="85000">
                  <a:srgbClr val="8B8B8B"/>
                </a:gs>
                <a:gs pos="96000">
                  <a:schemeClr val="accent6"/>
                </a:gs>
                <a:gs pos="100000">
                  <a:schemeClr val="accent6"/>
                </a:gs>
              </a:gsLst>
              <a:path path="circle">
                <a:fillToRect l="50000" t="50000" r="50000" b="50000"/>
              </a:path>
              <a:tileRect/>
            </a:gradFill>
            <a:ln>
              <a:noFill/>
            </a:ln>
            <a:effectLst>
              <a:outerShdw blurRad="44450" dist="27940" dir="5400000" algn="ctr">
                <a:srgbClr val="000000">
                  <a:alpha val="31372"/>
                </a:srgbClr>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350" b="0" i="0" u="none" strike="noStrike" cap="none">
                <a:solidFill>
                  <a:schemeClr val="lt1"/>
                </a:solidFill>
                <a:latin typeface="Calibri"/>
                <a:ea typeface="Calibri"/>
                <a:cs typeface="Calibri"/>
                <a:sym typeface="Calibri"/>
              </a:endParaRPr>
            </a:p>
          </p:txBody>
        </p:sp>
        <p:pic>
          <p:nvPicPr>
            <p:cNvPr id="26" name="Google Shape;26;p4" descr="https://mbtskoudsalg.com/images/shield-clipart-shield-outline-2.png"/>
            <p:cNvPicPr preferRelativeResize="0"/>
            <p:nvPr/>
          </p:nvPicPr>
          <p:blipFill rotWithShape="1">
            <a:blip r:embed="rId2">
              <a:alphaModFix/>
            </a:blip>
            <a:srcRect/>
            <a:stretch/>
          </p:blipFill>
          <p:spPr>
            <a:xfrm>
              <a:off x="-257175" y="-361950"/>
              <a:ext cx="3552825" cy="4791710"/>
            </a:xfrm>
            <a:prstGeom prst="rect">
              <a:avLst/>
            </a:prstGeom>
            <a:noFill/>
            <a:ln>
              <a:noFill/>
            </a:ln>
          </p:spPr>
        </p:pic>
        <p:grpSp>
          <p:nvGrpSpPr>
            <p:cNvPr id="27" name="Google Shape;27;p4"/>
            <p:cNvGrpSpPr/>
            <p:nvPr/>
          </p:nvGrpSpPr>
          <p:grpSpPr>
            <a:xfrm>
              <a:off x="171450" y="247650"/>
              <a:ext cx="2797810" cy="3333750"/>
              <a:chOff x="0" y="0"/>
              <a:chExt cx="4002032" cy="4774307"/>
            </a:xfrm>
          </p:grpSpPr>
          <p:pic>
            <p:nvPicPr>
              <p:cNvPr id="28" name="Google Shape;28;p4"/>
              <p:cNvPicPr preferRelativeResize="0"/>
              <p:nvPr/>
            </p:nvPicPr>
            <p:blipFill rotWithShape="1">
              <a:blip r:embed="rId3">
                <a:alphaModFix/>
              </a:blip>
              <a:srcRect t="27416" b="1899"/>
              <a:stretch/>
            </p:blipFill>
            <p:spPr>
              <a:xfrm>
                <a:off x="0" y="1210816"/>
                <a:ext cx="4002032" cy="3563491"/>
              </a:xfrm>
              <a:prstGeom prst="snip2SameRect">
                <a:avLst>
                  <a:gd name="adj1" fmla="val 16667"/>
                  <a:gd name="adj2" fmla="val 0"/>
                </a:avLst>
              </a:prstGeom>
              <a:noFill/>
              <a:ln>
                <a:noFill/>
              </a:ln>
            </p:spPr>
          </p:pic>
          <p:grpSp>
            <p:nvGrpSpPr>
              <p:cNvPr id="29" name="Google Shape;29;p4"/>
              <p:cNvGrpSpPr/>
              <p:nvPr/>
            </p:nvGrpSpPr>
            <p:grpSpPr>
              <a:xfrm>
                <a:off x="804143" y="0"/>
                <a:ext cx="2280978" cy="1386672"/>
                <a:chOff x="804143" y="0"/>
                <a:chExt cx="2280978" cy="1386672"/>
              </a:xfrm>
            </p:grpSpPr>
            <p:pic>
              <p:nvPicPr>
                <p:cNvPr id="30" name="Google Shape;30;p4"/>
                <p:cNvPicPr preferRelativeResize="0"/>
                <p:nvPr/>
              </p:nvPicPr>
              <p:blipFill rotWithShape="1">
                <a:blip r:embed="rId4">
                  <a:alphaModFix/>
                </a:blip>
                <a:srcRect l="19765" t="2911" r="23238" b="79424"/>
                <a:stretch/>
              </p:blipFill>
              <p:spPr>
                <a:xfrm>
                  <a:off x="804144" y="0"/>
                  <a:ext cx="2280977" cy="890561"/>
                </a:xfrm>
                <a:prstGeom prst="rect">
                  <a:avLst/>
                </a:prstGeom>
                <a:noFill/>
                <a:ln>
                  <a:noFill/>
                </a:ln>
              </p:spPr>
            </p:pic>
            <p:pic>
              <p:nvPicPr>
                <p:cNvPr id="31" name="Google Shape;31;p4"/>
                <p:cNvPicPr preferRelativeResize="0"/>
                <p:nvPr/>
              </p:nvPicPr>
              <p:blipFill rotWithShape="1">
                <a:blip r:embed="rId5">
                  <a:alphaModFix/>
                </a:blip>
                <a:srcRect l="19765" t="2909" r="56110" b="69583"/>
                <a:stretch/>
              </p:blipFill>
              <p:spPr>
                <a:xfrm>
                  <a:off x="804143" y="0"/>
                  <a:ext cx="965481" cy="1386672"/>
                </a:xfrm>
                <a:prstGeom prst="rect">
                  <a:avLst/>
                </a:prstGeom>
                <a:noFill/>
                <a:ln>
                  <a:noFill/>
                </a:ln>
              </p:spPr>
            </p:pic>
            <p:pic>
              <p:nvPicPr>
                <p:cNvPr id="32" name="Google Shape;32;p4"/>
                <p:cNvPicPr preferRelativeResize="0"/>
                <p:nvPr/>
              </p:nvPicPr>
              <p:blipFill rotWithShape="1">
                <a:blip r:embed="rId6">
                  <a:alphaModFix/>
                </a:blip>
                <a:srcRect l="55689" t="2909" r="23240" b="69583"/>
                <a:stretch/>
              </p:blipFill>
              <p:spPr>
                <a:xfrm>
                  <a:off x="2241897" y="0"/>
                  <a:ext cx="843224" cy="1386672"/>
                </a:xfrm>
                <a:prstGeom prst="rect">
                  <a:avLst/>
                </a:prstGeom>
                <a:noFill/>
                <a:ln>
                  <a:noFill/>
                </a:ln>
              </p:spPr>
            </p:pic>
          </p:grpSp>
          <p:grpSp>
            <p:nvGrpSpPr>
              <p:cNvPr id="33" name="Google Shape;33;p4"/>
              <p:cNvGrpSpPr/>
              <p:nvPr/>
            </p:nvGrpSpPr>
            <p:grpSpPr>
              <a:xfrm>
                <a:off x="1882694" y="830509"/>
                <a:ext cx="156475" cy="3236076"/>
                <a:chOff x="1882694" y="830509"/>
                <a:chExt cx="156475" cy="3236076"/>
              </a:xfrm>
            </p:grpSpPr>
            <p:pic>
              <p:nvPicPr>
                <p:cNvPr id="34" name="Google Shape;34;p4"/>
                <p:cNvPicPr preferRelativeResize="0"/>
                <p:nvPr/>
              </p:nvPicPr>
              <p:blipFill rotWithShape="1">
                <a:blip r:embed="rId7">
                  <a:alphaModFix/>
                </a:blip>
                <a:srcRect l="47043" t="19915" r="49047" b="61469"/>
                <a:stretch/>
              </p:blipFill>
              <p:spPr>
                <a:xfrm>
                  <a:off x="1882694" y="830509"/>
                  <a:ext cx="156475" cy="938591"/>
                </a:xfrm>
                <a:prstGeom prst="snip2SameRect">
                  <a:avLst>
                    <a:gd name="adj1" fmla="val 16667"/>
                    <a:gd name="adj2" fmla="val 0"/>
                  </a:avLst>
                </a:prstGeom>
                <a:noFill/>
                <a:ln>
                  <a:noFill/>
                </a:ln>
              </p:spPr>
            </p:pic>
            <p:pic>
              <p:nvPicPr>
                <p:cNvPr id="35" name="Google Shape;35;p4"/>
                <p:cNvPicPr preferRelativeResize="0"/>
                <p:nvPr/>
              </p:nvPicPr>
              <p:blipFill rotWithShape="1">
                <a:blip r:embed="rId8">
                  <a:alphaModFix/>
                </a:blip>
                <a:srcRect l="47044" t="42171" r="49047" b="40418"/>
                <a:stretch/>
              </p:blipFill>
              <p:spPr>
                <a:xfrm>
                  <a:off x="1882694" y="1950930"/>
                  <a:ext cx="156475" cy="877726"/>
                </a:xfrm>
                <a:prstGeom prst="snip2SameRect">
                  <a:avLst>
                    <a:gd name="adj1" fmla="val 16667"/>
                    <a:gd name="adj2" fmla="val 0"/>
                  </a:avLst>
                </a:prstGeom>
                <a:noFill/>
                <a:ln>
                  <a:noFill/>
                </a:ln>
              </p:spPr>
            </p:pic>
            <p:pic>
              <p:nvPicPr>
                <p:cNvPr id="36" name="Google Shape;36;p4"/>
                <p:cNvPicPr preferRelativeResize="0"/>
                <p:nvPr/>
              </p:nvPicPr>
              <p:blipFill rotWithShape="1">
                <a:blip r:embed="rId9">
                  <a:alphaModFix/>
                </a:blip>
                <a:srcRect l="47016" t="63756" r="49047" b="15684"/>
                <a:stretch/>
              </p:blipFill>
              <p:spPr>
                <a:xfrm>
                  <a:off x="1882694" y="3037381"/>
                  <a:ext cx="156475" cy="1029204"/>
                </a:xfrm>
                <a:prstGeom prst="round2DiagRect">
                  <a:avLst>
                    <a:gd name="adj1" fmla="val 50000"/>
                    <a:gd name="adj2" fmla="val 50000"/>
                  </a:avLst>
                </a:prstGeom>
                <a:noFill/>
                <a:ln>
                  <a:noFill/>
                </a:ln>
              </p:spPr>
            </p:pic>
          </p:grpSp>
        </p:grpSp>
      </p:grpSp>
      <p:sp>
        <p:nvSpPr>
          <p:cNvPr id="37" name="Google Shape;37;p4"/>
          <p:cNvSpPr txBox="1">
            <a:spLocks noGrp="1"/>
          </p:cNvSpPr>
          <p:nvPr>
            <p:ph type="body" idx="1"/>
          </p:nvPr>
        </p:nvSpPr>
        <p:spPr>
          <a:xfrm>
            <a:off x="121954" y="1343300"/>
            <a:ext cx="8862026" cy="5081435"/>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sz="2400"/>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dirty="0"/>
          </a:p>
        </p:txBody>
      </p:sp>
      <p:sp>
        <p:nvSpPr>
          <p:cNvPr id="38" name="Google Shape;38;p4"/>
          <p:cNvSpPr txBox="1">
            <a:spLocks noGrp="1"/>
          </p:cNvSpPr>
          <p:nvPr>
            <p:ph type="sldNum" idx="12"/>
          </p:nvPr>
        </p:nvSpPr>
        <p:spPr>
          <a:xfrm>
            <a:off x="8319328" y="363910"/>
            <a:ext cx="587502"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600" b="0" i="0" u="none" strike="noStrike" cap="none">
                <a:solidFill>
                  <a:schemeClr val="lt1"/>
                </a:solidFill>
                <a:latin typeface="Georgia"/>
                <a:ea typeface="Georgia"/>
                <a:cs typeface="Georgia"/>
                <a:sym typeface="Georgia"/>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lt1"/>
                </a:solidFill>
                <a:latin typeface="Georgia"/>
                <a:ea typeface="Georgia"/>
                <a:cs typeface="Georgia"/>
                <a:sym typeface="Georgia"/>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lt1"/>
                </a:solidFill>
                <a:latin typeface="Georgia"/>
                <a:ea typeface="Georgia"/>
                <a:cs typeface="Georgia"/>
                <a:sym typeface="Georgia"/>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lt1"/>
                </a:solidFill>
                <a:latin typeface="Georgia"/>
                <a:ea typeface="Georgia"/>
                <a:cs typeface="Georgia"/>
                <a:sym typeface="Georgia"/>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lt1"/>
                </a:solidFill>
                <a:latin typeface="Georgia"/>
                <a:ea typeface="Georgia"/>
                <a:cs typeface="Georgia"/>
                <a:sym typeface="Georgia"/>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lt1"/>
                </a:solidFill>
                <a:latin typeface="Georgia"/>
                <a:ea typeface="Georgia"/>
                <a:cs typeface="Georgia"/>
                <a:sym typeface="Georgia"/>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lt1"/>
                </a:solidFill>
                <a:latin typeface="Georgia"/>
                <a:ea typeface="Georgia"/>
                <a:cs typeface="Georgia"/>
                <a:sym typeface="Georgia"/>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lt1"/>
                </a:solidFill>
                <a:latin typeface="Georgia"/>
                <a:ea typeface="Georgia"/>
                <a:cs typeface="Georgia"/>
                <a:sym typeface="Georgia"/>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lt1"/>
                </a:solidFill>
                <a:latin typeface="Georgia"/>
                <a:ea typeface="Georgia"/>
                <a:cs typeface="Georgia"/>
                <a:sym typeface="Georgia"/>
              </a:defRPr>
            </a:lvl9pPr>
          </a:lstStyle>
          <a:p>
            <a:fld id="{00000000-1234-1234-1234-123412341234}" type="slidenum">
              <a:rPr lang="en-US" smtClean="0"/>
              <a:pPr/>
              <a:t>‹#›</a:t>
            </a:fld>
            <a:endParaRPr lang="en-US"/>
          </a:p>
        </p:txBody>
      </p:sp>
      <p:sp>
        <p:nvSpPr>
          <p:cNvPr id="39" name="Google Shape;39;p4"/>
          <p:cNvSpPr txBox="1">
            <a:spLocks noGrp="1"/>
          </p:cNvSpPr>
          <p:nvPr>
            <p:ph type="title"/>
          </p:nvPr>
        </p:nvSpPr>
        <p:spPr>
          <a:xfrm>
            <a:off x="785119" y="160464"/>
            <a:ext cx="7168649" cy="797349"/>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lt1"/>
              </a:buClr>
              <a:buSzPts val="4400"/>
              <a:buFont typeface="Georgia"/>
              <a:buNone/>
              <a:defRPr sz="4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40"/>
        <p:cNvGrpSpPr/>
        <p:nvPr/>
      </p:nvGrpSpPr>
      <p:grpSpPr>
        <a:xfrm>
          <a:off x="0" y="0"/>
          <a:ext cx="0" cy="0"/>
          <a:chOff x="0" y="0"/>
          <a:chExt cx="0" cy="0"/>
        </a:xfrm>
      </p:grpSpPr>
      <p:sp>
        <p:nvSpPr>
          <p:cNvPr id="5" name="Google Shape;114;p14">
            <a:extLst>
              <a:ext uri="{FF2B5EF4-FFF2-40B4-BE49-F238E27FC236}">
                <a16:creationId xmlns:a16="http://schemas.microsoft.com/office/drawing/2014/main" id="{FC02D72E-D87E-4068-B5BE-43E7BD9171E7}"/>
              </a:ext>
            </a:extLst>
          </p:cNvPr>
          <p:cNvSpPr/>
          <p:nvPr userDrawn="1"/>
        </p:nvSpPr>
        <p:spPr>
          <a:xfrm>
            <a:off x="3" y="2168478"/>
            <a:ext cx="5115462" cy="1224951"/>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dirty="0">
              <a:solidFill>
                <a:schemeClr val="lt1"/>
              </a:solidFill>
              <a:latin typeface="Georgia"/>
              <a:ea typeface="Georgia"/>
              <a:cs typeface="Georgia"/>
              <a:sym typeface="Georgia"/>
            </a:endParaRPr>
          </a:p>
        </p:txBody>
      </p:sp>
      <p:sp>
        <p:nvSpPr>
          <p:cNvPr id="3" name="Title 2">
            <a:extLst>
              <a:ext uri="{FF2B5EF4-FFF2-40B4-BE49-F238E27FC236}">
                <a16:creationId xmlns:a16="http://schemas.microsoft.com/office/drawing/2014/main" id="{5D008BE1-4B8C-4632-973D-2E7764A62C65}"/>
              </a:ext>
            </a:extLst>
          </p:cNvPr>
          <p:cNvSpPr>
            <a:spLocks noGrp="1"/>
          </p:cNvSpPr>
          <p:nvPr>
            <p:ph type="title"/>
          </p:nvPr>
        </p:nvSpPr>
        <p:spPr>
          <a:xfrm>
            <a:off x="0" y="2168478"/>
            <a:ext cx="5115464" cy="1224951"/>
          </a:xfrm>
        </p:spPr>
        <p:txBody>
          <a:bodyPr/>
          <a:lstStyle>
            <a:lvl1pPr>
              <a:defRPr sz="4000">
                <a:solidFill>
                  <a:schemeClr val="bg1"/>
                </a:solidFill>
              </a:defRPr>
            </a:lvl1pPr>
          </a:lstStyle>
          <a:p>
            <a:r>
              <a:rPr lang="en-US" dirty="0"/>
              <a:t>Click to edit Master title style</a:t>
            </a:r>
          </a:p>
        </p:txBody>
      </p:sp>
      <p:pic>
        <p:nvPicPr>
          <p:cNvPr id="20" name="Picture 19">
            <a:extLst>
              <a:ext uri="{FF2B5EF4-FFF2-40B4-BE49-F238E27FC236}">
                <a16:creationId xmlns:a16="http://schemas.microsoft.com/office/drawing/2014/main" id="{994F90A2-D9F6-45E8-BBC3-F4094642DEEC}"/>
              </a:ext>
            </a:extLst>
          </p:cNvPr>
          <p:cNvPicPr>
            <a:picLocks noChangeAspect="1"/>
          </p:cNvPicPr>
          <p:nvPr userDrawn="1"/>
        </p:nvPicPr>
        <p:blipFill>
          <a:blip r:embed="rId2"/>
          <a:stretch>
            <a:fillRect/>
          </a:stretch>
        </p:blipFill>
        <p:spPr>
          <a:xfrm>
            <a:off x="5253057" y="862006"/>
            <a:ext cx="3433744" cy="3876159"/>
          </a:xfrm>
          <a:prstGeom prst="rect">
            <a:avLst/>
          </a:prstGeom>
        </p:spPr>
      </p:pic>
      <p:grpSp>
        <p:nvGrpSpPr>
          <p:cNvPr id="21" name="Group 20">
            <a:extLst>
              <a:ext uri="{FF2B5EF4-FFF2-40B4-BE49-F238E27FC236}">
                <a16:creationId xmlns:a16="http://schemas.microsoft.com/office/drawing/2014/main" id="{28F77F9D-65D6-4E65-9636-C0999FE28A88}"/>
              </a:ext>
            </a:extLst>
          </p:cNvPr>
          <p:cNvGrpSpPr/>
          <p:nvPr userDrawn="1"/>
        </p:nvGrpSpPr>
        <p:grpSpPr>
          <a:xfrm>
            <a:off x="6332537" y="1782345"/>
            <a:ext cx="1294486" cy="664284"/>
            <a:chOff x="3862888" y="748690"/>
            <a:chExt cx="1569758" cy="818255"/>
          </a:xfrm>
        </p:grpSpPr>
        <p:pic>
          <p:nvPicPr>
            <p:cNvPr id="22" name="Picture 21">
              <a:extLst>
                <a:ext uri="{FF2B5EF4-FFF2-40B4-BE49-F238E27FC236}">
                  <a16:creationId xmlns:a16="http://schemas.microsoft.com/office/drawing/2014/main" id="{19510598-B4F0-41E2-BEAF-C816FB696F69}"/>
                </a:ext>
              </a:extLst>
            </p:cNvPr>
            <p:cNvPicPr>
              <a:picLocks noChangeAspect="1"/>
            </p:cNvPicPr>
            <p:nvPr/>
          </p:nvPicPr>
          <p:blipFill rotWithShape="1">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l="19765" t="2911" r="23239" b="79424"/>
            <a:stretch/>
          </p:blipFill>
          <p:spPr>
            <a:xfrm>
              <a:off x="3862889" y="748690"/>
              <a:ext cx="1569757" cy="525507"/>
            </a:xfrm>
            <a:prstGeom prst="rect">
              <a:avLst/>
            </a:prstGeom>
            <a:effectLst>
              <a:glow rad="63500">
                <a:schemeClr val="accent3">
                  <a:satMod val="175000"/>
                  <a:alpha val="40000"/>
                </a:schemeClr>
              </a:glow>
            </a:effectLst>
          </p:spPr>
        </p:pic>
        <p:pic>
          <p:nvPicPr>
            <p:cNvPr id="23" name="Picture 22">
              <a:extLst>
                <a:ext uri="{FF2B5EF4-FFF2-40B4-BE49-F238E27FC236}">
                  <a16:creationId xmlns:a16="http://schemas.microsoft.com/office/drawing/2014/main" id="{A9228B24-38A4-4CE3-8A03-F7C9E3D90260}"/>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19765" t="2911" r="56110" b="69583"/>
            <a:stretch/>
          </p:blipFill>
          <p:spPr>
            <a:xfrm>
              <a:off x="3862888" y="748690"/>
              <a:ext cx="664439" cy="818255"/>
            </a:xfrm>
            <a:prstGeom prst="rect">
              <a:avLst/>
            </a:prstGeom>
            <a:effectLst>
              <a:glow rad="63500">
                <a:schemeClr val="accent3">
                  <a:satMod val="175000"/>
                  <a:alpha val="40000"/>
                </a:schemeClr>
              </a:glow>
            </a:effectLst>
          </p:spPr>
        </p:pic>
        <p:pic>
          <p:nvPicPr>
            <p:cNvPr id="24" name="Picture 23">
              <a:extLst>
                <a:ext uri="{FF2B5EF4-FFF2-40B4-BE49-F238E27FC236}">
                  <a16:creationId xmlns:a16="http://schemas.microsoft.com/office/drawing/2014/main" id="{88197593-204F-4F0B-83DD-7B2A83CA79E9}"/>
                </a:ext>
              </a:extLst>
            </p:cNvPr>
            <p:cNvPicPr>
              <a:picLocks noChangeAspect="1"/>
            </p:cNvPicPr>
            <p:nvPr/>
          </p:nvPicPr>
          <p:blipFill rotWithShape="1">
            <a:blip r:embed="rId5" cstate="print">
              <a:duotone>
                <a:schemeClr val="accent2">
                  <a:shade val="45000"/>
                  <a:satMod val="135000"/>
                </a:schemeClr>
                <a:prstClr val="white"/>
              </a:duotone>
              <a:extLst>
                <a:ext uri="{28A0092B-C50C-407E-A947-70E740481C1C}">
                  <a14:useLocalDpi xmlns:a14="http://schemas.microsoft.com/office/drawing/2010/main" val="0"/>
                </a:ext>
              </a:extLst>
            </a:blip>
            <a:srcRect l="55690" t="2911" r="23240" b="69583"/>
            <a:stretch/>
          </p:blipFill>
          <p:spPr>
            <a:xfrm>
              <a:off x="4852343" y="748690"/>
              <a:ext cx="580302" cy="818255"/>
            </a:xfrm>
            <a:prstGeom prst="rect">
              <a:avLst/>
            </a:prstGeom>
            <a:effectLst>
              <a:glow rad="63500">
                <a:schemeClr val="accent3">
                  <a:satMod val="175000"/>
                  <a:alpha val="40000"/>
                </a:schemeClr>
              </a:glow>
            </a:effectLst>
          </p:spPr>
        </p:pic>
      </p:grpSp>
      <p:sp>
        <p:nvSpPr>
          <p:cNvPr id="26" name="Google Shape;12;p1">
            <a:extLst>
              <a:ext uri="{FF2B5EF4-FFF2-40B4-BE49-F238E27FC236}">
                <a16:creationId xmlns:a16="http://schemas.microsoft.com/office/drawing/2014/main" id="{607C0384-296E-471D-B876-630F74536ACA}"/>
              </a:ext>
            </a:extLst>
          </p:cNvPr>
          <p:cNvSpPr/>
          <p:nvPr userDrawn="1"/>
        </p:nvSpPr>
        <p:spPr>
          <a:xfrm>
            <a:off x="0" y="0"/>
            <a:ext cx="9144000" cy="219073"/>
          </a:xfrm>
          <a:prstGeom prst="rect">
            <a:avLst/>
          </a:prstGeom>
          <a:gradFill>
            <a:gsLst>
              <a:gs pos="0">
                <a:srgbClr val="0F2A49"/>
              </a:gs>
              <a:gs pos="48000">
                <a:srgbClr val="184575"/>
              </a:gs>
              <a:gs pos="100000">
                <a:srgbClr val="418AD8"/>
              </a:gs>
            </a:gsLst>
            <a:lin ang="16200000" scaled="0"/>
          </a:gradFill>
          <a:ln w="12700" cap="flat" cmpd="sng">
            <a:solidFill>
              <a:srgbClr val="102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27" name="Google Shape;12;p1">
            <a:extLst>
              <a:ext uri="{FF2B5EF4-FFF2-40B4-BE49-F238E27FC236}">
                <a16:creationId xmlns:a16="http://schemas.microsoft.com/office/drawing/2014/main" id="{D191F691-8001-49C9-8D93-2412E3E419D3}"/>
              </a:ext>
            </a:extLst>
          </p:cNvPr>
          <p:cNvSpPr/>
          <p:nvPr userDrawn="1"/>
        </p:nvSpPr>
        <p:spPr>
          <a:xfrm>
            <a:off x="1" y="6638927"/>
            <a:ext cx="9144000" cy="219073"/>
          </a:xfrm>
          <a:prstGeom prst="rect">
            <a:avLst/>
          </a:prstGeom>
          <a:gradFill>
            <a:gsLst>
              <a:gs pos="0">
                <a:srgbClr val="0F2A49"/>
              </a:gs>
              <a:gs pos="48000">
                <a:srgbClr val="184575"/>
              </a:gs>
              <a:gs pos="100000">
                <a:srgbClr val="418AD8"/>
              </a:gs>
            </a:gsLst>
            <a:lin ang="16200000" scaled="0"/>
          </a:gradFill>
          <a:ln w="12700" cap="flat" cmpd="sng">
            <a:solidFill>
              <a:srgbClr val="102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6"/>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6"/>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7" name="Google Shape;47;p6"/>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48" name="Google Shape;48;p6"/>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49" name="Google Shape;49;p6"/>
          <p:cNvSpPr txBox="1">
            <a:spLocks noGrp="1"/>
          </p:cNvSpPr>
          <p:nvPr>
            <p:ph type="ftr" idx="11"/>
          </p:nvPr>
        </p:nvSpPr>
        <p:spPr>
          <a:xfrm>
            <a:off x="3028950" y="6356357"/>
            <a:ext cx="30861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0" name="Google Shape;50;p6"/>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1"/>
        <p:cNvGrpSpPr/>
        <p:nvPr/>
      </p:nvGrpSpPr>
      <p:grpSpPr>
        <a:xfrm>
          <a:off x="0" y="0"/>
          <a:ext cx="0" cy="0"/>
          <a:chOff x="0" y="0"/>
          <a:chExt cx="0" cy="0"/>
        </a:xfrm>
      </p:grpSpPr>
      <p:sp>
        <p:nvSpPr>
          <p:cNvPr id="52" name="Google Shape;52;p7"/>
          <p:cNvSpPr txBox="1">
            <a:spLocks noGrp="1"/>
          </p:cNvSpPr>
          <p:nvPr>
            <p:ph type="title"/>
          </p:nvPr>
        </p:nvSpPr>
        <p:spPr>
          <a:xfrm>
            <a:off x="629841" y="365129"/>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7"/>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4" name="Google Shape;54;p7"/>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5" name="Google Shape;55;p7"/>
          <p:cNvSpPr txBox="1">
            <a:spLocks noGrp="1"/>
          </p:cNvSpPr>
          <p:nvPr>
            <p:ph type="body" idx="3"/>
          </p:nvPr>
        </p:nvSpPr>
        <p:spPr>
          <a:xfrm>
            <a:off x="4629152" y="1681163"/>
            <a:ext cx="3887391" cy="823912"/>
          </a:xfrm>
          <a:prstGeom prst="rect">
            <a:avLst/>
          </a:prstGeom>
          <a:noFill/>
          <a:ln>
            <a:noFill/>
          </a:ln>
        </p:spPr>
        <p:txBody>
          <a:bodyPr spcFirstLastPara="1" wrap="square" lIns="91425" tIns="45700" rIns="91425" bIns="45700" anchor="b" anchorCtr="0"/>
          <a:lstStyle>
            <a:lvl1pPr marL="342900" lvl="0" indent="-171450" algn="l">
              <a:lnSpc>
                <a:spcPct val="90000"/>
              </a:lnSpc>
              <a:spcBef>
                <a:spcPts val="750"/>
              </a:spcBef>
              <a:spcAft>
                <a:spcPts val="0"/>
              </a:spcAft>
              <a:buClr>
                <a:schemeClr val="dk1"/>
              </a:buClr>
              <a:buSzPts val="2400"/>
              <a:buNone/>
              <a:defRPr sz="1800" b="1"/>
            </a:lvl1pPr>
            <a:lvl2pPr marL="685800" lvl="1" indent="-171450" algn="l">
              <a:lnSpc>
                <a:spcPct val="90000"/>
              </a:lnSpc>
              <a:spcBef>
                <a:spcPts val="375"/>
              </a:spcBef>
              <a:spcAft>
                <a:spcPts val="0"/>
              </a:spcAft>
              <a:buClr>
                <a:schemeClr val="dk1"/>
              </a:buClr>
              <a:buSzPts val="2000"/>
              <a:buNone/>
              <a:defRPr sz="1500" b="1"/>
            </a:lvl2pPr>
            <a:lvl3pPr marL="1028700" lvl="2" indent="-171450" algn="l">
              <a:lnSpc>
                <a:spcPct val="90000"/>
              </a:lnSpc>
              <a:spcBef>
                <a:spcPts val="375"/>
              </a:spcBef>
              <a:spcAft>
                <a:spcPts val="0"/>
              </a:spcAft>
              <a:buClr>
                <a:schemeClr val="dk1"/>
              </a:buClr>
              <a:buSzPts val="1800"/>
              <a:buNone/>
              <a:defRPr sz="1350" b="1"/>
            </a:lvl3pPr>
            <a:lvl4pPr marL="1371600" lvl="3" indent="-171450" algn="l">
              <a:lnSpc>
                <a:spcPct val="90000"/>
              </a:lnSpc>
              <a:spcBef>
                <a:spcPts val="375"/>
              </a:spcBef>
              <a:spcAft>
                <a:spcPts val="0"/>
              </a:spcAft>
              <a:buClr>
                <a:schemeClr val="dk1"/>
              </a:buClr>
              <a:buSzPts val="1600"/>
              <a:buNone/>
              <a:defRPr sz="1200" b="1"/>
            </a:lvl4pPr>
            <a:lvl5pPr marL="1714500" lvl="4" indent="-171450" algn="l">
              <a:lnSpc>
                <a:spcPct val="90000"/>
              </a:lnSpc>
              <a:spcBef>
                <a:spcPts val="375"/>
              </a:spcBef>
              <a:spcAft>
                <a:spcPts val="0"/>
              </a:spcAft>
              <a:buClr>
                <a:schemeClr val="dk1"/>
              </a:buClr>
              <a:buSzPts val="1600"/>
              <a:buNone/>
              <a:defRPr sz="1200" b="1"/>
            </a:lvl5pPr>
            <a:lvl6pPr marL="2057400" lvl="5" indent="-171450" algn="l">
              <a:lnSpc>
                <a:spcPct val="90000"/>
              </a:lnSpc>
              <a:spcBef>
                <a:spcPts val="375"/>
              </a:spcBef>
              <a:spcAft>
                <a:spcPts val="0"/>
              </a:spcAft>
              <a:buClr>
                <a:schemeClr val="dk1"/>
              </a:buClr>
              <a:buSzPts val="1600"/>
              <a:buNone/>
              <a:defRPr sz="1200" b="1"/>
            </a:lvl6pPr>
            <a:lvl7pPr marL="2400300" lvl="6" indent="-171450" algn="l">
              <a:lnSpc>
                <a:spcPct val="90000"/>
              </a:lnSpc>
              <a:spcBef>
                <a:spcPts val="375"/>
              </a:spcBef>
              <a:spcAft>
                <a:spcPts val="0"/>
              </a:spcAft>
              <a:buClr>
                <a:schemeClr val="dk1"/>
              </a:buClr>
              <a:buSzPts val="1600"/>
              <a:buNone/>
              <a:defRPr sz="1200" b="1"/>
            </a:lvl7pPr>
            <a:lvl8pPr marL="2743200" lvl="7" indent="-171450" algn="l">
              <a:lnSpc>
                <a:spcPct val="90000"/>
              </a:lnSpc>
              <a:spcBef>
                <a:spcPts val="375"/>
              </a:spcBef>
              <a:spcAft>
                <a:spcPts val="0"/>
              </a:spcAft>
              <a:buClr>
                <a:schemeClr val="dk1"/>
              </a:buClr>
              <a:buSzPts val="1600"/>
              <a:buNone/>
              <a:defRPr sz="1200" b="1"/>
            </a:lvl8pPr>
            <a:lvl9pPr marL="3086100" lvl="8" indent="-171450" algn="l">
              <a:lnSpc>
                <a:spcPct val="90000"/>
              </a:lnSpc>
              <a:spcBef>
                <a:spcPts val="375"/>
              </a:spcBef>
              <a:spcAft>
                <a:spcPts val="0"/>
              </a:spcAft>
              <a:buClr>
                <a:schemeClr val="dk1"/>
              </a:buClr>
              <a:buSzPts val="1600"/>
              <a:buNone/>
              <a:defRPr sz="1200" b="1"/>
            </a:lvl9pPr>
          </a:lstStyle>
          <a:p>
            <a:endParaRPr/>
          </a:p>
        </p:txBody>
      </p:sp>
      <p:sp>
        <p:nvSpPr>
          <p:cNvPr id="56" name="Google Shape;56;p7"/>
          <p:cNvSpPr txBox="1">
            <a:spLocks noGrp="1"/>
          </p:cNvSpPr>
          <p:nvPr>
            <p:ph type="body" idx="4"/>
          </p:nvPr>
        </p:nvSpPr>
        <p:spPr>
          <a:xfrm>
            <a:off x="4629152" y="2505075"/>
            <a:ext cx="3887391" cy="3684588"/>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57" name="Google Shape;57;p7"/>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8" name="Google Shape;58;p7"/>
          <p:cNvSpPr txBox="1">
            <a:spLocks noGrp="1"/>
          </p:cNvSpPr>
          <p:nvPr>
            <p:ph type="ftr" idx="11"/>
          </p:nvPr>
        </p:nvSpPr>
        <p:spPr>
          <a:xfrm>
            <a:off x="3028950" y="6356357"/>
            <a:ext cx="30861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9" name="Google Shape;59;p7"/>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Georgia"/>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8"/>
          <p:cNvSpPr txBox="1">
            <a:spLocks noGrp="1"/>
          </p:cNvSpPr>
          <p:nvPr>
            <p:ph type="body" idx="1"/>
          </p:nvPr>
        </p:nvSpPr>
        <p:spPr>
          <a:xfrm>
            <a:off x="3887391" y="987432"/>
            <a:ext cx="4629150" cy="4873625"/>
          </a:xfrm>
          <a:prstGeom prst="rect">
            <a:avLst/>
          </a:prstGeom>
          <a:noFill/>
          <a:ln>
            <a:noFill/>
          </a:ln>
        </p:spPr>
        <p:txBody>
          <a:bodyPr spcFirstLastPara="1" wrap="square" lIns="91425" tIns="45700" rIns="91425" bIns="45700" anchor="t" anchorCtr="0"/>
          <a:lstStyle>
            <a:lvl1pPr marL="342900" lvl="0" indent="-323850" algn="l">
              <a:lnSpc>
                <a:spcPct val="90000"/>
              </a:lnSpc>
              <a:spcBef>
                <a:spcPts val="750"/>
              </a:spcBef>
              <a:spcAft>
                <a:spcPts val="0"/>
              </a:spcAft>
              <a:buClr>
                <a:schemeClr val="dk1"/>
              </a:buClr>
              <a:buSzPts val="3200"/>
              <a:buChar char="•"/>
              <a:defRPr sz="2400"/>
            </a:lvl1pPr>
            <a:lvl2pPr marL="685800" lvl="1" indent="-304800" algn="l">
              <a:lnSpc>
                <a:spcPct val="90000"/>
              </a:lnSpc>
              <a:spcBef>
                <a:spcPts val="375"/>
              </a:spcBef>
              <a:spcAft>
                <a:spcPts val="0"/>
              </a:spcAft>
              <a:buClr>
                <a:schemeClr val="dk1"/>
              </a:buClr>
              <a:buSzPts val="2800"/>
              <a:buChar char="•"/>
              <a:defRPr sz="2100"/>
            </a:lvl2pPr>
            <a:lvl3pPr marL="1028700" lvl="2" indent="-285750" algn="l">
              <a:lnSpc>
                <a:spcPct val="90000"/>
              </a:lnSpc>
              <a:spcBef>
                <a:spcPts val="375"/>
              </a:spcBef>
              <a:spcAft>
                <a:spcPts val="0"/>
              </a:spcAft>
              <a:buClr>
                <a:schemeClr val="dk1"/>
              </a:buClr>
              <a:buSzPts val="2400"/>
              <a:buChar char="•"/>
              <a:defRPr sz="1800"/>
            </a:lvl3pPr>
            <a:lvl4pPr marL="1371600" lvl="3" indent="-266700" algn="l">
              <a:lnSpc>
                <a:spcPct val="90000"/>
              </a:lnSpc>
              <a:spcBef>
                <a:spcPts val="375"/>
              </a:spcBef>
              <a:spcAft>
                <a:spcPts val="0"/>
              </a:spcAft>
              <a:buClr>
                <a:schemeClr val="dk1"/>
              </a:buClr>
              <a:buSzPts val="2000"/>
              <a:buChar char="•"/>
              <a:defRPr sz="1500"/>
            </a:lvl4pPr>
            <a:lvl5pPr marL="1714500" lvl="4" indent="-266700" algn="l">
              <a:lnSpc>
                <a:spcPct val="90000"/>
              </a:lnSpc>
              <a:spcBef>
                <a:spcPts val="375"/>
              </a:spcBef>
              <a:spcAft>
                <a:spcPts val="0"/>
              </a:spcAft>
              <a:buClr>
                <a:schemeClr val="dk1"/>
              </a:buClr>
              <a:buSzPts val="2000"/>
              <a:buChar char="•"/>
              <a:defRPr sz="1500"/>
            </a:lvl5pPr>
            <a:lvl6pPr marL="2057400" lvl="5" indent="-266700" algn="l">
              <a:lnSpc>
                <a:spcPct val="90000"/>
              </a:lnSpc>
              <a:spcBef>
                <a:spcPts val="375"/>
              </a:spcBef>
              <a:spcAft>
                <a:spcPts val="0"/>
              </a:spcAft>
              <a:buClr>
                <a:schemeClr val="dk1"/>
              </a:buClr>
              <a:buSzPts val="2000"/>
              <a:buChar char="•"/>
              <a:defRPr sz="1500"/>
            </a:lvl6pPr>
            <a:lvl7pPr marL="2400300" lvl="6" indent="-266700" algn="l">
              <a:lnSpc>
                <a:spcPct val="90000"/>
              </a:lnSpc>
              <a:spcBef>
                <a:spcPts val="375"/>
              </a:spcBef>
              <a:spcAft>
                <a:spcPts val="0"/>
              </a:spcAft>
              <a:buClr>
                <a:schemeClr val="dk1"/>
              </a:buClr>
              <a:buSzPts val="2000"/>
              <a:buChar char="•"/>
              <a:defRPr sz="1500"/>
            </a:lvl7pPr>
            <a:lvl8pPr marL="2743200" lvl="7" indent="-266700" algn="l">
              <a:lnSpc>
                <a:spcPct val="90000"/>
              </a:lnSpc>
              <a:spcBef>
                <a:spcPts val="375"/>
              </a:spcBef>
              <a:spcAft>
                <a:spcPts val="0"/>
              </a:spcAft>
              <a:buClr>
                <a:schemeClr val="dk1"/>
              </a:buClr>
              <a:buSzPts val="2000"/>
              <a:buChar char="•"/>
              <a:defRPr sz="1500"/>
            </a:lvl8pPr>
            <a:lvl9pPr marL="3086100" lvl="8" indent="-266700" algn="l">
              <a:lnSpc>
                <a:spcPct val="90000"/>
              </a:lnSpc>
              <a:spcBef>
                <a:spcPts val="375"/>
              </a:spcBef>
              <a:spcAft>
                <a:spcPts val="0"/>
              </a:spcAft>
              <a:buClr>
                <a:schemeClr val="dk1"/>
              </a:buClr>
              <a:buSzPts val="2000"/>
              <a:buChar char="•"/>
              <a:defRPr sz="1500"/>
            </a:lvl9pPr>
          </a:lstStyle>
          <a:p>
            <a:endParaRPr/>
          </a:p>
        </p:txBody>
      </p:sp>
      <p:sp>
        <p:nvSpPr>
          <p:cNvPr id="63" name="Google Shape;63;p8"/>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64" name="Google Shape;64;p8"/>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65" name="Google Shape;65;p8"/>
          <p:cNvSpPr txBox="1">
            <a:spLocks noGrp="1"/>
          </p:cNvSpPr>
          <p:nvPr>
            <p:ph type="ftr" idx="11"/>
          </p:nvPr>
        </p:nvSpPr>
        <p:spPr>
          <a:xfrm>
            <a:off x="3028950" y="6356357"/>
            <a:ext cx="30861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66" name="Google Shape;66;p8"/>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9"/>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200"/>
              <a:buFont typeface="Georgia"/>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9"/>
          <p:cNvSpPr>
            <a:spLocks noGrp="1"/>
          </p:cNvSpPr>
          <p:nvPr>
            <p:ph type="pic" idx="2"/>
          </p:nvPr>
        </p:nvSpPr>
        <p:spPr>
          <a:xfrm>
            <a:off x="3887391" y="987432"/>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750"/>
              </a:spcBef>
              <a:spcAft>
                <a:spcPts val="0"/>
              </a:spcAft>
              <a:buClr>
                <a:schemeClr val="dk1"/>
              </a:buClr>
              <a:buSzPts val="3200"/>
              <a:buFont typeface="Arial"/>
              <a:buNone/>
              <a:defRPr sz="2400" b="0" i="0" u="none" strike="noStrike" cap="none">
                <a:solidFill>
                  <a:schemeClr val="dk1"/>
                </a:solidFill>
                <a:latin typeface="Georgia"/>
                <a:ea typeface="Georgia"/>
                <a:cs typeface="Georgia"/>
                <a:sym typeface="Georgia"/>
              </a:defRPr>
            </a:lvl1pPr>
            <a:lvl2pPr marR="0" lvl="1" algn="l" rtl="0">
              <a:lnSpc>
                <a:spcPct val="90000"/>
              </a:lnSpc>
              <a:spcBef>
                <a:spcPts val="375"/>
              </a:spcBef>
              <a:spcAft>
                <a:spcPts val="0"/>
              </a:spcAft>
              <a:buClr>
                <a:schemeClr val="dk1"/>
              </a:buClr>
              <a:buSzPts val="2800"/>
              <a:buFont typeface="Arial"/>
              <a:buNone/>
              <a:defRPr sz="2100" b="0" i="0" u="none" strike="noStrike" cap="none">
                <a:solidFill>
                  <a:schemeClr val="dk1"/>
                </a:solidFill>
                <a:latin typeface="Georgia"/>
                <a:ea typeface="Georgia"/>
                <a:cs typeface="Georgia"/>
                <a:sym typeface="Georgia"/>
              </a:defRPr>
            </a:lvl2pPr>
            <a:lvl3pPr marR="0" lvl="2" algn="l" rtl="0">
              <a:lnSpc>
                <a:spcPct val="90000"/>
              </a:lnSpc>
              <a:spcBef>
                <a:spcPts val="375"/>
              </a:spcBef>
              <a:spcAft>
                <a:spcPts val="0"/>
              </a:spcAft>
              <a:buClr>
                <a:schemeClr val="dk1"/>
              </a:buClr>
              <a:buSzPts val="2400"/>
              <a:buFont typeface="Arial"/>
              <a:buNone/>
              <a:defRPr sz="1800" b="0" i="0" u="none" strike="noStrike" cap="none">
                <a:solidFill>
                  <a:schemeClr val="dk1"/>
                </a:solidFill>
                <a:latin typeface="Georgia"/>
                <a:ea typeface="Georgia"/>
                <a:cs typeface="Georgia"/>
                <a:sym typeface="Georgia"/>
              </a:defRPr>
            </a:lvl3pPr>
            <a:lvl4pPr marR="0" lvl="3"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Georgia"/>
                <a:ea typeface="Georgia"/>
                <a:cs typeface="Georgia"/>
                <a:sym typeface="Georgia"/>
              </a:defRPr>
            </a:lvl4pPr>
            <a:lvl5pPr marR="0" lvl="4"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Georgia"/>
                <a:ea typeface="Georgia"/>
                <a:cs typeface="Georgia"/>
                <a:sym typeface="Georgia"/>
              </a:defRPr>
            </a:lvl5pPr>
            <a:lvl6pPr marR="0" lvl="5"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20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70" name="Google Shape;70;p9"/>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342900" lvl="0" indent="-171450" algn="l">
              <a:lnSpc>
                <a:spcPct val="90000"/>
              </a:lnSpc>
              <a:spcBef>
                <a:spcPts val="750"/>
              </a:spcBef>
              <a:spcAft>
                <a:spcPts val="0"/>
              </a:spcAft>
              <a:buClr>
                <a:schemeClr val="dk1"/>
              </a:buClr>
              <a:buSzPts val="1600"/>
              <a:buNone/>
              <a:defRPr sz="1200"/>
            </a:lvl1pPr>
            <a:lvl2pPr marL="685800" lvl="1" indent="-171450" algn="l">
              <a:lnSpc>
                <a:spcPct val="90000"/>
              </a:lnSpc>
              <a:spcBef>
                <a:spcPts val="375"/>
              </a:spcBef>
              <a:spcAft>
                <a:spcPts val="0"/>
              </a:spcAft>
              <a:buClr>
                <a:schemeClr val="dk1"/>
              </a:buClr>
              <a:buSzPts val="1400"/>
              <a:buNone/>
              <a:defRPr sz="1050"/>
            </a:lvl2pPr>
            <a:lvl3pPr marL="1028700" lvl="2" indent="-171450" algn="l">
              <a:lnSpc>
                <a:spcPct val="90000"/>
              </a:lnSpc>
              <a:spcBef>
                <a:spcPts val="375"/>
              </a:spcBef>
              <a:spcAft>
                <a:spcPts val="0"/>
              </a:spcAft>
              <a:buClr>
                <a:schemeClr val="dk1"/>
              </a:buClr>
              <a:buSzPts val="1200"/>
              <a:buNone/>
              <a:defRPr sz="900"/>
            </a:lvl3pPr>
            <a:lvl4pPr marL="1371600" lvl="3" indent="-171450" algn="l">
              <a:lnSpc>
                <a:spcPct val="90000"/>
              </a:lnSpc>
              <a:spcBef>
                <a:spcPts val="375"/>
              </a:spcBef>
              <a:spcAft>
                <a:spcPts val="0"/>
              </a:spcAft>
              <a:buClr>
                <a:schemeClr val="dk1"/>
              </a:buClr>
              <a:buSzPts val="1000"/>
              <a:buNone/>
              <a:defRPr sz="750"/>
            </a:lvl4pPr>
            <a:lvl5pPr marL="1714500" lvl="4" indent="-171450" algn="l">
              <a:lnSpc>
                <a:spcPct val="90000"/>
              </a:lnSpc>
              <a:spcBef>
                <a:spcPts val="375"/>
              </a:spcBef>
              <a:spcAft>
                <a:spcPts val="0"/>
              </a:spcAft>
              <a:buClr>
                <a:schemeClr val="dk1"/>
              </a:buClr>
              <a:buSzPts val="1000"/>
              <a:buNone/>
              <a:defRPr sz="750"/>
            </a:lvl5pPr>
            <a:lvl6pPr marL="2057400" lvl="5" indent="-171450" algn="l">
              <a:lnSpc>
                <a:spcPct val="90000"/>
              </a:lnSpc>
              <a:spcBef>
                <a:spcPts val="375"/>
              </a:spcBef>
              <a:spcAft>
                <a:spcPts val="0"/>
              </a:spcAft>
              <a:buClr>
                <a:schemeClr val="dk1"/>
              </a:buClr>
              <a:buSzPts val="1000"/>
              <a:buNone/>
              <a:defRPr sz="750"/>
            </a:lvl6pPr>
            <a:lvl7pPr marL="2400300" lvl="6" indent="-171450" algn="l">
              <a:lnSpc>
                <a:spcPct val="90000"/>
              </a:lnSpc>
              <a:spcBef>
                <a:spcPts val="375"/>
              </a:spcBef>
              <a:spcAft>
                <a:spcPts val="0"/>
              </a:spcAft>
              <a:buClr>
                <a:schemeClr val="dk1"/>
              </a:buClr>
              <a:buSzPts val="1000"/>
              <a:buNone/>
              <a:defRPr sz="750"/>
            </a:lvl7pPr>
            <a:lvl8pPr marL="2743200" lvl="7" indent="-171450" algn="l">
              <a:lnSpc>
                <a:spcPct val="90000"/>
              </a:lnSpc>
              <a:spcBef>
                <a:spcPts val="375"/>
              </a:spcBef>
              <a:spcAft>
                <a:spcPts val="0"/>
              </a:spcAft>
              <a:buClr>
                <a:schemeClr val="dk1"/>
              </a:buClr>
              <a:buSzPts val="1000"/>
              <a:buNone/>
              <a:defRPr sz="750"/>
            </a:lvl8pPr>
            <a:lvl9pPr marL="3086100" lvl="8" indent="-171450" algn="l">
              <a:lnSpc>
                <a:spcPct val="90000"/>
              </a:lnSpc>
              <a:spcBef>
                <a:spcPts val="375"/>
              </a:spcBef>
              <a:spcAft>
                <a:spcPts val="0"/>
              </a:spcAft>
              <a:buClr>
                <a:schemeClr val="dk1"/>
              </a:buClr>
              <a:buSzPts val="1000"/>
              <a:buNone/>
              <a:defRPr sz="750"/>
            </a:lvl9pPr>
          </a:lstStyle>
          <a:p>
            <a:endParaRPr/>
          </a:p>
        </p:txBody>
      </p:sp>
      <p:sp>
        <p:nvSpPr>
          <p:cNvPr id="71" name="Google Shape;71;p9"/>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2" name="Google Shape;72;p9"/>
          <p:cNvSpPr txBox="1">
            <a:spLocks noGrp="1"/>
          </p:cNvSpPr>
          <p:nvPr>
            <p:ph type="ftr" idx="11"/>
          </p:nvPr>
        </p:nvSpPr>
        <p:spPr>
          <a:xfrm>
            <a:off x="3028950" y="6356357"/>
            <a:ext cx="30861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3" name="Google Shape;73;p9"/>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10"/>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0"/>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77" name="Google Shape;77;p10"/>
          <p:cNvSpPr txBox="1">
            <a:spLocks noGrp="1"/>
          </p:cNvSpPr>
          <p:nvPr>
            <p:ph type="dt" idx="10"/>
          </p:nvPr>
        </p:nvSpPr>
        <p:spPr>
          <a:xfrm>
            <a:off x="628650" y="6356357"/>
            <a:ext cx="20574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8" name="Google Shape;78;p10"/>
          <p:cNvSpPr txBox="1">
            <a:spLocks noGrp="1"/>
          </p:cNvSpPr>
          <p:nvPr>
            <p:ph type="ftr" idx="11"/>
          </p:nvPr>
        </p:nvSpPr>
        <p:spPr>
          <a:xfrm>
            <a:off x="3028950" y="6356357"/>
            <a:ext cx="3086100" cy="365125"/>
          </a:xfrm>
          <a:prstGeom prst="rect">
            <a:avLst/>
          </a:prstGeom>
          <a:noFill/>
          <a:ln>
            <a:noFill/>
          </a:ln>
        </p:spPr>
        <p:txBody>
          <a:bodyPr spcFirstLastPara="1" wrap="square" lIns="91425" tIns="45700" rIns="91425" bIns="45700" anchor="t" anchorCtr="0"/>
          <a:lstStyle>
            <a:lvl1pPr marR="0" lvl="0"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79" name="Google Shape;79;p10"/>
          <p:cNvSpPr txBox="1">
            <a:spLocks noGrp="1"/>
          </p:cNvSpPr>
          <p:nvPr>
            <p:ph type="sldNum" idx="12"/>
          </p:nvPr>
        </p:nvSpPr>
        <p:spPr>
          <a:xfrm>
            <a:off x="6457950" y="6356357"/>
            <a:ext cx="2057400" cy="365125"/>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350" b="0" i="0" u="none" strike="noStrike" cap="none">
                <a:solidFill>
                  <a:schemeClr val="dk1"/>
                </a:solidFill>
                <a:latin typeface="Calibri"/>
                <a:ea typeface="Calibri"/>
                <a:cs typeface="Calibri"/>
                <a:sym typeface="Calibri"/>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5F5F5"/>
            </a:gs>
            <a:gs pos="80000">
              <a:schemeClr val="lt1"/>
            </a:gs>
            <a:gs pos="100000">
              <a:srgbClr val="D2D3E0"/>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28650" y="365129"/>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Georgia"/>
              <a:buNone/>
              <a:defRPr sz="4400" b="0" i="0" u="none" strike="noStrike" cap="none">
                <a:solidFill>
                  <a:schemeClr val="dk1"/>
                </a:solidFill>
                <a:latin typeface="Georgia"/>
                <a:ea typeface="Georgia"/>
                <a:cs typeface="Georgia"/>
                <a:sym typeface="Georgi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Georgia"/>
                <a:ea typeface="Georgia"/>
                <a:cs typeface="Georgia"/>
                <a:sym typeface="Georgia"/>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Georgia"/>
                <a:ea typeface="Georgia"/>
                <a:cs typeface="Georgia"/>
                <a:sym typeface="Georgia"/>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Georgia"/>
                <a:ea typeface="Georgia"/>
                <a:cs typeface="Georgia"/>
                <a:sym typeface="Georgia"/>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Georgia"/>
                <a:ea typeface="Georgia"/>
                <a:cs typeface="Georgia"/>
                <a:sym typeface="Georgi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0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3.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jpg"/></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4.jp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14.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58.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64.png"/><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0.png"/><Relationship Id="rId5" Type="http://schemas.microsoft.com/office/2007/relationships/hdphoto" Target="../media/hdphoto1.wdp"/><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gif"/><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3"/>
          <p:cNvSpPr/>
          <p:nvPr/>
        </p:nvSpPr>
        <p:spPr>
          <a:xfrm>
            <a:off x="0" y="4437071"/>
            <a:ext cx="6229350" cy="1468136"/>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chemeClr val="lt1"/>
              </a:solidFill>
              <a:latin typeface="Calibri"/>
              <a:ea typeface="Calibri"/>
              <a:cs typeface="Calibri"/>
              <a:sym typeface="Calibri"/>
            </a:endParaRPr>
          </a:p>
        </p:txBody>
      </p:sp>
      <p:sp>
        <p:nvSpPr>
          <p:cNvPr id="96" name="Google Shape;96;p13"/>
          <p:cNvSpPr/>
          <p:nvPr/>
        </p:nvSpPr>
        <p:spPr>
          <a:xfrm>
            <a:off x="0" y="1013029"/>
            <a:ext cx="4892040" cy="417600"/>
          </a:xfrm>
          <a:prstGeom prst="homePlate">
            <a:avLst>
              <a:gd name="adj" fmla="val 43544"/>
            </a:avLst>
          </a:prstGeom>
          <a:gradFill>
            <a:gsLst>
              <a:gs pos="0">
                <a:srgbClr val="0B2036"/>
              </a:gs>
              <a:gs pos="48000">
                <a:srgbClr val="113051"/>
              </a:gs>
              <a:gs pos="60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chemeClr val="lt1"/>
              </a:solidFill>
              <a:latin typeface="Calibri"/>
              <a:ea typeface="Calibri"/>
              <a:cs typeface="Calibri"/>
              <a:sym typeface="Calibri"/>
            </a:endParaRPr>
          </a:p>
        </p:txBody>
      </p:sp>
      <p:sp>
        <p:nvSpPr>
          <p:cNvPr id="97" name="Google Shape;97;p13"/>
          <p:cNvSpPr txBox="1">
            <a:spLocks noGrp="1"/>
          </p:cNvSpPr>
          <p:nvPr>
            <p:ph type="ctrTitle"/>
          </p:nvPr>
        </p:nvSpPr>
        <p:spPr>
          <a:xfrm>
            <a:off x="0" y="1802136"/>
            <a:ext cx="5329239" cy="2261957"/>
          </a:xfrm>
          <a:prstGeom prst="rect">
            <a:avLst/>
          </a:prstGeom>
          <a:noFill/>
          <a:ln>
            <a:noFill/>
          </a:ln>
        </p:spPr>
        <p:txBody>
          <a:bodyPr spcFirstLastPara="1" wrap="square" lIns="68569" tIns="34275" rIns="68569" bIns="34275" anchor="b" anchorCtr="0">
            <a:noAutofit/>
          </a:bodyPr>
          <a:lstStyle/>
          <a:p>
            <a:pPr>
              <a:buClr>
                <a:schemeClr val="accent1"/>
              </a:buClr>
              <a:buSzPts val="4400"/>
            </a:pPr>
            <a:r>
              <a:rPr lang="en-US" sz="4000" b="1" dirty="0">
                <a:solidFill>
                  <a:schemeClr val="accent1"/>
                </a:solidFill>
                <a:latin typeface="Garamond"/>
                <a:ea typeface="Garamond"/>
                <a:cs typeface="Garamond"/>
                <a:sym typeface="Garamond"/>
              </a:rPr>
              <a:t>D</a:t>
            </a:r>
            <a:r>
              <a:rPr lang="en-US" sz="3200" dirty="0">
                <a:solidFill>
                  <a:schemeClr val="accent1"/>
                </a:solidFill>
              </a:rPr>
              <a:t>eployed </a:t>
            </a:r>
            <a:r>
              <a:rPr lang="en-US" sz="4000" b="1" dirty="0">
                <a:solidFill>
                  <a:schemeClr val="accent1"/>
                </a:solidFill>
                <a:latin typeface="Garamond"/>
                <a:ea typeface="Garamond"/>
                <a:cs typeface="Garamond"/>
                <a:sym typeface="Garamond"/>
              </a:rPr>
              <a:t>R</a:t>
            </a:r>
            <a:r>
              <a:rPr lang="en-US" sz="3200" dirty="0">
                <a:solidFill>
                  <a:schemeClr val="accent1"/>
                </a:solidFill>
              </a:rPr>
              <a:t>F </a:t>
            </a:r>
            <a:r>
              <a:rPr lang="en-US" sz="4000" b="1" dirty="0">
                <a:solidFill>
                  <a:schemeClr val="accent1"/>
                </a:solidFill>
                <a:latin typeface="Garamond"/>
                <a:ea typeface="Garamond"/>
                <a:cs typeface="Garamond"/>
                <a:sym typeface="Garamond"/>
              </a:rPr>
              <a:t>A</a:t>
            </a:r>
            <a:r>
              <a:rPr lang="en-US" sz="3200" dirty="0">
                <a:solidFill>
                  <a:schemeClr val="accent1"/>
                </a:solidFill>
              </a:rPr>
              <a:t>ntennas for </a:t>
            </a:r>
            <a:r>
              <a:rPr lang="en-US" sz="4000" b="1" dirty="0">
                <a:solidFill>
                  <a:schemeClr val="accent1"/>
                </a:solidFill>
                <a:latin typeface="Garamond"/>
                <a:ea typeface="Garamond"/>
                <a:cs typeface="Garamond"/>
                <a:sym typeface="Garamond"/>
              </a:rPr>
              <a:t>G</a:t>
            </a:r>
            <a:r>
              <a:rPr lang="en-US" sz="3200" dirty="0">
                <a:solidFill>
                  <a:schemeClr val="accent1"/>
                </a:solidFill>
              </a:rPr>
              <a:t>PS-denied </a:t>
            </a:r>
            <a:r>
              <a:rPr lang="en-US" sz="4000" b="1" dirty="0">
                <a:solidFill>
                  <a:schemeClr val="accent1"/>
                </a:solidFill>
                <a:latin typeface="Garamond"/>
                <a:ea typeface="Garamond"/>
                <a:cs typeface="Garamond"/>
                <a:sym typeface="Garamond"/>
              </a:rPr>
              <a:t>O</a:t>
            </a:r>
            <a:r>
              <a:rPr lang="en-US" sz="3200" dirty="0">
                <a:solidFill>
                  <a:schemeClr val="accent1"/>
                </a:solidFill>
              </a:rPr>
              <a:t>ptimization and Environmental </a:t>
            </a:r>
            <a:r>
              <a:rPr lang="en-US" sz="4000" b="1" dirty="0">
                <a:solidFill>
                  <a:schemeClr val="accent1"/>
                </a:solidFill>
                <a:latin typeface="Garamond"/>
                <a:ea typeface="Garamond"/>
                <a:cs typeface="Garamond"/>
                <a:sym typeface="Garamond"/>
              </a:rPr>
              <a:t>N</a:t>
            </a:r>
            <a:r>
              <a:rPr lang="en-US" sz="3200" dirty="0">
                <a:solidFill>
                  <a:schemeClr val="accent1"/>
                </a:solidFill>
              </a:rPr>
              <a:t>avigation</a:t>
            </a:r>
            <a:endParaRPr sz="3200" dirty="0">
              <a:solidFill>
                <a:schemeClr val="accent1"/>
              </a:solidFill>
            </a:endParaRPr>
          </a:p>
        </p:txBody>
      </p:sp>
      <p:sp>
        <p:nvSpPr>
          <p:cNvPr id="98" name="Google Shape;98;p13"/>
          <p:cNvSpPr txBox="1">
            <a:spLocks noGrp="1"/>
          </p:cNvSpPr>
          <p:nvPr>
            <p:ph type="subTitle" idx="1"/>
          </p:nvPr>
        </p:nvSpPr>
        <p:spPr>
          <a:xfrm>
            <a:off x="-786084" y="4526696"/>
            <a:ext cx="7392582" cy="1318275"/>
          </a:xfrm>
          <a:prstGeom prst="rect">
            <a:avLst/>
          </a:prstGeom>
          <a:noFill/>
          <a:ln>
            <a:noFill/>
          </a:ln>
        </p:spPr>
        <p:txBody>
          <a:bodyPr spcFirstLastPara="1" wrap="square" lIns="68569" tIns="34275" rIns="68569" bIns="34275" anchor="ctr" anchorCtr="0">
            <a:noAutofit/>
          </a:bodyPr>
          <a:lstStyle/>
          <a:p>
            <a:pPr marL="0" indent="0">
              <a:spcBef>
                <a:spcPts val="0"/>
              </a:spcBef>
              <a:buClr>
                <a:schemeClr val="lt1"/>
              </a:buClr>
              <a:buSzPts val="2200"/>
            </a:pPr>
            <a:r>
              <a:rPr lang="en-US" sz="2000" dirty="0">
                <a:solidFill>
                  <a:schemeClr val="lt1"/>
                </a:solidFill>
              </a:rPr>
              <a:t>Dawson Beatty, Christian Carmack, Jeremy Fie, </a:t>
            </a:r>
          </a:p>
          <a:p>
            <a:pPr marL="0" indent="0">
              <a:spcBef>
                <a:spcPts val="0"/>
              </a:spcBef>
              <a:buClr>
                <a:schemeClr val="lt1"/>
              </a:buClr>
              <a:buSzPts val="2200"/>
            </a:pPr>
            <a:r>
              <a:rPr lang="en-US" sz="2000" dirty="0">
                <a:solidFill>
                  <a:schemeClr val="lt1"/>
                </a:solidFill>
              </a:rPr>
              <a:t>Chris Greer,</a:t>
            </a:r>
            <a:r>
              <a:rPr lang="en-US" sz="2000" dirty="0"/>
              <a:t> </a:t>
            </a:r>
            <a:r>
              <a:rPr lang="en-US" sz="2000" dirty="0">
                <a:solidFill>
                  <a:schemeClr val="lt1"/>
                </a:solidFill>
              </a:rPr>
              <a:t>Ross </a:t>
            </a:r>
            <a:r>
              <a:rPr lang="en-US" sz="2000" dirty="0" err="1">
                <a:solidFill>
                  <a:schemeClr val="lt1"/>
                </a:solidFill>
              </a:rPr>
              <a:t>Kloetzel</a:t>
            </a:r>
            <a:r>
              <a:rPr lang="en-US" sz="2000" dirty="0">
                <a:solidFill>
                  <a:schemeClr val="lt1"/>
                </a:solidFill>
              </a:rPr>
              <a:t>, Jack </a:t>
            </a:r>
            <a:r>
              <a:rPr lang="en-US" sz="2000" dirty="0" err="1">
                <a:solidFill>
                  <a:schemeClr val="lt1"/>
                </a:solidFill>
              </a:rPr>
              <a:t>Maydan</a:t>
            </a:r>
            <a:r>
              <a:rPr lang="en-US" sz="2000" dirty="0">
                <a:solidFill>
                  <a:schemeClr val="lt1"/>
                </a:solidFill>
              </a:rPr>
              <a:t>, </a:t>
            </a:r>
          </a:p>
          <a:p>
            <a:pPr marL="0" indent="0">
              <a:spcBef>
                <a:spcPts val="0"/>
              </a:spcBef>
              <a:buClr>
                <a:schemeClr val="lt1"/>
              </a:buClr>
              <a:buSzPts val="2200"/>
            </a:pPr>
            <a:r>
              <a:rPr lang="en-US" sz="2000" dirty="0">
                <a:solidFill>
                  <a:schemeClr val="lt1"/>
                </a:solidFill>
              </a:rPr>
              <a:t>Kyle </a:t>
            </a:r>
            <a:r>
              <a:rPr lang="en-US" sz="2000" dirty="0" err="1">
                <a:solidFill>
                  <a:schemeClr val="lt1"/>
                </a:solidFill>
              </a:rPr>
              <a:t>Nieukirk</a:t>
            </a:r>
            <a:r>
              <a:rPr lang="en-US" sz="2000" dirty="0">
                <a:solidFill>
                  <a:schemeClr val="lt1"/>
                </a:solidFill>
              </a:rPr>
              <a:t>, Virginia Nystrom,</a:t>
            </a:r>
            <a:r>
              <a:rPr lang="en-US" sz="2000" dirty="0"/>
              <a:t> </a:t>
            </a:r>
            <a:r>
              <a:rPr lang="en-US" sz="2000" dirty="0">
                <a:solidFill>
                  <a:schemeClr val="lt1"/>
                </a:solidFill>
              </a:rPr>
              <a:t>Amanda </a:t>
            </a:r>
            <a:r>
              <a:rPr lang="en-US" sz="2000" dirty="0" err="1">
                <a:solidFill>
                  <a:schemeClr val="lt1"/>
                </a:solidFill>
              </a:rPr>
              <a:t>Siirola</a:t>
            </a:r>
            <a:r>
              <a:rPr lang="en-US" sz="2000" dirty="0">
                <a:solidFill>
                  <a:schemeClr val="lt1"/>
                </a:solidFill>
              </a:rPr>
              <a:t>, </a:t>
            </a:r>
          </a:p>
          <a:p>
            <a:pPr marL="0" indent="0">
              <a:spcBef>
                <a:spcPts val="0"/>
              </a:spcBef>
              <a:buClr>
                <a:schemeClr val="lt1"/>
              </a:buClr>
              <a:buSzPts val="2200"/>
            </a:pPr>
            <a:r>
              <a:rPr lang="en-US" sz="2000" dirty="0">
                <a:solidFill>
                  <a:schemeClr val="lt1"/>
                </a:solidFill>
              </a:rPr>
              <a:t>Ryan Stewart, Luke </a:t>
            </a:r>
            <a:r>
              <a:rPr lang="en-US" sz="2000" dirty="0" err="1">
                <a:solidFill>
                  <a:schemeClr val="lt1"/>
                </a:solidFill>
              </a:rPr>
              <a:t>Tafur</a:t>
            </a:r>
            <a:r>
              <a:rPr lang="en-US" sz="2000" dirty="0">
                <a:solidFill>
                  <a:schemeClr val="lt1"/>
                </a:solidFill>
              </a:rPr>
              <a:t>, Ivan </a:t>
            </a:r>
            <a:r>
              <a:rPr lang="en-US" sz="2000" dirty="0" err="1">
                <a:solidFill>
                  <a:schemeClr val="lt1"/>
                </a:solidFill>
              </a:rPr>
              <a:t>Yurkin</a:t>
            </a:r>
            <a:endParaRPr sz="2000" dirty="0">
              <a:solidFill>
                <a:schemeClr val="lt1"/>
              </a:solidFill>
            </a:endParaRPr>
          </a:p>
        </p:txBody>
      </p:sp>
      <p:sp>
        <p:nvSpPr>
          <p:cNvPr id="99" name="Google Shape;99;p13"/>
          <p:cNvSpPr/>
          <p:nvPr/>
        </p:nvSpPr>
        <p:spPr>
          <a:xfrm>
            <a:off x="258579" y="989688"/>
            <a:ext cx="4163970" cy="881882"/>
          </a:xfrm>
          <a:prstGeom prst="rect">
            <a:avLst/>
          </a:prstGeom>
          <a:noFill/>
          <a:ln>
            <a:noFill/>
          </a:ln>
        </p:spPr>
        <p:txBody>
          <a:bodyPr spcFirstLastPara="1" wrap="square" lIns="68569" tIns="34275" rIns="68569" bIns="34275" anchor="t" anchorCtr="0">
            <a:noAutofit/>
          </a:bodyPr>
          <a:lstStyle/>
          <a:p>
            <a:pPr algn="ctr">
              <a:buSzPts val="2400"/>
            </a:pPr>
            <a:r>
              <a:rPr lang="en-US" sz="2400" dirty="0">
                <a:solidFill>
                  <a:schemeClr val="lt1"/>
                </a:solidFill>
                <a:latin typeface="Georgia"/>
                <a:ea typeface="Georgia"/>
                <a:cs typeface="Georgia"/>
                <a:sym typeface="Georgia"/>
              </a:rPr>
              <a:t>Manufacturing Status Review</a:t>
            </a:r>
            <a:endParaRPr sz="1600" dirty="0">
              <a:solidFill>
                <a:schemeClr val="lt1"/>
              </a:solidFill>
              <a:latin typeface="Georgia"/>
              <a:ea typeface="Georgia"/>
              <a:cs typeface="Georgia"/>
              <a:sym typeface="Georgia"/>
            </a:endParaRPr>
          </a:p>
        </p:txBody>
      </p:sp>
      <p:pic>
        <p:nvPicPr>
          <p:cNvPr id="100" name="Google Shape;100;p13" descr="A close up of a logo&#10;&#10;Description generated with very high confidence"/>
          <p:cNvPicPr preferRelativeResize="0"/>
          <p:nvPr/>
        </p:nvPicPr>
        <p:blipFill rotWithShape="1">
          <a:blip r:embed="rId3">
            <a:alphaModFix/>
          </a:blip>
          <a:srcRect/>
          <a:stretch/>
        </p:blipFill>
        <p:spPr>
          <a:xfrm>
            <a:off x="7672744" y="5378527"/>
            <a:ext cx="1131842" cy="1053360"/>
          </a:xfrm>
          <a:prstGeom prst="rect">
            <a:avLst/>
          </a:prstGeom>
          <a:noFill/>
          <a:ln>
            <a:noFill/>
          </a:ln>
        </p:spPr>
      </p:pic>
      <p:pic>
        <p:nvPicPr>
          <p:cNvPr id="101" name="Google Shape;101;p13" descr="A picture containing clipart&#10;&#10;Description generated with high confidence"/>
          <p:cNvPicPr preferRelativeResize="0"/>
          <p:nvPr/>
        </p:nvPicPr>
        <p:blipFill rotWithShape="1">
          <a:blip r:embed="rId4">
            <a:alphaModFix/>
          </a:blip>
          <a:srcRect/>
          <a:stretch/>
        </p:blipFill>
        <p:spPr>
          <a:xfrm>
            <a:off x="6277987" y="5378527"/>
            <a:ext cx="1026271" cy="1053359"/>
          </a:xfrm>
          <a:prstGeom prst="rect">
            <a:avLst/>
          </a:prstGeom>
          <a:noFill/>
          <a:ln>
            <a:noFill/>
          </a:ln>
        </p:spPr>
      </p:pic>
      <p:pic>
        <p:nvPicPr>
          <p:cNvPr id="14" name="Picture 13">
            <a:extLst>
              <a:ext uri="{FF2B5EF4-FFF2-40B4-BE49-F238E27FC236}">
                <a16:creationId xmlns:a16="http://schemas.microsoft.com/office/drawing/2014/main" id="{F95B3807-4903-49C0-BF9C-6F646F688A2B}"/>
              </a:ext>
            </a:extLst>
          </p:cNvPr>
          <p:cNvPicPr>
            <a:picLocks noChangeAspect="1"/>
          </p:cNvPicPr>
          <p:nvPr/>
        </p:nvPicPr>
        <p:blipFill>
          <a:blip r:embed="rId5"/>
          <a:stretch>
            <a:fillRect/>
          </a:stretch>
        </p:blipFill>
        <p:spPr>
          <a:xfrm>
            <a:off x="5253057" y="862006"/>
            <a:ext cx="3433744" cy="3876159"/>
          </a:xfrm>
          <a:prstGeom prst="rect">
            <a:avLst/>
          </a:prstGeom>
        </p:spPr>
      </p:pic>
      <p:grpSp>
        <p:nvGrpSpPr>
          <p:cNvPr id="15" name="Group 14">
            <a:extLst>
              <a:ext uri="{FF2B5EF4-FFF2-40B4-BE49-F238E27FC236}">
                <a16:creationId xmlns:a16="http://schemas.microsoft.com/office/drawing/2014/main" id="{CE9EBEED-2BE7-445C-9970-662CA41A7A2C}"/>
              </a:ext>
            </a:extLst>
          </p:cNvPr>
          <p:cNvGrpSpPr/>
          <p:nvPr/>
        </p:nvGrpSpPr>
        <p:grpSpPr>
          <a:xfrm>
            <a:off x="6332537" y="1782345"/>
            <a:ext cx="1294486" cy="664284"/>
            <a:chOff x="3862888" y="748690"/>
            <a:chExt cx="1569758" cy="818255"/>
          </a:xfrm>
        </p:grpSpPr>
        <p:pic>
          <p:nvPicPr>
            <p:cNvPr id="16" name="Picture 15">
              <a:extLst>
                <a:ext uri="{FF2B5EF4-FFF2-40B4-BE49-F238E27FC236}">
                  <a16:creationId xmlns:a16="http://schemas.microsoft.com/office/drawing/2014/main" id="{86983219-41AD-46D5-8726-3D69D54CF385}"/>
                </a:ext>
              </a:extLst>
            </p:cNvPr>
            <p:cNvPicPr>
              <a:picLocks noChangeAspect="1"/>
            </p:cNvPicPr>
            <p:nvPr/>
          </p:nvPicPr>
          <p:blipFill rotWithShape="1">
            <a:blip r:embed="rId6" cstate="print">
              <a:duotone>
                <a:schemeClr val="accent2">
                  <a:shade val="45000"/>
                  <a:satMod val="135000"/>
                </a:schemeClr>
                <a:prstClr val="white"/>
              </a:duotone>
              <a:extLst>
                <a:ext uri="{28A0092B-C50C-407E-A947-70E740481C1C}">
                  <a14:useLocalDpi xmlns:a14="http://schemas.microsoft.com/office/drawing/2010/main" val="0"/>
                </a:ext>
              </a:extLst>
            </a:blip>
            <a:srcRect l="19765" t="2911" r="23239" b="79424"/>
            <a:stretch/>
          </p:blipFill>
          <p:spPr>
            <a:xfrm>
              <a:off x="3862889" y="748690"/>
              <a:ext cx="1569757" cy="525507"/>
            </a:xfrm>
            <a:prstGeom prst="rect">
              <a:avLst/>
            </a:prstGeom>
            <a:effectLst>
              <a:glow rad="63500">
                <a:schemeClr val="accent3">
                  <a:satMod val="175000"/>
                  <a:alpha val="40000"/>
                </a:schemeClr>
              </a:glow>
            </a:effectLst>
          </p:spPr>
        </p:pic>
        <p:pic>
          <p:nvPicPr>
            <p:cNvPr id="17" name="Picture 16">
              <a:extLst>
                <a:ext uri="{FF2B5EF4-FFF2-40B4-BE49-F238E27FC236}">
                  <a16:creationId xmlns:a16="http://schemas.microsoft.com/office/drawing/2014/main" id="{0D5B7A10-6A46-4713-869E-50D642FEF1A4}"/>
                </a:ext>
              </a:extLst>
            </p:cNvPr>
            <p:cNvPicPr>
              <a:picLocks noChangeAspect="1"/>
            </p:cNvPicPr>
            <p:nvPr/>
          </p:nvPicPr>
          <p:blipFill rotWithShape="1">
            <a:blip r:embed="rId7" cstate="print">
              <a:duotone>
                <a:schemeClr val="accent2">
                  <a:shade val="45000"/>
                  <a:satMod val="135000"/>
                </a:schemeClr>
                <a:prstClr val="white"/>
              </a:duotone>
              <a:extLst>
                <a:ext uri="{28A0092B-C50C-407E-A947-70E740481C1C}">
                  <a14:useLocalDpi xmlns:a14="http://schemas.microsoft.com/office/drawing/2010/main" val="0"/>
                </a:ext>
              </a:extLst>
            </a:blip>
            <a:srcRect l="19765" t="2911" r="56110" b="69583"/>
            <a:stretch/>
          </p:blipFill>
          <p:spPr>
            <a:xfrm>
              <a:off x="3862888" y="748690"/>
              <a:ext cx="664439" cy="818255"/>
            </a:xfrm>
            <a:prstGeom prst="rect">
              <a:avLst/>
            </a:prstGeom>
            <a:effectLst>
              <a:glow rad="63500">
                <a:schemeClr val="accent3">
                  <a:satMod val="175000"/>
                  <a:alpha val="40000"/>
                </a:schemeClr>
              </a:glow>
            </a:effectLst>
          </p:spPr>
        </p:pic>
        <p:pic>
          <p:nvPicPr>
            <p:cNvPr id="18" name="Picture 17">
              <a:extLst>
                <a:ext uri="{FF2B5EF4-FFF2-40B4-BE49-F238E27FC236}">
                  <a16:creationId xmlns:a16="http://schemas.microsoft.com/office/drawing/2014/main" id="{78B0C155-0578-4360-B73D-60240EF6AA77}"/>
                </a:ext>
              </a:extLst>
            </p:cNvPr>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l="55690" t="2911" r="23240" b="69583"/>
            <a:stretch/>
          </p:blipFill>
          <p:spPr>
            <a:xfrm>
              <a:off x="4852343" y="748690"/>
              <a:ext cx="580302" cy="818255"/>
            </a:xfrm>
            <a:prstGeom prst="rect">
              <a:avLst/>
            </a:prstGeom>
            <a:effectLst>
              <a:glow rad="63500">
                <a:schemeClr val="accent3">
                  <a:satMod val="175000"/>
                  <a:alpha val="40000"/>
                </a:schemeClr>
              </a:glow>
            </a:effectLst>
          </p:spPr>
        </p:pic>
      </p:grpSp>
      <p:sp>
        <p:nvSpPr>
          <p:cNvPr id="19" name="Google Shape;12;p1">
            <a:extLst>
              <a:ext uri="{FF2B5EF4-FFF2-40B4-BE49-F238E27FC236}">
                <a16:creationId xmlns:a16="http://schemas.microsoft.com/office/drawing/2014/main" id="{9C55AD55-2915-4C87-BFF3-62D67B58284E}"/>
              </a:ext>
            </a:extLst>
          </p:cNvPr>
          <p:cNvSpPr/>
          <p:nvPr/>
        </p:nvSpPr>
        <p:spPr>
          <a:xfrm>
            <a:off x="1" y="6638927"/>
            <a:ext cx="9144000" cy="219073"/>
          </a:xfrm>
          <a:prstGeom prst="rect">
            <a:avLst/>
          </a:prstGeom>
          <a:gradFill>
            <a:gsLst>
              <a:gs pos="0">
                <a:srgbClr val="0F2A49"/>
              </a:gs>
              <a:gs pos="48000">
                <a:srgbClr val="184575"/>
              </a:gs>
              <a:gs pos="100000">
                <a:srgbClr val="418AD8"/>
              </a:gs>
            </a:gsLst>
            <a:lin ang="16200000" scaled="0"/>
          </a:gradFill>
          <a:ln w="12700" cap="flat" cmpd="sng">
            <a:solidFill>
              <a:srgbClr val="102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20" name="Google Shape;12;p1">
            <a:extLst>
              <a:ext uri="{FF2B5EF4-FFF2-40B4-BE49-F238E27FC236}">
                <a16:creationId xmlns:a16="http://schemas.microsoft.com/office/drawing/2014/main" id="{017535C3-D69A-44DA-B915-28F41A4C3F9F}"/>
              </a:ext>
            </a:extLst>
          </p:cNvPr>
          <p:cNvSpPr/>
          <p:nvPr/>
        </p:nvSpPr>
        <p:spPr>
          <a:xfrm>
            <a:off x="0" y="0"/>
            <a:ext cx="9144000" cy="219073"/>
          </a:xfrm>
          <a:prstGeom prst="rect">
            <a:avLst/>
          </a:prstGeom>
          <a:gradFill>
            <a:gsLst>
              <a:gs pos="0">
                <a:srgbClr val="0F2A49"/>
              </a:gs>
              <a:gs pos="48000">
                <a:srgbClr val="184575"/>
              </a:gs>
              <a:gs pos="100000">
                <a:srgbClr val="418AD8"/>
              </a:gs>
            </a:gsLst>
            <a:lin ang="16200000" scaled="0"/>
          </a:gradFill>
          <a:ln w="12700" cap="flat" cmpd="sng">
            <a:solidFill>
              <a:srgbClr val="102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5000" fill="hold"/>
                                        <p:tgtEl>
                                          <p:spTgt spid="1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D7078A-A4EA-40B4-BF4B-72B9F7F35534}"/>
              </a:ext>
            </a:extLst>
          </p:cNvPr>
          <p:cNvSpPr>
            <a:spLocks noGrp="1"/>
          </p:cNvSpPr>
          <p:nvPr>
            <p:ph type="body" idx="1"/>
          </p:nvPr>
        </p:nvSpPr>
        <p:spPr>
          <a:xfrm>
            <a:off x="121954" y="2251753"/>
            <a:ext cx="4450046" cy="2977491"/>
          </a:xfrm>
        </p:spPr>
        <p:txBody>
          <a:bodyPr/>
          <a:lstStyle/>
          <a:p>
            <a:r>
              <a:rPr lang="en-US" sz="2000" dirty="0"/>
              <a:t>Capabilities:</a:t>
            </a:r>
          </a:p>
          <a:p>
            <a:pPr lvl="1"/>
            <a:r>
              <a:rPr lang="en-US" sz="2000" dirty="0"/>
              <a:t>Pod to Pod Ranging</a:t>
            </a:r>
          </a:p>
          <a:p>
            <a:pPr lvl="1"/>
            <a:r>
              <a:rPr lang="en-US" sz="2000" dirty="0"/>
              <a:t>Environmental data (pressure, temperature, and  altitude)</a:t>
            </a:r>
          </a:p>
          <a:p>
            <a:pPr lvl="1"/>
            <a:r>
              <a:rPr lang="en-US" sz="2000" dirty="0"/>
              <a:t>Accelerometer data (+/- 100g’s)</a:t>
            </a:r>
          </a:p>
          <a:p>
            <a:pPr lvl="1"/>
            <a:r>
              <a:rPr lang="en-US" sz="2000" dirty="0"/>
              <a:t>SD card writing (Environmental and Accel. data)</a:t>
            </a:r>
          </a:p>
          <a:p>
            <a:endParaRPr lang="en-US" sz="2000" dirty="0"/>
          </a:p>
        </p:txBody>
      </p:sp>
      <p:sp>
        <p:nvSpPr>
          <p:cNvPr id="3" name="Slide Number Placeholder 2">
            <a:extLst>
              <a:ext uri="{FF2B5EF4-FFF2-40B4-BE49-F238E27FC236}">
                <a16:creationId xmlns:a16="http://schemas.microsoft.com/office/drawing/2014/main" id="{645D56BD-434D-489F-BE64-4A4F05B26DF9}"/>
              </a:ext>
            </a:extLst>
          </p:cNvPr>
          <p:cNvSpPr>
            <a:spLocks noGrp="1"/>
          </p:cNvSpPr>
          <p:nvPr>
            <p:ph type="sldNum" idx="12"/>
          </p:nvPr>
        </p:nvSpPr>
        <p:spPr/>
        <p:txBody>
          <a:bodyPr/>
          <a:lstStyle/>
          <a:p>
            <a:fld id="{00000000-1234-1234-1234-123412341234}" type="slidenum">
              <a:rPr lang="en-US" smtClean="0"/>
              <a:pPr/>
              <a:t>10</a:t>
            </a:fld>
            <a:endParaRPr lang="en-US"/>
          </a:p>
        </p:txBody>
      </p:sp>
      <p:sp>
        <p:nvSpPr>
          <p:cNvPr id="4" name="Title 3">
            <a:extLst>
              <a:ext uri="{FF2B5EF4-FFF2-40B4-BE49-F238E27FC236}">
                <a16:creationId xmlns:a16="http://schemas.microsoft.com/office/drawing/2014/main" id="{64F06AE0-10E5-4C29-B863-FAD250820B2C}"/>
              </a:ext>
            </a:extLst>
          </p:cNvPr>
          <p:cNvSpPr>
            <a:spLocks noGrp="1"/>
          </p:cNvSpPr>
          <p:nvPr>
            <p:ph type="title"/>
          </p:nvPr>
        </p:nvSpPr>
        <p:spPr/>
        <p:txBody>
          <a:bodyPr/>
          <a:lstStyle/>
          <a:p>
            <a:r>
              <a:rPr lang="en-US" dirty="0"/>
              <a:t>Pod Electronics Design</a:t>
            </a:r>
          </a:p>
        </p:txBody>
      </p:sp>
      <p:sp>
        <p:nvSpPr>
          <p:cNvPr id="5" name="Google Shape;284;p21">
            <a:extLst>
              <a:ext uri="{FF2B5EF4-FFF2-40B4-BE49-F238E27FC236}">
                <a16:creationId xmlns:a16="http://schemas.microsoft.com/office/drawing/2014/main" id="{29ACEF1E-BAED-44A9-8F23-A6DE8A3C506C}"/>
              </a:ext>
            </a:extLst>
          </p:cNvPr>
          <p:cNvSpPr txBox="1"/>
          <p:nvPr/>
        </p:nvSpPr>
        <p:spPr>
          <a:xfrm>
            <a:off x="4572000" y="5769813"/>
            <a:ext cx="3856725" cy="273825"/>
          </a:xfrm>
          <a:prstGeom prst="rect">
            <a:avLst/>
          </a:prstGeom>
          <a:noFill/>
          <a:ln>
            <a:noFill/>
          </a:ln>
        </p:spPr>
        <p:txBody>
          <a:bodyPr spcFirstLastPara="1" wrap="square" lIns="68569" tIns="34275" rIns="68569" bIns="34275" anchor="t" anchorCtr="0">
            <a:noAutofit/>
          </a:bodyPr>
          <a:lstStyle/>
          <a:p>
            <a:pPr algn="ctr">
              <a:lnSpc>
                <a:spcPct val="90000"/>
              </a:lnSpc>
              <a:buSzPts val="2800"/>
            </a:pPr>
            <a:r>
              <a:rPr lang="en-US" sz="1800" dirty="0">
                <a:latin typeface="Georgia"/>
                <a:ea typeface="Georgia"/>
                <a:cs typeface="Georgia"/>
                <a:sym typeface="Georgia"/>
              </a:rPr>
              <a:t>Dragon Egg Shield [6cm x 6cm]</a:t>
            </a:r>
            <a:endParaRPr sz="1800" dirty="0">
              <a:latin typeface="Georgia"/>
              <a:ea typeface="Georgia"/>
              <a:cs typeface="Georgia"/>
              <a:sym typeface="Georgia"/>
            </a:endParaRPr>
          </a:p>
        </p:txBody>
      </p:sp>
      <p:pic>
        <p:nvPicPr>
          <p:cNvPr id="6" name="Google Shape;285;p21">
            <a:extLst>
              <a:ext uri="{FF2B5EF4-FFF2-40B4-BE49-F238E27FC236}">
                <a16:creationId xmlns:a16="http://schemas.microsoft.com/office/drawing/2014/main" id="{9F8FEB26-9389-41CA-841B-32CE0435045C}"/>
              </a:ext>
            </a:extLst>
          </p:cNvPr>
          <p:cNvPicPr preferRelativeResize="0"/>
          <p:nvPr/>
        </p:nvPicPr>
        <p:blipFill>
          <a:blip r:embed="rId2">
            <a:alphaModFix/>
          </a:blip>
          <a:stretch>
            <a:fillRect/>
          </a:stretch>
        </p:blipFill>
        <p:spPr>
          <a:xfrm>
            <a:off x="4666727" y="1628756"/>
            <a:ext cx="3688136" cy="3892798"/>
          </a:xfrm>
          <a:prstGeom prst="rect">
            <a:avLst/>
          </a:prstGeom>
          <a:noFill/>
          <a:ln>
            <a:noFill/>
          </a:ln>
        </p:spPr>
      </p:pic>
    </p:spTree>
    <p:extLst>
      <p:ext uri="{BB962C8B-B14F-4D97-AF65-F5344CB8AC3E}">
        <p14:creationId xmlns:p14="http://schemas.microsoft.com/office/powerpoint/2010/main" val="13690895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10F7D35-8A31-428E-B7BC-585F905E6F85}"/>
              </a:ext>
            </a:extLst>
          </p:cNvPr>
          <p:cNvSpPr>
            <a:spLocks noGrp="1"/>
          </p:cNvSpPr>
          <p:nvPr>
            <p:ph type="body" idx="1"/>
          </p:nvPr>
        </p:nvSpPr>
        <p:spPr>
          <a:xfrm>
            <a:off x="121954" y="1343300"/>
            <a:ext cx="3547076" cy="5081435"/>
          </a:xfrm>
        </p:spPr>
        <p:txBody>
          <a:bodyPr/>
          <a:lstStyle/>
          <a:p>
            <a:r>
              <a:rPr lang="en-US" sz="2000" dirty="0"/>
              <a:t>Subsystem Goals:</a:t>
            </a:r>
          </a:p>
          <a:p>
            <a:pPr lvl="1"/>
            <a:r>
              <a:rPr lang="en-US" sz="2000" b="1" dirty="0"/>
              <a:t>Generate closed-loop path </a:t>
            </a:r>
            <a:r>
              <a:rPr lang="en-US" sz="2000" dirty="0"/>
              <a:t>for rover through waypoints while avoiding obstacles</a:t>
            </a:r>
          </a:p>
          <a:p>
            <a:pPr lvl="1"/>
            <a:r>
              <a:rPr lang="en-US" sz="2000" dirty="0"/>
              <a:t>Communicate with </a:t>
            </a:r>
            <a:r>
              <a:rPr lang="en-US" sz="2000" b="1" dirty="0"/>
              <a:t>pod mesh network</a:t>
            </a:r>
          </a:p>
          <a:p>
            <a:pPr lvl="1"/>
            <a:r>
              <a:rPr lang="en-US" sz="2000" dirty="0"/>
              <a:t>Use pod ranging data to algorithmically </a:t>
            </a:r>
            <a:r>
              <a:rPr lang="en-US" sz="2000" b="1" dirty="0"/>
              <a:t>correct odometry error </a:t>
            </a:r>
            <a:r>
              <a:rPr lang="en-US" sz="2000" dirty="0"/>
              <a:t>(</a:t>
            </a:r>
            <a:r>
              <a:rPr lang="en-US" sz="2000" dirty="0" err="1"/>
              <a:t>gSLAM</a:t>
            </a:r>
            <a:r>
              <a:rPr lang="en-US" sz="2000" dirty="0"/>
              <a:t>) and correct path deviance using onboard control</a:t>
            </a:r>
          </a:p>
          <a:p>
            <a:endParaRPr lang="en-US" sz="2000" dirty="0"/>
          </a:p>
        </p:txBody>
      </p:sp>
      <p:sp>
        <p:nvSpPr>
          <p:cNvPr id="3" name="Slide Number Placeholder 2">
            <a:extLst>
              <a:ext uri="{FF2B5EF4-FFF2-40B4-BE49-F238E27FC236}">
                <a16:creationId xmlns:a16="http://schemas.microsoft.com/office/drawing/2014/main" id="{C932B0A5-45BF-4DEF-9D89-E00161617C13}"/>
              </a:ext>
            </a:extLst>
          </p:cNvPr>
          <p:cNvSpPr>
            <a:spLocks noGrp="1"/>
          </p:cNvSpPr>
          <p:nvPr>
            <p:ph type="sldNum" idx="12"/>
          </p:nvPr>
        </p:nvSpPr>
        <p:spPr/>
        <p:txBody>
          <a:bodyPr/>
          <a:lstStyle/>
          <a:p>
            <a:fld id="{00000000-1234-1234-1234-123412341234}" type="slidenum">
              <a:rPr lang="en-US" smtClean="0"/>
              <a:pPr/>
              <a:t>11</a:t>
            </a:fld>
            <a:endParaRPr lang="en-US"/>
          </a:p>
        </p:txBody>
      </p:sp>
      <p:sp>
        <p:nvSpPr>
          <p:cNvPr id="4" name="Title 3">
            <a:extLst>
              <a:ext uri="{FF2B5EF4-FFF2-40B4-BE49-F238E27FC236}">
                <a16:creationId xmlns:a16="http://schemas.microsoft.com/office/drawing/2014/main" id="{8BFB4353-92B2-43EA-8372-E9C47FAAB2C0}"/>
              </a:ext>
            </a:extLst>
          </p:cNvPr>
          <p:cNvSpPr>
            <a:spLocks noGrp="1"/>
          </p:cNvSpPr>
          <p:nvPr>
            <p:ph type="title"/>
          </p:nvPr>
        </p:nvSpPr>
        <p:spPr/>
        <p:txBody>
          <a:bodyPr/>
          <a:lstStyle/>
          <a:p>
            <a:r>
              <a:rPr lang="en-US" dirty="0"/>
              <a:t>Navigation Software Design</a:t>
            </a:r>
          </a:p>
        </p:txBody>
      </p:sp>
      <p:pic>
        <p:nvPicPr>
          <p:cNvPr id="5" name="Google Shape;314;p23">
            <a:extLst>
              <a:ext uri="{FF2B5EF4-FFF2-40B4-BE49-F238E27FC236}">
                <a16:creationId xmlns:a16="http://schemas.microsoft.com/office/drawing/2014/main" id="{5A4AA6D4-D9E1-44C3-A6A5-0A874489D2ED}"/>
              </a:ext>
            </a:extLst>
          </p:cNvPr>
          <p:cNvPicPr preferRelativeResize="0"/>
          <p:nvPr/>
        </p:nvPicPr>
        <p:blipFill>
          <a:blip r:embed="rId2">
            <a:alphaModFix/>
          </a:blip>
          <a:stretch>
            <a:fillRect/>
          </a:stretch>
        </p:blipFill>
        <p:spPr>
          <a:xfrm>
            <a:off x="4031249" y="1730279"/>
            <a:ext cx="4875581" cy="4307475"/>
          </a:xfrm>
          <a:prstGeom prst="rect">
            <a:avLst/>
          </a:prstGeom>
          <a:noFill/>
          <a:ln>
            <a:noFill/>
          </a:ln>
        </p:spPr>
      </p:pic>
    </p:spTree>
    <p:extLst>
      <p:ext uri="{BB962C8B-B14F-4D97-AF65-F5344CB8AC3E}">
        <p14:creationId xmlns:p14="http://schemas.microsoft.com/office/powerpoint/2010/main" val="23190370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1" name="Google Shape;321;p24"/>
          <p:cNvSpPr txBox="1">
            <a:spLocks noGrp="1"/>
          </p:cNvSpPr>
          <p:nvPr>
            <p:ph type="sldNum" idx="12"/>
          </p:nvPr>
        </p:nvSpPr>
        <p:spPr>
          <a:prstGeom prst="rect">
            <a:avLst/>
          </a:prstGeom>
          <a:noFill/>
          <a:ln>
            <a:noFill/>
          </a:ln>
        </p:spPr>
        <p:txBody>
          <a:bodyPr spcFirstLastPara="1" wrap="square" lIns="68569" tIns="34275" rIns="68569" bIns="34275" anchor="t" anchorCtr="0">
            <a:noAutofit/>
          </a:bodyPr>
          <a:lstStyle/>
          <a:p>
            <a:fld id="{00000000-1234-1234-1234-123412341234}" type="slidenum">
              <a:rPr lang="en-US"/>
              <a:pPr/>
              <a:t>12</a:t>
            </a:fld>
            <a:endParaRPr/>
          </a:p>
        </p:txBody>
      </p:sp>
      <p:sp>
        <p:nvSpPr>
          <p:cNvPr id="320" name="Google Shape;320;p24"/>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US"/>
              <a:t>Critical Project Elements</a:t>
            </a:r>
            <a:endParaRPr/>
          </a:p>
        </p:txBody>
      </p:sp>
      <p:pic>
        <p:nvPicPr>
          <p:cNvPr id="10" name="Google Shape;322;p24">
            <a:extLst>
              <a:ext uri="{FF2B5EF4-FFF2-40B4-BE49-F238E27FC236}">
                <a16:creationId xmlns:a16="http://schemas.microsoft.com/office/drawing/2014/main" id="{BCD318BF-CB39-4C5B-A82C-047866C4AA6F}"/>
              </a:ext>
            </a:extLst>
          </p:cNvPr>
          <p:cNvPicPr preferRelativeResize="0"/>
          <p:nvPr/>
        </p:nvPicPr>
        <p:blipFill rotWithShape="1">
          <a:blip r:embed="rId3">
            <a:alphaModFix/>
          </a:blip>
          <a:srcRect r="22625"/>
          <a:stretch/>
        </p:blipFill>
        <p:spPr>
          <a:xfrm>
            <a:off x="133145" y="1146655"/>
            <a:ext cx="4527915" cy="4192039"/>
          </a:xfrm>
          <a:prstGeom prst="rect">
            <a:avLst/>
          </a:prstGeom>
          <a:noFill/>
          <a:ln>
            <a:noFill/>
          </a:ln>
        </p:spPr>
      </p:pic>
      <p:graphicFrame>
        <p:nvGraphicFramePr>
          <p:cNvPr id="11" name="Google Shape;323;p24">
            <a:extLst>
              <a:ext uri="{FF2B5EF4-FFF2-40B4-BE49-F238E27FC236}">
                <a16:creationId xmlns:a16="http://schemas.microsoft.com/office/drawing/2014/main" id="{4EE5EA0E-D136-43FC-9619-FA7A65B30E76}"/>
              </a:ext>
            </a:extLst>
          </p:cNvPr>
          <p:cNvGraphicFramePr/>
          <p:nvPr>
            <p:extLst>
              <p:ext uri="{D42A27DB-BD31-4B8C-83A1-F6EECF244321}">
                <p14:modId xmlns:p14="http://schemas.microsoft.com/office/powerpoint/2010/main" val="1207134628"/>
              </p:ext>
            </p:extLst>
          </p:nvPr>
        </p:nvGraphicFramePr>
        <p:xfrm>
          <a:off x="4661060" y="1519306"/>
          <a:ext cx="4349795" cy="4480590"/>
        </p:xfrm>
        <a:graphic>
          <a:graphicData uri="http://schemas.openxmlformats.org/drawingml/2006/table">
            <a:tbl>
              <a:tblPr firstRow="1" bandRow="1">
                <a:tableStyleId>{0A7D1A4B-9C22-4E54-A302-20BFB351E4E5}</a:tableStyleId>
              </a:tblPr>
              <a:tblGrid>
                <a:gridCol w="1144654">
                  <a:extLst>
                    <a:ext uri="{9D8B030D-6E8A-4147-A177-3AD203B41FA5}">
                      <a16:colId xmlns:a16="http://schemas.microsoft.com/office/drawing/2014/main" val="20000"/>
                    </a:ext>
                  </a:extLst>
                </a:gridCol>
                <a:gridCol w="3205141">
                  <a:extLst>
                    <a:ext uri="{9D8B030D-6E8A-4147-A177-3AD203B41FA5}">
                      <a16:colId xmlns:a16="http://schemas.microsoft.com/office/drawing/2014/main" val="20001"/>
                    </a:ext>
                  </a:extLst>
                </a:gridCol>
              </a:tblGrid>
              <a:tr h="217652">
                <a:tc>
                  <a:txBody>
                    <a:bodyPr/>
                    <a:lstStyle/>
                    <a:p>
                      <a:pPr marL="0" marR="0" lvl="0" indent="0" algn="ctr" rtl="0">
                        <a:lnSpc>
                          <a:spcPct val="100000"/>
                        </a:lnSpc>
                        <a:spcBef>
                          <a:spcPts val="0"/>
                        </a:spcBef>
                        <a:spcAft>
                          <a:spcPts val="0"/>
                        </a:spcAft>
                        <a:buNone/>
                      </a:pPr>
                      <a:r>
                        <a:rPr lang="en-US" sz="1400" u="none" strike="noStrike" cap="none">
                          <a:latin typeface="Georgia" panose="02040502050405020303" pitchFamily="18" charset="0"/>
                          <a:sym typeface="Georgia"/>
                        </a:rPr>
                        <a:t>CPE</a:t>
                      </a:r>
                      <a:endParaRPr sz="1400">
                        <a:latin typeface="Georgia" panose="02040502050405020303" pitchFamily="18" charset="0"/>
                      </a:endParaRPr>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latin typeface="Georgia" panose="02040502050405020303" pitchFamily="18" charset="0"/>
                          <a:sym typeface="Georgia"/>
                        </a:rPr>
                        <a:t>Manufacturing Status</a:t>
                      </a:r>
                      <a:endParaRPr sz="1400">
                        <a:latin typeface="Georgia" panose="02040502050405020303" pitchFamily="18" charset="0"/>
                      </a:endParaRPr>
                    </a:p>
                  </a:txBody>
                  <a:tcPr marL="91450" marR="91450" marT="45725" marB="45725"/>
                </a:tc>
                <a:extLst>
                  <a:ext uri="{0D108BD9-81ED-4DB2-BD59-A6C34878D82A}">
                    <a16:rowId xmlns:a16="http://schemas.microsoft.com/office/drawing/2014/main" val="10000"/>
                  </a:ext>
                </a:extLst>
              </a:tr>
              <a:tr h="448686">
                <a:tc>
                  <a:txBody>
                    <a:bodyPr/>
                    <a:lstStyle/>
                    <a:p>
                      <a:pPr marL="0" marR="0" lvl="0" indent="0" algn="l" rtl="0">
                        <a:lnSpc>
                          <a:spcPct val="100000"/>
                        </a:lnSpc>
                        <a:spcBef>
                          <a:spcPts val="0"/>
                        </a:spcBef>
                        <a:spcAft>
                          <a:spcPts val="0"/>
                        </a:spcAft>
                        <a:buNone/>
                      </a:pPr>
                      <a:r>
                        <a:rPr lang="en-US" sz="1400" u="none" strike="noStrike" cap="none">
                          <a:latin typeface="Georgia" panose="02040502050405020303" pitchFamily="18" charset="0"/>
                          <a:sym typeface="Georgia"/>
                        </a:rPr>
                        <a:t>State Estimation </a:t>
                      </a:r>
                      <a:endParaRPr sz="1400">
                        <a:latin typeface="Georgia" panose="02040502050405020303" pitchFamily="18" charset="0"/>
                      </a:endParaRPr>
                    </a:p>
                  </a:txBody>
                  <a:tcPr marL="91450" marR="91450" marT="45725" marB="45725"/>
                </a:tc>
                <a:tc>
                  <a:txBody>
                    <a:bodyPr/>
                    <a:lstStyle/>
                    <a:p>
                      <a:pPr marL="285750" indent="-285750" rtl="0">
                        <a:buFont typeface="Arial" panose="020B0604020202020204" pitchFamily="34" charset="0"/>
                        <a:buChar char="•"/>
                      </a:pPr>
                      <a:r>
                        <a:rPr lang="en-US" sz="1400" b="1" i="0" u="none" strike="noStrike" cap="none" dirty="0">
                          <a:solidFill>
                            <a:schemeClr val="tx1"/>
                          </a:solidFill>
                          <a:effectLst/>
                          <a:latin typeface="Georgia" panose="02040502050405020303" pitchFamily="18" charset="0"/>
                          <a:ea typeface="Calibri"/>
                          <a:cs typeface="Calibri"/>
                          <a:sym typeface="Arial"/>
                        </a:rPr>
                        <a:t>Verified</a:t>
                      </a:r>
                      <a:r>
                        <a:rPr lang="en-US" sz="1400" b="0" i="0" u="none" strike="noStrike" cap="none" dirty="0">
                          <a:solidFill>
                            <a:schemeClr val="tx1"/>
                          </a:solidFill>
                          <a:effectLst/>
                          <a:latin typeface="Georgia" panose="02040502050405020303" pitchFamily="18" charset="0"/>
                          <a:ea typeface="Calibri"/>
                          <a:cs typeface="Calibri"/>
                          <a:sym typeface="Arial"/>
                        </a:rPr>
                        <a:t> with Rover/Pod Data</a:t>
                      </a:r>
                      <a:endParaRPr lang="en-US" sz="1400" b="0" dirty="0">
                        <a:solidFill>
                          <a:schemeClr val="tx1"/>
                        </a:solidFill>
                        <a:effectLst/>
                        <a:latin typeface="Georgia" panose="02040502050405020303" pitchFamily="18" charset="0"/>
                      </a:endParaRPr>
                    </a:p>
                    <a:p>
                      <a:pPr marL="285750" indent="-285750" rtl="0">
                        <a:buFont typeface="Arial" panose="020B0604020202020204" pitchFamily="34" charset="0"/>
                        <a:buChar char="•"/>
                      </a:pPr>
                      <a:r>
                        <a:rPr lang="en-US" sz="1400" b="1" i="0" u="none" strike="noStrike" cap="none" dirty="0">
                          <a:solidFill>
                            <a:schemeClr val="tx1"/>
                          </a:solidFill>
                          <a:effectLst/>
                          <a:latin typeface="Georgia" panose="02040502050405020303" pitchFamily="18" charset="0"/>
                          <a:cs typeface="Calibri"/>
                          <a:sym typeface="Arial"/>
                        </a:rPr>
                        <a:t>Integrating</a:t>
                      </a:r>
                      <a:r>
                        <a:rPr lang="en-US" sz="1400" b="0" i="0" u="none" strike="noStrike" cap="none" dirty="0">
                          <a:solidFill>
                            <a:schemeClr val="tx1"/>
                          </a:solidFill>
                          <a:effectLst/>
                          <a:latin typeface="Georgia" panose="02040502050405020303" pitchFamily="18" charset="0"/>
                          <a:cs typeface="Calibri"/>
                          <a:sym typeface="Arial"/>
                        </a:rPr>
                        <a:t> in ROS on Rover</a:t>
                      </a:r>
                      <a:endParaRPr lang="en-US" sz="1400" b="0" dirty="0">
                        <a:solidFill>
                          <a:schemeClr val="tx1"/>
                        </a:solidFill>
                        <a:effectLst/>
                        <a:latin typeface="Georgia" panose="02040502050405020303" pitchFamily="18" charset="0"/>
                      </a:endParaRPr>
                    </a:p>
                  </a:txBody>
                  <a:tcPr anchor="ctr"/>
                </a:tc>
                <a:extLst>
                  <a:ext uri="{0D108BD9-81ED-4DB2-BD59-A6C34878D82A}">
                    <a16:rowId xmlns:a16="http://schemas.microsoft.com/office/drawing/2014/main" val="10001"/>
                  </a:ext>
                </a:extLst>
              </a:tr>
              <a:tr h="364764">
                <a:tc>
                  <a:txBody>
                    <a:bodyPr/>
                    <a:lstStyle/>
                    <a:p>
                      <a:pPr marL="0" marR="0" lvl="0" indent="0" algn="l" rtl="0">
                        <a:lnSpc>
                          <a:spcPct val="100000"/>
                        </a:lnSpc>
                        <a:spcBef>
                          <a:spcPts val="0"/>
                        </a:spcBef>
                        <a:spcAft>
                          <a:spcPts val="0"/>
                        </a:spcAft>
                        <a:buNone/>
                      </a:pPr>
                      <a:r>
                        <a:rPr lang="en-US" sz="1400" u="none" strike="noStrike" cap="none">
                          <a:latin typeface="Georgia" panose="02040502050405020303" pitchFamily="18" charset="0"/>
                          <a:sym typeface="Georgia"/>
                        </a:rPr>
                        <a:t>Path Following</a:t>
                      </a:r>
                      <a:endParaRPr sz="1400">
                        <a:latin typeface="Georgia" panose="02040502050405020303" pitchFamily="18" charset="0"/>
                      </a:endParaRPr>
                    </a:p>
                  </a:txBody>
                  <a:tcPr marL="91450" marR="91450" marT="45725" marB="45725"/>
                </a:tc>
                <a:tc>
                  <a:txBody>
                    <a:bodyPr/>
                    <a:lstStyle/>
                    <a:p>
                      <a:pPr marL="285750" indent="-285750" rtl="0">
                        <a:buFont typeface="Arial" panose="020B0604020202020204" pitchFamily="34" charset="0"/>
                        <a:buChar char="•"/>
                      </a:pPr>
                      <a:r>
                        <a:rPr lang="en-US" sz="1400" b="1" i="0" u="none" strike="noStrike" cap="none" dirty="0">
                          <a:solidFill>
                            <a:schemeClr val="tx1"/>
                          </a:solidFill>
                          <a:effectLst/>
                          <a:latin typeface="Georgia" panose="02040502050405020303" pitchFamily="18" charset="0"/>
                          <a:ea typeface="Calibri"/>
                          <a:cs typeface="Calibri"/>
                          <a:sym typeface="Arial"/>
                        </a:rPr>
                        <a:t>Verified</a:t>
                      </a:r>
                      <a:r>
                        <a:rPr lang="en-US" sz="1400" b="0" i="0" u="none" strike="noStrike" cap="none" dirty="0">
                          <a:solidFill>
                            <a:schemeClr val="tx1"/>
                          </a:solidFill>
                          <a:effectLst/>
                          <a:latin typeface="Georgia" panose="02040502050405020303" pitchFamily="18" charset="0"/>
                          <a:ea typeface="Calibri"/>
                          <a:cs typeface="Calibri"/>
                          <a:sym typeface="Arial"/>
                        </a:rPr>
                        <a:t> in ROS with Customer MIP</a:t>
                      </a:r>
                      <a:endParaRPr lang="en-US" sz="1400" b="0" dirty="0">
                        <a:solidFill>
                          <a:schemeClr val="tx1"/>
                        </a:solidFill>
                        <a:effectLst/>
                        <a:latin typeface="Georgia" panose="02040502050405020303" pitchFamily="18" charset="0"/>
                      </a:endParaRPr>
                    </a:p>
                    <a:p>
                      <a:pPr marL="285750" indent="-285750" rtl="0">
                        <a:buFont typeface="Arial" panose="020B0604020202020204" pitchFamily="34" charset="0"/>
                        <a:buChar char="•"/>
                      </a:pPr>
                      <a:r>
                        <a:rPr lang="en-US" sz="1400" b="1" i="0" u="none" strike="noStrike" cap="none" dirty="0">
                          <a:solidFill>
                            <a:schemeClr val="tx1"/>
                          </a:solidFill>
                          <a:effectLst/>
                          <a:latin typeface="Georgia" panose="02040502050405020303" pitchFamily="18" charset="0"/>
                          <a:ea typeface="Calibri"/>
                          <a:cs typeface="Calibri"/>
                          <a:sym typeface="Arial"/>
                        </a:rPr>
                        <a:t>Testing</a:t>
                      </a:r>
                      <a:r>
                        <a:rPr lang="en-US" sz="1400" b="0" i="0" u="none" strike="noStrike" cap="none" dirty="0">
                          <a:solidFill>
                            <a:schemeClr val="tx1"/>
                          </a:solidFill>
                          <a:effectLst/>
                          <a:latin typeface="Georgia" panose="02040502050405020303" pitchFamily="18" charset="0"/>
                          <a:ea typeface="Calibri"/>
                          <a:cs typeface="Calibri"/>
                          <a:sym typeface="Arial"/>
                        </a:rPr>
                        <a:t> on Rover</a:t>
                      </a:r>
                      <a:endParaRPr lang="en-US" sz="1400" b="0" dirty="0">
                        <a:solidFill>
                          <a:schemeClr val="tx1"/>
                        </a:solidFill>
                        <a:effectLst/>
                        <a:latin typeface="Georgia" panose="02040502050405020303" pitchFamily="18" charset="0"/>
                      </a:endParaRPr>
                    </a:p>
                  </a:txBody>
                  <a:tcPr anchor="ctr"/>
                </a:tc>
                <a:extLst>
                  <a:ext uri="{0D108BD9-81ED-4DB2-BD59-A6C34878D82A}">
                    <a16:rowId xmlns:a16="http://schemas.microsoft.com/office/drawing/2014/main" val="10002"/>
                  </a:ext>
                </a:extLst>
              </a:tr>
              <a:tr h="841280">
                <a:tc>
                  <a:txBody>
                    <a:bodyPr/>
                    <a:lstStyle/>
                    <a:p>
                      <a:pPr marL="0" marR="0" lvl="0" indent="0" algn="l" rtl="0">
                        <a:lnSpc>
                          <a:spcPct val="100000"/>
                        </a:lnSpc>
                        <a:spcBef>
                          <a:spcPts val="0"/>
                        </a:spcBef>
                        <a:spcAft>
                          <a:spcPts val="0"/>
                        </a:spcAft>
                        <a:buNone/>
                      </a:pPr>
                      <a:r>
                        <a:rPr lang="en-US" sz="1400" u="none" strike="noStrike" cap="none" dirty="0">
                          <a:latin typeface="Georgia" panose="02040502050405020303" pitchFamily="18" charset="0"/>
                          <a:sym typeface="Georgia"/>
                        </a:rPr>
                        <a:t>RF Ranging</a:t>
                      </a:r>
                      <a:endParaRPr sz="1400" dirty="0">
                        <a:latin typeface="Georgia" panose="02040502050405020303" pitchFamily="18" charset="0"/>
                      </a:endParaRPr>
                    </a:p>
                  </a:txBody>
                  <a:tcPr marL="91450" marR="91450" marT="45725" marB="45725"/>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b="1" i="0" u="none" strike="noStrike" cap="none" dirty="0">
                          <a:solidFill>
                            <a:schemeClr val="tx1"/>
                          </a:solidFill>
                          <a:effectLst/>
                          <a:latin typeface="Georgia" panose="02040502050405020303" pitchFamily="18" charset="0"/>
                          <a:ea typeface="Calibri"/>
                          <a:cs typeface="Calibri"/>
                          <a:sym typeface="Arial"/>
                        </a:rPr>
                        <a:t>Verified</a:t>
                      </a:r>
                      <a:r>
                        <a:rPr lang="en-US" sz="1400" b="0" i="0" u="none" strike="noStrike" cap="none" dirty="0">
                          <a:solidFill>
                            <a:schemeClr val="tx1"/>
                          </a:solidFill>
                          <a:effectLst/>
                          <a:latin typeface="Georgia" panose="02040502050405020303" pitchFamily="18" charset="0"/>
                          <a:ea typeface="Calibri"/>
                          <a:cs typeface="Calibri"/>
                          <a:sym typeface="Arial"/>
                        </a:rPr>
                        <a:t> Mesh Network Ranging on Rover</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b="1" i="0" u="none" strike="noStrike" cap="none" dirty="0">
                          <a:solidFill>
                            <a:schemeClr val="tx1"/>
                          </a:solidFill>
                          <a:effectLst/>
                          <a:latin typeface="Georgia" panose="02040502050405020303" pitchFamily="18" charset="0"/>
                          <a:ea typeface="Calibri"/>
                          <a:cs typeface="Calibri"/>
                          <a:sym typeface="Arial"/>
                        </a:rPr>
                        <a:t>Testing</a:t>
                      </a:r>
                      <a:r>
                        <a:rPr lang="en-US" sz="1400" b="0" i="0" u="none" strike="noStrike" cap="none" dirty="0">
                          <a:solidFill>
                            <a:schemeClr val="tx1"/>
                          </a:solidFill>
                          <a:effectLst/>
                          <a:latin typeface="Georgia" panose="02040502050405020303" pitchFamily="18" charset="0"/>
                          <a:ea typeface="Calibri"/>
                          <a:cs typeface="Calibri"/>
                          <a:sym typeface="Arial"/>
                        </a:rPr>
                        <a:t> Environmental Data Transfer on Rover</a:t>
                      </a:r>
                      <a:endParaRPr lang="en-US" sz="1400" dirty="0">
                        <a:solidFill>
                          <a:schemeClr val="tx1"/>
                        </a:solidFill>
                        <a:latin typeface="Georgia" panose="02040502050405020303" pitchFamily="18" charset="0"/>
                      </a:endParaRPr>
                    </a:p>
                  </a:txBody>
                  <a:tcPr anchor="ctr"/>
                </a:tc>
                <a:extLst>
                  <a:ext uri="{0D108BD9-81ED-4DB2-BD59-A6C34878D82A}">
                    <a16:rowId xmlns:a16="http://schemas.microsoft.com/office/drawing/2014/main" val="10003"/>
                  </a:ext>
                </a:extLst>
              </a:tr>
              <a:tr h="514959">
                <a:tc>
                  <a:txBody>
                    <a:bodyPr/>
                    <a:lstStyle/>
                    <a:p>
                      <a:pPr marL="0" marR="0" lvl="0" indent="0" algn="l" rtl="0">
                        <a:lnSpc>
                          <a:spcPct val="100000"/>
                        </a:lnSpc>
                        <a:spcBef>
                          <a:spcPts val="0"/>
                        </a:spcBef>
                        <a:spcAft>
                          <a:spcPts val="0"/>
                        </a:spcAft>
                        <a:buNone/>
                      </a:pPr>
                      <a:r>
                        <a:rPr lang="en-US" sz="1400" u="none" strike="noStrike" cap="none" dirty="0">
                          <a:latin typeface="Georgia" panose="02040502050405020303" pitchFamily="18" charset="0"/>
                          <a:sym typeface="Georgia"/>
                        </a:rPr>
                        <a:t>Spring Cannon</a:t>
                      </a:r>
                      <a:endParaRPr lang="en-US" sz="1400" dirty="0">
                        <a:latin typeface="Georgia" panose="02040502050405020303" pitchFamily="18" charset="0"/>
                      </a:endParaRPr>
                    </a:p>
                  </a:txBody>
                  <a:tcPr marL="91450" marR="91450" marT="45725" marB="45725"/>
                </a:tc>
                <a:tc>
                  <a:txBody>
                    <a:bodyPr/>
                    <a:lstStyle/>
                    <a:p>
                      <a:pPr marL="285750" indent="-285750">
                        <a:buFont typeface="Arial" panose="020B0604020202020204" pitchFamily="34" charset="0"/>
                        <a:buChar char="•"/>
                      </a:pPr>
                      <a:r>
                        <a:rPr lang="en-US" sz="1400" b="1" dirty="0">
                          <a:solidFill>
                            <a:schemeClr val="tx1"/>
                          </a:solidFill>
                          <a:latin typeface="Georgia" panose="02040502050405020303" pitchFamily="18" charset="0"/>
                        </a:rPr>
                        <a:t>Completed </a:t>
                      </a:r>
                      <a:r>
                        <a:rPr lang="en-US" sz="1400" b="0" dirty="0">
                          <a:solidFill>
                            <a:schemeClr val="tx1"/>
                          </a:solidFill>
                          <a:latin typeface="Georgia" panose="02040502050405020303" pitchFamily="18" charset="0"/>
                        </a:rPr>
                        <a:t>training</a:t>
                      </a:r>
                    </a:p>
                    <a:p>
                      <a:pPr marL="285750" indent="-285750">
                        <a:buFont typeface="Arial" panose="020B0604020202020204" pitchFamily="34" charset="0"/>
                        <a:buChar char="•"/>
                      </a:pPr>
                      <a:r>
                        <a:rPr lang="en-US" sz="1400" b="1" dirty="0">
                          <a:solidFill>
                            <a:schemeClr val="tx1"/>
                          </a:solidFill>
                          <a:latin typeface="Georgia" panose="02040502050405020303" pitchFamily="18" charset="0"/>
                        </a:rPr>
                        <a:t>Received</a:t>
                      </a:r>
                      <a:r>
                        <a:rPr lang="en-US" sz="1400" dirty="0">
                          <a:solidFill>
                            <a:schemeClr val="tx1"/>
                          </a:solidFill>
                          <a:latin typeface="Georgia" panose="02040502050405020303" pitchFamily="18" charset="0"/>
                        </a:rPr>
                        <a:t> raw materials</a:t>
                      </a:r>
                    </a:p>
                    <a:p>
                      <a:pPr marL="285750" indent="-285750">
                        <a:buFont typeface="Arial" panose="020B0604020202020204" pitchFamily="34" charset="0"/>
                        <a:buChar char="•"/>
                      </a:pPr>
                      <a:r>
                        <a:rPr lang="en-US" sz="1400" b="1" dirty="0">
                          <a:solidFill>
                            <a:schemeClr val="tx1"/>
                          </a:solidFill>
                          <a:latin typeface="Georgia" panose="02040502050405020303" pitchFamily="18" charset="0"/>
                        </a:rPr>
                        <a:t>Machining</a:t>
                      </a:r>
                      <a:r>
                        <a:rPr lang="en-US" sz="1400" dirty="0">
                          <a:solidFill>
                            <a:schemeClr val="tx1"/>
                          </a:solidFill>
                          <a:latin typeface="Georgia" panose="02040502050405020303" pitchFamily="18" charset="0"/>
                        </a:rPr>
                        <a:t> gear</a:t>
                      </a:r>
                    </a:p>
                  </a:txBody>
                  <a:tcPr anchor="ctr"/>
                </a:tc>
                <a:extLst>
                  <a:ext uri="{0D108BD9-81ED-4DB2-BD59-A6C34878D82A}">
                    <a16:rowId xmlns:a16="http://schemas.microsoft.com/office/drawing/2014/main" val="10004"/>
                  </a:ext>
                </a:extLst>
              </a:tr>
              <a:tr h="459992">
                <a:tc>
                  <a:txBody>
                    <a:bodyPr/>
                    <a:lstStyle/>
                    <a:p>
                      <a:pPr marL="0" marR="0" lvl="0" indent="0" algn="l" rtl="0">
                        <a:lnSpc>
                          <a:spcPct val="100000"/>
                        </a:lnSpc>
                        <a:spcBef>
                          <a:spcPts val="0"/>
                        </a:spcBef>
                        <a:spcAft>
                          <a:spcPts val="0"/>
                        </a:spcAft>
                        <a:buNone/>
                      </a:pPr>
                      <a:r>
                        <a:rPr lang="en-US" sz="1400" u="none" strike="noStrike" cap="none" dirty="0">
                          <a:latin typeface="Georgia" panose="02040502050405020303" pitchFamily="18" charset="0"/>
                          <a:sym typeface="Georgia"/>
                        </a:rPr>
                        <a:t>Pod Storage &amp; Reload</a:t>
                      </a:r>
                      <a:endParaRPr sz="1400" dirty="0">
                        <a:latin typeface="Georgia" panose="02040502050405020303" pitchFamily="18" charset="0"/>
                      </a:endParaRPr>
                    </a:p>
                  </a:txBody>
                  <a:tcPr marL="91450" marR="91450" marT="45725" marB="45725"/>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b="1" i="0" u="none" strike="noStrike" cap="none" dirty="0">
                          <a:solidFill>
                            <a:schemeClr val="tx1"/>
                          </a:solidFill>
                          <a:effectLst/>
                          <a:latin typeface="Georgia" panose="02040502050405020303" pitchFamily="18" charset="0"/>
                          <a:ea typeface="Calibri"/>
                          <a:cs typeface="Calibri"/>
                          <a:sym typeface="Arial"/>
                        </a:rPr>
                        <a:t>Tested</a:t>
                      </a:r>
                      <a:r>
                        <a:rPr lang="en-US" sz="1400" b="0" i="0" u="none" strike="noStrike" cap="none" dirty="0">
                          <a:solidFill>
                            <a:schemeClr val="tx1"/>
                          </a:solidFill>
                          <a:effectLst/>
                          <a:latin typeface="Georgia" panose="02040502050405020303" pitchFamily="18" charset="0"/>
                          <a:ea typeface="Calibri"/>
                          <a:cs typeface="Calibri"/>
                          <a:sym typeface="Arial"/>
                        </a:rPr>
                        <a:t> motor software </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b="1" i="0" u="none" strike="noStrike" cap="none" dirty="0">
                          <a:solidFill>
                            <a:schemeClr val="tx1"/>
                          </a:solidFill>
                          <a:effectLst/>
                          <a:latin typeface="Georgia" panose="02040502050405020303" pitchFamily="18" charset="0"/>
                          <a:ea typeface="Calibri"/>
                          <a:cs typeface="Calibri"/>
                          <a:sym typeface="Arial"/>
                        </a:rPr>
                        <a:t>Machining</a:t>
                      </a:r>
                      <a:r>
                        <a:rPr lang="en-US" sz="1400" b="0" i="0" u="none" strike="noStrike" cap="none" dirty="0">
                          <a:solidFill>
                            <a:schemeClr val="tx1"/>
                          </a:solidFill>
                          <a:effectLst/>
                          <a:latin typeface="Georgia" panose="02040502050405020303" pitchFamily="18" charset="0"/>
                          <a:ea typeface="Calibri"/>
                          <a:cs typeface="Calibri"/>
                          <a:sym typeface="Arial"/>
                        </a:rPr>
                        <a:t> support structure </a:t>
                      </a:r>
                    </a:p>
                  </a:txBody>
                  <a:tcPr anchor="ctr"/>
                </a:tc>
                <a:extLst>
                  <a:ext uri="{0D108BD9-81ED-4DB2-BD59-A6C34878D82A}">
                    <a16:rowId xmlns:a16="http://schemas.microsoft.com/office/drawing/2014/main" val="10005"/>
                  </a:ext>
                </a:extLst>
              </a:tr>
              <a:tr h="594154">
                <a:tc>
                  <a:txBody>
                    <a:bodyPr/>
                    <a:lstStyle/>
                    <a:p>
                      <a:pPr marL="0" marR="0" lvl="0" indent="0" algn="l" rtl="0">
                        <a:lnSpc>
                          <a:spcPct val="100000"/>
                        </a:lnSpc>
                        <a:spcBef>
                          <a:spcPts val="0"/>
                        </a:spcBef>
                        <a:spcAft>
                          <a:spcPts val="0"/>
                        </a:spcAft>
                        <a:buNone/>
                      </a:pPr>
                      <a:r>
                        <a:rPr lang="en-US" sz="1400" u="none" strike="noStrike" cap="none" dirty="0">
                          <a:latin typeface="Georgia" panose="02040502050405020303" pitchFamily="18" charset="0"/>
                          <a:sym typeface="Georgia"/>
                        </a:rPr>
                        <a:t>Pod Structure</a:t>
                      </a:r>
                      <a:endParaRPr sz="1400" dirty="0">
                        <a:latin typeface="Georgia" panose="02040502050405020303" pitchFamily="18" charset="0"/>
                      </a:endParaRPr>
                    </a:p>
                  </a:txBody>
                  <a:tcPr marL="91450" marR="91450" marT="45725" marB="45725"/>
                </a:tc>
                <a:tc>
                  <a:txBody>
                    <a:bodyPr/>
                    <a:lstStyle/>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b="1" i="0" u="none" strike="noStrike" cap="none" dirty="0">
                          <a:solidFill>
                            <a:schemeClr val="tx1"/>
                          </a:solidFill>
                          <a:effectLst/>
                          <a:latin typeface="Georgia" panose="02040502050405020303" pitchFamily="18" charset="0"/>
                          <a:ea typeface="Calibri"/>
                          <a:cs typeface="Calibri"/>
                          <a:sym typeface="Arial"/>
                        </a:rPr>
                        <a:t>Assembled</a:t>
                      </a:r>
                      <a:r>
                        <a:rPr lang="en-US" sz="1400" b="0" i="0" u="none" strike="noStrike" cap="none" dirty="0">
                          <a:solidFill>
                            <a:schemeClr val="tx1"/>
                          </a:solidFill>
                          <a:effectLst/>
                          <a:latin typeface="Georgia" panose="02040502050405020303" pitchFamily="18" charset="0"/>
                          <a:ea typeface="Calibri"/>
                          <a:cs typeface="Calibri"/>
                          <a:sym typeface="Arial"/>
                        </a:rPr>
                        <a:t> 1 pod according to manufacturing plans</a:t>
                      </a:r>
                    </a:p>
                    <a:p>
                      <a:pPr marL="285750" marR="0" lvl="0" indent="-28575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1400" b="1" i="0" u="none" strike="noStrike" cap="none" dirty="0">
                          <a:solidFill>
                            <a:schemeClr val="tx1"/>
                          </a:solidFill>
                          <a:effectLst/>
                          <a:latin typeface="Georgia" panose="02040502050405020303" pitchFamily="18" charset="0"/>
                          <a:ea typeface="Calibri"/>
                          <a:cs typeface="Calibri"/>
                          <a:sym typeface="Arial"/>
                        </a:rPr>
                        <a:t>Validating</a:t>
                      </a:r>
                      <a:r>
                        <a:rPr lang="en-US" sz="1400" b="0" i="0" u="none" strike="noStrike" cap="none" dirty="0">
                          <a:solidFill>
                            <a:schemeClr val="tx1"/>
                          </a:solidFill>
                          <a:effectLst/>
                          <a:latin typeface="Georgia" panose="02040502050405020303" pitchFamily="18" charset="0"/>
                          <a:ea typeface="Calibri"/>
                          <a:cs typeface="Calibri"/>
                          <a:sym typeface="Arial"/>
                        </a:rPr>
                        <a:t> pod design</a:t>
                      </a:r>
                    </a:p>
                  </a:txBody>
                  <a:tcPr anchor="ctr"/>
                </a:tc>
                <a:extLst>
                  <a:ext uri="{0D108BD9-81ED-4DB2-BD59-A6C34878D82A}">
                    <a16:rowId xmlns:a16="http://schemas.microsoft.com/office/drawing/2014/main" val="10006"/>
                  </a:ext>
                </a:extLst>
              </a:tr>
            </a:tbl>
          </a:graphicData>
        </a:graphic>
      </p:graphicFrame>
      <p:pic>
        <p:nvPicPr>
          <p:cNvPr id="12" name="Google Shape;322;p24">
            <a:extLst>
              <a:ext uri="{FF2B5EF4-FFF2-40B4-BE49-F238E27FC236}">
                <a16:creationId xmlns:a16="http://schemas.microsoft.com/office/drawing/2014/main" id="{F4F2DB6E-759B-4A09-8E83-4A33AEFC4CD7}"/>
              </a:ext>
            </a:extLst>
          </p:cNvPr>
          <p:cNvPicPr preferRelativeResize="0"/>
          <p:nvPr/>
        </p:nvPicPr>
        <p:blipFill rotWithShape="1">
          <a:blip r:embed="rId3">
            <a:alphaModFix/>
          </a:blip>
          <a:srcRect l="78149" t="40277" b="15814"/>
          <a:stretch/>
        </p:blipFill>
        <p:spPr>
          <a:xfrm>
            <a:off x="1934392" y="5338694"/>
            <a:ext cx="1157152" cy="1568130"/>
          </a:xfrm>
          <a:prstGeom prst="rect">
            <a:avLst/>
          </a:prstGeom>
          <a:noFill/>
          <a:ln>
            <a:noFill/>
          </a:ln>
        </p:spPr>
      </p:pic>
    </p:spTree>
    <p:extLst>
      <p:ext uri="{BB962C8B-B14F-4D97-AF65-F5344CB8AC3E}">
        <p14:creationId xmlns:p14="http://schemas.microsoft.com/office/powerpoint/2010/main" val="11684028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DDBD5E-D740-4D7C-9AC3-DC4EFFA0437A}"/>
              </a:ext>
            </a:extLst>
          </p:cNvPr>
          <p:cNvSpPr>
            <a:spLocks noGrp="1"/>
          </p:cNvSpPr>
          <p:nvPr>
            <p:ph type="title"/>
          </p:nvPr>
        </p:nvSpPr>
        <p:spPr/>
        <p:txBody>
          <a:bodyPr/>
          <a:lstStyle/>
          <a:p>
            <a:r>
              <a:rPr lang="en-US" dirty="0"/>
              <a:t>Schedule</a:t>
            </a:r>
          </a:p>
        </p:txBody>
      </p:sp>
      <p:sp>
        <p:nvSpPr>
          <p:cNvPr id="4" name="Google Shape;112;p14">
            <a:extLst>
              <a:ext uri="{FF2B5EF4-FFF2-40B4-BE49-F238E27FC236}">
                <a16:creationId xmlns:a16="http://schemas.microsoft.com/office/drawing/2014/main" id="{0F44BDA4-C4EB-40D5-B838-9F289C8AE4C2}"/>
              </a:ext>
            </a:extLst>
          </p:cNvPr>
          <p:cNvSpPr/>
          <p:nvPr/>
        </p:nvSpPr>
        <p:spPr>
          <a:xfrm>
            <a:off x="67614"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dirty="0">
                <a:solidFill>
                  <a:schemeClr val="lt1"/>
                </a:solidFill>
                <a:latin typeface="Georgia"/>
                <a:ea typeface="Georgia"/>
                <a:cs typeface="Georgia"/>
                <a:sym typeface="Georgia"/>
              </a:rPr>
              <a:t>Project Overview</a:t>
            </a:r>
            <a:endParaRPr sz="1400" dirty="0"/>
          </a:p>
        </p:txBody>
      </p:sp>
      <p:sp>
        <p:nvSpPr>
          <p:cNvPr id="5" name="Google Shape;113;p14">
            <a:extLst>
              <a:ext uri="{FF2B5EF4-FFF2-40B4-BE49-F238E27FC236}">
                <a16:creationId xmlns:a16="http://schemas.microsoft.com/office/drawing/2014/main" id="{4087DE65-7BEF-4157-B111-A8E5E35563A4}"/>
              </a:ext>
            </a:extLst>
          </p:cNvPr>
          <p:cNvSpPr/>
          <p:nvPr/>
        </p:nvSpPr>
        <p:spPr>
          <a:xfrm>
            <a:off x="1591936"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a:effectLst>
            <a:glow rad="228600">
              <a:schemeClr val="accent2">
                <a:satMod val="175000"/>
                <a:alpha val="40000"/>
              </a:schemeClr>
            </a:glow>
          </a:effectLst>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Schedule</a:t>
            </a:r>
            <a:endParaRPr sz="1400"/>
          </a:p>
        </p:txBody>
      </p:sp>
      <p:sp>
        <p:nvSpPr>
          <p:cNvPr id="6" name="Google Shape;116;p14">
            <a:extLst>
              <a:ext uri="{FF2B5EF4-FFF2-40B4-BE49-F238E27FC236}">
                <a16:creationId xmlns:a16="http://schemas.microsoft.com/office/drawing/2014/main" id="{3C62208D-68BF-4AD8-B891-4F67024B232A}"/>
              </a:ext>
            </a:extLst>
          </p:cNvPr>
          <p:cNvSpPr/>
          <p:nvPr/>
        </p:nvSpPr>
        <p:spPr>
          <a:xfrm>
            <a:off x="768096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dirty="0">
                <a:solidFill>
                  <a:schemeClr val="lt1"/>
                </a:solidFill>
                <a:latin typeface="Georgia"/>
                <a:ea typeface="Georgia"/>
                <a:cs typeface="Georgia"/>
                <a:sym typeface="Georgia"/>
              </a:rPr>
              <a:t>Budget</a:t>
            </a:r>
            <a:endParaRPr sz="1400" dirty="0"/>
          </a:p>
        </p:txBody>
      </p:sp>
      <p:sp>
        <p:nvSpPr>
          <p:cNvPr id="7" name="Google Shape;117;p14">
            <a:extLst>
              <a:ext uri="{FF2B5EF4-FFF2-40B4-BE49-F238E27FC236}">
                <a16:creationId xmlns:a16="http://schemas.microsoft.com/office/drawing/2014/main" id="{A57BDE46-4E1E-48BB-A792-A2BDA28506A2}"/>
              </a:ext>
            </a:extLst>
          </p:cNvPr>
          <p:cNvSpPr/>
          <p:nvPr/>
        </p:nvSpPr>
        <p:spPr>
          <a:xfrm>
            <a:off x="464058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Hardware</a:t>
            </a:r>
            <a:endParaRPr sz="1400"/>
          </a:p>
        </p:txBody>
      </p:sp>
      <p:sp>
        <p:nvSpPr>
          <p:cNvPr id="8" name="Google Shape;123;p14">
            <a:extLst>
              <a:ext uri="{FF2B5EF4-FFF2-40B4-BE49-F238E27FC236}">
                <a16:creationId xmlns:a16="http://schemas.microsoft.com/office/drawing/2014/main" id="{C0AD4815-A099-41B7-AC17-A08172C773AF}"/>
              </a:ext>
            </a:extLst>
          </p:cNvPr>
          <p:cNvSpPr/>
          <p:nvPr/>
        </p:nvSpPr>
        <p:spPr>
          <a:xfrm>
            <a:off x="616077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Software</a:t>
            </a:r>
            <a:endParaRPr sz="1400"/>
          </a:p>
        </p:txBody>
      </p:sp>
      <p:sp>
        <p:nvSpPr>
          <p:cNvPr id="9" name="Google Shape;124;p14">
            <a:extLst>
              <a:ext uri="{FF2B5EF4-FFF2-40B4-BE49-F238E27FC236}">
                <a16:creationId xmlns:a16="http://schemas.microsoft.com/office/drawing/2014/main" id="{A9361E60-F7A0-4DAB-9D97-3E4164C0ECBE}"/>
              </a:ext>
            </a:extLst>
          </p:cNvPr>
          <p:cNvSpPr/>
          <p:nvPr/>
        </p:nvSpPr>
        <p:spPr>
          <a:xfrm>
            <a:off x="3116258"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Electronics</a:t>
            </a:r>
            <a:endParaRPr sz="1400"/>
          </a:p>
        </p:txBody>
      </p:sp>
    </p:spTree>
    <p:extLst>
      <p:ext uri="{BB962C8B-B14F-4D97-AF65-F5344CB8AC3E}">
        <p14:creationId xmlns:p14="http://schemas.microsoft.com/office/powerpoint/2010/main" val="3436817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8" name="Google Shape;348;p26"/>
          <p:cNvSpPr txBox="1">
            <a:spLocks noGrp="1"/>
          </p:cNvSpPr>
          <p:nvPr>
            <p:ph type="sldNum" idx="12"/>
          </p:nvPr>
        </p:nvSpPr>
        <p:spPr>
          <a:prstGeom prst="rect">
            <a:avLst/>
          </a:prstGeom>
        </p:spPr>
        <p:txBody>
          <a:bodyPr spcFirstLastPara="1" wrap="square" lIns="68569" tIns="34275" rIns="68569" bIns="34275" anchor="t" anchorCtr="0">
            <a:noAutofit/>
          </a:bodyPr>
          <a:lstStyle/>
          <a:p>
            <a:fld id="{00000000-1234-1234-1234-123412341234}" type="slidenum">
              <a:rPr lang="en-US"/>
              <a:pPr/>
              <a:t>14</a:t>
            </a:fld>
            <a:endParaRPr/>
          </a:p>
        </p:txBody>
      </p:sp>
      <p:sp>
        <p:nvSpPr>
          <p:cNvPr id="347" name="Google Shape;347;p26"/>
          <p:cNvSpPr txBox="1">
            <a:spLocks noGrp="1"/>
          </p:cNvSpPr>
          <p:nvPr>
            <p:ph type="title"/>
          </p:nvPr>
        </p:nvSpPr>
        <p:spPr>
          <a:prstGeom prst="rect">
            <a:avLst/>
          </a:prstGeom>
        </p:spPr>
        <p:txBody>
          <a:bodyPr spcFirstLastPara="1" wrap="square" lIns="68569" tIns="34275" rIns="68569" bIns="34275" anchor="ctr" anchorCtr="0">
            <a:noAutofit/>
          </a:bodyPr>
          <a:lstStyle/>
          <a:p>
            <a:r>
              <a:rPr lang="en-US"/>
              <a:t>Gantt Chart</a:t>
            </a:r>
            <a:endParaRPr/>
          </a:p>
        </p:txBody>
      </p:sp>
      <p:pic>
        <p:nvPicPr>
          <p:cNvPr id="349" name="Google Shape;349;p26"/>
          <p:cNvPicPr preferRelativeResize="0">
            <a:picLocks noChangeAspect="1"/>
          </p:cNvPicPr>
          <p:nvPr/>
        </p:nvPicPr>
        <p:blipFill>
          <a:blip r:embed="rId3">
            <a:alphaModFix/>
          </a:blip>
          <a:stretch>
            <a:fillRect/>
          </a:stretch>
        </p:blipFill>
        <p:spPr>
          <a:xfrm>
            <a:off x="-5532" y="1072194"/>
            <a:ext cx="9149532" cy="4713611"/>
          </a:xfrm>
          <a:prstGeom prst="rect">
            <a:avLst/>
          </a:prstGeom>
          <a:noFill/>
          <a:ln>
            <a:noFill/>
          </a:ln>
        </p:spPr>
      </p:pic>
      <p:sp>
        <p:nvSpPr>
          <p:cNvPr id="6" name="Google Shape;537;p40">
            <a:extLst>
              <a:ext uri="{FF2B5EF4-FFF2-40B4-BE49-F238E27FC236}">
                <a16:creationId xmlns:a16="http://schemas.microsoft.com/office/drawing/2014/main" id="{D00AF35A-557A-4F43-8971-D55A8F97E9B2}"/>
              </a:ext>
            </a:extLst>
          </p:cNvPr>
          <p:cNvSpPr/>
          <p:nvPr/>
        </p:nvSpPr>
        <p:spPr>
          <a:xfrm>
            <a:off x="125729" y="5973264"/>
            <a:ext cx="2194560" cy="311400"/>
          </a:xfrm>
          <a:prstGeom prst="roundRect">
            <a:avLst>
              <a:gd name="adj" fmla="val 16667"/>
            </a:avLst>
          </a:prstGeom>
          <a:solidFill>
            <a:srgbClr val="00B050"/>
          </a:solidFill>
          <a:ln w="19050" cap="flat" cmpd="sng">
            <a:solidFill>
              <a:schemeClr val="accent5">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chemeClr val="bg1"/>
                </a:solidFill>
                <a:latin typeface="Georgia"/>
                <a:ea typeface="Georgia"/>
                <a:cs typeface="Georgia"/>
                <a:sym typeface="Georgia"/>
              </a:rPr>
              <a:t>Complete</a:t>
            </a:r>
            <a:endParaRPr sz="1600" dirty="0">
              <a:solidFill>
                <a:schemeClr val="bg1"/>
              </a:solidFill>
              <a:latin typeface="Georgia"/>
              <a:ea typeface="Georgia"/>
              <a:cs typeface="Georgia"/>
              <a:sym typeface="Georgia"/>
            </a:endParaRPr>
          </a:p>
        </p:txBody>
      </p:sp>
      <p:sp>
        <p:nvSpPr>
          <p:cNvPr id="8" name="Google Shape;537;p40">
            <a:extLst>
              <a:ext uri="{FF2B5EF4-FFF2-40B4-BE49-F238E27FC236}">
                <a16:creationId xmlns:a16="http://schemas.microsoft.com/office/drawing/2014/main" id="{D694EAA5-45F0-40A0-9590-93FC23BEA2AF}"/>
              </a:ext>
            </a:extLst>
          </p:cNvPr>
          <p:cNvSpPr/>
          <p:nvPr/>
        </p:nvSpPr>
        <p:spPr>
          <a:xfrm>
            <a:off x="2374674" y="5973264"/>
            <a:ext cx="2194560" cy="311400"/>
          </a:xfrm>
          <a:prstGeom prst="roundRect">
            <a:avLst>
              <a:gd name="adj" fmla="val 16667"/>
            </a:avLst>
          </a:prstGeom>
          <a:solidFill>
            <a:srgbClr val="7030A0"/>
          </a:solidFill>
          <a:ln w="19050" cap="flat" cmpd="sng">
            <a:solidFill>
              <a:schemeClr val="accent5">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chemeClr val="bg1"/>
                </a:solidFill>
                <a:latin typeface="Georgia"/>
                <a:ea typeface="Georgia"/>
                <a:cs typeface="Georgia"/>
                <a:sym typeface="Georgia"/>
              </a:rPr>
              <a:t>In Progress</a:t>
            </a:r>
            <a:endParaRPr sz="1600" dirty="0">
              <a:solidFill>
                <a:schemeClr val="bg1"/>
              </a:solidFill>
              <a:latin typeface="Georgia"/>
              <a:ea typeface="Georgia"/>
              <a:cs typeface="Georgia"/>
              <a:sym typeface="Georgia"/>
            </a:endParaRPr>
          </a:p>
        </p:txBody>
      </p:sp>
      <p:sp>
        <p:nvSpPr>
          <p:cNvPr id="9" name="Google Shape;537;p40">
            <a:extLst>
              <a:ext uri="{FF2B5EF4-FFF2-40B4-BE49-F238E27FC236}">
                <a16:creationId xmlns:a16="http://schemas.microsoft.com/office/drawing/2014/main" id="{13629E6B-1ADE-431E-BF2E-08760E39607F}"/>
              </a:ext>
            </a:extLst>
          </p:cNvPr>
          <p:cNvSpPr/>
          <p:nvPr/>
        </p:nvSpPr>
        <p:spPr>
          <a:xfrm>
            <a:off x="6883632" y="5973264"/>
            <a:ext cx="2194560" cy="311400"/>
          </a:xfrm>
          <a:prstGeom prst="roundRect">
            <a:avLst>
              <a:gd name="adj" fmla="val 16667"/>
            </a:avLst>
          </a:prstGeom>
          <a:solidFill>
            <a:schemeClr val="accent4">
              <a:lumMod val="60000"/>
              <a:lumOff val="40000"/>
            </a:schemeClr>
          </a:solidFill>
          <a:ln w="19050" cap="flat" cmpd="sng">
            <a:solidFill>
              <a:schemeClr val="accent5">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chemeClr val="bg1"/>
                </a:solidFill>
                <a:latin typeface="Georgia"/>
                <a:ea typeface="Georgia"/>
                <a:cs typeface="Georgia"/>
                <a:sym typeface="Georgia"/>
              </a:rPr>
              <a:t>May Use Margin</a:t>
            </a:r>
            <a:endParaRPr sz="1600" dirty="0">
              <a:solidFill>
                <a:schemeClr val="bg1"/>
              </a:solidFill>
              <a:latin typeface="Georgia"/>
              <a:ea typeface="Georgia"/>
              <a:cs typeface="Georgia"/>
              <a:sym typeface="Georgia"/>
            </a:endParaRPr>
          </a:p>
        </p:txBody>
      </p:sp>
      <p:sp>
        <p:nvSpPr>
          <p:cNvPr id="10" name="Google Shape;537;p40">
            <a:extLst>
              <a:ext uri="{FF2B5EF4-FFF2-40B4-BE49-F238E27FC236}">
                <a16:creationId xmlns:a16="http://schemas.microsoft.com/office/drawing/2014/main" id="{87124F1B-44CA-43C9-AD96-AAB868BBFADC}"/>
              </a:ext>
            </a:extLst>
          </p:cNvPr>
          <p:cNvSpPr/>
          <p:nvPr/>
        </p:nvSpPr>
        <p:spPr>
          <a:xfrm>
            <a:off x="4629153" y="5973264"/>
            <a:ext cx="2194560" cy="311400"/>
          </a:xfrm>
          <a:prstGeom prst="roundRect">
            <a:avLst>
              <a:gd name="adj" fmla="val 16667"/>
            </a:avLst>
          </a:prstGeom>
          <a:solidFill>
            <a:srgbClr val="0070C0"/>
          </a:solidFill>
          <a:ln w="19050" cap="flat" cmpd="sng">
            <a:solidFill>
              <a:schemeClr val="accent5">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chemeClr val="bg1"/>
                </a:solidFill>
                <a:latin typeface="Georgia"/>
                <a:ea typeface="Georgia"/>
                <a:cs typeface="Georgia"/>
                <a:sym typeface="Georgia"/>
              </a:rPr>
              <a:t>Expected on Time</a:t>
            </a:r>
            <a:endParaRPr sz="1600" dirty="0">
              <a:solidFill>
                <a:schemeClr val="bg1"/>
              </a:solidFill>
              <a:latin typeface="Georgia"/>
              <a:ea typeface="Georgia"/>
              <a:cs typeface="Georgia"/>
              <a:sym typeface="Georgia"/>
            </a:endParaRPr>
          </a:p>
        </p:txBody>
      </p:sp>
      <p:sp>
        <p:nvSpPr>
          <p:cNvPr id="11" name="Google Shape;537;p40">
            <a:extLst>
              <a:ext uri="{FF2B5EF4-FFF2-40B4-BE49-F238E27FC236}">
                <a16:creationId xmlns:a16="http://schemas.microsoft.com/office/drawing/2014/main" id="{5499B6C6-FD08-4AD8-AAC7-158B0FDD37D5}"/>
              </a:ext>
            </a:extLst>
          </p:cNvPr>
          <p:cNvSpPr/>
          <p:nvPr/>
        </p:nvSpPr>
        <p:spPr>
          <a:xfrm>
            <a:off x="2374674" y="6399300"/>
            <a:ext cx="2194560" cy="311400"/>
          </a:xfrm>
          <a:prstGeom prst="roundRect">
            <a:avLst>
              <a:gd name="adj" fmla="val 16667"/>
            </a:avLst>
          </a:prstGeom>
          <a:solidFill>
            <a:schemeClr val="tx1"/>
          </a:solidFill>
          <a:ln w="19050" cap="flat" cmpd="sng">
            <a:solidFill>
              <a:schemeClr val="accent5">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chemeClr val="bg1"/>
                </a:solidFill>
                <a:latin typeface="Georgia"/>
                <a:ea typeface="Georgia"/>
                <a:cs typeface="Georgia"/>
                <a:sym typeface="Georgia"/>
              </a:rPr>
              <a:t>Removed Task</a:t>
            </a:r>
            <a:endParaRPr sz="1600" dirty="0">
              <a:solidFill>
                <a:schemeClr val="bg1"/>
              </a:solidFill>
              <a:latin typeface="Georgia"/>
              <a:ea typeface="Georgia"/>
              <a:cs typeface="Georgia"/>
              <a:sym typeface="Georgia"/>
            </a:endParaRPr>
          </a:p>
        </p:txBody>
      </p:sp>
      <p:sp>
        <p:nvSpPr>
          <p:cNvPr id="14" name="Google Shape;537;p40">
            <a:extLst>
              <a:ext uri="{FF2B5EF4-FFF2-40B4-BE49-F238E27FC236}">
                <a16:creationId xmlns:a16="http://schemas.microsoft.com/office/drawing/2014/main" id="{D2FAC6DB-3828-4543-B807-1D46E8790906}"/>
              </a:ext>
            </a:extLst>
          </p:cNvPr>
          <p:cNvSpPr/>
          <p:nvPr/>
        </p:nvSpPr>
        <p:spPr>
          <a:xfrm>
            <a:off x="4630681" y="6399300"/>
            <a:ext cx="2194560" cy="311400"/>
          </a:xfrm>
          <a:prstGeom prst="roundRect">
            <a:avLst>
              <a:gd name="adj" fmla="val 16667"/>
            </a:avLst>
          </a:prstGeom>
          <a:no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ysClr val="windowText" lastClr="000000"/>
                </a:solidFill>
                <a:latin typeface="Georgia"/>
                <a:ea typeface="Georgia"/>
                <a:cs typeface="Georgia"/>
                <a:sym typeface="Georgia"/>
              </a:rPr>
              <a:t>Critical Task</a:t>
            </a:r>
            <a:endParaRPr sz="1600" dirty="0">
              <a:solidFill>
                <a:sysClr val="windowText" lastClr="000000"/>
              </a:solidFill>
              <a:latin typeface="Georgia"/>
              <a:ea typeface="Georgia"/>
              <a:cs typeface="Georgia"/>
              <a:sym typeface="Georgia"/>
            </a:endParaRPr>
          </a:p>
        </p:txBody>
      </p:sp>
      <p:sp>
        <p:nvSpPr>
          <p:cNvPr id="12" name="Google Shape;390;p27">
            <a:extLst>
              <a:ext uri="{FF2B5EF4-FFF2-40B4-BE49-F238E27FC236}">
                <a16:creationId xmlns:a16="http://schemas.microsoft.com/office/drawing/2014/main" id="{5157A71D-6DBD-420F-BFFF-EB2AA93FC923}"/>
              </a:ext>
            </a:extLst>
          </p:cNvPr>
          <p:cNvSpPr/>
          <p:nvPr/>
        </p:nvSpPr>
        <p:spPr>
          <a:xfrm>
            <a:off x="3153157" y="5179863"/>
            <a:ext cx="986031" cy="720323"/>
          </a:xfrm>
          <a:prstGeom prst="rightArrow">
            <a:avLst>
              <a:gd name="adj1" fmla="val 50000"/>
              <a:gd name="adj2" fmla="val 50000"/>
            </a:avLst>
          </a:prstGeom>
          <a:solidFill>
            <a:srgbClr val="7030A0"/>
          </a:solidFill>
          <a:ln w="25400" cap="flat" cmpd="sng">
            <a:no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800" b="0" i="0" u="none" strike="noStrike" cap="none" dirty="0">
                <a:solidFill>
                  <a:schemeClr val="lt1"/>
                </a:solidFill>
                <a:latin typeface="Arial"/>
                <a:ea typeface="Arial"/>
                <a:cs typeface="Arial"/>
                <a:sym typeface="Arial"/>
              </a:rPr>
              <a:t>Here</a:t>
            </a:r>
            <a:endParaRPr dirty="0"/>
          </a:p>
        </p:txBody>
      </p:sp>
      <p:sp>
        <p:nvSpPr>
          <p:cNvPr id="13" name="Google Shape;461;p27">
            <a:extLst>
              <a:ext uri="{FF2B5EF4-FFF2-40B4-BE49-F238E27FC236}">
                <a16:creationId xmlns:a16="http://schemas.microsoft.com/office/drawing/2014/main" id="{5437BBD5-7E63-4B7E-80FC-13692195E950}"/>
              </a:ext>
            </a:extLst>
          </p:cNvPr>
          <p:cNvSpPr/>
          <p:nvPr/>
        </p:nvSpPr>
        <p:spPr>
          <a:xfrm>
            <a:off x="4718745" y="6399300"/>
            <a:ext cx="274320" cy="274320"/>
          </a:xfrm>
          <a:prstGeom prst="star5">
            <a:avLst>
              <a:gd name="adj" fmla="val 19098"/>
              <a:gd name="hf" fmla="val 105146"/>
              <a:gd name="vf" fmla="val 110557"/>
            </a:avLst>
          </a:prstGeom>
          <a:solidFill>
            <a:srgbClr val="FFC000"/>
          </a:solidFill>
          <a:ln w="25400" cap="flat" cmpd="sng">
            <a:solidFill>
              <a:srgbClr val="FFC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sp>
        <p:nvSpPr>
          <p:cNvPr id="5" name="Freeform: Shape 4">
            <a:extLst>
              <a:ext uri="{FF2B5EF4-FFF2-40B4-BE49-F238E27FC236}">
                <a16:creationId xmlns:a16="http://schemas.microsoft.com/office/drawing/2014/main" id="{4C6929DA-4CF0-41C4-824B-B8E2B2E45C1B}"/>
              </a:ext>
            </a:extLst>
          </p:cNvPr>
          <p:cNvSpPr/>
          <p:nvPr/>
        </p:nvSpPr>
        <p:spPr>
          <a:xfrm>
            <a:off x="1838131" y="1520890"/>
            <a:ext cx="7277877" cy="1604865"/>
          </a:xfrm>
          <a:custGeom>
            <a:avLst/>
            <a:gdLst>
              <a:gd name="connsiteX0" fmla="*/ 0 w 7277877"/>
              <a:gd name="connsiteY0" fmla="*/ 0 h 1604865"/>
              <a:gd name="connsiteX1" fmla="*/ 3676261 w 7277877"/>
              <a:gd name="connsiteY1" fmla="*/ 0 h 1604865"/>
              <a:gd name="connsiteX2" fmla="*/ 3694922 w 7277877"/>
              <a:gd name="connsiteY2" fmla="*/ 419877 h 1604865"/>
              <a:gd name="connsiteX3" fmla="*/ 5253134 w 7277877"/>
              <a:gd name="connsiteY3" fmla="*/ 429208 h 1604865"/>
              <a:gd name="connsiteX4" fmla="*/ 5253134 w 7277877"/>
              <a:gd name="connsiteY4" fmla="*/ 765110 h 1604865"/>
              <a:gd name="connsiteX5" fmla="*/ 7277877 w 7277877"/>
              <a:gd name="connsiteY5" fmla="*/ 774441 h 1604865"/>
              <a:gd name="connsiteX6" fmla="*/ 7277877 w 7277877"/>
              <a:gd name="connsiteY6" fmla="*/ 1604865 h 1604865"/>
              <a:gd name="connsiteX7" fmla="*/ 5281126 w 7277877"/>
              <a:gd name="connsiteY7" fmla="*/ 1595534 h 1604865"/>
              <a:gd name="connsiteX8" fmla="*/ 5281126 w 7277877"/>
              <a:gd name="connsiteY8" fmla="*/ 923730 h 1604865"/>
              <a:gd name="connsiteX9" fmla="*/ 5281126 w 7277877"/>
              <a:gd name="connsiteY9" fmla="*/ 1212979 h 1604865"/>
              <a:gd name="connsiteX10" fmla="*/ 3163077 w 7277877"/>
              <a:gd name="connsiteY10" fmla="*/ 1184988 h 1604865"/>
              <a:gd name="connsiteX11" fmla="*/ 3163077 w 7277877"/>
              <a:gd name="connsiteY11" fmla="*/ 830424 h 1604865"/>
              <a:gd name="connsiteX12" fmla="*/ 2743200 w 7277877"/>
              <a:gd name="connsiteY12" fmla="*/ 849086 h 1604865"/>
              <a:gd name="connsiteX13" fmla="*/ 2752530 w 7277877"/>
              <a:gd name="connsiteY13" fmla="*/ 429208 h 1604865"/>
              <a:gd name="connsiteX14" fmla="*/ 0 w 7277877"/>
              <a:gd name="connsiteY14" fmla="*/ 391886 h 1604865"/>
              <a:gd name="connsiteX15" fmla="*/ 0 w 7277877"/>
              <a:gd name="connsiteY15" fmla="*/ 0 h 160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77877" h="1604865">
                <a:moveTo>
                  <a:pt x="0" y="0"/>
                </a:moveTo>
                <a:lnTo>
                  <a:pt x="3676261" y="0"/>
                </a:lnTo>
                <a:lnTo>
                  <a:pt x="3694922" y="419877"/>
                </a:lnTo>
                <a:lnTo>
                  <a:pt x="5253134" y="429208"/>
                </a:lnTo>
                <a:lnTo>
                  <a:pt x="5253134" y="765110"/>
                </a:lnTo>
                <a:lnTo>
                  <a:pt x="7277877" y="774441"/>
                </a:lnTo>
                <a:lnTo>
                  <a:pt x="7277877" y="1604865"/>
                </a:lnTo>
                <a:lnTo>
                  <a:pt x="5281126" y="1595534"/>
                </a:lnTo>
                <a:lnTo>
                  <a:pt x="5281126" y="923730"/>
                </a:lnTo>
                <a:lnTo>
                  <a:pt x="5281126" y="1212979"/>
                </a:lnTo>
                <a:lnTo>
                  <a:pt x="3163077" y="1184988"/>
                </a:lnTo>
                <a:lnTo>
                  <a:pt x="3163077" y="830424"/>
                </a:lnTo>
                <a:lnTo>
                  <a:pt x="2743200" y="849086"/>
                </a:lnTo>
                <a:lnTo>
                  <a:pt x="2752530" y="429208"/>
                </a:lnTo>
                <a:lnTo>
                  <a:pt x="0" y="391886"/>
                </a:lnTo>
                <a:lnTo>
                  <a:pt x="0" y="0"/>
                </a:lnTo>
                <a:close/>
              </a:path>
            </a:pathLst>
          </a:custGeom>
          <a:noFill/>
          <a:ln w="3175">
            <a:solidFill>
              <a:schemeClr val="accent4">
                <a:lumMod val="60000"/>
                <a:lumOff val="40000"/>
              </a:schemeClr>
            </a:solidFill>
          </a:ln>
          <a:effectLst>
            <a:glow rad="228600">
              <a:schemeClr val="accent4">
                <a:satMod val="175000"/>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DDBD5E-D740-4D7C-9AC3-DC4EFFA0437A}"/>
              </a:ext>
            </a:extLst>
          </p:cNvPr>
          <p:cNvSpPr>
            <a:spLocks noGrp="1"/>
          </p:cNvSpPr>
          <p:nvPr>
            <p:ph type="title"/>
          </p:nvPr>
        </p:nvSpPr>
        <p:spPr/>
        <p:txBody>
          <a:bodyPr/>
          <a:lstStyle/>
          <a:p>
            <a:r>
              <a:rPr lang="en-US" dirty="0"/>
              <a:t>Electronics</a:t>
            </a:r>
          </a:p>
        </p:txBody>
      </p:sp>
      <p:sp>
        <p:nvSpPr>
          <p:cNvPr id="4" name="Google Shape;112;p14">
            <a:extLst>
              <a:ext uri="{FF2B5EF4-FFF2-40B4-BE49-F238E27FC236}">
                <a16:creationId xmlns:a16="http://schemas.microsoft.com/office/drawing/2014/main" id="{0F44BDA4-C4EB-40D5-B838-9F289C8AE4C2}"/>
              </a:ext>
            </a:extLst>
          </p:cNvPr>
          <p:cNvSpPr/>
          <p:nvPr/>
        </p:nvSpPr>
        <p:spPr>
          <a:xfrm>
            <a:off x="67614"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dirty="0">
                <a:solidFill>
                  <a:schemeClr val="lt1"/>
                </a:solidFill>
                <a:latin typeface="Georgia"/>
                <a:ea typeface="Georgia"/>
                <a:cs typeface="Georgia"/>
                <a:sym typeface="Georgia"/>
              </a:rPr>
              <a:t>Project Overview</a:t>
            </a:r>
            <a:endParaRPr sz="1400" dirty="0"/>
          </a:p>
        </p:txBody>
      </p:sp>
      <p:sp>
        <p:nvSpPr>
          <p:cNvPr id="5" name="Google Shape;113;p14">
            <a:extLst>
              <a:ext uri="{FF2B5EF4-FFF2-40B4-BE49-F238E27FC236}">
                <a16:creationId xmlns:a16="http://schemas.microsoft.com/office/drawing/2014/main" id="{4087DE65-7BEF-4157-B111-A8E5E35563A4}"/>
              </a:ext>
            </a:extLst>
          </p:cNvPr>
          <p:cNvSpPr/>
          <p:nvPr/>
        </p:nvSpPr>
        <p:spPr>
          <a:xfrm>
            <a:off x="1591936"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Schedule</a:t>
            </a:r>
            <a:endParaRPr sz="1400"/>
          </a:p>
        </p:txBody>
      </p:sp>
      <p:sp>
        <p:nvSpPr>
          <p:cNvPr id="6" name="Google Shape;116;p14">
            <a:extLst>
              <a:ext uri="{FF2B5EF4-FFF2-40B4-BE49-F238E27FC236}">
                <a16:creationId xmlns:a16="http://schemas.microsoft.com/office/drawing/2014/main" id="{3C62208D-68BF-4AD8-B891-4F67024B232A}"/>
              </a:ext>
            </a:extLst>
          </p:cNvPr>
          <p:cNvSpPr/>
          <p:nvPr/>
        </p:nvSpPr>
        <p:spPr>
          <a:xfrm>
            <a:off x="768096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dirty="0">
                <a:solidFill>
                  <a:schemeClr val="lt1"/>
                </a:solidFill>
                <a:latin typeface="Georgia"/>
                <a:ea typeface="Georgia"/>
                <a:cs typeface="Georgia"/>
                <a:sym typeface="Georgia"/>
              </a:rPr>
              <a:t>Budget</a:t>
            </a:r>
            <a:endParaRPr sz="1400" dirty="0"/>
          </a:p>
        </p:txBody>
      </p:sp>
      <p:sp>
        <p:nvSpPr>
          <p:cNvPr id="7" name="Google Shape;117;p14">
            <a:extLst>
              <a:ext uri="{FF2B5EF4-FFF2-40B4-BE49-F238E27FC236}">
                <a16:creationId xmlns:a16="http://schemas.microsoft.com/office/drawing/2014/main" id="{A57BDE46-4E1E-48BB-A792-A2BDA28506A2}"/>
              </a:ext>
            </a:extLst>
          </p:cNvPr>
          <p:cNvSpPr/>
          <p:nvPr/>
        </p:nvSpPr>
        <p:spPr>
          <a:xfrm>
            <a:off x="464058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Hardware</a:t>
            </a:r>
            <a:endParaRPr sz="1400"/>
          </a:p>
        </p:txBody>
      </p:sp>
      <p:sp>
        <p:nvSpPr>
          <p:cNvPr id="8" name="Google Shape;123;p14">
            <a:extLst>
              <a:ext uri="{FF2B5EF4-FFF2-40B4-BE49-F238E27FC236}">
                <a16:creationId xmlns:a16="http://schemas.microsoft.com/office/drawing/2014/main" id="{C0AD4815-A099-41B7-AC17-A08172C773AF}"/>
              </a:ext>
            </a:extLst>
          </p:cNvPr>
          <p:cNvSpPr/>
          <p:nvPr/>
        </p:nvSpPr>
        <p:spPr>
          <a:xfrm>
            <a:off x="616077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Software</a:t>
            </a:r>
            <a:endParaRPr sz="1400"/>
          </a:p>
        </p:txBody>
      </p:sp>
      <p:sp>
        <p:nvSpPr>
          <p:cNvPr id="9" name="Google Shape;124;p14">
            <a:extLst>
              <a:ext uri="{FF2B5EF4-FFF2-40B4-BE49-F238E27FC236}">
                <a16:creationId xmlns:a16="http://schemas.microsoft.com/office/drawing/2014/main" id="{A9361E60-F7A0-4DAB-9D97-3E4164C0ECBE}"/>
              </a:ext>
            </a:extLst>
          </p:cNvPr>
          <p:cNvSpPr/>
          <p:nvPr/>
        </p:nvSpPr>
        <p:spPr>
          <a:xfrm>
            <a:off x="3116258"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a:effectLst>
            <a:glow rad="228600">
              <a:schemeClr val="accent2">
                <a:satMod val="175000"/>
                <a:alpha val="40000"/>
              </a:schemeClr>
            </a:glow>
          </a:effectLst>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Electronics</a:t>
            </a:r>
            <a:endParaRPr sz="1400"/>
          </a:p>
        </p:txBody>
      </p:sp>
    </p:spTree>
    <p:extLst>
      <p:ext uri="{BB962C8B-B14F-4D97-AF65-F5344CB8AC3E}">
        <p14:creationId xmlns:p14="http://schemas.microsoft.com/office/powerpoint/2010/main" val="3816902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p28"/>
          <p:cNvSpPr txBox="1">
            <a:spLocks noGrp="1"/>
          </p:cNvSpPr>
          <p:nvPr>
            <p:ph type="sldNum" idx="12"/>
          </p:nvPr>
        </p:nvSpPr>
        <p:spPr>
          <a:prstGeom prst="rect">
            <a:avLst/>
          </a:prstGeom>
          <a:noFill/>
          <a:ln>
            <a:noFill/>
          </a:ln>
        </p:spPr>
        <p:txBody>
          <a:bodyPr spcFirstLastPara="1" wrap="square" lIns="68569" tIns="34275" rIns="68569" bIns="34275" anchor="t" anchorCtr="0">
            <a:noAutofit/>
          </a:bodyPr>
          <a:lstStyle/>
          <a:p>
            <a:fld id="{00000000-1234-1234-1234-123412341234}" type="slidenum">
              <a:rPr lang="en-US"/>
              <a:pPr/>
              <a:t>16</a:t>
            </a:fld>
            <a:endParaRPr/>
          </a:p>
        </p:txBody>
      </p:sp>
      <p:sp>
        <p:nvSpPr>
          <p:cNvPr id="373" name="Google Shape;373;p28"/>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US" dirty="0"/>
              <a:t>PCB Status</a:t>
            </a:r>
            <a:endParaRPr dirty="0"/>
          </a:p>
        </p:txBody>
      </p:sp>
      <p:sp>
        <p:nvSpPr>
          <p:cNvPr id="374" name="Google Shape;374;p28"/>
          <p:cNvSpPr txBox="1"/>
          <p:nvPr/>
        </p:nvSpPr>
        <p:spPr>
          <a:xfrm>
            <a:off x="1917450" y="4142288"/>
            <a:ext cx="1162575" cy="273825"/>
          </a:xfrm>
          <a:prstGeom prst="rect">
            <a:avLst/>
          </a:prstGeom>
          <a:noFill/>
          <a:ln>
            <a:noFill/>
          </a:ln>
        </p:spPr>
        <p:txBody>
          <a:bodyPr spcFirstLastPara="1" wrap="square" lIns="68569" tIns="68569" rIns="68569" bIns="68569" anchor="t" anchorCtr="0">
            <a:noAutofit/>
          </a:bodyPr>
          <a:lstStyle/>
          <a:p>
            <a:r>
              <a:rPr lang="en-US" sz="1350">
                <a:latin typeface="Georgia"/>
                <a:ea typeface="Georgia"/>
                <a:cs typeface="Georgia"/>
                <a:sym typeface="Georgia"/>
              </a:rPr>
              <a:t>Unpopulated</a:t>
            </a:r>
            <a:endParaRPr sz="1350">
              <a:latin typeface="Georgia"/>
              <a:ea typeface="Georgia"/>
              <a:cs typeface="Georgia"/>
              <a:sym typeface="Georgia"/>
            </a:endParaRPr>
          </a:p>
        </p:txBody>
      </p:sp>
      <p:sp>
        <p:nvSpPr>
          <p:cNvPr id="375" name="Google Shape;375;p28"/>
          <p:cNvSpPr txBox="1"/>
          <p:nvPr/>
        </p:nvSpPr>
        <p:spPr>
          <a:xfrm>
            <a:off x="3772566" y="4149263"/>
            <a:ext cx="1598850" cy="502200"/>
          </a:xfrm>
          <a:prstGeom prst="rect">
            <a:avLst/>
          </a:prstGeom>
          <a:noFill/>
          <a:ln>
            <a:noFill/>
          </a:ln>
        </p:spPr>
        <p:txBody>
          <a:bodyPr spcFirstLastPara="1" wrap="square" lIns="68569" tIns="68569" rIns="68569" bIns="68569" anchor="t" anchorCtr="0">
            <a:noAutofit/>
          </a:bodyPr>
          <a:lstStyle/>
          <a:p>
            <a:pPr algn="ctr"/>
            <a:r>
              <a:rPr lang="en-US" sz="1350">
                <a:latin typeface="Georgia"/>
                <a:ea typeface="Georgia"/>
                <a:cs typeface="Georgia"/>
                <a:sym typeface="Georgia"/>
              </a:rPr>
              <a:t>Populated without processor</a:t>
            </a:r>
            <a:endParaRPr sz="1350">
              <a:latin typeface="Georgia"/>
              <a:ea typeface="Georgia"/>
              <a:cs typeface="Georgia"/>
              <a:sym typeface="Georgia"/>
            </a:endParaRPr>
          </a:p>
        </p:txBody>
      </p:sp>
      <p:sp>
        <p:nvSpPr>
          <p:cNvPr id="376" name="Google Shape;376;p28"/>
          <p:cNvSpPr txBox="1"/>
          <p:nvPr/>
        </p:nvSpPr>
        <p:spPr>
          <a:xfrm>
            <a:off x="6063975" y="4142288"/>
            <a:ext cx="1392975" cy="273825"/>
          </a:xfrm>
          <a:prstGeom prst="rect">
            <a:avLst/>
          </a:prstGeom>
          <a:noFill/>
          <a:ln>
            <a:noFill/>
          </a:ln>
        </p:spPr>
        <p:txBody>
          <a:bodyPr spcFirstLastPara="1" wrap="square" lIns="68569" tIns="68569" rIns="68569" bIns="68569" anchor="t" anchorCtr="0">
            <a:noAutofit/>
          </a:bodyPr>
          <a:lstStyle/>
          <a:p>
            <a:r>
              <a:rPr lang="en-US" sz="1350">
                <a:latin typeface="Georgia"/>
                <a:ea typeface="Georgia"/>
                <a:cs typeface="Georgia"/>
                <a:sym typeface="Georgia"/>
              </a:rPr>
              <a:t>Fully Populated</a:t>
            </a:r>
            <a:endParaRPr sz="1350">
              <a:latin typeface="Georgia"/>
              <a:ea typeface="Georgia"/>
              <a:cs typeface="Georgia"/>
              <a:sym typeface="Georgia"/>
            </a:endParaRPr>
          </a:p>
        </p:txBody>
      </p:sp>
      <p:sp>
        <p:nvSpPr>
          <p:cNvPr id="377" name="Google Shape;377;p28"/>
          <p:cNvSpPr txBox="1"/>
          <p:nvPr/>
        </p:nvSpPr>
        <p:spPr>
          <a:xfrm>
            <a:off x="449438" y="4479900"/>
            <a:ext cx="8209575" cy="727650"/>
          </a:xfrm>
          <a:prstGeom prst="rect">
            <a:avLst/>
          </a:prstGeom>
          <a:noFill/>
          <a:ln>
            <a:noFill/>
          </a:ln>
        </p:spPr>
        <p:txBody>
          <a:bodyPr spcFirstLastPara="1" wrap="square" lIns="68569" tIns="68569" rIns="68569" bIns="68569" anchor="t" anchorCtr="0">
            <a:noAutofit/>
          </a:bodyPr>
          <a:lstStyle/>
          <a:p>
            <a:pPr marL="342900"/>
            <a:r>
              <a:rPr lang="en-US" sz="1800" b="1" u="sng">
                <a:latin typeface="Georgia"/>
                <a:ea typeface="Georgia"/>
                <a:cs typeface="Georgia"/>
                <a:sym typeface="Georgia"/>
              </a:rPr>
              <a:t>Challenges:</a:t>
            </a:r>
            <a:endParaRPr sz="1800" b="1" u="sng">
              <a:latin typeface="Georgia"/>
              <a:ea typeface="Georgia"/>
              <a:cs typeface="Georgia"/>
              <a:sym typeface="Georgia"/>
            </a:endParaRPr>
          </a:p>
          <a:p>
            <a:pPr marL="342900" indent="-285750">
              <a:buSzPts val="2400"/>
              <a:buFont typeface="Georgia"/>
              <a:buChar char="●"/>
            </a:pPr>
            <a:r>
              <a:rPr lang="en-US" sz="1800">
                <a:latin typeface="Georgia"/>
                <a:ea typeface="Georgia"/>
                <a:cs typeface="Georgia"/>
                <a:sym typeface="Georgia"/>
              </a:rPr>
              <a:t>Placing the 3 x 3 x 1 mm</a:t>
            </a:r>
            <a:r>
              <a:rPr lang="en-US" sz="1800" baseline="30000">
                <a:latin typeface="Georgia"/>
                <a:ea typeface="Georgia"/>
                <a:cs typeface="Georgia"/>
                <a:sym typeface="Georgia"/>
              </a:rPr>
              <a:t>3</a:t>
            </a:r>
            <a:r>
              <a:rPr lang="en-US" sz="1800">
                <a:latin typeface="Georgia"/>
                <a:ea typeface="Georgia"/>
                <a:cs typeface="Georgia"/>
                <a:sym typeface="Georgia"/>
              </a:rPr>
              <a:t> accelerometer to prevent shorting</a:t>
            </a:r>
            <a:endParaRPr sz="1800">
              <a:latin typeface="Georgia"/>
              <a:ea typeface="Georgia"/>
              <a:cs typeface="Georgia"/>
              <a:sym typeface="Georgia"/>
            </a:endParaRPr>
          </a:p>
          <a:p>
            <a:pPr marL="685800" lvl="1" indent="-285750">
              <a:buSzPts val="2400"/>
              <a:buFont typeface="Georgia"/>
              <a:buChar char="○"/>
            </a:pPr>
            <a:r>
              <a:rPr lang="en-US" sz="1800" b="1">
                <a:latin typeface="Georgia"/>
                <a:ea typeface="Georgia"/>
                <a:cs typeface="Georgia"/>
                <a:sym typeface="Georgia"/>
              </a:rPr>
              <a:t>Solution:</a:t>
            </a:r>
            <a:r>
              <a:rPr lang="en-US" sz="1800">
                <a:latin typeface="Georgia"/>
                <a:ea typeface="Georgia"/>
                <a:cs typeface="Georgia"/>
                <a:sym typeface="Georgia"/>
              </a:rPr>
              <a:t> Stencil and Pick-and-Place to also allow for more precise and controlled placement of solder and sensor</a:t>
            </a:r>
            <a:endParaRPr sz="1800">
              <a:latin typeface="Georgia"/>
              <a:ea typeface="Georgia"/>
              <a:cs typeface="Georgia"/>
              <a:sym typeface="Georgia"/>
            </a:endParaRPr>
          </a:p>
          <a:p>
            <a:endParaRPr sz="1800">
              <a:latin typeface="Georgia"/>
              <a:ea typeface="Georgia"/>
              <a:cs typeface="Georgia"/>
              <a:sym typeface="Georgia"/>
            </a:endParaRPr>
          </a:p>
          <a:p>
            <a:endParaRPr sz="1800">
              <a:latin typeface="Georgia"/>
              <a:ea typeface="Georgia"/>
              <a:cs typeface="Georgia"/>
              <a:sym typeface="Georgia"/>
            </a:endParaRPr>
          </a:p>
        </p:txBody>
      </p:sp>
      <p:pic>
        <p:nvPicPr>
          <p:cNvPr id="378" name="Google Shape;378;p28"/>
          <p:cNvPicPr preferRelativeResize="0"/>
          <p:nvPr/>
        </p:nvPicPr>
        <p:blipFill>
          <a:blip r:embed="rId3">
            <a:alphaModFix/>
          </a:blip>
          <a:stretch>
            <a:fillRect/>
          </a:stretch>
        </p:blipFill>
        <p:spPr>
          <a:xfrm rot="-5400000">
            <a:off x="3417930" y="-240431"/>
            <a:ext cx="2308144" cy="6457293"/>
          </a:xfrm>
          <a:prstGeom prst="rect">
            <a:avLst/>
          </a:prstGeom>
          <a:noFill/>
          <a:ln>
            <a:noFill/>
          </a:ln>
        </p:spPr>
      </p:pic>
      <p:cxnSp>
        <p:nvCxnSpPr>
          <p:cNvPr id="379" name="Google Shape;379;p28"/>
          <p:cNvCxnSpPr/>
          <p:nvPr/>
        </p:nvCxnSpPr>
        <p:spPr>
          <a:xfrm rot="10800000" flipH="1">
            <a:off x="3365738" y="2526638"/>
            <a:ext cx="792900" cy="2323575"/>
          </a:xfrm>
          <a:prstGeom prst="straightConnector1">
            <a:avLst/>
          </a:prstGeom>
          <a:noFill/>
          <a:ln w="38100" cap="flat" cmpd="sng">
            <a:solidFill>
              <a:srgbClr val="FF0000"/>
            </a:solidFill>
            <a:prstDash val="solid"/>
            <a:round/>
            <a:headEnd type="none" w="med" len="me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pic>
        <p:nvPicPr>
          <p:cNvPr id="384" name="Google Shape;384;p29"/>
          <p:cNvPicPr preferRelativeResize="0"/>
          <p:nvPr/>
        </p:nvPicPr>
        <p:blipFill>
          <a:blip r:embed="rId3">
            <a:alphaModFix/>
          </a:blip>
          <a:stretch>
            <a:fillRect/>
          </a:stretch>
        </p:blipFill>
        <p:spPr>
          <a:xfrm>
            <a:off x="114301" y="1689900"/>
            <a:ext cx="5687212" cy="4115270"/>
          </a:xfrm>
          <a:prstGeom prst="rect">
            <a:avLst/>
          </a:prstGeom>
          <a:noFill/>
          <a:ln>
            <a:noFill/>
          </a:ln>
        </p:spPr>
      </p:pic>
      <p:sp>
        <p:nvSpPr>
          <p:cNvPr id="385" name="Google Shape;385;p29"/>
          <p:cNvSpPr txBox="1">
            <a:spLocks noGrp="1"/>
          </p:cNvSpPr>
          <p:nvPr>
            <p:ph type="sldNum" idx="12"/>
          </p:nvPr>
        </p:nvSpPr>
        <p:spPr>
          <a:prstGeom prst="rect">
            <a:avLst/>
          </a:prstGeom>
          <a:noFill/>
          <a:ln>
            <a:noFill/>
          </a:ln>
        </p:spPr>
        <p:txBody>
          <a:bodyPr spcFirstLastPara="1" wrap="square" lIns="68569" tIns="34275" rIns="68569" bIns="34275" anchor="t" anchorCtr="0">
            <a:noAutofit/>
          </a:bodyPr>
          <a:lstStyle/>
          <a:p>
            <a:fld id="{00000000-1234-1234-1234-123412341234}" type="slidenum">
              <a:rPr lang="en-US"/>
              <a:pPr/>
              <a:t>17</a:t>
            </a:fld>
            <a:endParaRPr/>
          </a:p>
        </p:txBody>
      </p:sp>
      <p:sp>
        <p:nvSpPr>
          <p:cNvPr id="386" name="Google Shape;386;p29"/>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US"/>
              <a:t>PCB Manufacturing Plan</a:t>
            </a:r>
            <a:endParaRPr/>
          </a:p>
        </p:txBody>
      </p:sp>
      <p:sp>
        <p:nvSpPr>
          <p:cNvPr id="388" name="Google Shape;388;p29"/>
          <p:cNvSpPr txBox="1"/>
          <p:nvPr/>
        </p:nvSpPr>
        <p:spPr>
          <a:xfrm>
            <a:off x="5942006" y="2132250"/>
            <a:ext cx="2964825" cy="3170250"/>
          </a:xfrm>
          <a:prstGeom prst="rect">
            <a:avLst/>
          </a:prstGeom>
          <a:noFill/>
          <a:ln>
            <a:noFill/>
          </a:ln>
        </p:spPr>
        <p:txBody>
          <a:bodyPr spcFirstLastPara="1" wrap="square" lIns="68569" tIns="68569" rIns="68569" bIns="68569" anchor="t" anchorCtr="0">
            <a:noAutofit/>
          </a:bodyPr>
          <a:lstStyle/>
          <a:p>
            <a:pPr>
              <a:lnSpc>
                <a:spcPct val="115000"/>
              </a:lnSpc>
            </a:pPr>
            <a:r>
              <a:rPr lang="en-US" sz="1500" b="1" u="sng">
                <a:latin typeface="Georgia"/>
                <a:ea typeface="Georgia"/>
                <a:cs typeface="Georgia"/>
                <a:sym typeface="Georgia"/>
              </a:rPr>
              <a:t>Summary:</a:t>
            </a:r>
            <a:endParaRPr sz="1500" b="1" u="sng">
              <a:latin typeface="Georgia"/>
              <a:ea typeface="Georgia"/>
              <a:cs typeface="Georgia"/>
              <a:sym typeface="Georgia"/>
            </a:endParaRPr>
          </a:p>
          <a:p>
            <a:pPr marL="342900" indent="-266700">
              <a:lnSpc>
                <a:spcPct val="115000"/>
              </a:lnSpc>
              <a:buSzPts val="2000"/>
              <a:buFont typeface="Georgia"/>
              <a:buChar char="●"/>
            </a:pPr>
            <a:r>
              <a:rPr lang="en-US" sz="1500">
                <a:latin typeface="Georgia"/>
                <a:ea typeface="Georgia"/>
                <a:cs typeface="Georgia"/>
                <a:sym typeface="Georgia"/>
              </a:rPr>
              <a:t>PCB Revisions complete</a:t>
            </a:r>
            <a:endParaRPr sz="1500">
              <a:latin typeface="Georgia"/>
              <a:ea typeface="Georgia"/>
              <a:cs typeface="Georgia"/>
              <a:sym typeface="Georgia"/>
            </a:endParaRPr>
          </a:p>
          <a:p>
            <a:pPr marL="342900" indent="-266700">
              <a:lnSpc>
                <a:spcPct val="115000"/>
              </a:lnSpc>
              <a:buSzPts val="2000"/>
              <a:buFont typeface="Georgia"/>
              <a:buChar char="●"/>
            </a:pPr>
            <a:r>
              <a:rPr lang="en-US" sz="1500">
                <a:latin typeface="Georgia"/>
                <a:ea typeface="Georgia"/>
                <a:cs typeface="Georgia"/>
                <a:sym typeface="Georgia"/>
              </a:rPr>
              <a:t>Third PCB Revision unnecessary</a:t>
            </a:r>
            <a:endParaRPr sz="1500">
              <a:latin typeface="Georgia"/>
              <a:ea typeface="Georgia"/>
              <a:cs typeface="Georgia"/>
              <a:sym typeface="Georgia"/>
            </a:endParaRPr>
          </a:p>
          <a:p>
            <a:pPr marL="342900" indent="-266700">
              <a:lnSpc>
                <a:spcPct val="115000"/>
              </a:lnSpc>
              <a:buSzPts val="2000"/>
              <a:buFont typeface="Georgia"/>
              <a:buChar char="●"/>
            </a:pPr>
            <a:r>
              <a:rPr lang="en-US" sz="1500">
                <a:latin typeface="Georgia"/>
                <a:ea typeface="Georgia"/>
                <a:cs typeface="Georgia"/>
                <a:sym typeface="Georgia"/>
              </a:rPr>
              <a:t>Populating will begin once procured parts arrive</a:t>
            </a:r>
            <a:endParaRPr sz="1500">
              <a:latin typeface="Georgia"/>
              <a:ea typeface="Georgia"/>
              <a:cs typeface="Georgia"/>
              <a:sym typeface="Georgia"/>
            </a:endParaRPr>
          </a:p>
          <a:p>
            <a:pPr marL="342900" indent="-266700">
              <a:lnSpc>
                <a:spcPct val="115000"/>
              </a:lnSpc>
              <a:buSzPts val="2000"/>
              <a:buFont typeface="Georgia"/>
              <a:buChar char="●"/>
            </a:pPr>
            <a:r>
              <a:rPr lang="en-US" sz="1500">
                <a:latin typeface="Georgia"/>
                <a:ea typeface="Georgia"/>
                <a:cs typeface="Georgia"/>
                <a:sym typeface="Georgia"/>
              </a:rPr>
              <a:t>Brunt of work will come from populating boards</a:t>
            </a:r>
            <a:endParaRPr sz="1500">
              <a:latin typeface="Georgia"/>
              <a:ea typeface="Georgia"/>
              <a:cs typeface="Georgia"/>
              <a:sym typeface="Georgia"/>
            </a:endParaRPr>
          </a:p>
          <a:p>
            <a:pPr marL="342900" indent="-266700">
              <a:lnSpc>
                <a:spcPct val="115000"/>
              </a:lnSpc>
              <a:buSzPts val="2000"/>
              <a:buFont typeface="Georgia"/>
              <a:buChar char="●"/>
            </a:pPr>
            <a:r>
              <a:rPr lang="en-US" sz="1500">
                <a:latin typeface="Georgia"/>
                <a:ea typeface="Georgia"/>
                <a:cs typeface="Georgia"/>
                <a:sym typeface="Georgia"/>
              </a:rPr>
              <a:t>Completion of PCB’s is necessary for pod structure and deployment</a:t>
            </a:r>
            <a:endParaRPr sz="1500">
              <a:latin typeface="Georgia"/>
              <a:ea typeface="Georgia"/>
              <a:cs typeface="Georgia"/>
              <a:sym typeface="Georgi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30"/>
          <p:cNvSpPr txBox="1">
            <a:spLocks noGrp="1"/>
          </p:cNvSpPr>
          <p:nvPr>
            <p:ph type="sldNum" idx="12"/>
          </p:nvPr>
        </p:nvSpPr>
        <p:spPr>
          <a:prstGeom prst="rect">
            <a:avLst/>
          </a:prstGeom>
        </p:spPr>
        <p:txBody>
          <a:bodyPr spcFirstLastPara="1" wrap="square" lIns="68569" tIns="34275" rIns="68569" bIns="34275" anchor="t" anchorCtr="0">
            <a:noAutofit/>
          </a:bodyPr>
          <a:lstStyle/>
          <a:p>
            <a:fld id="{00000000-1234-1234-1234-123412341234}" type="slidenum">
              <a:rPr lang="en-US"/>
              <a:pPr/>
              <a:t>18</a:t>
            </a:fld>
            <a:endParaRPr/>
          </a:p>
        </p:txBody>
      </p:sp>
      <p:sp>
        <p:nvSpPr>
          <p:cNvPr id="395" name="Google Shape;395;p30"/>
          <p:cNvSpPr txBox="1">
            <a:spLocks noGrp="1"/>
          </p:cNvSpPr>
          <p:nvPr>
            <p:ph type="title"/>
          </p:nvPr>
        </p:nvSpPr>
        <p:spPr>
          <a:prstGeom prst="rect">
            <a:avLst/>
          </a:prstGeom>
        </p:spPr>
        <p:txBody>
          <a:bodyPr spcFirstLastPara="1" wrap="square" lIns="68569" tIns="34275" rIns="68569" bIns="34275" anchor="ctr" anchorCtr="0">
            <a:noAutofit/>
          </a:bodyPr>
          <a:lstStyle/>
          <a:p>
            <a:r>
              <a:rPr lang="en-US"/>
              <a:t>Deployment Control Motors</a:t>
            </a:r>
            <a:endParaRPr/>
          </a:p>
        </p:txBody>
      </p:sp>
      <p:sp>
        <p:nvSpPr>
          <p:cNvPr id="396" name="Google Shape;396;p30"/>
          <p:cNvSpPr txBox="1"/>
          <p:nvPr/>
        </p:nvSpPr>
        <p:spPr>
          <a:xfrm>
            <a:off x="5941969" y="1816050"/>
            <a:ext cx="2964825" cy="2666025"/>
          </a:xfrm>
          <a:prstGeom prst="rect">
            <a:avLst/>
          </a:prstGeom>
          <a:noFill/>
          <a:ln>
            <a:noFill/>
          </a:ln>
        </p:spPr>
        <p:txBody>
          <a:bodyPr spcFirstLastPara="1" wrap="square" lIns="68569" tIns="68569" rIns="68569" bIns="68569" anchor="t" anchorCtr="0">
            <a:noAutofit/>
          </a:bodyPr>
          <a:lstStyle/>
          <a:p>
            <a:pPr>
              <a:lnSpc>
                <a:spcPct val="115000"/>
              </a:lnSpc>
            </a:pPr>
            <a:r>
              <a:rPr lang="en-US" sz="1500" b="1" u="sng">
                <a:latin typeface="Georgia"/>
                <a:ea typeface="Georgia"/>
                <a:cs typeface="Georgia"/>
                <a:sym typeface="Georgia"/>
              </a:rPr>
              <a:t>Summary:</a:t>
            </a:r>
            <a:endParaRPr sz="1500" b="1" u="sng">
              <a:latin typeface="Georgia"/>
              <a:ea typeface="Georgia"/>
              <a:cs typeface="Georgia"/>
              <a:sym typeface="Georgia"/>
            </a:endParaRPr>
          </a:p>
          <a:p>
            <a:pPr marL="342900" indent="-266700">
              <a:lnSpc>
                <a:spcPct val="90000"/>
              </a:lnSpc>
              <a:spcBef>
                <a:spcPts val="750"/>
              </a:spcBef>
              <a:buClr>
                <a:schemeClr val="dk1"/>
              </a:buClr>
              <a:buSzPts val="2000"/>
              <a:buChar char="●"/>
            </a:pPr>
            <a:r>
              <a:rPr lang="en-US" sz="1500">
                <a:solidFill>
                  <a:schemeClr val="dk1"/>
                </a:solidFill>
                <a:latin typeface="Georgia"/>
                <a:ea typeface="Georgia"/>
                <a:cs typeface="Georgia"/>
                <a:sym typeface="Georgia"/>
              </a:rPr>
              <a:t>Verify 24V DC motor will rotate exactly once</a:t>
            </a:r>
            <a:endParaRPr sz="1500">
              <a:solidFill>
                <a:schemeClr val="dk1"/>
              </a:solidFill>
              <a:latin typeface="Georgia"/>
              <a:ea typeface="Georgia"/>
              <a:cs typeface="Georgia"/>
              <a:sym typeface="Georgia"/>
            </a:endParaRPr>
          </a:p>
          <a:p>
            <a:pPr marL="342900" indent="-266700">
              <a:lnSpc>
                <a:spcPct val="90000"/>
              </a:lnSpc>
              <a:buClr>
                <a:schemeClr val="dk1"/>
              </a:buClr>
              <a:buSzPts val="2000"/>
              <a:buChar char="●"/>
            </a:pPr>
            <a:r>
              <a:rPr lang="en-US" sz="1500">
                <a:solidFill>
                  <a:schemeClr val="dk1"/>
                </a:solidFill>
                <a:latin typeface="Georgia"/>
                <a:ea typeface="Georgia"/>
                <a:cs typeface="Georgia"/>
                <a:sym typeface="Georgia"/>
              </a:rPr>
              <a:t>Implement safety interrupts</a:t>
            </a:r>
            <a:endParaRPr sz="1500">
              <a:solidFill>
                <a:schemeClr val="dk1"/>
              </a:solidFill>
              <a:latin typeface="Georgia"/>
              <a:ea typeface="Georgia"/>
              <a:cs typeface="Georgia"/>
              <a:sym typeface="Georgia"/>
            </a:endParaRPr>
          </a:p>
          <a:p>
            <a:pPr marL="342900" indent="-266700">
              <a:lnSpc>
                <a:spcPct val="90000"/>
              </a:lnSpc>
              <a:buClr>
                <a:schemeClr val="dk1"/>
              </a:buClr>
              <a:buSzPts val="2000"/>
              <a:buChar char="●"/>
            </a:pPr>
            <a:r>
              <a:rPr lang="en-US" sz="1500">
                <a:solidFill>
                  <a:schemeClr val="dk1"/>
                </a:solidFill>
                <a:latin typeface="Georgia"/>
                <a:ea typeface="Georgia"/>
                <a:cs typeface="Georgia"/>
                <a:sym typeface="Georgia"/>
              </a:rPr>
              <a:t>Reset step count for azimuth control and rotate to commanded location</a:t>
            </a:r>
            <a:endParaRPr sz="1500">
              <a:solidFill>
                <a:schemeClr val="dk1"/>
              </a:solidFill>
              <a:latin typeface="Georgia"/>
              <a:ea typeface="Georgia"/>
              <a:cs typeface="Georgia"/>
              <a:sym typeface="Georgia"/>
            </a:endParaRPr>
          </a:p>
          <a:p>
            <a:pPr>
              <a:lnSpc>
                <a:spcPct val="90000"/>
              </a:lnSpc>
              <a:spcBef>
                <a:spcPts val="750"/>
              </a:spcBef>
            </a:pPr>
            <a:r>
              <a:rPr lang="en-US" sz="1500" b="1" u="sng">
                <a:solidFill>
                  <a:schemeClr val="dk1"/>
                </a:solidFill>
                <a:latin typeface="Georgia"/>
                <a:ea typeface="Georgia"/>
                <a:cs typeface="Georgia"/>
                <a:sym typeface="Georgia"/>
              </a:rPr>
              <a:t>Challenges:</a:t>
            </a:r>
            <a:endParaRPr sz="1500">
              <a:solidFill>
                <a:schemeClr val="dk1"/>
              </a:solidFill>
              <a:latin typeface="Georgia"/>
              <a:ea typeface="Georgia"/>
              <a:cs typeface="Georgia"/>
              <a:sym typeface="Georgia"/>
            </a:endParaRPr>
          </a:p>
          <a:p>
            <a:pPr marL="342900" indent="-266700">
              <a:lnSpc>
                <a:spcPct val="90000"/>
              </a:lnSpc>
              <a:spcBef>
                <a:spcPts val="750"/>
              </a:spcBef>
              <a:buClr>
                <a:schemeClr val="dk1"/>
              </a:buClr>
              <a:buSzPts val="2000"/>
              <a:buFont typeface="Georgia"/>
              <a:buChar char="●"/>
            </a:pPr>
            <a:r>
              <a:rPr lang="en-US" sz="1500">
                <a:solidFill>
                  <a:schemeClr val="dk1"/>
                </a:solidFill>
                <a:latin typeface="Georgia"/>
                <a:ea typeface="Georgia"/>
                <a:cs typeface="Georgia"/>
                <a:sym typeface="Georgia"/>
              </a:rPr>
              <a:t>Poor part documentation led to additional work for wiring and pinouts</a:t>
            </a:r>
            <a:endParaRPr sz="1500">
              <a:solidFill>
                <a:schemeClr val="dk1"/>
              </a:solidFill>
              <a:latin typeface="Georgia"/>
              <a:ea typeface="Georgia"/>
              <a:cs typeface="Georgia"/>
              <a:sym typeface="Georgia"/>
            </a:endParaRPr>
          </a:p>
          <a:p>
            <a:pPr>
              <a:lnSpc>
                <a:spcPct val="90000"/>
              </a:lnSpc>
              <a:spcBef>
                <a:spcPts val="750"/>
              </a:spcBef>
            </a:pPr>
            <a:r>
              <a:rPr lang="en-US" sz="1500" b="1" u="sng">
                <a:solidFill>
                  <a:schemeClr val="dk1"/>
                </a:solidFill>
                <a:latin typeface="Georgia"/>
                <a:ea typeface="Georgia"/>
                <a:cs typeface="Georgia"/>
                <a:sym typeface="Georgia"/>
              </a:rPr>
              <a:t>Time Remaining:</a:t>
            </a:r>
            <a:r>
              <a:rPr lang="en-US" sz="1500">
                <a:solidFill>
                  <a:schemeClr val="dk1"/>
                </a:solidFill>
                <a:latin typeface="Georgia"/>
                <a:ea typeface="Georgia"/>
                <a:cs typeface="Georgia"/>
                <a:sym typeface="Georgia"/>
              </a:rPr>
              <a:t> </a:t>
            </a:r>
            <a:endParaRPr sz="1500">
              <a:solidFill>
                <a:schemeClr val="dk1"/>
              </a:solidFill>
              <a:latin typeface="Georgia"/>
              <a:ea typeface="Georgia"/>
              <a:cs typeface="Georgia"/>
              <a:sym typeface="Georgia"/>
            </a:endParaRPr>
          </a:p>
          <a:p>
            <a:pPr marL="342900" indent="-266700">
              <a:lnSpc>
                <a:spcPct val="90000"/>
              </a:lnSpc>
              <a:spcBef>
                <a:spcPts val="750"/>
              </a:spcBef>
              <a:buClr>
                <a:schemeClr val="dk1"/>
              </a:buClr>
              <a:buSzPts val="2000"/>
              <a:buFont typeface="Georgia"/>
              <a:buChar char="●"/>
            </a:pPr>
            <a:r>
              <a:rPr lang="en-US" sz="1500">
                <a:solidFill>
                  <a:schemeClr val="dk1"/>
                </a:solidFill>
                <a:latin typeface="Georgia"/>
                <a:ea typeface="Georgia"/>
                <a:cs typeface="Georgia"/>
                <a:sym typeface="Georgia"/>
              </a:rPr>
              <a:t>16 hrs</a:t>
            </a:r>
            <a:endParaRPr sz="1500">
              <a:solidFill>
                <a:schemeClr val="dk1"/>
              </a:solidFill>
              <a:latin typeface="Georgia"/>
              <a:ea typeface="Georgia"/>
              <a:cs typeface="Georgia"/>
              <a:sym typeface="Georgia"/>
            </a:endParaRPr>
          </a:p>
        </p:txBody>
      </p:sp>
      <p:pic>
        <p:nvPicPr>
          <p:cNvPr id="397" name="Google Shape;397;p30"/>
          <p:cNvPicPr preferRelativeResize="0"/>
          <p:nvPr/>
        </p:nvPicPr>
        <p:blipFill>
          <a:blip r:embed="rId3">
            <a:alphaModFix/>
          </a:blip>
          <a:stretch>
            <a:fillRect/>
          </a:stretch>
        </p:blipFill>
        <p:spPr>
          <a:xfrm>
            <a:off x="203645" y="1816049"/>
            <a:ext cx="5598374" cy="37034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DDBD5E-D740-4D7C-9AC3-DC4EFFA0437A}"/>
              </a:ext>
            </a:extLst>
          </p:cNvPr>
          <p:cNvSpPr>
            <a:spLocks noGrp="1"/>
          </p:cNvSpPr>
          <p:nvPr>
            <p:ph type="title"/>
          </p:nvPr>
        </p:nvSpPr>
        <p:spPr/>
        <p:txBody>
          <a:bodyPr/>
          <a:lstStyle/>
          <a:p>
            <a:r>
              <a:rPr lang="en-US" dirty="0"/>
              <a:t>Hardware</a:t>
            </a:r>
          </a:p>
        </p:txBody>
      </p:sp>
      <p:sp>
        <p:nvSpPr>
          <p:cNvPr id="4" name="Google Shape;112;p14">
            <a:extLst>
              <a:ext uri="{FF2B5EF4-FFF2-40B4-BE49-F238E27FC236}">
                <a16:creationId xmlns:a16="http://schemas.microsoft.com/office/drawing/2014/main" id="{0F44BDA4-C4EB-40D5-B838-9F289C8AE4C2}"/>
              </a:ext>
            </a:extLst>
          </p:cNvPr>
          <p:cNvSpPr/>
          <p:nvPr/>
        </p:nvSpPr>
        <p:spPr>
          <a:xfrm>
            <a:off x="67614"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dirty="0">
                <a:solidFill>
                  <a:schemeClr val="lt1"/>
                </a:solidFill>
                <a:latin typeface="Georgia"/>
                <a:ea typeface="Georgia"/>
                <a:cs typeface="Georgia"/>
                <a:sym typeface="Georgia"/>
              </a:rPr>
              <a:t>Project Overview</a:t>
            </a:r>
            <a:endParaRPr sz="1400" dirty="0"/>
          </a:p>
        </p:txBody>
      </p:sp>
      <p:sp>
        <p:nvSpPr>
          <p:cNvPr id="5" name="Google Shape;113;p14">
            <a:extLst>
              <a:ext uri="{FF2B5EF4-FFF2-40B4-BE49-F238E27FC236}">
                <a16:creationId xmlns:a16="http://schemas.microsoft.com/office/drawing/2014/main" id="{4087DE65-7BEF-4157-B111-A8E5E35563A4}"/>
              </a:ext>
            </a:extLst>
          </p:cNvPr>
          <p:cNvSpPr/>
          <p:nvPr/>
        </p:nvSpPr>
        <p:spPr>
          <a:xfrm>
            <a:off x="1591936"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Schedule</a:t>
            </a:r>
            <a:endParaRPr sz="1400"/>
          </a:p>
        </p:txBody>
      </p:sp>
      <p:sp>
        <p:nvSpPr>
          <p:cNvPr id="6" name="Google Shape;116;p14">
            <a:extLst>
              <a:ext uri="{FF2B5EF4-FFF2-40B4-BE49-F238E27FC236}">
                <a16:creationId xmlns:a16="http://schemas.microsoft.com/office/drawing/2014/main" id="{3C62208D-68BF-4AD8-B891-4F67024B232A}"/>
              </a:ext>
            </a:extLst>
          </p:cNvPr>
          <p:cNvSpPr/>
          <p:nvPr/>
        </p:nvSpPr>
        <p:spPr>
          <a:xfrm>
            <a:off x="768096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dirty="0">
                <a:solidFill>
                  <a:schemeClr val="lt1"/>
                </a:solidFill>
                <a:latin typeface="Georgia"/>
                <a:ea typeface="Georgia"/>
                <a:cs typeface="Georgia"/>
                <a:sym typeface="Georgia"/>
              </a:rPr>
              <a:t>Budget</a:t>
            </a:r>
            <a:endParaRPr sz="1400" dirty="0"/>
          </a:p>
        </p:txBody>
      </p:sp>
      <p:sp>
        <p:nvSpPr>
          <p:cNvPr id="7" name="Google Shape;117;p14">
            <a:extLst>
              <a:ext uri="{FF2B5EF4-FFF2-40B4-BE49-F238E27FC236}">
                <a16:creationId xmlns:a16="http://schemas.microsoft.com/office/drawing/2014/main" id="{A57BDE46-4E1E-48BB-A792-A2BDA28506A2}"/>
              </a:ext>
            </a:extLst>
          </p:cNvPr>
          <p:cNvSpPr/>
          <p:nvPr/>
        </p:nvSpPr>
        <p:spPr>
          <a:xfrm>
            <a:off x="464058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Hardware</a:t>
            </a:r>
            <a:endParaRPr sz="1400"/>
          </a:p>
        </p:txBody>
      </p:sp>
      <p:sp>
        <p:nvSpPr>
          <p:cNvPr id="8" name="Google Shape;123;p14">
            <a:extLst>
              <a:ext uri="{FF2B5EF4-FFF2-40B4-BE49-F238E27FC236}">
                <a16:creationId xmlns:a16="http://schemas.microsoft.com/office/drawing/2014/main" id="{C0AD4815-A099-41B7-AC17-A08172C773AF}"/>
              </a:ext>
            </a:extLst>
          </p:cNvPr>
          <p:cNvSpPr/>
          <p:nvPr/>
        </p:nvSpPr>
        <p:spPr>
          <a:xfrm>
            <a:off x="616077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Software</a:t>
            </a:r>
            <a:endParaRPr sz="1400"/>
          </a:p>
        </p:txBody>
      </p:sp>
      <p:sp>
        <p:nvSpPr>
          <p:cNvPr id="9" name="Google Shape;124;p14">
            <a:extLst>
              <a:ext uri="{FF2B5EF4-FFF2-40B4-BE49-F238E27FC236}">
                <a16:creationId xmlns:a16="http://schemas.microsoft.com/office/drawing/2014/main" id="{A9361E60-F7A0-4DAB-9D97-3E4164C0ECBE}"/>
              </a:ext>
            </a:extLst>
          </p:cNvPr>
          <p:cNvSpPr/>
          <p:nvPr/>
        </p:nvSpPr>
        <p:spPr>
          <a:xfrm>
            <a:off x="3116258"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a:effectLst>
            <a:glow rad="228600">
              <a:schemeClr val="accent2">
                <a:satMod val="175000"/>
                <a:alpha val="40000"/>
              </a:schemeClr>
            </a:glow>
          </a:effectLst>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Electronics</a:t>
            </a:r>
            <a:endParaRPr sz="1400"/>
          </a:p>
        </p:txBody>
      </p:sp>
    </p:spTree>
    <p:extLst>
      <p:ext uri="{BB962C8B-B14F-4D97-AF65-F5344CB8AC3E}">
        <p14:creationId xmlns:p14="http://schemas.microsoft.com/office/powerpoint/2010/main" val="9795487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DDBD5E-D740-4D7C-9AC3-DC4EFFA0437A}"/>
              </a:ext>
            </a:extLst>
          </p:cNvPr>
          <p:cNvSpPr>
            <a:spLocks noGrp="1"/>
          </p:cNvSpPr>
          <p:nvPr>
            <p:ph type="title"/>
          </p:nvPr>
        </p:nvSpPr>
        <p:spPr/>
        <p:txBody>
          <a:bodyPr/>
          <a:lstStyle/>
          <a:p>
            <a:r>
              <a:rPr lang="en-US" dirty="0"/>
              <a:t>Project Overview</a:t>
            </a:r>
          </a:p>
        </p:txBody>
      </p:sp>
      <p:sp>
        <p:nvSpPr>
          <p:cNvPr id="4" name="Google Shape;112;p14">
            <a:extLst>
              <a:ext uri="{FF2B5EF4-FFF2-40B4-BE49-F238E27FC236}">
                <a16:creationId xmlns:a16="http://schemas.microsoft.com/office/drawing/2014/main" id="{0F44BDA4-C4EB-40D5-B838-9F289C8AE4C2}"/>
              </a:ext>
            </a:extLst>
          </p:cNvPr>
          <p:cNvSpPr/>
          <p:nvPr/>
        </p:nvSpPr>
        <p:spPr>
          <a:xfrm>
            <a:off x="67614"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a:effectLst>
            <a:glow rad="228600">
              <a:schemeClr val="accent2">
                <a:satMod val="175000"/>
                <a:alpha val="40000"/>
              </a:schemeClr>
            </a:glow>
          </a:effectLst>
        </p:spPr>
        <p:txBody>
          <a:bodyPr spcFirstLastPara="1" wrap="square" lIns="68569" tIns="34275" rIns="68569" bIns="34275" anchor="ctr" anchorCtr="0">
            <a:noAutofit/>
          </a:bodyPr>
          <a:lstStyle/>
          <a:p>
            <a:pPr algn="ctr">
              <a:buSzPts val="1800"/>
            </a:pPr>
            <a:r>
              <a:rPr lang="en-US" sz="1800" dirty="0">
                <a:solidFill>
                  <a:schemeClr val="lt1"/>
                </a:solidFill>
                <a:latin typeface="Georgia"/>
                <a:ea typeface="Georgia"/>
                <a:cs typeface="Georgia"/>
                <a:sym typeface="Georgia"/>
              </a:rPr>
              <a:t>Project Overview</a:t>
            </a:r>
            <a:endParaRPr sz="1400" dirty="0"/>
          </a:p>
        </p:txBody>
      </p:sp>
      <p:sp>
        <p:nvSpPr>
          <p:cNvPr id="5" name="Google Shape;113;p14">
            <a:extLst>
              <a:ext uri="{FF2B5EF4-FFF2-40B4-BE49-F238E27FC236}">
                <a16:creationId xmlns:a16="http://schemas.microsoft.com/office/drawing/2014/main" id="{4087DE65-7BEF-4157-B111-A8E5E35563A4}"/>
              </a:ext>
            </a:extLst>
          </p:cNvPr>
          <p:cNvSpPr/>
          <p:nvPr/>
        </p:nvSpPr>
        <p:spPr>
          <a:xfrm>
            <a:off x="1591936"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Schedule</a:t>
            </a:r>
            <a:endParaRPr sz="1400"/>
          </a:p>
        </p:txBody>
      </p:sp>
      <p:sp>
        <p:nvSpPr>
          <p:cNvPr id="6" name="Google Shape;116;p14">
            <a:extLst>
              <a:ext uri="{FF2B5EF4-FFF2-40B4-BE49-F238E27FC236}">
                <a16:creationId xmlns:a16="http://schemas.microsoft.com/office/drawing/2014/main" id="{3C62208D-68BF-4AD8-B891-4F67024B232A}"/>
              </a:ext>
            </a:extLst>
          </p:cNvPr>
          <p:cNvSpPr/>
          <p:nvPr/>
        </p:nvSpPr>
        <p:spPr>
          <a:xfrm>
            <a:off x="768096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dirty="0">
                <a:solidFill>
                  <a:schemeClr val="lt1"/>
                </a:solidFill>
                <a:latin typeface="Georgia"/>
                <a:ea typeface="Georgia"/>
                <a:cs typeface="Georgia"/>
                <a:sym typeface="Georgia"/>
              </a:rPr>
              <a:t>Budget</a:t>
            </a:r>
            <a:endParaRPr sz="1400" dirty="0"/>
          </a:p>
        </p:txBody>
      </p:sp>
      <p:sp>
        <p:nvSpPr>
          <p:cNvPr id="7" name="Google Shape;117;p14">
            <a:extLst>
              <a:ext uri="{FF2B5EF4-FFF2-40B4-BE49-F238E27FC236}">
                <a16:creationId xmlns:a16="http://schemas.microsoft.com/office/drawing/2014/main" id="{A57BDE46-4E1E-48BB-A792-A2BDA28506A2}"/>
              </a:ext>
            </a:extLst>
          </p:cNvPr>
          <p:cNvSpPr/>
          <p:nvPr/>
        </p:nvSpPr>
        <p:spPr>
          <a:xfrm>
            <a:off x="464058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Hardware</a:t>
            </a:r>
            <a:endParaRPr sz="1400"/>
          </a:p>
        </p:txBody>
      </p:sp>
      <p:sp>
        <p:nvSpPr>
          <p:cNvPr id="8" name="Google Shape;123;p14">
            <a:extLst>
              <a:ext uri="{FF2B5EF4-FFF2-40B4-BE49-F238E27FC236}">
                <a16:creationId xmlns:a16="http://schemas.microsoft.com/office/drawing/2014/main" id="{C0AD4815-A099-41B7-AC17-A08172C773AF}"/>
              </a:ext>
            </a:extLst>
          </p:cNvPr>
          <p:cNvSpPr/>
          <p:nvPr/>
        </p:nvSpPr>
        <p:spPr>
          <a:xfrm>
            <a:off x="616077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Software</a:t>
            </a:r>
            <a:endParaRPr sz="1400"/>
          </a:p>
        </p:txBody>
      </p:sp>
      <p:sp>
        <p:nvSpPr>
          <p:cNvPr id="9" name="Google Shape;124;p14">
            <a:extLst>
              <a:ext uri="{FF2B5EF4-FFF2-40B4-BE49-F238E27FC236}">
                <a16:creationId xmlns:a16="http://schemas.microsoft.com/office/drawing/2014/main" id="{A9361E60-F7A0-4DAB-9D97-3E4164C0ECBE}"/>
              </a:ext>
            </a:extLst>
          </p:cNvPr>
          <p:cNvSpPr/>
          <p:nvPr/>
        </p:nvSpPr>
        <p:spPr>
          <a:xfrm>
            <a:off x="3116258"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Electronics</a:t>
            </a:r>
            <a:endParaRPr sz="1400"/>
          </a:p>
        </p:txBody>
      </p:sp>
    </p:spTree>
    <p:extLst>
      <p:ext uri="{BB962C8B-B14F-4D97-AF65-F5344CB8AC3E}">
        <p14:creationId xmlns:p14="http://schemas.microsoft.com/office/powerpoint/2010/main" val="2413010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2"/>
          <p:cNvSpPr txBox="1">
            <a:spLocks noGrp="1"/>
          </p:cNvSpPr>
          <p:nvPr>
            <p:ph type="sldNum" idx="12"/>
          </p:nvPr>
        </p:nvSpPr>
        <p:spPr>
          <a:prstGeom prst="rect">
            <a:avLst/>
          </a:prstGeom>
          <a:noFill/>
          <a:ln>
            <a:noFill/>
          </a:ln>
        </p:spPr>
        <p:txBody>
          <a:bodyPr spcFirstLastPara="1" wrap="square" lIns="68569" tIns="34275" rIns="68569" bIns="34275" anchor="t" anchorCtr="0">
            <a:noAutofit/>
          </a:bodyPr>
          <a:lstStyle/>
          <a:p>
            <a:fld id="{00000000-1234-1234-1234-123412341234}" type="slidenum">
              <a:rPr lang="en-US"/>
              <a:pPr/>
              <a:t>20</a:t>
            </a:fld>
            <a:endParaRPr/>
          </a:p>
        </p:txBody>
      </p:sp>
      <p:sp>
        <p:nvSpPr>
          <p:cNvPr id="421" name="Google Shape;421;p32"/>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US"/>
              <a:t>Cannon Manufacturing Plan</a:t>
            </a:r>
            <a:endParaRPr/>
          </a:p>
        </p:txBody>
      </p:sp>
      <p:graphicFrame>
        <p:nvGraphicFramePr>
          <p:cNvPr id="422" name="Google Shape;422;p32"/>
          <p:cNvGraphicFramePr/>
          <p:nvPr>
            <p:extLst>
              <p:ext uri="{D42A27DB-BD31-4B8C-83A1-F6EECF244321}">
                <p14:modId xmlns:p14="http://schemas.microsoft.com/office/powerpoint/2010/main" val="3124606070"/>
              </p:ext>
            </p:extLst>
          </p:nvPr>
        </p:nvGraphicFramePr>
        <p:xfrm>
          <a:off x="108125" y="4857915"/>
          <a:ext cx="3233027" cy="1600134"/>
        </p:xfrm>
        <a:graphic>
          <a:graphicData uri="http://schemas.openxmlformats.org/drawingml/2006/table">
            <a:tbl>
              <a:tblPr>
                <a:noFill/>
                <a:tableStyleId>{F671C214-73C4-44E7-A0DA-91E83C8F2F90}</a:tableStyleId>
              </a:tblPr>
              <a:tblGrid>
                <a:gridCol w="1643605">
                  <a:extLst>
                    <a:ext uri="{9D8B030D-6E8A-4147-A177-3AD203B41FA5}">
                      <a16:colId xmlns:a16="http://schemas.microsoft.com/office/drawing/2014/main" val="20000"/>
                    </a:ext>
                  </a:extLst>
                </a:gridCol>
                <a:gridCol w="1589422">
                  <a:extLst>
                    <a:ext uri="{9D8B030D-6E8A-4147-A177-3AD203B41FA5}">
                      <a16:colId xmlns:a16="http://schemas.microsoft.com/office/drawing/2014/main" val="20001"/>
                    </a:ext>
                  </a:extLst>
                </a:gridCol>
              </a:tblGrid>
              <a:tr h="365738">
                <a:tc>
                  <a:txBody>
                    <a:bodyPr/>
                    <a:lstStyle/>
                    <a:p>
                      <a:pPr marL="0" lvl="0" indent="0" algn="ctr" rtl="0">
                        <a:spcBef>
                          <a:spcPts val="0"/>
                        </a:spcBef>
                        <a:spcAft>
                          <a:spcPts val="0"/>
                        </a:spcAft>
                        <a:buNone/>
                      </a:pPr>
                      <a:r>
                        <a:rPr lang="en-US" sz="1800" b="1">
                          <a:solidFill>
                            <a:srgbClr val="FFFFFF"/>
                          </a:solidFill>
                          <a:latin typeface="Georgia"/>
                          <a:ea typeface="Georgia"/>
                          <a:cs typeface="Georgia"/>
                          <a:sym typeface="Georgia"/>
                        </a:rPr>
                        <a:t>CNC </a:t>
                      </a:r>
                      <a:endParaRPr sz="1800" b="1">
                        <a:solidFill>
                          <a:srgbClr val="FFFFFF"/>
                        </a:solidFill>
                        <a:latin typeface="Georgia"/>
                        <a:ea typeface="Georgia"/>
                        <a:cs typeface="Georgia"/>
                        <a:sym typeface="Georgia"/>
                      </a:endParaRPr>
                    </a:p>
                  </a:txBody>
                  <a:tcPr marL="68569" marR="68569" marT="68569" marB="68569">
                    <a:solidFill>
                      <a:schemeClr val="accent1"/>
                    </a:solidFill>
                  </a:tcPr>
                </a:tc>
                <a:tc>
                  <a:txBody>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Time Remaining</a:t>
                      </a:r>
                      <a:endParaRPr sz="1800" dirty="0">
                        <a:solidFill>
                          <a:srgbClr val="FFFFFF"/>
                        </a:solidFill>
                        <a:latin typeface="Georgia"/>
                        <a:ea typeface="Georgia"/>
                        <a:cs typeface="Georgia"/>
                        <a:sym typeface="Georgia"/>
                      </a:endParaRPr>
                    </a:p>
                  </a:txBody>
                  <a:tcPr marL="68569" marR="68569" marT="68569" marB="68569">
                    <a:solidFill>
                      <a:schemeClr val="accent1"/>
                    </a:solidFill>
                  </a:tcPr>
                </a:tc>
                <a:extLst>
                  <a:ext uri="{0D108BD9-81ED-4DB2-BD59-A6C34878D82A}">
                    <a16:rowId xmlns:a16="http://schemas.microsoft.com/office/drawing/2014/main" val="10000"/>
                  </a:ext>
                </a:extLst>
              </a:tr>
              <a:tr h="297158">
                <a:tc>
                  <a:txBody>
                    <a:bodyPr/>
                    <a:lstStyle/>
                    <a:p>
                      <a:pPr marL="0" lvl="0" indent="0" algn="ctr" rtl="0">
                        <a:spcBef>
                          <a:spcPts val="0"/>
                        </a:spcBef>
                        <a:spcAft>
                          <a:spcPts val="0"/>
                        </a:spcAft>
                        <a:buNone/>
                      </a:pPr>
                      <a:r>
                        <a:rPr lang="en-US" sz="1400" b="1" dirty="0">
                          <a:solidFill>
                            <a:srgbClr val="6FA8DC"/>
                          </a:solidFill>
                          <a:latin typeface="Georgia"/>
                          <a:ea typeface="Georgia"/>
                          <a:cs typeface="Georgia"/>
                          <a:sym typeface="Georgia"/>
                        </a:rPr>
                        <a:t>Canon Support (x2)</a:t>
                      </a:r>
                      <a:endParaRPr sz="1400" b="1" dirty="0">
                        <a:solidFill>
                          <a:srgbClr val="6FA8DC"/>
                        </a:solidFill>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dirty="0">
                          <a:latin typeface="Georgia"/>
                          <a:ea typeface="Georgia"/>
                          <a:cs typeface="Georgia"/>
                          <a:sym typeface="Georgia"/>
                        </a:rPr>
                        <a:t>8 </a:t>
                      </a:r>
                      <a:r>
                        <a:rPr lang="en-US" sz="1400" dirty="0" err="1">
                          <a:latin typeface="Georgia"/>
                          <a:ea typeface="Georgia"/>
                          <a:cs typeface="Georgia"/>
                          <a:sym typeface="Georgia"/>
                        </a:rPr>
                        <a:t>hr</a:t>
                      </a:r>
                      <a:endParaRPr sz="1400" dirty="0">
                        <a:latin typeface="Georgia"/>
                        <a:ea typeface="Georgia"/>
                        <a:cs typeface="Georgia"/>
                        <a:sym typeface="Georgia"/>
                      </a:endParaRPr>
                    </a:p>
                  </a:txBody>
                  <a:tcPr marL="68569" marR="68569" marT="68569" marB="68569"/>
                </a:tc>
                <a:extLst>
                  <a:ext uri="{0D108BD9-81ED-4DB2-BD59-A6C34878D82A}">
                    <a16:rowId xmlns:a16="http://schemas.microsoft.com/office/drawing/2014/main" val="10001"/>
                  </a:ext>
                </a:extLst>
              </a:tr>
              <a:tr h="297158">
                <a:tc>
                  <a:txBody>
                    <a:bodyPr/>
                    <a:lstStyle/>
                    <a:p>
                      <a:pPr marL="0" lvl="0" indent="0" algn="ctr" rtl="0">
                        <a:spcBef>
                          <a:spcPts val="0"/>
                        </a:spcBef>
                        <a:spcAft>
                          <a:spcPts val="0"/>
                        </a:spcAft>
                        <a:buNone/>
                      </a:pPr>
                      <a:r>
                        <a:rPr lang="en-US" sz="1400">
                          <a:latin typeface="Georgia"/>
                          <a:ea typeface="Georgia"/>
                          <a:cs typeface="Georgia"/>
                          <a:sym typeface="Georgia"/>
                        </a:rPr>
                        <a:t>Shaft Support </a:t>
                      </a:r>
                      <a:endParaRPr sz="1400">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dirty="0">
                          <a:latin typeface="Georgia"/>
                          <a:ea typeface="Georgia"/>
                          <a:cs typeface="Georgia"/>
                          <a:sym typeface="Georgia"/>
                        </a:rPr>
                        <a:t>6 </a:t>
                      </a:r>
                      <a:r>
                        <a:rPr lang="en-US" sz="1400" dirty="0" err="1">
                          <a:latin typeface="Georgia"/>
                          <a:ea typeface="Georgia"/>
                          <a:cs typeface="Georgia"/>
                          <a:sym typeface="Georgia"/>
                        </a:rPr>
                        <a:t>hr</a:t>
                      </a:r>
                      <a:endParaRPr sz="1400" dirty="0">
                        <a:latin typeface="Georgia"/>
                        <a:ea typeface="Georgia"/>
                        <a:cs typeface="Georgia"/>
                        <a:sym typeface="Georgia"/>
                      </a:endParaRPr>
                    </a:p>
                  </a:txBody>
                  <a:tcPr marL="68569" marR="68569" marT="68569" marB="68569"/>
                </a:tc>
                <a:extLst>
                  <a:ext uri="{0D108BD9-81ED-4DB2-BD59-A6C34878D82A}">
                    <a16:rowId xmlns:a16="http://schemas.microsoft.com/office/drawing/2014/main" val="10002"/>
                  </a:ext>
                </a:extLst>
              </a:tr>
            </a:tbl>
          </a:graphicData>
        </a:graphic>
      </p:graphicFrame>
      <p:graphicFrame>
        <p:nvGraphicFramePr>
          <p:cNvPr id="423" name="Google Shape;423;p32"/>
          <p:cNvGraphicFramePr/>
          <p:nvPr>
            <p:extLst>
              <p:ext uri="{D42A27DB-BD31-4B8C-83A1-F6EECF244321}">
                <p14:modId xmlns:p14="http://schemas.microsoft.com/office/powerpoint/2010/main" val="287562314"/>
              </p:ext>
            </p:extLst>
          </p:nvPr>
        </p:nvGraphicFramePr>
        <p:xfrm>
          <a:off x="108125" y="1255589"/>
          <a:ext cx="3233027" cy="3489762"/>
        </p:xfrm>
        <a:graphic>
          <a:graphicData uri="http://schemas.openxmlformats.org/drawingml/2006/table">
            <a:tbl>
              <a:tblPr>
                <a:noFill/>
                <a:tableStyleId>{F671C214-73C4-44E7-A0DA-91E83C8F2F90}</a:tableStyleId>
              </a:tblPr>
              <a:tblGrid>
                <a:gridCol w="1948405">
                  <a:extLst>
                    <a:ext uri="{9D8B030D-6E8A-4147-A177-3AD203B41FA5}">
                      <a16:colId xmlns:a16="http://schemas.microsoft.com/office/drawing/2014/main" val="20000"/>
                    </a:ext>
                  </a:extLst>
                </a:gridCol>
                <a:gridCol w="1284622">
                  <a:extLst>
                    <a:ext uri="{9D8B030D-6E8A-4147-A177-3AD203B41FA5}">
                      <a16:colId xmlns:a16="http://schemas.microsoft.com/office/drawing/2014/main" val="20001"/>
                    </a:ext>
                  </a:extLst>
                </a:gridCol>
              </a:tblGrid>
              <a:tr h="548618">
                <a:tc>
                  <a:txBody>
                    <a:bodyPr/>
                    <a:lstStyle/>
                    <a:p>
                      <a:pPr marL="0" lvl="0" indent="0" algn="ctr" rtl="0">
                        <a:spcBef>
                          <a:spcPts val="0"/>
                        </a:spcBef>
                        <a:spcAft>
                          <a:spcPts val="0"/>
                        </a:spcAft>
                        <a:buNone/>
                      </a:pPr>
                      <a:r>
                        <a:rPr lang="en-US" sz="1800" b="1" dirty="0">
                          <a:solidFill>
                            <a:srgbClr val="FFFFFF"/>
                          </a:solidFill>
                          <a:latin typeface="Georgia"/>
                          <a:ea typeface="Georgia"/>
                          <a:cs typeface="Georgia"/>
                          <a:sym typeface="Georgia"/>
                        </a:rPr>
                        <a:t>Mills/Lathes/</a:t>
                      </a:r>
                    </a:p>
                    <a:p>
                      <a:pPr marL="0" lvl="0" indent="0" algn="ctr" rtl="0">
                        <a:spcBef>
                          <a:spcPts val="0"/>
                        </a:spcBef>
                        <a:spcAft>
                          <a:spcPts val="0"/>
                        </a:spcAft>
                        <a:buNone/>
                      </a:pPr>
                      <a:r>
                        <a:rPr lang="en-US" sz="1800" b="1" dirty="0">
                          <a:solidFill>
                            <a:srgbClr val="FFFFFF"/>
                          </a:solidFill>
                          <a:latin typeface="Georgia"/>
                          <a:ea typeface="Georgia"/>
                          <a:cs typeface="Georgia"/>
                          <a:sym typeface="Georgia"/>
                        </a:rPr>
                        <a:t>Saws </a:t>
                      </a:r>
                      <a:endParaRPr sz="1800" b="1" dirty="0">
                        <a:solidFill>
                          <a:srgbClr val="FFFFFF"/>
                        </a:solidFill>
                        <a:latin typeface="Georgia"/>
                        <a:ea typeface="Georgia"/>
                        <a:cs typeface="Georgia"/>
                        <a:sym typeface="Georgia"/>
                      </a:endParaRPr>
                    </a:p>
                  </a:txBody>
                  <a:tcPr marL="68569" marR="68569" marT="68569" marB="68569">
                    <a:solidFill>
                      <a:schemeClr val="accent1"/>
                    </a:solidFill>
                  </a:tcPr>
                </a:tc>
                <a:tc>
                  <a:txBody>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Time Remaining</a:t>
                      </a:r>
                      <a:endParaRPr sz="1800" dirty="0">
                        <a:solidFill>
                          <a:srgbClr val="FFFFFF"/>
                        </a:solidFill>
                        <a:latin typeface="Georgia"/>
                        <a:ea typeface="Georgia"/>
                        <a:cs typeface="Georgia"/>
                        <a:sym typeface="Georgia"/>
                      </a:endParaRPr>
                    </a:p>
                  </a:txBody>
                  <a:tcPr marL="68569" marR="68569" marT="68569" marB="68569">
                    <a:solidFill>
                      <a:schemeClr val="accent1"/>
                    </a:solidFill>
                  </a:tcPr>
                </a:tc>
                <a:extLst>
                  <a:ext uri="{0D108BD9-81ED-4DB2-BD59-A6C34878D82A}">
                    <a16:rowId xmlns:a16="http://schemas.microsoft.com/office/drawing/2014/main" val="10000"/>
                  </a:ext>
                </a:extLst>
              </a:tr>
              <a:tr h="297158">
                <a:tc>
                  <a:txBody>
                    <a:bodyPr/>
                    <a:lstStyle/>
                    <a:p>
                      <a:pPr marL="0" lvl="0" indent="0" algn="ctr" rtl="0">
                        <a:spcBef>
                          <a:spcPts val="0"/>
                        </a:spcBef>
                        <a:spcAft>
                          <a:spcPts val="0"/>
                        </a:spcAft>
                        <a:buNone/>
                      </a:pPr>
                      <a:r>
                        <a:rPr lang="en-US" sz="1400" dirty="0">
                          <a:latin typeface="Georgia"/>
                          <a:ea typeface="Georgia"/>
                          <a:cs typeface="Georgia"/>
                          <a:sym typeface="Georgia"/>
                        </a:rPr>
                        <a:t>Reload Support (x2)</a:t>
                      </a:r>
                      <a:endParaRPr sz="1400" dirty="0">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a:latin typeface="Georgia"/>
                          <a:ea typeface="Georgia"/>
                          <a:cs typeface="Georgia"/>
                          <a:sym typeface="Georgia"/>
                        </a:rPr>
                        <a:t>6 hr</a:t>
                      </a:r>
                      <a:endParaRPr sz="1400">
                        <a:latin typeface="Georgia"/>
                        <a:ea typeface="Georgia"/>
                        <a:cs typeface="Georgia"/>
                        <a:sym typeface="Georgia"/>
                      </a:endParaRPr>
                    </a:p>
                  </a:txBody>
                  <a:tcPr marL="68569" marR="68569" marT="68569" marB="68569"/>
                </a:tc>
                <a:extLst>
                  <a:ext uri="{0D108BD9-81ED-4DB2-BD59-A6C34878D82A}">
                    <a16:rowId xmlns:a16="http://schemas.microsoft.com/office/drawing/2014/main" val="10001"/>
                  </a:ext>
                </a:extLst>
              </a:tr>
              <a:tr h="297158">
                <a:tc>
                  <a:txBody>
                    <a:bodyPr/>
                    <a:lstStyle/>
                    <a:p>
                      <a:pPr marL="0" lvl="0" indent="0" algn="ctr" rtl="0">
                        <a:spcBef>
                          <a:spcPts val="0"/>
                        </a:spcBef>
                        <a:spcAft>
                          <a:spcPts val="0"/>
                        </a:spcAft>
                        <a:buNone/>
                      </a:pPr>
                      <a:r>
                        <a:rPr lang="en-US" sz="1400" b="1">
                          <a:solidFill>
                            <a:schemeClr val="accent5"/>
                          </a:solidFill>
                          <a:latin typeface="Georgia"/>
                          <a:ea typeface="Georgia"/>
                          <a:cs typeface="Georgia"/>
                          <a:sym typeface="Georgia"/>
                        </a:rPr>
                        <a:t>Clevis Pin (x2)</a:t>
                      </a:r>
                      <a:endParaRPr sz="1400" b="1">
                        <a:solidFill>
                          <a:schemeClr val="accent5"/>
                        </a:solidFill>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dirty="0">
                          <a:latin typeface="Georgia"/>
                          <a:ea typeface="Georgia"/>
                          <a:cs typeface="Georgia"/>
                          <a:sym typeface="Georgia"/>
                        </a:rPr>
                        <a:t>N/A</a:t>
                      </a:r>
                      <a:endParaRPr sz="1400" dirty="0">
                        <a:latin typeface="Georgia"/>
                        <a:ea typeface="Georgia"/>
                        <a:cs typeface="Georgia"/>
                        <a:sym typeface="Georgia"/>
                      </a:endParaRPr>
                    </a:p>
                  </a:txBody>
                  <a:tcPr marL="68569" marR="68569" marT="68569" marB="68569"/>
                </a:tc>
                <a:extLst>
                  <a:ext uri="{0D108BD9-81ED-4DB2-BD59-A6C34878D82A}">
                    <a16:rowId xmlns:a16="http://schemas.microsoft.com/office/drawing/2014/main" val="10002"/>
                  </a:ext>
                </a:extLst>
              </a:tr>
              <a:tr h="297158">
                <a:tc>
                  <a:txBody>
                    <a:bodyPr/>
                    <a:lstStyle/>
                    <a:p>
                      <a:pPr marL="0" lvl="0" indent="0" algn="ctr" rtl="0">
                        <a:spcBef>
                          <a:spcPts val="0"/>
                        </a:spcBef>
                        <a:spcAft>
                          <a:spcPts val="0"/>
                        </a:spcAft>
                        <a:buNone/>
                      </a:pPr>
                      <a:r>
                        <a:rPr lang="en-US" sz="1400">
                          <a:latin typeface="Georgia"/>
                          <a:ea typeface="Georgia"/>
                          <a:cs typeface="Georgia"/>
                          <a:sym typeface="Georgia"/>
                        </a:rPr>
                        <a:t>Rack Support</a:t>
                      </a:r>
                      <a:endParaRPr sz="1400">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a:latin typeface="Georgia"/>
                          <a:ea typeface="Georgia"/>
                          <a:cs typeface="Georgia"/>
                          <a:sym typeface="Georgia"/>
                        </a:rPr>
                        <a:t>3 hr</a:t>
                      </a:r>
                      <a:endParaRPr sz="1400">
                        <a:latin typeface="Georgia"/>
                        <a:ea typeface="Georgia"/>
                        <a:cs typeface="Georgia"/>
                        <a:sym typeface="Georgia"/>
                      </a:endParaRPr>
                    </a:p>
                  </a:txBody>
                  <a:tcPr marL="68569" marR="68569" marT="68569" marB="68569"/>
                </a:tc>
                <a:extLst>
                  <a:ext uri="{0D108BD9-81ED-4DB2-BD59-A6C34878D82A}">
                    <a16:rowId xmlns:a16="http://schemas.microsoft.com/office/drawing/2014/main" val="10003"/>
                  </a:ext>
                </a:extLst>
              </a:tr>
              <a:tr h="297158">
                <a:tc>
                  <a:txBody>
                    <a:bodyPr/>
                    <a:lstStyle/>
                    <a:p>
                      <a:pPr marL="0" lvl="0" indent="0" algn="ctr" rtl="0">
                        <a:spcBef>
                          <a:spcPts val="0"/>
                        </a:spcBef>
                        <a:spcAft>
                          <a:spcPts val="0"/>
                        </a:spcAft>
                        <a:buNone/>
                      </a:pPr>
                      <a:r>
                        <a:rPr lang="en-US" sz="1400" dirty="0">
                          <a:latin typeface="Georgia"/>
                          <a:ea typeface="Georgia"/>
                          <a:cs typeface="Georgia"/>
                          <a:sym typeface="Georgia"/>
                        </a:rPr>
                        <a:t>Narrow Rack Support</a:t>
                      </a:r>
                      <a:endParaRPr sz="1400" dirty="0">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a:latin typeface="Georgia"/>
                          <a:ea typeface="Georgia"/>
                          <a:cs typeface="Georgia"/>
                          <a:sym typeface="Georgia"/>
                        </a:rPr>
                        <a:t>3 hr</a:t>
                      </a:r>
                      <a:endParaRPr sz="1400">
                        <a:latin typeface="Georgia"/>
                        <a:ea typeface="Georgia"/>
                        <a:cs typeface="Georgia"/>
                        <a:sym typeface="Georgia"/>
                      </a:endParaRPr>
                    </a:p>
                  </a:txBody>
                  <a:tcPr marL="68569" marR="68569" marT="68569" marB="68569"/>
                </a:tc>
                <a:extLst>
                  <a:ext uri="{0D108BD9-81ED-4DB2-BD59-A6C34878D82A}">
                    <a16:rowId xmlns:a16="http://schemas.microsoft.com/office/drawing/2014/main" val="10004"/>
                  </a:ext>
                </a:extLst>
              </a:tr>
              <a:tr h="297158">
                <a:tc>
                  <a:txBody>
                    <a:bodyPr/>
                    <a:lstStyle/>
                    <a:p>
                      <a:pPr marL="0" lvl="0" indent="0" algn="ctr" rtl="0">
                        <a:spcBef>
                          <a:spcPts val="0"/>
                        </a:spcBef>
                        <a:spcAft>
                          <a:spcPts val="0"/>
                        </a:spcAft>
                        <a:buNone/>
                      </a:pPr>
                      <a:r>
                        <a:rPr lang="en-US" sz="1400">
                          <a:latin typeface="Georgia"/>
                          <a:ea typeface="Georgia"/>
                          <a:cs typeface="Georgia"/>
                          <a:sym typeface="Georgia"/>
                        </a:rPr>
                        <a:t>Launch plate</a:t>
                      </a:r>
                      <a:endParaRPr sz="1400">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a:latin typeface="Georgia"/>
                          <a:ea typeface="Georgia"/>
                          <a:cs typeface="Georgia"/>
                          <a:sym typeface="Georgia"/>
                        </a:rPr>
                        <a:t>3 hr</a:t>
                      </a:r>
                      <a:endParaRPr sz="1400">
                        <a:latin typeface="Georgia"/>
                        <a:ea typeface="Georgia"/>
                        <a:cs typeface="Georgia"/>
                        <a:sym typeface="Georgia"/>
                      </a:endParaRPr>
                    </a:p>
                  </a:txBody>
                  <a:tcPr marL="68569" marR="68569" marT="68569" marB="68569"/>
                </a:tc>
                <a:extLst>
                  <a:ext uri="{0D108BD9-81ED-4DB2-BD59-A6C34878D82A}">
                    <a16:rowId xmlns:a16="http://schemas.microsoft.com/office/drawing/2014/main" val="10005"/>
                  </a:ext>
                </a:extLst>
              </a:tr>
              <a:tr h="297158">
                <a:tc>
                  <a:txBody>
                    <a:bodyPr/>
                    <a:lstStyle/>
                    <a:p>
                      <a:pPr marL="0" lvl="0" indent="0" algn="ctr" rtl="0">
                        <a:spcBef>
                          <a:spcPts val="0"/>
                        </a:spcBef>
                        <a:spcAft>
                          <a:spcPts val="0"/>
                        </a:spcAft>
                        <a:buNone/>
                      </a:pPr>
                      <a:r>
                        <a:rPr lang="en-US" sz="1400" b="1">
                          <a:solidFill>
                            <a:srgbClr val="6FA8DC"/>
                          </a:solidFill>
                          <a:latin typeface="Georgia"/>
                          <a:ea typeface="Georgia"/>
                          <a:cs typeface="Georgia"/>
                          <a:sym typeface="Georgia"/>
                        </a:rPr>
                        <a:t>Base plate</a:t>
                      </a:r>
                      <a:endParaRPr sz="1400" b="1">
                        <a:solidFill>
                          <a:srgbClr val="6FA8DC"/>
                        </a:solidFill>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a:latin typeface="Georgia"/>
                          <a:ea typeface="Georgia"/>
                          <a:cs typeface="Georgia"/>
                          <a:sym typeface="Georgia"/>
                        </a:rPr>
                        <a:t>4 hr</a:t>
                      </a:r>
                      <a:endParaRPr sz="1400">
                        <a:latin typeface="Georgia"/>
                        <a:ea typeface="Georgia"/>
                        <a:cs typeface="Georgia"/>
                        <a:sym typeface="Georgia"/>
                      </a:endParaRPr>
                    </a:p>
                  </a:txBody>
                  <a:tcPr marL="68569" marR="68569" marT="68569" marB="68569"/>
                </a:tc>
                <a:extLst>
                  <a:ext uri="{0D108BD9-81ED-4DB2-BD59-A6C34878D82A}">
                    <a16:rowId xmlns:a16="http://schemas.microsoft.com/office/drawing/2014/main" val="10006"/>
                  </a:ext>
                </a:extLst>
              </a:tr>
              <a:tr h="297158">
                <a:tc>
                  <a:txBody>
                    <a:bodyPr/>
                    <a:lstStyle/>
                    <a:p>
                      <a:pPr marL="0" lvl="0" indent="0" algn="ctr" rtl="0">
                        <a:spcBef>
                          <a:spcPts val="0"/>
                        </a:spcBef>
                        <a:spcAft>
                          <a:spcPts val="0"/>
                        </a:spcAft>
                        <a:buNone/>
                      </a:pPr>
                      <a:r>
                        <a:rPr lang="en-US" sz="1400" b="1">
                          <a:solidFill>
                            <a:schemeClr val="accent5"/>
                          </a:solidFill>
                          <a:latin typeface="Georgia"/>
                          <a:ea typeface="Georgia"/>
                          <a:cs typeface="Georgia"/>
                          <a:sym typeface="Georgia"/>
                        </a:rPr>
                        <a:t>Gear Shaft</a:t>
                      </a:r>
                      <a:endParaRPr sz="1400" b="1">
                        <a:solidFill>
                          <a:schemeClr val="accent5"/>
                        </a:solidFill>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a:latin typeface="Georgia"/>
                          <a:ea typeface="Georgia"/>
                          <a:cs typeface="Georgia"/>
                          <a:sym typeface="Georgia"/>
                        </a:rPr>
                        <a:t>N/A</a:t>
                      </a:r>
                      <a:endParaRPr sz="1400">
                        <a:latin typeface="Georgia"/>
                        <a:ea typeface="Georgia"/>
                        <a:cs typeface="Georgia"/>
                        <a:sym typeface="Georgia"/>
                      </a:endParaRPr>
                    </a:p>
                  </a:txBody>
                  <a:tcPr marL="68569" marR="68569" marT="68569" marB="68569"/>
                </a:tc>
                <a:extLst>
                  <a:ext uri="{0D108BD9-81ED-4DB2-BD59-A6C34878D82A}">
                    <a16:rowId xmlns:a16="http://schemas.microsoft.com/office/drawing/2014/main" val="10007"/>
                  </a:ext>
                </a:extLst>
              </a:tr>
              <a:tr h="297158">
                <a:tc>
                  <a:txBody>
                    <a:bodyPr/>
                    <a:lstStyle/>
                    <a:p>
                      <a:pPr marL="0" lvl="0" indent="0" algn="ctr" rtl="0">
                        <a:spcBef>
                          <a:spcPts val="0"/>
                        </a:spcBef>
                        <a:spcAft>
                          <a:spcPts val="0"/>
                        </a:spcAft>
                        <a:buNone/>
                      </a:pPr>
                      <a:r>
                        <a:rPr lang="en-US" sz="1400">
                          <a:latin typeface="Georgia"/>
                          <a:ea typeface="Georgia"/>
                          <a:cs typeface="Georgia"/>
                          <a:sym typeface="Georgia"/>
                        </a:rPr>
                        <a:t>Shaft Adapter</a:t>
                      </a:r>
                      <a:endParaRPr sz="1400">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dirty="0">
                          <a:latin typeface="Georgia"/>
                          <a:ea typeface="Georgia"/>
                          <a:cs typeface="Georgia"/>
                          <a:sym typeface="Georgia"/>
                        </a:rPr>
                        <a:t>6 </a:t>
                      </a:r>
                      <a:r>
                        <a:rPr lang="en-US" sz="1400" dirty="0" err="1">
                          <a:latin typeface="Georgia"/>
                          <a:ea typeface="Georgia"/>
                          <a:cs typeface="Georgia"/>
                          <a:sym typeface="Georgia"/>
                        </a:rPr>
                        <a:t>hr</a:t>
                      </a:r>
                      <a:endParaRPr sz="1400" dirty="0">
                        <a:latin typeface="Georgia"/>
                        <a:ea typeface="Georgia"/>
                        <a:cs typeface="Georgia"/>
                        <a:sym typeface="Georgia"/>
                      </a:endParaRPr>
                    </a:p>
                  </a:txBody>
                  <a:tcPr marL="68569" marR="68569" marT="68569" marB="68569"/>
                </a:tc>
                <a:extLst>
                  <a:ext uri="{0D108BD9-81ED-4DB2-BD59-A6C34878D82A}">
                    <a16:rowId xmlns:a16="http://schemas.microsoft.com/office/drawing/2014/main" val="10008"/>
                  </a:ext>
                </a:extLst>
              </a:tr>
            </a:tbl>
          </a:graphicData>
        </a:graphic>
      </p:graphicFrame>
      <p:graphicFrame>
        <p:nvGraphicFramePr>
          <p:cNvPr id="424" name="Google Shape;424;p32"/>
          <p:cNvGraphicFramePr/>
          <p:nvPr>
            <p:extLst>
              <p:ext uri="{D42A27DB-BD31-4B8C-83A1-F6EECF244321}">
                <p14:modId xmlns:p14="http://schemas.microsoft.com/office/powerpoint/2010/main" val="2330191426"/>
              </p:ext>
            </p:extLst>
          </p:nvPr>
        </p:nvGraphicFramePr>
        <p:xfrm>
          <a:off x="3454036" y="1255589"/>
          <a:ext cx="2991497" cy="2087770"/>
        </p:xfrm>
        <a:graphic>
          <a:graphicData uri="http://schemas.openxmlformats.org/drawingml/2006/table">
            <a:tbl>
              <a:tblPr>
                <a:noFill/>
                <a:tableStyleId>{F671C214-73C4-44E7-A0DA-91E83C8F2F90}</a:tableStyleId>
              </a:tblPr>
              <a:tblGrid>
                <a:gridCol w="1681589">
                  <a:extLst>
                    <a:ext uri="{9D8B030D-6E8A-4147-A177-3AD203B41FA5}">
                      <a16:colId xmlns:a16="http://schemas.microsoft.com/office/drawing/2014/main" val="20000"/>
                    </a:ext>
                  </a:extLst>
                </a:gridCol>
                <a:gridCol w="1309908">
                  <a:extLst>
                    <a:ext uri="{9D8B030D-6E8A-4147-A177-3AD203B41FA5}">
                      <a16:colId xmlns:a16="http://schemas.microsoft.com/office/drawing/2014/main" val="20001"/>
                    </a:ext>
                  </a:extLst>
                </a:gridCol>
              </a:tblGrid>
              <a:tr h="548618">
                <a:tc>
                  <a:txBody>
                    <a:bodyPr/>
                    <a:lstStyle/>
                    <a:p>
                      <a:pPr marL="0" lvl="0" indent="0" algn="ctr" rtl="0">
                        <a:spcBef>
                          <a:spcPts val="0"/>
                        </a:spcBef>
                        <a:spcAft>
                          <a:spcPts val="0"/>
                        </a:spcAft>
                        <a:buNone/>
                      </a:pPr>
                      <a:r>
                        <a:rPr lang="en-US" sz="1800" b="1" dirty="0">
                          <a:solidFill>
                            <a:srgbClr val="FFFFFF"/>
                          </a:solidFill>
                          <a:latin typeface="Georgia"/>
                          <a:ea typeface="Georgia"/>
                          <a:cs typeface="Georgia"/>
                          <a:sym typeface="Georgia"/>
                        </a:rPr>
                        <a:t>Acrylics/</a:t>
                      </a:r>
                    </a:p>
                    <a:p>
                      <a:pPr marL="0" lvl="0" indent="0" algn="ctr" rtl="0">
                        <a:spcBef>
                          <a:spcPts val="0"/>
                        </a:spcBef>
                        <a:spcAft>
                          <a:spcPts val="0"/>
                        </a:spcAft>
                        <a:buNone/>
                      </a:pPr>
                      <a:r>
                        <a:rPr lang="en-US" sz="1800" b="1" dirty="0">
                          <a:solidFill>
                            <a:srgbClr val="FFFFFF"/>
                          </a:solidFill>
                          <a:latin typeface="Georgia"/>
                          <a:ea typeface="Georgia"/>
                          <a:cs typeface="Georgia"/>
                          <a:sym typeface="Georgia"/>
                        </a:rPr>
                        <a:t>Plastics</a:t>
                      </a:r>
                      <a:endParaRPr sz="1800" b="1" dirty="0">
                        <a:solidFill>
                          <a:srgbClr val="FFFFFF"/>
                        </a:solidFill>
                        <a:latin typeface="Georgia"/>
                        <a:ea typeface="Georgia"/>
                        <a:cs typeface="Georgia"/>
                        <a:sym typeface="Georgia"/>
                      </a:endParaRPr>
                    </a:p>
                  </a:txBody>
                  <a:tcPr marL="68569" marR="68569" marT="68569" marB="68569">
                    <a:solidFill>
                      <a:schemeClr val="accent1"/>
                    </a:solidFill>
                  </a:tcPr>
                </a:tc>
                <a:tc>
                  <a:txBody>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Time Remaining</a:t>
                      </a:r>
                      <a:endParaRPr sz="1800" dirty="0">
                        <a:solidFill>
                          <a:srgbClr val="FFFFFF"/>
                        </a:solidFill>
                        <a:latin typeface="Georgia"/>
                        <a:ea typeface="Georgia"/>
                        <a:cs typeface="Georgia"/>
                        <a:sym typeface="Georgia"/>
                      </a:endParaRPr>
                    </a:p>
                  </a:txBody>
                  <a:tcPr marL="68569" marR="68569" marT="68569" marB="68569">
                    <a:solidFill>
                      <a:schemeClr val="accent1"/>
                    </a:solidFill>
                  </a:tcPr>
                </a:tc>
                <a:extLst>
                  <a:ext uri="{0D108BD9-81ED-4DB2-BD59-A6C34878D82A}">
                    <a16:rowId xmlns:a16="http://schemas.microsoft.com/office/drawing/2014/main" val="10000"/>
                  </a:ext>
                </a:extLst>
              </a:tr>
              <a:tr h="297158">
                <a:tc>
                  <a:txBody>
                    <a:bodyPr/>
                    <a:lstStyle/>
                    <a:p>
                      <a:pPr marL="0" lvl="0" indent="0" algn="ctr" rtl="0">
                        <a:spcBef>
                          <a:spcPts val="0"/>
                        </a:spcBef>
                        <a:spcAft>
                          <a:spcPts val="0"/>
                        </a:spcAft>
                        <a:buNone/>
                      </a:pPr>
                      <a:r>
                        <a:rPr lang="en-US" sz="1400" dirty="0">
                          <a:latin typeface="Georgia"/>
                          <a:ea typeface="Georgia"/>
                          <a:cs typeface="Georgia"/>
                          <a:sym typeface="Georgia"/>
                        </a:rPr>
                        <a:t>Funnel</a:t>
                      </a:r>
                      <a:endParaRPr sz="1400" dirty="0">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dirty="0">
                          <a:latin typeface="Georgia"/>
                          <a:ea typeface="Georgia"/>
                          <a:cs typeface="Georgia"/>
                          <a:sym typeface="Georgia"/>
                        </a:rPr>
                        <a:t>3 </a:t>
                      </a:r>
                      <a:r>
                        <a:rPr lang="en-US" sz="1400" dirty="0" err="1">
                          <a:latin typeface="Georgia"/>
                          <a:ea typeface="Georgia"/>
                          <a:cs typeface="Georgia"/>
                          <a:sym typeface="Georgia"/>
                        </a:rPr>
                        <a:t>hr</a:t>
                      </a:r>
                      <a:endParaRPr sz="1400" dirty="0">
                        <a:latin typeface="Georgia"/>
                        <a:ea typeface="Georgia"/>
                        <a:cs typeface="Georgia"/>
                        <a:sym typeface="Georgia"/>
                      </a:endParaRPr>
                    </a:p>
                  </a:txBody>
                  <a:tcPr marL="68569" marR="68569" marT="68569" marB="68569"/>
                </a:tc>
                <a:extLst>
                  <a:ext uri="{0D108BD9-81ED-4DB2-BD59-A6C34878D82A}">
                    <a16:rowId xmlns:a16="http://schemas.microsoft.com/office/drawing/2014/main" val="10001"/>
                  </a:ext>
                </a:extLst>
              </a:tr>
              <a:tr h="297158">
                <a:tc>
                  <a:txBody>
                    <a:bodyPr/>
                    <a:lstStyle/>
                    <a:p>
                      <a:pPr marL="0" lvl="0" indent="0" algn="ctr" rtl="0">
                        <a:spcBef>
                          <a:spcPts val="0"/>
                        </a:spcBef>
                        <a:spcAft>
                          <a:spcPts val="0"/>
                        </a:spcAft>
                        <a:buNone/>
                      </a:pPr>
                      <a:r>
                        <a:rPr lang="en-US" sz="1400">
                          <a:latin typeface="Georgia"/>
                          <a:ea typeface="Georgia"/>
                          <a:cs typeface="Georgia"/>
                          <a:sym typeface="Georgia"/>
                        </a:rPr>
                        <a:t>Reloading Guard</a:t>
                      </a:r>
                      <a:endParaRPr sz="1400">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a:latin typeface="Georgia"/>
                          <a:ea typeface="Georgia"/>
                          <a:cs typeface="Georgia"/>
                          <a:sym typeface="Georgia"/>
                        </a:rPr>
                        <a:t>3 hr</a:t>
                      </a:r>
                      <a:endParaRPr sz="1400">
                        <a:latin typeface="Georgia"/>
                        <a:ea typeface="Georgia"/>
                        <a:cs typeface="Georgia"/>
                        <a:sym typeface="Georgia"/>
                      </a:endParaRPr>
                    </a:p>
                  </a:txBody>
                  <a:tcPr marL="68569" marR="68569" marT="68569" marB="68569"/>
                </a:tc>
                <a:extLst>
                  <a:ext uri="{0D108BD9-81ED-4DB2-BD59-A6C34878D82A}">
                    <a16:rowId xmlns:a16="http://schemas.microsoft.com/office/drawing/2014/main" val="10002"/>
                  </a:ext>
                </a:extLst>
              </a:tr>
              <a:tr h="297158">
                <a:tc>
                  <a:txBody>
                    <a:bodyPr/>
                    <a:lstStyle/>
                    <a:p>
                      <a:pPr marL="0" lvl="0" indent="0" algn="ctr" rtl="0">
                        <a:spcBef>
                          <a:spcPts val="0"/>
                        </a:spcBef>
                        <a:spcAft>
                          <a:spcPts val="0"/>
                        </a:spcAft>
                        <a:buNone/>
                      </a:pPr>
                      <a:r>
                        <a:rPr lang="en-US" sz="1400">
                          <a:latin typeface="Georgia"/>
                          <a:ea typeface="Georgia"/>
                          <a:cs typeface="Georgia"/>
                          <a:sym typeface="Georgia"/>
                        </a:rPr>
                        <a:t>Foundation Sheet</a:t>
                      </a:r>
                      <a:endParaRPr sz="1400">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a:latin typeface="Georgia"/>
                          <a:ea typeface="Georgia"/>
                          <a:cs typeface="Georgia"/>
                          <a:sym typeface="Georgia"/>
                        </a:rPr>
                        <a:t>2 hr</a:t>
                      </a:r>
                      <a:endParaRPr sz="1400">
                        <a:latin typeface="Georgia"/>
                        <a:ea typeface="Georgia"/>
                        <a:cs typeface="Georgia"/>
                        <a:sym typeface="Georgia"/>
                      </a:endParaRPr>
                    </a:p>
                  </a:txBody>
                  <a:tcPr marL="68569" marR="68569" marT="68569" marB="68569"/>
                </a:tc>
                <a:extLst>
                  <a:ext uri="{0D108BD9-81ED-4DB2-BD59-A6C34878D82A}">
                    <a16:rowId xmlns:a16="http://schemas.microsoft.com/office/drawing/2014/main" val="10003"/>
                  </a:ext>
                </a:extLst>
              </a:tr>
              <a:tr h="297158">
                <a:tc>
                  <a:txBody>
                    <a:bodyPr/>
                    <a:lstStyle/>
                    <a:p>
                      <a:pPr marL="0" lvl="0" indent="0" algn="ctr" rtl="0">
                        <a:spcBef>
                          <a:spcPts val="0"/>
                        </a:spcBef>
                        <a:spcAft>
                          <a:spcPts val="0"/>
                        </a:spcAft>
                        <a:buNone/>
                      </a:pPr>
                      <a:r>
                        <a:rPr lang="en-US" sz="1400" dirty="0">
                          <a:latin typeface="Georgia"/>
                          <a:ea typeface="Georgia"/>
                          <a:cs typeface="Georgia"/>
                          <a:sym typeface="Georgia"/>
                        </a:rPr>
                        <a:t>Motor Stand (x2)</a:t>
                      </a:r>
                      <a:endParaRPr sz="1400" dirty="0">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dirty="0">
                          <a:latin typeface="Georgia"/>
                          <a:ea typeface="Georgia"/>
                          <a:cs typeface="Georgia"/>
                          <a:sym typeface="Georgia"/>
                        </a:rPr>
                        <a:t>6 </a:t>
                      </a:r>
                      <a:r>
                        <a:rPr lang="en-US" sz="1400" dirty="0" err="1">
                          <a:latin typeface="Georgia"/>
                          <a:ea typeface="Georgia"/>
                          <a:cs typeface="Georgia"/>
                          <a:sym typeface="Georgia"/>
                        </a:rPr>
                        <a:t>hr</a:t>
                      </a:r>
                      <a:endParaRPr sz="1400" dirty="0">
                        <a:latin typeface="Georgia"/>
                        <a:ea typeface="Georgia"/>
                        <a:cs typeface="Georgia"/>
                        <a:sym typeface="Georgia"/>
                      </a:endParaRPr>
                    </a:p>
                  </a:txBody>
                  <a:tcPr marL="68569" marR="68569" marT="68569" marB="68569"/>
                </a:tc>
                <a:extLst>
                  <a:ext uri="{0D108BD9-81ED-4DB2-BD59-A6C34878D82A}">
                    <a16:rowId xmlns:a16="http://schemas.microsoft.com/office/drawing/2014/main" val="10004"/>
                  </a:ext>
                </a:extLst>
              </a:tr>
            </a:tbl>
          </a:graphicData>
        </a:graphic>
      </p:graphicFrame>
      <p:graphicFrame>
        <p:nvGraphicFramePr>
          <p:cNvPr id="425" name="Google Shape;425;p32"/>
          <p:cNvGraphicFramePr/>
          <p:nvPr>
            <p:extLst>
              <p:ext uri="{D42A27DB-BD31-4B8C-83A1-F6EECF244321}">
                <p14:modId xmlns:p14="http://schemas.microsoft.com/office/powerpoint/2010/main" val="1951705174"/>
              </p:ext>
            </p:extLst>
          </p:nvPr>
        </p:nvGraphicFramePr>
        <p:xfrm>
          <a:off x="6527498" y="1255589"/>
          <a:ext cx="2570849" cy="3002126"/>
        </p:xfrm>
        <a:graphic>
          <a:graphicData uri="http://schemas.openxmlformats.org/drawingml/2006/table">
            <a:tbl>
              <a:tblPr>
                <a:noFill/>
                <a:tableStyleId>{F671C214-73C4-44E7-A0DA-91E83C8F2F90}</a:tableStyleId>
              </a:tblPr>
              <a:tblGrid>
                <a:gridCol w="1300217">
                  <a:extLst>
                    <a:ext uri="{9D8B030D-6E8A-4147-A177-3AD203B41FA5}">
                      <a16:colId xmlns:a16="http://schemas.microsoft.com/office/drawing/2014/main" val="20000"/>
                    </a:ext>
                  </a:extLst>
                </a:gridCol>
                <a:gridCol w="1270632">
                  <a:extLst>
                    <a:ext uri="{9D8B030D-6E8A-4147-A177-3AD203B41FA5}">
                      <a16:colId xmlns:a16="http://schemas.microsoft.com/office/drawing/2014/main" val="20001"/>
                    </a:ext>
                  </a:extLst>
                </a:gridCol>
              </a:tblGrid>
              <a:tr h="561338">
                <a:tc>
                  <a:txBody>
                    <a:bodyPr/>
                    <a:lstStyle/>
                    <a:p>
                      <a:pPr marL="0" lvl="0" indent="0" algn="ctr" rtl="0">
                        <a:spcBef>
                          <a:spcPts val="0"/>
                        </a:spcBef>
                        <a:spcAft>
                          <a:spcPts val="0"/>
                        </a:spcAft>
                        <a:buNone/>
                      </a:pPr>
                      <a:r>
                        <a:rPr lang="en-US" sz="1800" b="1">
                          <a:solidFill>
                            <a:srgbClr val="FFFFFF"/>
                          </a:solidFill>
                          <a:latin typeface="Georgia"/>
                          <a:ea typeface="Georgia"/>
                          <a:cs typeface="Georgia"/>
                          <a:sym typeface="Georgia"/>
                        </a:rPr>
                        <a:t>COTS</a:t>
                      </a:r>
                      <a:endParaRPr sz="1800" b="1">
                        <a:solidFill>
                          <a:srgbClr val="FFFFFF"/>
                        </a:solidFill>
                        <a:latin typeface="Georgia"/>
                        <a:ea typeface="Georgia"/>
                        <a:cs typeface="Georgia"/>
                        <a:sym typeface="Georgia"/>
                      </a:endParaRPr>
                    </a:p>
                  </a:txBody>
                  <a:tcPr marL="68569" marR="68569" marT="68569" marB="68569">
                    <a:solidFill>
                      <a:schemeClr val="accent1"/>
                    </a:solidFill>
                  </a:tcPr>
                </a:tc>
                <a:tc>
                  <a:txBody>
                    <a:bodyPr/>
                    <a:lstStyle/>
                    <a:p>
                      <a:pPr marL="0" lvl="0" indent="0" algn="ctr" rtl="0">
                        <a:spcBef>
                          <a:spcPts val="0"/>
                        </a:spcBef>
                        <a:spcAft>
                          <a:spcPts val="0"/>
                        </a:spcAft>
                        <a:buNone/>
                      </a:pPr>
                      <a:r>
                        <a:rPr lang="en-US" sz="1800">
                          <a:solidFill>
                            <a:srgbClr val="FFFFFF"/>
                          </a:solidFill>
                          <a:latin typeface="Georgia"/>
                          <a:ea typeface="Georgia"/>
                          <a:cs typeface="Georgia"/>
                          <a:sym typeface="Georgia"/>
                        </a:rPr>
                        <a:t>Time Remaining</a:t>
                      </a:r>
                      <a:endParaRPr sz="1800">
                        <a:solidFill>
                          <a:srgbClr val="FFFFFF"/>
                        </a:solidFill>
                        <a:latin typeface="Georgia"/>
                        <a:ea typeface="Georgia"/>
                        <a:cs typeface="Georgia"/>
                        <a:sym typeface="Georgia"/>
                      </a:endParaRPr>
                    </a:p>
                  </a:txBody>
                  <a:tcPr marL="68569" marR="68569" marT="68569" marB="68569">
                    <a:solidFill>
                      <a:schemeClr val="accent1"/>
                    </a:solidFill>
                  </a:tcPr>
                </a:tc>
                <a:extLst>
                  <a:ext uri="{0D108BD9-81ED-4DB2-BD59-A6C34878D82A}">
                    <a16:rowId xmlns:a16="http://schemas.microsoft.com/office/drawing/2014/main" val="10000"/>
                  </a:ext>
                </a:extLst>
              </a:tr>
              <a:tr h="302475">
                <a:tc>
                  <a:txBody>
                    <a:bodyPr/>
                    <a:lstStyle/>
                    <a:p>
                      <a:pPr marL="0" lvl="0" indent="0" algn="ctr" rtl="0">
                        <a:spcBef>
                          <a:spcPts val="0"/>
                        </a:spcBef>
                        <a:spcAft>
                          <a:spcPts val="0"/>
                        </a:spcAft>
                        <a:buNone/>
                      </a:pPr>
                      <a:r>
                        <a:rPr lang="en-US" sz="1400" b="1">
                          <a:solidFill>
                            <a:schemeClr val="accent5"/>
                          </a:solidFill>
                          <a:latin typeface="Georgia"/>
                          <a:ea typeface="Georgia"/>
                          <a:cs typeface="Georgia"/>
                          <a:sym typeface="Georgia"/>
                        </a:rPr>
                        <a:t>Bevel gears </a:t>
                      </a:r>
                      <a:endParaRPr sz="1400" b="1">
                        <a:solidFill>
                          <a:schemeClr val="accent5"/>
                        </a:solidFill>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a:latin typeface="Georgia"/>
                          <a:ea typeface="Georgia"/>
                          <a:cs typeface="Georgia"/>
                          <a:sym typeface="Georgia"/>
                        </a:rPr>
                        <a:t>N/A</a:t>
                      </a:r>
                      <a:endParaRPr sz="1400">
                        <a:latin typeface="Georgia"/>
                        <a:ea typeface="Georgia"/>
                        <a:cs typeface="Georgia"/>
                        <a:sym typeface="Georgia"/>
                      </a:endParaRPr>
                    </a:p>
                  </a:txBody>
                  <a:tcPr marL="68569" marR="68569" marT="68569" marB="68569"/>
                </a:tc>
                <a:extLst>
                  <a:ext uri="{0D108BD9-81ED-4DB2-BD59-A6C34878D82A}">
                    <a16:rowId xmlns:a16="http://schemas.microsoft.com/office/drawing/2014/main" val="10001"/>
                  </a:ext>
                </a:extLst>
              </a:tr>
              <a:tr h="302475">
                <a:tc>
                  <a:txBody>
                    <a:bodyPr/>
                    <a:lstStyle/>
                    <a:p>
                      <a:pPr marL="0" lvl="0" indent="0" algn="ctr" rtl="0">
                        <a:spcBef>
                          <a:spcPts val="0"/>
                        </a:spcBef>
                        <a:spcAft>
                          <a:spcPts val="0"/>
                        </a:spcAft>
                        <a:buNone/>
                      </a:pPr>
                      <a:r>
                        <a:rPr lang="en-US" sz="1400" b="1">
                          <a:solidFill>
                            <a:schemeClr val="accent5"/>
                          </a:solidFill>
                          <a:latin typeface="Georgia"/>
                          <a:ea typeface="Georgia"/>
                          <a:cs typeface="Georgia"/>
                          <a:sym typeface="Georgia"/>
                        </a:rPr>
                        <a:t>Gear rack</a:t>
                      </a:r>
                      <a:endParaRPr sz="1400" b="1">
                        <a:solidFill>
                          <a:schemeClr val="accent5"/>
                        </a:solidFill>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dirty="0">
                          <a:latin typeface="Georgia"/>
                          <a:ea typeface="Georgia"/>
                          <a:cs typeface="Georgia"/>
                          <a:sym typeface="Georgia"/>
                        </a:rPr>
                        <a:t>N/A</a:t>
                      </a:r>
                      <a:endParaRPr sz="1400" dirty="0">
                        <a:latin typeface="Georgia"/>
                        <a:ea typeface="Georgia"/>
                        <a:cs typeface="Georgia"/>
                        <a:sym typeface="Georgia"/>
                      </a:endParaRPr>
                    </a:p>
                  </a:txBody>
                  <a:tcPr marL="68569" marR="68569" marT="68569" marB="68569"/>
                </a:tc>
                <a:extLst>
                  <a:ext uri="{0D108BD9-81ED-4DB2-BD59-A6C34878D82A}">
                    <a16:rowId xmlns:a16="http://schemas.microsoft.com/office/drawing/2014/main" val="10002"/>
                  </a:ext>
                </a:extLst>
              </a:tr>
              <a:tr h="459544">
                <a:tc>
                  <a:txBody>
                    <a:bodyPr/>
                    <a:lstStyle/>
                    <a:p>
                      <a:pPr marL="0" lvl="0" indent="0" algn="ctr" rtl="0">
                        <a:spcBef>
                          <a:spcPts val="0"/>
                        </a:spcBef>
                        <a:spcAft>
                          <a:spcPts val="0"/>
                        </a:spcAft>
                        <a:buNone/>
                      </a:pPr>
                      <a:r>
                        <a:rPr lang="en-US" sz="1400" b="1" dirty="0">
                          <a:solidFill>
                            <a:schemeClr val="accent5"/>
                          </a:solidFill>
                          <a:latin typeface="Georgia"/>
                          <a:ea typeface="Georgia"/>
                          <a:cs typeface="Georgia"/>
                          <a:sym typeface="Georgia"/>
                        </a:rPr>
                        <a:t>Gear drive train</a:t>
                      </a:r>
                      <a:endParaRPr sz="1400" b="1" dirty="0">
                        <a:solidFill>
                          <a:schemeClr val="accent5"/>
                        </a:solidFill>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a:latin typeface="Georgia"/>
                          <a:ea typeface="Georgia"/>
                          <a:cs typeface="Georgia"/>
                          <a:sym typeface="Georgia"/>
                        </a:rPr>
                        <a:t>N/A</a:t>
                      </a:r>
                      <a:endParaRPr sz="1400">
                        <a:latin typeface="Georgia"/>
                        <a:ea typeface="Georgia"/>
                        <a:cs typeface="Georgia"/>
                        <a:sym typeface="Georgia"/>
                      </a:endParaRPr>
                    </a:p>
                  </a:txBody>
                  <a:tcPr marL="68569" marR="68569" marT="68569" marB="68569"/>
                </a:tc>
                <a:extLst>
                  <a:ext uri="{0D108BD9-81ED-4DB2-BD59-A6C34878D82A}">
                    <a16:rowId xmlns:a16="http://schemas.microsoft.com/office/drawing/2014/main" val="10003"/>
                  </a:ext>
                </a:extLst>
              </a:tr>
              <a:tr h="302475">
                <a:tc>
                  <a:txBody>
                    <a:bodyPr/>
                    <a:lstStyle/>
                    <a:p>
                      <a:pPr marL="0" lvl="0" indent="0" algn="ctr" rtl="0">
                        <a:spcBef>
                          <a:spcPts val="0"/>
                        </a:spcBef>
                        <a:spcAft>
                          <a:spcPts val="0"/>
                        </a:spcAft>
                        <a:buNone/>
                      </a:pPr>
                      <a:r>
                        <a:rPr lang="en-US" sz="1400" b="1">
                          <a:solidFill>
                            <a:schemeClr val="accent5"/>
                          </a:solidFill>
                          <a:latin typeface="Georgia"/>
                          <a:ea typeface="Georgia"/>
                          <a:cs typeface="Georgia"/>
                          <a:sym typeface="Georgia"/>
                        </a:rPr>
                        <a:t>Lazy susan</a:t>
                      </a:r>
                      <a:endParaRPr sz="1400" b="1">
                        <a:solidFill>
                          <a:schemeClr val="accent5"/>
                        </a:solidFill>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a:latin typeface="Georgia"/>
                          <a:ea typeface="Georgia"/>
                          <a:cs typeface="Georgia"/>
                          <a:sym typeface="Georgia"/>
                        </a:rPr>
                        <a:t>N/A</a:t>
                      </a:r>
                      <a:endParaRPr sz="1400">
                        <a:latin typeface="Georgia"/>
                        <a:ea typeface="Georgia"/>
                        <a:cs typeface="Georgia"/>
                        <a:sym typeface="Georgia"/>
                      </a:endParaRPr>
                    </a:p>
                  </a:txBody>
                  <a:tcPr marL="68569" marR="68569" marT="68569" marB="68569"/>
                </a:tc>
                <a:extLst>
                  <a:ext uri="{0D108BD9-81ED-4DB2-BD59-A6C34878D82A}">
                    <a16:rowId xmlns:a16="http://schemas.microsoft.com/office/drawing/2014/main" val="10004"/>
                  </a:ext>
                </a:extLst>
              </a:tr>
              <a:tr h="302475">
                <a:tc>
                  <a:txBody>
                    <a:bodyPr/>
                    <a:lstStyle/>
                    <a:p>
                      <a:pPr marL="0" lvl="0" indent="0" algn="ctr" rtl="0">
                        <a:spcBef>
                          <a:spcPts val="0"/>
                        </a:spcBef>
                        <a:spcAft>
                          <a:spcPts val="0"/>
                        </a:spcAft>
                        <a:buNone/>
                      </a:pPr>
                      <a:r>
                        <a:rPr lang="en-US" sz="1400">
                          <a:solidFill>
                            <a:schemeClr val="dk1"/>
                          </a:solidFill>
                          <a:latin typeface="Georgia"/>
                          <a:ea typeface="Georgia"/>
                          <a:cs typeface="Georgia"/>
                          <a:sym typeface="Georgia"/>
                        </a:rPr>
                        <a:t>Shaft Adapter</a:t>
                      </a:r>
                      <a:endParaRPr sz="1400">
                        <a:solidFill>
                          <a:schemeClr val="dk1"/>
                        </a:solidFill>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a:latin typeface="Georgia"/>
                          <a:ea typeface="Georgia"/>
                          <a:cs typeface="Georgia"/>
                          <a:sym typeface="Georgia"/>
                        </a:rPr>
                        <a:t>N/A</a:t>
                      </a:r>
                      <a:endParaRPr sz="1400">
                        <a:latin typeface="Georgia"/>
                        <a:ea typeface="Georgia"/>
                        <a:cs typeface="Georgia"/>
                        <a:sym typeface="Georgia"/>
                      </a:endParaRPr>
                    </a:p>
                  </a:txBody>
                  <a:tcPr marL="68569" marR="68569" marT="68569" marB="68569"/>
                </a:tc>
                <a:extLst>
                  <a:ext uri="{0D108BD9-81ED-4DB2-BD59-A6C34878D82A}">
                    <a16:rowId xmlns:a16="http://schemas.microsoft.com/office/drawing/2014/main" val="10005"/>
                  </a:ext>
                </a:extLst>
              </a:tr>
              <a:tr h="302475">
                <a:tc>
                  <a:txBody>
                    <a:bodyPr/>
                    <a:lstStyle/>
                    <a:p>
                      <a:pPr marL="0" lvl="0" indent="0" algn="ctr" rtl="0">
                        <a:spcBef>
                          <a:spcPts val="0"/>
                        </a:spcBef>
                        <a:spcAft>
                          <a:spcPts val="0"/>
                        </a:spcAft>
                        <a:buNone/>
                      </a:pPr>
                      <a:r>
                        <a:rPr lang="en-US" sz="1400">
                          <a:latin typeface="Georgia"/>
                          <a:ea typeface="Georgia"/>
                          <a:cs typeface="Georgia"/>
                          <a:sym typeface="Georgia"/>
                        </a:rPr>
                        <a:t>PVC barrel </a:t>
                      </a:r>
                      <a:endParaRPr sz="1400">
                        <a:latin typeface="Georgia"/>
                        <a:ea typeface="Georgia"/>
                        <a:cs typeface="Georgia"/>
                        <a:sym typeface="Georgia"/>
                      </a:endParaRPr>
                    </a:p>
                  </a:txBody>
                  <a:tcPr marL="68569" marR="68569" marT="68569" marB="68569"/>
                </a:tc>
                <a:tc>
                  <a:txBody>
                    <a:bodyPr/>
                    <a:lstStyle/>
                    <a:p>
                      <a:pPr marL="0" lvl="0" indent="0" algn="ctr" rtl="0">
                        <a:spcBef>
                          <a:spcPts val="0"/>
                        </a:spcBef>
                        <a:spcAft>
                          <a:spcPts val="0"/>
                        </a:spcAft>
                        <a:buNone/>
                      </a:pPr>
                      <a:r>
                        <a:rPr lang="en-US" sz="1400" dirty="0">
                          <a:latin typeface="Georgia"/>
                          <a:ea typeface="Georgia"/>
                          <a:cs typeface="Georgia"/>
                          <a:sym typeface="Georgia"/>
                        </a:rPr>
                        <a:t>0.5 </a:t>
                      </a:r>
                      <a:r>
                        <a:rPr lang="en-US" sz="1400" dirty="0" err="1">
                          <a:latin typeface="Georgia"/>
                          <a:ea typeface="Georgia"/>
                          <a:cs typeface="Georgia"/>
                          <a:sym typeface="Georgia"/>
                        </a:rPr>
                        <a:t>hr</a:t>
                      </a:r>
                      <a:endParaRPr sz="1400" dirty="0">
                        <a:latin typeface="Georgia"/>
                        <a:ea typeface="Georgia"/>
                        <a:cs typeface="Georgia"/>
                        <a:sym typeface="Georgia"/>
                      </a:endParaRPr>
                    </a:p>
                  </a:txBody>
                  <a:tcPr marL="68569" marR="68569" marT="68569" marB="68569"/>
                </a:tc>
                <a:extLst>
                  <a:ext uri="{0D108BD9-81ED-4DB2-BD59-A6C34878D82A}">
                    <a16:rowId xmlns:a16="http://schemas.microsoft.com/office/drawing/2014/main" val="10006"/>
                  </a:ext>
                </a:extLst>
              </a:tr>
            </a:tbl>
          </a:graphicData>
        </a:graphic>
      </p:graphicFrame>
      <p:graphicFrame>
        <p:nvGraphicFramePr>
          <p:cNvPr id="426" name="Google Shape;426;p32"/>
          <p:cNvGraphicFramePr/>
          <p:nvPr>
            <p:extLst>
              <p:ext uri="{D42A27DB-BD31-4B8C-83A1-F6EECF244321}">
                <p14:modId xmlns:p14="http://schemas.microsoft.com/office/powerpoint/2010/main" val="653536063"/>
              </p:ext>
            </p:extLst>
          </p:nvPr>
        </p:nvGraphicFramePr>
        <p:xfrm>
          <a:off x="3438272" y="3472133"/>
          <a:ext cx="3023023" cy="563858"/>
        </p:xfrm>
        <a:graphic>
          <a:graphicData uri="http://schemas.openxmlformats.org/drawingml/2006/table">
            <a:tbl>
              <a:tblPr>
                <a:noFill/>
                <a:tableStyleId>{F671C214-73C4-44E7-A0DA-91E83C8F2F90}</a:tableStyleId>
              </a:tblPr>
              <a:tblGrid>
                <a:gridCol w="796269">
                  <a:extLst>
                    <a:ext uri="{9D8B030D-6E8A-4147-A177-3AD203B41FA5}">
                      <a16:colId xmlns:a16="http://schemas.microsoft.com/office/drawing/2014/main" val="20000"/>
                    </a:ext>
                  </a:extLst>
                </a:gridCol>
                <a:gridCol w="968828">
                  <a:extLst>
                    <a:ext uri="{9D8B030D-6E8A-4147-A177-3AD203B41FA5}">
                      <a16:colId xmlns:a16="http://schemas.microsoft.com/office/drawing/2014/main" val="20001"/>
                    </a:ext>
                  </a:extLst>
                </a:gridCol>
                <a:gridCol w="1257926">
                  <a:extLst>
                    <a:ext uri="{9D8B030D-6E8A-4147-A177-3AD203B41FA5}">
                      <a16:colId xmlns:a16="http://schemas.microsoft.com/office/drawing/2014/main" val="20002"/>
                    </a:ext>
                  </a:extLst>
                </a:gridCol>
              </a:tblGrid>
              <a:tr h="457178">
                <a:tc>
                  <a:txBody>
                    <a:bodyPr/>
                    <a:lstStyle/>
                    <a:p>
                      <a:pPr marL="0" lvl="0" indent="0" algn="ctr" rtl="0">
                        <a:spcBef>
                          <a:spcPts val="0"/>
                        </a:spcBef>
                        <a:spcAft>
                          <a:spcPts val="0"/>
                        </a:spcAft>
                        <a:buNone/>
                      </a:pPr>
                      <a:r>
                        <a:rPr lang="en-US" sz="1400" b="1" dirty="0">
                          <a:latin typeface="Georgia"/>
                          <a:ea typeface="Georgia"/>
                          <a:cs typeface="Georgia"/>
                          <a:sym typeface="Georgia"/>
                        </a:rPr>
                        <a:t>Not started</a:t>
                      </a:r>
                      <a:endParaRPr sz="1400" b="1" dirty="0">
                        <a:latin typeface="Georgia"/>
                        <a:ea typeface="Georgia"/>
                        <a:cs typeface="Georgia"/>
                        <a:sym typeface="Georgia"/>
                      </a:endParaRPr>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400" b="1" dirty="0">
                          <a:solidFill>
                            <a:srgbClr val="6FA8DC"/>
                          </a:solidFill>
                          <a:latin typeface="Georgia"/>
                          <a:ea typeface="Georgia"/>
                          <a:cs typeface="Georgia"/>
                          <a:sym typeface="Georgia"/>
                        </a:rPr>
                        <a:t>In Progress</a:t>
                      </a:r>
                      <a:endParaRPr sz="1400" b="1" dirty="0">
                        <a:solidFill>
                          <a:srgbClr val="6FA8DC"/>
                        </a:solidFill>
                        <a:latin typeface="Georgia"/>
                        <a:ea typeface="Georgia"/>
                        <a:cs typeface="Georgia"/>
                        <a:sym typeface="Georgia"/>
                      </a:endParaRPr>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400" b="1" dirty="0">
                          <a:solidFill>
                            <a:srgbClr val="93C47D"/>
                          </a:solidFill>
                          <a:latin typeface="Georgia"/>
                          <a:ea typeface="Georgia"/>
                          <a:cs typeface="Georgia"/>
                          <a:sym typeface="Georgia"/>
                        </a:rPr>
                        <a:t>Completed/</a:t>
                      </a:r>
                      <a:endParaRPr sz="1400" b="1" dirty="0">
                        <a:solidFill>
                          <a:srgbClr val="93C47D"/>
                        </a:solidFill>
                        <a:latin typeface="Georgia"/>
                        <a:ea typeface="Georgia"/>
                        <a:cs typeface="Georgia"/>
                        <a:sym typeface="Georgia"/>
                      </a:endParaRPr>
                    </a:p>
                    <a:p>
                      <a:pPr marL="0" lvl="0" indent="0" algn="ctr" rtl="0">
                        <a:spcBef>
                          <a:spcPts val="0"/>
                        </a:spcBef>
                        <a:spcAft>
                          <a:spcPts val="0"/>
                        </a:spcAft>
                        <a:buNone/>
                      </a:pPr>
                      <a:r>
                        <a:rPr lang="en-US" sz="1400" b="1" dirty="0">
                          <a:solidFill>
                            <a:srgbClr val="93C47D"/>
                          </a:solidFill>
                          <a:latin typeface="Georgia"/>
                          <a:ea typeface="Georgia"/>
                          <a:cs typeface="Georgia"/>
                          <a:sym typeface="Georgia"/>
                        </a:rPr>
                        <a:t>Delivered</a:t>
                      </a:r>
                      <a:endParaRPr sz="1400" b="1" dirty="0">
                        <a:solidFill>
                          <a:srgbClr val="93C47D"/>
                        </a:solidFill>
                        <a:latin typeface="Georgia"/>
                        <a:ea typeface="Georgia"/>
                        <a:cs typeface="Georgia"/>
                        <a:sym typeface="Georgia"/>
                      </a:endParaRPr>
                    </a:p>
                  </a:txBody>
                  <a:tcPr marL="68569" marR="68569" marT="68569" marB="68569">
                    <a:lnL w="28575" cap="flat" cmpd="sng">
                      <a:solidFill>
                        <a:srgbClr val="9E9E9E"/>
                      </a:solidFill>
                      <a:prstDash val="solid"/>
                      <a:round/>
                      <a:headEnd type="none" w="sm" len="sm"/>
                      <a:tailEnd type="none" w="sm" len="sm"/>
                    </a:lnL>
                    <a:lnR w="28575" cap="flat" cmpd="sng">
                      <a:solidFill>
                        <a:srgbClr val="9E9E9E"/>
                      </a:solidFill>
                      <a:prstDash val="solid"/>
                      <a:round/>
                      <a:headEnd type="none" w="sm" len="sm"/>
                      <a:tailEnd type="none" w="sm" len="sm"/>
                    </a:lnR>
                    <a:lnT w="28575" cap="flat" cmpd="sng">
                      <a:solidFill>
                        <a:srgbClr val="9E9E9E"/>
                      </a:solidFill>
                      <a:prstDash val="solid"/>
                      <a:round/>
                      <a:headEnd type="none" w="sm" len="sm"/>
                      <a:tailEnd type="none" w="sm" len="sm"/>
                    </a:lnT>
                    <a:lnB w="28575" cap="flat" cmpd="sng">
                      <a:solidFill>
                        <a:srgbClr val="9E9E9E"/>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sp>
        <p:nvSpPr>
          <p:cNvPr id="427" name="Google Shape;427;p32"/>
          <p:cNvSpPr txBox="1"/>
          <p:nvPr/>
        </p:nvSpPr>
        <p:spPr>
          <a:xfrm>
            <a:off x="3454379" y="4164766"/>
            <a:ext cx="5499900" cy="2255803"/>
          </a:xfrm>
          <a:prstGeom prst="rect">
            <a:avLst/>
          </a:prstGeom>
          <a:noFill/>
          <a:ln>
            <a:noFill/>
          </a:ln>
        </p:spPr>
        <p:txBody>
          <a:bodyPr spcFirstLastPara="1" wrap="square" lIns="68569" tIns="68569" rIns="68569" bIns="68569" anchor="t" anchorCtr="0">
            <a:noAutofit/>
          </a:bodyPr>
          <a:lstStyle/>
          <a:p>
            <a:pPr>
              <a:lnSpc>
                <a:spcPct val="90000"/>
              </a:lnSpc>
              <a:spcBef>
                <a:spcPts val="750"/>
              </a:spcBef>
            </a:pPr>
            <a:r>
              <a:rPr lang="en-US" sz="1800" b="1" u="sng" dirty="0">
                <a:solidFill>
                  <a:schemeClr val="dk1"/>
                </a:solidFill>
                <a:latin typeface="Georgia"/>
                <a:ea typeface="Georgia"/>
                <a:cs typeface="Georgia"/>
                <a:sym typeface="Georgia"/>
              </a:rPr>
              <a:t>Summary:</a:t>
            </a:r>
            <a:endParaRPr sz="1800" b="1" u="sng" dirty="0">
              <a:solidFill>
                <a:schemeClr val="dk1"/>
              </a:solidFill>
              <a:latin typeface="Georgia"/>
              <a:ea typeface="Georgia"/>
              <a:cs typeface="Georgia"/>
              <a:sym typeface="Georgia"/>
            </a:endParaRPr>
          </a:p>
          <a:p>
            <a:pPr marL="342900" indent="-257175">
              <a:lnSpc>
                <a:spcPct val="90000"/>
              </a:lnSpc>
              <a:spcBef>
                <a:spcPts val="750"/>
              </a:spcBef>
              <a:buClr>
                <a:schemeClr val="dk1"/>
              </a:buClr>
              <a:buSzPts val="1800"/>
              <a:buFont typeface="Georgia"/>
              <a:buChar char="-"/>
            </a:pPr>
            <a:r>
              <a:rPr lang="en-US" sz="1800" dirty="0">
                <a:solidFill>
                  <a:schemeClr val="dk1"/>
                </a:solidFill>
                <a:latin typeface="Georgia"/>
                <a:ea typeface="Georgia"/>
                <a:cs typeface="Georgia"/>
                <a:sym typeface="Georgia"/>
              </a:rPr>
              <a:t>Completion Deadlines:</a:t>
            </a:r>
            <a:endParaRPr sz="1800" dirty="0">
              <a:solidFill>
                <a:schemeClr val="dk1"/>
              </a:solidFill>
              <a:latin typeface="Georgia"/>
              <a:ea typeface="Georgia"/>
              <a:cs typeface="Georgia"/>
              <a:sym typeface="Georgia"/>
            </a:endParaRPr>
          </a:p>
          <a:p>
            <a:pPr marL="685800" lvl="1" indent="-257175">
              <a:lnSpc>
                <a:spcPct val="90000"/>
              </a:lnSpc>
              <a:buClr>
                <a:schemeClr val="dk1"/>
              </a:buClr>
              <a:buSzPts val="1800"/>
              <a:buFont typeface="Georgia"/>
              <a:buChar char="-"/>
            </a:pPr>
            <a:r>
              <a:rPr lang="en-US" sz="1800" dirty="0">
                <a:solidFill>
                  <a:schemeClr val="dk1"/>
                </a:solidFill>
                <a:latin typeface="Georgia"/>
                <a:ea typeface="Georgia"/>
                <a:cs typeface="Georgia"/>
                <a:sym typeface="Georgia"/>
              </a:rPr>
              <a:t>Machined Parts:		Feb 15</a:t>
            </a:r>
            <a:endParaRPr sz="1800" dirty="0">
              <a:solidFill>
                <a:schemeClr val="dk1"/>
              </a:solidFill>
              <a:latin typeface="Georgia"/>
              <a:ea typeface="Georgia"/>
              <a:cs typeface="Georgia"/>
              <a:sym typeface="Georgia"/>
            </a:endParaRPr>
          </a:p>
          <a:p>
            <a:pPr marL="685800" lvl="1" indent="-257175">
              <a:lnSpc>
                <a:spcPct val="90000"/>
              </a:lnSpc>
              <a:buClr>
                <a:schemeClr val="dk1"/>
              </a:buClr>
              <a:buSzPts val="1800"/>
              <a:buFont typeface="Georgia"/>
              <a:buChar char="-"/>
            </a:pPr>
            <a:r>
              <a:rPr lang="en-US" sz="1800" dirty="0">
                <a:solidFill>
                  <a:schemeClr val="dk1"/>
                </a:solidFill>
                <a:latin typeface="Georgia"/>
                <a:ea typeface="Georgia"/>
                <a:cs typeface="Georgia"/>
                <a:sym typeface="Georgia"/>
              </a:rPr>
              <a:t>Plastics and Acrylics:	Feb 22</a:t>
            </a:r>
            <a:endParaRPr sz="1800" dirty="0">
              <a:solidFill>
                <a:schemeClr val="dk1"/>
              </a:solidFill>
              <a:latin typeface="Georgia"/>
              <a:ea typeface="Georgia"/>
              <a:cs typeface="Georgia"/>
              <a:sym typeface="Georgia"/>
            </a:endParaRPr>
          </a:p>
          <a:p>
            <a:pPr marL="685800" lvl="1" indent="-257175">
              <a:lnSpc>
                <a:spcPct val="90000"/>
              </a:lnSpc>
              <a:buClr>
                <a:schemeClr val="dk1"/>
              </a:buClr>
              <a:buSzPts val="1800"/>
              <a:buFont typeface="Georgia"/>
              <a:buChar char="-"/>
            </a:pPr>
            <a:r>
              <a:rPr lang="en-US" sz="1800" dirty="0">
                <a:solidFill>
                  <a:schemeClr val="dk1"/>
                </a:solidFill>
                <a:latin typeface="Georgia"/>
                <a:ea typeface="Georgia"/>
                <a:cs typeface="Georgia"/>
                <a:sym typeface="Georgia"/>
              </a:rPr>
              <a:t>Part Integration:		March 1</a:t>
            </a:r>
            <a:endParaRPr sz="1800" dirty="0">
              <a:solidFill>
                <a:schemeClr val="dk1"/>
              </a:solidFill>
              <a:latin typeface="Georgia"/>
              <a:ea typeface="Georgia"/>
              <a:cs typeface="Georgia"/>
              <a:sym typeface="Georgia"/>
            </a:endParaRPr>
          </a:p>
          <a:p>
            <a:pPr>
              <a:lnSpc>
                <a:spcPct val="90000"/>
              </a:lnSpc>
              <a:spcBef>
                <a:spcPts val="750"/>
              </a:spcBef>
            </a:pPr>
            <a:r>
              <a:rPr lang="en-US" sz="1800" b="1" u="sng" dirty="0">
                <a:solidFill>
                  <a:schemeClr val="dk1"/>
                </a:solidFill>
                <a:latin typeface="Georgia"/>
                <a:ea typeface="Georgia"/>
                <a:cs typeface="Georgia"/>
                <a:sym typeface="Georgia"/>
              </a:rPr>
              <a:t>Challenges </a:t>
            </a:r>
            <a:endParaRPr sz="1800" b="1" u="sng" dirty="0">
              <a:solidFill>
                <a:schemeClr val="dk1"/>
              </a:solidFill>
              <a:latin typeface="Georgia"/>
              <a:ea typeface="Georgia"/>
              <a:cs typeface="Georgia"/>
              <a:sym typeface="Georgia"/>
            </a:endParaRPr>
          </a:p>
          <a:p>
            <a:pPr marL="342900" indent="-257175">
              <a:lnSpc>
                <a:spcPct val="90000"/>
              </a:lnSpc>
              <a:spcBef>
                <a:spcPts val="750"/>
              </a:spcBef>
              <a:buClr>
                <a:schemeClr val="dk1"/>
              </a:buClr>
              <a:buSzPts val="1800"/>
              <a:buFont typeface="Georgia"/>
              <a:buChar char="-"/>
            </a:pPr>
            <a:r>
              <a:rPr lang="en-US" sz="1800" dirty="0">
                <a:solidFill>
                  <a:schemeClr val="dk1"/>
                </a:solidFill>
                <a:latin typeface="Georgia"/>
                <a:ea typeface="Georgia"/>
                <a:cs typeface="Georgia"/>
                <a:sym typeface="Georgia"/>
              </a:rPr>
              <a:t>Shop availability and schedule conflicts</a:t>
            </a:r>
            <a:endParaRPr sz="1800" dirty="0">
              <a:solidFill>
                <a:schemeClr val="dk1"/>
              </a:solidFill>
              <a:latin typeface="Georgia"/>
              <a:ea typeface="Georgia"/>
              <a:cs typeface="Georgia"/>
              <a:sym typeface="Georgi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33"/>
          <p:cNvPicPr preferRelativeResize="0"/>
          <p:nvPr/>
        </p:nvPicPr>
        <p:blipFill>
          <a:blip r:embed="rId3">
            <a:alphaModFix/>
          </a:blip>
          <a:stretch>
            <a:fillRect/>
          </a:stretch>
        </p:blipFill>
        <p:spPr>
          <a:xfrm>
            <a:off x="2837674" y="2603359"/>
            <a:ext cx="2761439" cy="2601131"/>
          </a:xfrm>
          <a:prstGeom prst="rect">
            <a:avLst/>
          </a:prstGeom>
          <a:noFill/>
          <a:ln>
            <a:noFill/>
          </a:ln>
        </p:spPr>
      </p:pic>
      <p:sp>
        <p:nvSpPr>
          <p:cNvPr id="434" name="Google Shape;434;p33"/>
          <p:cNvSpPr txBox="1">
            <a:spLocks noGrp="1"/>
          </p:cNvSpPr>
          <p:nvPr>
            <p:ph type="sldNum" idx="12"/>
          </p:nvPr>
        </p:nvSpPr>
        <p:spPr>
          <a:prstGeom prst="rect">
            <a:avLst/>
          </a:prstGeom>
        </p:spPr>
        <p:txBody>
          <a:bodyPr spcFirstLastPara="1" wrap="square" lIns="68569" tIns="34275" rIns="68569" bIns="34275" anchor="t" anchorCtr="0">
            <a:noAutofit/>
          </a:bodyPr>
          <a:lstStyle/>
          <a:p>
            <a:fld id="{00000000-1234-1234-1234-123412341234}" type="slidenum">
              <a:rPr lang="en-US"/>
              <a:pPr/>
              <a:t>21</a:t>
            </a:fld>
            <a:endParaRPr/>
          </a:p>
        </p:txBody>
      </p:sp>
      <p:sp>
        <p:nvSpPr>
          <p:cNvPr id="435" name="Google Shape;435;p33"/>
          <p:cNvSpPr txBox="1">
            <a:spLocks noGrp="1"/>
          </p:cNvSpPr>
          <p:nvPr>
            <p:ph type="title"/>
          </p:nvPr>
        </p:nvSpPr>
        <p:spPr>
          <a:prstGeom prst="rect">
            <a:avLst/>
          </a:prstGeom>
        </p:spPr>
        <p:txBody>
          <a:bodyPr spcFirstLastPara="1" wrap="square" lIns="68569" tIns="34275" rIns="68569" bIns="34275" anchor="ctr" anchorCtr="0">
            <a:noAutofit/>
          </a:bodyPr>
          <a:lstStyle/>
          <a:p>
            <a:r>
              <a:rPr lang="en-US"/>
              <a:t>Cannon Manufacturing Status</a:t>
            </a:r>
            <a:endParaRPr/>
          </a:p>
        </p:txBody>
      </p:sp>
      <p:pic>
        <p:nvPicPr>
          <p:cNvPr id="436" name="Google Shape;436;p33"/>
          <p:cNvPicPr preferRelativeResize="0"/>
          <p:nvPr/>
        </p:nvPicPr>
        <p:blipFill>
          <a:blip r:embed="rId4">
            <a:alphaModFix/>
          </a:blip>
          <a:stretch>
            <a:fillRect/>
          </a:stretch>
        </p:blipFill>
        <p:spPr>
          <a:xfrm rot="10800000">
            <a:off x="6233880" y="2199759"/>
            <a:ext cx="309056" cy="3630656"/>
          </a:xfrm>
          <a:prstGeom prst="rect">
            <a:avLst/>
          </a:prstGeom>
          <a:noFill/>
          <a:ln>
            <a:noFill/>
          </a:ln>
        </p:spPr>
      </p:pic>
      <p:pic>
        <p:nvPicPr>
          <p:cNvPr id="437" name="Google Shape;437;p33"/>
          <p:cNvPicPr preferRelativeResize="0"/>
          <p:nvPr/>
        </p:nvPicPr>
        <p:blipFill>
          <a:blip r:embed="rId5">
            <a:alphaModFix/>
          </a:blip>
          <a:stretch>
            <a:fillRect/>
          </a:stretch>
        </p:blipFill>
        <p:spPr>
          <a:xfrm>
            <a:off x="3969675" y="1691550"/>
            <a:ext cx="1204650" cy="583156"/>
          </a:xfrm>
          <a:prstGeom prst="rect">
            <a:avLst/>
          </a:prstGeom>
          <a:noFill/>
          <a:ln>
            <a:noFill/>
          </a:ln>
        </p:spPr>
      </p:pic>
      <p:pic>
        <p:nvPicPr>
          <p:cNvPr id="438" name="Google Shape;438;p33"/>
          <p:cNvPicPr preferRelativeResize="0"/>
          <p:nvPr/>
        </p:nvPicPr>
        <p:blipFill>
          <a:blip r:embed="rId6">
            <a:alphaModFix/>
          </a:blip>
          <a:stretch>
            <a:fillRect/>
          </a:stretch>
        </p:blipFill>
        <p:spPr>
          <a:xfrm>
            <a:off x="970516" y="1759968"/>
            <a:ext cx="839044" cy="1025972"/>
          </a:xfrm>
          <a:prstGeom prst="rect">
            <a:avLst/>
          </a:prstGeom>
          <a:noFill/>
          <a:ln>
            <a:noFill/>
          </a:ln>
        </p:spPr>
      </p:pic>
      <p:pic>
        <p:nvPicPr>
          <p:cNvPr id="439" name="Google Shape;439;p33"/>
          <p:cNvPicPr preferRelativeResize="0"/>
          <p:nvPr/>
        </p:nvPicPr>
        <p:blipFill>
          <a:blip r:embed="rId7">
            <a:alphaModFix/>
          </a:blip>
          <a:stretch>
            <a:fillRect/>
          </a:stretch>
        </p:blipFill>
        <p:spPr>
          <a:xfrm>
            <a:off x="785110" y="4788443"/>
            <a:ext cx="878175" cy="949104"/>
          </a:xfrm>
          <a:prstGeom prst="rect">
            <a:avLst/>
          </a:prstGeom>
          <a:noFill/>
          <a:ln>
            <a:noFill/>
          </a:ln>
        </p:spPr>
      </p:pic>
      <p:sp>
        <p:nvSpPr>
          <p:cNvPr id="440" name="Google Shape;440;p33"/>
          <p:cNvSpPr txBox="1"/>
          <p:nvPr/>
        </p:nvSpPr>
        <p:spPr>
          <a:xfrm>
            <a:off x="2207888" y="5283338"/>
            <a:ext cx="4001850" cy="771975"/>
          </a:xfrm>
          <a:prstGeom prst="rect">
            <a:avLst/>
          </a:prstGeom>
          <a:noFill/>
          <a:ln>
            <a:noFill/>
          </a:ln>
        </p:spPr>
        <p:txBody>
          <a:bodyPr spcFirstLastPara="1" wrap="square" lIns="68569" tIns="68569" rIns="68569" bIns="68569" anchor="t" anchorCtr="0">
            <a:noAutofit/>
          </a:bodyPr>
          <a:lstStyle/>
          <a:p>
            <a:pPr algn="ctr"/>
            <a:r>
              <a:rPr lang="en-US" sz="1350">
                <a:latin typeface="Georgia"/>
                <a:ea typeface="Georgia"/>
                <a:cs typeface="Georgia"/>
                <a:sym typeface="Georgia"/>
              </a:rPr>
              <a:t>4 team members have completed first two tutorials </a:t>
            </a:r>
            <a:endParaRPr sz="1350">
              <a:latin typeface="Georgia"/>
              <a:ea typeface="Georgia"/>
              <a:cs typeface="Georgia"/>
              <a:sym typeface="Georgia"/>
            </a:endParaRPr>
          </a:p>
          <a:p>
            <a:pPr algn="ctr"/>
            <a:r>
              <a:rPr lang="en-US" sz="1350">
                <a:latin typeface="Georgia"/>
                <a:ea typeface="Georgia"/>
                <a:cs typeface="Georgia"/>
                <a:sym typeface="Georgia"/>
              </a:rPr>
              <a:t>All metals have been obtained </a:t>
            </a:r>
            <a:endParaRPr sz="1350">
              <a:latin typeface="Georgia"/>
              <a:ea typeface="Georgia"/>
              <a:cs typeface="Georgia"/>
              <a:sym typeface="Georgia"/>
            </a:endParaRPr>
          </a:p>
        </p:txBody>
      </p:sp>
      <p:sp>
        <p:nvSpPr>
          <p:cNvPr id="441" name="Google Shape;441;p33"/>
          <p:cNvSpPr/>
          <p:nvPr/>
        </p:nvSpPr>
        <p:spPr>
          <a:xfrm>
            <a:off x="7486650" y="3464888"/>
            <a:ext cx="1377000" cy="2307150"/>
          </a:xfrm>
          <a:prstGeom prst="roundRect">
            <a:avLst>
              <a:gd name="adj" fmla="val 16667"/>
            </a:avLst>
          </a:prstGeom>
          <a:solidFill>
            <a:srgbClr val="E0E4ED"/>
          </a:solidFill>
          <a:ln w="9525" cap="flat" cmpd="sng">
            <a:solidFill>
              <a:srgbClr val="B7B7B7"/>
            </a:solidFill>
            <a:prstDash val="solid"/>
            <a:round/>
            <a:headEnd type="none" w="sm" len="sm"/>
            <a:tailEnd type="none" w="sm" len="sm"/>
          </a:ln>
        </p:spPr>
        <p:txBody>
          <a:bodyPr spcFirstLastPara="1" wrap="square" lIns="68569" tIns="68569" rIns="68569" bIns="68569" anchor="ctr" anchorCtr="0">
            <a:noAutofit/>
          </a:bodyPr>
          <a:lstStyle/>
          <a:p>
            <a:endParaRPr sz="1050">
              <a:latin typeface="Georgia"/>
              <a:ea typeface="Georgia"/>
              <a:cs typeface="Georgia"/>
              <a:sym typeface="Georgia"/>
            </a:endParaRPr>
          </a:p>
        </p:txBody>
      </p:sp>
      <p:sp>
        <p:nvSpPr>
          <p:cNvPr id="442" name="Google Shape;442;p33"/>
          <p:cNvSpPr txBox="1"/>
          <p:nvPr/>
        </p:nvSpPr>
        <p:spPr>
          <a:xfrm>
            <a:off x="7613180" y="3517464"/>
            <a:ext cx="1103175" cy="304875"/>
          </a:xfrm>
          <a:prstGeom prst="rect">
            <a:avLst/>
          </a:prstGeom>
          <a:noFill/>
          <a:ln>
            <a:noFill/>
          </a:ln>
        </p:spPr>
        <p:txBody>
          <a:bodyPr spcFirstLastPara="1" wrap="square" lIns="68569" tIns="68569" rIns="68569" bIns="68569" anchor="t" anchorCtr="0">
            <a:noAutofit/>
          </a:bodyPr>
          <a:lstStyle/>
          <a:p>
            <a:pPr algn="ctr"/>
            <a:r>
              <a:rPr lang="en-US" sz="1800">
                <a:latin typeface="Georgia"/>
                <a:ea typeface="Georgia"/>
                <a:cs typeface="Georgia"/>
                <a:sym typeface="Georgia"/>
              </a:rPr>
              <a:t>Legend</a:t>
            </a:r>
            <a:endParaRPr sz="1800">
              <a:latin typeface="Georgia"/>
              <a:ea typeface="Georgia"/>
              <a:cs typeface="Georgia"/>
              <a:sym typeface="Georgia"/>
            </a:endParaRPr>
          </a:p>
        </p:txBody>
      </p:sp>
      <p:sp>
        <p:nvSpPr>
          <p:cNvPr id="443" name="Google Shape;443;p33"/>
          <p:cNvSpPr/>
          <p:nvPr/>
        </p:nvSpPr>
        <p:spPr>
          <a:xfrm>
            <a:off x="7589767" y="3951288"/>
            <a:ext cx="1149975" cy="365175"/>
          </a:xfrm>
          <a:prstGeom prst="roundRect">
            <a:avLst>
              <a:gd name="adj" fmla="val 16667"/>
            </a:avLst>
          </a:prstGeom>
          <a:solidFill>
            <a:srgbClr val="53A055"/>
          </a:solidFill>
          <a:ln>
            <a:noFill/>
          </a:ln>
        </p:spPr>
        <p:txBody>
          <a:bodyPr spcFirstLastPara="1" wrap="square" lIns="68569" tIns="68569" rIns="68569" bIns="68569" anchor="ctr" anchorCtr="0">
            <a:noAutofit/>
          </a:bodyPr>
          <a:lstStyle/>
          <a:p>
            <a:pPr algn="ctr"/>
            <a:r>
              <a:rPr lang="en-US" sz="1050">
                <a:latin typeface="Georgia"/>
                <a:ea typeface="Georgia"/>
                <a:cs typeface="Georgia"/>
                <a:sym typeface="Georgia"/>
              </a:rPr>
              <a:t>Cots</a:t>
            </a:r>
            <a:endParaRPr sz="1050">
              <a:latin typeface="Georgia"/>
              <a:ea typeface="Georgia"/>
              <a:cs typeface="Georgia"/>
              <a:sym typeface="Georgia"/>
            </a:endParaRPr>
          </a:p>
        </p:txBody>
      </p:sp>
      <p:sp>
        <p:nvSpPr>
          <p:cNvPr id="444" name="Google Shape;444;p33"/>
          <p:cNvSpPr/>
          <p:nvPr/>
        </p:nvSpPr>
        <p:spPr>
          <a:xfrm>
            <a:off x="7600154" y="4869083"/>
            <a:ext cx="1149975" cy="365175"/>
          </a:xfrm>
          <a:prstGeom prst="roundRect">
            <a:avLst>
              <a:gd name="adj" fmla="val 16667"/>
            </a:avLst>
          </a:prstGeom>
          <a:solidFill>
            <a:srgbClr val="5F60BD"/>
          </a:solidFill>
          <a:ln>
            <a:noFill/>
          </a:ln>
        </p:spPr>
        <p:txBody>
          <a:bodyPr spcFirstLastPara="1" wrap="square" lIns="68569" tIns="68569" rIns="68569" bIns="68569" anchor="ctr" anchorCtr="0">
            <a:noAutofit/>
          </a:bodyPr>
          <a:lstStyle/>
          <a:p>
            <a:pPr algn="ctr"/>
            <a:r>
              <a:rPr lang="en-US" sz="1050">
                <a:latin typeface="Georgia"/>
                <a:ea typeface="Georgia"/>
                <a:cs typeface="Georgia"/>
                <a:sym typeface="Georgia"/>
              </a:rPr>
              <a:t>Currently Manufacturing</a:t>
            </a:r>
            <a:endParaRPr sz="1050">
              <a:latin typeface="Georgia"/>
              <a:ea typeface="Georgia"/>
              <a:cs typeface="Georgia"/>
              <a:sym typeface="Georgia"/>
            </a:endParaRPr>
          </a:p>
        </p:txBody>
      </p:sp>
      <p:sp>
        <p:nvSpPr>
          <p:cNvPr id="445" name="Google Shape;445;p33"/>
          <p:cNvSpPr/>
          <p:nvPr/>
        </p:nvSpPr>
        <p:spPr>
          <a:xfrm>
            <a:off x="7612642" y="5331188"/>
            <a:ext cx="1149975" cy="365175"/>
          </a:xfrm>
          <a:prstGeom prst="roundRect">
            <a:avLst>
              <a:gd name="adj" fmla="val 16667"/>
            </a:avLst>
          </a:prstGeom>
          <a:solidFill>
            <a:srgbClr val="9B4F4E"/>
          </a:solidFill>
          <a:ln>
            <a:noFill/>
          </a:ln>
        </p:spPr>
        <p:txBody>
          <a:bodyPr spcFirstLastPara="1" wrap="square" lIns="68569" tIns="68569" rIns="68569" bIns="68569" anchor="ctr" anchorCtr="0">
            <a:noAutofit/>
          </a:bodyPr>
          <a:lstStyle/>
          <a:p>
            <a:pPr algn="ctr"/>
            <a:r>
              <a:rPr lang="en-US" sz="1050">
                <a:latin typeface="Georgia"/>
                <a:ea typeface="Georgia"/>
                <a:cs typeface="Georgia"/>
                <a:sym typeface="Georgia"/>
              </a:rPr>
              <a:t>Not Started</a:t>
            </a:r>
            <a:endParaRPr sz="1050">
              <a:latin typeface="Georgia"/>
              <a:ea typeface="Georgia"/>
              <a:cs typeface="Georgia"/>
              <a:sym typeface="Georgia"/>
            </a:endParaRPr>
          </a:p>
        </p:txBody>
      </p:sp>
      <p:sp>
        <p:nvSpPr>
          <p:cNvPr id="446" name="Google Shape;446;p33"/>
          <p:cNvSpPr/>
          <p:nvPr/>
        </p:nvSpPr>
        <p:spPr>
          <a:xfrm>
            <a:off x="7589786" y="4406972"/>
            <a:ext cx="1149975" cy="365175"/>
          </a:xfrm>
          <a:prstGeom prst="roundRect">
            <a:avLst>
              <a:gd name="adj" fmla="val 16667"/>
            </a:avLst>
          </a:prstGeom>
          <a:solidFill>
            <a:srgbClr val="C4946C"/>
          </a:solidFill>
          <a:ln>
            <a:noFill/>
          </a:ln>
        </p:spPr>
        <p:txBody>
          <a:bodyPr spcFirstLastPara="1" wrap="square" lIns="68569" tIns="68569" rIns="68569" bIns="68569" anchor="ctr" anchorCtr="0">
            <a:noAutofit/>
          </a:bodyPr>
          <a:lstStyle/>
          <a:p>
            <a:pPr algn="ctr"/>
            <a:r>
              <a:rPr lang="en-US" sz="1050">
                <a:latin typeface="Georgia"/>
                <a:ea typeface="Georgia"/>
                <a:cs typeface="Georgia"/>
                <a:sym typeface="Georgia"/>
              </a:rPr>
              <a:t>Completed</a:t>
            </a:r>
            <a:endParaRPr sz="1050">
              <a:latin typeface="Georgia"/>
              <a:ea typeface="Georgia"/>
              <a:cs typeface="Georgia"/>
              <a:sym typeface="Georgia"/>
            </a:endParaRPr>
          </a:p>
        </p:txBody>
      </p:sp>
      <p:pic>
        <p:nvPicPr>
          <p:cNvPr id="447" name="Google Shape;447;p33"/>
          <p:cNvPicPr preferRelativeResize="0"/>
          <p:nvPr/>
        </p:nvPicPr>
        <p:blipFill rotWithShape="1">
          <a:blip r:embed="rId8">
            <a:alphaModFix/>
          </a:blip>
          <a:srcRect l="12385" r="9226"/>
          <a:stretch/>
        </p:blipFill>
        <p:spPr>
          <a:xfrm>
            <a:off x="6582347" y="2250233"/>
            <a:ext cx="657675" cy="3580181"/>
          </a:xfrm>
          <a:prstGeom prst="rect">
            <a:avLst/>
          </a:prstGeom>
          <a:noFill/>
          <a:ln>
            <a:noFill/>
          </a:ln>
        </p:spPr>
      </p:pic>
      <p:sp>
        <p:nvSpPr>
          <p:cNvPr id="448" name="Google Shape;448;p33"/>
          <p:cNvSpPr/>
          <p:nvPr/>
        </p:nvSpPr>
        <p:spPr>
          <a:xfrm>
            <a:off x="7102406" y="2469150"/>
            <a:ext cx="933975" cy="425250"/>
          </a:xfrm>
          <a:prstGeom prst="flowChartAlternateProcess">
            <a:avLst/>
          </a:prstGeom>
          <a:solidFill>
            <a:srgbClr val="F2F2F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050">
                <a:latin typeface="Georgia"/>
                <a:ea typeface="Georgia"/>
                <a:cs typeface="Georgia"/>
                <a:sym typeface="Georgia"/>
              </a:rPr>
              <a:t>Reloading Belt </a:t>
            </a:r>
            <a:endParaRPr sz="1050">
              <a:latin typeface="Georgia"/>
              <a:ea typeface="Georgia"/>
              <a:cs typeface="Georgia"/>
              <a:sym typeface="Georgia"/>
            </a:endParaRPr>
          </a:p>
        </p:txBody>
      </p:sp>
      <p:sp>
        <p:nvSpPr>
          <p:cNvPr id="449" name="Google Shape;449;p33"/>
          <p:cNvSpPr/>
          <p:nvPr/>
        </p:nvSpPr>
        <p:spPr>
          <a:xfrm>
            <a:off x="6269972" y="1775045"/>
            <a:ext cx="933975" cy="392400"/>
          </a:xfrm>
          <a:prstGeom prst="flowChartAlternateProcess">
            <a:avLst/>
          </a:prstGeom>
          <a:solidFill>
            <a:srgbClr val="F2F2F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050">
                <a:latin typeface="Georgia"/>
                <a:ea typeface="Georgia"/>
                <a:cs typeface="Georgia"/>
                <a:sym typeface="Georgia"/>
              </a:rPr>
              <a:t>Reloading Support</a:t>
            </a:r>
            <a:endParaRPr sz="1050">
              <a:latin typeface="Georgia"/>
              <a:ea typeface="Georgia"/>
              <a:cs typeface="Georgia"/>
              <a:sym typeface="Georgia"/>
            </a:endParaRPr>
          </a:p>
        </p:txBody>
      </p:sp>
      <p:sp>
        <p:nvSpPr>
          <p:cNvPr id="450" name="Google Shape;450;p33"/>
          <p:cNvSpPr/>
          <p:nvPr/>
        </p:nvSpPr>
        <p:spPr>
          <a:xfrm>
            <a:off x="4105013" y="2274713"/>
            <a:ext cx="933975" cy="392400"/>
          </a:xfrm>
          <a:prstGeom prst="flowChartAlternateProcess">
            <a:avLst/>
          </a:prstGeom>
          <a:solidFill>
            <a:srgbClr val="F2F2F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050">
                <a:latin typeface="Georgia"/>
                <a:ea typeface="Georgia"/>
                <a:cs typeface="Georgia"/>
                <a:sym typeface="Georgia"/>
              </a:rPr>
              <a:t>Launch </a:t>
            </a:r>
            <a:endParaRPr sz="1050">
              <a:latin typeface="Georgia"/>
              <a:ea typeface="Georgia"/>
              <a:cs typeface="Georgia"/>
              <a:sym typeface="Georgia"/>
            </a:endParaRPr>
          </a:p>
          <a:p>
            <a:pPr algn="ctr"/>
            <a:r>
              <a:rPr lang="en-US" sz="1050">
                <a:latin typeface="Georgia"/>
                <a:ea typeface="Georgia"/>
                <a:cs typeface="Georgia"/>
                <a:sym typeface="Georgia"/>
              </a:rPr>
              <a:t>Plate</a:t>
            </a:r>
            <a:endParaRPr sz="1050">
              <a:latin typeface="Georgia"/>
              <a:ea typeface="Georgia"/>
              <a:cs typeface="Georgia"/>
              <a:sym typeface="Georgia"/>
            </a:endParaRPr>
          </a:p>
        </p:txBody>
      </p:sp>
      <p:sp>
        <p:nvSpPr>
          <p:cNvPr id="451" name="Google Shape;451;p33"/>
          <p:cNvSpPr/>
          <p:nvPr/>
        </p:nvSpPr>
        <p:spPr>
          <a:xfrm>
            <a:off x="1809563" y="2076750"/>
            <a:ext cx="933975" cy="392400"/>
          </a:xfrm>
          <a:prstGeom prst="flowChartAlternateProcess">
            <a:avLst/>
          </a:prstGeom>
          <a:solidFill>
            <a:srgbClr val="F2F2F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050">
                <a:latin typeface="Georgia"/>
                <a:ea typeface="Georgia"/>
                <a:cs typeface="Georgia"/>
                <a:sym typeface="Georgia"/>
              </a:rPr>
              <a:t>Rack Support</a:t>
            </a:r>
            <a:endParaRPr sz="1050">
              <a:latin typeface="Georgia"/>
              <a:ea typeface="Georgia"/>
              <a:cs typeface="Georgia"/>
              <a:sym typeface="Georgia"/>
            </a:endParaRPr>
          </a:p>
        </p:txBody>
      </p:sp>
      <p:sp>
        <p:nvSpPr>
          <p:cNvPr id="452" name="Google Shape;452;p33"/>
          <p:cNvSpPr/>
          <p:nvPr/>
        </p:nvSpPr>
        <p:spPr>
          <a:xfrm>
            <a:off x="806153" y="3562659"/>
            <a:ext cx="933975" cy="392400"/>
          </a:xfrm>
          <a:prstGeom prst="flowChartAlternateProcess">
            <a:avLst/>
          </a:prstGeom>
          <a:solidFill>
            <a:srgbClr val="F2F2F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050">
                <a:latin typeface="Georgia"/>
                <a:ea typeface="Georgia"/>
                <a:cs typeface="Georgia"/>
                <a:sym typeface="Georgia"/>
              </a:rPr>
              <a:t>Gear Shaft</a:t>
            </a:r>
            <a:endParaRPr sz="1050">
              <a:latin typeface="Georgia"/>
              <a:ea typeface="Georgia"/>
              <a:cs typeface="Georgia"/>
              <a:sym typeface="Georgia"/>
            </a:endParaRPr>
          </a:p>
        </p:txBody>
      </p:sp>
      <p:sp>
        <p:nvSpPr>
          <p:cNvPr id="453" name="Google Shape;453;p33"/>
          <p:cNvSpPr/>
          <p:nvPr/>
        </p:nvSpPr>
        <p:spPr>
          <a:xfrm>
            <a:off x="1409138" y="4451700"/>
            <a:ext cx="1066500" cy="425250"/>
          </a:xfrm>
          <a:prstGeom prst="flowChartAlternateProcess">
            <a:avLst/>
          </a:prstGeom>
          <a:solidFill>
            <a:srgbClr val="F2F2F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r>
              <a:rPr lang="en-US" sz="1050">
                <a:latin typeface="Georgia"/>
                <a:ea typeface="Georgia"/>
                <a:cs typeface="Georgia"/>
                <a:sym typeface="Georgia"/>
              </a:rPr>
              <a:t>Narrow Rack Support</a:t>
            </a:r>
            <a:endParaRPr sz="1050">
              <a:latin typeface="Georgia"/>
              <a:ea typeface="Georgia"/>
              <a:cs typeface="Georgia"/>
              <a:sym typeface="Georgia"/>
            </a:endParaRPr>
          </a:p>
        </p:txBody>
      </p:sp>
      <p:cxnSp>
        <p:nvCxnSpPr>
          <p:cNvPr id="454" name="Google Shape;454;p33"/>
          <p:cNvCxnSpPr>
            <a:endCxn id="453" idx="3"/>
          </p:cNvCxnSpPr>
          <p:nvPr/>
        </p:nvCxnSpPr>
        <p:spPr>
          <a:xfrm flipH="1">
            <a:off x="2475638" y="4648800"/>
            <a:ext cx="1149975" cy="15525"/>
          </a:xfrm>
          <a:prstGeom prst="straightConnector1">
            <a:avLst/>
          </a:prstGeom>
          <a:noFill/>
          <a:ln w="28575" cap="flat" cmpd="sng">
            <a:solidFill>
              <a:srgbClr val="999999"/>
            </a:solidFill>
            <a:prstDash val="solid"/>
            <a:round/>
            <a:headEnd type="none" w="med" len="med"/>
            <a:tailEnd type="triangle" w="med" len="med"/>
          </a:ln>
        </p:spPr>
      </p:cxnSp>
      <p:cxnSp>
        <p:nvCxnSpPr>
          <p:cNvPr id="455" name="Google Shape;455;p33"/>
          <p:cNvCxnSpPr>
            <a:endCxn id="452" idx="3"/>
          </p:cNvCxnSpPr>
          <p:nvPr/>
        </p:nvCxnSpPr>
        <p:spPr>
          <a:xfrm rot="10800000">
            <a:off x="1740128" y="3758859"/>
            <a:ext cx="2064375" cy="732825"/>
          </a:xfrm>
          <a:prstGeom prst="straightConnector1">
            <a:avLst/>
          </a:prstGeom>
          <a:noFill/>
          <a:ln w="28575" cap="flat" cmpd="sng">
            <a:solidFill>
              <a:srgbClr val="999999"/>
            </a:solidFill>
            <a:prstDash val="solid"/>
            <a:round/>
            <a:headEnd type="none" w="med" len="med"/>
            <a:tailEnd type="triangle" w="med" len="med"/>
          </a:ln>
        </p:spPr>
      </p:cxnSp>
      <p:cxnSp>
        <p:nvCxnSpPr>
          <p:cNvPr id="456" name="Google Shape;456;p33"/>
          <p:cNvCxnSpPr>
            <a:endCxn id="451" idx="2"/>
          </p:cNvCxnSpPr>
          <p:nvPr/>
        </p:nvCxnSpPr>
        <p:spPr>
          <a:xfrm rot="10800000">
            <a:off x="2276550" y="2469150"/>
            <a:ext cx="1466550" cy="1849050"/>
          </a:xfrm>
          <a:prstGeom prst="straightConnector1">
            <a:avLst/>
          </a:prstGeom>
          <a:noFill/>
          <a:ln w="28575" cap="flat" cmpd="sng">
            <a:solidFill>
              <a:srgbClr val="999999"/>
            </a:solidFill>
            <a:prstDash val="solid"/>
            <a:round/>
            <a:headEnd type="none" w="med" len="med"/>
            <a:tailEnd type="triangle" w="med" len="med"/>
          </a:ln>
        </p:spPr>
      </p:cxnSp>
      <p:cxnSp>
        <p:nvCxnSpPr>
          <p:cNvPr id="457" name="Google Shape;457;p33"/>
          <p:cNvCxnSpPr>
            <a:endCxn id="450" idx="2"/>
          </p:cNvCxnSpPr>
          <p:nvPr/>
        </p:nvCxnSpPr>
        <p:spPr>
          <a:xfrm rot="10800000" flipH="1">
            <a:off x="4452750" y="2667113"/>
            <a:ext cx="119250" cy="1133775"/>
          </a:xfrm>
          <a:prstGeom prst="straightConnector1">
            <a:avLst/>
          </a:prstGeom>
          <a:noFill/>
          <a:ln w="28575" cap="flat" cmpd="sng">
            <a:solidFill>
              <a:srgbClr val="999999"/>
            </a:solidFill>
            <a:prstDash val="solid"/>
            <a:round/>
            <a:headEnd type="none" w="med" len="med"/>
            <a:tailEnd type="triangle" w="med" len="med"/>
          </a:ln>
        </p:spPr>
      </p:cxnSp>
      <p:cxnSp>
        <p:nvCxnSpPr>
          <p:cNvPr id="458" name="Google Shape;458;p33"/>
          <p:cNvCxnSpPr/>
          <p:nvPr/>
        </p:nvCxnSpPr>
        <p:spPr>
          <a:xfrm>
            <a:off x="4831031" y="4398713"/>
            <a:ext cx="2099025" cy="247050"/>
          </a:xfrm>
          <a:prstGeom prst="straightConnector1">
            <a:avLst/>
          </a:prstGeom>
          <a:noFill/>
          <a:ln w="28575" cap="flat" cmpd="sng">
            <a:solidFill>
              <a:srgbClr val="999999"/>
            </a:solidFill>
            <a:prstDash val="solid"/>
            <a:round/>
            <a:headEnd type="none" w="med" len="med"/>
            <a:tailEnd type="triangle" w="med" len="med"/>
          </a:ln>
        </p:spPr>
      </p:cxnSp>
      <p:cxnSp>
        <p:nvCxnSpPr>
          <p:cNvPr id="459" name="Google Shape;459;p33"/>
          <p:cNvCxnSpPr/>
          <p:nvPr/>
        </p:nvCxnSpPr>
        <p:spPr>
          <a:xfrm rot="10800000" flipH="1">
            <a:off x="4804256" y="3007594"/>
            <a:ext cx="1569825" cy="1069650"/>
          </a:xfrm>
          <a:prstGeom prst="straightConnector1">
            <a:avLst/>
          </a:prstGeom>
          <a:noFill/>
          <a:ln w="28575" cap="flat" cmpd="sng">
            <a:solidFill>
              <a:srgbClr val="999999"/>
            </a:solidFill>
            <a:prstDash val="solid"/>
            <a:round/>
            <a:headEnd type="none" w="med" len="med"/>
            <a:tailEnd type="triangle" w="med" len="med"/>
          </a:ln>
        </p:spPr>
      </p:cxnSp>
      <p:pic>
        <p:nvPicPr>
          <p:cNvPr id="460" name="Google Shape;460;p33"/>
          <p:cNvPicPr preferRelativeResize="0"/>
          <p:nvPr/>
        </p:nvPicPr>
        <p:blipFill>
          <a:blip r:embed="rId9">
            <a:alphaModFix/>
          </a:blip>
          <a:stretch>
            <a:fillRect/>
          </a:stretch>
        </p:blipFill>
        <p:spPr>
          <a:xfrm>
            <a:off x="422792" y="2464997"/>
            <a:ext cx="259267" cy="23071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pic>
        <p:nvPicPr>
          <p:cNvPr id="465" name="Google Shape;465;p34"/>
          <p:cNvPicPr preferRelativeResize="0"/>
          <p:nvPr/>
        </p:nvPicPr>
        <p:blipFill rotWithShape="1">
          <a:blip r:embed="rId3">
            <a:alphaModFix/>
          </a:blip>
          <a:srcRect l="5199" t="13210" r="2285" b="21199"/>
          <a:stretch/>
        </p:blipFill>
        <p:spPr>
          <a:xfrm>
            <a:off x="37464" y="1703006"/>
            <a:ext cx="6790388" cy="1809863"/>
          </a:xfrm>
          <a:prstGeom prst="rect">
            <a:avLst/>
          </a:prstGeom>
          <a:noFill/>
          <a:ln>
            <a:noFill/>
          </a:ln>
        </p:spPr>
      </p:pic>
      <p:sp>
        <p:nvSpPr>
          <p:cNvPr id="466" name="Google Shape;466;p34"/>
          <p:cNvSpPr txBox="1">
            <a:spLocks noGrp="1"/>
          </p:cNvSpPr>
          <p:nvPr>
            <p:ph type="sldNum" idx="12"/>
          </p:nvPr>
        </p:nvSpPr>
        <p:spPr>
          <a:prstGeom prst="rect">
            <a:avLst/>
          </a:prstGeom>
          <a:noFill/>
          <a:ln>
            <a:noFill/>
          </a:ln>
        </p:spPr>
        <p:txBody>
          <a:bodyPr spcFirstLastPara="1" wrap="square" lIns="68569" tIns="34275" rIns="68569" bIns="34275" anchor="t" anchorCtr="0">
            <a:noAutofit/>
          </a:bodyPr>
          <a:lstStyle/>
          <a:p>
            <a:fld id="{00000000-1234-1234-1234-123412341234}" type="slidenum">
              <a:rPr lang="en-US"/>
              <a:pPr/>
              <a:t>22</a:t>
            </a:fld>
            <a:endParaRPr/>
          </a:p>
        </p:txBody>
      </p:sp>
      <p:sp>
        <p:nvSpPr>
          <p:cNvPr id="467" name="Google Shape;467;p34"/>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US" dirty="0"/>
              <a:t>Pod Manufacturing Plan</a:t>
            </a:r>
            <a:endParaRPr dirty="0"/>
          </a:p>
        </p:txBody>
      </p:sp>
      <p:sp>
        <p:nvSpPr>
          <p:cNvPr id="468" name="Google Shape;468;p34"/>
          <p:cNvSpPr txBox="1"/>
          <p:nvPr/>
        </p:nvSpPr>
        <p:spPr>
          <a:xfrm>
            <a:off x="6827850" y="1787400"/>
            <a:ext cx="2236500" cy="4005000"/>
          </a:xfrm>
          <a:prstGeom prst="rect">
            <a:avLst/>
          </a:prstGeom>
          <a:noFill/>
          <a:ln w="2857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pPr algn="ctr"/>
            <a:r>
              <a:rPr lang="en-US" sz="2250">
                <a:solidFill>
                  <a:srgbClr val="0000FF"/>
                </a:solidFill>
                <a:latin typeface="Georgia"/>
                <a:ea typeface="Georgia"/>
                <a:cs typeface="Georgia"/>
                <a:sym typeface="Georgia"/>
              </a:rPr>
              <a:t>COTS, mod</a:t>
            </a:r>
            <a:endParaRPr sz="2250">
              <a:solidFill>
                <a:srgbClr val="0000FF"/>
              </a:solidFill>
              <a:latin typeface="Georgia"/>
              <a:ea typeface="Georgia"/>
              <a:cs typeface="Georgia"/>
              <a:sym typeface="Georgia"/>
            </a:endParaRPr>
          </a:p>
          <a:p>
            <a:pPr algn="ctr"/>
            <a:endParaRPr sz="1350">
              <a:solidFill>
                <a:srgbClr val="0000FF"/>
              </a:solidFill>
              <a:latin typeface="Georgia"/>
              <a:ea typeface="Georgia"/>
              <a:cs typeface="Georgia"/>
              <a:sym typeface="Georgia"/>
            </a:endParaRPr>
          </a:p>
          <a:p>
            <a:pPr marL="342900" indent="-257175">
              <a:lnSpc>
                <a:spcPct val="90000"/>
              </a:lnSpc>
              <a:buClr>
                <a:schemeClr val="dk1"/>
              </a:buClr>
              <a:buSzPts val="1800"/>
              <a:buFont typeface="Georgia"/>
              <a:buChar char="●"/>
            </a:pPr>
            <a:r>
              <a:rPr lang="en-US" sz="1350" b="1">
                <a:solidFill>
                  <a:schemeClr val="dk1"/>
                </a:solidFill>
                <a:latin typeface="Georgia"/>
                <a:ea typeface="Georgia"/>
                <a:cs typeface="Georgia"/>
                <a:sym typeface="Georgia"/>
              </a:rPr>
              <a:t>Boom: </a:t>
            </a:r>
            <a:r>
              <a:rPr lang="en-US" sz="1350">
                <a:solidFill>
                  <a:schemeClr val="dk1"/>
                </a:solidFill>
                <a:latin typeface="Georgia"/>
                <a:ea typeface="Georgia"/>
                <a:cs typeface="Georgia"/>
                <a:sym typeface="Georgia"/>
              </a:rPr>
              <a:t>Dowel cut</a:t>
            </a:r>
            <a:endParaRPr sz="1350">
              <a:solidFill>
                <a:schemeClr val="dk1"/>
              </a:solidFill>
              <a:latin typeface="Georgia"/>
              <a:ea typeface="Georgia"/>
              <a:cs typeface="Georgia"/>
              <a:sym typeface="Georgia"/>
            </a:endParaRPr>
          </a:p>
          <a:p>
            <a:pPr marL="342900" indent="-257175">
              <a:lnSpc>
                <a:spcPct val="90000"/>
              </a:lnSpc>
              <a:buClr>
                <a:schemeClr val="dk1"/>
              </a:buClr>
              <a:buSzPts val="1800"/>
              <a:buFont typeface="Georgia"/>
              <a:buChar char="●"/>
            </a:pPr>
            <a:r>
              <a:rPr lang="en-US" sz="1350" b="1">
                <a:solidFill>
                  <a:schemeClr val="dk1"/>
                </a:solidFill>
                <a:latin typeface="Georgia"/>
                <a:ea typeface="Georgia"/>
                <a:cs typeface="Georgia"/>
                <a:sym typeface="Georgia"/>
              </a:rPr>
              <a:t>Potting Tray:</a:t>
            </a:r>
            <a:r>
              <a:rPr lang="en-US" sz="1350">
                <a:solidFill>
                  <a:schemeClr val="dk1"/>
                </a:solidFill>
                <a:latin typeface="Georgia"/>
                <a:ea typeface="Georgia"/>
                <a:cs typeface="Georgia"/>
                <a:sym typeface="Georgia"/>
              </a:rPr>
              <a:t> Add holes to hobby box for ports, mount switches</a:t>
            </a:r>
            <a:endParaRPr sz="1350">
              <a:solidFill>
                <a:schemeClr val="dk1"/>
              </a:solidFill>
              <a:latin typeface="Georgia"/>
              <a:ea typeface="Georgia"/>
              <a:cs typeface="Georgia"/>
              <a:sym typeface="Georgia"/>
            </a:endParaRPr>
          </a:p>
          <a:p>
            <a:pPr marL="342900" indent="-257175">
              <a:lnSpc>
                <a:spcPct val="90000"/>
              </a:lnSpc>
              <a:buClr>
                <a:schemeClr val="dk1"/>
              </a:buClr>
              <a:buSzPts val="1800"/>
              <a:buFont typeface="Georgia"/>
              <a:buChar char="●"/>
            </a:pPr>
            <a:r>
              <a:rPr lang="en-US" sz="1350" b="1">
                <a:solidFill>
                  <a:schemeClr val="dk1"/>
                </a:solidFill>
                <a:latin typeface="Georgia"/>
                <a:ea typeface="Georgia"/>
                <a:cs typeface="Georgia"/>
                <a:sym typeface="Georgia"/>
              </a:rPr>
              <a:t>Fuselage: </a:t>
            </a:r>
            <a:r>
              <a:rPr lang="en-US" sz="1350">
                <a:solidFill>
                  <a:schemeClr val="dk1"/>
                </a:solidFill>
                <a:latin typeface="Georgia"/>
                <a:ea typeface="Georgia"/>
                <a:cs typeface="Georgia"/>
                <a:sym typeface="Georgia"/>
              </a:rPr>
              <a:t>Cut tube,</a:t>
            </a:r>
            <a:endParaRPr sz="1350">
              <a:solidFill>
                <a:schemeClr val="dk1"/>
              </a:solidFill>
              <a:latin typeface="Georgia"/>
              <a:ea typeface="Georgia"/>
              <a:cs typeface="Georgia"/>
              <a:sym typeface="Georgia"/>
            </a:endParaRPr>
          </a:p>
          <a:p>
            <a:pPr marL="342900" indent="-257175">
              <a:lnSpc>
                <a:spcPct val="90000"/>
              </a:lnSpc>
              <a:buClr>
                <a:schemeClr val="dk1"/>
              </a:buClr>
              <a:buSzPts val="1800"/>
              <a:buFont typeface="Georgia"/>
              <a:buChar char="-"/>
            </a:pPr>
            <a:r>
              <a:rPr lang="en-US" sz="1350">
                <a:solidFill>
                  <a:schemeClr val="dk1"/>
                </a:solidFill>
                <a:latin typeface="Georgia"/>
                <a:ea typeface="Georgia"/>
                <a:cs typeface="Georgia"/>
                <a:sym typeface="Georgia"/>
              </a:rPr>
              <a:t>make slots using bandsaw, drill press, and hand tools</a:t>
            </a:r>
            <a:endParaRPr sz="1350">
              <a:solidFill>
                <a:schemeClr val="dk1"/>
              </a:solidFill>
              <a:latin typeface="Georgia"/>
              <a:ea typeface="Georgia"/>
              <a:cs typeface="Georgia"/>
              <a:sym typeface="Georgia"/>
            </a:endParaRPr>
          </a:p>
          <a:p>
            <a:pPr marL="342900" indent="-257175">
              <a:lnSpc>
                <a:spcPct val="90000"/>
              </a:lnSpc>
              <a:buClr>
                <a:schemeClr val="dk1"/>
              </a:buClr>
              <a:buSzPts val="1800"/>
              <a:buFont typeface="Georgia"/>
              <a:buChar char="●"/>
            </a:pPr>
            <a:r>
              <a:rPr lang="en-US" sz="1350" b="1">
                <a:solidFill>
                  <a:schemeClr val="dk1"/>
                </a:solidFill>
                <a:latin typeface="Georgia"/>
                <a:ea typeface="Georgia"/>
                <a:cs typeface="Georgia"/>
                <a:sym typeface="Georgia"/>
              </a:rPr>
              <a:t>Nose: </a:t>
            </a:r>
            <a:r>
              <a:rPr lang="en-US" sz="1350">
                <a:solidFill>
                  <a:schemeClr val="dk1"/>
                </a:solidFill>
                <a:latin typeface="Georgia"/>
                <a:ea typeface="Georgia"/>
                <a:cs typeface="Georgia"/>
                <a:sym typeface="Georgia"/>
              </a:rPr>
              <a:t>Expanding foam</a:t>
            </a:r>
            <a:endParaRPr sz="1350">
              <a:solidFill>
                <a:schemeClr val="dk1"/>
              </a:solidFill>
              <a:latin typeface="Georgia"/>
              <a:ea typeface="Georgia"/>
              <a:cs typeface="Georgia"/>
              <a:sym typeface="Georgia"/>
            </a:endParaRPr>
          </a:p>
          <a:p>
            <a:pPr marL="342900" indent="-257175">
              <a:lnSpc>
                <a:spcPct val="90000"/>
              </a:lnSpc>
              <a:buClr>
                <a:schemeClr val="dk1"/>
              </a:buClr>
              <a:buSzPts val="1800"/>
              <a:buFont typeface="Georgia"/>
              <a:buChar char="-"/>
            </a:pPr>
            <a:r>
              <a:rPr lang="en-US" sz="1350">
                <a:solidFill>
                  <a:schemeClr val="dk1"/>
                </a:solidFill>
                <a:latin typeface="Georgia"/>
                <a:ea typeface="Georgia"/>
                <a:cs typeface="Georgia"/>
                <a:sym typeface="Georgia"/>
              </a:rPr>
              <a:t>cots/3dp ‘cupcake tray’</a:t>
            </a:r>
            <a:endParaRPr sz="1350">
              <a:solidFill>
                <a:schemeClr val="dk1"/>
              </a:solidFill>
              <a:latin typeface="Georgia"/>
              <a:ea typeface="Georgia"/>
              <a:cs typeface="Georgia"/>
              <a:sym typeface="Georgia"/>
            </a:endParaRPr>
          </a:p>
          <a:p>
            <a:pPr indent="342900">
              <a:lnSpc>
                <a:spcPct val="90000"/>
              </a:lnSpc>
            </a:pPr>
            <a:endParaRPr sz="1350">
              <a:solidFill>
                <a:schemeClr val="dk1"/>
              </a:solidFill>
              <a:latin typeface="Georgia"/>
              <a:ea typeface="Georgia"/>
              <a:cs typeface="Georgia"/>
              <a:sym typeface="Georgia"/>
            </a:endParaRPr>
          </a:p>
          <a:p>
            <a:pPr indent="342900">
              <a:lnSpc>
                <a:spcPct val="90000"/>
              </a:lnSpc>
            </a:pPr>
            <a:endParaRPr sz="1350">
              <a:solidFill>
                <a:schemeClr val="dk1"/>
              </a:solidFill>
              <a:latin typeface="Georgia"/>
              <a:ea typeface="Georgia"/>
              <a:cs typeface="Georgia"/>
              <a:sym typeface="Georgia"/>
            </a:endParaRPr>
          </a:p>
          <a:p>
            <a:r>
              <a:rPr lang="en-US" sz="1350">
                <a:solidFill>
                  <a:schemeClr val="dk1"/>
                </a:solidFill>
                <a:latin typeface="Georgia"/>
                <a:ea typeface="Georgia"/>
                <a:cs typeface="Georgia"/>
                <a:sym typeface="Georgia"/>
              </a:rPr>
              <a:t>Can produce sixteen</a:t>
            </a:r>
            <a:endParaRPr sz="1350">
              <a:solidFill>
                <a:schemeClr val="dk1"/>
              </a:solidFill>
              <a:latin typeface="Georgia"/>
              <a:ea typeface="Georgia"/>
              <a:cs typeface="Georgia"/>
              <a:sym typeface="Georgia"/>
            </a:endParaRPr>
          </a:p>
          <a:p>
            <a:r>
              <a:rPr lang="en-US" sz="1350">
                <a:solidFill>
                  <a:schemeClr val="dk1"/>
                </a:solidFill>
                <a:latin typeface="Georgia"/>
                <a:ea typeface="Georgia"/>
                <a:cs typeface="Georgia"/>
                <a:sym typeface="Georgia"/>
              </a:rPr>
              <a:t> copies in:</a:t>
            </a:r>
            <a:endParaRPr sz="1350">
              <a:solidFill>
                <a:schemeClr val="dk1"/>
              </a:solidFill>
              <a:latin typeface="Georgia"/>
              <a:ea typeface="Georgia"/>
              <a:cs typeface="Georgia"/>
              <a:sym typeface="Georgia"/>
            </a:endParaRPr>
          </a:p>
          <a:p>
            <a:pPr algn="ctr"/>
            <a:r>
              <a:rPr lang="en-US" sz="1350" b="1">
                <a:solidFill>
                  <a:schemeClr val="dk1"/>
                </a:solidFill>
                <a:latin typeface="Georgia"/>
                <a:ea typeface="Georgia"/>
                <a:cs typeface="Georgia"/>
                <a:sym typeface="Georgia"/>
              </a:rPr>
              <a:t>10 hours</a:t>
            </a:r>
            <a:endParaRPr sz="1350" b="1">
              <a:solidFill>
                <a:schemeClr val="dk1"/>
              </a:solidFill>
              <a:latin typeface="Georgia"/>
              <a:ea typeface="Georgia"/>
              <a:cs typeface="Georgia"/>
              <a:sym typeface="Georgia"/>
            </a:endParaRPr>
          </a:p>
        </p:txBody>
      </p:sp>
      <p:sp>
        <p:nvSpPr>
          <p:cNvPr id="469" name="Google Shape;469;p34"/>
          <p:cNvSpPr txBox="1"/>
          <p:nvPr/>
        </p:nvSpPr>
        <p:spPr>
          <a:xfrm>
            <a:off x="1954529" y="3471731"/>
            <a:ext cx="1987425" cy="2311650"/>
          </a:xfrm>
          <a:prstGeom prst="rect">
            <a:avLst/>
          </a:prstGeom>
          <a:noFill/>
          <a:ln w="2857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pPr algn="ctr"/>
            <a:r>
              <a:rPr lang="en-US" sz="2250">
                <a:solidFill>
                  <a:srgbClr val="6AA84F"/>
                </a:solidFill>
                <a:latin typeface="Georgia"/>
                <a:ea typeface="Georgia"/>
                <a:cs typeface="Georgia"/>
                <a:sym typeface="Georgia"/>
              </a:rPr>
              <a:t>Laser Cut</a:t>
            </a:r>
            <a:endParaRPr sz="1350">
              <a:latin typeface="Georgia"/>
              <a:ea typeface="Georgia"/>
              <a:cs typeface="Georgia"/>
              <a:sym typeface="Georgia"/>
            </a:endParaRPr>
          </a:p>
          <a:p>
            <a:pPr marL="342900" indent="-257175">
              <a:buClr>
                <a:schemeClr val="dk1"/>
              </a:buClr>
              <a:buSzPts val="1800"/>
              <a:buFont typeface="Georgia"/>
              <a:buChar char="●"/>
            </a:pPr>
            <a:r>
              <a:rPr lang="en-US" sz="1350">
                <a:latin typeface="Georgia"/>
                <a:ea typeface="Georgia"/>
                <a:cs typeface="Georgia"/>
                <a:sym typeface="Georgia"/>
              </a:rPr>
              <a:t>Polycarbonate Sheets Procured</a:t>
            </a:r>
            <a:endParaRPr sz="1350">
              <a:latin typeface="Georgia"/>
              <a:ea typeface="Georgia"/>
              <a:cs typeface="Georgia"/>
              <a:sym typeface="Georgia"/>
            </a:endParaRPr>
          </a:p>
          <a:p>
            <a:pPr marL="342900" indent="-257175">
              <a:buClr>
                <a:schemeClr val="dk1"/>
              </a:buClr>
              <a:buSzPts val="1800"/>
              <a:buFont typeface="Georgia"/>
              <a:buChar char="●"/>
            </a:pPr>
            <a:r>
              <a:rPr lang="en-US" sz="1350">
                <a:latin typeface="Georgia"/>
                <a:ea typeface="Georgia"/>
                <a:cs typeface="Georgia"/>
                <a:sym typeface="Georgia"/>
              </a:rPr>
              <a:t>Battery springs from cots</a:t>
            </a:r>
            <a:endParaRPr sz="1350">
              <a:latin typeface="Georgia"/>
              <a:ea typeface="Georgia"/>
              <a:cs typeface="Georgia"/>
              <a:sym typeface="Georgia"/>
            </a:endParaRPr>
          </a:p>
          <a:p>
            <a:pPr marL="342900"/>
            <a:endParaRPr sz="1350">
              <a:latin typeface="Georgia"/>
              <a:ea typeface="Georgia"/>
              <a:cs typeface="Georgia"/>
              <a:sym typeface="Georgia"/>
            </a:endParaRPr>
          </a:p>
          <a:p>
            <a:endParaRPr sz="1350">
              <a:solidFill>
                <a:schemeClr val="dk1"/>
              </a:solidFill>
              <a:latin typeface="Georgia"/>
              <a:ea typeface="Georgia"/>
              <a:cs typeface="Georgia"/>
              <a:sym typeface="Georgia"/>
            </a:endParaRPr>
          </a:p>
          <a:p>
            <a:r>
              <a:rPr lang="en-US" sz="1350">
                <a:solidFill>
                  <a:schemeClr val="dk1"/>
                </a:solidFill>
                <a:latin typeface="Georgia"/>
                <a:ea typeface="Georgia"/>
                <a:cs typeface="Georgia"/>
                <a:sym typeface="Georgia"/>
              </a:rPr>
              <a:t>Can produce sixteen copies in:</a:t>
            </a:r>
            <a:endParaRPr sz="1350">
              <a:solidFill>
                <a:schemeClr val="dk1"/>
              </a:solidFill>
              <a:latin typeface="Georgia"/>
              <a:ea typeface="Georgia"/>
              <a:cs typeface="Georgia"/>
              <a:sym typeface="Georgia"/>
            </a:endParaRPr>
          </a:p>
          <a:p>
            <a:pPr algn="ctr"/>
            <a:r>
              <a:rPr lang="en-US" sz="1350" b="1">
                <a:solidFill>
                  <a:schemeClr val="dk1"/>
                </a:solidFill>
                <a:latin typeface="Georgia"/>
                <a:ea typeface="Georgia"/>
                <a:cs typeface="Georgia"/>
                <a:sym typeface="Georgia"/>
              </a:rPr>
              <a:t>30 min</a:t>
            </a:r>
            <a:endParaRPr sz="1350" b="1">
              <a:latin typeface="Georgia"/>
              <a:ea typeface="Georgia"/>
              <a:cs typeface="Georgia"/>
              <a:sym typeface="Georgia"/>
            </a:endParaRPr>
          </a:p>
          <a:p>
            <a:pPr marL="342900"/>
            <a:endParaRPr sz="1350">
              <a:latin typeface="Georgia"/>
              <a:ea typeface="Georgia"/>
              <a:cs typeface="Georgia"/>
              <a:sym typeface="Georgia"/>
            </a:endParaRPr>
          </a:p>
        </p:txBody>
      </p:sp>
      <p:sp>
        <p:nvSpPr>
          <p:cNvPr id="470" name="Google Shape;470;p34"/>
          <p:cNvSpPr txBox="1"/>
          <p:nvPr/>
        </p:nvSpPr>
        <p:spPr>
          <a:xfrm>
            <a:off x="4002244" y="3473734"/>
            <a:ext cx="2768625" cy="2311650"/>
          </a:xfrm>
          <a:prstGeom prst="rect">
            <a:avLst/>
          </a:prstGeom>
          <a:noFill/>
          <a:ln w="2857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pPr algn="ctr"/>
            <a:r>
              <a:rPr lang="en-US" sz="2250">
                <a:solidFill>
                  <a:srgbClr val="FF0000"/>
                </a:solidFill>
                <a:latin typeface="Georgia"/>
                <a:ea typeface="Georgia"/>
                <a:cs typeface="Georgia"/>
                <a:sym typeface="Georgia"/>
              </a:rPr>
              <a:t>3D Printed</a:t>
            </a:r>
            <a:endParaRPr sz="1350">
              <a:solidFill>
                <a:schemeClr val="dk1"/>
              </a:solidFill>
              <a:latin typeface="Georgia"/>
              <a:ea typeface="Georgia"/>
              <a:cs typeface="Georgia"/>
              <a:sym typeface="Georgia"/>
            </a:endParaRPr>
          </a:p>
          <a:p>
            <a:pPr marL="342900" indent="-257175">
              <a:buClr>
                <a:schemeClr val="dk1"/>
              </a:buClr>
              <a:buSzPts val="1800"/>
              <a:buFont typeface="Georgia"/>
              <a:buChar char="●"/>
            </a:pPr>
            <a:r>
              <a:rPr lang="en-US" sz="1350">
                <a:solidFill>
                  <a:schemeClr val="dk1"/>
                </a:solidFill>
                <a:latin typeface="Georgia"/>
                <a:ea typeface="Georgia"/>
                <a:cs typeface="Georgia"/>
                <a:sym typeface="Georgia"/>
              </a:rPr>
              <a:t>Material available on campus </a:t>
            </a:r>
            <a:endParaRPr sz="1350">
              <a:solidFill>
                <a:schemeClr val="dk1"/>
              </a:solidFill>
              <a:latin typeface="Georgia"/>
              <a:ea typeface="Georgia"/>
              <a:cs typeface="Georgia"/>
              <a:sym typeface="Georgia"/>
            </a:endParaRPr>
          </a:p>
          <a:p>
            <a:pPr marL="342900" indent="-257175">
              <a:buClr>
                <a:schemeClr val="dk1"/>
              </a:buClr>
              <a:buSzPts val="1800"/>
              <a:buFont typeface="Georgia"/>
              <a:buChar char="●"/>
            </a:pPr>
            <a:r>
              <a:rPr lang="en-US" sz="1350">
                <a:solidFill>
                  <a:schemeClr val="dk1"/>
                </a:solidFill>
                <a:latin typeface="Georgia"/>
                <a:ea typeface="Georgia"/>
                <a:cs typeface="Georgia"/>
                <a:sym typeface="Georgia"/>
              </a:rPr>
              <a:t>Designs to be finalized post testing, no major changes anticipated</a:t>
            </a:r>
            <a:endParaRPr sz="1350">
              <a:solidFill>
                <a:schemeClr val="dk1"/>
              </a:solidFill>
              <a:latin typeface="Georgia"/>
              <a:ea typeface="Georgia"/>
              <a:cs typeface="Georgia"/>
              <a:sym typeface="Georgia"/>
            </a:endParaRPr>
          </a:p>
          <a:p>
            <a:pPr marL="342900" indent="-257175">
              <a:buClr>
                <a:schemeClr val="dk1"/>
              </a:buClr>
              <a:buSzPts val="1800"/>
              <a:buFont typeface="Georgia"/>
              <a:buChar char="●"/>
            </a:pPr>
            <a:r>
              <a:rPr lang="en-US" sz="1350">
                <a:solidFill>
                  <a:schemeClr val="dk1"/>
                </a:solidFill>
                <a:latin typeface="Georgia"/>
                <a:ea typeface="Georgia"/>
                <a:cs typeface="Georgia"/>
                <a:sym typeface="Georgia"/>
              </a:rPr>
              <a:t>Determining necessary printer fill</a:t>
            </a:r>
            <a:endParaRPr sz="1350">
              <a:solidFill>
                <a:schemeClr val="dk1"/>
              </a:solidFill>
              <a:latin typeface="Georgia"/>
              <a:ea typeface="Georgia"/>
              <a:cs typeface="Georgia"/>
              <a:sym typeface="Georgia"/>
            </a:endParaRPr>
          </a:p>
          <a:p>
            <a:pPr marL="342900"/>
            <a:endParaRPr sz="1350">
              <a:solidFill>
                <a:schemeClr val="dk1"/>
              </a:solidFill>
              <a:latin typeface="Georgia"/>
              <a:ea typeface="Georgia"/>
              <a:cs typeface="Georgia"/>
              <a:sym typeface="Georgia"/>
            </a:endParaRPr>
          </a:p>
          <a:p>
            <a:r>
              <a:rPr lang="en-US" sz="1350">
                <a:solidFill>
                  <a:schemeClr val="dk1"/>
                </a:solidFill>
                <a:latin typeface="Georgia"/>
                <a:ea typeface="Georgia"/>
                <a:cs typeface="Georgia"/>
                <a:sym typeface="Georgia"/>
              </a:rPr>
              <a:t>Can produce sixteen copies in: </a:t>
            </a:r>
            <a:endParaRPr sz="1350">
              <a:solidFill>
                <a:schemeClr val="dk1"/>
              </a:solidFill>
              <a:latin typeface="Georgia"/>
              <a:ea typeface="Georgia"/>
              <a:cs typeface="Georgia"/>
              <a:sym typeface="Georgia"/>
            </a:endParaRPr>
          </a:p>
          <a:p>
            <a:pPr algn="ctr"/>
            <a:r>
              <a:rPr lang="en-US" sz="1350" b="1">
                <a:solidFill>
                  <a:schemeClr val="dk1"/>
                </a:solidFill>
                <a:latin typeface="Georgia"/>
                <a:ea typeface="Georgia"/>
                <a:cs typeface="Georgia"/>
                <a:sym typeface="Georgia"/>
              </a:rPr>
              <a:t>2 weeks (6hrs/each)</a:t>
            </a:r>
            <a:endParaRPr sz="1350">
              <a:solidFill>
                <a:schemeClr val="dk1"/>
              </a:solidFill>
              <a:latin typeface="Georgia"/>
              <a:ea typeface="Georgia"/>
              <a:cs typeface="Georgia"/>
              <a:sym typeface="Georgia"/>
            </a:endParaRPr>
          </a:p>
          <a:p>
            <a:pPr>
              <a:buClr>
                <a:schemeClr val="dk1"/>
              </a:buClr>
              <a:buSzPts val="1100"/>
            </a:pPr>
            <a:endParaRPr sz="1350">
              <a:solidFill>
                <a:schemeClr val="dk1"/>
              </a:solidFill>
              <a:latin typeface="Georgia"/>
              <a:ea typeface="Georgia"/>
              <a:cs typeface="Georgia"/>
              <a:sym typeface="Georgia"/>
            </a:endParaRPr>
          </a:p>
          <a:p>
            <a:endParaRPr sz="1350">
              <a:solidFill>
                <a:schemeClr val="dk1"/>
              </a:solidFill>
              <a:latin typeface="Georgia"/>
              <a:ea typeface="Georgia"/>
              <a:cs typeface="Georgia"/>
              <a:sym typeface="Georgia"/>
            </a:endParaRPr>
          </a:p>
          <a:p>
            <a:endParaRPr sz="1350">
              <a:solidFill>
                <a:schemeClr val="dk1"/>
              </a:solidFill>
              <a:latin typeface="Georgia"/>
              <a:ea typeface="Georgia"/>
              <a:cs typeface="Georgia"/>
              <a:sym typeface="Georgia"/>
            </a:endParaRPr>
          </a:p>
        </p:txBody>
      </p:sp>
      <p:sp>
        <p:nvSpPr>
          <p:cNvPr id="471" name="Google Shape;471;p34"/>
          <p:cNvSpPr txBox="1"/>
          <p:nvPr/>
        </p:nvSpPr>
        <p:spPr>
          <a:xfrm>
            <a:off x="37463" y="3471731"/>
            <a:ext cx="1858275" cy="2311650"/>
          </a:xfrm>
          <a:prstGeom prst="rect">
            <a:avLst/>
          </a:prstGeom>
          <a:noFill/>
          <a:ln w="28575" cap="flat" cmpd="sng">
            <a:solidFill>
              <a:srgbClr val="000000"/>
            </a:solidFill>
            <a:prstDash val="solid"/>
            <a:round/>
            <a:headEnd type="none" w="sm" len="sm"/>
            <a:tailEnd type="none" w="sm" len="sm"/>
          </a:ln>
        </p:spPr>
        <p:txBody>
          <a:bodyPr spcFirstLastPara="1" wrap="square" lIns="68569" tIns="68569" rIns="68569" bIns="68569" anchor="t" anchorCtr="0">
            <a:noAutofit/>
          </a:bodyPr>
          <a:lstStyle/>
          <a:p>
            <a:r>
              <a:rPr lang="en-US" sz="1800">
                <a:latin typeface="Georgia"/>
                <a:ea typeface="Georgia"/>
                <a:cs typeface="Georgia"/>
                <a:sym typeface="Georgia"/>
              </a:rPr>
              <a:t>Where: </a:t>
            </a:r>
            <a:r>
              <a:rPr lang="en-US" sz="1800" b="1">
                <a:latin typeface="Georgia"/>
                <a:ea typeface="Georgia"/>
                <a:cs typeface="Georgia"/>
                <a:sym typeface="Georgia"/>
              </a:rPr>
              <a:t>ITLL</a:t>
            </a:r>
            <a:endParaRPr sz="1800" b="1">
              <a:latin typeface="Georgia"/>
              <a:ea typeface="Georgia"/>
              <a:cs typeface="Georgia"/>
              <a:sym typeface="Georgia"/>
            </a:endParaRPr>
          </a:p>
          <a:p>
            <a:endParaRPr sz="1800" b="1">
              <a:latin typeface="Georgia"/>
              <a:ea typeface="Georgia"/>
              <a:cs typeface="Georgia"/>
              <a:sym typeface="Georgia"/>
            </a:endParaRPr>
          </a:p>
          <a:p>
            <a:r>
              <a:rPr lang="en-US" sz="1800">
                <a:latin typeface="Georgia"/>
                <a:ea typeface="Georgia"/>
                <a:cs typeface="Georgia"/>
                <a:sym typeface="Georgia"/>
              </a:rPr>
              <a:t>Status:</a:t>
            </a:r>
            <a:endParaRPr sz="1800">
              <a:latin typeface="Georgia"/>
              <a:ea typeface="Georgia"/>
              <a:cs typeface="Georgia"/>
              <a:sym typeface="Georgia"/>
            </a:endParaRPr>
          </a:p>
          <a:p>
            <a:r>
              <a:rPr lang="en-US" sz="1350" b="1">
                <a:latin typeface="Georgia"/>
                <a:ea typeface="Georgia"/>
                <a:cs typeface="Georgia"/>
                <a:sym typeface="Georgia"/>
              </a:rPr>
              <a:t>Power system</a:t>
            </a:r>
            <a:r>
              <a:rPr lang="en-US" sz="1350">
                <a:latin typeface="Georgia"/>
                <a:ea typeface="Georgia"/>
                <a:cs typeface="Georgia"/>
                <a:sym typeface="Georgia"/>
              </a:rPr>
              <a:t> = built and tested</a:t>
            </a:r>
            <a:endParaRPr sz="1350">
              <a:latin typeface="Georgia"/>
              <a:ea typeface="Georgia"/>
              <a:cs typeface="Georgia"/>
              <a:sym typeface="Georgia"/>
            </a:endParaRPr>
          </a:p>
          <a:p>
            <a:endParaRPr sz="1350">
              <a:latin typeface="Georgia"/>
              <a:ea typeface="Georgia"/>
              <a:cs typeface="Georgia"/>
              <a:sym typeface="Georgia"/>
            </a:endParaRPr>
          </a:p>
          <a:p>
            <a:r>
              <a:rPr lang="en-US" sz="1350" b="1">
                <a:latin typeface="Georgia"/>
                <a:ea typeface="Georgia"/>
                <a:cs typeface="Georgia"/>
                <a:sym typeface="Georgia"/>
              </a:rPr>
              <a:t>Potting</a:t>
            </a:r>
            <a:r>
              <a:rPr lang="en-US" sz="1350">
                <a:latin typeface="Georgia"/>
                <a:ea typeface="Georgia"/>
                <a:cs typeface="Georgia"/>
                <a:sym typeface="Georgia"/>
              </a:rPr>
              <a:t> = drop tested</a:t>
            </a:r>
            <a:endParaRPr sz="1350">
              <a:latin typeface="Georgia"/>
              <a:ea typeface="Georgia"/>
              <a:cs typeface="Georgia"/>
              <a:sym typeface="Georgia"/>
            </a:endParaRPr>
          </a:p>
          <a:p>
            <a:endParaRPr sz="1350">
              <a:latin typeface="Georgia"/>
              <a:ea typeface="Georgia"/>
              <a:cs typeface="Georgia"/>
              <a:sym typeface="Georgia"/>
            </a:endParaRPr>
          </a:p>
          <a:p>
            <a:r>
              <a:rPr lang="en-US" sz="1350" b="1">
                <a:latin typeface="Georgia"/>
                <a:ea typeface="Georgia"/>
                <a:cs typeface="Georgia"/>
                <a:sym typeface="Georgia"/>
              </a:rPr>
              <a:t>RF Interference</a:t>
            </a:r>
            <a:r>
              <a:rPr lang="en-US" sz="1350">
                <a:latin typeface="Georgia"/>
                <a:ea typeface="Georgia"/>
                <a:cs typeface="Georgia"/>
                <a:sym typeface="Georgia"/>
              </a:rPr>
              <a:t> = proven non-issue</a:t>
            </a:r>
            <a:endParaRPr sz="1350">
              <a:latin typeface="Georgia"/>
              <a:ea typeface="Georgia"/>
              <a:cs typeface="Georgia"/>
              <a:sym typeface="Georgia"/>
            </a:endParaRPr>
          </a:p>
          <a:p>
            <a:pPr marL="342900" indent="-219075" algn="ctr">
              <a:buSzPts val="1000"/>
              <a:buFont typeface="Georgia"/>
              <a:buChar char="-"/>
            </a:pPr>
            <a:endParaRPr sz="750">
              <a:latin typeface="Georgia"/>
              <a:ea typeface="Georgia"/>
              <a:cs typeface="Georgia"/>
              <a:sym typeface="Georgi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35"/>
          <p:cNvSpPr txBox="1">
            <a:spLocks noGrp="1"/>
          </p:cNvSpPr>
          <p:nvPr>
            <p:ph type="body" idx="1"/>
          </p:nvPr>
        </p:nvSpPr>
        <p:spPr>
          <a:prstGeom prst="rect">
            <a:avLst/>
          </a:prstGeom>
        </p:spPr>
        <p:txBody>
          <a:bodyPr spcFirstLastPara="1" wrap="square" lIns="68569" tIns="34275" rIns="68569" bIns="34275" anchor="t" anchorCtr="0">
            <a:noAutofit/>
          </a:bodyPr>
          <a:lstStyle/>
          <a:p>
            <a:pPr marL="0" indent="0">
              <a:spcBef>
                <a:spcPts val="0"/>
              </a:spcBef>
              <a:buNone/>
            </a:pPr>
            <a:r>
              <a:rPr lang="en-US" b="1">
                <a:solidFill>
                  <a:srgbClr val="000000"/>
                </a:solidFill>
              </a:rPr>
              <a:t>Forward work: </a:t>
            </a:r>
            <a:endParaRPr>
              <a:solidFill>
                <a:srgbClr val="000000"/>
              </a:solidFill>
            </a:endParaRPr>
          </a:p>
          <a:p>
            <a:pPr>
              <a:spcBef>
                <a:spcPts val="0"/>
              </a:spcBef>
              <a:buClr>
                <a:srgbClr val="000000"/>
              </a:buClr>
              <a:buChar char="-"/>
            </a:pPr>
            <a:r>
              <a:rPr lang="en-US">
                <a:solidFill>
                  <a:srgbClr val="000000"/>
                </a:solidFill>
              </a:rPr>
              <a:t>One pod built, perform additional testing and validation</a:t>
            </a:r>
            <a:endParaRPr>
              <a:solidFill>
                <a:srgbClr val="000000"/>
              </a:solidFill>
            </a:endParaRPr>
          </a:p>
          <a:p>
            <a:pPr>
              <a:spcBef>
                <a:spcPts val="0"/>
              </a:spcBef>
              <a:buClr>
                <a:srgbClr val="000000"/>
              </a:buClr>
              <a:buChar char="-"/>
            </a:pPr>
            <a:r>
              <a:rPr lang="en-US">
                <a:solidFill>
                  <a:srgbClr val="000000"/>
                </a:solidFill>
              </a:rPr>
              <a:t>Update manufacturing procedures</a:t>
            </a:r>
            <a:endParaRPr>
              <a:solidFill>
                <a:srgbClr val="000000"/>
              </a:solidFill>
            </a:endParaRPr>
          </a:p>
          <a:p>
            <a:pPr>
              <a:spcBef>
                <a:spcPts val="0"/>
              </a:spcBef>
              <a:buClr>
                <a:srgbClr val="000000"/>
              </a:buClr>
              <a:buChar char="-"/>
            </a:pPr>
            <a:r>
              <a:rPr lang="en-US">
                <a:solidFill>
                  <a:srgbClr val="000000"/>
                </a:solidFill>
              </a:rPr>
              <a:t>Continue printing, prep subassemblies</a:t>
            </a:r>
            <a:endParaRPr>
              <a:solidFill>
                <a:srgbClr val="000000"/>
              </a:solidFill>
            </a:endParaRPr>
          </a:p>
          <a:p>
            <a:pPr>
              <a:spcBef>
                <a:spcPts val="0"/>
              </a:spcBef>
              <a:buClr>
                <a:srgbClr val="000000"/>
              </a:buClr>
              <a:buChar char="-"/>
            </a:pPr>
            <a:r>
              <a:rPr lang="en-US">
                <a:solidFill>
                  <a:srgbClr val="000000"/>
                </a:solidFill>
              </a:rPr>
              <a:t>Plan 1-2 full team assembly-line sessions </a:t>
            </a:r>
            <a:endParaRPr b="1"/>
          </a:p>
          <a:p>
            <a:pPr marL="0" indent="0">
              <a:spcBef>
                <a:spcPts val="0"/>
              </a:spcBef>
              <a:buClr>
                <a:srgbClr val="000000"/>
              </a:buClr>
              <a:buSzPts val="1100"/>
              <a:buNone/>
            </a:pPr>
            <a:r>
              <a:rPr lang="en-US" b="1"/>
              <a:t>Challenges: </a:t>
            </a:r>
            <a:endParaRPr/>
          </a:p>
          <a:p>
            <a:pPr indent="-304800">
              <a:spcBef>
                <a:spcPts val="0"/>
              </a:spcBef>
              <a:buSzPts val="2800"/>
              <a:buFont typeface="Georgia"/>
              <a:buChar char="-"/>
            </a:pPr>
            <a:r>
              <a:rPr lang="en-US"/>
              <a:t>Demonstrating compatibility with deployment mechanism</a:t>
            </a:r>
            <a:endParaRPr/>
          </a:p>
          <a:p>
            <a:pPr lvl="1" indent="-238125">
              <a:spcBef>
                <a:spcPts val="0"/>
              </a:spcBef>
              <a:buSzPts val="1400"/>
              <a:buChar char="-"/>
            </a:pPr>
            <a:r>
              <a:rPr lang="en-US"/>
              <a:t>Sub-to-Sub requirements on dimensions/mass</a:t>
            </a:r>
            <a:endParaRPr/>
          </a:p>
          <a:p>
            <a:pPr indent="-304800">
              <a:spcBef>
                <a:spcPts val="0"/>
              </a:spcBef>
              <a:buSzPts val="2800"/>
              <a:buFont typeface="Georgia"/>
              <a:buChar char="-"/>
            </a:pPr>
            <a:r>
              <a:rPr lang="en-US"/>
              <a:t>Fatigue/life cycle testing</a:t>
            </a:r>
            <a:endParaRPr/>
          </a:p>
          <a:p>
            <a:pPr lvl="1" indent="-238125">
              <a:spcBef>
                <a:spcPts val="0"/>
              </a:spcBef>
              <a:buSzPts val="1400"/>
              <a:buChar char="-"/>
            </a:pPr>
            <a:r>
              <a:rPr lang="en-US"/>
              <a:t>Perform multiple drop tests, additional throwing of pod at anticipated range/angle</a:t>
            </a:r>
            <a:endParaRPr/>
          </a:p>
          <a:p>
            <a:pPr marL="0" indent="0">
              <a:spcBef>
                <a:spcPts val="0"/>
              </a:spcBef>
              <a:buNone/>
            </a:pPr>
            <a:endParaRPr/>
          </a:p>
          <a:p>
            <a:pPr marL="0" indent="0">
              <a:spcBef>
                <a:spcPts val="0"/>
              </a:spcBef>
              <a:buNone/>
            </a:pPr>
            <a:endParaRPr>
              <a:solidFill>
                <a:srgbClr val="000000"/>
              </a:solidFill>
            </a:endParaRPr>
          </a:p>
        </p:txBody>
      </p:sp>
      <p:sp>
        <p:nvSpPr>
          <p:cNvPr id="479" name="Google Shape;479;p35"/>
          <p:cNvSpPr txBox="1">
            <a:spLocks noGrp="1"/>
          </p:cNvSpPr>
          <p:nvPr>
            <p:ph type="sldNum" idx="12"/>
          </p:nvPr>
        </p:nvSpPr>
        <p:spPr>
          <a:prstGeom prst="rect">
            <a:avLst/>
          </a:prstGeom>
        </p:spPr>
        <p:txBody>
          <a:bodyPr spcFirstLastPara="1" wrap="square" lIns="68569" tIns="34275" rIns="68569" bIns="34275" anchor="t" anchorCtr="0">
            <a:noAutofit/>
          </a:bodyPr>
          <a:lstStyle/>
          <a:p>
            <a:fld id="{00000000-1234-1234-1234-123412341234}" type="slidenum">
              <a:rPr lang="en-US"/>
              <a:pPr/>
              <a:t>23</a:t>
            </a:fld>
            <a:endParaRPr/>
          </a:p>
        </p:txBody>
      </p:sp>
      <p:sp>
        <p:nvSpPr>
          <p:cNvPr id="480" name="Google Shape;480;p35"/>
          <p:cNvSpPr txBox="1">
            <a:spLocks noGrp="1"/>
          </p:cNvSpPr>
          <p:nvPr>
            <p:ph type="title"/>
          </p:nvPr>
        </p:nvSpPr>
        <p:spPr>
          <a:prstGeom prst="rect">
            <a:avLst/>
          </a:prstGeom>
        </p:spPr>
        <p:txBody>
          <a:bodyPr spcFirstLastPara="1" wrap="square" lIns="68569" tIns="34275" rIns="68569" bIns="34275" anchor="ctr" anchorCtr="0">
            <a:noAutofit/>
          </a:bodyPr>
          <a:lstStyle/>
          <a:p>
            <a:r>
              <a:rPr lang="en-US" dirty="0"/>
              <a:t>Pod Manufacturing Status</a:t>
            </a:r>
            <a:endParaRPr dirty="0"/>
          </a:p>
        </p:txBody>
      </p:sp>
      <p:sp>
        <p:nvSpPr>
          <p:cNvPr id="478" name="Google Shape;478;p35"/>
          <p:cNvSpPr/>
          <p:nvPr/>
        </p:nvSpPr>
        <p:spPr>
          <a:xfrm>
            <a:off x="1410504" y="5158967"/>
            <a:ext cx="6284925" cy="1433539"/>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t" anchorCtr="0">
            <a:noAutofit/>
          </a:bodyPr>
          <a:lstStyle/>
          <a:p>
            <a:pPr algn="ctr"/>
            <a:r>
              <a:rPr lang="en-US" sz="1600" dirty="0">
                <a:solidFill>
                  <a:srgbClr val="FFFFFF"/>
                </a:solidFill>
                <a:latin typeface="Georgia"/>
                <a:ea typeface="Georgia"/>
                <a:cs typeface="Georgia"/>
                <a:sym typeface="Georgia"/>
              </a:rPr>
              <a:t>Once confident in final pod performance, sixteen pod production requires:</a:t>
            </a:r>
            <a:endParaRPr sz="1600" dirty="0">
              <a:solidFill>
                <a:srgbClr val="FFFFFF"/>
              </a:solidFill>
              <a:latin typeface="Georgia"/>
              <a:ea typeface="Georgia"/>
              <a:cs typeface="Georgia"/>
              <a:sym typeface="Georgia"/>
            </a:endParaRPr>
          </a:p>
          <a:p>
            <a:pPr algn="ctr"/>
            <a:endParaRPr sz="1600" dirty="0">
              <a:solidFill>
                <a:srgbClr val="FFFFFF"/>
              </a:solidFill>
              <a:latin typeface="Georgia"/>
              <a:ea typeface="Georgia"/>
              <a:cs typeface="Georgia"/>
              <a:sym typeface="Georgia"/>
            </a:endParaRPr>
          </a:p>
          <a:p>
            <a:pPr algn="ctr"/>
            <a:r>
              <a:rPr lang="en-US" sz="1600" b="1" dirty="0">
                <a:solidFill>
                  <a:srgbClr val="FFFFFF"/>
                </a:solidFill>
                <a:latin typeface="Georgia"/>
                <a:ea typeface="Georgia"/>
                <a:cs typeface="Georgia"/>
                <a:sym typeface="Georgia"/>
              </a:rPr>
              <a:t>26 person-hours</a:t>
            </a:r>
            <a:endParaRPr sz="1600" b="1" dirty="0">
              <a:solidFill>
                <a:srgbClr val="FFFFFF"/>
              </a:solidFill>
              <a:latin typeface="Georgia"/>
              <a:ea typeface="Georgia"/>
              <a:cs typeface="Georgia"/>
              <a:sym typeface="Georgia"/>
            </a:endParaRPr>
          </a:p>
          <a:p>
            <a:pPr algn="ctr"/>
            <a:r>
              <a:rPr lang="en-US" sz="1600" i="1" dirty="0">
                <a:solidFill>
                  <a:srgbClr val="FFFFFF"/>
                </a:solidFill>
                <a:latin typeface="Georgia"/>
                <a:ea typeface="Georgia"/>
                <a:cs typeface="Georgia"/>
                <a:sym typeface="Georgia"/>
              </a:rPr>
              <a:t>divide by number of team members</a:t>
            </a:r>
            <a:endParaRPr sz="1600" i="1" dirty="0">
              <a:solidFill>
                <a:srgbClr val="FFFFFF"/>
              </a:solidFill>
              <a:latin typeface="Georgia"/>
              <a:ea typeface="Georgia"/>
              <a:cs typeface="Georgia"/>
              <a:sym typeface="Georgi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DDBD5E-D740-4D7C-9AC3-DC4EFFA0437A}"/>
              </a:ext>
            </a:extLst>
          </p:cNvPr>
          <p:cNvSpPr>
            <a:spLocks noGrp="1"/>
          </p:cNvSpPr>
          <p:nvPr>
            <p:ph type="title"/>
          </p:nvPr>
        </p:nvSpPr>
        <p:spPr/>
        <p:txBody>
          <a:bodyPr/>
          <a:lstStyle/>
          <a:p>
            <a:r>
              <a:rPr lang="en-US" dirty="0"/>
              <a:t>Software</a:t>
            </a:r>
          </a:p>
        </p:txBody>
      </p:sp>
      <p:sp>
        <p:nvSpPr>
          <p:cNvPr id="4" name="Google Shape;112;p14">
            <a:extLst>
              <a:ext uri="{FF2B5EF4-FFF2-40B4-BE49-F238E27FC236}">
                <a16:creationId xmlns:a16="http://schemas.microsoft.com/office/drawing/2014/main" id="{0F44BDA4-C4EB-40D5-B838-9F289C8AE4C2}"/>
              </a:ext>
            </a:extLst>
          </p:cNvPr>
          <p:cNvSpPr/>
          <p:nvPr/>
        </p:nvSpPr>
        <p:spPr>
          <a:xfrm>
            <a:off x="67614"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dirty="0">
                <a:solidFill>
                  <a:schemeClr val="lt1"/>
                </a:solidFill>
                <a:latin typeface="Georgia"/>
                <a:ea typeface="Georgia"/>
                <a:cs typeface="Georgia"/>
                <a:sym typeface="Georgia"/>
              </a:rPr>
              <a:t>Project Overview</a:t>
            </a:r>
            <a:endParaRPr sz="1400" dirty="0"/>
          </a:p>
        </p:txBody>
      </p:sp>
      <p:sp>
        <p:nvSpPr>
          <p:cNvPr id="5" name="Google Shape;113;p14">
            <a:extLst>
              <a:ext uri="{FF2B5EF4-FFF2-40B4-BE49-F238E27FC236}">
                <a16:creationId xmlns:a16="http://schemas.microsoft.com/office/drawing/2014/main" id="{4087DE65-7BEF-4157-B111-A8E5E35563A4}"/>
              </a:ext>
            </a:extLst>
          </p:cNvPr>
          <p:cNvSpPr/>
          <p:nvPr/>
        </p:nvSpPr>
        <p:spPr>
          <a:xfrm>
            <a:off x="1591936"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Schedule</a:t>
            </a:r>
            <a:endParaRPr sz="1400"/>
          </a:p>
        </p:txBody>
      </p:sp>
      <p:sp>
        <p:nvSpPr>
          <p:cNvPr id="6" name="Google Shape;116;p14">
            <a:extLst>
              <a:ext uri="{FF2B5EF4-FFF2-40B4-BE49-F238E27FC236}">
                <a16:creationId xmlns:a16="http://schemas.microsoft.com/office/drawing/2014/main" id="{3C62208D-68BF-4AD8-B891-4F67024B232A}"/>
              </a:ext>
            </a:extLst>
          </p:cNvPr>
          <p:cNvSpPr/>
          <p:nvPr/>
        </p:nvSpPr>
        <p:spPr>
          <a:xfrm>
            <a:off x="768096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dirty="0">
                <a:solidFill>
                  <a:schemeClr val="lt1"/>
                </a:solidFill>
                <a:latin typeface="Georgia"/>
                <a:ea typeface="Georgia"/>
                <a:cs typeface="Georgia"/>
                <a:sym typeface="Georgia"/>
              </a:rPr>
              <a:t>Budget</a:t>
            </a:r>
            <a:endParaRPr sz="1400" dirty="0"/>
          </a:p>
        </p:txBody>
      </p:sp>
      <p:sp>
        <p:nvSpPr>
          <p:cNvPr id="7" name="Google Shape;117;p14">
            <a:extLst>
              <a:ext uri="{FF2B5EF4-FFF2-40B4-BE49-F238E27FC236}">
                <a16:creationId xmlns:a16="http://schemas.microsoft.com/office/drawing/2014/main" id="{A57BDE46-4E1E-48BB-A792-A2BDA28506A2}"/>
              </a:ext>
            </a:extLst>
          </p:cNvPr>
          <p:cNvSpPr/>
          <p:nvPr/>
        </p:nvSpPr>
        <p:spPr>
          <a:xfrm>
            <a:off x="464058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Hardware</a:t>
            </a:r>
            <a:endParaRPr sz="1400"/>
          </a:p>
        </p:txBody>
      </p:sp>
      <p:sp>
        <p:nvSpPr>
          <p:cNvPr id="8" name="Google Shape;123;p14">
            <a:extLst>
              <a:ext uri="{FF2B5EF4-FFF2-40B4-BE49-F238E27FC236}">
                <a16:creationId xmlns:a16="http://schemas.microsoft.com/office/drawing/2014/main" id="{C0AD4815-A099-41B7-AC17-A08172C773AF}"/>
              </a:ext>
            </a:extLst>
          </p:cNvPr>
          <p:cNvSpPr/>
          <p:nvPr/>
        </p:nvSpPr>
        <p:spPr>
          <a:xfrm>
            <a:off x="616077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a:effectLst>
            <a:glow rad="228600">
              <a:schemeClr val="accent2">
                <a:satMod val="175000"/>
                <a:alpha val="40000"/>
              </a:schemeClr>
            </a:glow>
          </a:effectLst>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Software</a:t>
            </a:r>
            <a:endParaRPr sz="1400"/>
          </a:p>
        </p:txBody>
      </p:sp>
      <p:sp>
        <p:nvSpPr>
          <p:cNvPr id="9" name="Google Shape;124;p14">
            <a:extLst>
              <a:ext uri="{FF2B5EF4-FFF2-40B4-BE49-F238E27FC236}">
                <a16:creationId xmlns:a16="http://schemas.microsoft.com/office/drawing/2014/main" id="{A9361E60-F7A0-4DAB-9D97-3E4164C0ECBE}"/>
              </a:ext>
            </a:extLst>
          </p:cNvPr>
          <p:cNvSpPr/>
          <p:nvPr/>
        </p:nvSpPr>
        <p:spPr>
          <a:xfrm>
            <a:off x="3116258"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Electronics</a:t>
            </a:r>
            <a:endParaRPr sz="1400"/>
          </a:p>
        </p:txBody>
      </p:sp>
    </p:spTree>
    <p:extLst>
      <p:ext uri="{BB962C8B-B14F-4D97-AF65-F5344CB8AC3E}">
        <p14:creationId xmlns:p14="http://schemas.microsoft.com/office/powerpoint/2010/main" val="1010148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37"/>
          <p:cNvSpPr txBox="1">
            <a:spLocks noGrp="1"/>
          </p:cNvSpPr>
          <p:nvPr>
            <p:ph type="sldNum" idx="12"/>
          </p:nvPr>
        </p:nvSpPr>
        <p:spPr>
          <a:prstGeom prst="rect">
            <a:avLst/>
          </a:prstGeom>
          <a:noFill/>
          <a:ln>
            <a:noFill/>
          </a:ln>
        </p:spPr>
        <p:txBody>
          <a:bodyPr spcFirstLastPara="1" wrap="square" lIns="68569" tIns="34275" rIns="68569" bIns="34275" anchor="t" anchorCtr="0">
            <a:noAutofit/>
          </a:bodyPr>
          <a:lstStyle/>
          <a:p>
            <a:fld id="{00000000-1234-1234-1234-123412341234}" type="slidenum">
              <a:rPr lang="en-US"/>
              <a:pPr/>
              <a:t>25</a:t>
            </a:fld>
            <a:endParaRPr/>
          </a:p>
        </p:txBody>
      </p:sp>
      <p:sp>
        <p:nvSpPr>
          <p:cNvPr id="504" name="Google Shape;504;p37"/>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US"/>
              <a:t>Navigation Software Status</a:t>
            </a:r>
            <a:endParaRPr/>
          </a:p>
        </p:txBody>
      </p:sp>
      <p:sp>
        <p:nvSpPr>
          <p:cNvPr id="6" name="Google Shape;510;p38">
            <a:extLst>
              <a:ext uri="{FF2B5EF4-FFF2-40B4-BE49-F238E27FC236}">
                <a16:creationId xmlns:a16="http://schemas.microsoft.com/office/drawing/2014/main" id="{423CE1FC-0665-4523-B24D-A611DD7565DA}"/>
              </a:ext>
            </a:extLst>
          </p:cNvPr>
          <p:cNvSpPr txBox="1">
            <a:spLocks noGrp="1"/>
          </p:cNvSpPr>
          <p:nvPr>
            <p:ph type="body" idx="1"/>
          </p:nvPr>
        </p:nvSpPr>
        <p:spPr>
          <a:xfrm>
            <a:off x="114299" y="4719862"/>
            <a:ext cx="8862026" cy="1774228"/>
          </a:xfrm>
          <a:prstGeom prst="rect">
            <a:avLst/>
          </a:prstGeom>
          <a:noFill/>
          <a:ln>
            <a:noFill/>
          </a:ln>
        </p:spPr>
        <p:txBody>
          <a:bodyPr spcFirstLastPara="1" wrap="square" lIns="68569" tIns="34275" rIns="68569" bIns="34275" anchor="t" anchorCtr="0">
            <a:noAutofit/>
          </a:bodyPr>
          <a:lstStyle/>
          <a:p>
            <a:r>
              <a:rPr lang="en-US" sz="1800" dirty="0"/>
              <a:t>Next Steps:</a:t>
            </a:r>
          </a:p>
          <a:p>
            <a:pPr lvl="1"/>
            <a:r>
              <a:rPr lang="en-US" sz="1800" dirty="0"/>
              <a:t>Test completed blocks on rover</a:t>
            </a:r>
          </a:p>
          <a:p>
            <a:r>
              <a:rPr lang="en-US" sz="1800" dirty="0"/>
              <a:t>Challenges:</a:t>
            </a:r>
          </a:p>
          <a:p>
            <a:pPr lvl="1"/>
            <a:r>
              <a:rPr lang="en-US" sz="1800" dirty="0"/>
              <a:t>Working in rover’s unfamiliar programming environment</a:t>
            </a:r>
          </a:p>
          <a:p>
            <a:pPr lvl="1"/>
            <a:endParaRPr lang="en-US" sz="1800" dirty="0"/>
          </a:p>
          <a:p>
            <a:pPr lvl="1"/>
            <a:endParaRPr lang="en-US" sz="1800" dirty="0"/>
          </a:p>
          <a:p>
            <a:pPr lvl="1"/>
            <a:endParaRPr sz="1800" dirty="0"/>
          </a:p>
        </p:txBody>
      </p:sp>
      <p:sp>
        <p:nvSpPr>
          <p:cNvPr id="7" name="Google Shape;478;p35">
            <a:extLst>
              <a:ext uri="{FF2B5EF4-FFF2-40B4-BE49-F238E27FC236}">
                <a16:creationId xmlns:a16="http://schemas.microsoft.com/office/drawing/2014/main" id="{7A639C4F-2D25-421F-BFCA-19305315F5CD}"/>
              </a:ext>
            </a:extLst>
          </p:cNvPr>
          <p:cNvSpPr/>
          <p:nvPr/>
        </p:nvSpPr>
        <p:spPr>
          <a:xfrm>
            <a:off x="5399841" y="4609945"/>
            <a:ext cx="3401259" cy="92115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t" anchorCtr="0">
            <a:noAutofit/>
          </a:bodyPr>
          <a:lstStyle/>
          <a:p>
            <a:pPr algn="ctr"/>
            <a:r>
              <a:rPr lang="en-US" sz="1800" i="1" dirty="0">
                <a:solidFill>
                  <a:srgbClr val="FFFFFF"/>
                </a:solidFill>
                <a:latin typeface="Georgia"/>
                <a:ea typeface="Georgia"/>
                <a:cs typeface="Georgia"/>
                <a:sym typeface="Georgia"/>
              </a:rPr>
              <a:t>Expected Time to Completion:</a:t>
            </a:r>
          </a:p>
          <a:p>
            <a:pPr algn="ctr"/>
            <a:r>
              <a:rPr lang="en-US" sz="1800" i="1" dirty="0">
                <a:solidFill>
                  <a:srgbClr val="FFFFFF"/>
                </a:solidFill>
                <a:latin typeface="Georgia"/>
                <a:ea typeface="Georgia"/>
                <a:cs typeface="Georgia"/>
                <a:sym typeface="Georgia"/>
              </a:rPr>
              <a:t>20 Hours</a:t>
            </a:r>
            <a:endParaRPr sz="1800" i="1" dirty="0">
              <a:solidFill>
                <a:srgbClr val="FFFFFF"/>
              </a:solidFill>
              <a:latin typeface="Georgia"/>
              <a:ea typeface="Georgia"/>
              <a:cs typeface="Georgia"/>
              <a:sym typeface="Georgia"/>
            </a:endParaRPr>
          </a:p>
        </p:txBody>
      </p:sp>
      <p:pic>
        <p:nvPicPr>
          <p:cNvPr id="11" name="Google Shape;505;p37">
            <a:extLst>
              <a:ext uri="{FF2B5EF4-FFF2-40B4-BE49-F238E27FC236}">
                <a16:creationId xmlns:a16="http://schemas.microsoft.com/office/drawing/2014/main" id="{2EBE51C0-2334-45AF-B738-11D049266334}"/>
              </a:ext>
            </a:extLst>
          </p:cNvPr>
          <p:cNvPicPr preferRelativeResize="0"/>
          <p:nvPr/>
        </p:nvPicPr>
        <p:blipFill>
          <a:blip r:embed="rId3">
            <a:alphaModFix/>
          </a:blip>
          <a:stretch>
            <a:fillRect/>
          </a:stretch>
        </p:blipFill>
        <p:spPr>
          <a:xfrm>
            <a:off x="114299" y="1185892"/>
            <a:ext cx="8915402" cy="3534669"/>
          </a:xfrm>
          <a:prstGeom prst="rect">
            <a:avLst/>
          </a:prstGeom>
          <a:noFill/>
          <a:ln>
            <a:noFill/>
          </a:ln>
        </p:spPr>
      </p:pic>
      <p:sp>
        <p:nvSpPr>
          <p:cNvPr id="12" name="Rectangle 11">
            <a:extLst>
              <a:ext uri="{FF2B5EF4-FFF2-40B4-BE49-F238E27FC236}">
                <a16:creationId xmlns:a16="http://schemas.microsoft.com/office/drawing/2014/main" id="{7BCB3CA2-6249-4D68-9C17-2914DE3D5C09}"/>
              </a:ext>
            </a:extLst>
          </p:cNvPr>
          <p:cNvSpPr/>
          <p:nvPr/>
        </p:nvSpPr>
        <p:spPr>
          <a:xfrm>
            <a:off x="7796831" y="3540702"/>
            <a:ext cx="1179494" cy="551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 name="Picture 12">
            <a:extLst>
              <a:ext uri="{FF2B5EF4-FFF2-40B4-BE49-F238E27FC236}">
                <a16:creationId xmlns:a16="http://schemas.microsoft.com/office/drawing/2014/main" id="{5CCE178F-EAD3-4456-9F9A-CB8CE46ECA04}"/>
              </a:ext>
            </a:extLst>
          </p:cNvPr>
          <p:cNvPicPr>
            <a:picLocks noChangeAspect="1"/>
          </p:cNvPicPr>
          <p:nvPr/>
        </p:nvPicPr>
        <p:blipFill>
          <a:blip r:embed="rId4"/>
          <a:stretch>
            <a:fillRect/>
          </a:stretch>
        </p:blipFill>
        <p:spPr>
          <a:xfrm>
            <a:off x="8040553" y="3522474"/>
            <a:ext cx="692050" cy="74051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39"/>
          <p:cNvSpPr txBox="1">
            <a:spLocks noGrp="1"/>
          </p:cNvSpPr>
          <p:nvPr>
            <p:ph type="body" idx="1"/>
          </p:nvPr>
        </p:nvSpPr>
        <p:spPr>
          <a:xfrm>
            <a:off x="121954" y="1343300"/>
            <a:ext cx="4210016" cy="5081435"/>
          </a:xfrm>
          <a:prstGeom prst="rect">
            <a:avLst/>
          </a:prstGeom>
        </p:spPr>
        <p:txBody>
          <a:bodyPr spcFirstLastPara="1" wrap="square" lIns="68569" tIns="34275" rIns="68569" bIns="34275" anchor="t" anchorCtr="0">
            <a:noAutofit/>
          </a:bodyPr>
          <a:lstStyle/>
          <a:p>
            <a:pPr marL="0" indent="0">
              <a:buNone/>
            </a:pPr>
            <a:r>
              <a:rPr lang="en-US" sz="1600" dirty="0"/>
              <a:t>Status:</a:t>
            </a:r>
            <a:endParaRPr sz="1600" dirty="0"/>
          </a:p>
          <a:p>
            <a:r>
              <a:rPr lang="en-US" sz="1600" dirty="0"/>
              <a:t>All Pod Software is written with most of it verified on the rover</a:t>
            </a:r>
            <a:endParaRPr sz="1600" dirty="0"/>
          </a:p>
          <a:p>
            <a:pPr>
              <a:spcBef>
                <a:spcPts val="0"/>
              </a:spcBef>
            </a:pPr>
            <a:r>
              <a:rPr lang="en-US" sz="1600" dirty="0"/>
              <a:t>Need to test sleep mode over a full mission duration using the rover</a:t>
            </a:r>
            <a:endParaRPr sz="1600" dirty="0"/>
          </a:p>
          <a:p>
            <a:pPr marL="0" indent="0">
              <a:buNone/>
            </a:pPr>
            <a:endParaRPr sz="1600" dirty="0"/>
          </a:p>
          <a:p>
            <a:pPr marL="0" indent="0">
              <a:buNone/>
            </a:pPr>
            <a:r>
              <a:rPr lang="en-US" sz="1600" dirty="0"/>
              <a:t>Challenges:</a:t>
            </a:r>
            <a:endParaRPr sz="1600" dirty="0"/>
          </a:p>
          <a:p>
            <a:r>
              <a:rPr lang="en-US" sz="1600" dirty="0"/>
              <a:t>Lack of debug environment makes software development difficult</a:t>
            </a:r>
            <a:endParaRPr sz="1600" dirty="0"/>
          </a:p>
          <a:p>
            <a:pPr>
              <a:spcBef>
                <a:spcPts val="0"/>
              </a:spcBef>
            </a:pPr>
            <a:r>
              <a:rPr lang="en-US" sz="1600" dirty="0"/>
              <a:t>Testing more than 4 pods is incredibly difficult with a lack of mobile power sources</a:t>
            </a:r>
            <a:endParaRPr sz="1600" dirty="0"/>
          </a:p>
          <a:p>
            <a:pPr marL="0" indent="0">
              <a:buNone/>
            </a:pPr>
            <a:endParaRPr sz="1600" dirty="0"/>
          </a:p>
          <a:p>
            <a:pPr marL="0" indent="0">
              <a:buNone/>
            </a:pPr>
            <a:r>
              <a:rPr lang="en-US" sz="1600" dirty="0"/>
              <a:t>Overcoming Challenges:</a:t>
            </a:r>
            <a:endParaRPr sz="1600" dirty="0"/>
          </a:p>
          <a:p>
            <a:r>
              <a:rPr lang="en-US" sz="1600" dirty="0"/>
              <a:t>Piecewise software development mitigates difficulty</a:t>
            </a:r>
            <a:endParaRPr sz="1600" dirty="0"/>
          </a:p>
          <a:p>
            <a:pPr>
              <a:spcBef>
                <a:spcPts val="0"/>
              </a:spcBef>
            </a:pPr>
            <a:r>
              <a:rPr lang="en-US" sz="1600" dirty="0"/>
              <a:t>Using multiple people to test a </a:t>
            </a:r>
            <a:r>
              <a:rPr lang="en-US" sz="1600" dirty="0" err="1"/>
              <a:t>multipod</a:t>
            </a:r>
            <a:r>
              <a:rPr lang="en-US" sz="1600" dirty="0"/>
              <a:t> setup with the rover</a:t>
            </a:r>
            <a:endParaRPr sz="1600" dirty="0"/>
          </a:p>
        </p:txBody>
      </p:sp>
      <p:sp>
        <p:nvSpPr>
          <p:cNvPr id="519" name="Google Shape;519;p39"/>
          <p:cNvSpPr txBox="1">
            <a:spLocks noGrp="1"/>
          </p:cNvSpPr>
          <p:nvPr>
            <p:ph type="sldNum" idx="12"/>
          </p:nvPr>
        </p:nvSpPr>
        <p:spPr>
          <a:prstGeom prst="rect">
            <a:avLst/>
          </a:prstGeom>
        </p:spPr>
        <p:txBody>
          <a:bodyPr spcFirstLastPara="1" wrap="square" lIns="68569" tIns="34275" rIns="68569" bIns="34275" anchor="t" anchorCtr="0">
            <a:noAutofit/>
          </a:bodyPr>
          <a:lstStyle/>
          <a:p>
            <a:fld id="{00000000-1234-1234-1234-123412341234}" type="slidenum">
              <a:rPr lang="en-US"/>
              <a:pPr/>
              <a:t>26</a:t>
            </a:fld>
            <a:endParaRPr/>
          </a:p>
        </p:txBody>
      </p:sp>
      <p:sp>
        <p:nvSpPr>
          <p:cNvPr id="520" name="Google Shape;520;p39"/>
          <p:cNvSpPr txBox="1">
            <a:spLocks noGrp="1"/>
          </p:cNvSpPr>
          <p:nvPr>
            <p:ph type="title"/>
          </p:nvPr>
        </p:nvSpPr>
        <p:spPr>
          <a:prstGeom prst="rect">
            <a:avLst/>
          </a:prstGeom>
        </p:spPr>
        <p:txBody>
          <a:bodyPr spcFirstLastPara="1" wrap="square" lIns="68569" tIns="34275" rIns="68569" bIns="34275" anchor="ctr" anchorCtr="0">
            <a:noAutofit/>
          </a:bodyPr>
          <a:lstStyle/>
          <a:p>
            <a:r>
              <a:rPr lang="en-US"/>
              <a:t>Pod Software</a:t>
            </a:r>
            <a:endParaRPr/>
          </a:p>
        </p:txBody>
      </p:sp>
      <p:pic>
        <p:nvPicPr>
          <p:cNvPr id="521" name="Google Shape;521;p39"/>
          <p:cNvPicPr preferRelativeResize="0"/>
          <p:nvPr/>
        </p:nvPicPr>
        <p:blipFill>
          <a:blip r:embed="rId3">
            <a:alphaModFix/>
          </a:blip>
          <a:stretch>
            <a:fillRect/>
          </a:stretch>
        </p:blipFill>
        <p:spPr>
          <a:xfrm>
            <a:off x="4516596" y="1976560"/>
            <a:ext cx="4307681" cy="366474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0"/>
          <p:cNvSpPr txBox="1">
            <a:spLocks noGrp="1"/>
          </p:cNvSpPr>
          <p:nvPr>
            <p:ph type="sldNum" idx="12"/>
          </p:nvPr>
        </p:nvSpPr>
        <p:spPr>
          <a:prstGeom prst="rect">
            <a:avLst/>
          </a:prstGeom>
          <a:noFill/>
          <a:ln>
            <a:noFill/>
          </a:ln>
        </p:spPr>
        <p:txBody>
          <a:bodyPr spcFirstLastPara="1" wrap="square" lIns="68569" tIns="34275" rIns="68569" bIns="34275" anchor="t" anchorCtr="0">
            <a:noAutofit/>
          </a:bodyPr>
          <a:lstStyle/>
          <a:p>
            <a:fld id="{00000000-1234-1234-1234-123412341234}" type="slidenum">
              <a:rPr lang="en-US"/>
              <a:pPr/>
              <a:t>27</a:t>
            </a:fld>
            <a:endParaRPr/>
          </a:p>
        </p:txBody>
      </p:sp>
      <p:sp>
        <p:nvSpPr>
          <p:cNvPr id="527" name="Google Shape;527;p40"/>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US"/>
              <a:t>Integration Plan</a:t>
            </a:r>
            <a:endParaRPr/>
          </a:p>
        </p:txBody>
      </p:sp>
      <p:sp>
        <p:nvSpPr>
          <p:cNvPr id="23" name="Google Shape;531;p40">
            <a:extLst>
              <a:ext uri="{FF2B5EF4-FFF2-40B4-BE49-F238E27FC236}">
                <a16:creationId xmlns:a16="http://schemas.microsoft.com/office/drawing/2014/main" id="{5A4C061B-7DF3-4994-A7C1-1B0370E50A5E}"/>
              </a:ext>
            </a:extLst>
          </p:cNvPr>
          <p:cNvSpPr txBox="1"/>
          <p:nvPr/>
        </p:nvSpPr>
        <p:spPr>
          <a:xfrm>
            <a:off x="69995" y="1276278"/>
            <a:ext cx="2901024" cy="1042304"/>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1100" b="1" dirty="0">
                <a:solidFill>
                  <a:schemeClr val="dk1"/>
                </a:solidFill>
                <a:latin typeface="Georgia"/>
                <a:ea typeface="Georgia"/>
                <a:cs typeface="Georgia"/>
                <a:sym typeface="Georgia"/>
              </a:rPr>
              <a:t>Challenge: </a:t>
            </a:r>
            <a:r>
              <a:rPr lang="en-US" sz="1100" dirty="0">
                <a:solidFill>
                  <a:schemeClr val="dk1"/>
                </a:solidFill>
                <a:latin typeface="Georgia"/>
                <a:ea typeface="Georgia"/>
                <a:cs typeface="Georgia"/>
                <a:sym typeface="Georgia"/>
              </a:rPr>
              <a:t>Time, shop access</a:t>
            </a:r>
            <a:endParaRPr sz="1100" dirty="0">
              <a:solidFill>
                <a:schemeClr val="dk1"/>
              </a:solidFill>
              <a:latin typeface="Georgia"/>
              <a:ea typeface="Georgia"/>
              <a:cs typeface="Georgia"/>
              <a:sym typeface="Georgia"/>
            </a:endParaRPr>
          </a:p>
          <a:p>
            <a:pPr marL="0" lvl="0" indent="0" algn="l" rtl="0">
              <a:lnSpc>
                <a:spcPct val="90000"/>
              </a:lnSpc>
              <a:spcBef>
                <a:spcPts val="1000"/>
              </a:spcBef>
              <a:spcAft>
                <a:spcPts val="0"/>
              </a:spcAft>
              <a:buNone/>
            </a:pPr>
            <a:r>
              <a:rPr lang="en-US" sz="1100" b="1" dirty="0">
                <a:solidFill>
                  <a:schemeClr val="dk1"/>
                </a:solidFill>
                <a:latin typeface="Georgia"/>
                <a:ea typeface="Georgia"/>
                <a:cs typeface="Georgia"/>
                <a:sym typeface="Georgia"/>
              </a:rPr>
              <a:t>Estimated Work: </a:t>
            </a:r>
            <a:endParaRPr sz="1100" dirty="0">
              <a:solidFill>
                <a:schemeClr val="dk1"/>
              </a:solidFill>
              <a:latin typeface="Georgia"/>
              <a:ea typeface="Georgia"/>
              <a:cs typeface="Georgia"/>
              <a:sym typeface="Georgia"/>
            </a:endParaRPr>
          </a:p>
          <a:p>
            <a:pPr lvl="0" algn="ctr"/>
            <a:r>
              <a:rPr lang="en-US" sz="1100" dirty="0">
                <a:solidFill>
                  <a:schemeClr val="dk1"/>
                </a:solidFill>
                <a:latin typeface="Georgia"/>
                <a:ea typeface="Georgia"/>
                <a:cs typeface="Georgia"/>
                <a:sym typeface="Georgia"/>
              </a:rPr>
              <a:t>55 hours machining</a:t>
            </a:r>
          </a:p>
          <a:p>
            <a:pPr lvl="0" algn="ctr"/>
            <a:r>
              <a:rPr lang="en-US" sz="1100" dirty="0">
                <a:solidFill>
                  <a:schemeClr val="dk1"/>
                </a:solidFill>
                <a:latin typeface="Georgia"/>
                <a:ea typeface="Georgia"/>
                <a:cs typeface="Georgia"/>
                <a:sym typeface="Georgia"/>
              </a:rPr>
              <a:t>10 hours assembly</a:t>
            </a:r>
            <a:endParaRPr sz="1100" b="1" dirty="0">
              <a:latin typeface="Georgia"/>
              <a:ea typeface="Georgia"/>
              <a:cs typeface="Georgia"/>
              <a:sym typeface="Georgia"/>
            </a:endParaRPr>
          </a:p>
        </p:txBody>
      </p:sp>
      <p:sp>
        <p:nvSpPr>
          <p:cNvPr id="24" name="Google Shape;531;p40">
            <a:extLst>
              <a:ext uri="{FF2B5EF4-FFF2-40B4-BE49-F238E27FC236}">
                <a16:creationId xmlns:a16="http://schemas.microsoft.com/office/drawing/2014/main" id="{0E9BB4C8-6105-4CD0-8D0C-0B6EC28CEE23}"/>
              </a:ext>
            </a:extLst>
          </p:cNvPr>
          <p:cNvSpPr txBox="1"/>
          <p:nvPr/>
        </p:nvSpPr>
        <p:spPr>
          <a:xfrm>
            <a:off x="69995" y="2540946"/>
            <a:ext cx="2901022" cy="1225403"/>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100" b="1" dirty="0">
                <a:solidFill>
                  <a:schemeClr val="dk1"/>
                </a:solidFill>
                <a:latin typeface="Georgia"/>
                <a:ea typeface="Georgia"/>
                <a:cs typeface="Georgia"/>
                <a:sym typeface="Georgia"/>
              </a:rPr>
              <a:t>Challenge: </a:t>
            </a:r>
            <a:r>
              <a:rPr lang="en-US" sz="1100" dirty="0">
                <a:solidFill>
                  <a:schemeClr val="dk1"/>
                </a:solidFill>
                <a:latin typeface="Georgia"/>
                <a:ea typeface="Georgia"/>
                <a:cs typeface="Georgia"/>
                <a:sym typeface="Georgia"/>
              </a:rPr>
              <a:t> Validating </a:t>
            </a:r>
            <a:r>
              <a:rPr lang="en-US" sz="1100" dirty="0">
                <a:solidFill>
                  <a:schemeClr val="dk1"/>
                </a:solidFill>
                <a:latin typeface="Georgia"/>
                <a:ea typeface="Georgia"/>
                <a:cs typeface="Georgia"/>
                <a:sym typeface="Wingdings" panose="05000000000000000000" pitchFamily="2" charset="2"/>
              </a:rPr>
              <a:t> </a:t>
            </a:r>
            <a:r>
              <a:rPr lang="en-US" sz="1100" dirty="0">
                <a:solidFill>
                  <a:schemeClr val="dk1"/>
                </a:solidFill>
                <a:latin typeface="Georgia"/>
                <a:ea typeface="Georgia"/>
                <a:cs typeface="Georgia"/>
                <a:sym typeface="Georgia"/>
              </a:rPr>
              <a:t>mass producing</a:t>
            </a:r>
            <a:endParaRPr sz="1100" dirty="0">
              <a:solidFill>
                <a:schemeClr val="dk1"/>
              </a:solidFill>
              <a:latin typeface="Georgia"/>
              <a:ea typeface="Georgia"/>
              <a:cs typeface="Georgia"/>
              <a:sym typeface="Georgia"/>
            </a:endParaRPr>
          </a:p>
          <a:p>
            <a:pPr marL="0" lvl="0" indent="0" algn="l" rtl="0">
              <a:lnSpc>
                <a:spcPct val="90000"/>
              </a:lnSpc>
              <a:spcBef>
                <a:spcPts val="1000"/>
              </a:spcBef>
              <a:spcAft>
                <a:spcPts val="0"/>
              </a:spcAft>
              <a:buNone/>
            </a:pPr>
            <a:r>
              <a:rPr lang="en-US" sz="1100" b="1" dirty="0">
                <a:solidFill>
                  <a:schemeClr val="dk1"/>
                </a:solidFill>
                <a:latin typeface="Georgia"/>
                <a:ea typeface="Georgia"/>
                <a:cs typeface="Georgia"/>
                <a:sym typeface="Georgia"/>
              </a:rPr>
              <a:t>Estimated Work: </a:t>
            </a:r>
            <a:endParaRPr sz="1100" b="1" dirty="0">
              <a:solidFill>
                <a:schemeClr val="dk1"/>
              </a:solidFill>
              <a:latin typeface="Georgia"/>
              <a:ea typeface="Georgia"/>
              <a:cs typeface="Georgia"/>
              <a:sym typeface="Georgia"/>
            </a:endParaRPr>
          </a:p>
          <a:p>
            <a:pPr marL="0" lvl="0" indent="0" algn="ctr" rtl="0">
              <a:spcBef>
                <a:spcPts val="0"/>
              </a:spcBef>
              <a:spcAft>
                <a:spcPts val="0"/>
              </a:spcAft>
              <a:buNone/>
            </a:pPr>
            <a:r>
              <a:rPr lang="en-US" sz="1100" dirty="0">
                <a:solidFill>
                  <a:schemeClr val="dk1"/>
                </a:solidFill>
                <a:latin typeface="Georgia"/>
                <a:ea typeface="Georgia"/>
                <a:cs typeface="Georgia"/>
                <a:sym typeface="Georgia"/>
              </a:rPr>
              <a:t>2 weeks for printing</a:t>
            </a:r>
          </a:p>
          <a:p>
            <a:pPr marL="0" lvl="0" indent="0" algn="ctr" rtl="0">
              <a:spcBef>
                <a:spcPts val="0"/>
              </a:spcBef>
              <a:spcAft>
                <a:spcPts val="0"/>
              </a:spcAft>
              <a:buNone/>
            </a:pPr>
            <a:r>
              <a:rPr lang="en-US" sz="1100" dirty="0">
                <a:solidFill>
                  <a:schemeClr val="dk1"/>
                </a:solidFill>
                <a:latin typeface="Georgia"/>
                <a:ea typeface="Georgia"/>
                <a:cs typeface="Georgia"/>
                <a:sym typeface="Georgia"/>
              </a:rPr>
              <a:t>26 hours to build all</a:t>
            </a:r>
            <a:endParaRPr sz="1100" dirty="0">
              <a:solidFill>
                <a:schemeClr val="dk1"/>
              </a:solidFill>
              <a:latin typeface="Georgia"/>
              <a:ea typeface="Georgia"/>
              <a:cs typeface="Georgia"/>
              <a:sym typeface="Georgia"/>
            </a:endParaRPr>
          </a:p>
          <a:p>
            <a:pPr marL="0" lvl="0" indent="0" algn="ctr" rtl="0">
              <a:spcBef>
                <a:spcPts val="0"/>
              </a:spcBef>
              <a:spcAft>
                <a:spcPts val="0"/>
              </a:spcAft>
              <a:buNone/>
            </a:pPr>
            <a:r>
              <a:rPr lang="en-US" sz="1100" dirty="0">
                <a:solidFill>
                  <a:schemeClr val="dk1"/>
                </a:solidFill>
                <a:latin typeface="Georgia"/>
                <a:ea typeface="Georgia"/>
                <a:cs typeface="Georgia"/>
                <a:sym typeface="Georgia"/>
              </a:rPr>
              <a:t>5 hours for testing</a:t>
            </a:r>
            <a:endParaRPr sz="1100" dirty="0">
              <a:solidFill>
                <a:schemeClr val="dk1"/>
              </a:solidFill>
              <a:latin typeface="Georgia"/>
              <a:ea typeface="Georgia"/>
              <a:cs typeface="Georgia"/>
              <a:sym typeface="Georgia"/>
            </a:endParaRPr>
          </a:p>
          <a:p>
            <a:pPr marL="0" lvl="0" indent="0" algn="l" rtl="0">
              <a:spcBef>
                <a:spcPts val="0"/>
              </a:spcBef>
              <a:spcAft>
                <a:spcPts val="0"/>
              </a:spcAft>
              <a:buNone/>
            </a:pPr>
            <a:endParaRPr sz="1800" b="1" dirty="0">
              <a:latin typeface="Georgia"/>
              <a:ea typeface="Georgia"/>
              <a:cs typeface="Georgia"/>
              <a:sym typeface="Georgia"/>
            </a:endParaRPr>
          </a:p>
        </p:txBody>
      </p:sp>
      <p:sp>
        <p:nvSpPr>
          <p:cNvPr id="25" name="Google Shape;537;p40">
            <a:extLst>
              <a:ext uri="{FF2B5EF4-FFF2-40B4-BE49-F238E27FC236}">
                <a16:creationId xmlns:a16="http://schemas.microsoft.com/office/drawing/2014/main" id="{AFD15B1D-12EF-4A57-9896-8339E27B9BE5}"/>
              </a:ext>
            </a:extLst>
          </p:cNvPr>
          <p:cNvSpPr/>
          <p:nvPr/>
        </p:nvSpPr>
        <p:spPr>
          <a:xfrm>
            <a:off x="62827" y="1136676"/>
            <a:ext cx="2914872" cy="311400"/>
          </a:xfrm>
          <a:prstGeom prst="roundRect">
            <a:avLst>
              <a:gd name="adj" fmla="val 16667"/>
            </a:avLst>
          </a:prstGeom>
          <a:solidFill>
            <a:srgbClr val="7030A0"/>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Cannon</a:t>
            </a:r>
            <a:endParaRPr sz="1800" dirty="0">
              <a:solidFill>
                <a:srgbClr val="FFFFFF"/>
              </a:solidFill>
              <a:latin typeface="Georgia"/>
              <a:ea typeface="Georgia"/>
              <a:cs typeface="Georgia"/>
              <a:sym typeface="Georgia"/>
            </a:endParaRPr>
          </a:p>
        </p:txBody>
      </p:sp>
      <p:sp>
        <p:nvSpPr>
          <p:cNvPr id="26" name="Google Shape;538;p40">
            <a:extLst>
              <a:ext uri="{FF2B5EF4-FFF2-40B4-BE49-F238E27FC236}">
                <a16:creationId xmlns:a16="http://schemas.microsoft.com/office/drawing/2014/main" id="{37373D85-8DB6-40AA-A64B-AF50D3713B11}"/>
              </a:ext>
            </a:extLst>
          </p:cNvPr>
          <p:cNvSpPr/>
          <p:nvPr/>
        </p:nvSpPr>
        <p:spPr>
          <a:xfrm>
            <a:off x="59947" y="2403148"/>
            <a:ext cx="2914872" cy="311400"/>
          </a:xfrm>
          <a:prstGeom prst="roundRect">
            <a:avLst>
              <a:gd name="adj" fmla="val 16667"/>
            </a:avLst>
          </a:prstGeom>
          <a:solidFill>
            <a:srgbClr val="7030A0"/>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Pod Structure</a:t>
            </a:r>
            <a:endParaRPr sz="1800" dirty="0">
              <a:solidFill>
                <a:srgbClr val="FFFFFF"/>
              </a:solidFill>
              <a:latin typeface="Georgia"/>
              <a:ea typeface="Georgia"/>
              <a:cs typeface="Georgia"/>
              <a:sym typeface="Georgia"/>
            </a:endParaRPr>
          </a:p>
        </p:txBody>
      </p:sp>
      <p:sp>
        <p:nvSpPr>
          <p:cNvPr id="27" name="Google Shape;535;p40">
            <a:extLst>
              <a:ext uri="{FF2B5EF4-FFF2-40B4-BE49-F238E27FC236}">
                <a16:creationId xmlns:a16="http://schemas.microsoft.com/office/drawing/2014/main" id="{A5859A2D-D7F0-4915-984F-B94C0A1A5C78}"/>
              </a:ext>
            </a:extLst>
          </p:cNvPr>
          <p:cNvSpPr txBox="1"/>
          <p:nvPr/>
        </p:nvSpPr>
        <p:spPr>
          <a:xfrm>
            <a:off x="69996" y="5080891"/>
            <a:ext cx="2901024" cy="441606"/>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90000"/>
              </a:lnSpc>
              <a:spcBef>
                <a:spcPts val="1000"/>
              </a:spcBef>
              <a:spcAft>
                <a:spcPts val="0"/>
              </a:spcAft>
              <a:buNone/>
            </a:pPr>
            <a:r>
              <a:rPr lang="en-US" sz="1100" dirty="0">
                <a:solidFill>
                  <a:schemeClr val="dk1"/>
                </a:solidFill>
                <a:latin typeface="Georgia"/>
                <a:ea typeface="Georgia"/>
                <a:cs typeface="Georgia"/>
                <a:sym typeface="Georgia"/>
              </a:rPr>
              <a:t>Interface Complete. Verified with Rover.</a:t>
            </a:r>
          </a:p>
        </p:txBody>
      </p:sp>
      <p:sp>
        <p:nvSpPr>
          <p:cNvPr id="28" name="Google Shape;543;p40">
            <a:extLst>
              <a:ext uri="{FF2B5EF4-FFF2-40B4-BE49-F238E27FC236}">
                <a16:creationId xmlns:a16="http://schemas.microsoft.com/office/drawing/2014/main" id="{6FFE5534-8945-484A-99EB-4123CD97F929}"/>
              </a:ext>
            </a:extLst>
          </p:cNvPr>
          <p:cNvSpPr/>
          <p:nvPr/>
        </p:nvSpPr>
        <p:spPr>
          <a:xfrm>
            <a:off x="62826" y="4931135"/>
            <a:ext cx="2914872" cy="319787"/>
          </a:xfrm>
          <a:prstGeom prst="roundRect">
            <a:avLst>
              <a:gd name="adj" fmla="val 16667"/>
            </a:avLst>
          </a:prstGeom>
          <a:solidFill>
            <a:srgbClr val="7030A0"/>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Pod Software</a:t>
            </a:r>
            <a:endParaRPr sz="1800" dirty="0">
              <a:solidFill>
                <a:srgbClr val="FFFFFF"/>
              </a:solidFill>
              <a:latin typeface="Georgia"/>
              <a:ea typeface="Georgia"/>
              <a:cs typeface="Georgia"/>
              <a:sym typeface="Georgia"/>
            </a:endParaRPr>
          </a:p>
        </p:txBody>
      </p:sp>
      <p:sp>
        <p:nvSpPr>
          <p:cNvPr id="29" name="Google Shape;528;p40">
            <a:extLst>
              <a:ext uri="{FF2B5EF4-FFF2-40B4-BE49-F238E27FC236}">
                <a16:creationId xmlns:a16="http://schemas.microsoft.com/office/drawing/2014/main" id="{3F0C8DA6-84B7-4387-BE4C-3EE92E6F50D3}"/>
              </a:ext>
            </a:extLst>
          </p:cNvPr>
          <p:cNvSpPr txBox="1"/>
          <p:nvPr/>
        </p:nvSpPr>
        <p:spPr>
          <a:xfrm>
            <a:off x="69996" y="5743531"/>
            <a:ext cx="2901021" cy="1017249"/>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1000"/>
              </a:spcBef>
              <a:spcAft>
                <a:spcPts val="0"/>
              </a:spcAft>
              <a:buNone/>
            </a:pPr>
            <a:r>
              <a:rPr lang="en-US" sz="1100" b="1" dirty="0">
                <a:solidFill>
                  <a:schemeClr val="dk1"/>
                </a:solidFill>
                <a:latin typeface="Georgia"/>
                <a:ea typeface="Georgia"/>
                <a:cs typeface="Georgia"/>
                <a:sym typeface="Georgia"/>
              </a:rPr>
              <a:t>Challenge: </a:t>
            </a:r>
            <a:r>
              <a:rPr lang="en-US" sz="1100" dirty="0">
                <a:solidFill>
                  <a:schemeClr val="dk1"/>
                </a:solidFill>
                <a:latin typeface="Georgia"/>
                <a:ea typeface="Georgia"/>
                <a:cs typeface="Georgia"/>
                <a:sym typeface="Georgia"/>
              </a:rPr>
              <a:t>Unfamiliar rover user interface </a:t>
            </a:r>
          </a:p>
          <a:p>
            <a:pPr marL="0" lvl="0" indent="0" algn="l" rtl="0">
              <a:lnSpc>
                <a:spcPct val="90000"/>
              </a:lnSpc>
              <a:spcBef>
                <a:spcPts val="1000"/>
              </a:spcBef>
              <a:spcAft>
                <a:spcPts val="0"/>
              </a:spcAft>
              <a:buNone/>
            </a:pPr>
            <a:r>
              <a:rPr lang="en-US" sz="1100" b="1" dirty="0">
                <a:solidFill>
                  <a:schemeClr val="dk1"/>
                </a:solidFill>
                <a:latin typeface="Georgia"/>
                <a:ea typeface="Georgia"/>
                <a:cs typeface="Georgia"/>
                <a:sym typeface="Georgia"/>
              </a:rPr>
              <a:t>Estimated Work:</a:t>
            </a:r>
            <a:r>
              <a:rPr lang="en-US" sz="1100" dirty="0">
                <a:solidFill>
                  <a:schemeClr val="dk1"/>
                </a:solidFill>
                <a:latin typeface="Georgia"/>
                <a:ea typeface="Georgia"/>
                <a:cs typeface="Georgia"/>
                <a:sym typeface="Georgia"/>
              </a:rPr>
              <a:t> </a:t>
            </a:r>
          </a:p>
          <a:p>
            <a:pPr lvl="0" algn="ctr"/>
            <a:r>
              <a:rPr lang="en-US" sz="1100" dirty="0">
                <a:solidFill>
                  <a:schemeClr val="dk1"/>
                </a:solidFill>
                <a:latin typeface="Georgia"/>
                <a:ea typeface="Georgia"/>
                <a:cs typeface="Georgia"/>
                <a:sym typeface="Georgia"/>
              </a:rPr>
              <a:t>10 hour for main</a:t>
            </a:r>
          </a:p>
          <a:p>
            <a:pPr lvl="0" algn="ctr"/>
            <a:r>
              <a:rPr lang="en-US" sz="1100" dirty="0">
                <a:solidFill>
                  <a:schemeClr val="dk1"/>
                </a:solidFill>
                <a:latin typeface="Georgia"/>
                <a:ea typeface="Georgia"/>
                <a:cs typeface="Georgia"/>
                <a:sym typeface="Georgia"/>
              </a:rPr>
              <a:t>10 hours for functions</a:t>
            </a:r>
            <a:endParaRPr sz="1100" dirty="0">
              <a:solidFill>
                <a:schemeClr val="dk1"/>
              </a:solidFill>
              <a:latin typeface="Georgia"/>
              <a:ea typeface="Georgia"/>
              <a:cs typeface="Georgia"/>
              <a:sym typeface="Georgia"/>
            </a:endParaRPr>
          </a:p>
          <a:p>
            <a:pPr marL="0" lvl="0" indent="0" algn="ctr" rtl="0">
              <a:lnSpc>
                <a:spcPct val="100000"/>
              </a:lnSpc>
              <a:spcBef>
                <a:spcPts val="0"/>
              </a:spcBef>
              <a:spcAft>
                <a:spcPts val="0"/>
              </a:spcAft>
              <a:buNone/>
            </a:pPr>
            <a:endParaRPr sz="1100" dirty="0">
              <a:latin typeface="Georgia"/>
              <a:ea typeface="Georgia"/>
              <a:cs typeface="Georgia"/>
              <a:sym typeface="Georgia"/>
            </a:endParaRPr>
          </a:p>
          <a:p>
            <a:pPr marL="0" lvl="0" indent="0" algn="l" rtl="0">
              <a:spcBef>
                <a:spcPts val="0"/>
              </a:spcBef>
              <a:spcAft>
                <a:spcPts val="0"/>
              </a:spcAft>
              <a:buNone/>
            </a:pPr>
            <a:endParaRPr sz="1800" b="1" dirty="0">
              <a:latin typeface="Georgia"/>
              <a:ea typeface="Georgia"/>
              <a:cs typeface="Georgia"/>
              <a:sym typeface="Georgia"/>
            </a:endParaRPr>
          </a:p>
        </p:txBody>
      </p:sp>
      <p:sp>
        <p:nvSpPr>
          <p:cNvPr id="30" name="Google Shape;543;p40">
            <a:extLst>
              <a:ext uri="{FF2B5EF4-FFF2-40B4-BE49-F238E27FC236}">
                <a16:creationId xmlns:a16="http://schemas.microsoft.com/office/drawing/2014/main" id="{8169327A-DB05-4E6A-BB4B-785635AD884E}"/>
              </a:ext>
            </a:extLst>
          </p:cNvPr>
          <p:cNvSpPr/>
          <p:nvPr/>
        </p:nvSpPr>
        <p:spPr>
          <a:xfrm>
            <a:off x="59947" y="5610463"/>
            <a:ext cx="2914872" cy="311400"/>
          </a:xfrm>
          <a:prstGeom prst="roundRect">
            <a:avLst>
              <a:gd name="adj" fmla="val 16667"/>
            </a:avLst>
          </a:prstGeom>
          <a:solidFill>
            <a:srgbClr val="7030A0"/>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Navigation Software</a:t>
            </a:r>
            <a:endParaRPr sz="1800" dirty="0">
              <a:solidFill>
                <a:srgbClr val="FFFFFF"/>
              </a:solidFill>
              <a:latin typeface="Georgia"/>
              <a:ea typeface="Georgia"/>
              <a:cs typeface="Georgia"/>
              <a:sym typeface="Georgia"/>
            </a:endParaRPr>
          </a:p>
        </p:txBody>
      </p:sp>
      <p:sp>
        <p:nvSpPr>
          <p:cNvPr id="31" name="Right Brace 30">
            <a:extLst>
              <a:ext uri="{FF2B5EF4-FFF2-40B4-BE49-F238E27FC236}">
                <a16:creationId xmlns:a16="http://schemas.microsoft.com/office/drawing/2014/main" id="{AFD3BC3C-3DF3-4485-939A-158DE6CA576C}"/>
              </a:ext>
            </a:extLst>
          </p:cNvPr>
          <p:cNvSpPr/>
          <p:nvPr/>
        </p:nvSpPr>
        <p:spPr>
          <a:xfrm>
            <a:off x="2970307" y="2971078"/>
            <a:ext cx="1304513" cy="1547780"/>
          </a:xfrm>
          <a:prstGeom prst="rightBrace">
            <a:avLst>
              <a:gd name="adj1" fmla="val 0"/>
              <a:gd name="adj2" fmla="val 5135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4" name="Right Brace 33">
            <a:extLst>
              <a:ext uri="{FF2B5EF4-FFF2-40B4-BE49-F238E27FC236}">
                <a16:creationId xmlns:a16="http://schemas.microsoft.com/office/drawing/2014/main" id="{838C9C3B-726E-488D-A649-82CBCD778F8A}"/>
              </a:ext>
            </a:extLst>
          </p:cNvPr>
          <p:cNvSpPr/>
          <p:nvPr/>
        </p:nvSpPr>
        <p:spPr>
          <a:xfrm>
            <a:off x="2970306" y="5237248"/>
            <a:ext cx="1304513" cy="1289331"/>
          </a:xfrm>
          <a:prstGeom prst="rightBrace">
            <a:avLst>
              <a:gd name="adj1" fmla="val 0"/>
              <a:gd name="adj2" fmla="val 5135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5" name="Right Brace 34">
            <a:extLst>
              <a:ext uri="{FF2B5EF4-FFF2-40B4-BE49-F238E27FC236}">
                <a16:creationId xmlns:a16="http://schemas.microsoft.com/office/drawing/2014/main" id="{B3413E80-F8A8-498E-9121-8CA4B4B2FF66}"/>
              </a:ext>
            </a:extLst>
          </p:cNvPr>
          <p:cNvSpPr/>
          <p:nvPr/>
        </p:nvSpPr>
        <p:spPr>
          <a:xfrm>
            <a:off x="2970306" y="1276278"/>
            <a:ext cx="1304514" cy="993094"/>
          </a:xfrm>
          <a:prstGeom prst="rightBrace">
            <a:avLst>
              <a:gd name="adj1" fmla="val 0"/>
              <a:gd name="adj2" fmla="val 51356"/>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1" name="Google Shape;540;p40">
            <a:extLst>
              <a:ext uri="{FF2B5EF4-FFF2-40B4-BE49-F238E27FC236}">
                <a16:creationId xmlns:a16="http://schemas.microsoft.com/office/drawing/2014/main" id="{45B38AC5-29BB-4A13-8175-AD5AC8B524FF}"/>
              </a:ext>
            </a:extLst>
          </p:cNvPr>
          <p:cNvSpPr/>
          <p:nvPr/>
        </p:nvSpPr>
        <p:spPr>
          <a:xfrm>
            <a:off x="7519244" y="3268126"/>
            <a:ext cx="1451889" cy="1235850"/>
          </a:xfrm>
          <a:prstGeom prst="roundRect">
            <a:avLst>
              <a:gd name="adj" fmla="val 16667"/>
            </a:avLst>
          </a:prstGeom>
          <a:solidFill>
            <a:srgbClr val="17406D"/>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Ready for Full System Testing</a:t>
            </a:r>
            <a:endParaRPr sz="1800" dirty="0">
              <a:solidFill>
                <a:srgbClr val="FFFFFF"/>
              </a:solidFill>
              <a:latin typeface="Georgia"/>
              <a:ea typeface="Georgia"/>
              <a:cs typeface="Georgia"/>
              <a:sym typeface="Georgia"/>
            </a:endParaRPr>
          </a:p>
        </p:txBody>
      </p:sp>
      <p:sp>
        <p:nvSpPr>
          <p:cNvPr id="32" name="Google Shape;528;p40">
            <a:extLst>
              <a:ext uri="{FF2B5EF4-FFF2-40B4-BE49-F238E27FC236}">
                <a16:creationId xmlns:a16="http://schemas.microsoft.com/office/drawing/2014/main" id="{05087987-BCEF-4D67-B4D5-F2334E070730}"/>
              </a:ext>
            </a:extLst>
          </p:cNvPr>
          <p:cNvSpPr txBox="1"/>
          <p:nvPr/>
        </p:nvSpPr>
        <p:spPr>
          <a:xfrm>
            <a:off x="4273882" y="5099504"/>
            <a:ext cx="2138352" cy="1427076"/>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lvl="0">
              <a:lnSpc>
                <a:spcPct val="90000"/>
              </a:lnSpc>
              <a:spcBef>
                <a:spcPts val="1000"/>
              </a:spcBef>
            </a:pPr>
            <a:r>
              <a:rPr lang="en-US" sz="1100" b="1" dirty="0">
                <a:solidFill>
                  <a:schemeClr val="dk1"/>
                </a:solidFill>
                <a:latin typeface="Georgia"/>
                <a:ea typeface="Georgia"/>
                <a:cs typeface="Georgia"/>
                <a:sym typeface="Georgia"/>
              </a:rPr>
              <a:t>Challenge: </a:t>
            </a:r>
            <a:r>
              <a:rPr lang="en-US" sz="1100" dirty="0">
                <a:solidFill>
                  <a:schemeClr val="dk1"/>
                </a:solidFill>
                <a:latin typeface="Georgia"/>
                <a:ea typeface="Georgia"/>
                <a:cs typeface="Georgia"/>
                <a:sym typeface="Georgia"/>
              </a:rPr>
              <a:t>Combining different software pieces software into main function</a:t>
            </a:r>
          </a:p>
          <a:p>
            <a:pPr lvl="0">
              <a:lnSpc>
                <a:spcPct val="90000"/>
              </a:lnSpc>
              <a:spcBef>
                <a:spcPts val="1000"/>
              </a:spcBef>
            </a:pPr>
            <a:r>
              <a:rPr lang="en-US" sz="1100" b="1" dirty="0">
                <a:solidFill>
                  <a:schemeClr val="dk1"/>
                </a:solidFill>
                <a:latin typeface="Georgia"/>
                <a:ea typeface="Georgia"/>
                <a:cs typeface="Georgia"/>
                <a:sym typeface="Georgia"/>
              </a:rPr>
              <a:t>Estimated Work:</a:t>
            </a:r>
            <a:r>
              <a:rPr lang="en-US" sz="1100" dirty="0">
                <a:solidFill>
                  <a:schemeClr val="dk1"/>
                </a:solidFill>
                <a:latin typeface="Georgia"/>
                <a:ea typeface="Georgia"/>
                <a:cs typeface="Georgia"/>
                <a:sym typeface="Georgia"/>
              </a:rPr>
              <a:t> </a:t>
            </a:r>
            <a:endParaRPr sz="1100" dirty="0">
              <a:solidFill>
                <a:schemeClr val="dk1"/>
              </a:solidFill>
              <a:latin typeface="Georgia"/>
              <a:ea typeface="Georgia"/>
              <a:cs typeface="Georgia"/>
              <a:sym typeface="Georgia"/>
            </a:endParaRPr>
          </a:p>
          <a:p>
            <a:pPr lvl="0" algn="ctr"/>
            <a:r>
              <a:rPr lang="en-US" sz="1100" dirty="0">
                <a:solidFill>
                  <a:schemeClr val="dk1"/>
                </a:solidFill>
                <a:latin typeface="Georgia"/>
                <a:ea typeface="Georgia"/>
                <a:cs typeface="Georgia"/>
                <a:sym typeface="Georgia"/>
              </a:rPr>
              <a:t>15 hour testing main</a:t>
            </a:r>
          </a:p>
          <a:p>
            <a:pPr lvl="0" algn="ctr"/>
            <a:r>
              <a:rPr lang="en-US" sz="1100" dirty="0">
                <a:solidFill>
                  <a:schemeClr val="dk1"/>
                </a:solidFill>
                <a:latin typeface="Georgia"/>
                <a:ea typeface="Georgia"/>
                <a:cs typeface="Georgia"/>
                <a:sym typeface="Georgia"/>
              </a:rPr>
              <a:t>10 hours testing functions</a:t>
            </a:r>
          </a:p>
          <a:p>
            <a:pPr marL="0" lvl="0" indent="0" algn="ctr" rtl="0">
              <a:lnSpc>
                <a:spcPct val="90000"/>
              </a:lnSpc>
              <a:spcBef>
                <a:spcPts val="1000"/>
              </a:spcBef>
              <a:spcAft>
                <a:spcPts val="0"/>
              </a:spcAft>
              <a:buNone/>
            </a:pPr>
            <a:endParaRPr sz="1100" dirty="0">
              <a:solidFill>
                <a:schemeClr val="dk1"/>
              </a:solidFill>
              <a:latin typeface="Georgia"/>
              <a:ea typeface="Georgia"/>
              <a:cs typeface="Georgia"/>
              <a:sym typeface="Georgia"/>
            </a:endParaRPr>
          </a:p>
          <a:p>
            <a:pPr marL="0" lvl="0" indent="0" algn="ctr" rtl="0">
              <a:lnSpc>
                <a:spcPct val="100000"/>
              </a:lnSpc>
              <a:spcBef>
                <a:spcPts val="0"/>
              </a:spcBef>
              <a:spcAft>
                <a:spcPts val="0"/>
              </a:spcAft>
              <a:buNone/>
            </a:pPr>
            <a:endParaRPr sz="1100" dirty="0">
              <a:latin typeface="Georgia"/>
              <a:ea typeface="Georgia"/>
              <a:cs typeface="Georgia"/>
              <a:sym typeface="Georgia"/>
            </a:endParaRPr>
          </a:p>
          <a:p>
            <a:pPr marL="0" lvl="0" indent="0" algn="l" rtl="0">
              <a:spcBef>
                <a:spcPts val="0"/>
              </a:spcBef>
              <a:spcAft>
                <a:spcPts val="0"/>
              </a:spcAft>
              <a:buNone/>
            </a:pPr>
            <a:endParaRPr sz="1800" b="1" dirty="0">
              <a:latin typeface="Georgia"/>
              <a:ea typeface="Georgia"/>
              <a:cs typeface="Georgia"/>
              <a:sym typeface="Georgia"/>
            </a:endParaRPr>
          </a:p>
        </p:txBody>
      </p:sp>
      <p:sp>
        <p:nvSpPr>
          <p:cNvPr id="33" name="Google Shape;540;p40">
            <a:extLst>
              <a:ext uri="{FF2B5EF4-FFF2-40B4-BE49-F238E27FC236}">
                <a16:creationId xmlns:a16="http://schemas.microsoft.com/office/drawing/2014/main" id="{AE5CD4FA-5D5D-479D-9718-827029FC3C0E}"/>
              </a:ext>
            </a:extLst>
          </p:cNvPr>
          <p:cNvSpPr/>
          <p:nvPr/>
        </p:nvSpPr>
        <p:spPr>
          <a:xfrm>
            <a:off x="4263833" y="4902584"/>
            <a:ext cx="2151109" cy="311400"/>
          </a:xfrm>
          <a:prstGeom prst="roundRect">
            <a:avLst>
              <a:gd name="adj"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Software + Rover</a:t>
            </a:r>
            <a:endParaRPr sz="1800" dirty="0">
              <a:solidFill>
                <a:srgbClr val="FFFFFF"/>
              </a:solidFill>
              <a:latin typeface="Georgia"/>
              <a:ea typeface="Georgia"/>
              <a:cs typeface="Georgia"/>
              <a:sym typeface="Georgia"/>
            </a:endParaRPr>
          </a:p>
        </p:txBody>
      </p:sp>
      <p:sp>
        <p:nvSpPr>
          <p:cNvPr id="36" name="Google Shape;532;p40">
            <a:extLst>
              <a:ext uri="{FF2B5EF4-FFF2-40B4-BE49-F238E27FC236}">
                <a16:creationId xmlns:a16="http://schemas.microsoft.com/office/drawing/2014/main" id="{C1980F19-2AB8-4644-B205-864C2A199E31}"/>
              </a:ext>
            </a:extLst>
          </p:cNvPr>
          <p:cNvSpPr txBox="1"/>
          <p:nvPr/>
        </p:nvSpPr>
        <p:spPr>
          <a:xfrm>
            <a:off x="4273882" y="3356968"/>
            <a:ext cx="2138351" cy="1065357"/>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Georgia"/>
                <a:ea typeface="Georgia"/>
                <a:cs typeface="Georgia"/>
                <a:sym typeface="Georgia"/>
              </a:rPr>
              <a:t>Challenge: </a:t>
            </a:r>
            <a:r>
              <a:rPr lang="en-US" sz="1100" dirty="0">
                <a:solidFill>
                  <a:schemeClr val="dk1"/>
                </a:solidFill>
                <a:latin typeface="Georgia"/>
                <a:ea typeface="Georgia"/>
                <a:cs typeface="Georgia"/>
                <a:sym typeface="Georgia"/>
              </a:rPr>
              <a:t>Consistency and fatigue testing</a:t>
            </a:r>
            <a:endParaRPr sz="1100" dirty="0">
              <a:solidFill>
                <a:schemeClr val="dk1"/>
              </a:solidFill>
              <a:latin typeface="Georgia"/>
              <a:ea typeface="Georgia"/>
              <a:cs typeface="Georgia"/>
              <a:sym typeface="Georgia"/>
            </a:endParaRPr>
          </a:p>
          <a:p>
            <a:pPr marL="0" lvl="0" indent="0" algn="l" rtl="0">
              <a:spcBef>
                <a:spcPts val="0"/>
              </a:spcBef>
              <a:spcAft>
                <a:spcPts val="0"/>
              </a:spcAft>
              <a:buClr>
                <a:schemeClr val="dk1"/>
              </a:buClr>
              <a:buSzPts val="1100"/>
              <a:buFont typeface="Arial"/>
              <a:buNone/>
            </a:pPr>
            <a:endParaRPr sz="1100" dirty="0">
              <a:solidFill>
                <a:schemeClr val="dk1"/>
              </a:solidFill>
              <a:latin typeface="Georgia"/>
              <a:ea typeface="Georgia"/>
              <a:cs typeface="Georgia"/>
              <a:sym typeface="Georgia"/>
            </a:endParaRPr>
          </a:p>
          <a:p>
            <a:pPr marL="0" lvl="0" indent="0" algn="l" rtl="0">
              <a:spcBef>
                <a:spcPts val="0"/>
              </a:spcBef>
              <a:spcAft>
                <a:spcPts val="0"/>
              </a:spcAft>
              <a:buNone/>
            </a:pPr>
            <a:r>
              <a:rPr lang="en-US" sz="1100" b="1" dirty="0">
                <a:solidFill>
                  <a:schemeClr val="dk1"/>
                </a:solidFill>
                <a:latin typeface="Georgia"/>
                <a:ea typeface="Georgia"/>
                <a:cs typeface="Georgia"/>
                <a:sym typeface="Georgia"/>
              </a:rPr>
              <a:t>Estimated Work:</a:t>
            </a:r>
            <a:r>
              <a:rPr lang="en-US" sz="1100" dirty="0">
                <a:solidFill>
                  <a:schemeClr val="dk1"/>
                </a:solidFill>
                <a:latin typeface="Georgia"/>
                <a:ea typeface="Georgia"/>
                <a:cs typeface="Georgia"/>
                <a:sym typeface="Georgia"/>
              </a:rPr>
              <a:t> </a:t>
            </a:r>
            <a:endParaRPr sz="1100" dirty="0">
              <a:solidFill>
                <a:schemeClr val="dk1"/>
              </a:solidFill>
              <a:latin typeface="Georgia"/>
              <a:ea typeface="Georgia"/>
              <a:cs typeface="Georgia"/>
              <a:sym typeface="Georgia"/>
            </a:endParaRPr>
          </a:p>
          <a:p>
            <a:pPr marL="0" lvl="0" indent="0" algn="ctr" rtl="0">
              <a:spcBef>
                <a:spcPts val="0"/>
              </a:spcBef>
              <a:spcAft>
                <a:spcPts val="0"/>
              </a:spcAft>
              <a:buNone/>
            </a:pPr>
            <a:r>
              <a:rPr lang="en-US" sz="1100" dirty="0">
                <a:solidFill>
                  <a:schemeClr val="dk1"/>
                </a:solidFill>
                <a:latin typeface="Georgia"/>
                <a:ea typeface="Georgia"/>
                <a:cs typeface="Georgia"/>
                <a:sym typeface="Georgia"/>
              </a:rPr>
              <a:t>1hr potting per board (x14)</a:t>
            </a:r>
            <a:endParaRPr sz="1800" b="1" dirty="0">
              <a:latin typeface="Georgia"/>
              <a:ea typeface="Georgia"/>
              <a:cs typeface="Georgia"/>
              <a:sym typeface="Georgia"/>
            </a:endParaRPr>
          </a:p>
          <a:p>
            <a:pPr marL="0" lvl="0" indent="0" algn="l" rtl="0">
              <a:spcBef>
                <a:spcPts val="0"/>
              </a:spcBef>
              <a:spcAft>
                <a:spcPts val="0"/>
              </a:spcAft>
              <a:buNone/>
            </a:pPr>
            <a:endParaRPr sz="1800" b="1" dirty="0">
              <a:latin typeface="Georgia"/>
              <a:ea typeface="Georgia"/>
              <a:cs typeface="Georgia"/>
              <a:sym typeface="Georgia"/>
            </a:endParaRPr>
          </a:p>
        </p:txBody>
      </p:sp>
      <p:sp>
        <p:nvSpPr>
          <p:cNvPr id="37" name="Google Shape;532;p40">
            <a:extLst>
              <a:ext uri="{FF2B5EF4-FFF2-40B4-BE49-F238E27FC236}">
                <a16:creationId xmlns:a16="http://schemas.microsoft.com/office/drawing/2014/main" id="{1410956A-3C29-498F-B354-34F56AD4AB0F}"/>
              </a:ext>
            </a:extLst>
          </p:cNvPr>
          <p:cNvSpPr txBox="1"/>
          <p:nvPr/>
        </p:nvSpPr>
        <p:spPr>
          <a:xfrm>
            <a:off x="4273881" y="1416529"/>
            <a:ext cx="2138350" cy="1215638"/>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rgbClr val="000000"/>
              </a:buClr>
              <a:buSzPts val="1100"/>
              <a:buFont typeface="Arial"/>
              <a:buNone/>
            </a:pPr>
            <a:r>
              <a:rPr lang="en-US" sz="1100" b="1" dirty="0">
                <a:solidFill>
                  <a:schemeClr val="dk1"/>
                </a:solidFill>
                <a:latin typeface="Georgia"/>
                <a:ea typeface="Georgia"/>
                <a:cs typeface="Georgia"/>
                <a:sym typeface="Georgia"/>
              </a:rPr>
              <a:t>Challenge: </a:t>
            </a:r>
            <a:r>
              <a:rPr lang="en-US" sz="1100" dirty="0">
                <a:solidFill>
                  <a:schemeClr val="dk1"/>
                </a:solidFill>
                <a:latin typeface="Georgia"/>
                <a:ea typeface="Georgia"/>
                <a:cs typeface="Georgia"/>
                <a:sym typeface="Georgia"/>
              </a:rPr>
              <a:t>Fit checks and tolerance stack up</a:t>
            </a:r>
            <a:endParaRPr sz="1100" dirty="0">
              <a:solidFill>
                <a:schemeClr val="dk1"/>
              </a:solidFill>
              <a:latin typeface="Georgia"/>
              <a:ea typeface="Georgia"/>
              <a:cs typeface="Georgia"/>
              <a:sym typeface="Georgia"/>
            </a:endParaRPr>
          </a:p>
          <a:p>
            <a:pPr marL="0" lvl="0" indent="0" algn="l" rtl="0">
              <a:lnSpc>
                <a:spcPct val="90000"/>
              </a:lnSpc>
              <a:spcBef>
                <a:spcPts val="1000"/>
              </a:spcBef>
              <a:spcAft>
                <a:spcPts val="0"/>
              </a:spcAft>
              <a:buClr>
                <a:srgbClr val="000000"/>
              </a:buClr>
              <a:buSzPts val="1100"/>
              <a:buFont typeface="Arial"/>
              <a:buNone/>
            </a:pPr>
            <a:r>
              <a:rPr lang="en-US" sz="1100" b="1" dirty="0">
                <a:solidFill>
                  <a:schemeClr val="dk1"/>
                </a:solidFill>
                <a:latin typeface="Georgia"/>
                <a:ea typeface="Georgia"/>
                <a:cs typeface="Georgia"/>
                <a:sym typeface="Georgia"/>
              </a:rPr>
              <a:t>Estimated Work:</a:t>
            </a:r>
            <a:r>
              <a:rPr lang="en-US" sz="1100" dirty="0">
                <a:solidFill>
                  <a:schemeClr val="dk1"/>
                </a:solidFill>
                <a:latin typeface="Georgia"/>
                <a:ea typeface="Georgia"/>
                <a:cs typeface="Georgia"/>
                <a:sym typeface="Georgia"/>
              </a:rPr>
              <a:t> </a:t>
            </a:r>
          </a:p>
          <a:p>
            <a:pPr lvl="0" algn="ctr"/>
            <a:r>
              <a:rPr lang="en-US" sz="1100" dirty="0">
                <a:solidFill>
                  <a:schemeClr val="dk1"/>
                </a:solidFill>
                <a:latin typeface="Georgia"/>
                <a:ea typeface="Georgia"/>
                <a:cs typeface="Georgia"/>
                <a:sym typeface="Georgia"/>
              </a:rPr>
              <a:t>2 hours for fit checks</a:t>
            </a:r>
          </a:p>
          <a:p>
            <a:pPr lvl="0" algn="ctr"/>
            <a:r>
              <a:rPr lang="en-US" sz="1100" dirty="0">
                <a:solidFill>
                  <a:schemeClr val="dk1"/>
                </a:solidFill>
                <a:latin typeface="Georgia"/>
                <a:ea typeface="Georgia"/>
                <a:cs typeface="Georgia"/>
                <a:sym typeface="Georgia"/>
              </a:rPr>
              <a:t>1 hour for final install</a:t>
            </a:r>
            <a:endParaRPr sz="1800" b="1" dirty="0">
              <a:latin typeface="Georgia"/>
              <a:ea typeface="Georgia"/>
              <a:cs typeface="Georgia"/>
              <a:sym typeface="Georgia"/>
            </a:endParaRPr>
          </a:p>
        </p:txBody>
      </p:sp>
      <p:sp>
        <p:nvSpPr>
          <p:cNvPr id="38" name="Google Shape;542;p40">
            <a:extLst>
              <a:ext uri="{FF2B5EF4-FFF2-40B4-BE49-F238E27FC236}">
                <a16:creationId xmlns:a16="http://schemas.microsoft.com/office/drawing/2014/main" id="{3E2455A1-919D-4458-AEFC-70D9AE71DB91}"/>
              </a:ext>
            </a:extLst>
          </p:cNvPr>
          <p:cNvSpPr/>
          <p:nvPr/>
        </p:nvSpPr>
        <p:spPr>
          <a:xfrm>
            <a:off x="4263834" y="3112426"/>
            <a:ext cx="2151109" cy="311400"/>
          </a:xfrm>
          <a:prstGeom prst="roundRect">
            <a:avLst>
              <a:gd name="adj"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Electronics + Pod</a:t>
            </a:r>
            <a:endParaRPr sz="1800" dirty="0">
              <a:solidFill>
                <a:srgbClr val="FFFFFF"/>
              </a:solidFill>
              <a:latin typeface="Georgia"/>
              <a:ea typeface="Georgia"/>
              <a:cs typeface="Georgia"/>
              <a:sym typeface="Georgia"/>
            </a:endParaRPr>
          </a:p>
        </p:txBody>
      </p:sp>
      <p:sp>
        <p:nvSpPr>
          <p:cNvPr id="39" name="Google Shape;541;p40">
            <a:extLst>
              <a:ext uri="{FF2B5EF4-FFF2-40B4-BE49-F238E27FC236}">
                <a16:creationId xmlns:a16="http://schemas.microsoft.com/office/drawing/2014/main" id="{A74C6C72-C894-4BF1-BD44-E487262AAE3D}"/>
              </a:ext>
            </a:extLst>
          </p:cNvPr>
          <p:cNvSpPr/>
          <p:nvPr/>
        </p:nvSpPr>
        <p:spPr>
          <a:xfrm>
            <a:off x="4263833" y="1221261"/>
            <a:ext cx="2151109" cy="311400"/>
          </a:xfrm>
          <a:prstGeom prst="roundRect">
            <a:avLst>
              <a:gd name="adj"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Cannon + Rover</a:t>
            </a:r>
            <a:endParaRPr sz="1800" dirty="0">
              <a:solidFill>
                <a:srgbClr val="FFFFFF"/>
              </a:solidFill>
              <a:latin typeface="Georgia"/>
              <a:ea typeface="Georgia"/>
              <a:cs typeface="Georgia"/>
              <a:sym typeface="Georgia"/>
            </a:endParaRPr>
          </a:p>
        </p:txBody>
      </p:sp>
      <p:sp>
        <p:nvSpPr>
          <p:cNvPr id="2" name="Rectangle: Rounded Corners 1">
            <a:extLst>
              <a:ext uri="{FF2B5EF4-FFF2-40B4-BE49-F238E27FC236}">
                <a16:creationId xmlns:a16="http://schemas.microsoft.com/office/drawing/2014/main" id="{DE47A86C-7EA5-4084-A881-07E0D5279315}"/>
              </a:ext>
            </a:extLst>
          </p:cNvPr>
          <p:cNvSpPr/>
          <p:nvPr/>
        </p:nvSpPr>
        <p:spPr>
          <a:xfrm>
            <a:off x="3233909" y="1401862"/>
            <a:ext cx="731520" cy="731520"/>
          </a:xfrm>
          <a:prstGeom prst="roundRect">
            <a:avLst>
              <a:gd name="adj" fmla="val 0"/>
            </a:avLst>
          </a:prstGeom>
          <a:solidFill>
            <a:srgbClr val="7030A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65 Hours</a:t>
            </a:r>
          </a:p>
        </p:txBody>
      </p:sp>
      <p:sp>
        <p:nvSpPr>
          <p:cNvPr id="46" name="Rectangle: Rounded Corners 45">
            <a:extLst>
              <a:ext uri="{FF2B5EF4-FFF2-40B4-BE49-F238E27FC236}">
                <a16:creationId xmlns:a16="http://schemas.microsoft.com/office/drawing/2014/main" id="{712995FA-FE37-4BFC-826E-0D33ED839BF2}"/>
              </a:ext>
            </a:extLst>
          </p:cNvPr>
          <p:cNvSpPr/>
          <p:nvPr/>
        </p:nvSpPr>
        <p:spPr>
          <a:xfrm>
            <a:off x="3233909" y="5556103"/>
            <a:ext cx="731520" cy="731520"/>
          </a:xfrm>
          <a:prstGeom prst="roundRect">
            <a:avLst>
              <a:gd name="adj" fmla="val 0"/>
            </a:avLst>
          </a:prstGeom>
          <a:solidFill>
            <a:srgbClr val="7030A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20 Hours</a:t>
            </a:r>
          </a:p>
        </p:txBody>
      </p:sp>
      <p:sp>
        <p:nvSpPr>
          <p:cNvPr id="47" name="Rectangle: Rounded Corners 46">
            <a:extLst>
              <a:ext uri="{FF2B5EF4-FFF2-40B4-BE49-F238E27FC236}">
                <a16:creationId xmlns:a16="http://schemas.microsoft.com/office/drawing/2014/main" id="{0B4E9889-A2DF-44CF-AC36-696E49D451FA}"/>
              </a:ext>
            </a:extLst>
          </p:cNvPr>
          <p:cNvSpPr/>
          <p:nvPr/>
        </p:nvSpPr>
        <p:spPr>
          <a:xfrm>
            <a:off x="3233909" y="3291407"/>
            <a:ext cx="731520" cy="731520"/>
          </a:xfrm>
          <a:prstGeom prst="roundRect">
            <a:avLst>
              <a:gd name="adj" fmla="val 0"/>
            </a:avLst>
          </a:prstGeom>
          <a:solidFill>
            <a:srgbClr val="7030A0"/>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43 Hours</a:t>
            </a:r>
          </a:p>
        </p:txBody>
      </p:sp>
      <p:sp>
        <p:nvSpPr>
          <p:cNvPr id="48" name="Google Shape;531;p40">
            <a:extLst>
              <a:ext uri="{FF2B5EF4-FFF2-40B4-BE49-F238E27FC236}">
                <a16:creationId xmlns:a16="http://schemas.microsoft.com/office/drawing/2014/main" id="{DFF9A301-A7E9-40C8-A54C-1F11862108A3}"/>
              </a:ext>
            </a:extLst>
          </p:cNvPr>
          <p:cNvSpPr txBox="1"/>
          <p:nvPr/>
        </p:nvSpPr>
        <p:spPr>
          <a:xfrm>
            <a:off x="69996" y="4005026"/>
            <a:ext cx="2901022" cy="845176"/>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90000"/>
              </a:lnSpc>
              <a:spcBef>
                <a:spcPts val="1000"/>
              </a:spcBef>
              <a:spcAft>
                <a:spcPts val="0"/>
              </a:spcAft>
              <a:buClr>
                <a:schemeClr val="dk1"/>
              </a:buClr>
              <a:buSzPts val="1100"/>
              <a:buFont typeface="Arial"/>
              <a:buNone/>
            </a:pPr>
            <a:r>
              <a:rPr lang="en-US" sz="1100" b="1" dirty="0">
                <a:solidFill>
                  <a:schemeClr val="dk1"/>
                </a:solidFill>
                <a:latin typeface="Georgia"/>
                <a:ea typeface="Georgia"/>
                <a:cs typeface="Georgia"/>
                <a:sym typeface="Georgia"/>
              </a:rPr>
              <a:t>Challenge: </a:t>
            </a:r>
            <a:r>
              <a:rPr lang="en-US" sz="1100" dirty="0">
                <a:solidFill>
                  <a:schemeClr val="dk1"/>
                </a:solidFill>
                <a:latin typeface="Georgia"/>
                <a:ea typeface="Georgia"/>
                <a:cs typeface="Georgia"/>
                <a:sym typeface="Georgia"/>
              </a:rPr>
              <a:t> Placing small accelerometer</a:t>
            </a:r>
            <a:endParaRPr sz="1100" dirty="0">
              <a:solidFill>
                <a:schemeClr val="dk1"/>
              </a:solidFill>
              <a:latin typeface="Georgia"/>
              <a:ea typeface="Georgia"/>
              <a:cs typeface="Georgia"/>
              <a:sym typeface="Georgia"/>
            </a:endParaRPr>
          </a:p>
          <a:p>
            <a:pPr marL="0" lvl="0" indent="0" algn="l" rtl="0">
              <a:lnSpc>
                <a:spcPct val="90000"/>
              </a:lnSpc>
              <a:spcBef>
                <a:spcPts val="1000"/>
              </a:spcBef>
              <a:spcAft>
                <a:spcPts val="0"/>
              </a:spcAft>
              <a:buNone/>
            </a:pPr>
            <a:r>
              <a:rPr lang="en-US" sz="1100" b="1" dirty="0">
                <a:solidFill>
                  <a:schemeClr val="dk1"/>
                </a:solidFill>
                <a:latin typeface="Georgia"/>
                <a:ea typeface="Georgia"/>
                <a:cs typeface="Georgia"/>
                <a:sym typeface="Georgia"/>
              </a:rPr>
              <a:t>Estimated Work: </a:t>
            </a:r>
            <a:endParaRPr sz="1100" b="1" dirty="0">
              <a:solidFill>
                <a:schemeClr val="dk1"/>
              </a:solidFill>
              <a:latin typeface="Georgia"/>
              <a:ea typeface="Georgia"/>
              <a:cs typeface="Georgia"/>
              <a:sym typeface="Georgia"/>
            </a:endParaRPr>
          </a:p>
          <a:p>
            <a:pPr marL="0" lvl="0" indent="0" algn="ctr" rtl="0">
              <a:spcBef>
                <a:spcPts val="0"/>
              </a:spcBef>
              <a:spcAft>
                <a:spcPts val="0"/>
              </a:spcAft>
              <a:buNone/>
            </a:pPr>
            <a:r>
              <a:rPr lang="en-US" sz="1100" dirty="0">
                <a:solidFill>
                  <a:schemeClr val="dk1"/>
                </a:solidFill>
                <a:latin typeface="Georgia"/>
                <a:ea typeface="Georgia"/>
                <a:cs typeface="Georgia"/>
                <a:sym typeface="Georgia"/>
              </a:rPr>
              <a:t>12 hours to populate PCBs </a:t>
            </a:r>
          </a:p>
          <a:p>
            <a:pPr marL="0" lvl="0" indent="0" algn="l" rtl="0">
              <a:spcBef>
                <a:spcPts val="0"/>
              </a:spcBef>
              <a:spcAft>
                <a:spcPts val="0"/>
              </a:spcAft>
              <a:buNone/>
            </a:pPr>
            <a:endParaRPr sz="1800" b="1" dirty="0">
              <a:latin typeface="Georgia"/>
              <a:ea typeface="Georgia"/>
              <a:cs typeface="Georgia"/>
              <a:sym typeface="Georgia"/>
            </a:endParaRPr>
          </a:p>
        </p:txBody>
      </p:sp>
      <p:sp>
        <p:nvSpPr>
          <p:cNvPr id="49" name="Google Shape;538;p40">
            <a:extLst>
              <a:ext uri="{FF2B5EF4-FFF2-40B4-BE49-F238E27FC236}">
                <a16:creationId xmlns:a16="http://schemas.microsoft.com/office/drawing/2014/main" id="{DC97FD85-5CC9-412A-9941-80B00A4A33E9}"/>
              </a:ext>
            </a:extLst>
          </p:cNvPr>
          <p:cNvSpPr/>
          <p:nvPr/>
        </p:nvSpPr>
        <p:spPr>
          <a:xfrm>
            <a:off x="59948" y="3867227"/>
            <a:ext cx="2914872" cy="311400"/>
          </a:xfrm>
          <a:prstGeom prst="roundRect">
            <a:avLst>
              <a:gd name="adj" fmla="val 16667"/>
            </a:avLst>
          </a:prstGeom>
          <a:solidFill>
            <a:srgbClr val="7030A0"/>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rgbClr val="FFFFFF"/>
                </a:solidFill>
                <a:latin typeface="Georgia"/>
                <a:ea typeface="Georgia"/>
                <a:cs typeface="Georgia"/>
                <a:sym typeface="Georgia"/>
              </a:rPr>
              <a:t>Pod Electronics</a:t>
            </a:r>
            <a:endParaRPr sz="1800" dirty="0">
              <a:solidFill>
                <a:srgbClr val="FFFFFF"/>
              </a:solidFill>
              <a:latin typeface="Georgia"/>
              <a:ea typeface="Georgia"/>
              <a:cs typeface="Georgia"/>
              <a:sym typeface="Georgia"/>
            </a:endParaRPr>
          </a:p>
        </p:txBody>
      </p:sp>
      <p:sp>
        <p:nvSpPr>
          <p:cNvPr id="50" name="Rectangle: Rounded Corners 49">
            <a:extLst>
              <a:ext uri="{FF2B5EF4-FFF2-40B4-BE49-F238E27FC236}">
                <a16:creationId xmlns:a16="http://schemas.microsoft.com/office/drawing/2014/main" id="{2E5F72D4-1BEF-4FDA-9484-0E033390E8A8}"/>
              </a:ext>
            </a:extLst>
          </p:cNvPr>
          <p:cNvSpPr/>
          <p:nvPr/>
        </p:nvSpPr>
        <p:spPr>
          <a:xfrm>
            <a:off x="6583327" y="3523888"/>
            <a:ext cx="731520" cy="731520"/>
          </a:xfrm>
          <a:prstGeom prst="roundRect">
            <a:avLst>
              <a:gd name="adj" fmla="val 0"/>
            </a:avLst>
          </a:prstGeom>
          <a:solidFill>
            <a:srgbClr val="17406D"/>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42 Hours</a:t>
            </a:r>
          </a:p>
        </p:txBody>
      </p:sp>
      <p:cxnSp>
        <p:nvCxnSpPr>
          <p:cNvPr id="5" name="Connector: Elbow 4">
            <a:extLst>
              <a:ext uri="{FF2B5EF4-FFF2-40B4-BE49-F238E27FC236}">
                <a16:creationId xmlns:a16="http://schemas.microsoft.com/office/drawing/2014/main" id="{C7FA8BE7-A697-4BBB-B296-A172F28C0D59}"/>
              </a:ext>
            </a:extLst>
          </p:cNvPr>
          <p:cNvCxnSpPr>
            <a:cxnSpLocks/>
            <a:stCxn id="37" idx="3"/>
            <a:endCxn id="50" idx="0"/>
          </p:cNvCxnSpPr>
          <p:nvPr/>
        </p:nvCxnSpPr>
        <p:spPr>
          <a:xfrm>
            <a:off x="6412231" y="2024348"/>
            <a:ext cx="536856" cy="1499540"/>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CF361612-7DB0-4D3E-8E75-08DAD36B94ED}"/>
              </a:ext>
            </a:extLst>
          </p:cNvPr>
          <p:cNvCxnSpPr>
            <a:cxnSpLocks/>
            <a:stCxn id="32" idx="3"/>
            <a:endCxn id="50" idx="2"/>
          </p:cNvCxnSpPr>
          <p:nvPr/>
        </p:nvCxnSpPr>
        <p:spPr>
          <a:xfrm flipV="1">
            <a:off x="6412234" y="4255408"/>
            <a:ext cx="536853" cy="1557634"/>
          </a:xfrm>
          <a:prstGeom prst="bentConnector2">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Connector: Elbow 9">
            <a:extLst>
              <a:ext uri="{FF2B5EF4-FFF2-40B4-BE49-F238E27FC236}">
                <a16:creationId xmlns:a16="http://schemas.microsoft.com/office/drawing/2014/main" id="{CEBCA657-6984-455C-98A2-393DF077D2A9}"/>
              </a:ext>
            </a:extLst>
          </p:cNvPr>
          <p:cNvCxnSpPr>
            <a:cxnSpLocks/>
            <a:stCxn id="50" idx="1"/>
            <a:endCxn id="36" idx="3"/>
          </p:cNvCxnSpPr>
          <p:nvPr/>
        </p:nvCxnSpPr>
        <p:spPr>
          <a:xfrm rot="10800000">
            <a:off x="6412233" y="3889648"/>
            <a:ext cx="171094" cy="1"/>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Connector: Elbow 14">
            <a:extLst>
              <a:ext uri="{FF2B5EF4-FFF2-40B4-BE49-F238E27FC236}">
                <a16:creationId xmlns:a16="http://schemas.microsoft.com/office/drawing/2014/main" id="{CA1429ED-2C9D-4287-8331-681AA1059AC8}"/>
              </a:ext>
            </a:extLst>
          </p:cNvPr>
          <p:cNvCxnSpPr>
            <a:cxnSpLocks/>
            <a:stCxn id="21" idx="1"/>
            <a:endCxn id="50" idx="3"/>
          </p:cNvCxnSpPr>
          <p:nvPr/>
        </p:nvCxnSpPr>
        <p:spPr>
          <a:xfrm rot="10800000" flipV="1">
            <a:off x="7314848" y="3886050"/>
            <a:ext cx="204397" cy="359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Google Shape;537;p40">
            <a:extLst>
              <a:ext uri="{FF2B5EF4-FFF2-40B4-BE49-F238E27FC236}">
                <a16:creationId xmlns:a16="http://schemas.microsoft.com/office/drawing/2014/main" id="{EFD9D8B7-6E34-4D58-B4C2-B6BDD53B0662}"/>
              </a:ext>
            </a:extLst>
          </p:cNvPr>
          <p:cNvSpPr/>
          <p:nvPr/>
        </p:nvSpPr>
        <p:spPr>
          <a:xfrm>
            <a:off x="7005299" y="5544683"/>
            <a:ext cx="2067122" cy="536717"/>
          </a:xfrm>
          <a:prstGeom prst="roundRect">
            <a:avLst>
              <a:gd name="adj" fmla="val 16667"/>
            </a:avLst>
          </a:prstGeom>
          <a:solidFill>
            <a:srgbClr val="7030A0"/>
          </a:solidFill>
          <a:ln w="19050" cap="flat" cmpd="sng">
            <a:solidFill>
              <a:schemeClr val="accent5">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bg1"/>
                </a:solidFill>
                <a:latin typeface="Georgia"/>
                <a:ea typeface="Georgia"/>
                <a:cs typeface="Georgia"/>
                <a:sym typeface="Georgia"/>
              </a:rPr>
              <a:t>Subsystem Integration</a:t>
            </a:r>
          </a:p>
          <a:p>
            <a:pPr marL="0" lvl="0" indent="0" algn="ctr" rtl="0">
              <a:spcBef>
                <a:spcPts val="0"/>
              </a:spcBef>
              <a:spcAft>
                <a:spcPts val="0"/>
              </a:spcAft>
              <a:buNone/>
            </a:pPr>
            <a:r>
              <a:rPr lang="en-US" dirty="0">
                <a:solidFill>
                  <a:schemeClr val="bg1"/>
                </a:solidFill>
                <a:latin typeface="Georgia"/>
                <a:ea typeface="Georgia"/>
                <a:cs typeface="Georgia"/>
                <a:sym typeface="Georgia"/>
              </a:rPr>
              <a:t>by March 11</a:t>
            </a:r>
          </a:p>
        </p:txBody>
      </p:sp>
      <p:sp>
        <p:nvSpPr>
          <p:cNvPr id="69" name="Google Shape;537;p40">
            <a:extLst>
              <a:ext uri="{FF2B5EF4-FFF2-40B4-BE49-F238E27FC236}">
                <a16:creationId xmlns:a16="http://schemas.microsoft.com/office/drawing/2014/main" id="{FB504FBF-F3FE-4A85-B337-E49AC4874EBB}"/>
              </a:ext>
            </a:extLst>
          </p:cNvPr>
          <p:cNvSpPr/>
          <p:nvPr/>
        </p:nvSpPr>
        <p:spPr>
          <a:xfrm>
            <a:off x="6994815" y="6159012"/>
            <a:ext cx="2067122" cy="536717"/>
          </a:xfrm>
          <a:prstGeom prst="roundRect">
            <a:avLst>
              <a:gd name="adj" fmla="val 16667"/>
            </a:avLst>
          </a:prstGeom>
          <a:solidFill>
            <a:srgbClr val="17406D"/>
          </a:solidFill>
          <a:ln w="19050" cap="flat" cmpd="sng">
            <a:solidFill>
              <a:schemeClr val="accent5">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dirty="0">
                <a:solidFill>
                  <a:schemeClr val="bg1"/>
                </a:solidFill>
                <a:latin typeface="Georgia"/>
                <a:ea typeface="Georgia"/>
                <a:cs typeface="Georgia"/>
                <a:sym typeface="Georgia"/>
              </a:rPr>
              <a:t>System Integration</a:t>
            </a:r>
          </a:p>
          <a:p>
            <a:pPr marL="0" lvl="0" indent="0" algn="ctr" rtl="0">
              <a:spcBef>
                <a:spcPts val="0"/>
              </a:spcBef>
              <a:spcAft>
                <a:spcPts val="0"/>
              </a:spcAft>
              <a:buNone/>
            </a:pPr>
            <a:r>
              <a:rPr lang="en-US" dirty="0">
                <a:solidFill>
                  <a:schemeClr val="bg1"/>
                </a:solidFill>
                <a:latin typeface="Georgia"/>
                <a:ea typeface="Georgia"/>
                <a:cs typeface="Georgia"/>
                <a:sym typeface="Georgia"/>
              </a:rPr>
              <a:t>by March 29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P spid="35" grpId="0" animBg="1"/>
      <p:bldP spid="21" grpId="1" animBg="1"/>
      <p:bldP spid="32" grpId="0" animBg="1"/>
      <p:bldP spid="33" grpId="0" animBg="1"/>
      <p:bldP spid="36" grpId="0" animBg="1"/>
      <p:bldP spid="37" grpId="0" animBg="1"/>
      <p:bldP spid="38" grpId="0" animBg="1"/>
      <p:bldP spid="39" grpId="0" animBg="1"/>
      <p:bldP spid="50" grpId="0" animBg="1"/>
      <p:bldP spid="6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DDBD5E-D740-4D7C-9AC3-DC4EFFA0437A}"/>
              </a:ext>
            </a:extLst>
          </p:cNvPr>
          <p:cNvSpPr>
            <a:spLocks noGrp="1"/>
          </p:cNvSpPr>
          <p:nvPr>
            <p:ph type="title"/>
          </p:nvPr>
        </p:nvSpPr>
        <p:spPr/>
        <p:txBody>
          <a:bodyPr/>
          <a:lstStyle/>
          <a:p>
            <a:r>
              <a:rPr lang="en-US" dirty="0"/>
              <a:t>Budget</a:t>
            </a:r>
          </a:p>
        </p:txBody>
      </p:sp>
      <p:sp>
        <p:nvSpPr>
          <p:cNvPr id="4" name="Google Shape;112;p14">
            <a:extLst>
              <a:ext uri="{FF2B5EF4-FFF2-40B4-BE49-F238E27FC236}">
                <a16:creationId xmlns:a16="http://schemas.microsoft.com/office/drawing/2014/main" id="{0F44BDA4-C4EB-40D5-B838-9F289C8AE4C2}"/>
              </a:ext>
            </a:extLst>
          </p:cNvPr>
          <p:cNvSpPr/>
          <p:nvPr/>
        </p:nvSpPr>
        <p:spPr>
          <a:xfrm>
            <a:off x="67614"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dirty="0">
                <a:solidFill>
                  <a:schemeClr val="lt1"/>
                </a:solidFill>
                <a:latin typeface="Georgia"/>
                <a:ea typeface="Georgia"/>
                <a:cs typeface="Georgia"/>
                <a:sym typeface="Georgia"/>
              </a:rPr>
              <a:t>Project Overview</a:t>
            </a:r>
            <a:endParaRPr sz="1400" dirty="0"/>
          </a:p>
        </p:txBody>
      </p:sp>
      <p:sp>
        <p:nvSpPr>
          <p:cNvPr id="5" name="Google Shape;113;p14">
            <a:extLst>
              <a:ext uri="{FF2B5EF4-FFF2-40B4-BE49-F238E27FC236}">
                <a16:creationId xmlns:a16="http://schemas.microsoft.com/office/drawing/2014/main" id="{4087DE65-7BEF-4157-B111-A8E5E35563A4}"/>
              </a:ext>
            </a:extLst>
          </p:cNvPr>
          <p:cNvSpPr/>
          <p:nvPr/>
        </p:nvSpPr>
        <p:spPr>
          <a:xfrm>
            <a:off x="1591936"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Schedule</a:t>
            </a:r>
            <a:endParaRPr sz="1400"/>
          </a:p>
        </p:txBody>
      </p:sp>
      <p:sp>
        <p:nvSpPr>
          <p:cNvPr id="6" name="Google Shape;116;p14">
            <a:extLst>
              <a:ext uri="{FF2B5EF4-FFF2-40B4-BE49-F238E27FC236}">
                <a16:creationId xmlns:a16="http://schemas.microsoft.com/office/drawing/2014/main" id="{3C62208D-68BF-4AD8-B891-4F67024B232A}"/>
              </a:ext>
            </a:extLst>
          </p:cNvPr>
          <p:cNvSpPr/>
          <p:nvPr/>
        </p:nvSpPr>
        <p:spPr>
          <a:xfrm>
            <a:off x="768096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a:effectLst>
            <a:glow rad="228600">
              <a:schemeClr val="accent2">
                <a:satMod val="175000"/>
                <a:alpha val="40000"/>
              </a:schemeClr>
            </a:glow>
          </a:effectLst>
        </p:spPr>
        <p:txBody>
          <a:bodyPr spcFirstLastPara="1" wrap="square" lIns="68569" tIns="34275" rIns="68569" bIns="34275" anchor="ctr" anchorCtr="0">
            <a:noAutofit/>
          </a:bodyPr>
          <a:lstStyle/>
          <a:p>
            <a:pPr algn="ctr">
              <a:buSzPts val="1800"/>
            </a:pPr>
            <a:r>
              <a:rPr lang="en-US" sz="1800" dirty="0">
                <a:solidFill>
                  <a:schemeClr val="lt1"/>
                </a:solidFill>
                <a:latin typeface="Georgia"/>
                <a:ea typeface="Georgia"/>
                <a:cs typeface="Georgia"/>
                <a:sym typeface="Georgia"/>
              </a:rPr>
              <a:t>Budget</a:t>
            </a:r>
            <a:endParaRPr sz="1400" dirty="0"/>
          </a:p>
        </p:txBody>
      </p:sp>
      <p:sp>
        <p:nvSpPr>
          <p:cNvPr id="7" name="Google Shape;117;p14">
            <a:extLst>
              <a:ext uri="{FF2B5EF4-FFF2-40B4-BE49-F238E27FC236}">
                <a16:creationId xmlns:a16="http://schemas.microsoft.com/office/drawing/2014/main" id="{A57BDE46-4E1E-48BB-A792-A2BDA28506A2}"/>
              </a:ext>
            </a:extLst>
          </p:cNvPr>
          <p:cNvSpPr/>
          <p:nvPr/>
        </p:nvSpPr>
        <p:spPr>
          <a:xfrm>
            <a:off x="464058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Hardware</a:t>
            </a:r>
            <a:endParaRPr sz="1400"/>
          </a:p>
        </p:txBody>
      </p:sp>
      <p:sp>
        <p:nvSpPr>
          <p:cNvPr id="8" name="Google Shape;123;p14">
            <a:extLst>
              <a:ext uri="{FF2B5EF4-FFF2-40B4-BE49-F238E27FC236}">
                <a16:creationId xmlns:a16="http://schemas.microsoft.com/office/drawing/2014/main" id="{C0AD4815-A099-41B7-AC17-A08172C773AF}"/>
              </a:ext>
            </a:extLst>
          </p:cNvPr>
          <p:cNvSpPr/>
          <p:nvPr/>
        </p:nvSpPr>
        <p:spPr>
          <a:xfrm>
            <a:off x="6160770"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Software</a:t>
            </a:r>
            <a:endParaRPr sz="1400"/>
          </a:p>
        </p:txBody>
      </p:sp>
      <p:sp>
        <p:nvSpPr>
          <p:cNvPr id="9" name="Google Shape;124;p14">
            <a:extLst>
              <a:ext uri="{FF2B5EF4-FFF2-40B4-BE49-F238E27FC236}">
                <a16:creationId xmlns:a16="http://schemas.microsoft.com/office/drawing/2014/main" id="{A9361E60-F7A0-4DAB-9D97-3E4164C0ECBE}"/>
              </a:ext>
            </a:extLst>
          </p:cNvPr>
          <p:cNvSpPr/>
          <p:nvPr/>
        </p:nvSpPr>
        <p:spPr>
          <a:xfrm>
            <a:off x="3116258" y="5233350"/>
            <a:ext cx="1463040" cy="764550"/>
          </a:xfrm>
          <a:prstGeom prst="homePlate">
            <a:avLst>
              <a:gd name="adj" fmla="val 43544"/>
            </a:avLst>
          </a:prstGeom>
          <a:gradFill>
            <a:gsLst>
              <a:gs pos="0">
                <a:srgbClr val="0B2036"/>
              </a:gs>
              <a:gs pos="48000">
                <a:srgbClr val="113051"/>
              </a:gs>
              <a:gs pos="74000">
                <a:srgbClr val="143860"/>
              </a:gs>
              <a:gs pos="100000">
                <a:srgbClr val="418AD8"/>
              </a:gs>
            </a:gsLst>
            <a:lin ang="16200038"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r>
              <a:rPr lang="en-US" sz="1800">
                <a:solidFill>
                  <a:schemeClr val="lt1"/>
                </a:solidFill>
                <a:latin typeface="Georgia"/>
                <a:ea typeface="Georgia"/>
                <a:cs typeface="Georgia"/>
                <a:sym typeface="Georgia"/>
              </a:rPr>
              <a:t>Electronics</a:t>
            </a:r>
            <a:endParaRPr sz="1400"/>
          </a:p>
        </p:txBody>
      </p:sp>
    </p:spTree>
    <p:extLst>
      <p:ext uri="{BB962C8B-B14F-4D97-AF65-F5344CB8AC3E}">
        <p14:creationId xmlns:p14="http://schemas.microsoft.com/office/powerpoint/2010/main" val="1317845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42"/>
          <p:cNvSpPr txBox="1">
            <a:spLocks noGrp="1"/>
          </p:cNvSpPr>
          <p:nvPr>
            <p:ph type="sldNum" idx="12"/>
          </p:nvPr>
        </p:nvSpPr>
        <p:spPr>
          <a:prstGeom prst="rect">
            <a:avLst/>
          </a:prstGeom>
          <a:noFill/>
          <a:ln>
            <a:noFill/>
          </a:ln>
        </p:spPr>
        <p:txBody>
          <a:bodyPr spcFirstLastPara="1" wrap="square" lIns="68569" tIns="34275" rIns="68569" bIns="34275" anchor="t" anchorCtr="0">
            <a:noAutofit/>
          </a:bodyPr>
          <a:lstStyle/>
          <a:p>
            <a:fld id="{00000000-1234-1234-1234-123412341234}" type="slidenum">
              <a:rPr lang="en-US"/>
              <a:pPr/>
              <a:t>29</a:t>
            </a:fld>
            <a:endParaRPr/>
          </a:p>
        </p:txBody>
      </p:sp>
      <p:sp>
        <p:nvSpPr>
          <p:cNvPr id="568" name="Google Shape;568;p42"/>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US"/>
              <a:t>Budget</a:t>
            </a:r>
            <a:endParaRPr/>
          </a:p>
        </p:txBody>
      </p:sp>
      <p:graphicFrame>
        <p:nvGraphicFramePr>
          <p:cNvPr id="569" name="Google Shape;569;p42"/>
          <p:cNvGraphicFramePr/>
          <p:nvPr>
            <p:extLst>
              <p:ext uri="{D42A27DB-BD31-4B8C-83A1-F6EECF244321}">
                <p14:modId xmlns:p14="http://schemas.microsoft.com/office/powerpoint/2010/main" val="2224666709"/>
              </p:ext>
            </p:extLst>
          </p:nvPr>
        </p:nvGraphicFramePr>
        <p:xfrm>
          <a:off x="6704306" y="3668081"/>
          <a:ext cx="2047388" cy="1859170"/>
        </p:xfrm>
        <a:graphic>
          <a:graphicData uri="http://schemas.openxmlformats.org/drawingml/2006/table">
            <a:tbl>
              <a:tblPr>
                <a:noFill/>
                <a:tableStyleId>{1A7ECEF7-AC72-4F24-9B70-B2011C099757}</a:tableStyleId>
              </a:tblPr>
              <a:tblGrid>
                <a:gridCol w="1082400">
                  <a:extLst>
                    <a:ext uri="{9D8B030D-6E8A-4147-A177-3AD203B41FA5}">
                      <a16:colId xmlns:a16="http://schemas.microsoft.com/office/drawing/2014/main" val="20000"/>
                    </a:ext>
                  </a:extLst>
                </a:gridCol>
                <a:gridCol w="964988">
                  <a:extLst>
                    <a:ext uri="{9D8B030D-6E8A-4147-A177-3AD203B41FA5}">
                      <a16:colId xmlns:a16="http://schemas.microsoft.com/office/drawing/2014/main" val="20001"/>
                    </a:ext>
                  </a:extLst>
                </a:gridCol>
              </a:tblGrid>
              <a:tr h="297158">
                <a:tc>
                  <a:txBody>
                    <a:bodyPr/>
                    <a:lstStyle/>
                    <a:p>
                      <a:pPr marL="0" marR="0" lvl="0" indent="0" algn="ctr" rtl="0">
                        <a:lnSpc>
                          <a:spcPct val="100000"/>
                        </a:lnSpc>
                        <a:spcBef>
                          <a:spcPts val="0"/>
                        </a:spcBef>
                        <a:spcAft>
                          <a:spcPts val="0"/>
                        </a:spcAft>
                        <a:buClr>
                          <a:srgbClr val="000000"/>
                        </a:buClr>
                        <a:buSzPts val="1400"/>
                        <a:buFont typeface="Arial"/>
                        <a:buNone/>
                      </a:pPr>
                      <a:r>
                        <a:rPr lang="en-US" sz="1100" b="1" u="none" strike="noStrike" cap="none">
                          <a:latin typeface="Georgia"/>
                          <a:ea typeface="Georgia"/>
                          <a:cs typeface="Georgia"/>
                          <a:sym typeface="Georgia"/>
                        </a:rPr>
                        <a:t>Total </a:t>
                      </a:r>
                      <a:r>
                        <a:rPr lang="en-US" sz="1100" b="1">
                          <a:latin typeface="Georgia"/>
                          <a:ea typeface="Georgia"/>
                          <a:cs typeface="Georgia"/>
                          <a:sym typeface="Georgia"/>
                        </a:rPr>
                        <a:t>Spent</a:t>
                      </a:r>
                      <a:r>
                        <a:rPr lang="en-US" sz="1100" b="1" u="none" strike="noStrike" cap="none">
                          <a:latin typeface="Georgia"/>
                          <a:ea typeface="Georgia"/>
                          <a:cs typeface="Georgia"/>
                          <a:sym typeface="Georgia"/>
                        </a:rPr>
                        <a:t>:</a:t>
                      </a:r>
                      <a:endParaRPr sz="1100" b="1" u="none" strike="noStrike" cap="none">
                        <a:latin typeface="Georgia"/>
                        <a:ea typeface="Georgia"/>
                        <a:cs typeface="Georgia"/>
                        <a:sym typeface="Georgia"/>
                      </a:endParaRPr>
                    </a:p>
                  </a:txBody>
                  <a:tcPr marL="68569" marR="68569" marT="68569" marB="68569"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100" b="1" u="none" strike="noStrike" cap="none">
                          <a:latin typeface="Georgia"/>
                          <a:ea typeface="Georgia"/>
                          <a:cs typeface="Georgia"/>
                          <a:sym typeface="Georgia"/>
                        </a:rPr>
                        <a:t>$</a:t>
                      </a:r>
                      <a:r>
                        <a:rPr lang="en-US" sz="1100" b="1">
                          <a:latin typeface="Georgia"/>
                          <a:ea typeface="Georgia"/>
                          <a:cs typeface="Georgia"/>
                          <a:sym typeface="Georgia"/>
                        </a:rPr>
                        <a:t>2991.58</a:t>
                      </a:r>
                      <a:endParaRPr sz="1100" b="1" u="none" strike="noStrike" cap="none">
                        <a:latin typeface="Georgia"/>
                        <a:ea typeface="Georgia"/>
                        <a:cs typeface="Georgia"/>
                        <a:sym typeface="Georgia"/>
                      </a:endParaRPr>
                    </a:p>
                  </a:txBody>
                  <a:tcPr marL="68569" marR="68569" marT="68569" marB="68569"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D9EEB"/>
                    </a:solidFill>
                  </a:tcPr>
                </a:tc>
                <a:extLst>
                  <a:ext uri="{0D108BD9-81ED-4DB2-BD59-A6C34878D82A}">
                    <a16:rowId xmlns:a16="http://schemas.microsoft.com/office/drawing/2014/main" val="10000"/>
                  </a:ext>
                </a:extLst>
              </a:tr>
              <a:tr h="617198">
                <a:tc>
                  <a:txBody>
                    <a:bodyPr/>
                    <a:lstStyle/>
                    <a:p>
                      <a:pPr marL="0" marR="0" lvl="0" indent="0" algn="ctr" rtl="0">
                        <a:lnSpc>
                          <a:spcPct val="100000"/>
                        </a:lnSpc>
                        <a:spcBef>
                          <a:spcPts val="0"/>
                        </a:spcBef>
                        <a:spcAft>
                          <a:spcPts val="0"/>
                        </a:spcAft>
                        <a:buNone/>
                      </a:pPr>
                      <a:r>
                        <a:rPr lang="en-US" sz="1100" b="1" dirty="0">
                          <a:latin typeface="Georgia"/>
                          <a:ea typeface="Georgia"/>
                          <a:cs typeface="Georgia"/>
                          <a:sym typeface="Georgia"/>
                        </a:rPr>
                        <a:t>Expected Total of Project:</a:t>
                      </a:r>
                      <a:endParaRPr sz="1100" b="1" u="none" strike="noStrike" cap="none" dirty="0">
                        <a:latin typeface="Georgia"/>
                        <a:ea typeface="Georgia"/>
                        <a:cs typeface="Georgia"/>
                        <a:sym typeface="Georgia"/>
                      </a:endParaRPr>
                    </a:p>
                  </a:txBody>
                  <a:tcPr marL="68569" marR="68569" marT="68569" marB="68569"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None/>
                      </a:pPr>
                      <a:r>
                        <a:rPr lang="en-US" sz="1100" b="1">
                          <a:latin typeface="Georgia"/>
                          <a:ea typeface="Georgia"/>
                          <a:cs typeface="Georgia"/>
                          <a:sym typeface="Georgia"/>
                        </a:rPr>
                        <a:t>$3999.29</a:t>
                      </a:r>
                      <a:endParaRPr sz="1100" b="1">
                        <a:latin typeface="Georgia"/>
                        <a:ea typeface="Georgia"/>
                        <a:cs typeface="Georgia"/>
                        <a:sym typeface="Georgia"/>
                      </a:endParaRPr>
                    </a:p>
                  </a:txBody>
                  <a:tcPr marL="68569" marR="68569" marT="68569" marB="68569"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D9EEB"/>
                    </a:solidFill>
                  </a:tcPr>
                </a:tc>
                <a:extLst>
                  <a:ext uri="{0D108BD9-81ED-4DB2-BD59-A6C34878D82A}">
                    <a16:rowId xmlns:a16="http://schemas.microsoft.com/office/drawing/2014/main" val="10001"/>
                  </a:ext>
                </a:extLst>
              </a:tr>
              <a:tr h="297158">
                <a:tc>
                  <a:txBody>
                    <a:bodyPr/>
                    <a:lstStyle/>
                    <a:p>
                      <a:pPr marL="0" marR="0" lvl="0" indent="0" algn="ctr" rtl="0">
                        <a:lnSpc>
                          <a:spcPct val="100000"/>
                        </a:lnSpc>
                        <a:spcBef>
                          <a:spcPts val="0"/>
                        </a:spcBef>
                        <a:spcAft>
                          <a:spcPts val="0"/>
                        </a:spcAft>
                        <a:buClr>
                          <a:srgbClr val="000000"/>
                        </a:buClr>
                        <a:buSzPts val="1400"/>
                        <a:buFont typeface="Arial"/>
                        <a:buNone/>
                      </a:pPr>
                      <a:r>
                        <a:rPr lang="en-US" sz="1100" b="1" u="none" strike="noStrike" cap="none">
                          <a:latin typeface="Georgia"/>
                          <a:ea typeface="Georgia"/>
                          <a:cs typeface="Georgia"/>
                          <a:sym typeface="Georgia"/>
                        </a:rPr>
                        <a:t>Margin:</a:t>
                      </a:r>
                      <a:endParaRPr sz="1100" b="1" u="none" strike="noStrike" cap="none">
                        <a:latin typeface="Georgia"/>
                        <a:ea typeface="Georgia"/>
                        <a:cs typeface="Georgia"/>
                        <a:sym typeface="Georgia"/>
                      </a:endParaRPr>
                    </a:p>
                  </a:txBody>
                  <a:tcPr marL="68569" marR="68569" marT="68569" marB="68569"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100" b="1" u="none" strike="noStrike" cap="none">
                          <a:latin typeface="Georgia"/>
                          <a:ea typeface="Georgia"/>
                          <a:cs typeface="Georgia"/>
                          <a:sym typeface="Georgia"/>
                        </a:rPr>
                        <a:t>$</a:t>
                      </a:r>
                      <a:r>
                        <a:rPr lang="en-US" sz="1100" b="1">
                          <a:latin typeface="Georgia"/>
                          <a:ea typeface="Georgia"/>
                          <a:cs typeface="Georgia"/>
                          <a:sym typeface="Georgia"/>
                        </a:rPr>
                        <a:t>695.62</a:t>
                      </a:r>
                      <a:endParaRPr sz="1100" b="1" u="none" strike="noStrike" cap="none">
                        <a:latin typeface="Georgia"/>
                        <a:ea typeface="Georgia"/>
                        <a:cs typeface="Georgia"/>
                        <a:sym typeface="Georgia"/>
                      </a:endParaRPr>
                    </a:p>
                  </a:txBody>
                  <a:tcPr marL="68569" marR="68569" marT="68569" marB="68569"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D9EEB"/>
                    </a:solidFill>
                  </a:tcPr>
                </a:tc>
                <a:extLst>
                  <a:ext uri="{0D108BD9-81ED-4DB2-BD59-A6C34878D82A}">
                    <a16:rowId xmlns:a16="http://schemas.microsoft.com/office/drawing/2014/main" val="10002"/>
                  </a:ext>
                </a:extLst>
              </a:tr>
              <a:tr h="297158">
                <a:tc>
                  <a:txBody>
                    <a:bodyPr/>
                    <a:lstStyle/>
                    <a:p>
                      <a:pPr marL="0" marR="0" lvl="0" indent="0" algn="ctr" rtl="0">
                        <a:lnSpc>
                          <a:spcPct val="100000"/>
                        </a:lnSpc>
                        <a:spcBef>
                          <a:spcPts val="0"/>
                        </a:spcBef>
                        <a:spcAft>
                          <a:spcPts val="0"/>
                        </a:spcAft>
                        <a:buClr>
                          <a:srgbClr val="000000"/>
                        </a:buClr>
                        <a:buSzPts val="1400"/>
                        <a:buFont typeface="Arial"/>
                        <a:buNone/>
                      </a:pPr>
                      <a:r>
                        <a:rPr lang="en-US" sz="1100" b="1" u="none" strike="noStrike" cap="none">
                          <a:latin typeface="Georgia"/>
                          <a:ea typeface="Georgia"/>
                          <a:cs typeface="Georgia"/>
                          <a:sym typeface="Georgia"/>
                        </a:rPr>
                        <a:t>Extra:</a:t>
                      </a:r>
                      <a:endParaRPr sz="1100" b="1" u="none" strike="noStrike" cap="none">
                        <a:latin typeface="Georgia"/>
                        <a:ea typeface="Georgia"/>
                        <a:cs typeface="Georgia"/>
                        <a:sym typeface="Georgia"/>
                      </a:endParaRPr>
                    </a:p>
                  </a:txBody>
                  <a:tcPr marL="68569" marR="68569" marT="68569" marB="68569"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100" b="1" u="none" strike="noStrike" cap="none">
                          <a:latin typeface="Georgia"/>
                          <a:ea typeface="Georgia"/>
                          <a:cs typeface="Georgia"/>
                          <a:sym typeface="Georgia"/>
                        </a:rPr>
                        <a:t>$</a:t>
                      </a:r>
                      <a:r>
                        <a:rPr lang="en-US" sz="1100" b="1">
                          <a:latin typeface="Georgia"/>
                          <a:ea typeface="Georgia"/>
                          <a:cs typeface="Georgia"/>
                          <a:sym typeface="Georgia"/>
                        </a:rPr>
                        <a:t>305.09</a:t>
                      </a:r>
                      <a:endParaRPr sz="1100" b="1">
                        <a:latin typeface="Georgia"/>
                        <a:ea typeface="Georgia"/>
                        <a:cs typeface="Georgia"/>
                        <a:sym typeface="Georgia"/>
                      </a:endParaRPr>
                    </a:p>
                  </a:txBody>
                  <a:tcPr marL="68569" marR="68569" marT="68569" marB="68569"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D9EEB"/>
                    </a:solidFill>
                  </a:tcPr>
                </a:tc>
                <a:extLst>
                  <a:ext uri="{0D108BD9-81ED-4DB2-BD59-A6C34878D82A}">
                    <a16:rowId xmlns:a16="http://schemas.microsoft.com/office/drawing/2014/main" val="10003"/>
                  </a:ext>
                </a:extLst>
              </a:tr>
              <a:tr h="297158">
                <a:tc>
                  <a:txBody>
                    <a:bodyPr/>
                    <a:lstStyle/>
                    <a:p>
                      <a:pPr marL="0" marR="0" lvl="0" indent="0" algn="ctr" rtl="0">
                        <a:lnSpc>
                          <a:spcPct val="100000"/>
                        </a:lnSpc>
                        <a:spcBef>
                          <a:spcPts val="0"/>
                        </a:spcBef>
                        <a:spcAft>
                          <a:spcPts val="0"/>
                        </a:spcAft>
                        <a:buClr>
                          <a:srgbClr val="000000"/>
                        </a:buClr>
                        <a:buSzPts val="1400"/>
                        <a:buFont typeface="Arial"/>
                        <a:buNone/>
                      </a:pPr>
                      <a:endParaRPr sz="1100" b="1" u="none" strike="noStrike" cap="none">
                        <a:latin typeface="Georgia"/>
                        <a:ea typeface="Georgia"/>
                        <a:cs typeface="Georgia"/>
                        <a:sym typeface="Georgia"/>
                      </a:endParaRPr>
                    </a:p>
                  </a:txBody>
                  <a:tcPr marL="68569" marR="68569" marT="68569" marB="68569"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D9EEB"/>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US" sz="1100" b="1" u="none" strike="noStrike" cap="none" dirty="0">
                          <a:latin typeface="Georgia"/>
                          <a:ea typeface="Georgia"/>
                          <a:cs typeface="Georgia"/>
                          <a:sym typeface="Georgia"/>
                        </a:rPr>
                        <a:t>$5000.00</a:t>
                      </a:r>
                      <a:endParaRPr sz="1100" b="1" u="none" strike="noStrike" cap="none" dirty="0">
                        <a:latin typeface="Georgia"/>
                        <a:ea typeface="Georgia"/>
                        <a:cs typeface="Georgia"/>
                        <a:sym typeface="Georgia"/>
                      </a:endParaRPr>
                    </a:p>
                  </a:txBody>
                  <a:tcPr marL="68569" marR="68569" marT="68569" marB="68569" anchor="ctr">
                    <a:lnL w="28575" cap="flat" cmpd="sng">
                      <a:solidFill>
                        <a:srgbClr val="000000"/>
                      </a:solidFill>
                      <a:prstDash val="solid"/>
                      <a:round/>
                      <a:headEnd type="none" w="sm" len="sm"/>
                      <a:tailEnd type="none" w="sm" len="sm"/>
                    </a:lnL>
                    <a:lnR w="28575" cap="flat" cmpd="sng">
                      <a:solidFill>
                        <a:srgbClr val="000000"/>
                      </a:solidFill>
                      <a:prstDash val="solid"/>
                      <a:round/>
                      <a:headEnd type="none" w="sm" len="sm"/>
                      <a:tailEnd type="none" w="sm" len="sm"/>
                    </a:lnR>
                    <a:lnT w="28575" cap="flat" cmpd="sng">
                      <a:solidFill>
                        <a:srgbClr val="000000"/>
                      </a:solidFill>
                      <a:prstDash val="solid"/>
                      <a:round/>
                      <a:headEnd type="none" w="sm" len="sm"/>
                      <a:tailEnd type="none" w="sm" len="sm"/>
                    </a:lnT>
                    <a:lnB w="28575" cap="flat" cmpd="sng">
                      <a:solidFill>
                        <a:srgbClr val="000000"/>
                      </a:solidFill>
                      <a:prstDash val="solid"/>
                      <a:round/>
                      <a:headEnd type="none" w="sm" len="sm"/>
                      <a:tailEnd type="none" w="sm" len="sm"/>
                    </a:lnB>
                    <a:solidFill>
                      <a:srgbClr val="6D9EEB"/>
                    </a:solidFill>
                  </a:tcPr>
                </a:tc>
                <a:extLst>
                  <a:ext uri="{0D108BD9-81ED-4DB2-BD59-A6C34878D82A}">
                    <a16:rowId xmlns:a16="http://schemas.microsoft.com/office/drawing/2014/main" val="10004"/>
                  </a:ext>
                </a:extLst>
              </a:tr>
            </a:tbl>
          </a:graphicData>
        </a:graphic>
      </p:graphicFrame>
      <p:sp>
        <p:nvSpPr>
          <p:cNvPr id="570" name="Google Shape;570;p42"/>
          <p:cNvSpPr/>
          <p:nvPr/>
        </p:nvSpPr>
        <p:spPr>
          <a:xfrm>
            <a:off x="6910238" y="1917469"/>
            <a:ext cx="1635525" cy="1523475"/>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68569" tIns="34275" rIns="68569" bIns="34275" anchor="t" anchorCtr="0">
            <a:noAutofit/>
          </a:bodyPr>
          <a:lstStyle/>
          <a:p>
            <a:pPr>
              <a:buSzPts val="1400"/>
            </a:pPr>
            <a:r>
              <a:rPr lang="en-US" sz="1050" b="1" dirty="0">
                <a:latin typeface="Georgia"/>
                <a:ea typeface="Georgia"/>
                <a:cs typeface="Georgia"/>
                <a:sym typeface="Georgia"/>
              </a:rPr>
              <a:t>*Notes:</a:t>
            </a:r>
            <a:endParaRPr sz="1050" b="1" dirty="0">
              <a:latin typeface="Georgia"/>
              <a:ea typeface="Georgia"/>
              <a:cs typeface="Georgia"/>
              <a:sym typeface="Georgia"/>
            </a:endParaRPr>
          </a:p>
          <a:p>
            <a:pPr>
              <a:buSzPts val="1400"/>
            </a:pPr>
            <a:endParaRPr sz="1050" b="1" dirty="0">
              <a:latin typeface="Georgia"/>
              <a:ea typeface="Georgia"/>
              <a:cs typeface="Georgia"/>
              <a:sym typeface="Georgia"/>
            </a:endParaRPr>
          </a:p>
          <a:p>
            <a:pPr>
              <a:buSzPts val="1400"/>
              <a:buFont typeface="Arial"/>
              <a:buChar char="•"/>
            </a:pPr>
            <a:r>
              <a:rPr lang="en-US" sz="1050" dirty="0">
                <a:latin typeface="Georgia"/>
                <a:ea typeface="Georgia"/>
                <a:cs typeface="Georgia"/>
                <a:sym typeface="Georgia"/>
              </a:rPr>
              <a:t>Budget based on estimated </a:t>
            </a:r>
            <a:r>
              <a:rPr lang="en-US" sz="1050" b="1" dirty="0">
                <a:latin typeface="Georgia"/>
                <a:ea typeface="Georgia"/>
                <a:cs typeface="Georgia"/>
                <a:sym typeface="Georgia"/>
              </a:rPr>
              <a:t>12 pods + 4 pods for prototyping</a:t>
            </a:r>
            <a:endParaRPr sz="1050" b="1" dirty="0">
              <a:latin typeface="Georgia"/>
              <a:ea typeface="Georgia"/>
              <a:cs typeface="Georgia"/>
              <a:sym typeface="Georgia"/>
            </a:endParaRPr>
          </a:p>
          <a:p>
            <a:pPr marL="342900">
              <a:buSzPts val="1400"/>
            </a:pPr>
            <a:endParaRPr sz="1050" b="1" dirty="0">
              <a:latin typeface="Georgia"/>
              <a:ea typeface="Georgia"/>
              <a:cs typeface="Georgia"/>
              <a:sym typeface="Georgia"/>
            </a:endParaRPr>
          </a:p>
          <a:p>
            <a:pPr>
              <a:buSzPts val="1400"/>
              <a:buFont typeface="Arial"/>
              <a:buChar char="•"/>
            </a:pPr>
            <a:r>
              <a:rPr lang="en-US" sz="1050" dirty="0">
                <a:latin typeface="Georgia"/>
                <a:ea typeface="Georgia"/>
                <a:cs typeface="Georgia"/>
                <a:sym typeface="Georgia"/>
              </a:rPr>
              <a:t>Jackal Rover provided by customer</a:t>
            </a:r>
            <a:br>
              <a:rPr lang="en-US" sz="1050" dirty="0"/>
            </a:br>
            <a:br>
              <a:rPr lang="en-US" sz="1050" dirty="0"/>
            </a:br>
            <a:endParaRPr sz="1050" dirty="0"/>
          </a:p>
        </p:txBody>
      </p:sp>
      <p:pic>
        <p:nvPicPr>
          <p:cNvPr id="571" name="Google Shape;571;p42"/>
          <p:cNvPicPr preferRelativeResize="0"/>
          <p:nvPr/>
        </p:nvPicPr>
        <p:blipFill>
          <a:blip r:embed="rId3">
            <a:alphaModFix/>
          </a:blip>
          <a:stretch>
            <a:fillRect/>
          </a:stretch>
        </p:blipFill>
        <p:spPr>
          <a:xfrm>
            <a:off x="76650" y="1725917"/>
            <a:ext cx="6421725" cy="40368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D705EF-18B4-43DA-B03A-25D2834A1980}"/>
              </a:ext>
            </a:extLst>
          </p:cNvPr>
          <p:cNvSpPr>
            <a:spLocks noGrp="1"/>
          </p:cNvSpPr>
          <p:nvPr>
            <p:ph type="body" idx="1"/>
          </p:nvPr>
        </p:nvSpPr>
        <p:spPr>
          <a:xfrm>
            <a:off x="99435" y="1408753"/>
            <a:ext cx="4541486" cy="5081435"/>
          </a:xfrm>
        </p:spPr>
        <p:txBody>
          <a:bodyPr/>
          <a:lstStyle/>
          <a:p>
            <a:r>
              <a:rPr lang="en-US" sz="2000" dirty="0"/>
              <a:t>Imagine a rover with an objective to explore a remote location, such as Martian deserts or urban canyons </a:t>
            </a:r>
          </a:p>
          <a:p>
            <a:pPr marL="85725" indent="0">
              <a:buNone/>
            </a:pPr>
            <a:endParaRPr lang="en-US" sz="2000" dirty="0"/>
          </a:p>
          <a:p>
            <a:r>
              <a:rPr lang="en-US" sz="2000" dirty="0"/>
              <a:t>Methods of Navigation:</a:t>
            </a:r>
          </a:p>
          <a:p>
            <a:pPr lvl="1"/>
            <a:r>
              <a:rPr lang="en-US" sz="2000" dirty="0"/>
              <a:t>GPS</a:t>
            </a:r>
          </a:p>
          <a:p>
            <a:pPr lvl="1"/>
            <a:r>
              <a:rPr lang="en-US" sz="2000" dirty="0"/>
              <a:t>Landmarks</a:t>
            </a:r>
          </a:p>
          <a:p>
            <a:pPr lvl="1"/>
            <a:r>
              <a:rPr lang="en-US" sz="2000" dirty="0"/>
              <a:t>Odometry</a:t>
            </a:r>
          </a:p>
          <a:p>
            <a:pPr marL="428625" lvl="1" indent="0">
              <a:buNone/>
            </a:pPr>
            <a:endParaRPr lang="en-US" sz="2000" dirty="0"/>
          </a:p>
          <a:p>
            <a:r>
              <a:rPr lang="en-US" sz="2000" dirty="0"/>
              <a:t>The DRAGON team pursues a solution using deployed RF beacons as an in-situ GPS network to correct inertial error</a:t>
            </a:r>
          </a:p>
          <a:p>
            <a:endParaRPr lang="en-US" sz="2000" dirty="0"/>
          </a:p>
        </p:txBody>
      </p:sp>
      <p:sp>
        <p:nvSpPr>
          <p:cNvPr id="3" name="Slide Number Placeholder 2">
            <a:extLst>
              <a:ext uri="{FF2B5EF4-FFF2-40B4-BE49-F238E27FC236}">
                <a16:creationId xmlns:a16="http://schemas.microsoft.com/office/drawing/2014/main" id="{481C4DC0-A0F2-443E-BB5D-383FE3CD37B5}"/>
              </a:ext>
            </a:extLst>
          </p:cNvPr>
          <p:cNvSpPr>
            <a:spLocks noGrp="1"/>
          </p:cNvSpPr>
          <p:nvPr>
            <p:ph type="sldNum" idx="12"/>
          </p:nvPr>
        </p:nvSpPr>
        <p:spPr/>
        <p:txBody>
          <a:bodyPr/>
          <a:lstStyle/>
          <a:p>
            <a:fld id="{00000000-1234-1234-1234-123412341234}" type="slidenum">
              <a:rPr lang="en-US" smtClean="0"/>
              <a:pPr/>
              <a:t>3</a:t>
            </a:fld>
            <a:endParaRPr lang="en-US"/>
          </a:p>
        </p:txBody>
      </p:sp>
      <p:sp>
        <p:nvSpPr>
          <p:cNvPr id="4" name="Title 3">
            <a:extLst>
              <a:ext uri="{FF2B5EF4-FFF2-40B4-BE49-F238E27FC236}">
                <a16:creationId xmlns:a16="http://schemas.microsoft.com/office/drawing/2014/main" id="{D184B267-14EA-480C-B33F-65A18A6BB4D1}"/>
              </a:ext>
            </a:extLst>
          </p:cNvPr>
          <p:cNvSpPr>
            <a:spLocks noGrp="1"/>
          </p:cNvSpPr>
          <p:nvPr>
            <p:ph type="title"/>
          </p:nvPr>
        </p:nvSpPr>
        <p:spPr/>
        <p:txBody>
          <a:bodyPr/>
          <a:lstStyle/>
          <a:p>
            <a:r>
              <a:rPr lang="en-US" dirty="0"/>
              <a:t>Project Purpose</a:t>
            </a:r>
          </a:p>
        </p:txBody>
      </p:sp>
      <p:pic>
        <p:nvPicPr>
          <p:cNvPr id="29" name="Google Shape;130;p15" descr="Image result for mars overhead map">
            <a:extLst>
              <a:ext uri="{FF2B5EF4-FFF2-40B4-BE49-F238E27FC236}">
                <a16:creationId xmlns:a16="http://schemas.microsoft.com/office/drawing/2014/main" id="{32B9F9A8-C2DF-4313-B214-9230F9E0EE9A}"/>
              </a:ext>
            </a:extLst>
          </p:cNvPr>
          <p:cNvPicPr preferRelativeResize="0"/>
          <p:nvPr/>
        </p:nvPicPr>
        <p:blipFill rotWithShape="1">
          <a:blip r:embed="rId2">
            <a:alphaModFix/>
          </a:blip>
          <a:srcRect/>
          <a:stretch/>
        </p:blipFill>
        <p:spPr>
          <a:xfrm>
            <a:off x="4771975" y="1864722"/>
            <a:ext cx="3946285" cy="3719947"/>
          </a:xfrm>
          <a:prstGeom prst="rect">
            <a:avLst/>
          </a:prstGeom>
          <a:noFill/>
          <a:ln>
            <a:noFill/>
          </a:ln>
        </p:spPr>
      </p:pic>
      <p:cxnSp>
        <p:nvCxnSpPr>
          <p:cNvPr id="31" name="Google Shape;135;p15">
            <a:extLst>
              <a:ext uri="{FF2B5EF4-FFF2-40B4-BE49-F238E27FC236}">
                <a16:creationId xmlns:a16="http://schemas.microsoft.com/office/drawing/2014/main" id="{372665B3-D1E6-4115-888D-0EEDE7F8E5CD}"/>
              </a:ext>
            </a:extLst>
          </p:cNvPr>
          <p:cNvCxnSpPr/>
          <p:nvPr/>
        </p:nvCxnSpPr>
        <p:spPr>
          <a:xfrm>
            <a:off x="902075" y="3581050"/>
            <a:ext cx="530352" cy="0"/>
          </a:xfrm>
          <a:prstGeom prst="straightConnector1">
            <a:avLst/>
          </a:prstGeom>
          <a:noFill/>
          <a:ln w="28575" cap="flat" cmpd="sng">
            <a:solidFill>
              <a:srgbClr val="FF0000"/>
            </a:solidFill>
            <a:prstDash val="solid"/>
            <a:round/>
            <a:headEnd type="none" w="sm" len="sm"/>
            <a:tailEnd type="none" w="sm" len="sm"/>
          </a:ln>
        </p:spPr>
      </p:cxnSp>
      <p:cxnSp>
        <p:nvCxnSpPr>
          <p:cNvPr id="32" name="Google Shape;136;p15">
            <a:extLst>
              <a:ext uri="{FF2B5EF4-FFF2-40B4-BE49-F238E27FC236}">
                <a16:creationId xmlns:a16="http://schemas.microsoft.com/office/drawing/2014/main" id="{D7412FA1-7A79-48FF-AE3A-F91E1087D9E6}"/>
              </a:ext>
            </a:extLst>
          </p:cNvPr>
          <p:cNvCxnSpPr>
            <a:cxnSpLocks/>
          </p:cNvCxnSpPr>
          <p:nvPr/>
        </p:nvCxnSpPr>
        <p:spPr>
          <a:xfrm>
            <a:off x="902075" y="3912900"/>
            <a:ext cx="1613959" cy="0"/>
          </a:xfrm>
          <a:prstGeom prst="straightConnector1">
            <a:avLst/>
          </a:prstGeom>
          <a:noFill/>
          <a:ln w="28575" cap="flat" cmpd="sng">
            <a:solidFill>
              <a:srgbClr val="FF0000"/>
            </a:solidFill>
            <a:prstDash val="solid"/>
            <a:round/>
            <a:headEnd type="none" w="sm" len="sm"/>
            <a:tailEnd type="none" w="sm" len="sm"/>
          </a:ln>
        </p:spPr>
      </p:cxnSp>
      <p:cxnSp>
        <p:nvCxnSpPr>
          <p:cNvPr id="33" name="Google Shape;137;p15">
            <a:extLst>
              <a:ext uri="{FF2B5EF4-FFF2-40B4-BE49-F238E27FC236}">
                <a16:creationId xmlns:a16="http://schemas.microsoft.com/office/drawing/2014/main" id="{A1F91AFD-0648-46DA-85A7-BD1DAC547463}"/>
              </a:ext>
            </a:extLst>
          </p:cNvPr>
          <p:cNvCxnSpPr/>
          <p:nvPr/>
        </p:nvCxnSpPr>
        <p:spPr>
          <a:xfrm rot="10800000">
            <a:off x="2308132" y="4224015"/>
            <a:ext cx="582960" cy="0"/>
          </a:xfrm>
          <a:prstGeom prst="straightConnector1">
            <a:avLst/>
          </a:prstGeom>
          <a:noFill/>
          <a:ln w="28575" cap="flat" cmpd="sng">
            <a:solidFill>
              <a:srgbClr val="FF0000"/>
            </a:solidFill>
            <a:prstDash val="solid"/>
            <a:round/>
            <a:headEnd type="none" w="sm" len="sm"/>
            <a:tailEnd type="triangle" w="med" len="med"/>
          </a:ln>
        </p:spPr>
      </p:cxnSp>
      <p:sp>
        <p:nvSpPr>
          <p:cNvPr id="34" name="Google Shape;138;p15">
            <a:extLst>
              <a:ext uri="{FF2B5EF4-FFF2-40B4-BE49-F238E27FC236}">
                <a16:creationId xmlns:a16="http://schemas.microsoft.com/office/drawing/2014/main" id="{E5671AF2-37B7-4ECE-83E7-B4EEEC6198FB}"/>
              </a:ext>
            </a:extLst>
          </p:cNvPr>
          <p:cNvSpPr txBox="1"/>
          <p:nvPr/>
        </p:nvSpPr>
        <p:spPr>
          <a:xfrm>
            <a:off x="2960782" y="4052404"/>
            <a:ext cx="1435422" cy="285382"/>
          </a:xfrm>
          <a:prstGeom prst="rect">
            <a:avLst/>
          </a:prstGeom>
          <a:noFill/>
          <a:ln>
            <a:noFill/>
          </a:ln>
        </p:spPr>
        <p:txBody>
          <a:bodyPr spcFirstLastPara="1" wrap="square" lIns="68569" tIns="34275" rIns="68569" bIns="34275" anchor="t" anchorCtr="0">
            <a:noAutofit/>
          </a:bodyPr>
          <a:lstStyle/>
          <a:p>
            <a:r>
              <a:rPr lang="en-US" sz="1800" dirty="0">
                <a:solidFill>
                  <a:srgbClr val="FF0000"/>
                </a:solidFill>
                <a:latin typeface="Georgia"/>
                <a:ea typeface="Georgia"/>
                <a:cs typeface="Georgia"/>
                <a:sym typeface="Georgia"/>
              </a:rPr>
              <a:t>High Error</a:t>
            </a:r>
            <a:endParaRPr sz="1200" dirty="0"/>
          </a:p>
        </p:txBody>
      </p:sp>
      <p:sp>
        <p:nvSpPr>
          <p:cNvPr id="35" name="Google Shape;139;p15">
            <a:extLst>
              <a:ext uri="{FF2B5EF4-FFF2-40B4-BE49-F238E27FC236}">
                <a16:creationId xmlns:a16="http://schemas.microsoft.com/office/drawing/2014/main" id="{09032E37-1800-4A59-AA6C-ACAF79C91434}"/>
              </a:ext>
            </a:extLst>
          </p:cNvPr>
          <p:cNvSpPr/>
          <p:nvPr/>
        </p:nvSpPr>
        <p:spPr>
          <a:xfrm>
            <a:off x="6614364" y="3163334"/>
            <a:ext cx="2057400" cy="2057400"/>
          </a:xfrm>
          <a:prstGeom prst="ellipse">
            <a:avLst/>
          </a:prstGeom>
          <a:noFill/>
          <a:ln w="25400" cap="flat" cmpd="sng">
            <a:solidFill>
              <a:srgbClr val="00FF00"/>
            </a:solidFill>
            <a:prstDash val="dash"/>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6" name="Google Shape;140;p15">
            <a:extLst>
              <a:ext uri="{FF2B5EF4-FFF2-40B4-BE49-F238E27FC236}">
                <a16:creationId xmlns:a16="http://schemas.microsoft.com/office/drawing/2014/main" id="{586D5204-2264-42E4-AAD6-8BE28DB9DA5F}"/>
              </a:ext>
            </a:extLst>
          </p:cNvPr>
          <p:cNvSpPr/>
          <p:nvPr/>
        </p:nvSpPr>
        <p:spPr>
          <a:xfrm>
            <a:off x="5023192" y="1892722"/>
            <a:ext cx="2057400" cy="2057400"/>
          </a:xfrm>
          <a:prstGeom prst="ellipse">
            <a:avLst/>
          </a:prstGeom>
          <a:noFill/>
          <a:ln w="25400" cap="flat" cmpd="sng">
            <a:solidFill>
              <a:srgbClr val="00FF00"/>
            </a:solidFill>
            <a:prstDash val="dash"/>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7" name="Google Shape;141;p15">
            <a:extLst>
              <a:ext uri="{FF2B5EF4-FFF2-40B4-BE49-F238E27FC236}">
                <a16:creationId xmlns:a16="http://schemas.microsoft.com/office/drawing/2014/main" id="{34D28A1D-CDB9-4122-AE26-40C0B16CAC1A}"/>
              </a:ext>
            </a:extLst>
          </p:cNvPr>
          <p:cNvSpPr/>
          <p:nvPr/>
        </p:nvSpPr>
        <p:spPr>
          <a:xfrm>
            <a:off x="4921125" y="3381408"/>
            <a:ext cx="2057400" cy="2057400"/>
          </a:xfrm>
          <a:prstGeom prst="ellipse">
            <a:avLst/>
          </a:prstGeom>
          <a:noFill/>
          <a:ln w="25400" cap="flat" cmpd="sng">
            <a:solidFill>
              <a:srgbClr val="00FF00"/>
            </a:solidFill>
            <a:prstDash val="dash"/>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pic>
        <p:nvPicPr>
          <p:cNvPr id="38" name="Google Shape;142;p15" descr="Wireless router">
            <a:extLst>
              <a:ext uri="{FF2B5EF4-FFF2-40B4-BE49-F238E27FC236}">
                <a16:creationId xmlns:a16="http://schemas.microsoft.com/office/drawing/2014/main" id="{1CFCFAB5-98F4-4D58-B576-F87D03AFABC9}"/>
              </a:ext>
            </a:extLst>
          </p:cNvPr>
          <p:cNvPicPr preferRelativeResize="0"/>
          <p:nvPr/>
        </p:nvPicPr>
        <p:blipFill rotWithShape="1">
          <a:blip r:embed="rId3">
            <a:alphaModFix/>
          </a:blip>
          <a:srcRect l="15816" t="12906" r="56802" b="42788"/>
          <a:stretch/>
        </p:blipFill>
        <p:spPr>
          <a:xfrm rot="5400000">
            <a:off x="7521159" y="3680882"/>
            <a:ext cx="256940" cy="415739"/>
          </a:xfrm>
          <a:prstGeom prst="rect">
            <a:avLst/>
          </a:prstGeom>
          <a:noFill/>
          <a:ln>
            <a:noFill/>
          </a:ln>
        </p:spPr>
      </p:pic>
      <p:pic>
        <p:nvPicPr>
          <p:cNvPr id="39" name="Google Shape;143;p15" descr="Wireless router">
            <a:extLst>
              <a:ext uri="{FF2B5EF4-FFF2-40B4-BE49-F238E27FC236}">
                <a16:creationId xmlns:a16="http://schemas.microsoft.com/office/drawing/2014/main" id="{F10ED804-604C-44F6-814C-D2118E4AC5B9}"/>
              </a:ext>
            </a:extLst>
          </p:cNvPr>
          <p:cNvPicPr preferRelativeResize="0"/>
          <p:nvPr/>
        </p:nvPicPr>
        <p:blipFill rotWithShape="1">
          <a:blip r:embed="rId3">
            <a:alphaModFix/>
          </a:blip>
          <a:srcRect l="15816" t="12906" r="56802" b="42788"/>
          <a:stretch/>
        </p:blipFill>
        <p:spPr>
          <a:xfrm rot="5400000">
            <a:off x="5934372" y="2416610"/>
            <a:ext cx="256940" cy="415739"/>
          </a:xfrm>
          <a:prstGeom prst="rect">
            <a:avLst/>
          </a:prstGeom>
          <a:noFill/>
          <a:ln>
            <a:noFill/>
          </a:ln>
        </p:spPr>
      </p:pic>
      <p:pic>
        <p:nvPicPr>
          <p:cNvPr id="40" name="Google Shape;144;p15" descr="Wireless router">
            <a:extLst>
              <a:ext uri="{FF2B5EF4-FFF2-40B4-BE49-F238E27FC236}">
                <a16:creationId xmlns:a16="http://schemas.microsoft.com/office/drawing/2014/main" id="{463CE0D9-10E5-4CDE-9DCE-FDE45843FF60}"/>
              </a:ext>
            </a:extLst>
          </p:cNvPr>
          <p:cNvPicPr preferRelativeResize="0"/>
          <p:nvPr/>
        </p:nvPicPr>
        <p:blipFill rotWithShape="1">
          <a:blip r:embed="rId3">
            <a:alphaModFix/>
          </a:blip>
          <a:srcRect l="15816" t="12906" r="56802" b="42788"/>
          <a:stretch/>
        </p:blipFill>
        <p:spPr>
          <a:xfrm rot="5400000">
            <a:off x="5828932" y="3870072"/>
            <a:ext cx="256940" cy="415739"/>
          </a:xfrm>
          <a:prstGeom prst="rect">
            <a:avLst/>
          </a:prstGeom>
          <a:noFill/>
          <a:ln>
            <a:noFill/>
          </a:ln>
        </p:spPr>
      </p:pic>
      <p:pic>
        <p:nvPicPr>
          <p:cNvPr id="41" name="Google Shape;145;p15" descr="http://clearpathrobotics.com/wp-content/uploads/2016/08/Jackal_Vision_Sensor_Package.png">
            <a:extLst>
              <a:ext uri="{FF2B5EF4-FFF2-40B4-BE49-F238E27FC236}">
                <a16:creationId xmlns:a16="http://schemas.microsoft.com/office/drawing/2014/main" id="{AB0D6FE1-889C-4039-A2A4-447ECE213B18}"/>
              </a:ext>
            </a:extLst>
          </p:cNvPr>
          <p:cNvPicPr preferRelativeResize="0"/>
          <p:nvPr/>
        </p:nvPicPr>
        <p:blipFill rotWithShape="1">
          <a:blip r:embed="rId4">
            <a:alphaModFix/>
          </a:blip>
          <a:srcRect/>
          <a:stretch/>
        </p:blipFill>
        <p:spPr>
          <a:xfrm>
            <a:off x="6165228" y="3082408"/>
            <a:ext cx="1159777" cy="1000592"/>
          </a:xfrm>
          <a:prstGeom prst="rect">
            <a:avLst/>
          </a:prstGeom>
          <a:noFill/>
          <a:ln>
            <a:noFill/>
          </a:ln>
        </p:spPr>
      </p:pic>
      <p:pic>
        <p:nvPicPr>
          <p:cNvPr id="42" name="Google Shape;146;p15" descr="Wireless router">
            <a:extLst>
              <a:ext uri="{FF2B5EF4-FFF2-40B4-BE49-F238E27FC236}">
                <a16:creationId xmlns:a16="http://schemas.microsoft.com/office/drawing/2014/main" id="{424BDA6F-860C-4988-9E24-ED2C6BEF5BFE}"/>
              </a:ext>
            </a:extLst>
          </p:cNvPr>
          <p:cNvPicPr preferRelativeResize="0"/>
          <p:nvPr/>
        </p:nvPicPr>
        <p:blipFill rotWithShape="1">
          <a:blip r:embed="rId3">
            <a:alphaModFix/>
          </a:blip>
          <a:srcRect l="15816" t="12906" r="56802" b="42788"/>
          <a:stretch/>
        </p:blipFill>
        <p:spPr>
          <a:xfrm rot="3217416">
            <a:off x="6258393" y="3027302"/>
            <a:ext cx="256940" cy="415739"/>
          </a:xfrm>
          <a:prstGeom prst="rect">
            <a:avLst/>
          </a:prstGeom>
          <a:noFill/>
          <a:ln>
            <a:noFill/>
          </a:ln>
        </p:spPr>
      </p:pic>
      <p:pic>
        <p:nvPicPr>
          <p:cNvPr id="43" name="Google Shape;147;p15">
            <a:extLst>
              <a:ext uri="{FF2B5EF4-FFF2-40B4-BE49-F238E27FC236}">
                <a16:creationId xmlns:a16="http://schemas.microsoft.com/office/drawing/2014/main" id="{5EC1DECC-6A5A-4DE9-82AA-6C27E767CAB6}"/>
              </a:ext>
            </a:extLst>
          </p:cNvPr>
          <p:cNvPicPr preferRelativeResize="0"/>
          <p:nvPr/>
        </p:nvPicPr>
        <p:blipFill rotWithShape="1">
          <a:blip r:embed="rId5">
            <a:alphaModFix/>
          </a:blip>
          <a:srcRect/>
          <a:stretch/>
        </p:blipFill>
        <p:spPr>
          <a:xfrm>
            <a:off x="5914382" y="2780952"/>
            <a:ext cx="296923" cy="324901"/>
          </a:xfrm>
          <a:prstGeom prst="rect">
            <a:avLst/>
          </a:prstGeom>
          <a:noFill/>
          <a:ln>
            <a:noFill/>
          </a:ln>
        </p:spPr>
      </p:pic>
      <p:pic>
        <p:nvPicPr>
          <p:cNvPr id="44" name="Google Shape;148;p15">
            <a:extLst>
              <a:ext uri="{FF2B5EF4-FFF2-40B4-BE49-F238E27FC236}">
                <a16:creationId xmlns:a16="http://schemas.microsoft.com/office/drawing/2014/main" id="{4CC0A80D-CAFC-45CE-9FB2-4245ACA877A0}"/>
              </a:ext>
            </a:extLst>
          </p:cNvPr>
          <p:cNvPicPr preferRelativeResize="0"/>
          <p:nvPr/>
        </p:nvPicPr>
        <p:blipFill rotWithShape="1">
          <a:blip r:embed="rId5">
            <a:alphaModFix/>
          </a:blip>
          <a:srcRect/>
          <a:stretch/>
        </p:blipFill>
        <p:spPr>
          <a:xfrm>
            <a:off x="5808942" y="4243089"/>
            <a:ext cx="296923" cy="324901"/>
          </a:xfrm>
          <a:prstGeom prst="rect">
            <a:avLst/>
          </a:prstGeom>
          <a:noFill/>
          <a:ln>
            <a:noFill/>
          </a:ln>
        </p:spPr>
      </p:pic>
      <p:pic>
        <p:nvPicPr>
          <p:cNvPr id="45" name="Google Shape;149;p15">
            <a:extLst>
              <a:ext uri="{FF2B5EF4-FFF2-40B4-BE49-F238E27FC236}">
                <a16:creationId xmlns:a16="http://schemas.microsoft.com/office/drawing/2014/main" id="{25A58B6E-97E3-4871-819E-3DD08FC64EAF}"/>
              </a:ext>
            </a:extLst>
          </p:cNvPr>
          <p:cNvPicPr preferRelativeResize="0"/>
          <p:nvPr/>
        </p:nvPicPr>
        <p:blipFill rotWithShape="1">
          <a:blip r:embed="rId5">
            <a:alphaModFix/>
          </a:blip>
          <a:srcRect/>
          <a:stretch/>
        </p:blipFill>
        <p:spPr>
          <a:xfrm>
            <a:off x="7503446" y="4052404"/>
            <a:ext cx="296923" cy="324901"/>
          </a:xfrm>
          <a:prstGeom prst="rect">
            <a:avLst/>
          </a:prstGeom>
          <a:noFill/>
          <a:ln>
            <a:noFill/>
          </a:ln>
        </p:spPr>
      </p:pic>
    </p:spTree>
    <p:extLst>
      <p:ext uri="{BB962C8B-B14F-4D97-AF65-F5344CB8AC3E}">
        <p14:creationId xmlns:p14="http://schemas.microsoft.com/office/powerpoint/2010/main" val="410834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3"/>
          <p:cNvSpPr txBox="1">
            <a:spLocks noGrp="1"/>
          </p:cNvSpPr>
          <p:nvPr>
            <p:ph type="sldNum" idx="12"/>
          </p:nvPr>
        </p:nvSpPr>
        <p:spPr>
          <a:prstGeom prst="rect">
            <a:avLst/>
          </a:prstGeom>
          <a:noFill/>
          <a:ln>
            <a:noFill/>
          </a:ln>
        </p:spPr>
        <p:txBody>
          <a:bodyPr spcFirstLastPara="1" wrap="square" lIns="68569" tIns="34275" rIns="68569" bIns="34275" anchor="t" anchorCtr="0">
            <a:noAutofit/>
          </a:bodyPr>
          <a:lstStyle/>
          <a:p>
            <a:fld id="{00000000-1234-1234-1234-123412341234}" type="slidenum">
              <a:rPr lang="en-US"/>
              <a:pPr/>
              <a:t>30</a:t>
            </a:fld>
            <a:endParaRPr/>
          </a:p>
        </p:txBody>
      </p:sp>
      <p:sp>
        <p:nvSpPr>
          <p:cNvPr id="578" name="Google Shape;578;p43"/>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US"/>
              <a:t>Budget</a:t>
            </a:r>
            <a:endParaRPr/>
          </a:p>
        </p:txBody>
      </p:sp>
      <p:pic>
        <p:nvPicPr>
          <p:cNvPr id="579" name="Google Shape;579;p43"/>
          <p:cNvPicPr preferRelativeResize="0"/>
          <p:nvPr/>
        </p:nvPicPr>
        <p:blipFill>
          <a:blip r:embed="rId3">
            <a:alphaModFix/>
          </a:blip>
          <a:stretch>
            <a:fillRect/>
          </a:stretch>
        </p:blipFill>
        <p:spPr>
          <a:xfrm>
            <a:off x="76650" y="1725917"/>
            <a:ext cx="6421725" cy="4036820"/>
          </a:xfrm>
          <a:prstGeom prst="rect">
            <a:avLst/>
          </a:prstGeom>
          <a:noFill/>
          <a:ln>
            <a:noFill/>
          </a:ln>
        </p:spPr>
      </p:pic>
      <p:sp>
        <p:nvSpPr>
          <p:cNvPr id="580" name="Google Shape;580;p43"/>
          <p:cNvSpPr/>
          <p:nvPr/>
        </p:nvSpPr>
        <p:spPr>
          <a:xfrm>
            <a:off x="749231" y="1962713"/>
            <a:ext cx="587475"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81" name="Google Shape;581;p43"/>
          <p:cNvSpPr/>
          <p:nvPr/>
        </p:nvSpPr>
        <p:spPr>
          <a:xfrm>
            <a:off x="175463" y="2134163"/>
            <a:ext cx="1161225"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82" name="Google Shape;582;p43"/>
          <p:cNvSpPr/>
          <p:nvPr/>
        </p:nvSpPr>
        <p:spPr>
          <a:xfrm>
            <a:off x="405769" y="2305613"/>
            <a:ext cx="930825"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83" name="Google Shape;583;p43"/>
          <p:cNvSpPr/>
          <p:nvPr/>
        </p:nvSpPr>
        <p:spPr>
          <a:xfrm>
            <a:off x="690919" y="2477063"/>
            <a:ext cx="645750"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84" name="Google Shape;584;p43"/>
          <p:cNvSpPr/>
          <p:nvPr/>
        </p:nvSpPr>
        <p:spPr>
          <a:xfrm>
            <a:off x="690825" y="2648513"/>
            <a:ext cx="645750"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85" name="Google Shape;585;p43"/>
          <p:cNvSpPr/>
          <p:nvPr/>
        </p:nvSpPr>
        <p:spPr>
          <a:xfrm>
            <a:off x="405750" y="2819963"/>
            <a:ext cx="930825"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86" name="Google Shape;586;p43"/>
          <p:cNvSpPr/>
          <p:nvPr/>
        </p:nvSpPr>
        <p:spPr>
          <a:xfrm>
            <a:off x="76650" y="2991413"/>
            <a:ext cx="1260000"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87" name="Google Shape;587;p43"/>
          <p:cNvSpPr/>
          <p:nvPr/>
        </p:nvSpPr>
        <p:spPr>
          <a:xfrm>
            <a:off x="943163" y="3162863"/>
            <a:ext cx="393525"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88" name="Google Shape;588;p43"/>
          <p:cNvSpPr/>
          <p:nvPr/>
        </p:nvSpPr>
        <p:spPr>
          <a:xfrm>
            <a:off x="504488" y="3334313"/>
            <a:ext cx="832275" cy="142875"/>
          </a:xfrm>
          <a:prstGeom prst="rect">
            <a:avLst/>
          </a:prstGeom>
          <a:noFill/>
          <a:ln w="19050" cap="flat" cmpd="sng">
            <a:solidFill>
              <a:srgbClr val="0000FF"/>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89" name="Google Shape;589;p43"/>
          <p:cNvSpPr/>
          <p:nvPr/>
        </p:nvSpPr>
        <p:spPr>
          <a:xfrm>
            <a:off x="405938" y="3505763"/>
            <a:ext cx="930825"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90" name="Google Shape;590;p43"/>
          <p:cNvSpPr/>
          <p:nvPr/>
        </p:nvSpPr>
        <p:spPr>
          <a:xfrm>
            <a:off x="691013" y="3677213"/>
            <a:ext cx="645750" cy="142875"/>
          </a:xfrm>
          <a:prstGeom prst="rect">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91" name="Google Shape;591;p43"/>
          <p:cNvSpPr/>
          <p:nvPr/>
        </p:nvSpPr>
        <p:spPr>
          <a:xfrm>
            <a:off x="749288" y="3848663"/>
            <a:ext cx="587475"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92" name="Google Shape;592;p43"/>
          <p:cNvSpPr/>
          <p:nvPr/>
        </p:nvSpPr>
        <p:spPr>
          <a:xfrm>
            <a:off x="877350" y="4020113"/>
            <a:ext cx="459450"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93" name="Google Shape;593;p43"/>
          <p:cNvSpPr/>
          <p:nvPr/>
        </p:nvSpPr>
        <p:spPr>
          <a:xfrm>
            <a:off x="405975" y="4191563"/>
            <a:ext cx="930825" cy="142875"/>
          </a:xfrm>
          <a:prstGeom prst="rect">
            <a:avLst/>
          </a:prstGeom>
          <a:noFill/>
          <a:ln w="19050" cap="flat" cmpd="sng">
            <a:solidFill>
              <a:srgbClr val="FF99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94" name="Google Shape;594;p43"/>
          <p:cNvSpPr/>
          <p:nvPr/>
        </p:nvSpPr>
        <p:spPr>
          <a:xfrm>
            <a:off x="405975" y="4363013"/>
            <a:ext cx="930825"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95" name="Google Shape;595;p43"/>
          <p:cNvSpPr/>
          <p:nvPr/>
        </p:nvSpPr>
        <p:spPr>
          <a:xfrm>
            <a:off x="504525" y="4534463"/>
            <a:ext cx="832275"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96" name="Google Shape;596;p43"/>
          <p:cNvSpPr/>
          <p:nvPr/>
        </p:nvSpPr>
        <p:spPr>
          <a:xfrm>
            <a:off x="329006" y="4705913"/>
            <a:ext cx="1007775" cy="142875"/>
          </a:xfrm>
          <a:prstGeom prst="rect">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97" name="Google Shape;597;p43"/>
          <p:cNvSpPr/>
          <p:nvPr/>
        </p:nvSpPr>
        <p:spPr>
          <a:xfrm>
            <a:off x="785119" y="4877363"/>
            <a:ext cx="551700"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98" name="Google Shape;598;p43"/>
          <p:cNvSpPr/>
          <p:nvPr/>
        </p:nvSpPr>
        <p:spPr>
          <a:xfrm>
            <a:off x="1030894" y="5048813"/>
            <a:ext cx="306000"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599" name="Google Shape;599;p43"/>
          <p:cNvSpPr/>
          <p:nvPr/>
        </p:nvSpPr>
        <p:spPr>
          <a:xfrm>
            <a:off x="749419" y="5220263"/>
            <a:ext cx="587475" cy="142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600" name="Google Shape;600;p43"/>
          <p:cNvSpPr/>
          <p:nvPr/>
        </p:nvSpPr>
        <p:spPr>
          <a:xfrm>
            <a:off x="625125" y="5391713"/>
            <a:ext cx="711675" cy="142875"/>
          </a:xfrm>
          <a:prstGeom prst="rect">
            <a:avLst/>
          </a:prstGeom>
          <a:noFill/>
          <a:ln w="19050" cap="flat" cmpd="sng">
            <a:solidFill>
              <a:srgbClr val="FF99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601" name="Google Shape;601;p43"/>
          <p:cNvSpPr txBox="1"/>
          <p:nvPr/>
        </p:nvSpPr>
        <p:spPr>
          <a:xfrm>
            <a:off x="6526406" y="1903763"/>
            <a:ext cx="2380275" cy="1430550"/>
          </a:xfrm>
          <a:prstGeom prst="rect">
            <a:avLst/>
          </a:prstGeom>
          <a:noFill/>
          <a:ln>
            <a:noFill/>
          </a:ln>
        </p:spPr>
        <p:txBody>
          <a:bodyPr spcFirstLastPara="1" wrap="square" lIns="68569" tIns="68569" rIns="68569" bIns="68569" anchor="t" anchorCtr="0">
            <a:noAutofit/>
          </a:bodyPr>
          <a:lstStyle/>
          <a:p>
            <a:r>
              <a:rPr lang="en-US" sz="1350" u="sng">
                <a:latin typeface="Georgia"/>
                <a:ea typeface="Georgia"/>
                <a:cs typeface="Georgia"/>
                <a:sym typeface="Georgia"/>
              </a:rPr>
              <a:t>Parts with Long Lead Times:</a:t>
            </a:r>
            <a:endParaRPr sz="1350" u="sng">
              <a:latin typeface="Georgia"/>
              <a:ea typeface="Georgia"/>
              <a:cs typeface="Georgia"/>
              <a:sym typeface="Georgia"/>
            </a:endParaRPr>
          </a:p>
          <a:p>
            <a:pPr marL="342900" indent="-238125">
              <a:buSzPts val="1400"/>
              <a:buFont typeface="Georgia"/>
              <a:buChar char="●"/>
            </a:pPr>
            <a:r>
              <a:rPr lang="en-US" sz="1050">
                <a:latin typeface="Georgia"/>
                <a:ea typeface="Georgia"/>
                <a:cs typeface="Georgia"/>
                <a:sym typeface="Georgia"/>
              </a:rPr>
              <a:t>Motor Driver</a:t>
            </a:r>
            <a:endParaRPr sz="1050">
              <a:latin typeface="Georgia"/>
              <a:ea typeface="Georgia"/>
              <a:cs typeface="Georgia"/>
              <a:sym typeface="Georgia"/>
            </a:endParaRPr>
          </a:p>
          <a:p>
            <a:pPr marL="342900" indent="-238125">
              <a:buSzPts val="1400"/>
              <a:buFont typeface="Georgia"/>
              <a:buChar char="●"/>
            </a:pPr>
            <a:r>
              <a:rPr lang="en-US" sz="1050">
                <a:latin typeface="Georgia"/>
                <a:ea typeface="Georgia"/>
                <a:cs typeface="Georgia"/>
                <a:sym typeface="Georgia"/>
              </a:rPr>
              <a:t>Gear Rack</a:t>
            </a:r>
            <a:endParaRPr sz="1050">
              <a:latin typeface="Georgia"/>
              <a:ea typeface="Georgia"/>
              <a:cs typeface="Georgia"/>
              <a:sym typeface="Georgia"/>
            </a:endParaRPr>
          </a:p>
          <a:p>
            <a:pPr marL="342900" indent="-238125">
              <a:buSzPts val="1400"/>
              <a:buFont typeface="Georgia"/>
              <a:buChar char="●"/>
            </a:pPr>
            <a:r>
              <a:rPr lang="en-US" sz="1050">
                <a:latin typeface="Georgia"/>
                <a:ea typeface="Georgia"/>
                <a:cs typeface="Georgia"/>
                <a:sym typeface="Georgia"/>
              </a:rPr>
              <a:t>Time Belts and Pulleys</a:t>
            </a:r>
            <a:endParaRPr sz="1050">
              <a:latin typeface="Georgia"/>
              <a:ea typeface="Georgia"/>
              <a:cs typeface="Georgia"/>
              <a:sym typeface="Georgia"/>
            </a:endParaRPr>
          </a:p>
          <a:p>
            <a:pPr marL="342900" indent="-238125">
              <a:buSzPts val="1400"/>
              <a:buFont typeface="Georgia"/>
              <a:buChar char="●"/>
            </a:pPr>
            <a:r>
              <a:rPr lang="en-US" sz="1050">
                <a:latin typeface="Georgia"/>
                <a:ea typeface="Georgia"/>
                <a:cs typeface="Georgia"/>
                <a:sym typeface="Georgia"/>
              </a:rPr>
              <a:t>Brush Motors</a:t>
            </a:r>
            <a:endParaRPr sz="1050">
              <a:latin typeface="Georgia"/>
              <a:ea typeface="Georgia"/>
              <a:cs typeface="Georgia"/>
              <a:sym typeface="Georgia"/>
            </a:endParaRPr>
          </a:p>
          <a:p>
            <a:pPr marL="342900" indent="-238125">
              <a:buSzPts val="1400"/>
              <a:buFont typeface="Georgia"/>
              <a:buChar char="●"/>
            </a:pPr>
            <a:r>
              <a:rPr lang="en-US" sz="1050">
                <a:latin typeface="Georgia"/>
                <a:ea typeface="Georgia"/>
                <a:cs typeface="Georgia"/>
                <a:sym typeface="Georgia"/>
              </a:rPr>
              <a:t>Custom PCB Boards</a:t>
            </a:r>
            <a:endParaRPr sz="1050">
              <a:latin typeface="Georgia"/>
              <a:ea typeface="Georgia"/>
              <a:cs typeface="Georgia"/>
              <a:sym typeface="Georgia"/>
            </a:endParaRPr>
          </a:p>
          <a:p>
            <a:pPr marL="342900"/>
            <a:endParaRPr sz="1050">
              <a:latin typeface="Georgia"/>
              <a:ea typeface="Georgia"/>
              <a:cs typeface="Georgia"/>
              <a:sym typeface="Georgia"/>
            </a:endParaRPr>
          </a:p>
          <a:p>
            <a:pPr algn="ctr"/>
            <a:r>
              <a:rPr lang="en-US" sz="1050">
                <a:latin typeface="Georgia"/>
                <a:ea typeface="Georgia"/>
                <a:cs typeface="Georgia"/>
                <a:sym typeface="Georgia"/>
              </a:rPr>
              <a:t>(All long lead time components have arrived)</a:t>
            </a:r>
            <a:endParaRPr sz="1050">
              <a:latin typeface="Georgia"/>
              <a:ea typeface="Georgia"/>
              <a:cs typeface="Georgia"/>
              <a:sym typeface="Georgia"/>
            </a:endParaRPr>
          </a:p>
        </p:txBody>
      </p:sp>
      <p:sp>
        <p:nvSpPr>
          <p:cNvPr id="602" name="Google Shape;602;p43"/>
          <p:cNvSpPr txBox="1"/>
          <p:nvPr/>
        </p:nvSpPr>
        <p:spPr>
          <a:xfrm>
            <a:off x="6498375" y="3618038"/>
            <a:ext cx="2434725" cy="1887975"/>
          </a:xfrm>
          <a:prstGeom prst="rect">
            <a:avLst/>
          </a:prstGeom>
          <a:noFill/>
          <a:ln>
            <a:noFill/>
          </a:ln>
        </p:spPr>
        <p:txBody>
          <a:bodyPr spcFirstLastPara="1" wrap="square" lIns="68569" tIns="68569" rIns="68569" bIns="68569" anchor="t" anchorCtr="0">
            <a:noAutofit/>
          </a:bodyPr>
          <a:lstStyle/>
          <a:p>
            <a:r>
              <a:rPr lang="en-US" sz="1350" u="sng">
                <a:latin typeface="Georgia"/>
                <a:ea typeface="Georgia"/>
                <a:cs typeface="Georgia"/>
                <a:sym typeface="Georgia"/>
              </a:rPr>
              <a:t>Critical Parts:</a:t>
            </a:r>
            <a:endParaRPr sz="1350" u="sng">
              <a:latin typeface="Georgia"/>
              <a:ea typeface="Georgia"/>
              <a:cs typeface="Georgia"/>
              <a:sym typeface="Georgia"/>
            </a:endParaRPr>
          </a:p>
          <a:p>
            <a:pPr marL="342900" indent="-238125">
              <a:buSzPts val="1400"/>
              <a:buFont typeface="Georgia"/>
              <a:buChar char="●"/>
            </a:pPr>
            <a:r>
              <a:rPr lang="en-US" sz="1050">
                <a:latin typeface="Georgia"/>
                <a:ea typeface="Georgia"/>
                <a:cs typeface="Georgia"/>
                <a:sym typeface="Georgia"/>
              </a:rPr>
              <a:t>Custom PCB Boards </a:t>
            </a:r>
            <a:endParaRPr sz="1050">
              <a:latin typeface="Georgia"/>
              <a:ea typeface="Georgia"/>
              <a:cs typeface="Georgia"/>
              <a:sym typeface="Georgia"/>
            </a:endParaRPr>
          </a:p>
          <a:p>
            <a:pPr marL="342900"/>
            <a:r>
              <a:rPr lang="en-US" sz="1050">
                <a:latin typeface="Georgia"/>
                <a:ea typeface="Georgia"/>
                <a:cs typeface="Georgia"/>
                <a:sym typeface="Georgia"/>
              </a:rPr>
              <a:t>(In transit)</a:t>
            </a:r>
            <a:endParaRPr sz="1050">
              <a:latin typeface="Georgia"/>
              <a:ea typeface="Georgia"/>
              <a:cs typeface="Georgia"/>
              <a:sym typeface="Georgia"/>
            </a:endParaRPr>
          </a:p>
          <a:p>
            <a:pPr marL="342900" indent="-238125">
              <a:buSzPts val="1400"/>
              <a:buFont typeface="Georgia"/>
              <a:buChar char="●"/>
            </a:pPr>
            <a:r>
              <a:rPr lang="en-US" sz="1050">
                <a:latin typeface="Georgia"/>
                <a:ea typeface="Georgia"/>
                <a:cs typeface="Georgia"/>
                <a:sym typeface="Georgia"/>
              </a:rPr>
              <a:t>Blue Pills and RF Modules </a:t>
            </a:r>
            <a:endParaRPr sz="1050">
              <a:latin typeface="Georgia"/>
              <a:ea typeface="Georgia"/>
              <a:cs typeface="Georgia"/>
              <a:sym typeface="Georgia"/>
            </a:endParaRPr>
          </a:p>
          <a:p>
            <a:pPr marL="342900"/>
            <a:r>
              <a:rPr lang="en-US" sz="1050">
                <a:latin typeface="Georgia"/>
                <a:ea typeface="Georgia"/>
                <a:cs typeface="Georgia"/>
                <a:sym typeface="Georgia"/>
              </a:rPr>
              <a:t>Pod Structure (Not ordered)</a:t>
            </a:r>
            <a:endParaRPr sz="1050">
              <a:latin typeface="Georgia"/>
              <a:ea typeface="Georgia"/>
              <a:cs typeface="Georgia"/>
              <a:sym typeface="Georgia"/>
            </a:endParaRPr>
          </a:p>
          <a:p>
            <a:pPr marL="342900" indent="-238125">
              <a:buSzPts val="1400"/>
              <a:buFont typeface="Georgia"/>
              <a:buChar char="●"/>
            </a:pPr>
            <a:r>
              <a:rPr lang="en-US" sz="1050">
                <a:latin typeface="Georgia"/>
                <a:ea typeface="Georgia"/>
                <a:cs typeface="Georgia"/>
                <a:sym typeface="Georgia"/>
              </a:rPr>
              <a:t>Motor Driver</a:t>
            </a:r>
            <a:endParaRPr sz="1050">
              <a:latin typeface="Georgia"/>
              <a:ea typeface="Georgia"/>
              <a:cs typeface="Georgia"/>
              <a:sym typeface="Georgia"/>
            </a:endParaRPr>
          </a:p>
          <a:p>
            <a:pPr marL="342900" indent="-238125">
              <a:buSzPts val="1400"/>
              <a:buFont typeface="Georgia"/>
              <a:buChar char="●"/>
            </a:pPr>
            <a:r>
              <a:rPr lang="en-US" sz="1050">
                <a:latin typeface="Georgia"/>
                <a:ea typeface="Georgia"/>
                <a:cs typeface="Georgia"/>
                <a:sym typeface="Georgia"/>
              </a:rPr>
              <a:t>Gear Rack</a:t>
            </a:r>
            <a:endParaRPr sz="1050">
              <a:latin typeface="Georgia"/>
              <a:ea typeface="Georgia"/>
              <a:cs typeface="Georgia"/>
              <a:sym typeface="Georgia"/>
            </a:endParaRPr>
          </a:p>
          <a:p>
            <a:pPr marL="342900" indent="-238125">
              <a:buSzPts val="1400"/>
              <a:buFont typeface="Georgia"/>
              <a:buChar char="●"/>
            </a:pPr>
            <a:r>
              <a:rPr lang="en-US" sz="1050">
                <a:latin typeface="Georgia"/>
                <a:ea typeface="Georgia"/>
                <a:cs typeface="Georgia"/>
                <a:sym typeface="Georgia"/>
              </a:rPr>
              <a:t>Deployment Structure</a:t>
            </a:r>
            <a:endParaRPr sz="1050">
              <a:latin typeface="Georgia"/>
              <a:ea typeface="Georgia"/>
              <a:cs typeface="Georgia"/>
              <a:sym typeface="Georgia"/>
            </a:endParaRPr>
          </a:p>
          <a:p>
            <a:pPr marL="342900" indent="-238125">
              <a:buSzPts val="1400"/>
              <a:buFont typeface="Georgia"/>
              <a:buChar char="●"/>
            </a:pPr>
            <a:r>
              <a:rPr lang="en-US" sz="1050">
                <a:latin typeface="Georgia"/>
                <a:ea typeface="Georgia"/>
                <a:cs typeface="Georgia"/>
                <a:sym typeface="Georgia"/>
              </a:rPr>
              <a:t>24V DC Brush Motor</a:t>
            </a:r>
            <a:endParaRPr sz="1050">
              <a:latin typeface="Georgia"/>
              <a:ea typeface="Georgia"/>
              <a:cs typeface="Georgia"/>
              <a:sym typeface="Georgia"/>
            </a:endParaRPr>
          </a:p>
          <a:p>
            <a:pPr marL="342900" indent="-238125">
              <a:buSzPts val="1400"/>
              <a:buFont typeface="Georgia"/>
              <a:buChar char="●"/>
            </a:pPr>
            <a:r>
              <a:rPr lang="en-US" sz="1050">
                <a:latin typeface="Georgia"/>
                <a:ea typeface="Georgia"/>
                <a:cs typeface="Georgia"/>
                <a:sym typeface="Georgia"/>
              </a:rPr>
              <a:t>Stepper Motors (1 of 2 received)</a:t>
            </a:r>
            <a:endParaRPr sz="1050">
              <a:latin typeface="Georgia"/>
              <a:ea typeface="Georgia"/>
              <a:cs typeface="Georgia"/>
              <a:sym typeface="Georgia"/>
            </a:endParaRPr>
          </a:p>
        </p:txBody>
      </p:sp>
      <p:sp>
        <p:nvSpPr>
          <p:cNvPr id="603" name="Google Shape;603;p43"/>
          <p:cNvSpPr/>
          <p:nvPr/>
        </p:nvSpPr>
        <p:spPr>
          <a:xfrm>
            <a:off x="1336688" y="3848625"/>
            <a:ext cx="4322250" cy="1744200"/>
          </a:xfrm>
          <a:prstGeom prst="rect">
            <a:avLst/>
          </a:prstGeom>
          <a:solidFill>
            <a:srgbClr val="FFFD4A">
              <a:alpha val="25380"/>
            </a:srgbClr>
          </a:solidFill>
          <a:ln w="28575" cap="flat" cmpd="sng">
            <a:solidFill>
              <a:srgbClr val="FFFF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604" name="Google Shape;604;p43"/>
          <p:cNvSpPr txBox="1"/>
          <p:nvPr/>
        </p:nvSpPr>
        <p:spPr>
          <a:xfrm>
            <a:off x="4520719" y="1937288"/>
            <a:ext cx="1118700" cy="482625"/>
          </a:xfrm>
          <a:prstGeom prst="rect">
            <a:avLst/>
          </a:prstGeom>
          <a:noFill/>
          <a:ln>
            <a:noFill/>
          </a:ln>
        </p:spPr>
        <p:txBody>
          <a:bodyPr spcFirstLastPara="1" wrap="square" lIns="68569" tIns="68569" rIns="68569" bIns="68569" anchor="t" anchorCtr="0">
            <a:noAutofit/>
          </a:bodyPr>
          <a:lstStyle/>
          <a:p>
            <a:pPr algn="ctr"/>
            <a:r>
              <a:rPr lang="en-US" sz="1050" b="1">
                <a:latin typeface="Georgia"/>
                <a:ea typeface="Georgia"/>
                <a:cs typeface="Georgia"/>
                <a:sym typeface="Georgia"/>
              </a:rPr>
              <a:t>POD SUBSYSTEM</a:t>
            </a:r>
            <a:endParaRPr sz="1050" b="1">
              <a:latin typeface="Georgia"/>
              <a:ea typeface="Georgia"/>
              <a:cs typeface="Georgia"/>
              <a:sym typeface="Georgia"/>
            </a:endParaRPr>
          </a:p>
        </p:txBody>
      </p:sp>
      <p:sp>
        <p:nvSpPr>
          <p:cNvPr id="605" name="Google Shape;605;p43"/>
          <p:cNvSpPr txBox="1"/>
          <p:nvPr/>
        </p:nvSpPr>
        <p:spPr>
          <a:xfrm>
            <a:off x="4353525" y="3850238"/>
            <a:ext cx="1419750" cy="482625"/>
          </a:xfrm>
          <a:prstGeom prst="rect">
            <a:avLst/>
          </a:prstGeom>
          <a:noFill/>
          <a:ln>
            <a:noFill/>
          </a:ln>
        </p:spPr>
        <p:txBody>
          <a:bodyPr spcFirstLastPara="1" wrap="square" lIns="68569" tIns="68569" rIns="68569" bIns="68569" anchor="t" anchorCtr="0">
            <a:noAutofit/>
          </a:bodyPr>
          <a:lstStyle/>
          <a:p>
            <a:pPr algn="ctr"/>
            <a:r>
              <a:rPr lang="en-US" sz="1050" b="1">
                <a:latin typeface="Georgia"/>
                <a:ea typeface="Georgia"/>
                <a:cs typeface="Georgia"/>
                <a:sym typeface="Georgia"/>
              </a:rPr>
              <a:t>DEPLOYMENT SUBSYSTEM</a:t>
            </a:r>
            <a:endParaRPr sz="1050" b="1">
              <a:latin typeface="Georgia"/>
              <a:ea typeface="Georgia"/>
              <a:cs typeface="Georgia"/>
              <a:sym typeface="Georgia"/>
            </a:endParaRPr>
          </a:p>
        </p:txBody>
      </p:sp>
      <p:sp>
        <p:nvSpPr>
          <p:cNvPr id="606" name="Google Shape;606;p43"/>
          <p:cNvSpPr/>
          <p:nvPr/>
        </p:nvSpPr>
        <p:spPr>
          <a:xfrm>
            <a:off x="4623488" y="4618688"/>
            <a:ext cx="147375" cy="115875"/>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grpSp>
        <p:nvGrpSpPr>
          <p:cNvPr id="607" name="Google Shape;607;p43"/>
          <p:cNvGrpSpPr/>
          <p:nvPr/>
        </p:nvGrpSpPr>
        <p:grpSpPr>
          <a:xfrm>
            <a:off x="4608281" y="4486174"/>
            <a:ext cx="1732470" cy="1030784"/>
            <a:chOff x="9246375" y="4079188"/>
            <a:chExt cx="2796900" cy="1716900"/>
          </a:xfrm>
        </p:grpSpPr>
        <p:sp>
          <p:nvSpPr>
            <p:cNvPr id="608" name="Google Shape;608;p43"/>
            <p:cNvSpPr/>
            <p:nvPr/>
          </p:nvSpPr>
          <p:spPr>
            <a:xfrm>
              <a:off x="9246375" y="4079188"/>
              <a:ext cx="2796900" cy="1716900"/>
            </a:xfrm>
            <a:prstGeom prst="rect">
              <a:avLst/>
            </a:prstGeom>
            <a:solidFill>
              <a:srgbClr val="FFFFFF"/>
            </a:solidFill>
            <a:ln w="28575" cap="flat" cmpd="sng">
              <a:solidFill>
                <a:srgbClr val="00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609" name="Google Shape;609;p43"/>
            <p:cNvSpPr txBox="1"/>
            <p:nvPr/>
          </p:nvSpPr>
          <p:spPr>
            <a:xfrm>
              <a:off x="9644395" y="4095961"/>
              <a:ext cx="2250600" cy="1520700"/>
            </a:xfrm>
            <a:prstGeom prst="rect">
              <a:avLst/>
            </a:prstGeom>
            <a:noFill/>
            <a:ln>
              <a:noFill/>
            </a:ln>
          </p:spPr>
          <p:txBody>
            <a:bodyPr spcFirstLastPara="1" wrap="square" lIns="68569" tIns="68569" rIns="68569" bIns="68569" anchor="t" anchorCtr="0">
              <a:noAutofit/>
            </a:bodyPr>
            <a:lstStyle/>
            <a:p>
              <a:r>
                <a:rPr lang="en-US" sz="825">
                  <a:latin typeface="Georgia"/>
                  <a:ea typeface="Georgia"/>
                  <a:cs typeface="Georgia"/>
                  <a:sym typeface="Georgia"/>
                </a:rPr>
                <a:t>Parts Received</a:t>
              </a:r>
              <a:endParaRPr sz="825">
                <a:latin typeface="Georgia"/>
                <a:ea typeface="Georgia"/>
                <a:cs typeface="Georgia"/>
                <a:sym typeface="Georgia"/>
              </a:endParaRPr>
            </a:p>
            <a:p>
              <a:endParaRPr sz="750">
                <a:latin typeface="Georgia"/>
                <a:ea typeface="Georgia"/>
                <a:cs typeface="Georgia"/>
                <a:sym typeface="Georgia"/>
              </a:endParaRPr>
            </a:p>
            <a:p>
              <a:r>
                <a:rPr lang="en-US" sz="825">
                  <a:latin typeface="Georgia"/>
                  <a:ea typeface="Georgia"/>
                  <a:cs typeface="Georgia"/>
                  <a:sym typeface="Georgia"/>
                </a:rPr>
                <a:t>Parts Ordered (In Transit)</a:t>
              </a:r>
              <a:endParaRPr sz="825">
                <a:latin typeface="Georgia"/>
                <a:ea typeface="Georgia"/>
                <a:cs typeface="Georgia"/>
                <a:sym typeface="Georgia"/>
              </a:endParaRPr>
            </a:p>
            <a:p>
              <a:endParaRPr sz="750">
                <a:latin typeface="Georgia"/>
                <a:ea typeface="Georgia"/>
                <a:cs typeface="Georgia"/>
                <a:sym typeface="Georgia"/>
              </a:endParaRPr>
            </a:p>
            <a:p>
              <a:r>
                <a:rPr lang="en-US" sz="825">
                  <a:latin typeface="Georgia"/>
                  <a:ea typeface="Georgia"/>
                  <a:cs typeface="Georgia"/>
                  <a:sym typeface="Georgia"/>
                </a:rPr>
                <a:t>Parts Partially Received</a:t>
              </a:r>
              <a:endParaRPr sz="825">
                <a:latin typeface="Georgia"/>
                <a:ea typeface="Georgia"/>
                <a:cs typeface="Georgia"/>
                <a:sym typeface="Georgia"/>
              </a:endParaRPr>
            </a:p>
            <a:p>
              <a:endParaRPr sz="750">
                <a:latin typeface="Georgia"/>
                <a:ea typeface="Georgia"/>
                <a:cs typeface="Georgia"/>
                <a:sym typeface="Georgia"/>
              </a:endParaRPr>
            </a:p>
            <a:p>
              <a:r>
                <a:rPr lang="en-US" sz="825">
                  <a:latin typeface="Georgia"/>
                  <a:ea typeface="Georgia"/>
                  <a:cs typeface="Georgia"/>
                  <a:sym typeface="Georgia"/>
                </a:rPr>
                <a:t>Parts yet to be Ordered</a:t>
              </a:r>
              <a:endParaRPr sz="825">
                <a:latin typeface="Georgia"/>
                <a:ea typeface="Georgia"/>
                <a:cs typeface="Georgia"/>
                <a:sym typeface="Georgia"/>
              </a:endParaRPr>
            </a:p>
            <a:p>
              <a:endParaRPr sz="1050"/>
            </a:p>
            <a:p>
              <a:endParaRPr sz="1050"/>
            </a:p>
          </p:txBody>
        </p:sp>
      </p:grpSp>
      <p:grpSp>
        <p:nvGrpSpPr>
          <p:cNvPr id="610" name="Google Shape;610;p43"/>
          <p:cNvGrpSpPr/>
          <p:nvPr/>
        </p:nvGrpSpPr>
        <p:grpSpPr>
          <a:xfrm>
            <a:off x="4680638" y="4561538"/>
            <a:ext cx="147375" cy="801675"/>
            <a:chOff x="6240850" y="4710450"/>
            <a:chExt cx="196500" cy="1068900"/>
          </a:xfrm>
        </p:grpSpPr>
        <p:sp>
          <p:nvSpPr>
            <p:cNvPr id="611" name="Google Shape;611;p43"/>
            <p:cNvSpPr/>
            <p:nvPr/>
          </p:nvSpPr>
          <p:spPr>
            <a:xfrm>
              <a:off x="6240850" y="5015250"/>
              <a:ext cx="196500" cy="154500"/>
            </a:xfrm>
            <a:prstGeom prst="rect">
              <a:avLst/>
            </a:prstGeom>
            <a:noFill/>
            <a:ln w="19050" cap="flat" cmpd="sng">
              <a:solidFill>
                <a:srgbClr val="0000FF"/>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612" name="Google Shape;612;p43"/>
            <p:cNvSpPr/>
            <p:nvPr/>
          </p:nvSpPr>
          <p:spPr>
            <a:xfrm>
              <a:off x="6240850" y="5320050"/>
              <a:ext cx="196500" cy="154500"/>
            </a:xfrm>
            <a:prstGeom prst="rect">
              <a:avLst/>
            </a:prstGeom>
            <a:noFill/>
            <a:ln w="19050" cap="flat" cmpd="sng">
              <a:solidFill>
                <a:srgbClr val="FF99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613" name="Google Shape;613;p43"/>
            <p:cNvSpPr/>
            <p:nvPr/>
          </p:nvSpPr>
          <p:spPr>
            <a:xfrm>
              <a:off x="6240850" y="5624850"/>
              <a:ext cx="196500" cy="154500"/>
            </a:xfrm>
            <a:prstGeom prst="rect">
              <a:avLst/>
            </a:prstGeom>
            <a:noFill/>
            <a:ln w="19050"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614" name="Google Shape;614;p43"/>
            <p:cNvSpPr/>
            <p:nvPr/>
          </p:nvSpPr>
          <p:spPr>
            <a:xfrm>
              <a:off x="6240850" y="4710450"/>
              <a:ext cx="196500" cy="154500"/>
            </a:xfrm>
            <a:prstGeom prst="rect">
              <a:avLst/>
            </a:prstGeom>
            <a:noFill/>
            <a:ln w="19050" cap="flat" cmpd="sng">
              <a:solidFill>
                <a:srgbClr val="53A055"/>
              </a:solidFill>
              <a:prstDash val="solid"/>
              <a:round/>
              <a:headEnd type="none" w="sm" len="sm"/>
              <a:tailEnd type="none" w="sm" len="sm"/>
            </a:ln>
          </p:spPr>
          <p:txBody>
            <a:bodyPr spcFirstLastPara="1" wrap="square" lIns="68569" tIns="68569" rIns="68569" bIns="68569" anchor="ctr" anchorCtr="0">
              <a:noAutofit/>
            </a:bodyPr>
            <a:lstStyle/>
            <a:p>
              <a:endParaRPr sz="1050"/>
            </a:p>
          </p:txBody>
        </p:sp>
      </p:grpSp>
      <p:sp>
        <p:nvSpPr>
          <p:cNvPr id="615" name="Google Shape;615;p43"/>
          <p:cNvSpPr/>
          <p:nvPr/>
        </p:nvSpPr>
        <p:spPr>
          <a:xfrm>
            <a:off x="1336575" y="1929825"/>
            <a:ext cx="4322250" cy="1918800"/>
          </a:xfrm>
          <a:prstGeom prst="rect">
            <a:avLst/>
          </a:prstGeom>
          <a:solidFill>
            <a:srgbClr val="FFC248">
              <a:alpha val="22310"/>
            </a:srgbClr>
          </a:solidFill>
          <a:ln w="28575" cap="flat" cmpd="sng">
            <a:solidFill>
              <a:srgbClr val="FF99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4"/>
          <p:cNvSpPr/>
          <p:nvPr/>
        </p:nvSpPr>
        <p:spPr>
          <a:xfrm>
            <a:off x="17996" y="4293462"/>
            <a:ext cx="6229328" cy="1315144"/>
          </a:xfrm>
          <a:prstGeom prst="homePlate">
            <a:avLst>
              <a:gd name="adj" fmla="val 43544"/>
            </a:avLst>
          </a:prstGeom>
          <a:gradFill>
            <a:gsLst>
              <a:gs pos="0">
                <a:srgbClr val="0B2036"/>
              </a:gs>
              <a:gs pos="48000">
                <a:srgbClr val="113051"/>
              </a:gs>
              <a:gs pos="74000">
                <a:srgbClr val="143860"/>
              </a:gs>
              <a:gs pos="100000">
                <a:srgbClr val="418AD8"/>
              </a:gs>
            </a:gsLst>
            <a:lin ang="16200000"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chemeClr val="lt1"/>
              </a:solidFill>
              <a:latin typeface="Calibri"/>
              <a:ea typeface="Calibri"/>
              <a:cs typeface="Calibri"/>
              <a:sym typeface="Calibri"/>
            </a:endParaRPr>
          </a:p>
        </p:txBody>
      </p:sp>
      <p:sp>
        <p:nvSpPr>
          <p:cNvPr id="621" name="Google Shape;621;p44"/>
          <p:cNvSpPr/>
          <p:nvPr/>
        </p:nvSpPr>
        <p:spPr>
          <a:xfrm>
            <a:off x="0" y="1013029"/>
            <a:ext cx="3706793" cy="417563"/>
          </a:xfrm>
          <a:prstGeom prst="homePlate">
            <a:avLst>
              <a:gd name="adj" fmla="val 43544"/>
            </a:avLst>
          </a:prstGeom>
          <a:gradFill>
            <a:gsLst>
              <a:gs pos="0">
                <a:srgbClr val="0B2036"/>
              </a:gs>
              <a:gs pos="48000">
                <a:srgbClr val="113051"/>
              </a:gs>
              <a:gs pos="60000">
                <a:srgbClr val="143860"/>
              </a:gs>
              <a:gs pos="100000">
                <a:srgbClr val="418AD8"/>
              </a:gs>
            </a:gsLst>
            <a:lin ang="16200000" scaled="0"/>
          </a:gradFill>
          <a:ln w="12700" cap="flat" cmpd="sng">
            <a:solidFill>
              <a:srgbClr val="102E4F"/>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chemeClr val="lt1"/>
              </a:solidFill>
              <a:latin typeface="Calibri"/>
              <a:ea typeface="Calibri"/>
              <a:cs typeface="Calibri"/>
              <a:sym typeface="Calibri"/>
            </a:endParaRPr>
          </a:p>
        </p:txBody>
      </p:sp>
      <p:sp>
        <p:nvSpPr>
          <p:cNvPr id="622" name="Google Shape;622;p44"/>
          <p:cNvSpPr txBox="1">
            <a:spLocks noGrp="1"/>
          </p:cNvSpPr>
          <p:nvPr>
            <p:ph type="ctrTitle"/>
          </p:nvPr>
        </p:nvSpPr>
        <p:spPr>
          <a:xfrm>
            <a:off x="260032" y="2139668"/>
            <a:ext cx="5012984" cy="1550257"/>
          </a:xfrm>
          <a:prstGeom prst="rect">
            <a:avLst/>
          </a:prstGeom>
          <a:noFill/>
          <a:ln>
            <a:noFill/>
          </a:ln>
        </p:spPr>
        <p:txBody>
          <a:bodyPr spcFirstLastPara="1" wrap="square" lIns="68569" tIns="34275" rIns="68569" bIns="34275" anchor="b" anchorCtr="0">
            <a:noAutofit/>
          </a:bodyPr>
          <a:lstStyle/>
          <a:p>
            <a:pPr>
              <a:buClr>
                <a:schemeClr val="accent1"/>
              </a:buClr>
              <a:buSzPts val="4400"/>
            </a:pPr>
            <a:r>
              <a:rPr lang="en-US" sz="3300" b="1">
                <a:solidFill>
                  <a:schemeClr val="accent1"/>
                </a:solidFill>
                <a:latin typeface="Garamond"/>
                <a:ea typeface="Garamond"/>
                <a:cs typeface="Garamond"/>
                <a:sym typeface="Garamond"/>
              </a:rPr>
              <a:t>D</a:t>
            </a:r>
            <a:r>
              <a:rPr lang="en-US" sz="2700">
                <a:solidFill>
                  <a:schemeClr val="accent1"/>
                </a:solidFill>
              </a:rPr>
              <a:t>eployed </a:t>
            </a:r>
            <a:r>
              <a:rPr lang="en-US" sz="3300" b="1">
                <a:solidFill>
                  <a:schemeClr val="accent1"/>
                </a:solidFill>
                <a:latin typeface="Garamond"/>
                <a:ea typeface="Garamond"/>
                <a:cs typeface="Garamond"/>
                <a:sym typeface="Garamond"/>
              </a:rPr>
              <a:t>R</a:t>
            </a:r>
            <a:r>
              <a:rPr lang="en-US" sz="2700">
                <a:solidFill>
                  <a:schemeClr val="accent1"/>
                </a:solidFill>
              </a:rPr>
              <a:t>F </a:t>
            </a:r>
            <a:r>
              <a:rPr lang="en-US" sz="3300" b="1">
                <a:solidFill>
                  <a:schemeClr val="accent1"/>
                </a:solidFill>
                <a:latin typeface="Garamond"/>
                <a:ea typeface="Garamond"/>
                <a:cs typeface="Garamond"/>
                <a:sym typeface="Garamond"/>
              </a:rPr>
              <a:t>A</a:t>
            </a:r>
            <a:r>
              <a:rPr lang="en-US" sz="2700">
                <a:solidFill>
                  <a:schemeClr val="accent1"/>
                </a:solidFill>
              </a:rPr>
              <a:t>ntennas for </a:t>
            </a:r>
            <a:r>
              <a:rPr lang="en-US" sz="3300" b="1">
                <a:solidFill>
                  <a:schemeClr val="accent1"/>
                </a:solidFill>
                <a:latin typeface="Garamond"/>
                <a:ea typeface="Garamond"/>
                <a:cs typeface="Garamond"/>
                <a:sym typeface="Garamond"/>
              </a:rPr>
              <a:t>G</a:t>
            </a:r>
            <a:r>
              <a:rPr lang="en-US" sz="2700">
                <a:solidFill>
                  <a:schemeClr val="accent1"/>
                </a:solidFill>
              </a:rPr>
              <a:t>PS-denied </a:t>
            </a:r>
            <a:r>
              <a:rPr lang="en-US" sz="3300" b="1">
                <a:solidFill>
                  <a:schemeClr val="accent1"/>
                </a:solidFill>
                <a:latin typeface="Garamond"/>
                <a:ea typeface="Garamond"/>
                <a:cs typeface="Garamond"/>
                <a:sym typeface="Garamond"/>
              </a:rPr>
              <a:t>O</a:t>
            </a:r>
            <a:r>
              <a:rPr lang="en-US" sz="2700">
                <a:solidFill>
                  <a:schemeClr val="accent1"/>
                </a:solidFill>
              </a:rPr>
              <a:t>ptimization and Environmental </a:t>
            </a:r>
            <a:r>
              <a:rPr lang="en-US" sz="3300" b="1">
                <a:solidFill>
                  <a:schemeClr val="accent1"/>
                </a:solidFill>
                <a:latin typeface="Garamond"/>
                <a:ea typeface="Garamond"/>
                <a:cs typeface="Garamond"/>
                <a:sym typeface="Garamond"/>
              </a:rPr>
              <a:t>N</a:t>
            </a:r>
            <a:r>
              <a:rPr lang="en-US" sz="2700">
                <a:solidFill>
                  <a:schemeClr val="accent1"/>
                </a:solidFill>
              </a:rPr>
              <a:t>avigation</a:t>
            </a:r>
            <a:endParaRPr sz="2700">
              <a:solidFill>
                <a:schemeClr val="accent1"/>
              </a:solidFill>
            </a:endParaRPr>
          </a:p>
        </p:txBody>
      </p:sp>
      <p:sp>
        <p:nvSpPr>
          <p:cNvPr id="623" name="Google Shape;623;p44"/>
          <p:cNvSpPr txBox="1">
            <a:spLocks noGrp="1"/>
          </p:cNvSpPr>
          <p:nvPr>
            <p:ph type="subTitle" idx="1"/>
          </p:nvPr>
        </p:nvSpPr>
        <p:spPr>
          <a:xfrm>
            <a:off x="-277555" y="4296364"/>
            <a:ext cx="6445559" cy="1318349"/>
          </a:xfrm>
          <a:prstGeom prst="rect">
            <a:avLst/>
          </a:prstGeom>
          <a:noFill/>
          <a:ln>
            <a:noFill/>
          </a:ln>
        </p:spPr>
        <p:txBody>
          <a:bodyPr spcFirstLastPara="1" wrap="square" lIns="68569" tIns="34275" rIns="68569" bIns="34275" anchor="ctr" anchorCtr="0">
            <a:noAutofit/>
          </a:bodyPr>
          <a:lstStyle/>
          <a:p>
            <a:pPr marL="0" indent="0">
              <a:spcBef>
                <a:spcPts val="0"/>
              </a:spcBef>
              <a:buClr>
                <a:schemeClr val="lt1"/>
              </a:buClr>
              <a:buSzPts val="2800"/>
            </a:pPr>
            <a:r>
              <a:rPr lang="en-US" sz="2100" dirty="0">
                <a:solidFill>
                  <a:schemeClr val="lt1"/>
                </a:solidFill>
              </a:rPr>
              <a:t>Thank you for your time --</a:t>
            </a:r>
            <a:endParaRPr dirty="0"/>
          </a:p>
          <a:p>
            <a:pPr marL="0" indent="0">
              <a:buClr>
                <a:schemeClr val="lt1"/>
              </a:buClr>
              <a:buSzPts val="2800"/>
            </a:pPr>
            <a:r>
              <a:rPr lang="en-US" sz="2100" dirty="0">
                <a:solidFill>
                  <a:schemeClr val="lt1"/>
                </a:solidFill>
              </a:rPr>
              <a:t>Come check out our testing progress at TRR!</a:t>
            </a:r>
            <a:endParaRPr dirty="0"/>
          </a:p>
        </p:txBody>
      </p:sp>
      <p:sp>
        <p:nvSpPr>
          <p:cNvPr id="624" name="Google Shape;624;p44"/>
          <p:cNvSpPr/>
          <p:nvPr/>
        </p:nvSpPr>
        <p:spPr>
          <a:xfrm>
            <a:off x="122281" y="1026930"/>
            <a:ext cx="3395752" cy="346249"/>
          </a:xfrm>
          <a:prstGeom prst="rect">
            <a:avLst/>
          </a:prstGeom>
          <a:noFill/>
          <a:ln>
            <a:noFill/>
          </a:ln>
        </p:spPr>
        <p:txBody>
          <a:bodyPr spcFirstLastPara="1" wrap="square" lIns="68569" tIns="34275" rIns="68569" bIns="34275" anchor="t" anchorCtr="0">
            <a:noAutofit/>
          </a:bodyPr>
          <a:lstStyle/>
          <a:p>
            <a:pPr algn="ctr"/>
            <a:r>
              <a:rPr lang="en-US" sz="1800">
                <a:solidFill>
                  <a:schemeClr val="lt1"/>
                </a:solidFill>
                <a:latin typeface="Georgia"/>
                <a:ea typeface="Georgia"/>
                <a:cs typeface="Georgia"/>
                <a:sym typeface="Georgia"/>
              </a:rPr>
              <a:t>Manufacturing Status Review</a:t>
            </a:r>
            <a:endParaRPr sz="1350">
              <a:solidFill>
                <a:schemeClr val="lt1"/>
              </a:solidFill>
              <a:latin typeface="Georgia"/>
              <a:ea typeface="Georgia"/>
              <a:cs typeface="Georgia"/>
              <a:sym typeface="Georgia"/>
            </a:endParaRPr>
          </a:p>
        </p:txBody>
      </p:sp>
      <p:pic>
        <p:nvPicPr>
          <p:cNvPr id="625" name="Google Shape;625;p44" descr="A close up of a logo&#10;&#10;Description generated with very high confidence"/>
          <p:cNvPicPr preferRelativeResize="0"/>
          <p:nvPr/>
        </p:nvPicPr>
        <p:blipFill rotWithShape="1">
          <a:blip r:embed="rId3">
            <a:alphaModFix/>
          </a:blip>
          <a:srcRect/>
          <a:stretch/>
        </p:blipFill>
        <p:spPr>
          <a:xfrm>
            <a:off x="7392582" y="4599844"/>
            <a:ext cx="857523" cy="926087"/>
          </a:xfrm>
          <a:prstGeom prst="rect">
            <a:avLst/>
          </a:prstGeom>
          <a:noFill/>
          <a:ln>
            <a:noFill/>
          </a:ln>
        </p:spPr>
      </p:pic>
      <p:pic>
        <p:nvPicPr>
          <p:cNvPr id="626" name="Google Shape;626;p44" descr="A picture containing clipart&#10;&#10;Description generated with high confidence"/>
          <p:cNvPicPr preferRelativeResize="0"/>
          <p:nvPr/>
        </p:nvPicPr>
        <p:blipFill rotWithShape="1">
          <a:blip r:embed="rId4">
            <a:alphaModFix/>
          </a:blip>
          <a:srcRect/>
          <a:stretch/>
        </p:blipFill>
        <p:spPr>
          <a:xfrm>
            <a:off x="6272807" y="4712955"/>
            <a:ext cx="857523" cy="812977"/>
          </a:xfrm>
          <a:prstGeom prst="rect">
            <a:avLst/>
          </a:prstGeom>
          <a:noFill/>
          <a:ln>
            <a:noFill/>
          </a:ln>
        </p:spPr>
      </p:pic>
      <p:pic>
        <p:nvPicPr>
          <p:cNvPr id="627" name="Google Shape;627;p44"/>
          <p:cNvPicPr preferRelativeResize="0"/>
          <p:nvPr/>
        </p:nvPicPr>
        <p:blipFill rotWithShape="1">
          <a:blip r:embed="rId5">
            <a:alphaModFix/>
          </a:blip>
          <a:srcRect/>
          <a:stretch/>
        </p:blipFill>
        <p:spPr>
          <a:xfrm>
            <a:off x="5651343" y="1182343"/>
            <a:ext cx="3122947" cy="3525317"/>
          </a:xfrm>
          <a:prstGeom prst="rect">
            <a:avLst/>
          </a:prstGeom>
          <a:noFill/>
          <a:ln>
            <a:noFill/>
          </a:ln>
        </p:spPr>
      </p:pic>
      <p:grpSp>
        <p:nvGrpSpPr>
          <p:cNvPr id="628" name="Google Shape;628;p44"/>
          <p:cNvGrpSpPr/>
          <p:nvPr/>
        </p:nvGrpSpPr>
        <p:grpSpPr>
          <a:xfrm>
            <a:off x="6624154" y="2038886"/>
            <a:ext cx="1177319" cy="613691"/>
            <a:chOff x="3862888" y="748690"/>
            <a:chExt cx="1569758" cy="818255"/>
          </a:xfrm>
        </p:grpSpPr>
        <p:pic>
          <p:nvPicPr>
            <p:cNvPr id="629" name="Google Shape;629;p44"/>
            <p:cNvPicPr preferRelativeResize="0"/>
            <p:nvPr/>
          </p:nvPicPr>
          <p:blipFill rotWithShape="1">
            <a:blip r:embed="rId6">
              <a:alphaModFix/>
            </a:blip>
            <a:srcRect l="19765" t="2911" r="23238" b="79424"/>
            <a:stretch/>
          </p:blipFill>
          <p:spPr>
            <a:xfrm>
              <a:off x="3862889" y="748690"/>
              <a:ext cx="1569757" cy="525507"/>
            </a:xfrm>
            <a:prstGeom prst="rect">
              <a:avLst/>
            </a:prstGeom>
            <a:noFill/>
            <a:ln>
              <a:noFill/>
            </a:ln>
          </p:spPr>
        </p:pic>
        <p:pic>
          <p:nvPicPr>
            <p:cNvPr id="630" name="Google Shape;630;p44"/>
            <p:cNvPicPr preferRelativeResize="0"/>
            <p:nvPr/>
          </p:nvPicPr>
          <p:blipFill rotWithShape="1">
            <a:blip r:embed="rId7">
              <a:alphaModFix/>
            </a:blip>
            <a:srcRect l="19765" t="2910" r="56110" b="69583"/>
            <a:stretch/>
          </p:blipFill>
          <p:spPr>
            <a:xfrm>
              <a:off x="3862888" y="748690"/>
              <a:ext cx="664439" cy="818255"/>
            </a:xfrm>
            <a:prstGeom prst="rect">
              <a:avLst/>
            </a:prstGeom>
            <a:noFill/>
            <a:ln>
              <a:noFill/>
            </a:ln>
          </p:spPr>
        </p:pic>
        <p:pic>
          <p:nvPicPr>
            <p:cNvPr id="631" name="Google Shape;631;p44"/>
            <p:cNvPicPr preferRelativeResize="0"/>
            <p:nvPr/>
          </p:nvPicPr>
          <p:blipFill rotWithShape="1">
            <a:blip r:embed="rId8">
              <a:alphaModFix/>
            </a:blip>
            <a:srcRect l="55689" t="2910" r="23240" b="69583"/>
            <a:stretch/>
          </p:blipFill>
          <p:spPr>
            <a:xfrm>
              <a:off x="4852343" y="748690"/>
              <a:ext cx="580302" cy="818255"/>
            </a:xfrm>
            <a:prstGeom prst="rect">
              <a:avLst/>
            </a:prstGeom>
            <a:noFill/>
            <a:ln>
              <a:noFill/>
            </a:ln>
          </p:spPr>
        </p:pic>
      </p:grpSp>
      <p:sp>
        <p:nvSpPr>
          <p:cNvPr id="14" name="Google Shape;12;p1">
            <a:extLst>
              <a:ext uri="{FF2B5EF4-FFF2-40B4-BE49-F238E27FC236}">
                <a16:creationId xmlns:a16="http://schemas.microsoft.com/office/drawing/2014/main" id="{FCD6A458-9960-4B0F-8496-48EED6537375}"/>
              </a:ext>
            </a:extLst>
          </p:cNvPr>
          <p:cNvSpPr/>
          <p:nvPr/>
        </p:nvSpPr>
        <p:spPr>
          <a:xfrm>
            <a:off x="1" y="6638927"/>
            <a:ext cx="9144000" cy="219073"/>
          </a:xfrm>
          <a:prstGeom prst="rect">
            <a:avLst/>
          </a:prstGeom>
          <a:gradFill>
            <a:gsLst>
              <a:gs pos="0">
                <a:srgbClr val="0F2A49"/>
              </a:gs>
              <a:gs pos="48000">
                <a:srgbClr val="184575"/>
              </a:gs>
              <a:gs pos="100000">
                <a:srgbClr val="418AD8"/>
              </a:gs>
            </a:gsLst>
            <a:lin ang="16200000" scaled="0"/>
          </a:gradFill>
          <a:ln w="12700" cap="flat" cmpd="sng">
            <a:solidFill>
              <a:srgbClr val="102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
        <p:nvSpPr>
          <p:cNvPr id="15" name="Google Shape;12;p1">
            <a:extLst>
              <a:ext uri="{FF2B5EF4-FFF2-40B4-BE49-F238E27FC236}">
                <a16:creationId xmlns:a16="http://schemas.microsoft.com/office/drawing/2014/main" id="{D697A464-9A61-46FE-AFB0-3985FBEFAD7B}"/>
              </a:ext>
            </a:extLst>
          </p:cNvPr>
          <p:cNvSpPr/>
          <p:nvPr/>
        </p:nvSpPr>
        <p:spPr>
          <a:xfrm>
            <a:off x="0" y="-24315"/>
            <a:ext cx="9144000" cy="219073"/>
          </a:xfrm>
          <a:prstGeom prst="rect">
            <a:avLst/>
          </a:prstGeom>
          <a:gradFill>
            <a:gsLst>
              <a:gs pos="0">
                <a:srgbClr val="0F2A49"/>
              </a:gs>
              <a:gs pos="48000">
                <a:srgbClr val="184575"/>
              </a:gs>
              <a:gs pos="100000">
                <a:srgbClr val="418AD8"/>
              </a:gs>
            </a:gsLst>
            <a:lin ang="16200000" scaled="0"/>
          </a:gradFill>
          <a:ln w="12700" cap="flat" cmpd="sng">
            <a:solidFill>
              <a:srgbClr val="102E4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Georgia"/>
              <a:ea typeface="Georgia"/>
              <a:cs typeface="Georgia"/>
              <a:sym typeface="Georgi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5A38B-E060-4250-BC8F-1865C6832185}"/>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9435190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8" name="Google Shape;648;p46"/>
          <p:cNvSpPr txBox="1">
            <a:spLocks noGrp="1"/>
          </p:cNvSpPr>
          <p:nvPr>
            <p:ph type="title"/>
          </p:nvPr>
        </p:nvSpPr>
        <p:spPr>
          <a:prstGeom prst="rect">
            <a:avLst/>
          </a:prstGeom>
          <a:noFill/>
          <a:ln>
            <a:noFill/>
          </a:ln>
        </p:spPr>
        <p:txBody>
          <a:bodyPr spcFirstLastPara="1" wrap="square" lIns="68569" tIns="34275" rIns="68569" bIns="34275" anchor="b" anchorCtr="0">
            <a:noAutofit/>
          </a:bodyPr>
          <a:lstStyle/>
          <a:p>
            <a:pPr>
              <a:buClr>
                <a:schemeClr val="lt1"/>
              </a:buClr>
            </a:pPr>
            <a:r>
              <a:rPr lang="en-US" sz="4000" dirty="0">
                <a:solidFill>
                  <a:schemeClr val="lt1"/>
                </a:solidFill>
              </a:rPr>
              <a:t>A: Schedule</a:t>
            </a:r>
            <a:endParaRPr sz="4000" dirty="0"/>
          </a:p>
        </p:txBody>
      </p:sp>
    </p:spTree>
    <p:extLst>
      <p:ext uri="{BB962C8B-B14F-4D97-AF65-F5344CB8AC3E}">
        <p14:creationId xmlns:p14="http://schemas.microsoft.com/office/powerpoint/2010/main" val="8130528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14D9472-ED76-4F8A-8DF6-803075A26DD8}"/>
              </a:ext>
            </a:extLst>
          </p:cNvPr>
          <p:cNvSpPr>
            <a:spLocks noGrp="1"/>
          </p:cNvSpPr>
          <p:nvPr>
            <p:ph type="sldNum" idx="12"/>
          </p:nvPr>
        </p:nvSpPr>
        <p:spPr/>
        <p:txBody>
          <a:bodyPr/>
          <a:lstStyle/>
          <a:p>
            <a:fld id="{00000000-1234-1234-1234-123412341234}" type="slidenum">
              <a:rPr lang="en-US" smtClean="0"/>
              <a:pPr/>
              <a:t>34</a:t>
            </a:fld>
            <a:endParaRPr lang="en-US"/>
          </a:p>
        </p:txBody>
      </p:sp>
      <p:sp>
        <p:nvSpPr>
          <p:cNvPr id="4" name="Title 3">
            <a:extLst>
              <a:ext uri="{FF2B5EF4-FFF2-40B4-BE49-F238E27FC236}">
                <a16:creationId xmlns:a16="http://schemas.microsoft.com/office/drawing/2014/main" id="{64CAA112-7B8B-45E6-86AE-7D4DDFC26A1A}"/>
              </a:ext>
            </a:extLst>
          </p:cNvPr>
          <p:cNvSpPr>
            <a:spLocks noGrp="1"/>
          </p:cNvSpPr>
          <p:nvPr>
            <p:ph type="title"/>
          </p:nvPr>
        </p:nvSpPr>
        <p:spPr/>
        <p:txBody>
          <a:bodyPr/>
          <a:lstStyle/>
          <a:p>
            <a:r>
              <a:rPr lang="en-US" dirty="0"/>
              <a:t>Gantt: Software &amp; Electronics</a:t>
            </a:r>
          </a:p>
        </p:txBody>
      </p:sp>
      <p:pic>
        <p:nvPicPr>
          <p:cNvPr id="5" name="Picture 4">
            <a:extLst>
              <a:ext uri="{FF2B5EF4-FFF2-40B4-BE49-F238E27FC236}">
                <a16:creationId xmlns:a16="http://schemas.microsoft.com/office/drawing/2014/main" id="{4A8A5F89-D333-4F67-A9CF-C67D7245896D}"/>
              </a:ext>
            </a:extLst>
          </p:cNvPr>
          <p:cNvPicPr>
            <a:picLocks noChangeAspect="1"/>
          </p:cNvPicPr>
          <p:nvPr/>
        </p:nvPicPr>
        <p:blipFill rotWithShape="1">
          <a:blip r:embed="rId3"/>
          <a:srcRect l="1334" t="9450" r="1750" b="15442"/>
          <a:stretch/>
        </p:blipFill>
        <p:spPr>
          <a:xfrm>
            <a:off x="140987" y="1260951"/>
            <a:ext cx="8862026" cy="3863182"/>
          </a:xfrm>
          <a:prstGeom prst="rect">
            <a:avLst/>
          </a:prstGeom>
        </p:spPr>
      </p:pic>
      <p:pic>
        <p:nvPicPr>
          <p:cNvPr id="7" name="Picture 6">
            <a:extLst>
              <a:ext uri="{FF2B5EF4-FFF2-40B4-BE49-F238E27FC236}">
                <a16:creationId xmlns:a16="http://schemas.microsoft.com/office/drawing/2014/main" id="{C78BB7A4-5D17-45ED-BB91-0F74E5343867}"/>
              </a:ext>
            </a:extLst>
          </p:cNvPr>
          <p:cNvPicPr>
            <a:picLocks noChangeAspect="1"/>
          </p:cNvPicPr>
          <p:nvPr/>
        </p:nvPicPr>
        <p:blipFill rotWithShape="1">
          <a:blip r:embed="rId4"/>
          <a:srcRect l="22125" t="30499" r="3704" b="67393"/>
          <a:stretch/>
        </p:blipFill>
        <p:spPr>
          <a:xfrm>
            <a:off x="2032770" y="1098392"/>
            <a:ext cx="6970243" cy="159575"/>
          </a:xfrm>
          <a:prstGeom prst="rect">
            <a:avLst/>
          </a:prstGeom>
        </p:spPr>
      </p:pic>
      <p:pic>
        <p:nvPicPr>
          <p:cNvPr id="8" name="Picture 7">
            <a:extLst>
              <a:ext uri="{FF2B5EF4-FFF2-40B4-BE49-F238E27FC236}">
                <a16:creationId xmlns:a16="http://schemas.microsoft.com/office/drawing/2014/main" id="{D8892B87-B0B4-4300-B704-D235C5250414}"/>
              </a:ext>
            </a:extLst>
          </p:cNvPr>
          <p:cNvPicPr>
            <a:picLocks noChangeAspect="1"/>
          </p:cNvPicPr>
          <p:nvPr/>
        </p:nvPicPr>
        <p:blipFill rotWithShape="1">
          <a:blip r:embed="rId5"/>
          <a:srcRect l="1338" t="10725" r="1745" b="64717"/>
          <a:stretch/>
        </p:blipFill>
        <p:spPr>
          <a:xfrm>
            <a:off x="140987" y="5128060"/>
            <a:ext cx="8862026" cy="1263095"/>
          </a:xfrm>
          <a:prstGeom prst="rect">
            <a:avLst/>
          </a:prstGeom>
        </p:spPr>
      </p:pic>
    </p:spTree>
    <p:extLst>
      <p:ext uri="{BB962C8B-B14F-4D97-AF65-F5344CB8AC3E}">
        <p14:creationId xmlns:p14="http://schemas.microsoft.com/office/powerpoint/2010/main" val="1916970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5338E43-E39E-490B-B2BD-FF85CC5E61B0}"/>
              </a:ext>
            </a:extLst>
          </p:cNvPr>
          <p:cNvSpPr>
            <a:spLocks noGrp="1"/>
          </p:cNvSpPr>
          <p:nvPr>
            <p:ph type="sldNum" idx="12"/>
          </p:nvPr>
        </p:nvSpPr>
        <p:spPr/>
        <p:txBody>
          <a:bodyPr/>
          <a:lstStyle/>
          <a:p>
            <a:fld id="{00000000-1234-1234-1234-123412341234}" type="slidenum">
              <a:rPr lang="en-US" smtClean="0"/>
              <a:pPr/>
              <a:t>35</a:t>
            </a:fld>
            <a:endParaRPr lang="en-US"/>
          </a:p>
        </p:txBody>
      </p:sp>
      <p:sp>
        <p:nvSpPr>
          <p:cNvPr id="4" name="Title 3">
            <a:extLst>
              <a:ext uri="{FF2B5EF4-FFF2-40B4-BE49-F238E27FC236}">
                <a16:creationId xmlns:a16="http://schemas.microsoft.com/office/drawing/2014/main" id="{8E6FF215-0767-4031-A47B-629563F2ADD8}"/>
              </a:ext>
            </a:extLst>
          </p:cNvPr>
          <p:cNvSpPr>
            <a:spLocks noGrp="1"/>
          </p:cNvSpPr>
          <p:nvPr>
            <p:ph type="title"/>
          </p:nvPr>
        </p:nvSpPr>
        <p:spPr/>
        <p:txBody>
          <a:bodyPr/>
          <a:lstStyle/>
          <a:p>
            <a:r>
              <a:rPr lang="en-US" dirty="0"/>
              <a:t>Gantt: Manufacturing</a:t>
            </a:r>
          </a:p>
        </p:txBody>
      </p:sp>
      <p:pic>
        <p:nvPicPr>
          <p:cNvPr id="7" name="Picture 6">
            <a:extLst>
              <a:ext uri="{FF2B5EF4-FFF2-40B4-BE49-F238E27FC236}">
                <a16:creationId xmlns:a16="http://schemas.microsoft.com/office/drawing/2014/main" id="{922EE26F-2D49-4C9D-B06E-8440680F5521}"/>
              </a:ext>
            </a:extLst>
          </p:cNvPr>
          <p:cNvPicPr>
            <a:picLocks noChangeAspect="1"/>
          </p:cNvPicPr>
          <p:nvPr/>
        </p:nvPicPr>
        <p:blipFill rotWithShape="1">
          <a:blip r:embed="rId2"/>
          <a:srcRect l="1080" t="35905" r="1542" b="61614"/>
          <a:stretch/>
        </p:blipFill>
        <p:spPr>
          <a:xfrm>
            <a:off x="98854" y="1270955"/>
            <a:ext cx="8904159" cy="127591"/>
          </a:xfrm>
          <a:prstGeom prst="rect">
            <a:avLst/>
          </a:prstGeom>
        </p:spPr>
      </p:pic>
      <p:pic>
        <p:nvPicPr>
          <p:cNvPr id="8" name="Picture 7">
            <a:extLst>
              <a:ext uri="{FF2B5EF4-FFF2-40B4-BE49-F238E27FC236}">
                <a16:creationId xmlns:a16="http://schemas.microsoft.com/office/drawing/2014/main" id="{A15C3FD7-7084-48AC-B0B7-787AB9EA02BB}"/>
              </a:ext>
            </a:extLst>
          </p:cNvPr>
          <p:cNvPicPr>
            <a:picLocks noChangeAspect="1"/>
          </p:cNvPicPr>
          <p:nvPr/>
        </p:nvPicPr>
        <p:blipFill rotWithShape="1">
          <a:blip r:embed="rId3"/>
          <a:srcRect l="22125" t="30499" r="3704" b="67393"/>
          <a:stretch/>
        </p:blipFill>
        <p:spPr>
          <a:xfrm>
            <a:off x="2032770" y="1098392"/>
            <a:ext cx="6970243" cy="159575"/>
          </a:xfrm>
          <a:prstGeom prst="rect">
            <a:avLst/>
          </a:prstGeom>
        </p:spPr>
      </p:pic>
      <p:pic>
        <p:nvPicPr>
          <p:cNvPr id="9" name="Picture 8">
            <a:extLst>
              <a:ext uri="{FF2B5EF4-FFF2-40B4-BE49-F238E27FC236}">
                <a16:creationId xmlns:a16="http://schemas.microsoft.com/office/drawing/2014/main" id="{9E467175-D6E5-4B54-B7A5-A7D6E1689D13}"/>
              </a:ext>
            </a:extLst>
          </p:cNvPr>
          <p:cNvPicPr>
            <a:picLocks noChangeAspect="1"/>
          </p:cNvPicPr>
          <p:nvPr/>
        </p:nvPicPr>
        <p:blipFill rotWithShape="1">
          <a:blip r:embed="rId4"/>
          <a:srcRect l="1081" t="10524" r="1542" b="14485"/>
          <a:stretch/>
        </p:blipFill>
        <p:spPr>
          <a:xfrm>
            <a:off x="98854" y="1415022"/>
            <a:ext cx="8904159" cy="3857195"/>
          </a:xfrm>
          <a:prstGeom prst="rect">
            <a:avLst/>
          </a:prstGeom>
        </p:spPr>
      </p:pic>
    </p:spTree>
    <p:extLst>
      <p:ext uri="{BB962C8B-B14F-4D97-AF65-F5344CB8AC3E}">
        <p14:creationId xmlns:p14="http://schemas.microsoft.com/office/powerpoint/2010/main" val="6032218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96388E0-A66E-4CA3-891A-517F0255F94B}"/>
              </a:ext>
            </a:extLst>
          </p:cNvPr>
          <p:cNvSpPr>
            <a:spLocks noGrp="1"/>
          </p:cNvSpPr>
          <p:nvPr>
            <p:ph type="sldNum" idx="12"/>
          </p:nvPr>
        </p:nvSpPr>
        <p:spPr/>
        <p:txBody>
          <a:bodyPr/>
          <a:lstStyle/>
          <a:p>
            <a:fld id="{00000000-1234-1234-1234-123412341234}" type="slidenum">
              <a:rPr lang="en-US" smtClean="0"/>
              <a:pPr/>
              <a:t>36</a:t>
            </a:fld>
            <a:endParaRPr lang="en-US"/>
          </a:p>
        </p:txBody>
      </p:sp>
      <p:sp>
        <p:nvSpPr>
          <p:cNvPr id="4" name="Title 3">
            <a:extLst>
              <a:ext uri="{FF2B5EF4-FFF2-40B4-BE49-F238E27FC236}">
                <a16:creationId xmlns:a16="http://schemas.microsoft.com/office/drawing/2014/main" id="{0C1DA3F8-7BC0-4E9D-86CC-6C2C8065C5B7}"/>
              </a:ext>
            </a:extLst>
          </p:cNvPr>
          <p:cNvSpPr>
            <a:spLocks noGrp="1"/>
          </p:cNvSpPr>
          <p:nvPr>
            <p:ph type="title"/>
          </p:nvPr>
        </p:nvSpPr>
        <p:spPr/>
        <p:txBody>
          <a:bodyPr/>
          <a:lstStyle/>
          <a:p>
            <a:r>
              <a:rPr lang="en-US" dirty="0"/>
              <a:t>Gannt: Assembly &amp; Integration</a:t>
            </a:r>
          </a:p>
        </p:txBody>
      </p:sp>
      <p:pic>
        <p:nvPicPr>
          <p:cNvPr id="5" name="Picture 4">
            <a:extLst>
              <a:ext uri="{FF2B5EF4-FFF2-40B4-BE49-F238E27FC236}">
                <a16:creationId xmlns:a16="http://schemas.microsoft.com/office/drawing/2014/main" id="{1C81E45D-93FB-4722-970C-83E6295AFAB7}"/>
              </a:ext>
            </a:extLst>
          </p:cNvPr>
          <p:cNvPicPr>
            <a:picLocks noChangeAspect="1"/>
          </p:cNvPicPr>
          <p:nvPr/>
        </p:nvPicPr>
        <p:blipFill rotWithShape="1">
          <a:blip r:embed="rId2"/>
          <a:srcRect l="22125" t="30499" r="3704" b="67393"/>
          <a:stretch/>
        </p:blipFill>
        <p:spPr>
          <a:xfrm>
            <a:off x="2032770" y="1098392"/>
            <a:ext cx="6970243" cy="159575"/>
          </a:xfrm>
          <a:prstGeom prst="rect">
            <a:avLst/>
          </a:prstGeom>
        </p:spPr>
      </p:pic>
      <p:pic>
        <p:nvPicPr>
          <p:cNvPr id="6" name="Picture 5">
            <a:extLst>
              <a:ext uri="{FF2B5EF4-FFF2-40B4-BE49-F238E27FC236}">
                <a16:creationId xmlns:a16="http://schemas.microsoft.com/office/drawing/2014/main" id="{25C89040-976F-4830-A47F-6F7016869CCC}"/>
              </a:ext>
            </a:extLst>
          </p:cNvPr>
          <p:cNvPicPr>
            <a:picLocks noChangeAspect="1"/>
          </p:cNvPicPr>
          <p:nvPr/>
        </p:nvPicPr>
        <p:blipFill rotWithShape="1">
          <a:blip r:embed="rId3"/>
          <a:srcRect l="857" t="9137" r="1542" b="52977"/>
          <a:stretch/>
        </p:blipFill>
        <p:spPr>
          <a:xfrm>
            <a:off x="78377" y="1257967"/>
            <a:ext cx="8924636" cy="1948696"/>
          </a:xfrm>
          <a:prstGeom prst="rect">
            <a:avLst/>
          </a:prstGeom>
        </p:spPr>
      </p:pic>
      <p:pic>
        <p:nvPicPr>
          <p:cNvPr id="8" name="Picture 7">
            <a:extLst>
              <a:ext uri="{FF2B5EF4-FFF2-40B4-BE49-F238E27FC236}">
                <a16:creationId xmlns:a16="http://schemas.microsoft.com/office/drawing/2014/main" id="{551CCBC5-90AE-4EB4-B3C2-0B2892B029F6}"/>
              </a:ext>
            </a:extLst>
          </p:cNvPr>
          <p:cNvPicPr>
            <a:picLocks noChangeAspect="1"/>
          </p:cNvPicPr>
          <p:nvPr/>
        </p:nvPicPr>
        <p:blipFill rotWithShape="1">
          <a:blip r:embed="rId4"/>
          <a:srcRect l="857" t="10453" r="1542" b="38615"/>
          <a:stretch/>
        </p:blipFill>
        <p:spPr>
          <a:xfrm>
            <a:off x="78377" y="3139887"/>
            <a:ext cx="8924636" cy="2619721"/>
          </a:xfrm>
          <a:prstGeom prst="rect">
            <a:avLst/>
          </a:prstGeom>
        </p:spPr>
      </p:pic>
    </p:spTree>
    <p:extLst>
      <p:ext uri="{BB962C8B-B14F-4D97-AF65-F5344CB8AC3E}">
        <p14:creationId xmlns:p14="http://schemas.microsoft.com/office/powerpoint/2010/main" val="36336224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36137E0-3A5A-4EB7-A46C-A350B760227E}"/>
              </a:ext>
            </a:extLst>
          </p:cNvPr>
          <p:cNvSpPr>
            <a:spLocks noGrp="1"/>
          </p:cNvSpPr>
          <p:nvPr>
            <p:ph type="sldNum" idx="12"/>
          </p:nvPr>
        </p:nvSpPr>
        <p:spPr/>
        <p:txBody>
          <a:bodyPr/>
          <a:lstStyle/>
          <a:p>
            <a:fld id="{00000000-1234-1234-1234-123412341234}" type="slidenum">
              <a:rPr lang="en-US" smtClean="0"/>
              <a:pPr/>
              <a:t>37</a:t>
            </a:fld>
            <a:endParaRPr lang="en-US"/>
          </a:p>
        </p:txBody>
      </p:sp>
      <p:sp>
        <p:nvSpPr>
          <p:cNvPr id="4" name="Title 3">
            <a:extLst>
              <a:ext uri="{FF2B5EF4-FFF2-40B4-BE49-F238E27FC236}">
                <a16:creationId xmlns:a16="http://schemas.microsoft.com/office/drawing/2014/main" id="{44CBF6F1-DED3-491A-BE3A-44AD9028E439}"/>
              </a:ext>
            </a:extLst>
          </p:cNvPr>
          <p:cNvSpPr>
            <a:spLocks noGrp="1"/>
          </p:cNvSpPr>
          <p:nvPr>
            <p:ph type="title"/>
          </p:nvPr>
        </p:nvSpPr>
        <p:spPr/>
        <p:txBody>
          <a:bodyPr/>
          <a:lstStyle/>
          <a:p>
            <a:r>
              <a:rPr lang="en-US" dirty="0"/>
              <a:t>Gantt: Deliverables</a:t>
            </a:r>
          </a:p>
        </p:txBody>
      </p:sp>
      <p:pic>
        <p:nvPicPr>
          <p:cNvPr id="5" name="Picture 4">
            <a:extLst>
              <a:ext uri="{FF2B5EF4-FFF2-40B4-BE49-F238E27FC236}">
                <a16:creationId xmlns:a16="http://schemas.microsoft.com/office/drawing/2014/main" id="{AA4D88FF-448D-448A-9BC9-D7EA34A48FDB}"/>
              </a:ext>
            </a:extLst>
          </p:cNvPr>
          <p:cNvPicPr>
            <a:picLocks noChangeAspect="1"/>
          </p:cNvPicPr>
          <p:nvPr/>
        </p:nvPicPr>
        <p:blipFill rotWithShape="1">
          <a:blip r:embed="rId2"/>
          <a:srcRect l="22125" t="30499" r="3704" b="67393"/>
          <a:stretch/>
        </p:blipFill>
        <p:spPr>
          <a:xfrm>
            <a:off x="2032770" y="1098392"/>
            <a:ext cx="6970243" cy="159575"/>
          </a:xfrm>
          <a:prstGeom prst="rect">
            <a:avLst/>
          </a:prstGeom>
        </p:spPr>
      </p:pic>
      <p:pic>
        <p:nvPicPr>
          <p:cNvPr id="6" name="Picture 5">
            <a:extLst>
              <a:ext uri="{FF2B5EF4-FFF2-40B4-BE49-F238E27FC236}">
                <a16:creationId xmlns:a16="http://schemas.microsoft.com/office/drawing/2014/main" id="{05DEE2D1-876B-4F1E-AD83-6CE04C42B026}"/>
              </a:ext>
            </a:extLst>
          </p:cNvPr>
          <p:cNvPicPr>
            <a:picLocks noChangeAspect="1"/>
          </p:cNvPicPr>
          <p:nvPr/>
        </p:nvPicPr>
        <p:blipFill rotWithShape="1">
          <a:blip r:embed="rId3"/>
          <a:srcRect l="953" t="24645" r="1542" b="20666"/>
          <a:stretch/>
        </p:blipFill>
        <p:spPr>
          <a:xfrm>
            <a:off x="114036" y="1257967"/>
            <a:ext cx="8915927" cy="2812870"/>
          </a:xfrm>
          <a:prstGeom prst="rect">
            <a:avLst/>
          </a:prstGeom>
        </p:spPr>
      </p:pic>
    </p:spTree>
    <p:extLst>
      <p:ext uri="{BB962C8B-B14F-4D97-AF65-F5344CB8AC3E}">
        <p14:creationId xmlns:p14="http://schemas.microsoft.com/office/powerpoint/2010/main" val="3214109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46"/>
        <p:cNvGrpSpPr/>
        <p:nvPr/>
      </p:nvGrpSpPr>
      <p:grpSpPr>
        <a:xfrm>
          <a:off x="0" y="0"/>
          <a:ext cx="0" cy="0"/>
          <a:chOff x="0" y="0"/>
          <a:chExt cx="0" cy="0"/>
        </a:xfrm>
      </p:grpSpPr>
      <p:sp>
        <p:nvSpPr>
          <p:cNvPr id="648" name="Google Shape;648;p46"/>
          <p:cNvSpPr txBox="1">
            <a:spLocks noGrp="1"/>
          </p:cNvSpPr>
          <p:nvPr>
            <p:ph type="title"/>
          </p:nvPr>
        </p:nvSpPr>
        <p:spPr>
          <a:prstGeom prst="rect">
            <a:avLst/>
          </a:prstGeom>
          <a:noFill/>
          <a:ln>
            <a:noFill/>
          </a:ln>
        </p:spPr>
        <p:txBody>
          <a:bodyPr spcFirstLastPara="1" wrap="square" lIns="68569" tIns="34275" rIns="68569" bIns="34275" anchor="b" anchorCtr="0">
            <a:noAutofit/>
          </a:bodyPr>
          <a:lstStyle/>
          <a:p>
            <a:pPr>
              <a:buClr>
                <a:schemeClr val="lt1"/>
              </a:buClr>
            </a:pPr>
            <a:r>
              <a:rPr lang="en-US" sz="4000" dirty="0">
                <a:solidFill>
                  <a:schemeClr val="lt1"/>
                </a:solidFill>
              </a:rPr>
              <a:t>B: Team </a:t>
            </a:r>
            <a:br>
              <a:rPr lang="en-US" sz="4000" dirty="0">
                <a:solidFill>
                  <a:schemeClr val="lt1"/>
                </a:solidFill>
              </a:rPr>
            </a:br>
            <a:r>
              <a:rPr lang="en-US" sz="4000" dirty="0">
                <a:solidFill>
                  <a:schemeClr val="lt1"/>
                </a:solidFill>
              </a:rPr>
              <a:t>Organization</a:t>
            </a:r>
            <a:endParaRPr sz="40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7" name="Google Shape;777;p48"/>
          <p:cNvSpPr txBox="1">
            <a:spLocks noGrp="1"/>
          </p:cNvSpPr>
          <p:nvPr>
            <p:ph type="sldNum" idx="12"/>
          </p:nvPr>
        </p:nvSpPr>
        <p:spPr>
          <a:prstGeom prst="rect">
            <a:avLst/>
          </a:prstGeom>
        </p:spPr>
        <p:txBody>
          <a:bodyPr spcFirstLastPara="1" wrap="square" lIns="68569" tIns="34275" rIns="68569" bIns="34275" anchor="t" anchorCtr="0">
            <a:noAutofit/>
          </a:bodyPr>
          <a:lstStyle/>
          <a:p>
            <a:fld id="{00000000-1234-1234-1234-123412341234}" type="slidenum">
              <a:rPr lang="en-US"/>
              <a:pPr/>
              <a:t>39</a:t>
            </a:fld>
            <a:endParaRPr/>
          </a:p>
        </p:txBody>
      </p:sp>
      <p:sp>
        <p:nvSpPr>
          <p:cNvPr id="776" name="Google Shape;776;p48"/>
          <p:cNvSpPr txBox="1">
            <a:spLocks noGrp="1"/>
          </p:cNvSpPr>
          <p:nvPr>
            <p:ph type="title"/>
          </p:nvPr>
        </p:nvSpPr>
        <p:spPr>
          <a:prstGeom prst="rect">
            <a:avLst/>
          </a:prstGeom>
        </p:spPr>
        <p:txBody>
          <a:bodyPr spcFirstLastPara="1" wrap="square" lIns="68569" tIns="34275" rIns="68569" bIns="34275" anchor="ctr" anchorCtr="0">
            <a:noAutofit/>
          </a:bodyPr>
          <a:lstStyle/>
          <a:p>
            <a:r>
              <a:rPr lang="en-US" sz="3200" dirty="0">
                <a:solidFill>
                  <a:srgbClr val="FFFFFF"/>
                </a:solidFill>
              </a:rPr>
              <a:t>Organizational Chart: 09/18 – 02/19</a:t>
            </a:r>
            <a:endParaRPr sz="3200" dirty="0"/>
          </a:p>
        </p:txBody>
      </p:sp>
      <p:pic>
        <p:nvPicPr>
          <p:cNvPr id="6" name="Picture 5" descr="A screenshot of a cell phone&#10;&#10;Description generated with very high confidence">
            <a:extLst>
              <a:ext uri="{FF2B5EF4-FFF2-40B4-BE49-F238E27FC236}">
                <a16:creationId xmlns:a16="http://schemas.microsoft.com/office/drawing/2014/main" id="{56BD4860-86C1-4E9A-A83E-393C5DC72600}"/>
              </a:ext>
            </a:extLst>
          </p:cNvPr>
          <p:cNvPicPr>
            <a:picLocks noChangeAspect="1"/>
          </p:cNvPicPr>
          <p:nvPr/>
        </p:nvPicPr>
        <p:blipFill rotWithShape="1">
          <a:blip r:embed="rId3"/>
          <a:srcRect r="82748" b="47467"/>
          <a:stretch/>
        </p:blipFill>
        <p:spPr>
          <a:xfrm>
            <a:off x="310603" y="1632218"/>
            <a:ext cx="1237764" cy="1983239"/>
          </a:xfrm>
          <a:prstGeom prst="rect">
            <a:avLst/>
          </a:prstGeom>
        </p:spPr>
      </p:pic>
      <p:pic>
        <p:nvPicPr>
          <p:cNvPr id="7" name="Picture 6" descr="A screenshot of a cell phone&#10;&#10;Description generated with very high confidence">
            <a:extLst>
              <a:ext uri="{FF2B5EF4-FFF2-40B4-BE49-F238E27FC236}">
                <a16:creationId xmlns:a16="http://schemas.microsoft.com/office/drawing/2014/main" id="{7AED23B0-F35F-4181-9603-C99772EFA7CA}"/>
              </a:ext>
            </a:extLst>
          </p:cNvPr>
          <p:cNvPicPr>
            <a:picLocks noChangeAspect="1"/>
          </p:cNvPicPr>
          <p:nvPr/>
        </p:nvPicPr>
        <p:blipFill rotWithShape="1">
          <a:blip r:embed="rId4"/>
          <a:srcRect l="17253"/>
          <a:stretch/>
        </p:blipFill>
        <p:spPr>
          <a:xfrm>
            <a:off x="204513" y="2125539"/>
            <a:ext cx="5936681" cy="3775199"/>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FC389EC8-7B85-4E2F-BD44-64843238BB30}"/>
              </a:ext>
            </a:extLst>
          </p:cNvPr>
          <p:cNvPicPr>
            <a:picLocks noChangeAspect="1"/>
          </p:cNvPicPr>
          <p:nvPr/>
        </p:nvPicPr>
        <p:blipFill rotWithShape="1">
          <a:blip r:embed="rId4"/>
          <a:srcRect l="872" t="64930" r="85160" b="23823"/>
          <a:stretch/>
        </p:blipFill>
        <p:spPr>
          <a:xfrm>
            <a:off x="6071879" y="1081108"/>
            <a:ext cx="1881889" cy="797349"/>
          </a:xfrm>
          <a:prstGeom prst="rect">
            <a:avLst/>
          </a:prstGeom>
        </p:spPr>
      </p:pic>
      <p:pic>
        <p:nvPicPr>
          <p:cNvPr id="9" name="Picture 8" descr="A screenshot of a cell phone&#10;&#10;Description generated with very high confidence">
            <a:extLst>
              <a:ext uri="{FF2B5EF4-FFF2-40B4-BE49-F238E27FC236}">
                <a16:creationId xmlns:a16="http://schemas.microsoft.com/office/drawing/2014/main" id="{D94365FD-EEAA-4F1F-BB0F-335883984A62}"/>
              </a:ext>
            </a:extLst>
          </p:cNvPr>
          <p:cNvPicPr>
            <a:picLocks noChangeAspect="1"/>
          </p:cNvPicPr>
          <p:nvPr/>
        </p:nvPicPr>
        <p:blipFill rotWithShape="1">
          <a:blip r:embed="rId4"/>
          <a:srcRect l="872" t="76177" r="85160" b="12576"/>
          <a:stretch/>
        </p:blipFill>
        <p:spPr>
          <a:xfrm>
            <a:off x="6044898" y="2989148"/>
            <a:ext cx="1881889" cy="797350"/>
          </a:xfrm>
          <a:prstGeom prst="rect">
            <a:avLst/>
          </a:prstGeom>
        </p:spPr>
      </p:pic>
      <p:pic>
        <p:nvPicPr>
          <p:cNvPr id="10" name="Picture 9" descr="A screenshot of a cell phone&#10;&#10;Description generated with very high confidence">
            <a:extLst>
              <a:ext uri="{FF2B5EF4-FFF2-40B4-BE49-F238E27FC236}">
                <a16:creationId xmlns:a16="http://schemas.microsoft.com/office/drawing/2014/main" id="{8664CAFE-A286-4467-B9D3-E59AFBC7189A}"/>
              </a:ext>
            </a:extLst>
          </p:cNvPr>
          <p:cNvPicPr>
            <a:picLocks noChangeAspect="1"/>
          </p:cNvPicPr>
          <p:nvPr/>
        </p:nvPicPr>
        <p:blipFill rotWithShape="1">
          <a:blip r:embed="rId4"/>
          <a:srcRect l="872" t="87109" r="85160" b="1644"/>
          <a:stretch/>
        </p:blipFill>
        <p:spPr>
          <a:xfrm>
            <a:off x="6071879" y="4972634"/>
            <a:ext cx="1881889" cy="797350"/>
          </a:xfrm>
          <a:prstGeom prst="rect">
            <a:avLst/>
          </a:prstGeom>
        </p:spPr>
      </p:pic>
      <p:sp>
        <p:nvSpPr>
          <p:cNvPr id="11" name="TextBox 10">
            <a:extLst>
              <a:ext uri="{FF2B5EF4-FFF2-40B4-BE49-F238E27FC236}">
                <a16:creationId xmlns:a16="http://schemas.microsoft.com/office/drawing/2014/main" id="{C1CD102E-4DA9-4ED5-AA4E-860431B5FE85}"/>
              </a:ext>
            </a:extLst>
          </p:cNvPr>
          <p:cNvSpPr txBox="1"/>
          <p:nvPr/>
        </p:nvSpPr>
        <p:spPr>
          <a:xfrm>
            <a:off x="6312004" y="1878457"/>
            <a:ext cx="2831996" cy="646331"/>
          </a:xfrm>
          <a:prstGeom prst="rect">
            <a:avLst/>
          </a:prstGeom>
          <a:noFill/>
        </p:spPr>
        <p:txBody>
          <a:bodyPr wrap="square" rtlCol="0">
            <a:spAutoFit/>
          </a:bodyPr>
          <a:lstStyle/>
          <a:p>
            <a:pPr marL="285750" indent="-285750">
              <a:buFont typeface="Arial" panose="020B0604020202020204" pitchFamily="34" charset="0"/>
              <a:buChar char="•"/>
            </a:pPr>
            <a:r>
              <a:rPr lang="en-US" sz="1800" dirty="0"/>
              <a:t>4 Team Members</a:t>
            </a:r>
          </a:p>
          <a:p>
            <a:pPr marL="285750" indent="-285750">
              <a:buFont typeface="Arial" panose="020B0604020202020204" pitchFamily="34" charset="0"/>
              <a:buChar char="•"/>
            </a:pPr>
            <a:r>
              <a:rPr lang="en-US" sz="1800" dirty="0">
                <a:solidFill>
                  <a:srgbClr val="0070C0"/>
                </a:solidFill>
              </a:rPr>
              <a:t>Progress: On Track</a:t>
            </a:r>
          </a:p>
        </p:txBody>
      </p:sp>
      <p:sp>
        <p:nvSpPr>
          <p:cNvPr id="12" name="TextBox 11">
            <a:extLst>
              <a:ext uri="{FF2B5EF4-FFF2-40B4-BE49-F238E27FC236}">
                <a16:creationId xmlns:a16="http://schemas.microsoft.com/office/drawing/2014/main" id="{9283567E-352F-45F2-A36C-3871CE13044D}"/>
              </a:ext>
            </a:extLst>
          </p:cNvPr>
          <p:cNvSpPr txBox="1"/>
          <p:nvPr/>
        </p:nvSpPr>
        <p:spPr>
          <a:xfrm>
            <a:off x="6312005" y="3829692"/>
            <a:ext cx="2700496"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t>5 Team Members</a:t>
            </a:r>
          </a:p>
          <a:p>
            <a:pPr marL="285750" indent="-285750">
              <a:buFont typeface="Arial" panose="020B0604020202020204" pitchFamily="34" charset="0"/>
              <a:buChar char="•"/>
            </a:pPr>
            <a:r>
              <a:rPr lang="en-US" sz="1800" dirty="0">
                <a:solidFill>
                  <a:srgbClr val="FFC000"/>
                </a:solidFill>
              </a:rPr>
              <a:t>Progress: Falling Behind</a:t>
            </a:r>
          </a:p>
        </p:txBody>
      </p:sp>
      <p:sp>
        <p:nvSpPr>
          <p:cNvPr id="13" name="TextBox 12">
            <a:extLst>
              <a:ext uri="{FF2B5EF4-FFF2-40B4-BE49-F238E27FC236}">
                <a16:creationId xmlns:a16="http://schemas.microsoft.com/office/drawing/2014/main" id="{AEF09FE9-6724-49F8-A11B-F33199AC604E}"/>
              </a:ext>
            </a:extLst>
          </p:cNvPr>
          <p:cNvSpPr txBox="1"/>
          <p:nvPr/>
        </p:nvSpPr>
        <p:spPr>
          <a:xfrm>
            <a:off x="6312005" y="5741824"/>
            <a:ext cx="2540748"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t>3 Team Members</a:t>
            </a:r>
          </a:p>
          <a:p>
            <a:pPr marL="285750" indent="-285750">
              <a:buFont typeface="Arial" panose="020B0604020202020204" pitchFamily="34" charset="0"/>
              <a:buChar char="•"/>
            </a:pPr>
            <a:r>
              <a:rPr lang="en-US" sz="1800" dirty="0">
                <a:solidFill>
                  <a:schemeClr val="accent5">
                    <a:lumMod val="75000"/>
                  </a:schemeClr>
                </a:solidFill>
              </a:rPr>
              <a:t>Progress: Ahead of Schedule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8CC0429-4489-4A8F-A546-0B2E353EF8AD}"/>
              </a:ext>
            </a:extLst>
          </p:cNvPr>
          <p:cNvSpPr>
            <a:spLocks noGrp="1"/>
          </p:cNvSpPr>
          <p:nvPr>
            <p:ph type="body" idx="1"/>
          </p:nvPr>
        </p:nvSpPr>
        <p:spPr>
          <a:xfrm>
            <a:off x="121954" y="1343301"/>
            <a:ext cx="8587706" cy="4300118"/>
          </a:xfrm>
        </p:spPr>
        <p:txBody>
          <a:bodyPr/>
          <a:lstStyle/>
          <a:p>
            <a:r>
              <a:rPr lang="en-US" sz="2000" dirty="0"/>
              <a:t>The DRAGON team will provide a fully autonomous method to </a:t>
            </a:r>
            <a:r>
              <a:rPr lang="en-US" sz="2000" u="sng" dirty="0"/>
              <a:t>navigate an unmanned rover in GPS-denied environments with 1m accuracy </a:t>
            </a:r>
          </a:p>
          <a:p>
            <a:endParaRPr lang="en-US" sz="2000" dirty="0"/>
          </a:p>
          <a:p>
            <a:r>
              <a:rPr lang="en-US" sz="2000" dirty="0"/>
              <a:t>This will be done by developing:</a:t>
            </a:r>
          </a:p>
          <a:p>
            <a:pPr lvl="1"/>
            <a:r>
              <a:rPr lang="en-US" sz="2000" b="1" dirty="0"/>
              <a:t>Pods</a:t>
            </a:r>
            <a:r>
              <a:rPr lang="en-US" sz="2000" dirty="0"/>
              <a:t> which contain </a:t>
            </a:r>
            <a:r>
              <a:rPr lang="en-US" sz="2000" b="1" dirty="0"/>
              <a:t>RF-Localization</a:t>
            </a:r>
            <a:r>
              <a:rPr lang="en-US" sz="2000" dirty="0"/>
              <a:t> beacons. </a:t>
            </a:r>
          </a:p>
          <a:p>
            <a:pPr lvl="1"/>
            <a:r>
              <a:rPr lang="en-US" sz="2000" b="1" dirty="0"/>
              <a:t>Deployment mechanism</a:t>
            </a:r>
            <a:r>
              <a:rPr lang="en-US" sz="2000" dirty="0"/>
              <a:t> to deploy pods to </a:t>
            </a:r>
            <a:r>
              <a:rPr lang="en-US" sz="2000" b="1" dirty="0"/>
              <a:t>software-determined locations</a:t>
            </a:r>
          </a:p>
          <a:p>
            <a:pPr lvl="1"/>
            <a:r>
              <a:rPr lang="en-US" sz="2000" dirty="0"/>
              <a:t>Software to determine </a:t>
            </a:r>
            <a:r>
              <a:rPr lang="en-US" sz="2000" b="1" dirty="0"/>
              <a:t>absolute position </a:t>
            </a:r>
            <a:r>
              <a:rPr lang="en-US" sz="2000" dirty="0"/>
              <a:t>and </a:t>
            </a:r>
            <a:r>
              <a:rPr lang="en-US" sz="2000" b="1" dirty="0"/>
              <a:t>navigate to waypoints</a:t>
            </a:r>
          </a:p>
          <a:p>
            <a:pPr marL="85725" indent="0">
              <a:buNone/>
            </a:pPr>
            <a:endParaRPr lang="en-US" sz="2000" dirty="0"/>
          </a:p>
          <a:p>
            <a:r>
              <a:rPr lang="en-US" sz="2000" dirty="0"/>
              <a:t>The pods will also have the demonstrational ability to collect and transmit environmental data.</a:t>
            </a:r>
          </a:p>
          <a:p>
            <a:endParaRPr lang="en-US" sz="2000" dirty="0"/>
          </a:p>
        </p:txBody>
      </p:sp>
      <p:sp>
        <p:nvSpPr>
          <p:cNvPr id="3" name="Slide Number Placeholder 2">
            <a:extLst>
              <a:ext uri="{FF2B5EF4-FFF2-40B4-BE49-F238E27FC236}">
                <a16:creationId xmlns:a16="http://schemas.microsoft.com/office/drawing/2014/main" id="{60B225B1-AF51-4486-9D99-6EE87578C218}"/>
              </a:ext>
            </a:extLst>
          </p:cNvPr>
          <p:cNvSpPr>
            <a:spLocks noGrp="1"/>
          </p:cNvSpPr>
          <p:nvPr>
            <p:ph type="sldNum" idx="12"/>
          </p:nvPr>
        </p:nvSpPr>
        <p:spPr/>
        <p:txBody>
          <a:bodyPr/>
          <a:lstStyle/>
          <a:p>
            <a:fld id="{00000000-1234-1234-1234-123412341234}" type="slidenum">
              <a:rPr lang="en-US" smtClean="0"/>
              <a:pPr/>
              <a:t>4</a:t>
            </a:fld>
            <a:endParaRPr lang="en-US"/>
          </a:p>
        </p:txBody>
      </p:sp>
      <p:sp>
        <p:nvSpPr>
          <p:cNvPr id="4" name="Title 3">
            <a:extLst>
              <a:ext uri="{FF2B5EF4-FFF2-40B4-BE49-F238E27FC236}">
                <a16:creationId xmlns:a16="http://schemas.microsoft.com/office/drawing/2014/main" id="{4E3B7216-EA19-4BA1-9588-C2DF5DEF0200}"/>
              </a:ext>
            </a:extLst>
          </p:cNvPr>
          <p:cNvSpPr>
            <a:spLocks noGrp="1"/>
          </p:cNvSpPr>
          <p:nvPr>
            <p:ph type="title"/>
          </p:nvPr>
        </p:nvSpPr>
        <p:spPr/>
        <p:txBody>
          <a:bodyPr/>
          <a:lstStyle/>
          <a:p>
            <a:r>
              <a:rPr lang="en-US" dirty="0"/>
              <a:t>Specific Objectives</a:t>
            </a:r>
          </a:p>
        </p:txBody>
      </p:sp>
    </p:spTree>
    <p:extLst>
      <p:ext uri="{BB962C8B-B14F-4D97-AF65-F5344CB8AC3E}">
        <p14:creationId xmlns:p14="http://schemas.microsoft.com/office/powerpoint/2010/main" val="10093406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83"/>
        <p:cNvGrpSpPr/>
        <p:nvPr/>
      </p:nvGrpSpPr>
      <p:grpSpPr>
        <a:xfrm>
          <a:off x="0" y="0"/>
          <a:ext cx="0" cy="0"/>
          <a:chOff x="0" y="0"/>
          <a:chExt cx="0" cy="0"/>
        </a:xfrm>
      </p:grpSpPr>
      <p:sp>
        <p:nvSpPr>
          <p:cNvPr id="785" name="Google Shape;785;p49"/>
          <p:cNvSpPr txBox="1">
            <a:spLocks noGrp="1"/>
          </p:cNvSpPr>
          <p:nvPr>
            <p:ph type="sldNum" idx="12"/>
          </p:nvPr>
        </p:nvSpPr>
        <p:spPr>
          <a:prstGeom prst="rect">
            <a:avLst/>
          </a:prstGeom>
        </p:spPr>
        <p:txBody>
          <a:bodyPr spcFirstLastPara="1" wrap="square" lIns="68569" tIns="34275" rIns="68569" bIns="34275" anchor="t" anchorCtr="0">
            <a:noAutofit/>
          </a:bodyPr>
          <a:lstStyle/>
          <a:p>
            <a:fld id="{00000000-1234-1234-1234-123412341234}" type="slidenum">
              <a:rPr lang="en-US"/>
              <a:pPr/>
              <a:t>40</a:t>
            </a:fld>
            <a:endParaRPr/>
          </a:p>
        </p:txBody>
      </p:sp>
      <p:sp>
        <p:nvSpPr>
          <p:cNvPr id="784" name="Google Shape;784;p49"/>
          <p:cNvSpPr txBox="1">
            <a:spLocks noGrp="1"/>
          </p:cNvSpPr>
          <p:nvPr>
            <p:ph type="title"/>
          </p:nvPr>
        </p:nvSpPr>
        <p:spPr>
          <a:prstGeom prst="rect">
            <a:avLst/>
          </a:prstGeom>
        </p:spPr>
        <p:txBody>
          <a:bodyPr spcFirstLastPara="1" wrap="square" lIns="68569" tIns="34275" rIns="68569" bIns="34275" anchor="ctr" anchorCtr="0">
            <a:noAutofit/>
          </a:bodyPr>
          <a:lstStyle/>
          <a:p>
            <a:r>
              <a:rPr lang="en-US" sz="3200" dirty="0">
                <a:solidFill>
                  <a:srgbClr val="FFFFFF"/>
                </a:solidFill>
              </a:rPr>
              <a:t>Organizational Chart: 03/19 – 05/19</a:t>
            </a:r>
            <a:endParaRPr sz="3200" dirty="0"/>
          </a:p>
        </p:txBody>
      </p:sp>
      <p:pic>
        <p:nvPicPr>
          <p:cNvPr id="6" name="Picture 5" descr="A screenshot of a cell phone&#10;&#10;Description generated with very high confidence">
            <a:extLst>
              <a:ext uri="{FF2B5EF4-FFF2-40B4-BE49-F238E27FC236}">
                <a16:creationId xmlns:a16="http://schemas.microsoft.com/office/drawing/2014/main" id="{2E43F29A-D056-4CC2-B0B7-38767F052E51}"/>
              </a:ext>
            </a:extLst>
          </p:cNvPr>
          <p:cNvPicPr>
            <a:picLocks noChangeAspect="1"/>
          </p:cNvPicPr>
          <p:nvPr/>
        </p:nvPicPr>
        <p:blipFill rotWithShape="1">
          <a:blip r:embed="rId3"/>
          <a:srcRect r="82748" b="47467"/>
          <a:stretch/>
        </p:blipFill>
        <p:spPr>
          <a:xfrm>
            <a:off x="310603" y="1632218"/>
            <a:ext cx="1237764" cy="1983239"/>
          </a:xfrm>
          <a:prstGeom prst="rect">
            <a:avLst/>
          </a:prstGeom>
        </p:spPr>
      </p:pic>
      <p:pic>
        <p:nvPicPr>
          <p:cNvPr id="8" name="Picture 7" descr="A screenshot of a cell phone&#10;&#10;Description generated with very high confidence">
            <a:extLst>
              <a:ext uri="{FF2B5EF4-FFF2-40B4-BE49-F238E27FC236}">
                <a16:creationId xmlns:a16="http://schemas.microsoft.com/office/drawing/2014/main" id="{6E4383E3-7AEA-4EC8-A36F-50AF6C3B6EF6}"/>
              </a:ext>
            </a:extLst>
          </p:cNvPr>
          <p:cNvPicPr>
            <a:picLocks noChangeAspect="1"/>
          </p:cNvPicPr>
          <p:nvPr/>
        </p:nvPicPr>
        <p:blipFill rotWithShape="1">
          <a:blip r:embed="rId4"/>
          <a:srcRect l="16963"/>
          <a:stretch/>
        </p:blipFill>
        <p:spPr>
          <a:xfrm>
            <a:off x="204513" y="2125539"/>
            <a:ext cx="5934456" cy="3760608"/>
          </a:xfrm>
          <a:prstGeom prst="rect">
            <a:avLst/>
          </a:prstGeom>
        </p:spPr>
      </p:pic>
      <p:pic>
        <p:nvPicPr>
          <p:cNvPr id="16" name="Picture 15" descr="A screenshot of a cell phone&#10;&#10;Description generated with very high confidence">
            <a:extLst>
              <a:ext uri="{FF2B5EF4-FFF2-40B4-BE49-F238E27FC236}">
                <a16:creationId xmlns:a16="http://schemas.microsoft.com/office/drawing/2014/main" id="{FDB4F213-5895-4DB3-B568-706B361AF6C4}"/>
              </a:ext>
            </a:extLst>
          </p:cNvPr>
          <p:cNvPicPr>
            <a:picLocks noChangeAspect="1"/>
          </p:cNvPicPr>
          <p:nvPr/>
        </p:nvPicPr>
        <p:blipFill rotWithShape="1">
          <a:blip r:embed="rId5"/>
          <a:srcRect l="872" t="64930" r="85160" b="23823"/>
          <a:stretch/>
        </p:blipFill>
        <p:spPr>
          <a:xfrm>
            <a:off x="6071879" y="1081108"/>
            <a:ext cx="1881889" cy="797349"/>
          </a:xfrm>
          <a:prstGeom prst="rect">
            <a:avLst/>
          </a:prstGeom>
        </p:spPr>
      </p:pic>
      <p:pic>
        <p:nvPicPr>
          <p:cNvPr id="17" name="Picture 16" descr="A screenshot of a cell phone&#10;&#10;Description generated with very high confidence">
            <a:extLst>
              <a:ext uri="{FF2B5EF4-FFF2-40B4-BE49-F238E27FC236}">
                <a16:creationId xmlns:a16="http://schemas.microsoft.com/office/drawing/2014/main" id="{CD7123ED-7AA8-4F85-A304-3273ADCBBDE2}"/>
              </a:ext>
            </a:extLst>
          </p:cNvPr>
          <p:cNvPicPr>
            <a:picLocks noChangeAspect="1"/>
          </p:cNvPicPr>
          <p:nvPr/>
        </p:nvPicPr>
        <p:blipFill rotWithShape="1">
          <a:blip r:embed="rId5"/>
          <a:srcRect l="872" t="76177" r="85160" b="12576"/>
          <a:stretch/>
        </p:blipFill>
        <p:spPr>
          <a:xfrm>
            <a:off x="6044898" y="2989148"/>
            <a:ext cx="1881889" cy="797350"/>
          </a:xfrm>
          <a:prstGeom prst="rect">
            <a:avLst/>
          </a:prstGeom>
        </p:spPr>
      </p:pic>
      <p:pic>
        <p:nvPicPr>
          <p:cNvPr id="18" name="Picture 17" descr="A screenshot of a cell phone&#10;&#10;Description generated with very high confidence">
            <a:extLst>
              <a:ext uri="{FF2B5EF4-FFF2-40B4-BE49-F238E27FC236}">
                <a16:creationId xmlns:a16="http://schemas.microsoft.com/office/drawing/2014/main" id="{9F0C7708-CEAB-48C2-BD9F-A09AAECFF802}"/>
              </a:ext>
            </a:extLst>
          </p:cNvPr>
          <p:cNvPicPr>
            <a:picLocks noChangeAspect="1"/>
          </p:cNvPicPr>
          <p:nvPr/>
        </p:nvPicPr>
        <p:blipFill rotWithShape="1">
          <a:blip r:embed="rId5"/>
          <a:srcRect l="872" t="87109" r="85160" b="1644"/>
          <a:stretch/>
        </p:blipFill>
        <p:spPr>
          <a:xfrm>
            <a:off x="6071879" y="4972634"/>
            <a:ext cx="1881889" cy="797350"/>
          </a:xfrm>
          <a:prstGeom prst="rect">
            <a:avLst/>
          </a:prstGeom>
        </p:spPr>
      </p:pic>
      <p:sp>
        <p:nvSpPr>
          <p:cNvPr id="22" name="TextBox 21">
            <a:extLst>
              <a:ext uri="{FF2B5EF4-FFF2-40B4-BE49-F238E27FC236}">
                <a16:creationId xmlns:a16="http://schemas.microsoft.com/office/drawing/2014/main" id="{9CC54C39-3F7E-49AA-8957-234805528164}"/>
              </a:ext>
            </a:extLst>
          </p:cNvPr>
          <p:cNvSpPr txBox="1"/>
          <p:nvPr/>
        </p:nvSpPr>
        <p:spPr>
          <a:xfrm>
            <a:off x="3638604" y="1803012"/>
            <a:ext cx="2700496" cy="1477328"/>
          </a:xfrm>
          <a:prstGeom prst="rect">
            <a:avLst/>
          </a:prstGeom>
          <a:noFill/>
        </p:spPr>
        <p:txBody>
          <a:bodyPr wrap="square" rtlCol="0">
            <a:spAutoFit/>
          </a:bodyPr>
          <a:lstStyle/>
          <a:p>
            <a:pPr algn="ctr"/>
            <a:r>
              <a:rPr lang="en-US" sz="1800" dirty="0">
                <a:solidFill>
                  <a:schemeClr val="tx1"/>
                </a:solidFill>
              </a:rPr>
              <a:t>* </a:t>
            </a:r>
            <a:r>
              <a:rPr lang="en-US" sz="1800" b="1" dirty="0">
                <a:solidFill>
                  <a:schemeClr val="tx1"/>
                </a:solidFill>
              </a:rPr>
              <a:t>Pod Electronics Team </a:t>
            </a:r>
            <a:r>
              <a:rPr lang="en-US" sz="1800" dirty="0">
                <a:solidFill>
                  <a:schemeClr val="tx1"/>
                </a:solidFill>
              </a:rPr>
              <a:t>moves to </a:t>
            </a:r>
            <a:r>
              <a:rPr lang="en-US" sz="1800" b="1" dirty="0">
                <a:solidFill>
                  <a:schemeClr val="tx1"/>
                </a:solidFill>
              </a:rPr>
              <a:t>Deployment Team </a:t>
            </a:r>
            <a:r>
              <a:rPr lang="en-US" sz="1800" dirty="0">
                <a:solidFill>
                  <a:schemeClr val="tx1"/>
                </a:solidFill>
              </a:rPr>
              <a:t>when their integration tasks are complete</a:t>
            </a:r>
          </a:p>
        </p:txBody>
      </p:sp>
      <p:sp>
        <p:nvSpPr>
          <p:cNvPr id="23" name="TextBox 22">
            <a:extLst>
              <a:ext uri="{FF2B5EF4-FFF2-40B4-BE49-F238E27FC236}">
                <a16:creationId xmlns:a16="http://schemas.microsoft.com/office/drawing/2014/main" id="{2F7C051E-C93F-4185-B7E9-A922A981036D}"/>
              </a:ext>
            </a:extLst>
          </p:cNvPr>
          <p:cNvSpPr txBox="1"/>
          <p:nvPr/>
        </p:nvSpPr>
        <p:spPr>
          <a:xfrm>
            <a:off x="6339100" y="1862857"/>
            <a:ext cx="2831996" cy="646331"/>
          </a:xfrm>
          <a:prstGeom prst="rect">
            <a:avLst/>
          </a:prstGeom>
          <a:noFill/>
        </p:spPr>
        <p:txBody>
          <a:bodyPr wrap="square" rtlCol="0">
            <a:spAutoFit/>
          </a:bodyPr>
          <a:lstStyle/>
          <a:p>
            <a:pPr marL="285750" indent="-285750">
              <a:buFont typeface="Arial" panose="020B0604020202020204" pitchFamily="34" charset="0"/>
              <a:buChar char="•"/>
            </a:pPr>
            <a:r>
              <a:rPr lang="en-US" sz="1800" dirty="0"/>
              <a:t>4 Team Members</a:t>
            </a:r>
          </a:p>
          <a:p>
            <a:pPr marL="285750" indent="-285750">
              <a:buFont typeface="Arial" panose="020B0604020202020204" pitchFamily="34" charset="0"/>
              <a:buChar char="•"/>
            </a:pPr>
            <a:r>
              <a:rPr lang="en-US" sz="1800" dirty="0">
                <a:solidFill>
                  <a:srgbClr val="0070C0"/>
                </a:solidFill>
              </a:rPr>
              <a:t>Progress: On Track</a:t>
            </a:r>
          </a:p>
        </p:txBody>
      </p:sp>
      <p:sp>
        <p:nvSpPr>
          <p:cNvPr id="24" name="TextBox 23">
            <a:extLst>
              <a:ext uri="{FF2B5EF4-FFF2-40B4-BE49-F238E27FC236}">
                <a16:creationId xmlns:a16="http://schemas.microsoft.com/office/drawing/2014/main" id="{B4897B59-3D55-47A0-BB44-D694D4EAF356}"/>
              </a:ext>
            </a:extLst>
          </p:cNvPr>
          <p:cNvSpPr txBox="1"/>
          <p:nvPr/>
        </p:nvSpPr>
        <p:spPr>
          <a:xfrm>
            <a:off x="6339101" y="3814092"/>
            <a:ext cx="2700496"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t>8 Team Members</a:t>
            </a:r>
          </a:p>
          <a:p>
            <a:pPr marL="285750" indent="-285750">
              <a:buFont typeface="Arial" panose="020B0604020202020204" pitchFamily="34" charset="0"/>
              <a:buChar char="•"/>
            </a:pPr>
            <a:r>
              <a:rPr lang="en-US" sz="1800" dirty="0">
                <a:solidFill>
                  <a:srgbClr val="FFC000"/>
                </a:solidFill>
              </a:rPr>
              <a:t>New team members assist with motors &amp; pod assembly</a:t>
            </a:r>
          </a:p>
        </p:txBody>
      </p:sp>
      <p:sp>
        <p:nvSpPr>
          <p:cNvPr id="25" name="TextBox 24">
            <a:extLst>
              <a:ext uri="{FF2B5EF4-FFF2-40B4-BE49-F238E27FC236}">
                <a16:creationId xmlns:a16="http://schemas.microsoft.com/office/drawing/2014/main" id="{9C8750AD-58CF-459B-9F10-E4BB60345BA8}"/>
              </a:ext>
            </a:extLst>
          </p:cNvPr>
          <p:cNvSpPr txBox="1"/>
          <p:nvPr/>
        </p:nvSpPr>
        <p:spPr>
          <a:xfrm>
            <a:off x="6339101" y="5726224"/>
            <a:ext cx="2540748" cy="923330"/>
          </a:xfrm>
          <a:prstGeom prst="rect">
            <a:avLst/>
          </a:prstGeom>
          <a:noFill/>
        </p:spPr>
        <p:txBody>
          <a:bodyPr wrap="square" rtlCol="0">
            <a:spAutoFit/>
          </a:bodyPr>
          <a:lstStyle/>
          <a:p>
            <a:pPr marL="285750" indent="-285750">
              <a:buFont typeface="Arial" panose="020B0604020202020204" pitchFamily="34" charset="0"/>
              <a:buChar char="•"/>
            </a:pPr>
            <a:r>
              <a:rPr lang="en-US" sz="1800" dirty="0"/>
              <a:t>0 Team Members</a:t>
            </a:r>
          </a:p>
          <a:p>
            <a:pPr marL="285750" indent="-285750">
              <a:buFont typeface="Arial" panose="020B0604020202020204" pitchFamily="34" charset="0"/>
              <a:buChar char="•"/>
            </a:pPr>
            <a:r>
              <a:rPr lang="en-US" sz="1800" dirty="0">
                <a:solidFill>
                  <a:schemeClr val="accent5">
                    <a:lumMod val="75000"/>
                  </a:schemeClr>
                </a:solidFill>
              </a:rPr>
              <a:t>PCB Complete</a:t>
            </a:r>
          </a:p>
          <a:p>
            <a:pPr marL="285750" indent="-285750">
              <a:buFont typeface="Arial" panose="020B0604020202020204" pitchFamily="34" charset="0"/>
              <a:buChar char="•"/>
            </a:pPr>
            <a:r>
              <a:rPr lang="en-US" sz="1800" dirty="0">
                <a:solidFill>
                  <a:schemeClr val="accent5">
                    <a:lumMod val="75000"/>
                  </a:schemeClr>
                </a:solidFill>
              </a:rPr>
              <a:t>Pod SW Complete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3" name="Google Shape;803;p51"/>
          <p:cNvSpPr txBox="1">
            <a:spLocks noGrp="1"/>
          </p:cNvSpPr>
          <p:nvPr>
            <p:ph type="title"/>
          </p:nvPr>
        </p:nvSpPr>
        <p:spPr>
          <a:prstGeom prst="rect">
            <a:avLst/>
          </a:prstGeom>
          <a:noFill/>
          <a:ln>
            <a:noFill/>
          </a:ln>
        </p:spPr>
        <p:txBody>
          <a:bodyPr spcFirstLastPara="1" wrap="square" lIns="68569" tIns="34275" rIns="68569" bIns="34275" anchor="b" anchorCtr="0">
            <a:noAutofit/>
          </a:bodyPr>
          <a:lstStyle/>
          <a:p>
            <a:pPr>
              <a:buClr>
                <a:schemeClr val="lt1"/>
              </a:buClr>
            </a:pPr>
            <a:r>
              <a:rPr lang="en-US" dirty="0">
                <a:solidFill>
                  <a:schemeClr val="lt1"/>
                </a:solidFill>
              </a:rPr>
              <a:t>C: Safety</a:t>
            </a:r>
            <a:endParaRPr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5" name="Google Shape;815;p52"/>
          <p:cNvSpPr txBox="1">
            <a:spLocks noGrp="1"/>
          </p:cNvSpPr>
          <p:nvPr>
            <p:ph type="body" idx="1"/>
          </p:nvPr>
        </p:nvSpPr>
        <p:spPr>
          <a:prstGeom prst="rect">
            <a:avLst/>
          </a:prstGeom>
        </p:spPr>
        <p:txBody>
          <a:bodyPr spcFirstLastPara="1" wrap="square" lIns="68569" tIns="34275" rIns="68569" bIns="34275" anchor="t" anchorCtr="0">
            <a:noAutofit/>
          </a:bodyPr>
          <a:lstStyle/>
          <a:p>
            <a:pPr marL="171444" indent="-171444">
              <a:spcBef>
                <a:spcPts val="0"/>
              </a:spcBef>
              <a:buClr>
                <a:srgbClr val="000000"/>
              </a:buClr>
              <a:buSzPts val="2800"/>
            </a:pPr>
            <a:r>
              <a:rPr lang="en-US" sz="2000" dirty="0">
                <a:solidFill>
                  <a:srgbClr val="000000"/>
                </a:solidFill>
              </a:rPr>
              <a:t>Purpose:</a:t>
            </a:r>
            <a:endParaRPr sz="1000" dirty="0">
              <a:solidFill>
                <a:srgbClr val="000000"/>
              </a:solidFill>
              <a:latin typeface="Arial"/>
              <a:ea typeface="Arial"/>
              <a:cs typeface="Arial"/>
              <a:sym typeface="Arial"/>
            </a:endParaRPr>
          </a:p>
          <a:p>
            <a:pPr marL="514337" lvl="1" indent="-171446">
              <a:buClr>
                <a:srgbClr val="000000"/>
              </a:buClr>
              <a:buSzPts val="2400"/>
            </a:pPr>
            <a:r>
              <a:rPr lang="en-US" sz="2000" dirty="0">
                <a:solidFill>
                  <a:srgbClr val="000000"/>
                </a:solidFill>
              </a:rPr>
              <a:t>Establish deployment readiness state for safe pod deployment and abort </a:t>
            </a:r>
            <a:endParaRPr sz="1000" dirty="0">
              <a:solidFill>
                <a:srgbClr val="000000"/>
              </a:solidFill>
              <a:latin typeface="Arial"/>
              <a:ea typeface="Arial"/>
              <a:cs typeface="Arial"/>
              <a:sym typeface="Arial"/>
            </a:endParaRPr>
          </a:p>
          <a:p>
            <a:pPr marL="171444" indent="-171444">
              <a:buClr>
                <a:srgbClr val="000000"/>
              </a:buClr>
              <a:buSzPts val="2800"/>
            </a:pPr>
            <a:r>
              <a:rPr lang="en-US" sz="2000" dirty="0">
                <a:solidFill>
                  <a:srgbClr val="000000"/>
                </a:solidFill>
              </a:rPr>
              <a:t>Design:</a:t>
            </a:r>
            <a:endParaRPr sz="2000" dirty="0">
              <a:solidFill>
                <a:srgbClr val="000000"/>
              </a:solidFill>
            </a:endParaRPr>
          </a:p>
          <a:p>
            <a:pPr indent="0">
              <a:buClr>
                <a:srgbClr val="000000"/>
              </a:buClr>
              <a:buSzPts val="2800"/>
              <a:buNone/>
            </a:pPr>
            <a:endParaRPr sz="2000" dirty="0">
              <a:solidFill>
                <a:srgbClr val="000000"/>
              </a:solidFill>
            </a:endParaRPr>
          </a:p>
          <a:p>
            <a:pPr indent="0">
              <a:buClr>
                <a:srgbClr val="000000"/>
              </a:buClr>
              <a:buSzPts val="2400"/>
              <a:buNone/>
            </a:pPr>
            <a:endParaRPr sz="1600" dirty="0">
              <a:solidFill>
                <a:srgbClr val="000000"/>
              </a:solidFill>
            </a:endParaRPr>
          </a:p>
          <a:p>
            <a:pPr marL="0" indent="0">
              <a:buNone/>
            </a:pPr>
            <a:endParaRPr sz="2000" dirty="0"/>
          </a:p>
        </p:txBody>
      </p:sp>
      <p:sp>
        <p:nvSpPr>
          <p:cNvPr id="816" name="Google Shape;816;p52"/>
          <p:cNvSpPr txBox="1">
            <a:spLocks noGrp="1"/>
          </p:cNvSpPr>
          <p:nvPr>
            <p:ph type="sldNum" idx="12"/>
          </p:nvPr>
        </p:nvSpPr>
        <p:spPr>
          <a:prstGeom prst="rect">
            <a:avLst/>
          </a:prstGeom>
        </p:spPr>
        <p:txBody>
          <a:bodyPr spcFirstLastPara="1" wrap="square" lIns="68569" tIns="34275" rIns="68569" bIns="34275" anchor="t" anchorCtr="0">
            <a:noAutofit/>
          </a:bodyPr>
          <a:lstStyle/>
          <a:p>
            <a:fld id="{00000000-1234-1234-1234-123412341234}" type="slidenum">
              <a:rPr lang="en-US"/>
              <a:pPr/>
              <a:t>42</a:t>
            </a:fld>
            <a:endParaRPr/>
          </a:p>
        </p:txBody>
      </p:sp>
      <p:sp>
        <p:nvSpPr>
          <p:cNvPr id="814" name="Google Shape;814;p52"/>
          <p:cNvSpPr txBox="1">
            <a:spLocks noGrp="1"/>
          </p:cNvSpPr>
          <p:nvPr>
            <p:ph type="title"/>
          </p:nvPr>
        </p:nvSpPr>
        <p:spPr>
          <a:prstGeom prst="rect">
            <a:avLst/>
          </a:prstGeom>
        </p:spPr>
        <p:txBody>
          <a:bodyPr spcFirstLastPara="1" wrap="square" lIns="68569" tIns="34275" rIns="68569" bIns="34275" anchor="ctr" anchorCtr="0">
            <a:noAutofit/>
          </a:bodyPr>
          <a:lstStyle/>
          <a:p>
            <a:r>
              <a:rPr lang="en-US" sz="3200" dirty="0"/>
              <a:t>Deployment Module Design: Safety</a:t>
            </a:r>
            <a:endParaRPr sz="4800" dirty="0"/>
          </a:p>
        </p:txBody>
      </p:sp>
      <p:graphicFrame>
        <p:nvGraphicFramePr>
          <p:cNvPr id="817" name="Google Shape;817;p52"/>
          <p:cNvGraphicFramePr/>
          <p:nvPr>
            <p:extLst>
              <p:ext uri="{D42A27DB-BD31-4B8C-83A1-F6EECF244321}">
                <p14:modId xmlns:p14="http://schemas.microsoft.com/office/powerpoint/2010/main" val="3814591807"/>
              </p:ext>
            </p:extLst>
          </p:nvPr>
        </p:nvGraphicFramePr>
        <p:xfrm>
          <a:off x="242885" y="2557849"/>
          <a:ext cx="8663945" cy="3291322"/>
        </p:xfrm>
        <a:graphic>
          <a:graphicData uri="http://schemas.openxmlformats.org/drawingml/2006/table">
            <a:tbl>
              <a:tblPr firstRow="1" bandRow="1">
                <a:noFill/>
                <a:tableStyleId>{2CF9A0A5-620D-44DB-997A-789A65E9C230}</a:tableStyleId>
              </a:tblPr>
              <a:tblGrid>
                <a:gridCol w="631322">
                  <a:extLst>
                    <a:ext uri="{9D8B030D-6E8A-4147-A177-3AD203B41FA5}">
                      <a16:colId xmlns:a16="http://schemas.microsoft.com/office/drawing/2014/main" val="20000"/>
                    </a:ext>
                  </a:extLst>
                </a:gridCol>
                <a:gridCol w="2753248">
                  <a:extLst>
                    <a:ext uri="{9D8B030D-6E8A-4147-A177-3AD203B41FA5}">
                      <a16:colId xmlns:a16="http://schemas.microsoft.com/office/drawing/2014/main" val="20001"/>
                    </a:ext>
                  </a:extLst>
                </a:gridCol>
                <a:gridCol w="3044650">
                  <a:extLst>
                    <a:ext uri="{9D8B030D-6E8A-4147-A177-3AD203B41FA5}">
                      <a16:colId xmlns:a16="http://schemas.microsoft.com/office/drawing/2014/main" val="20002"/>
                    </a:ext>
                  </a:extLst>
                </a:gridCol>
                <a:gridCol w="2234725">
                  <a:extLst>
                    <a:ext uri="{9D8B030D-6E8A-4147-A177-3AD203B41FA5}">
                      <a16:colId xmlns:a16="http://schemas.microsoft.com/office/drawing/2014/main" val="20003"/>
                    </a:ext>
                  </a:extLst>
                </a:gridCol>
              </a:tblGrid>
              <a:tr h="308850">
                <a:tc>
                  <a:txBody>
                    <a:bodyPr/>
                    <a:lstStyle/>
                    <a:p>
                      <a:pPr marL="0" marR="0" lvl="0" indent="0" algn="ctr" rtl="0">
                        <a:lnSpc>
                          <a:spcPct val="115000"/>
                        </a:lnSpc>
                        <a:spcBef>
                          <a:spcPts val="0"/>
                        </a:spcBef>
                        <a:spcAft>
                          <a:spcPts val="0"/>
                        </a:spcAft>
                        <a:buClr>
                          <a:srgbClr val="000000"/>
                        </a:buClr>
                        <a:buSzPts val="1900"/>
                        <a:buFont typeface="Georgia"/>
                        <a:buNone/>
                      </a:pPr>
                      <a:r>
                        <a:rPr lang="en-US" sz="1600" u="none" strike="noStrike" cap="none">
                          <a:latin typeface="Georgia"/>
                          <a:ea typeface="Georgia"/>
                          <a:cs typeface="Georgia"/>
                          <a:sym typeface="Georgia"/>
                        </a:rPr>
                        <a:t>State</a:t>
                      </a:r>
                      <a:endParaRPr sz="1600" b="1" u="none" strike="noStrike" cap="none">
                        <a:latin typeface="Georgia"/>
                        <a:ea typeface="Georgia"/>
                        <a:cs typeface="Georgia"/>
                        <a:sym typeface="Georgia"/>
                      </a:endParaRPr>
                    </a:p>
                  </a:txBody>
                  <a:tcPr marL="21431" marR="21431" marT="14288" marB="14288" anchor="ctr"/>
                </a:tc>
                <a:tc>
                  <a:txBody>
                    <a:bodyPr/>
                    <a:lstStyle/>
                    <a:p>
                      <a:pPr marL="0" marR="0" lvl="0" indent="0" algn="ctr" rtl="0">
                        <a:lnSpc>
                          <a:spcPct val="115000"/>
                        </a:lnSpc>
                        <a:spcBef>
                          <a:spcPts val="0"/>
                        </a:spcBef>
                        <a:spcAft>
                          <a:spcPts val="0"/>
                        </a:spcAft>
                        <a:buClr>
                          <a:srgbClr val="000000"/>
                        </a:buClr>
                        <a:buSzPts val="1900"/>
                        <a:buFont typeface="Georgia"/>
                        <a:buNone/>
                      </a:pPr>
                      <a:r>
                        <a:rPr lang="en-US" sz="1600" b="1" u="none" strike="noStrike" cap="none">
                          <a:latin typeface="Georgia"/>
                          <a:ea typeface="Georgia"/>
                          <a:cs typeface="Georgia"/>
                          <a:sym typeface="Georgia"/>
                        </a:rPr>
                        <a:t>Description</a:t>
                      </a:r>
                      <a:endParaRPr sz="1600" b="1" u="none" strike="noStrike" cap="none">
                        <a:latin typeface="Georgia"/>
                        <a:ea typeface="Georgia"/>
                        <a:cs typeface="Georgia"/>
                        <a:sym typeface="Georgia"/>
                      </a:endParaRPr>
                    </a:p>
                  </a:txBody>
                  <a:tcPr marL="21431" marR="21431" marT="14288" marB="14288" anchor="ct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Georgia"/>
                          <a:ea typeface="Georgia"/>
                          <a:cs typeface="Georgia"/>
                          <a:sym typeface="Georgia"/>
                        </a:rPr>
                        <a:t>Steps to abort</a:t>
                      </a:r>
                      <a:endParaRPr sz="1600" b="1" u="none" strike="noStrike" cap="none">
                        <a:latin typeface="Georgia"/>
                        <a:ea typeface="Georgia"/>
                        <a:cs typeface="Georgia"/>
                        <a:sym typeface="Georgia"/>
                      </a:endParaRPr>
                    </a:p>
                  </a:txBody>
                  <a:tcPr marL="21431" marR="21431" marT="14288" marB="14288" anchor="ctr"/>
                </a:tc>
                <a:tc>
                  <a:txBody>
                    <a:bodyPr/>
                    <a:lstStyle/>
                    <a:p>
                      <a:pPr marL="0" marR="0" lvl="0" indent="0" algn="ctr" rtl="0">
                        <a:lnSpc>
                          <a:spcPct val="115000"/>
                        </a:lnSpc>
                        <a:spcBef>
                          <a:spcPts val="0"/>
                        </a:spcBef>
                        <a:spcAft>
                          <a:spcPts val="0"/>
                        </a:spcAft>
                        <a:buClr>
                          <a:srgbClr val="000000"/>
                        </a:buClr>
                        <a:buSzPts val="1600"/>
                        <a:buFont typeface="Arial"/>
                        <a:buNone/>
                      </a:pPr>
                      <a:r>
                        <a:rPr lang="en-US" sz="1600" u="none" strike="noStrike" cap="none">
                          <a:latin typeface="Georgia"/>
                          <a:ea typeface="Georgia"/>
                          <a:cs typeface="Georgia"/>
                          <a:sym typeface="Georgia"/>
                        </a:rPr>
                        <a:t>Notes</a:t>
                      </a:r>
                      <a:endParaRPr sz="1600" u="none" strike="noStrike" cap="none">
                        <a:latin typeface="Georgia"/>
                        <a:ea typeface="Georgia"/>
                        <a:cs typeface="Georgia"/>
                        <a:sym typeface="Georgia"/>
                      </a:endParaRPr>
                    </a:p>
                  </a:txBody>
                  <a:tcPr marL="21431" marR="21431" marT="14288" marB="14288" anchor="ctr"/>
                </a:tc>
                <a:extLst>
                  <a:ext uri="{0D108BD9-81ED-4DB2-BD59-A6C34878D82A}">
                    <a16:rowId xmlns:a16="http://schemas.microsoft.com/office/drawing/2014/main" val="10000"/>
                  </a:ext>
                </a:extLst>
              </a:tr>
              <a:tr h="749522">
                <a:tc>
                  <a:txBody>
                    <a:bodyPr/>
                    <a:lstStyle/>
                    <a:p>
                      <a:pPr marL="0" marR="0" lvl="0" indent="0" algn="ctr" rtl="0">
                        <a:lnSpc>
                          <a:spcPct val="115000"/>
                        </a:lnSpc>
                        <a:spcBef>
                          <a:spcPts val="0"/>
                        </a:spcBef>
                        <a:spcAft>
                          <a:spcPts val="0"/>
                        </a:spcAft>
                        <a:buClr>
                          <a:srgbClr val="000000"/>
                        </a:buClr>
                        <a:buSzPts val="1900"/>
                        <a:buFont typeface="Georgia"/>
                        <a:buNone/>
                      </a:pPr>
                      <a:r>
                        <a:rPr lang="en-US" sz="1800" b="1" u="none" strike="noStrike" cap="none">
                          <a:latin typeface="Georgia"/>
                          <a:ea typeface="Georgia"/>
                          <a:cs typeface="Georgia"/>
                          <a:sym typeface="Georgia"/>
                        </a:rPr>
                        <a:t>1</a:t>
                      </a:r>
                      <a:endParaRPr sz="1800" b="1" u="none" strike="noStrike" cap="none">
                        <a:latin typeface="Georgia"/>
                        <a:ea typeface="Georgia"/>
                        <a:cs typeface="Georgia"/>
                        <a:sym typeface="Georgia"/>
                      </a:endParaRPr>
                    </a:p>
                  </a:txBody>
                  <a:tcPr marL="21431" marR="21431" marT="14288" marB="14288" anchor="ctr"/>
                </a:tc>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dirty="0">
                          <a:latin typeface="Georgia"/>
                          <a:ea typeface="Georgia"/>
                          <a:cs typeface="Georgia"/>
                          <a:sym typeface="Georgia"/>
                        </a:rPr>
                        <a:t>Pod in tube, electrical inhibit OUT,  spring </a:t>
                      </a:r>
                      <a:r>
                        <a:rPr lang="en-US" sz="1400" b="1" u="none" strike="noStrike" cap="none" dirty="0">
                          <a:latin typeface="Georgia"/>
                          <a:ea typeface="Georgia"/>
                          <a:cs typeface="Georgia"/>
                          <a:sym typeface="Georgia"/>
                        </a:rPr>
                        <a:t>compressing</a:t>
                      </a:r>
                      <a:endParaRPr sz="1400" b="1" u="none" strike="noStrike" cap="none" dirty="0"/>
                    </a:p>
                  </a:txBody>
                  <a:tcPr marL="21431" marR="21431" marT="14288" marB="14288" anchor="ctr"/>
                </a:tc>
                <a:tc>
                  <a:txBody>
                    <a:bodyPr/>
                    <a:lstStyle/>
                    <a:p>
                      <a:pPr marL="457200" marR="0" lvl="0" indent="-317500" algn="l" rtl="0">
                        <a:lnSpc>
                          <a:spcPct val="115000"/>
                        </a:lnSpc>
                        <a:spcBef>
                          <a:spcPts val="0"/>
                        </a:spcBef>
                        <a:spcAft>
                          <a:spcPts val="0"/>
                        </a:spcAft>
                        <a:buClr>
                          <a:srgbClr val="000000"/>
                        </a:buClr>
                        <a:buSzPts val="1400"/>
                        <a:buFont typeface="Georgia"/>
                        <a:buAutoNum type="arabicParenR"/>
                      </a:pPr>
                      <a:r>
                        <a:rPr lang="en-US" sz="1400" u="none" strike="noStrike" cap="none">
                          <a:latin typeface="Georgia"/>
                          <a:ea typeface="Georgia"/>
                          <a:cs typeface="Georgia"/>
                          <a:sym typeface="Georgia"/>
                        </a:rPr>
                        <a:t>Send software stop</a:t>
                      </a:r>
                      <a:endParaRPr sz="1400" u="none" strike="noStrike" cap="none">
                        <a:latin typeface="Georgia"/>
                        <a:ea typeface="Georgia"/>
                        <a:cs typeface="Georgia"/>
                        <a:sym typeface="Georgia"/>
                      </a:endParaRPr>
                    </a:p>
                    <a:p>
                      <a:pPr marL="457200" marR="0" lvl="0" indent="-317500" algn="l" rtl="0">
                        <a:lnSpc>
                          <a:spcPct val="115000"/>
                        </a:lnSpc>
                        <a:spcBef>
                          <a:spcPts val="0"/>
                        </a:spcBef>
                        <a:spcAft>
                          <a:spcPts val="0"/>
                        </a:spcAft>
                        <a:buClr>
                          <a:srgbClr val="000000"/>
                        </a:buClr>
                        <a:buSzPts val="1400"/>
                        <a:buFont typeface="Georgia"/>
                        <a:buAutoNum type="arabicParenR"/>
                      </a:pPr>
                      <a:r>
                        <a:rPr lang="en-US" sz="1400" u="none" strike="noStrike" cap="none">
                          <a:latin typeface="Georgia"/>
                          <a:ea typeface="Georgia"/>
                          <a:cs typeface="Georgia"/>
                          <a:sym typeface="Georgia"/>
                        </a:rPr>
                        <a:t>Send software command to reverse motor direction</a:t>
                      </a:r>
                      <a:endParaRPr sz="1400" u="none" strike="noStrike" cap="none">
                        <a:latin typeface="Georgia"/>
                        <a:ea typeface="Georgia"/>
                        <a:cs typeface="Georgia"/>
                        <a:sym typeface="Georgia"/>
                      </a:endParaRPr>
                    </a:p>
                    <a:p>
                      <a:pPr marL="457200" marR="0" lvl="0" indent="-317500" algn="l" rtl="0">
                        <a:lnSpc>
                          <a:spcPct val="115000"/>
                        </a:lnSpc>
                        <a:spcBef>
                          <a:spcPts val="0"/>
                        </a:spcBef>
                        <a:spcAft>
                          <a:spcPts val="0"/>
                        </a:spcAft>
                        <a:buClr>
                          <a:srgbClr val="000000"/>
                        </a:buClr>
                        <a:buSzPts val="1400"/>
                        <a:buFont typeface="Georgia"/>
                        <a:buAutoNum type="arabicParenR"/>
                      </a:pPr>
                      <a:r>
                        <a:rPr lang="en-US" sz="1400" u="none" strike="noStrike" cap="none">
                          <a:latin typeface="Georgia"/>
                          <a:ea typeface="Georgia"/>
                          <a:cs typeface="Georgia"/>
                          <a:sym typeface="Georgia"/>
                        </a:rPr>
                        <a:t> Proceed from State 2.2</a:t>
                      </a:r>
                      <a:endParaRPr sz="1400" u="none" strike="noStrike" cap="none">
                        <a:latin typeface="Georgia"/>
                        <a:ea typeface="Georgia"/>
                        <a:cs typeface="Georgia"/>
                        <a:sym typeface="Georgia"/>
                      </a:endParaRPr>
                    </a:p>
                  </a:txBody>
                  <a:tcPr marL="21431" marR="21431" marT="14288" marB="14288" anchor="ct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Georgia"/>
                          <a:ea typeface="Georgia"/>
                          <a:cs typeface="Georgia"/>
                          <a:sym typeface="Georgia"/>
                        </a:rPr>
                        <a:t>Front of rover clear at all times</a:t>
                      </a:r>
                      <a:endParaRPr sz="1400" u="none" strike="noStrike" cap="none">
                        <a:latin typeface="Georgia"/>
                        <a:ea typeface="Georgia"/>
                        <a:cs typeface="Georgia"/>
                        <a:sym typeface="Georgia"/>
                      </a:endParaRPr>
                    </a:p>
                  </a:txBody>
                  <a:tcPr marL="21431" marR="21431" marT="14288" marB="14288" anchor="ctr"/>
                </a:tc>
                <a:extLst>
                  <a:ext uri="{0D108BD9-81ED-4DB2-BD59-A6C34878D82A}">
                    <a16:rowId xmlns:a16="http://schemas.microsoft.com/office/drawing/2014/main" val="10001"/>
                  </a:ext>
                </a:extLst>
              </a:tr>
              <a:tr h="565499">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Georgia"/>
                          <a:ea typeface="Georgia"/>
                          <a:cs typeface="Georgia"/>
                          <a:sym typeface="Georgia"/>
                        </a:rPr>
                        <a:t>2</a:t>
                      </a:r>
                      <a:endParaRPr sz="1800" b="1" u="none" strike="noStrike" cap="none">
                        <a:latin typeface="Georgia"/>
                        <a:ea typeface="Georgia"/>
                        <a:cs typeface="Georgia"/>
                        <a:sym typeface="Georgia"/>
                      </a:endParaRPr>
                    </a:p>
                  </a:txBody>
                  <a:tcPr marL="21431" marR="21431" marT="14288" marB="14288" anchor="ctr"/>
                </a:tc>
                <a:tc>
                  <a:txBody>
                    <a:bodyPr/>
                    <a:lstStyle/>
                    <a:p>
                      <a:pPr marL="0" marR="0" lvl="0" indent="0" algn="l" rtl="0">
                        <a:lnSpc>
                          <a:spcPct val="115000"/>
                        </a:lnSpc>
                        <a:spcBef>
                          <a:spcPts val="0"/>
                        </a:spcBef>
                        <a:spcAft>
                          <a:spcPts val="0"/>
                        </a:spcAft>
                        <a:buClr>
                          <a:srgbClr val="000000"/>
                        </a:buClr>
                        <a:buSzPts val="1400"/>
                        <a:buFont typeface="Arial"/>
                        <a:buNone/>
                      </a:pPr>
                      <a:r>
                        <a:rPr lang="en-US" sz="1400" b="1" u="none" strike="noStrike" cap="none">
                          <a:latin typeface="Georgia"/>
                          <a:ea typeface="Georgia"/>
                          <a:cs typeface="Georgia"/>
                          <a:sym typeface="Georgia"/>
                        </a:rPr>
                        <a:t>Pod in tube</a:t>
                      </a:r>
                      <a:r>
                        <a:rPr lang="en-US" sz="1400" u="none" strike="noStrike" cap="none">
                          <a:latin typeface="Georgia"/>
                          <a:ea typeface="Georgia"/>
                          <a:cs typeface="Georgia"/>
                          <a:sym typeface="Georgia"/>
                        </a:rPr>
                        <a:t>, electrical inhibit OUT, spring uncompressed</a:t>
                      </a:r>
                      <a:endParaRPr sz="1400" u="none" strike="noStrike" cap="none">
                        <a:latin typeface="Georgia"/>
                        <a:ea typeface="Georgia"/>
                        <a:cs typeface="Georgia"/>
                        <a:sym typeface="Georgia"/>
                      </a:endParaRPr>
                    </a:p>
                  </a:txBody>
                  <a:tcPr marL="21431" marR="21431" marT="14288" marB="14288" anchor="ctr"/>
                </a:tc>
                <a:tc>
                  <a:txBody>
                    <a:bodyPr/>
                    <a:lstStyle/>
                    <a:p>
                      <a:pPr marL="457200" marR="0" lvl="0" indent="-317500" algn="l" rtl="0">
                        <a:lnSpc>
                          <a:spcPct val="115000"/>
                        </a:lnSpc>
                        <a:spcBef>
                          <a:spcPts val="0"/>
                        </a:spcBef>
                        <a:spcAft>
                          <a:spcPts val="0"/>
                        </a:spcAft>
                        <a:buClr>
                          <a:srgbClr val="000000"/>
                        </a:buClr>
                        <a:buSzPts val="1400"/>
                        <a:buFont typeface="Georgia"/>
                        <a:buAutoNum type="arabicParenR"/>
                      </a:pPr>
                      <a:r>
                        <a:rPr lang="en-US" sz="1400" u="none" strike="noStrike" cap="none">
                          <a:latin typeface="Georgia"/>
                          <a:ea typeface="Georgia"/>
                          <a:cs typeface="Georgia"/>
                          <a:sym typeface="Georgia"/>
                        </a:rPr>
                        <a:t>Send software stop</a:t>
                      </a:r>
                      <a:endParaRPr sz="1400" u="none" strike="noStrike" cap="none">
                        <a:latin typeface="Georgia"/>
                        <a:ea typeface="Georgia"/>
                        <a:cs typeface="Georgia"/>
                        <a:sym typeface="Georgia"/>
                      </a:endParaRPr>
                    </a:p>
                    <a:p>
                      <a:pPr marL="457200" marR="0" lvl="0" indent="-317500" algn="l" rtl="0">
                        <a:lnSpc>
                          <a:spcPct val="115000"/>
                        </a:lnSpc>
                        <a:spcBef>
                          <a:spcPts val="0"/>
                        </a:spcBef>
                        <a:spcAft>
                          <a:spcPts val="0"/>
                        </a:spcAft>
                        <a:buClr>
                          <a:srgbClr val="000000"/>
                        </a:buClr>
                        <a:buSzPts val="1400"/>
                        <a:buFont typeface="Georgia"/>
                        <a:buAutoNum type="arabicParenR"/>
                      </a:pPr>
                      <a:r>
                        <a:rPr lang="en-US" sz="1400" u="none" strike="noStrike" cap="none">
                          <a:latin typeface="Georgia"/>
                          <a:ea typeface="Georgia"/>
                          <a:cs typeface="Georgia"/>
                          <a:sym typeface="Georgia"/>
                        </a:rPr>
                        <a:t>Place electrical inhibit IN</a:t>
                      </a:r>
                      <a:endParaRPr sz="1400" u="none" strike="noStrike" cap="none">
                        <a:latin typeface="Georgia"/>
                        <a:ea typeface="Georgia"/>
                        <a:cs typeface="Georgia"/>
                        <a:sym typeface="Georgia"/>
                      </a:endParaRPr>
                    </a:p>
                    <a:p>
                      <a:pPr marL="457200" marR="0" lvl="0" indent="-317500" algn="l" rtl="0">
                        <a:lnSpc>
                          <a:spcPct val="115000"/>
                        </a:lnSpc>
                        <a:spcBef>
                          <a:spcPts val="0"/>
                        </a:spcBef>
                        <a:spcAft>
                          <a:spcPts val="0"/>
                        </a:spcAft>
                        <a:buClr>
                          <a:srgbClr val="000000"/>
                        </a:buClr>
                        <a:buSzPts val="1400"/>
                        <a:buFont typeface="Georgia"/>
                        <a:buAutoNum type="arabicParenR"/>
                      </a:pPr>
                      <a:r>
                        <a:rPr lang="en-US" sz="1400" u="none" strike="noStrike" cap="none">
                          <a:latin typeface="Georgia"/>
                          <a:ea typeface="Georgia"/>
                          <a:cs typeface="Georgia"/>
                          <a:sym typeface="Georgia"/>
                        </a:rPr>
                        <a:t>Remove pod from tube</a:t>
                      </a:r>
                      <a:endParaRPr sz="1400" u="none" strike="noStrike" cap="none">
                        <a:latin typeface="Georgia"/>
                        <a:ea typeface="Georgia"/>
                        <a:cs typeface="Georgia"/>
                        <a:sym typeface="Georgia"/>
                      </a:endParaRPr>
                    </a:p>
                  </a:txBody>
                  <a:tcPr marL="21431" marR="21431" marT="14288" marB="14288" anchor="ct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Georgia"/>
                          <a:ea typeface="Georgia"/>
                          <a:cs typeface="Georgia"/>
                          <a:sym typeface="Georgia"/>
                        </a:rPr>
                        <a:t>Front of rover clear until after step 2</a:t>
                      </a:r>
                      <a:endParaRPr sz="1400" u="none" strike="noStrike" cap="none">
                        <a:latin typeface="Georgia"/>
                        <a:ea typeface="Georgia"/>
                        <a:cs typeface="Georgia"/>
                        <a:sym typeface="Georgia"/>
                      </a:endParaRPr>
                    </a:p>
                  </a:txBody>
                  <a:tcPr marL="21431" marR="21431" marT="14288" marB="14288" anchor="ctr"/>
                </a:tc>
                <a:extLst>
                  <a:ext uri="{0D108BD9-81ED-4DB2-BD59-A6C34878D82A}">
                    <a16:rowId xmlns:a16="http://schemas.microsoft.com/office/drawing/2014/main" val="10002"/>
                  </a:ext>
                </a:extLst>
              </a:tr>
              <a:tr h="245698">
                <a:tc>
                  <a:txBody>
                    <a:bodyPr/>
                    <a:lstStyle/>
                    <a:p>
                      <a:pPr marL="0" marR="0" lvl="0" indent="0" algn="ctr" rtl="0">
                        <a:lnSpc>
                          <a:spcPct val="115000"/>
                        </a:lnSpc>
                        <a:spcBef>
                          <a:spcPts val="0"/>
                        </a:spcBef>
                        <a:spcAft>
                          <a:spcPts val="0"/>
                        </a:spcAft>
                        <a:buClr>
                          <a:srgbClr val="000000"/>
                        </a:buClr>
                        <a:buSzPts val="1900"/>
                        <a:buFont typeface="Georgia"/>
                        <a:buNone/>
                      </a:pPr>
                      <a:r>
                        <a:rPr lang="en-US" sz="1800" b="1" u="none" strike="noStrike" cap="none">
                          <a:latin typeface="Georgia"/>
                          <a:ea typeface="Georgia"/>
                          <a:cs typeface="Georgia"/>
                          <a:sym typeface="Georgia"/>
                        </a:rPr>
                        <a:t>3</a:t>
                      </a:r>
                      <a:endParaRPr sz="1800" b="1" u="none" strike="noStrike" cap="none">
                        <a:latin typeface="Georgia"/>
                        <a:ea typeface="Georgia"/>
                        <a:cs typeface="Georgia"/>
                        <a:sym typeface="Georgia"/>
                      </a:endParaRPr>
                    </a:p>
                  </a:txBody>
                  <a:tcPr marL="21431" marR="21431" marT="14288" marB="14288" anchor="ctr"/>
                </a:tc>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a:latin typeface="Georgia"/>
                          <a:ea typeface="Georgia"/>
                          <a:cs typeface="Georgia"/>
                          <a:sym typeface="Georgia"/>
                        </a:rPr>
                        <a:t>No pod in tube, electrical inhibit </a:t>
                      </a:r>
                      <a:r>
                        <a:rPr lang="en-US" sz="1400" b="1" u="none" strike="noStrike" cap="none">
                          <a:latin typeface="Georgia"/>
                          <a:ea typeface="Georgia"/>
                          <a:cs typeface="Georgia"/>
                          <a:sym typeface="Georgia"/>
                        </a:rPr>
                        <a:t>OUT</a:t>
                      </a:r>
                      <a:r>
                        <a:rPr lang="en-US" sz="1400" u="none" strike="noStrike" cap="none">
                          <a:latin typeface="Georgia"/>
                          <a:ea typeface="Georgia"/>
                          <a:cs typeface="Georgia"/>
                          <a:sym typeface="Georgia"/>
                        </a:rPr>
                        <a:t>,  spring uncompressed</a:t>
                      </a:r>
                      <a:endParaRPr sz="1400" u="none" strike="noStrike" cap="none"/>
                    </a:p>
                  </a:txBody>
                  <a:tcPr marL="21431" marR="21431" marT="14288" marB="14288" anchor="ctr"/>
                </a:tc>
                <a:tc>
                  <a:txBody>
                    <a:bodyPr/>
                    <a:lstStyle/>
                    <a:p>
                      <a:pPr marL="457200" marR="0" lvl="0" indent="-317500" algn="l" rtl="0">
                        <a:lnSpc>
                          <a:spcPct val="115000"/>
                        </a:lnSpc>
                        <a:spcBef>
                          <a:spcPts val="0"/>
                        </a:spcBef>
                        <a:spcAft>
                          <a:spcPts val="0"/>
                        </a:spcAft>
                        <a:buClr>
                          <a:srgbClr val="000000"/>
                        </a:buClr>
                        <a:buSzPts val="1400"/>
                        <a:buFont typeface="Georgia"/>
                        <a:buAutoNum type="arabicParenR"/>
                      </a:pPr>
                      <a:r>
                        <a:rPr lang="en-US" sz="1400" u="none" strike="noStrike" cap="none">
                          <a:latin typeface="Georgia"/>
                          <a:ea typeface="Georgia"/>
                          <a:cs typeface="Georgia"/>
                          <a:sym typeface="Georgia"/>
                        </a:rPr>
                        <a:t>Place electrical inhibit IN</a:t>
                      </a:r>
                      <a:endParaRPr sz="1400" u="none" strike="noStrike" cap="none">
                        <a:latin typeface="Georgia"/>
                        <a:ea typeface="Georgia"/>
                        <a:cs typeface="Georgia"/>
                        <a:sym typeface="Georgia"/>
                      </a:endParaRPr>
                    </a:p>
                  </a:txBody>
                  <a:tcPr marL="21431" marR="21431" marT="14288" marB="14288" anchor="ctr"/>
                </a:tc>
                <a:tc>
                  <a:txBody>
                    <a:bodyPr/>
                    <a:lstStyle/>
                    <a:p>
                      <a:pPr marL="0" marR="0" lvl="0" indent="0" algn="ctr" rtl="0">
                        <a:lnSpc>
                          <a:spcPct val="115000"/>
                        </a:lnSpc>
                        <a:spcBef>
                          <a:spcPts val="0"/>
                        </a:spcBef>
                        <a:spcAft>
                          <a:spcPts val="0"/>
                        </a:spcAft>
                        <a:buClr>
                          <a:srgbClr val="000000"/>
                        </a:buClr>
                        <a:buSzPts val="1400"/>
                        <a:buFont typeface="Arial"/>
                        <a:buNone/>
                      </a:pPr>
                      <a:endParaRPr sz="1400" u="none" strike="noStrike" cap="none">
                        <a:latin typeface="Georgia"/>
                        <a:ea typeface="Georgia"/>
                        <a:cs typeface="Georgia"/>
                        <a:sym typeface="Georgia"/>
                      </a:endParaRPr>
                    </a:p>
                  </a:txBody>
                  <a:tcPr marL="21431" marR="21431" marT="14288" marB="14288" anchor="ctr"/>
                </a:tc>
                <a:extLst>
                  <a:ext uri="{0D108BD9-81ED-4DB2-BD59-A6C34878D82A}">
                    <a16:rowId xmlns:a16="http://schemas.microsoft.com/office/drawing/2014/main" val="10003"/>
                  </a:ext>
                </a:extLst>
              </a:tr>
              <a:tr h="520819">
                <a:tc>
                  <a:txBody>
                    <a:bodyPr/>
                    <a:lstStyle/>
                    <a:p>
                      <a:pPr marL="0" marR="0" lvl="0" indent="0" algn="ctr" rtl="0">
                        <a:lnSpc>
                          <a:spcPct val="115000"/>
                        </a:lnSpc>
                        <a:spcBef>
                          <a:spcPts val="0"/>
                        </a:spcBef>
                        <a:spcAft>
                          <a:spcPts val="0"/>
                        </a:spcAft>
                        <a:buClr>
                          <a:srgbClr val="000000"/>
                        </a:buClr>
                        <a:buSzPts val="1800"/>
                        <a:buFont typeface="Arial"/>
                        <a:buNone/>
                      </a:pPr>
                      <a:r>
                        <a:rPr lang="en-US" sz="1800" b="1" u="none" strike="noStrike" cap="none">
                          <a:latin typeface="Georgia"/>
                          <a:ea typeface="Georgia"/>
                          <a:cs typeface="Georgia"/>
                          <a:sym typeface="Georgia"/>
                        </a:rPr>
                        <a:t>4</a:t>
                      </a:r>
                      <a:endParaRPr sz="1800" b="1" u="none" strike="noStrike" cap="none">
                        <a:latin typeface="Georgia"/>
                        <a:ea typeface="Georgia"/>
                        <a:cs typeface="Georgia"/>
                        <a:sym typeface="Georgia"/>
                      </a:endParaRPr>
                    </a:p>
                  </a:txBody>
                  <a:tcPr marL="21431" marR="21431" marT="14288" marB="14288" anchor="ctr"/>
                </a:tc>
                <a:tc>
                  <a:txBody>
                    <a:bodyPr/>
                    <a:lstStyle/>
                    <a:p>
                      <a:pPr marL="0" marR="0" lvl="0" indent="0" algn="l" rtl="0">
                        <a:lnSpc>
                          <a:spcPct val="115000"/>
                        </a:lnSpc>
                        <a:spcBef>
                          <a:spcPts val="0"/>
                        </a:spcBef>
                        <a:spcAft>
                          <a:spcPts val="0"/>
                        </a:spcAft>
                        <a:buClr>
                          <a:srgbClr val="000000"/>
                        </a:buClr>
                        <a:buSzPts val="1400"/>
                        <a:buFont typeface="Arial"/>
                        <a:buNone/>
                      </a:pPr>
                      <a:r>
                        <a:rPr lang="en-US" sz="1400" u="none" strike="noStrike" cap="none" dirty="0">
                          <a:latin typeface="Georgia"/>
                          <a:ea typeface="Georgia"/>
                          <a:cs typeface="Georgia"/>
                          <a:sym typeface="Georgia"/>
                        </a:rPr>
                        <a:t>No pod in tube, electrical inhibit IN,  spring uncompressed</a:t>
                      </a:r>
                      <a:endParaRPr sz="1400" u="none" strike="noStrike" cap="none" dirty="0">
                        <a:latin typeface="Georgia"/>
                        <a:ea typeface="Georgia"/>
                        <a:cs typeface="Georgia"/>
                        <a:sym typeface="Georgia"/>
                      </a:endParaRPr>
                    </a:p>
                  </a:txBody>
                  <a:tcPr marL="21431" marR="21431" marT="14288" marB="14288" anchor="ct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a:latin typeface="Georgia"/>
                          <a:ea typeface="Georgia"/>
                          <a:cs typeface="Georgia"/>
                          <a:sym typeface="Georgia"/>
                        </a:rPr>
                        <a:t>None</a:t>
                      </a:r>
                      <a:endParaRPr sz="1400" u="none" strike="noStrike" cap="none">
                        <a:latin typeface="Georgia"/>
                        <a:ea typeface="Georgia"/>
                        <a:cs typeface="Georgia"/>
                        <a:sym typeface="Georgia"/>
                      </a:endParaRPr>
                    </a:p>
                  </a:txBody>
                  <a:tcPr marL="21431" marR="21431" marT="14288" marB="14288" anchor="ctr"/>
                </a:tc>
                <a:tc>
                  <a:txBody>
                    <a:bodyPr/>
                    <a:lstStyle/>
                    <a:p>
                      <a:pPr marL="0" marR="0" lvl="0" indent="0" algn="ctr" rtl="0">
                        <a:lnSpc>
                          <a:spcPct val="115000"/>
                        </a:lnSpc>
                        <a:spcBef>
                          <a:spcPts val="0"/>
                        </a:spcBef>
                        <a:spcAft>
                          <a:spcPts val="0"/>
                        </a:spcAft>
                        <a:buClr>
                          <a:srgbClr val="000000"/>
                        </a:buClr>
                        <a:buSzPts val="1400"/>
                        <a:buFont typeface="Arial"/>
                        <a:buNone/>
                      </a:pPr>
                      <a:r>
                        <a:rPr lang="en-US" sz="1400" u="none" strike="noStrike" cap="none" dirty="0">
                          <a:latin typeface="Georgia"/>
                          <a:ea typeface="Georgia"/>
                          <a:cs typeface="Georgia"/>
                          <a:sym typeface="Georgia"/>
                        </a:rPr>
                        <a:t>Transport rover in this state.</a:t>
                      </a:r>
                      <a:endParaRPr sz="1400" u="none" strike="noStrike" cap="none" dirty="0">
                        <a:latin typeface="Georgia"/>
                        <a:ea typeface="Georgia"/>
                        <a:cs typeface="Georgia"/>
                        <a:sym typeface="Georgia"/>
                      </a:endParaRPr>
                    </a:p>
                    <a:p>
                      <a:pPr marL="0" marR="0" lvl="0" indent="0" algn="ctr" rtl="0">
                        <a:lnSpc>
                          <a:spcPct val="115000"/>
                        </a:lnSpc>
                        <a:spcBef>
                          <a:spcPts val="0"/>
                        </a:spcBef>
                        <a:spcAft>
                          <a:spcPts val="0"/>
                        </a:spcAft>
                        <a:buClr>
                          <a:srgbClr val="000000"/>
                        </a:buClr>
                        <a:buSzPts val="1100"/>
                        <a:buFont typeface="Arial"/>
                        <a:buNone/>
                      </a:pPr>
                      <a:r>
                        <a:rPr lang="en-US" sz="1400" u="none" strike="noStrike" cap="none" dirty="0">
                          <a:latin typeface="Georgia"/>
                          <a:ea typeface="Georgia"/>
                          <a:cs typeface="Georgia"/>
                          <a:sym typeface="Georgia"/>
                        </a:rPr>
                        <a:t>Safe state to unload tube.</a:t>
                      </a:r>
                      <a:endParaRPr sz="1400" u="none" strike="noStrike" cap="none" dirty="0">
                        <a:latin typeface="Georgia"/>
                        <a:ea typeface="Georgia"/>
                        <a:cs typeface="Georgia"/>
                        <a:sym typeface="Georgia"/>
                      </a:endParaRPr>
                    </a:p>
                  </a:txBody>
                  <a:tcPr marL="21431" marR="21431" marT="14288" marB="14288" anchor="ctr"/>
                </a:tc>
                <a:extLst>
                  <a:ext uri="{0D108BD9-81ED-4DB2-BD59-A6C34878D82A}">
                    <a16:rowId xmlns:a16="http://schemas.microsoft.com/office/drawing/2014/main" val="10004"/>
                  </a:ext>
                </a:extLst>
              </a:tr>
            </a:tbl>
          </a:graphicData>
        </a:graphic>
      </p:graphicFrame>
      <p:sp>
        <p:nvSpPr>
          <p:cNvPr id="818" name="Google Shape;818;p52"/>
          <p:cNvSpPr txBox="1"/>
          <p:nvPr/>
        </p:nvSpPr>
        <p:spPr>
          <a:xfrm>
            <a:off x="121930" y="6041914"/>
            <a:ext cx="8784900" cy="528525"/>
          </a:xfrm>
          <a:prstGeom prst="rect">
            <a:avLst/>
          </a:prstGeom>
          <a:noFill/>
          <a:ln>
            <a:noFill/>
          </a:ln>
        </p:spPr>
        <p:txBody>
          <a:bodyPr spcFirstLastPara="1" wrap="square" lIns="68569" tIns="34275" rIns="68569" bIns="34275" anchor="t" anchorCtr="0">
            <a:noAutofit/>
          </a:bodyPr>
          <a:lstStyle/>
          <a:p>
            <a:pPr algn="ctr">
              <a:lnSpc>
                <a:spcPct val="90000"/>
              </a:lnSpc>
              <a:spcBef>
                <a:spcPts val="750"/>
              </a:spcBef>
              <a:buSzPts val="1400"/>
            </a:pPr>
            <a:r>
              <a:rPr lang="en-US" sz="1800" dirty="0">
                <a:latin typeface="Georgia"/>
                <a:ea typeface="Georgia"/>
                <a:cs typeface="Georgia"/>
                <a:sym typeface="Georgia"/>
              </a:rPr>
              <a:t>*Azimuth control occurs between State 1 and 2.  State 2 is considered fire-ready and full safety measures are to be in place. </a:t>
            </a:r>
            <a:endParaRPr sz="1800" dirty="0">
              <a:latin typeface="Georgia"/>
              <a:ea typeface="Georgia"/>
              <a:cs typeface="Georgia"/>
              <a:sym typeface="Georgi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823"/>
        <p:cNvGrpSpPr/>
        <p:nvPr/>
      </p:nvGrpSpPr>
      <p:grpSpPr>
        <a:xfrm>
          <a:off x="0" y="0"/>
          <a:ext cx="0" cy="0"/>
          <a:chOff x="0" y="0"/>
          <a:chExt cx="0" cy="0"/>
        </a:xfrm>
      </p:grpSpPr>
      <p:sp>
        <p:nvSpPr>
          <p:cNvPr id="824" name="Google Shape;824;p53"/>
          <p:cNvSpPr txBox="1">
            <a:spLocks noGrp="1"/>
          </p:cNvSpPr>
          <p:nvPr>
            <p:ph type="sldNum" idx="12"/>
          </p:nvPr>
        </p:nvSpPr>
        <p:spPr>
          <a:prstGeom prst="rect">
            <a:avLst/>
          </a:prstGeom>
        </p:spPr>
        <p:txBody>
          <a:bodyPr spcFirstLastPara="1" wrap="square" lIns="68569" tIns="34275" rIns="68569" bIns="34275" anchor="t" anchorCtr="0">
            <a:noAutofit/>
          </a:bodyPr>
          <a:lstStyle/>
          <a:p>
            <a:fld id="{00000000-1234-1234-1234-123412341234}" type="slidenum">
              <a:rPr lang="en-US"/>
              <a:pPr/>
              <a:t>43</a:t>
            </a:fld>
            <a:endParaRPr/>
          </a:p>
        </p:txBody>
      </p:sp>
      <p:sp>
        <p:nvSpPr>
          <p:cNvPr id="825" name="Google Shape;825;p53"/>
          <p:cNvSpPr txBox="1">
            <a:spLocks noGrp="1"/>
          </p:cNvSpPr>
          <p:nvPr>
            <p:ph type="title"/>
          </p:nvPr>
        </p:nvSpPr>
        <p:spPr>
          <a:prstGeom prst="rect">
            <a:avLst/>
          </a:prstGeom>
        </p:spPr>
        <p:txBody>
          <a:bodyPr spcFirstLastPara="1" wrap="square" lIns="68569" tIns="34275" rIns="68569" bIns="34275" anchor="ctr" anchorCtr="0">
            <a:noAutofit/>
          </a:bodyPr>
          <a:lstStyle/>
          <a:p>
            <a:r>
              <a:rPr lang="en-US"/>
              <a:t>Safety Status</a:t>
            </a:r>
            <a:endParaRPr/>
          </a:p>
        </p:txBody>
      </p:sp>
      <p:graphicFrame>
        <p:nvGraphicFramePr>
          <p:cNvPr id="826" name="Google Shape;826;p53"/>
          <p:cNvGraphicFramePr/>
          <p:nvPr>
            <p:extLst>
              <p:ext uri="{D42A27DB-BD31-4B8C-83A1-F6EECF244321}">
                <p14:modId xmlns:p14="http://schemas.microsoft.com/office/powerpoint/2010/main" val="3643837488"/>
              </p:ext>
            </p:extLst>
          </p:nvPr>
        </p:nvGraphicFramePr>
        <p:xfrm>
          <a:off x="308577" y="2233155"/>
          <a:ext cx="8121732" cy="3221044"/>
        </p:xfrm>
        <a:graphic>
          <a:graphicData uri="http://schemas.openxmlformats.org/drawingml/2006/table">
            <a:tbl>
              <a:tblPr firstRow="1" bandRow="1">
                <a:noFill/>
                <a:tableStyleId>{2CF9A0A5-620D-44DB-997A-789A65E9C230}</a:tableStyleId>
              </a:tblPr>
              <a:tblGrid>
                <a:gridCol w="3623663">
                  <a:extLst>
                    <a:ext uri="{9D8B030D-6E8A-4147-A177-3AD203B41FA5}">
                      <a16:colId xmlns:a16="http://schemas.microsoft.com/office/drawing/2014/main" val="20000"/>
                    </a:ext>
                  </a:extLst>
                </a:gridCol>
                <a:gridCol w="2109150">
                  <a:extLst>
                    <a:ext uri="{9D8B030D-6E8A-4147-A177-3AD203B41FA5}">
                      <a16:colId xmlns:a16="http://schemas.microsoft.com/office/drawing/2014/main" val="20001"/>
                    </a:ext>
                  </a:extLst>
                </a:gridCol>
                <a:gridCol w="2388919">
                  <a:extLst>
                    <a:ext uri="{9D8B030D-6E8A-4147-A177-3AD203B41FA5}">
                      <a16:colId xmlns:a16="http://schemas.microsoft.com/office/drawing/2014/main" val="20002"/>
                    </a:ext>
                  </a:extLst>
                </a:gridCol>
              </a:tblGrid>
              <a:tr h="308850">
                <a:tc>
                  <a:txBody>
                    <a:bodyPr/>
                    <a:lstStyle/>
                    <a:p>
                      <a:pPr marL="0" marR="0" lvl="0" indent="0" algn="ctr" rtl="0">
                        <a:lnSpc>
                          <a:spcPct val="115000"/>
                        </a:lnSpc>
                        <a:spcBef>
                          <a:spcPts val="0"/>
                        </a:spcBef>
                        <a:spcAft>
                          <a:spcPts val="0"/>
                        </a:spcAft>
                        <a:buClr>
                          <a:srgbClr val="000000"/>
                        </a:buClr>
                        <a:buSzPts val="1900"/>
                        <a:buFont typeface="Georgia"/>
                        <a:buNone/>
                      </a:pPr>
                      <a:r>
                        <a:rPr lang="en-US" sz="1800">
                          <a:latin typeface="Georgia"/>
                          <a:ea typeface="Georgia"/>
                          <a:cs typeface="Georgia"/>
                          <a:sym typeface="Georgia"/>
                        </a:rPr>
                        <a:t>Component</a:t>
                      </a:r>
                      <a:endParaRPr sz="1800" b="1" u="none" strike="noStrike" cap="none">
                        <a:latin typeface="Georgia"/>
                        <a:ea typeface="Georgia"/>
                        <a:cs typeface="Georgia"/>
                        <a:sym typeface="Georgia"/>
                      </a:endParaRPr>
                    </a:p>
                  </a:txBody>
                  <a:tcPr marL="21431" marR="21431" marT="14288" marB="14288" anchor="ctr"/>
                </a:tc>
                <a:tc>
                  <a:txBody>
                    <a:bodyPr/>
                    <a:lstStyle/>
                    <a:p>
                      <a:pPr marL="0" marR="0" lvl="0" indent="0" algn="ctr" rtl="0">
                        <a:lnSpc>
                          <a:spcPct val="115000"/>
                        </a:lnSpc>
                        <a:spcBef>
                          <a:spcPts val="0"/>
                        </a:spcBef>
                        <a:spcAft>
                          <a:spcPts val="0"/>
                        </a:spcAft>
                        <a:buClr>
                          <a:srgbClr val="000000"/>
                        </a:buClr>
                        <a:buSzPts val="1600"/>
                        <a:buFont typeface="Arial"/>
                        <a:buNone/>
                      </a:pPr>
                      <a:r>
                        <a:rPr lang="en-US" sz="1800">
                          <a:latin typeface="Georgia"/>
                          <a:ea typeface="Georgia"/>
                          <a:cs typeface="Georgia"/>
                          <a:sym typeface="Georgia"/>
                        </a:rPr>
                        <a:t>Time Remaining</a:t>
                      </a:r>
                      <a:endParaRPr sz="1800" b="1" u="none" strike="noStrike" cap="none">
                        <a:latin typeface="Georgia"/>
                        <a:ea typeface="Georgia"/>
                        <a:cs typeface="Georgia"/>
                        <a:sym typeface="Georgia"/>
                      </a:endParaRPr>
                    </a:p>
                  </a:txBody>
                  <a:tcPr marL="21431" marR="21431" marT="14288" marB="14288" anchor="ctr"/>
                </a:tc>
                <a:tc>
                  <a:txBody>
                    <a:bodyPr/>
                    <a:lstStyle/>
                    <a:p>
                      <a:pPr marL="0" marR="0" lvl="0" indent="0" algn="ctr" rtl="0">
                        <a:lnSpc>
                          <a:spcPct val="115000"/>
                        </a:lnSpc>
                        <a:spcBef>
                          <a:spcPts val="0"/>
                        </a:spcBef>
                        <a:spcAft>
                          <a:spcPts val="0"/>
                        </a:spcAft>
                        <a:buClr>
                          <a:srgbClr val="000000"/>
                        </a:buClr>
                        <a:buSzPts val="1600"/>
                        <a:buFont typeface="Arial"/>
                        <a:buNone/>
                      </a:pPr>
                      <a:r>
                        <a:rPr lang="en-US" sz="1800" u="none" strike="noStrike" cap="none">
                          <a:latin typeface="Georgia"/>
                          <a:ea typeface="Georgia"/>
                          <a:cs typeface="Georgia"/>
                          <a:sym typeface="Georgia"/>
                        </a:rPr>
                        <a:t>Notes</a:t>
                      </a:r>
                      <a:endParaRPr sz="1800" u="none" strike="noStrike" cap="none">
                        <a:latin typeface="Georgia"/>
                        <a:ea typeface="Georgia"/>
                        <a:cs typeface="Georgia"/>
                        <a:sym typeface="Georgia"/>
                      </a:endParaRPr>
                    </a:p>
                  </a:txBody>
                  <a:tcPr marL="21431" marR="21431" marT="14288" marB="14288" anchor="ctr"/>
                </a:tc>
                <a:extLst>
                  <a:ext uri="{0D108BD9-81ED-4DB2-BD59-A6C34878D82A}">
                    <a16:rowId xmlns:a16="http://schemas.microsoft.com/office/drawing/2014/main" val="10000"/>
                  </a:ext>
                </a:extLst>
              </a:tr>
              <a:tr h="234315">
                <a:tc>
                  <a:txBody>
                    <a:bodyPr/>
                    <a:lstStyle/>
                    <a:p>
                      <a:pPr marL="0" lvl="0" indent="0" algn="ctr" rtl="0">
                        <a:spcBef>
                          <a:spcPts val="0"/>
                        </a:spcBef>
                        <a:spcAft>
                          <a:spcPts val="0"/>
                        </a:spcAft>
                        <a:buNone/>
                      </a:pPr>
                      <a:r>
                        <a:rPr lang="en-US" sz="2000">
                          <a:latin typeface="Georgia"/>
                          <a:ea typeface="Georgia"/>
                          <a:cs typeface="Georgia"/>
                          <a:sym typeface="Georgia"/>
                        </a:rPr>
                        <a:t>Software stop from serial command</a:t>
                      </a:r>
                      <a:endParaRPr sz="2000">
                        <a:latin typeface="Georgia"/>
                        <a:ea typeface="Georgia"/>
                        <a:cs typeface="Georgia"/>
                        <a:sym typeface="Georgia"/>
                      </a:endParaRPr>
                    </a:p>
                  </a:txBody>
                  <a:tcPr marL="21431" marR="21431" marT="14288" marB="14288" anchor="ctr"/>
                </a:tc>
                <a:tc>
                  <a:txBody>
                    <a:bodyPr/>
                    <a:lstStyle/>
                    <a:p>
                      <a:pPr marL="0" lvl="0" indent="0" algn="ctr" rtl="0">
                        <a:spcBef>
                          <a:spcPts val="0"/>
                        </a:spcBef>
                        <a:spcAft>
                          <a:spcPts val="0"/>
                        </a:spcAft>
                        <a:buNone/>
                      </a:pPr>
                      <a:r>
                        <a:rPr lang="en-US" sz="2000">
                          <a:latin typeface="Georgia"/>
                          <a:ea typeface="Georgia"/>
                          <a:cs typeface="Georgia"/>
                          <a:sym typeface="Georgia"/>
                        </a:rPr>
                        <a:t>--</a:t>
                      </a:r>
                      <a:endParaRPr sz="2000">
                        <a:latin typeface="Georgia"/>
                        <a:ea typeface="Georgia"/>
                        <a:cs typeface="Georgia"/>
                        <a:sym typeface="Georgia"/>
                      </a:endParaRPr>
                    </a:p>
                  </a:txBody>
                  <a:tcPr marL="21431" marR="21431" marT="14288" marB="14288" anchor="ctr"/>
                </a:tc>
                <a:tc>
                  <a:txBody>
                    <a:bodyPr/>
                    <a:lstStyle/>
                    <a:p>
                      <a:pPr marL="0" lvl="0" indent="0" algn="ctr" rtl="0">
                        <a:spcBef>
                          <a:spcPts val="0"/>
                        </a:spcBef>
                        <a:spcAft>
                          <a:spcPts val="0"/>
                        </a:spcAft>
                        <a:buNone/>
                      </a:pPr>
                      <a:r>
                        <a:rPr lang="en-US" sz="2000" b="1">
                          <a:solidFill>
                            <a:srgbClr val="53A055"/>
                          </a:solidFill>
                          <a:latin typeface="Georgia"/>
                          <a:ea typeface="Georgia"/>
                          <a:cs typeface="Georgia"/>
                          <a:sym typeface="Georgia"/>
                        </a:rPr>
                        <a:t>Completed</a:t>
                      </a:r>
                      <a:endParaRPr sz="2000" b="1">
                        <a:solidFill>
                          <a:srgbClr val="53A055"/>
                        </a:solidFill>
                        <a:latin typeface="Georgia"/>
                        <a:ea typeface="Georgia"/>
                        <a:cs typeface="Georgia"/>
                        <a:sym typeface="Georgia"/>
                      </a:endParaRPr>
                    </a:p>
                  </a:txBody>
                  <a:tcPr marL="21431" marR="21431" marT="14288" marB="14288" anchor="ctr"/>
                </a:tc>
                <a:extLst>
                  <a:ext uri="{0D108BD9-81ED-4DB2-BD59-A6C34878D82A}">
                    <a16:rowId xmlns:a16="http://schemas.microsoft.com/office/drawing/2014/main" val="10001"/>
                  </a:ext>
                </a:extLst>
              </a:tr>
              <a:tr h="234315">
                <a:tc>
                  <a:txBody>
                    <a:bodyPr/>
                    <a:lstStyle/>
                    <a:p>
                      <a:pPr marL="0" lvl="0" indent="0" algn="ctr" rtl="0">
                        <a:spcBef>
                          <a:spcPts val="0"/>
                        </a:spcBef>
                        <a:spcAft>
                          <a:spcPts val="0"/>
                        </a:spcAft>
                        <a:buNone/>
                      </a:pPr>
                      <a:r>
                        <a:rPr lang="en-US" sz="2000" dirty="0">
                          <a:latin typeface="Georgia"/>
                          <a:ea typeface="Georgia"/>
                          <a:cs typeface="Georgia"/>
                          <a:sym typeface="Georgia"/>
                        </a:rPr>
                        <a:t>Reverse motor direction from serial command</a:t>
                      </a:r>
                      <a:endParaRPr sz="2000" dirty="0">
                        <a:latin typeface="Georgia"/>
                        <a:ea typeface="Georgia"/>
                        <a:cs typeface="Georgia"/>
                        <a:sym typeface="Georgia"/>
                      </a:endParaRPr>
                    </a:p>
                  </a:txBody>
                  <a:tcPr marL="21431" marR="21431" marT="14288" marB="14288" anchor="ctr"/>
                </a:tc>
                <a:tc>
                  <a:txBody>
                    <a:bodyPr/>
                    <a:lstStyle/>
                    <a:p>
                      <a:pPr marL="0" lvl="0" indent="0" algn="ctr" rtl="0">
                        <a:spcBef>
                          <a:spcPts val="0"/>
                        </a:spcBef>
                        <a:spcAft>
                          <a:spcPts val="0"/>
                        </a:spcAft>
                        <a:buNone/>
                      </a:pPr>
                      <a:r>
                        <a:rPr lang="en-US" sz="2000">
                          <a:latin typeface="Georgia"/>
                          <a:ea typeface="Georgia"/>
                          <a:cs typeface="Georgia"/>
                          <a:sym typeface="Georgia"/>
                        </a:rPr>
                        <a:t>--</a:t>
                      </a:r>
                      <a:endParaRPr sz="2000">
                        <a:latin typeface="Georgia"/>
                        <a:ea typeface="Georgia"/>
                        <a:cs typeface="Georgia"/>
                        <a:sym typeface="Georgia"/>
                      </a:endParaRPr>
                    </a:p>
                  </a:txBody>
                  <a:tcPr marL="21431" marR="21431" marT="14288" marB="14288" anchor="ctr"/>
                </a:tc>
                <a:tc>
                  <a:txBody>
                    <a:bodyPr/>
                    <a:lstStyle/>
                    <a:p>
                      <a:pPr marL="0" lvl="0" indent="0" algn="ctr" rtl="0">
                        <a:spcBef>
                          <a:spcPts val="0"/>
                        </a:spcBef>
                        <a:spcAft>
                          <a:spcPts val="0"/>
                        </a:spcAft>
                        <a:buNone/>
                      </a:pPr>
                      <a:r>
                        <a:rPr lang="en-US" sz="2000" b="1">
                          <a:solidFill>
                            <a:srgbClr val="53A055"/>
                          </a:solidFill>
                          <a:latin typeface="Georgia"/>
                          <a:ea typeface="Georgia"/>
                          <a:cs typeface="Georgia"/>
                          <a:sym typeface="Georgia"/>
                        </a:rPr>
                        <a:t>Completed</a:t>
                      </a:r>
                      <a:endParaRPr sz="2000" b="1">
                        <a:solidFill>
                          <a:srgbClr val="53A055"/>
                        </a:solidFill>
                        <a:latin typeface="Georgia"/>
                        <a:ea typeface="Georgia"/>
                        <a:cs typeface="Georgia"/>
                        <a:sym typeface="Georgia"/>
                      </a:endParaRPr>
                    </a:p>
                  </a:txBody>
                  <a:tcPr marL="21431" marR="21431" marT="14288" marB="14288" anchor="ctr"/>
                </a:tc>
                <a:extLst>
                  <a:ext uri="{0D108BD9-81ED-4DB2-BD59-A6C34878D82A}">
                    <a16:rowId xmlns:a16="http://schemas.microsoft.com/office/drawing/2014/main" val="10002"/>
                  </a:ext>
                </a:extLst>
              </a:tr>
              <a:tr h="245698">
                <a:tc>
                  <a:txBody>
                    <a:bodyPr/>
                    <a:lstStyle/>
                    <a:p>
                      <a:pPr marL="0" lvl="0" indent="0" algn="ctr" rtl="0">
                        <a:spcBef>
                          <a:spcPts val="0"/>
                        </a:spcBef>
                        <a:spcAft>
                          <a:spcPts val="0"/>
                        </a:spcAft>
                        <a:buNone/>
                      </a:pPr>
                      <a:r>
                        <a:rPr lang="en-US" sz="2000">
                          <a:latin typeface="Georgia"/>
                          <a:ea typeface="Georgia"/>
                          <a:cs typeface="Georgia"/>
                          <a:sym typeface="Georgia"/>
                        </a:rPr>
                        <a:t>Software stop from PS4 controller</a:t>
                      </a:r>
                      <a:endParaRPr sz="2000">
                        <a:latin typeface="Georgia"/>
                        <a:ea typeface="Georgia"/>
                        <a:cs typeface="Georgia"/>
                        <a:sym typeface="Georgia"/>
                      </a:endParaRPr>
                    </a:p>
                  </a:txBody>
                  <a:tcPr marL="21431" marR="21431" marT="14288" marB="14288" anchor="ctr"/>
                </a:tc>
                <a:tc>
                  <a:txBody>
                    <a:bodyPr/>
                    <a:lstStyle/>
                    <a:p>
                      <a:pPr marL="0" lvl="0" indent="0" algn="ctr" rtl="0">
                        <a:spcBef>
                          <a:spcPts val="0"/>
                        </a:spcBef>
                        <a:spcAft>
                          <a:spcPts val="0"/>
                        </a:spcAft>
                        <a:buNone/>
                      </a:pPr>
                      <a:r>
                        <a:rPr lang="en-US" sz="2000">
                          <a:latin typeface="Georgia"/>
                          <a:ea typeface="Georgia"/>
                          <a:cs typeface="Georgia"/>
                          <a:sym typeface="Georgia"/>
                        </a:rPr>
                        <a:t>5 hrs</a:t>
                      </a:r>
                      <a:endParaRPr sz="2000">
                        <a:latin typeface="Georgia"/>
                        <a:ea typeface="Georgia"/>
                        <a:cs typeface="Georgia"/>
                        <a:sym typeface="Georgia"/>
                      </a:endParaRPr>
                    </a:p>
                  </a:txBody>
                  <a:tcPr marL="21431" marR="21431" marT="14288" marB="14288" anchor="ctr"/>
                </a:tc>
                <a:tc>
                  <a:txBody>
                    <a:bodyPr/>
                    <a:lstStyle/>
                    <a:p>
                      <a:pPr marL="0" marR="0" lvl="0" indent="0" algn="ctr" rtl="0">
                        <a:lnSpc>
                          <a:spcPct val="115000"/>
                        </a:lnSpc>
                        <a:spcBef>
                          <a:spcPts val="0"/>
                        </a:spcBef>
                        <a:spcAft>
                          <a:spcPts val="0"/>
                        </a:spcAft>
                        <a:buClr>
                          <a:srgbClr val="000000"/>
                        </a:buClr>
                        <a:buSzPts val="1400"/>
                        <a:buFont typeface="Arial"/>
                        <a:buNone/>
                      </a:pPr>
                      <a:r>
                        <a:rPr lang="en-US" sz="2000">
                          <a:latin typeface="Georgia"/>
                          <a:ea typeface="Georgia"/>
                          <a:cs typeface="Georgia"/>
                          <a:sym typeface="Georgia"/>
                        </a:rPr>
                        <a:t>To be started: 2/18</a:t>
                      </a:r>
                      <a:endParaRPr sz="2000" u="none" strike="noStrike" cap="none">
                        <a:latin typeface="Georgia"/>
                        <a:ea typeface="Georgia"/>
                        <a:cs typeface="Georgia"/>
                        <a:sym typeface="Georgia"/>
                      </a:endParaRPr>
                    </a:p>
                  </a:txBody>
                  <a:tcPr marL="21431" marR="21431" marT="14288" marB="14288" anchor="ctr"/>
                </a:tc>
                <a:extLst>
                  <a:ext uri="{0D108BD9-81ED-4DB2-BD59-A6C34878D82A}">
                    <a16:rowId xmlns:a16="http://schemas.microsoft.com/office/drawing/2014/main" val="10003"/>
                  </a:ext>
                </a:extLst>
              </a:tr>
              <a:tr h="245698">
                <a:tc>
                  <a:txBody>
                    <a:bodyPr/>
                    <a:lstStyle/>
                    <a:p>
                      <a:pPr marL="0" lvl="0" indent="0" algn="ctr" rtl="0">
                        <a:spcBef>
                          <a:spcPts val="0"/>
                        </a:spcBef>
                        <a:spcAft>
                          <a:spcPts val="0"/>
                        </a:spcAft>
                        <a:buNone/>
                      </a:pPr>
                      <a:r>
                        <a:rPr lang="en-US" sz="2000">
                          <a:latin typeface="Georgia"/>
                          <a:ea typeface="Georgia"/>
                          <a:cs typeface="Georgia"/>
                          <a:sym typeface="Georgia"/>
                        </a:rPr>
                        <a:t>Reverse motor direction from PS4 controller</a:t>
                      </a:r>
                      <a:endParaRPr sz="2000">
                        <a:latin typeface="Georgia"/>
                        <a:ea typeface="Georgia"/>
                        <a:cs typeface="Georgia"/>
                        <a:sym typeface="Georgia"/>
                      </a:endParaRPr>
                    </a:p>
                  </a:txBody>
                  <a:tcPr marL="21431" marR="21431" marT="14288" marB="14288" anchor="ctr"/>
                </a:tc>
                <a:tc>
                  <a:txBody>
                    <a:bodyPr/>
                    <a:lstStyle/>
                    <a:p>
                      <a:pPr marL="0" lvl="0" indent="0" algn="ctr" rtl="0">
                        <a:spcBef>
                          <a:spcPts val="0"/>
                        </a:spcBef>
                        <a:spcAft>
                          <a:spcPts val="0"/>
                        </a:spcAft>
                        <a:buNone/>
                      </a:pPr>
                      <a:r>
                        <a:rPr lang="en-US" sz="2000">
                          <a:latin typeface="Georgia"/>
                          <a:ea typeface="Georgia"/>
                          <a:cs typeface="Georgia"/>
                          <a:sym typeface="Georgia"/>
                        </a:rPr>
                        <a:t>1 hr</a:t>
                      </a:r>
                      <a:endParaRPr sz="2000">
                        <a:latin typeface="Georgia"/>
                        <a:ea typeface="Georgia"/>
                        <a:cs typeface="Georgia"/>
                        <a:sym typeface="Georgia"/>
                      </a:endParaRPr>
                    </a:p>
                  </a:txBody>
                  <a:tcPr marL="21431" marR="21431" marT="14288" marB="14288" anchor="ctr"/>
                </a:tc>
                <a:tc>
                  <a:txBody>
                    <a:bodyPr/>
                    <a:lstStyle/>
                    <a:p>
                      <a:pPr marL="0" lvl="0" indent="0" algn="ctr" rtl="0">
                        <a:lnSpc>
                          <a:spcPct val="115000"/>
                        </a:lnSpc>
                        <a:spcBef>
                          <a:spcPts val="0"/>
                        </a:spcBef>
                        <a:spcAft>
                          <a:spcPts val="0"/>
                        </a:spcAft>
                        <a:buNone/>
                      </a:pPr>
                      <a:r>
                        <a:rPr lang="en-US" sz="2000">
                          <a:solidFill>
                            <a:schemeClr val="dk1"/>
                          </a:solidFill>
                          <a:latin typeface="Georgia"/>
                          <a:ea typeface="Georgia"/>
                          <a:cs typeface="Georgia"/>
                          <a:sym typeface="Georgia"/>
                        </a:rPr>
                        <a:t>To be started: 2/18</a:t>
                      </a:r>
                      <a:endParaRPr sz="2000">
                        <a:latin typeface="Georgia"/>
                        <a:ea typeface="Georgia"/>
                        <a:cs typeface="Georgia"/>
                        <a:sym typeface="Georgia"/>
                      </a:endParaRPr>
                    </a:p>
                  </a:txBody>
                  <a:tcPr marL="21431" marR="21431" marT="14288" marB="14288" anchor="ctr"/>
                </a:tc>
                <a:extLst>
                  <a:ext uri="{0D108BD9-81ED-4DB2-BD59-A6C34878D82A}">
                    <a16:rowId xmlns:a16="http://schemas.microsoft.com/office/drawing/2014/main" val="10004"/>
                  </a:ext>
                </a:extLst>
              </a:tr>
              <a:tr h="245698">
                <a:tc>
                  <a:txBody>
                    <a:bodyPr/>
                    <a:lstStyle/>
                    <a:p>
                      <a:pPr marL="0" lvl="0" indent="0" algn="ctr" rtl="0">
                        <a:spcBef>
                          <a:spcPts val="0"/>
                        </a:spcBef>
                        <a:spcAft>
                          <a:spcPts val="0"/>
                        </a:spcAft>
                        <a:buNone/>
                      </a:pPr>
                      <a:r>
                        <a:rPr lang="en-US" sz="2000">
                          <a:latin typeface="Georgia"/>
                          <a:ea typeface="Georgia"/>
                          <a:cs typeface="Georgia"/>
                          <a:sym typeface="Georgia"/>
                        </a:rPr>
                        <a:t>Electrical Inhibit</a:t>
                      </a:r>
                      <a:endParaRPr sz="2000">
                        <a:latin typeface="Georgia"/>
                        <a:ea typeface="Georgia"/>
                        <a:cs typeface="Georgia"/>
                        <a:sym typeface="Georgia"/>
                      </a:endParaRPr>
                    </a:p>
                  </a:txBody>
                  <a:tcPr marL="21431" marR="21431" marT="14288" marB="14288" anchor="ctr"/>
                </a:tc>
                <a:tc>
                  <a:txBody>
                    <a:bodyPr/>
                    <a:lstStyle/>
                    <a:p>
                      <a:pPr marL="0" lvl="0" indent="0" algn="ctr" rtl="0">
                        <a:spcBef>
                          <a:spcPts val="0"/>
                        </a:spcBef>
                        <a:spcAft>
                          <a:spcPts val="0"/>
                        </a:spcAft>
                        <a:buNone/>
                      </a:pPr>
                      <a:r>
                        <a:rPr lang="en-US" sz="2000">
                          <a:latin typeface="Georgia"/>
                          <a:ea typeface="Georgia"/>
                          <a:cs typeface="Georgia"/>
                          <a:sym typeface="Georgia"/>
                        </a:rPr>
                        <a:t>5 hrs</a:t>
                      </a:r>
                      <a:endParaRPr sz="2000">
                        <a:latin typeface="Georgia"/>
                        <a:ea typeface="Georgia"/>
                        <a:cs typeface="Georgia"/>
                        <a:sym typeface="Georgia"/>
                      </a:endParaRPr>
                    </a:p>
                  </a:txBody>
                  <a:tcPr marL="21431" marR="21431" marT="14288" marB="14288" anchor="ctr"/>
                </a:tc>
                <a:tc>
                  <a:txBody>
                    <a:bodyPr/>
                    <a:lstStyle/>
                    <a:p>
                      <a:pPr marL="0" lvl="0" indent="0" algn="ctr" rtl="0">
                        <a:lnSpc>
                          <a:spcPct val="115000"/>
                        </a:lnSpc>
                        <a:spcBef>
                          <a:spcPts val="0"/>
                        </a:spcBef>
                        <a:spcAft>
                          <a:spcPts val="0"/>
                        </a:spcAft>
                        <a:buNone/>
                      </a:pPr>
                      <a:r>
                        <a:rPr lang="en-US" sz="2000" dirty="0">
                          <a:solidFill>
                            <a:schemeClr val="dk1"/>
                          </a:solidFill>
                          <a:latin typeface="Georgia"/>
                          <a:ea typeface="Georgia"/>
                          <a:cs typeface="Georgia"/>
                          <a:sym typeface="Georgia"/>
                        </a:rPr>
                        <a:t>To be started: 2/25</a:t>
                      </a:r>
                      <a:endParaRPr sz="2000" dirty="0">
                        <a:latin typeface="Georgia"/>
                        <a:ea typeface="Georgia"/>
                        <a:cs typeface="Georgia"/>
                        <a:sym typeface="Georgia"/>
                      </a:endParaRPr>
                    </a:p>
                  </a:txBody>
                  <a:tcPr marL="21431" marR="21431" marT="14288" marB="14288" anchor="ctr"/>
                </a:tc>
                <a:extLst>
                  <a:ext uri="{0D108BD9-81ED-4DB2-BD59-A6C34878D82A}">
                    <a16:rowId xmlns:a16="http://schemas.microsoft.com/office/drawing/2014/main" val="10005"/>
                  </a:ext>
                </a:extLst>
              </a:tr>
            </a:tbl>
          </a:graphicData>
        </a:graphic>
      </p:graphicFrame>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2" name="Google Shape;832;p54"/>
          <p:cNvSpPr txBox="1">
            <a:spLocks noGrp="1"/>
          </p:cNvSpPr>
          <p:nvPr>
            <p:ph type="title"/>
          </p:nvPr>
        </p:nvSpPr>
        <p:spPr>
          <a:prstGeom prst="rect">
            <a:avLst/>
          </a:prstGeom>
          <a:noFill/>
          <a:ln>
            <a:noFill/>
          </a:ln>
        </p:spPr>
        <p:txBody>
          <a:bodyPr spcFirstLastPara="1" wrap="square" lIns="68569" tIns="34275" rIns="68569" bIns="34275" anchor="b" anchorCtr="0">
            <a:noAutofit/>
          </a:bodyPr>
          <a:lstStyle/>
          <a:p>
            <a:pPr>
              <a:buClr>
                <a:schemeClr val="lt1"/>
              </a:buClr>
            </a:pPr>
            <a:r>
              <a:rPr lang="en-US" dirty="0">
                <a:solidFill>
                  <a:schemeClr val="lt1"/>
                </a:solidFill>
              </a:rPr>
              <a:t>D: Pod Structure</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pic>
        <p:nvPicPr>
          <p:cNvPr id="843" name="Google Shape;843;p55"/>
          <p:cNvPicPr preferRelativeResize="0"/>
          <p:nvPr/>
        </p:nvPicPr>
        <p:blipFill rotWithShape="1">
          <a:blip r:embed="rId3">
            <a:alphaModFix/>
          </a:blip>
          <a:srcRect l="14871" t="16529" b="12128"/>
          <a:stretch/>
        </p:blipFill>
        <p:spPr>
          <a:xfrm rot="-805927">
            <a:off x="-142003" y="3456091"/>
            <a:ext cx="7448914" cy="2823523"/>
          </a:xfrm>
          <a:prstGeom prst="rect">
            <a:avLst/>
          </a:prstGeom>
          <a:noFill/>
          <a:ln>
            <a:noFill/>
          </a:ln>
        </p:spPr>
      </p:pic>
      <p:sp>
        <p:nvSpPr>
          <p:cNvPr id="846" name="Google Shape;846;p55"/>
          <p:cNvSpPr txBox="1">
            <a:spLocks noGrp="1"/>
          </p:cNvSpPr>
          <p:nvPr>
            <p:ph type="body" idx="1"/>
          </p:nvPr>
        </p:nvSpPr>
        <p:spPr>
          <a:xfrm>
            <a:off x="121954" y="1343301"/>
            <a:ext cx="8862026" cy="2572484"/>
          </a:xfrm>
          <a:prstGeom prst="rect">
            <a:avLst/>
          </a:prstGeom>
          <a:noFill/>
          <a:ln>
            <a:noFill/>
          </a:ln>
        </p:spPr>
        <p:txBody>
          <a:bodyPr spcFirstLastPara="1" wrap="square" lIns="68569" tIns="34275" rIns="68569" bIns="34275" anchor="t" anchorCtr="0">
            <a:noAutofit/>
          </a:bodyPr>
          <a:lstStyle/>
          <a:p>
            <a:pPr marL="0" indent="0">
              <a:spcBef>
                <a:spcPts val="0"/>
              </a:spcBef>
              <a:buNone/>
            </a:pPr>
            <a:r>
              <a:rPr lang="en-US" b="1" dirty="0">
                <a:solidFill>
                  <a:srgbClr val="000000"/>
                </a:solidFill>
              </a:rPr>
              <a:t>All joints bonded</a:t>
            </a:r>
            <a:r>
              <a:rPr lang="en-US" dirty="0">
                <a:solidFill>
                  <a:srgbClr val="000000"/>
                </a:solidFill>
              </a:rPr>
              <a:t> with epoxy, sufficient strength due to majority of stress being compressive</a:t>
            </a:r>
            <a:endParaRPr dirty="0">
              <a:solidFill>
                <a:srgbClr val="000000"/>
              </a:solidFill>
            </a:endParaRPr>
          </a:p>
          <a:p>
            <a:pPr marL="0" indent="0">
              <a:spcBef>
                <a:spcPts val="0"/>
              </a:spcBef>
              <a:buNone/>
            </a:pPr>
            <a:endParaRPr dirty="0">
              <a:solidFill>
                <a:srgbClr val="000000"/>
              </a:solidFill>
            </a:endParaRPr>
          </a:p>
          <a:p>
            <a:pPr marL="0" indent="0">
              <a:spcBef>
                <a:spcPts val="0"/>
              </a:spcBef>
              <a:buNone/>
            </a:pPr>
            <a:endParaRPr dirty="0">
              <a:solidFill>
                <a:srgbClr val="000000"/>
              </a:solidFill>
            </a:endParaRPr>
          </a:p>
        </p:txBody>
      </p:sp>
      <p:sp>
        <p:nvSpPr>
          <p:cNvPr id="844" name="Google Shape;844;p55"/>
          <p:cNvSpPr txBox="1">
            <a:spLocks noGrp="1"/>
          </p:cNvSpPr>
          <p:nvPr>
            <p:ph type="sldNum" idx="12"/>
          </p:nvPr>
        </p:nvSpPr>
        <p:spPr>
          <a:prstGeom prst="rect">
            <a:avLst/>
          </a:prstGeom>
          <a:noFill/>
          <a:ln>
            <a:noFill/>
          </a:ln>
        </p:spPr>
        <p:txBody>
          <a:bodyPr spcFirstLastPara="1" wrap="square" lIns="68569" tIns="34275" rIns="68569" bIns="34275" anchor="t" anchorCtr="0">
            <a:noAutofit/>
          </a:bodyPr>
          <a:lstStyle/>
          <a:p>
            <a:fld id="{00000000-1234-1234-1234-123412341234}" type="slidenum">
              <a:rPr lang="en-US"/>
              <a:pPr/>
              <a:t>45</a:t>
            </a:fld>
            <a:endParaRPr/>
          </a:p>
        </p:txBody>
      </p:sp>
      <p:sp>
        <p:nvSpPr>
          <p:cNvPr id="845" name="Google Shape;845;p55"/>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US"/>
              <a:t>Integration: Pod Structure</a:t>
            </a:r>
            <a:endParaRPr/>
          </a:p>
        </p:txBody>
      </p:sp>
      <p:sp>
        <p:nvSpPr>
          <p:cNvPr id="850" name="Google Shape;850;p55"/>
          <p:cNvSpPr txBox="1">
            <a:spLocks noGrp="1"/>
          </p:cNvSpPr>
          <p:nvPr>
            <p:ph type="body" idx="4294967295"/>
          </p:nvPr>
        </p:nvSpPr>
        <p:spPr>
          <a:xfrm>
            <a:off x="6243638" y="5400012"/>
            <a:ext cx="2900362" cy="1566863"/>
          </a:xfrm>
          <a:prstGeom prst="rect">
            <a:avLst/>
          </a:prstGeom>
          <a:noFill/>
          <a:ln>
            <a:noFill/>
          </a:ln>
        </p:spPr>
        <p:txBody>
          <a:bodyPr spcFirstLastPara="1" wrap="square" lIns="68569" tIns="34275" rIns="68569" bIns="34275" anchor="t" anchorCtr="0">
            <a:noAutofit/>
          </a:bodyPr>
          <a:lstStyle/>
          <a:p>
            <a:pPr marL="0" indent="0">
              <a:spcBef>
                <a:spcPts val="0"/>
              </a:spcBef>
              <a:buNone/>
            </a:pPr>
            <a:r>
              <a:rPr lang="en-US" dirty="0">
                <a:solidFill>
                  <a:srgbClr val="38761D"/>
                </a:solidFill>
              </a:rPr>
              <a:t>Green:</a:t>
            </a:r>
            <a:r>
              <a:rPr lang="en-US" dirty="0"/>
              <a:t> Laser Cut</a:t>
            </a:r>
            <a:endParaRPr dirty="0"/>
          </a:p>
          <a:p>
            <a:pPr marL="0" indent="0">
              <a:spcBef>
                <a:spcPts val="0"/>
              </a:spcBef>
              <a:buNone/>
            </a:pPr>
            <a:r>
              <a:rPr lang="en-US" dirty="0">
                <a:solidFill>
                  <a:srgbClr val="FF0000"/>
                </a:solidFill>
              </a:rPr>
              <a:t>Red:</a:t>
            </a:r>
            <a:r>
              <a:rPr lang="en-US" dirty="0"/>
              <a:t> 3D Printed</a:t>
            </a:r>
            <a:endParaRPr dirty="0"/>
          </a:p>
          <a:p>
            <a:pPr marL="0" indent="0">
              <a:spcBef>
                <a:spcPts val="0"/>
              </a:spcBef>
              <a:buNone/>
            </a:pPr>
            <a:r>
              <a:rPr lang="en-US" dirty="0">
                <a:solidFill>
                  <a:srgbClr val="0000FF"/>
                </a:solidFill>
              </a:rPr>
              <a:t>Blue:</a:t>
            </a:r>
            <a:r>
              <a:rPr lang="en-US" dirty="0"/>
              <a:t> COTS, modified</a:t>
            </a:r>
            <a:endParaRPr dirty="0"/>
          </a:p>
        </p:txBody>
      </p:sp>
      <p:sp>
        <p:nvSpPr>
          <p:cNvPr id="847" name="Google Shape;847;p55"/>
          <p:cNvSpPr/>
          <p:nvPr/>
        </p:nvSpPr>
        <p:spPr>
          <a:xfrm>
            <a:off x="160020" y="3915785"/>
            <a:ext cx="311400" cy="216675"/>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buSzPts val="1400"/>
            </a:pPr>
            <a:r>
              <a:rPr lang="en-US" sz="1050"/>
              <a:t>A</a:t>
            </a:r>
            <a:endParaRPr sz="1050"/>
          </a:p>
        </p:txBody>
      </p:sp>
      <p:sp>
        <p:nvSpPr>
          <p:cNvPr id="848" name="Google Shape;848;p55"/>
          <p:cNvSpPr/>
          <p:nvPr/>
        </p:nvSpPr>
        <p:spPr>
          <a:xfrm>
            <a:off x="4572000" y="5930281"/>
            <a:ext cx="311400" cy="216675"/>
          </a:xfrm>
          <a:prstGeom prst="ellipse">
            <a:avLst/>
          </a:prstGeom>
          <a:solidFill>
            <a:schemeClr val="lt2"/>
          </a:solidFill>
          <a:ln w="9525" cap="flat" cmpd="sng">
            <a:solidFill>
              <a:schemeClr val="dk2"/>
            </a:solidFill>
            <a:prstDash val="solid"/>
            <a:round/>
            <a:headEnd type="none" w="sm" len="sm"/>
            <a:tailEnd type="none" w="sm" len="sm"/>
          </a:ln>
        </p:spPr>
        <p:txBody>
          <a:bodyPr spcFirstLastPara="1" wrap="square" lIns="68569" tIns="68569" rIns="68569" bIns="68569" anchor="ctr" anchorCtr="0">
            <a:noAutofit/>
          </a:bodyPr>
          <a:lstStyle/>
          <a:p>
            <a:pPr algn="ctr">
              <a:buSzPts val="1400"/>
            </a:pPr>
            <a:r>
              <a:rPr lang="en-US" sz="1050"/>
              <a:t>B</a:t>
            </a:r>
            <a:endParaRPr sz="1050"/>
          </a:p>
        </p:txBody>
      </p:sp>
      <p:sp>
        <p:nvSpPr>
          <p:cNvPr id="849" name="Google Shape;849;p55"/>
          <p:cNvSpPr txBox="1"/>
          <p:nvPr/>
        </p:nvSpPr>
        <p:spPr>
          <a:xfrm>
            <a:off x="3812100" y="2389631"/>
            <a:ext cx="5661900" cy="1660725"/>
          </a:xfrm>
          <a:prstGeom prst="rect">
            <a:avLst/>
          </a:prstGeom>
          <a:noFill/>
          <a:ln>
            <a:noFill/>
          </a:ln>
        </p:spPr>
        <p:txBody>
          <a:bodyPr spcFirstLastPara="1" wrap="square" lIns="68569" tIns="68569" rIns="68569" bIns="68569" anchor="ctr" anchorCtr="0">
            <a:noAutofit/>
          </a:bodyPr>
          <a:lstStyle/>
          <a:p>
            <a:pPr>
              <a:lnSpc>
                <a:spcPct val="90000"/>
              </a:lnSpc>
              <a:buSzPts val="2800"/>
            </a:pPr>
            <a:endParaRPr sz="2100" b="1" dirty="0">
              <a:solidFill>
                <a:schemeClr val="dk1"/>
              </a:solidFill>
              <a:latin typeface="Georgia"/>
              <a:ea typeface="Georgia"/>
              <a:cs typeface="Georgia"/>
              <a:sym typeface="Georgia"/>
            </a:endParaRPr>
          </a:p>
          <a:p>
            <a:pPr>
              <a:lnSpc>
                <a:spcPct val="90000"/>
              </a:lnSpc>
              <a:buSzPts val="2800"/>
            </a:pPr>
            <a:r>
              <a:rPr lang="en-US" sz="2100" dirty="0">
                <a:solidFill>
                  <a:schemeClr val="dk1"/>
                </a:solidFill>
                <a:latin typeface="Georgia"/>
                <a:ea typeface="Georgia"/>
                <a:cs typeface="Georgia"/>
                <a:sym typeface="Georgia"/>
              </a:rPr>
              <a:t>A - Removable hardware for battery swap</a:t>
            </a:r>
            <a:endParaRPr sz="2100" dirty="0">
              <a:solidFill>
                <a:schemeClr val="dk1"/>
              </a:solidFill>
              <a:latin typeface="Georgia"/>
              <a:ea typeface="Georgia"/>
              <a:cs typeface="Georgia"/>
              <a:sym typeface="Georgia"/>
            </a:endParaRPr>
          </a:p>
          <a:p>
            <a:pPr>
              <a:lnSpc>
                <a:spcPct val="90000"/>
              </a:lnSpc>
              <a:buClr>
                <a:schemeClr val="dk1"/>
              </a:buClr>
              <a:buSzPts val="2800"/>
            </a:pPr>
            <a:r>
              <a:rPr lang="en-US" sz="2100" dirty="0">
                <a:solidFill>
                  <a:schemeClr val="dk1"/>
                </a:solidFill>
                <a:latin typeface="Georgia"/>
                <a:ea typeface="Georgia"/>
                <a:cs typeface="Georgia"/>
                <a:sym typeface="Georgia"/>
              </a:rPr>
              <a:t>B - Friction rotation slot-lock for electronics access, can pin if needed</a:t>
            </a:r>
            <a:endParaRPr sz="2100" dirty="0">
              <a:solidFill>
                <a:schemeClr val="dk1"/>
              </a:solidFill>
              <a:latin typeface="Georgia"/>
              <a:ea typeface="Georgia"/>
              <a:cs typeface="Georgia"/>
              <a:sym typeface="Georgia"/>
            </a:endParaRPr>
          </a:p>
        </p:txBody>
      </p:sp>
      <p:pic>
        <p:nvPicPr>
          <p:cNvPr id="851" name="Google Shape;851;p55"/>
          <p:cNvPicPr preferRelativeResize="0"/>
          <p:nvPr/>
        </p:nvPicPr>
        <p:blipFill rotWithShape="1">
          <a:blip r:embed="rId4">
            <a:alphaModFix/>
          </a:blip>
          <a:srcRect l="10320" t="27822" r="30973" b="17547"/>
          <a:stretch/>
        </p:blipFill>
        <p:spPr>
          <a:xfrm>
            <a:off x="24978" y="2200734"/>
            <a:ext cx="3692194" cy="1568025"/>
          </a:xfrm>
          <a:prstGeom prst="rect">
            <a:avLst/>
          </a:prstGeom>
          <a:noFill/>
          <a:ln w="38100" cap="flat" cmpd="sng">
            <a:solidFill>
              <a:srgbClr val="102E4F"/>
            </a:solidFill>
            <a:prstDash val="solid"/>
            <a:miter lim="8000"/>
            <a:headEnd type="none" w="sm" len="sm"/>
            <a:tailEnd type="none" w="sm" len="sm"/>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7F0DB1-304B-4575-A62E-2D0FCA474299}"/>
              </a:ext>
            </a:extLst>
          </p:cNvPr>
          <p:cNvSpPr>
            <a:spLocks noGrp="1"/>
          </p:cNvSpPr>
          <p:nvPr>
            <p:ph type="body" idx="1"/>
          </p:nvPr>
        </p:nvSpPr>
        <p:spPr/>
        <p:txBody>
          <a:bodyPr/>
          <a:lstStyle/>
          <a:p>
            <a:r>
              <a:rPr lang="en-US" dirty="0"/>
              <a:t>Sylgard-184 potting material was used to test pot two processor boards</a:t>
            </a:r>
          </a:p>
          <a:p>
            <a:r>
              <a:rPr lang="en-US" dirty="0"/>
              <a:t>Drop test performed and post functionality validated</a:t>
            </a:r>
          </a:p>
          <a:p>
            <a:r>
              <a:rPr lang="en-US" dirty="0"/>
              <a:t>Procedure written with steps and lessons learned</a:t>
            </a:r>
          </a:p>
          <a:p>
            <a:r>
              <a:rPr lang="en-US" dirty="0"/>
              <a:t>Custom 3D printed housing modeled using latest boards</a:t>
            </a:r>
          </a:p>
          <a:p>
            <a:r>
              <a:rPr lang="en-US" dirty="0"/>
              <a:t>Will move to potting full custom PCB when enough are available for ‘one to go missing’. </a:t>
            </a:r>
          </a:p>
          <a:p>
            <a:pPr fontAlgn="base"/>
            <a:r>
              <a:rPr lang="en-US" dirty="0"/>
              <a:t>Larger board and shield config should be stronger</a:t>
            </a:r>
          </a:p>
          <a:p>
            <a:endParaRPr lang="en-US" dirty="0"/>
          </a:p>
        </p:txBody>
      </p:sp>
      <p:sp>
        <p:nvSpPr>
          <p:cNvPr id="3" name="Slide Number Placeholder 2">
            <a:extLst>
              <a:ext uri="{FF2B5EF4-FFF2-40B4-BE49-F238E27FC236}">
                <a16:creationId xmlns:a16="http://schemas.microsoft.com/office/drawing/2014/main" id="{A9E8B7A9-6292-42D8-BF4C-89E29FE43B5E}"/>
              </a:ext>
            </a:extLst>
          </p:cNvPr>
          <p:cNvSpPr>
            <a:spLocks noGrp="1"/>
          </p:cNvSpPr>
          <p:nvPr>
            <p:ph type="sldNum" idx="12"/>
          </p:nvPr>
        </p:nvSpPr>
        <p:spPr/>
        <p:txBody>
          <a:bodyPr/>
          <a:lstStyle/>
          <a:p>
            <a:fld id="{00000000-1234-1234-1234-123412341234}" type="slidenum">
              <a:rPr lang="en-US" smtClean="0"/>
              <a:pPr/>
              <a:t>46</a:t>
            </a:fld>
            <a:endParaRPr lang="en-US"/>
          </a:p>
        </p:txBody>
      </p:sp>
      <p:sp>
        <p:nvSpPr>
          <p:cNvPr id="4" name="Title 3">
            <a:extLst>
              <a:ext uri="{FF2B5EF4-FFF2-40B4-BE49-F238E27FC236}">
                <a16:creationId xmlns:a16="http://schemas.microsoft.com/office/drawing/2014/main" id="{A7FD05E3-A3FA-4D71-A5E5-80660A81E40E}"/>
              </a:ext>
            </a:extLst>
          </p:cNvPr>
          <p:cNvSpPr>
            <a:spLocks noGrp="1"/>
          </p:cNvSpPr>
          <p:nvPr>
            <p:ph type="title"/>
          </p:nvPr>
        </p:nvSpPr>
        <p:spPr/>
        <p:txBody>
          <a:bodyPr/>
          <a:lstStyle/>
          <a:p>
            <a:r>
              <a:rPr lang="en-US" dirty="0"/>
              <a:t>Potting 1</a:t>
            </a:r>
          </a:p>
        </p:txBody>
      </p:sp>
    </p:spTree>
    <p:extLst>
      <p:ext uri="{BB962C8B-B14F-4D97-AF65-F5344CB8AC3E}">
        <p14:creationId xmlns:p14="http://schemas.microsoft.com/office/powerpoint/2010/main" val="1313223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E8C2C67-BE49-4573-8743-93A35CD3FF5D}"/>
              </a:ext>
            </a:extLst>
          </p:cNvPr>
          <p:cNvSpPr>
            <a:spLocks noGrp="1"/>
          </p:cNvSpPr>
          <p:nvPr>
            <p:ph type="sldNum" idx="12"/>
          </p:nvPr>
        </p:nvSpPr>
        <p:spPr/>
        <p:txBody>
          <a:bodyPr/>
          <a:lstStyle/>
          <a:p>
            <a:fld id="{00000000-1234-1234-1234-123412341234}" type="slidenum">
              <a:rPr lang="en-US" smtClean="0"/>
              <a:pPr/>
              <a:t>47</a:t>
            </a:fld>
            <a:endParaRPr lang="en-US"/>
          </a:p>
        </p:txBody>
      </p:sp>
      <p:sp>
        <p:nvSpPr>
          <p:cNvPr id="4" name="Title 3">
            <a:extLst>
              <a:ext uri="{FF2B5EF4-FFF2-40B4-BE49-F238E27FC236}">
                <a16:creationId xmlns:a16="http://schemas.microsoft.com/office/drawing/2014/main" id="{2474718D-6D80-4034-92E4-6A041EECE380}"/>
              </a:ext>
            </a:extLst>
          </p:cNvPr>
          <p:cNvSpPr>
            <a:spLocks noGrp="1"/>
          </p:cNvSpPr>
          <p:nvPr>
            <p:ph type="title"/>
          </p:nvPr>
        </p:nvSpPr>
        <p:spPr/>
        <p:txBody>
          <a:bodyPr/>
          <a:lstStyle/>
          <a:p>
            <a:r>
              <a:rPr lang="en-US" dirty="0"/>
              <a:t>Potting 2</a:t>
            </a:r>
          </a:p>
        </p:txBody>
      </p:sp>
      <p:pic>
        <p:nvPicPr>
          <p:cNvPr id="1033" name="Picture 9" descr="https://lh3.googleusercontent.com/sRczaJcB1DH2gs1QgNVLB4BypSQ0Oe5RAsJV6kNv1wlhunWqiWZ6srrBE6T5VPG7Ewk8ufE6cKyXlpi8Bpto8oY7PCeyO1nWNO_pwqIsuvua5-RpLrU_MNWEq1jtdeuz_9B6fL9ltBk">
            <a:extLst>
              <a:ext uri="{FF2B5EF4-FFF2-40B4-BE49-F238E27FC236}">
                <a16:creationId xmlns:a16="http://schemas.microsoft.com/office/drawing/2014/main" id="{F4A26814-332E-4991-9308-546BF664B5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23" t="10015" r="9628" b="11160"/>
          <a:stretch/>
        </p:blipFill>
        <p:spPr bwMode="auto">
          <a:xfrm>
            <a:off x="247779" y="1086831"/>
            <a:ext cx="4324221" cy="195665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https://lh4.googleusercontent.com/XajSmPExV2wmDv-SNV2KyeWM3Dxn-5gOfAruK8K33UHNPLNnvztRZGsHK7tF5kq_UUITpm4cAIZibTUQTSXCKO7odkjxEIL98gwBZl7JOrPwA4ZTign2tmcPfnzFL-sDjkiWJ3_euUM">
            <a:extLst>
              <a:ext uri="{FF2B5EF4-FFF2-40B4-BE49-F238E27FC236}">
                <a16:creationId xmlns:a16="http://schemas.microsoft.com/office/drawing/2014/main" id="{071AD5DD-CDB5-4D2C-8C20-539BD8DC8E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43" t="14628" r="26354"/>
          <a:stretch/>
        </p:blipFill>
        <p:spPr bwMode="auto">
          <a:xfrm>
            <a:off x="5298613" y="1048245"/>
            <a:ext cx="3004459" cy="3043677"/>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https://lh3.googleusercontent.com/wQ398Ql_mML34AG41prBJauB4IeQwUWpZdG7tRchK2YKCjmmuLoA4NHKaFOZmtNLx8TeX6xwJvy5TTJhvsxIvgNPYf2AY2xOpeewY26R4vLGXR1bxSleH2ickWbnOdl_Z2F4BR6sNmk">
            <a:extLst>
              <a:ext uri="{FF2B5EF4-FFF2-40B4-BE49-F238E27FC236}">
                <a16:creationId xmlns:a16="http://schemas.microsoft.com/office/drawing/2014/main" id="{BAEA397C-89B1-4323-9C68-DEB2AABECB1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956" t="7850" r="12237" b="6777"/>
          <a:stretch/>
        </p:blipFill>
        <p:spPr bwMode="auto">
          <a:xfrm>
            <a:off x="4846739" y="3722415"/>
            <a:ext cx="3908208" cy="313558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https://lh6.googleusercontent.com/FFW1Z-5Kt6bY8e92z0Ur7lRJDIQqs6s94dAOHwp1nBz4hTQUO7Pm1YcnA_RhnNImWQmVaip3LYOPEqOv6JTV23k7pe89Y9Sx9HKukFdHuE9sZVd9hQu7gHozJnXESQNHVQ8FByCMFOs">
            <a:extLst>
              <a:ext uri="{FF2B5EF4-FFF2-40B4-BE49-F238E27FC236}">
                <a16:creationId xmlns:a16="http://schemas.microsoft.com/office/drawing/2014/main" id="{247F8223-5B1F-40A1-A17A-207C6274651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791" t="42174" r="8791"/>
          <a:stretch/>
        </p:blipFill>
        <p:spPr bwMode="auto">
          <a:xfrm>
            <a:off x="389053" y="3097580"/>
            <a:ext cx="4041671" cy="37809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351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56"/>
        <p:cNvGrpSpPr/>
        <p:nvPr/>
      </p:nvGrpSpPr>
      <p:grpSpPr>
        <a:xfrm>
          <a:off x="0" y="0"/>
          <a:ext cx="0" cy="0"/>
          <a:chOff x="0" y="0"/>
          <a:chExt cx="0" cy="0"/>
        </a:xfrm>
      </p:grpSpPr>
      <p:sp>
        <p:nvSpPr>
          <p:cNvPr id="857" name="Google Shape;857;p56"/>
          <p:cNvSpPr/>
          <p:nvPr/>
        </p:nvSpPr>
        <p:spPr>
          <a:xfrm>
            <a:off x="6371955" y="3633646"/>
            <a:ext cx="2612025" cy="1765800"/>
          </a:xfrm>
          <a:prstGeom prst="roundRect">
            <a:avLst>
              <a:gd name="adj" fmla="val 16667"/>
            </a:avLst>
          </a:prstGeom>
          <a:solidFill>
            <a:schemeClr val="accent1"/>
          </a:solidFill>
          <a:ln w="9525" cap="flat" cmpd="sng">
            <a:solidFill>
              <a:schemeClr val="dk2"/>
            </a:solidFill>
            <a:prstDash val="solid"/>
            <a:round/>
            <a:headEnd type="none" w="sm" len="sm"/>
            <a:tailEnd type="none" w="sm" len="sm"/>
          </a:ln>
        </p:spPr>
        <p:txBody>
          <a:bodyPr spcFirstLastPara="1" wrap="square" lIns="68569" tIns="68569" rIns="68569" bIns="68569" anchor="t" anchorCtr="0">
            <a:noAutofit/>
          </a:bodyPr>
          <a:lstStyle/>
          <a:p>
            <a:pPr algn="ctr"/>
            <a:r>
              <a:rPr lang="en-US" sz="1350" dirty="0">
                <a:solidFill>
                  <a:srgbClr val="FFFFFF"/>
                </a:solidFill>
                <a:latin typeface="Georgia"/>
                <a:ea typeface="Georgia"/>
                <a:cs typeface="Georgia"/>
                <a:sym typeface="Georgia"/>
              </a:rPr>
              <a:t>Once confident in final pod performance, sixteen pod production requires:</a:t>
            </a:r>
            <a:endParaRPr sz="1350" dirty="0">
              <a:solidFill>
                <a:srgbClr val="FFFFFF"/>
              </a:solidFill>
              <a:latin typeface="Georgia"/>
              <a:ea typeface="Georgia"/>
              <a:cs typeface="Georgia"/>
              <a:sym typeface="Georgia"/>
            </a:endParaRPr>
          </a:p>
          <a:p>
            <a:pPr algn="ctr"/>
            <a:endParaRPr sz="1350" dirty="0">
              <a:solidFill>
                <a:srgbClr val="FFFFFF"/>
              </a:solidFill>
              <a:latin typeface="Georgia"/>
              <a:ea typeface="Georgia"/>
              <a:cs typeface="Georgia"/>
              <a:sym typeface="Georgia"/>
            </a:endParaRPr>
          </a:p>
          <a:p>
            <a:pPr algn="ctr"/>
            <a:r>
              <a:rPr lang="en-US" sz="1350" b="1" dirty="0">
                <a:solidFill>
                  <a:srgbClr val="FFFFFF"/>
                </a:solidFill>
                <a:latin typeface="Georgia"/>
                <a:ea typeface="Georgia"/>
                <a:cs typeface="Georgia"/>
                <a:sym typeface="Georgia"/>
              </a:rPr>
              <a:t>26 person-hours</a:t>
            </a:r>
            <a:endParaRPr sz="1350" b="1" dirty="0">
              <a:solidFill>
                <a:srgbClr val="FFFFFF"/>
              </a:solidFill>
              <a:latin typeface="Georgia"/>
              <a:ea typeface="Georgia"/>
              <a:cs typeface="Georgia"/>
              <a:sym typeface="Georgia"/>
            </a:endParaRPr>
          </a:p>
          <a:p>
            <a:pPr algn="ctr"/>
            <a:r>
              <a:rPr lang="en-US" sz="1350" i="1" dirty="0">
                <a:solidFill>
                  <a:srgbClr val="FFFFFF"/>
                </a:solidFill>
                <a:latin typeface="Georgia"/>
                <a:ea typeface="Georgia"/>
                <a:cs typeface="Georgia"/>
                <a:sym typeface="Georgia"/>
              </a:rPr>
              <a:t>divide by number of team members</a:t>
            </a:r>
            <a:endParaRPr sz="1350" i="1" dirty="0">
              <a:solidFill>
                <a:srgbClr val="FFFFFF"/>
              </a:solidFill>
              <a:latin typeface="Georgia"/>
              <a:ea typeface="Georgia"/>
              <a:cs typeface="Georgia"/>
              <a:sym typeface="Georgia"/>
            </a:endParaRPr>
          </a:p>
        </p:txBody>
      </p:sp>
      <p:sp>
        <p:nvSpPr>
          <p:cNvPr id="858" name="Google Shape;858;p56"/>
          <p:cNvSpPr txBox="1">
            <a:spLocks noGrp="1"/>
          </p:cNvSpPr>
          <p:nvPr>
            <p:ph type="body" idx="1"/>
          </p:nvPr>
        </p:nvSpPr>
        <p:spPr>
          <a:prstGeom prst="rect">
            <a:avLst/>
          </a:prstGeom>
        </p:spPr>
        <p:txBody>
          <a:bodyPr spcFirstLastPara="1" wrap="square" lIns="68569" tIns="34275" rIns="68569" bIns="34275" anchor="t" anchorCtr="0">
            <a:noAutofit/>
          </a:bodyPr>
          <a:lstStyle/>
          <a:p>
            <a:pPr marL="0" indent="0">
              <a:spcBef>
                <a:spcPts val="0"/>
              </a:spcBef>
              <a:buNone/>
            </a:pPr>
            <a:r>
              <a:rPr lang="en-US" b="1">
                <a:solidFill>
                  <a:srgbClr val="000000"/>
                </a:solidFill>
              </a:rPr>
              <a:t>Forward work: </a:t>
            </a:r>
            <a:endParaRPr>
              <a:solidFill>
                <a:srgbClr val="000000"/>
              </a:solidFill>
            </a:endParaRPr>
          </a:p>
          <a:p>
            <a:pPr>
              <a:spcBef>
                <a:spcPts val="0"/>
              </a:spcBef>
              <a:buClr>
                <a:srgbClr val="000000"/>
              </a:buClr>
              <a:buChar char="-"/>
            </a:pPr>
            <a:r>
              <a:rPr lang="en-US">
                <a:solidFill>
                  <a:srgbClr val="000000"/>
                </a:solidFill>
              </a:rPr>
              <a:t>Test and validate pod, update written manufacturing procedures</a:t>
            </a:r>
            <a:endParaRPr>
              <a:solidFill>
                <a:srgbClr val="000000"/>
              </a:solidFill>
            </a:endParaRPr>
          </a:p>
          <a:p>
            <a:pPr>
              <a:spcBef>
                <a:spcPts val="0"/>
              </a:spcBef>
              <a:buClr>
                <a:srgbClr val="000000"/>
              </a:buClr>
              <a:buChar char="-"/>
            </a:pPr>
            <a:r>
              <a:rPr lang="en-US">
                <a:solidFill>
                  <a:srgbClr val="000000"/>
                </a:solidFill>
              </a:rPr>
              <a:t>Plan 1-2 full team assembly-line sessions </a:t>
            </a:r>
            <a:endParaRPr>
              <a:solidFill>
                <a:srgbClr val="000000"/>
              </a:solidFill>
            </a:endParaRPr>
          </a:p>
          <a:p>
            <a:pPr lvl="1">
              <a:spcBef>
                <a:spcPts val="0"/>
              </a:spcBef>
              <a:buClr>
                <a:srgbClr val="000000"/>
              </a:buClr>
              <a:buChar char="-"/>
            </a:pPr>
            <a:r>
              <a:rPr lang="en-US">
                <a:solidFill>
                  <a:srgbClr val="000000"/>
                </a:solidFill>
              </a:rPr>
              <a:t>Parts will be prepped in advance, assembled using updated procedures</a:t>
            </a:r>
            <a:endParaRPr b="1"/>
          </a:p>
        </p:txBody>
      </p:sp>
      <p:sp>
        <p:nvSpPr>
          <p:cNvPr id="859" name="Google Shape;859;p56"/>
          <p:cNvSpPr txBox="1">
            <a:spLocks noGrp="1"/>
          </p:cNvSpPr>
          <p:nvPr>
            <p:ph type="sldNum" idx="12"/>
          </p:nvPr>
        </p:nvSpPr>
        <p:spPr>
          <a:prstGeom prst="rect">
            <a:avLst/>
          </a:prstGeom>
        </p:spPr>
        <p:txBody>
          <a:bodyPr spcFirstLastPara="1" wrap="square" lIns="68569" tIns="34275" rIns="68569" bIns="34275" anchor="t" anchorCtr="0">
            <a:noAutofit/>
          </a:bodyPr>
          <a:lstStyle/>
          <a:p>
            <a:fld id="{00000000-1234-1234-1234-123412341234}" type="slidenum">
              <a:rPr lang="en-US"/>
              <a:pPr/>
              <a:t>48</a:t>
            </a:fld>
            <a:endParaRPr/>
          </a:p>
        </p:txBody>
      </p:sp>
      <p:sp>
        <p:nvSpPr>
          <p:cNvPr id="860" name="Google Shape;860;p56"/>
          <p:cNvSpPr txBox="1">
            <a:spLocks noGrp="1"/>
          </p:cNvSpPr>
          <p:nvPr>
            <p:ph type="title"/>
          </p:nvPr>
        </p:nvSpPr>
        <p:spPr>
          <a:prstGeom prst="rect">
            <a:avLst/>
          </a:prstGeom>
        </p:spPr>
        <p:txBody>
          <a:bodyPr spcFirstLastPara="1" wrap="square" lIns="68569" tIns="34275" rIns="68569" bIns="34275" anchor="ctr" anchorCtr="0">
            <a:noAutofit/>
          </a:bodyPr>
          <a:lstStyle/>
          <a:p>
            <a:r>
              <a:rPr lang="en-US"/>
              <a:t>Pod Structure: Manufacturing Status</a:t>
            </a:r>
            <a:endParaRPr/>
          </a:p>
        </p:txBody>
      </p:sp>
      <p:graphicFrame>
        <p:nvGraphicFramePr>
          <p:cNvPr id="861" name="Google Shape;861;p56"/>
          <p:cNvGraphicFramePr/>
          <p:nvPr>
            <p:extLst>
              <p:ext uri="{D42A27DB-BD31-4B8C-83A1-F6EECF244321}">
                <p14:modId xmlns:p14="http://schemas.microsoft.com/office/powerpoint/2010/main" val="4256671654"/>
              </p:ext>
            </p:extLst>
          </p:nvPr>
        </p:nvGraphicFramePr>
        <p:xfrm>
          <a:off x="160019" y="3518392"/>
          <a:ext cx="6019717" cy="1996308"/>
        </p:xfrm>
        <a:graphic>
          <a:graphicData uri="http://schemas.openxmlformats.org/drawingml/2006/table">
            <a:tbl>
              <a:tblPr>
                <a:noFill/>
                <a:tableStyleId>{F671C214-73C4-44E7-A0DA-91E83C8F2F90}</a:tableStyleId>
              </a:tblPr>
              <a:tblGrid>
                <a:gridCol w="1884101">
                  <a:extLst>
                    <a:ext uri="{9D8B030D-6E8A-4147-A177-3AD203B41FA5}">
                      <a16:colId xmlns:a16="http://schemas.microsoft.com/office/drawing/2014/main" val="20000"/>
                    </a:ext>
                  </a:extLst>
                </a:gridCol>
                <a:gridCol w="1524729">
                  <a:extLst>
                    <a:ext uri="{9D8B030D-6E8A-4147-A177-3AD203B41FA5}">
                      <a16:colId xmlns:a16="http://schemas.microsoft.com/office/drawing/2014/main" val="20001"/>
                    </a:ext>
                  </a:extLst>
                </a:gridCol>
                <a:gridCol w="835292">
                  <a:extLst>
                    <a:ext uri="{9D8B030D-6E8A-4147-A177-3AD203B41FA5}">
                      <a16:colId xmlns:a16="http://schemas.microsoft.com/office/drawing/2014/main" val="20002"/>
                    </a:ext>
                  </a:extLst>
                </a:gridCol>
                <a:gridCol w="1775595">
                  <a:extLst>
                    <a:ext uri="{9D8B030D-6E8A-4147-A177-3AD203B41FA5}">
                      <a16:colId xmlns:a16="http://schemas.microsoft.com/office/drawing/2014/main" val="20003"/>
                    </a:ext>
                  </a:extLst>
                </a:gridCol>
              </a:tblGrid>
              <a:tr h="457178">
                <a:tc>
                  <a:txBody>
                    <a:bodyPr/>
                    <a:lstStyle/>
                    <a:p>
                      <a:pPr marL="0" lvl="0" indent="0" algn="l" rtl="0">
                        <a:spcBef>
                          <a:spcPts val="0"/>
                        </a:spcBef>
                        <a:spcAft>
                          <a:spcPts val="0"/>
                        </a:spcAft>
                        <a:buNone/>
                      </a:pPr>
                      <a:r>
                        <a:rPr lang="en-US" sz="1100" b="1">
                          <a:solidFill>
                            <a:srgbClr val="FFFFFF"/>
                          </a:solidFill>
                          <a:latin typeface="Georgia"/>
                          <a:ea typeface="Georgia"/>
                          <a:cs typeface="Georgia"/>
                          <a:sym typeface="Georgia"/>
                        </a:rPr>
                        <a:t>Parts</a:t>
                      </a:r>
                      <a:endParaRPr sz="1100" b="1">
                        <a:solidFill>
                          <a:srgbClr val="FFFFFF"/>
                        </a:solidFill>
                        <a:latin typeface="Georgia"/>
                        <a:ea typeface="Georgia"/>
                        <a:cs typeface="Georgia"/>
                        <a:sym typeface="Georgia"/>
                      </a:endParaRPr>
                    </a:p>
                  </a:txBody>
                  <a:tcPr marL="68569" marR="68569" marT="68569" marB="68569">
                    <a:solidFill>
                      <a:schemeClr val="accent1"/>
                    </a:solidFill>
                  </a:tcPr>
                </a:tc>
                <a:tc>
                  <a:txBody>
                    <a:bodyPr/>
                    <a:lstStyle/>
                    <a:p>
                      <a:pPr marL="0" lvl="0" indent="0" algn="l" rtl="0">
                        <a:spcBef>
                          <a:spcPts val="0"/>
                        </a:spcBef>
                        <a:spcAft>
                          <a:spcPts val="0"/>
                        </a:spcAft>
                        <a:buNone/>
                      </a:pPr>
                      <a:r>
                        <a:rPr lang="en-US" sz="1100" b="1">
                          <a:solidFill>
                            <a:srgbClr val="FFFFFF"/>
                          </a:solidFill>
                          <a:latin typeface="Georgia"/>
                          <a:ea typeface="Georgia"/>
                          <a:cs typeface="Georgia"/>
                          <a:sym typeface="Georgia"/>
                        </a:rPr>
                        <a:t>Time (conservative)</a:t>
                      </a:r>
                      <a:endParaRPr sz="1100" b="1">
                        <a:solidFill>
                          <a:srgbClr val="FFFFFF"/>
                        </a:solidFill>
                        <a:latin typeface="Georgia"/>
                        <a:ea typeface="Georgia"/>
                        <a:cs typeface="Georgia"/>
                        <a:sym typeface="Georgia"/>
                      </a:endParaRPr>
                    </a:p>
                  </a:txBody>
                  <a:tcPr marL="68569" marR="68569" marT="68569" marB="68569">
                    <a:solidFill>
                      <a:schemeClr val="accent1"/>
                    </a:solidFill>
                  </a:tcPr>
                </a:tc>
                <a:tc>
                  <a:txBody>
                    <a:bodyPr/>
                    <a:lstStyle/>
                    <a:p>
                      <a:pPr marL="0" lvl="0" indent="0" algn="l" rtl="0">
                        <a:spcBef>
                          <a:spcPts val="0"/>
                        </a:spcBef>
                        <a:spcAft>
                          <a:spcPts val="0"/>
                        </a:spcAft>
                        <a:buNone/>
                      </a:pPr>
                      <a:r>
                        <a:rPr lang="en-US" sz="1100" b="1">
                          <a:solidFill>
                            <a:srgbClr val="FFFFFF"/>
                          </a:solidFill>
                          <a:latin typeface="Georgia"/>
                          <a:ea typeface="Georgia"/>
                          <a:cs typeface="Georgia"/>
                          <a:sym typeface="Georgia"/>
                        </a:rPr>
                        <a:t>Quantity</a:t>
                      </a:r>
                      <a:endParaRPr sz="1100" b="1">
                        <a:solidFill>
                          <a:srgbClr val="FFFFFF"/>
                        </a:solidFill>
                        <a:latin typeface="Georgia"/>
                        <a:ea typeface="Georgia"/>
                        <a:cs typeface="Georgia"/>
                        <a:sym typeface="Georgia"/>
                      </a:endParaRPr>
                    </a:p>
                  </a:txBody>
                  <a:tcPr marL="68569" marR="68569" marT="68569" marB="68569">
                    <a:solidFill>
                      <a:schemeClr val="accent1"/>
                    </a:solidFill>
                  </a:tcPr>
                </a:tc>
                <a:tc>
                  <a:txBody>
                    <a:bodyPr/>
                    <a:lstStyle/>
                    <a:p>
                      <a:pPr marL="0" lvl="0" indent="0" algn="l" rtl="0">
                        <a:spcBef>
                          <a:spcPts val="0"/>
                        </a:spcBef>
                        <a:spcAft>
                          <a:spcPts val="0"/>
                        </a:spcAft>
                        <a:buNone/>
                      </a:pPr>
                      <a:r>
                        <a:rPr lang="en-US" sz="1100" b="1" dirty="0">
                          <a:solidFill>
                            <a:srgbClr val="FFFFFF"/>
                          </a:solidFill>
                          <a:latin typeface="Georgia"/>
                          <a:ea typeface="Georgia"/>
                          <a:cs typeface="Georgia"/>
                          <a:sym typeface="Georgia"/>
                        </a:rPr>
                        <a:t>Totals</a:t>
                      </a:r>
                      <a:endParaRPr sz="1100" b="1" dirty="0">
                        <a:solidFill>
                          <a:srgbClr val="FFFFFF"/>
                        </a:solidFill>
                        <a:latin typeface="Georgia"/>
                        <a:ea typeface="Georgia"/>
                        <a:cs typeface="Georgia"/>
                        <a:sym typeface="Georgia"/>
                      </a:endParaRPr>
                    </a:p>
                  </a:txBody>
                  <a:tcPr marL="68569" marR="68569" marT="68569" marB="68569">
                    <a:solidFill>
                      <a:schemeClr val="accent1"/>
                    </a:solidFill>
                  </a:tcPr>
                </a:tc>
                <a:extLst>
                  <a:ext uri="{0D108BD9-81ED-4DB2-BD59-A6C34878D82A}">
                    <a16:rowId xmlns:a16="http://schemas.microsoft.com/office/drawing/2014/main" val="10000"/>
                  </a:ext>
                </a:extLst>
              </a:tr>
              <a:tr h="297158">
                <a:tc>
                  <a:txBody>
                    <a:bodyPr/>
                    <a:lstStyle/>
                    <a:p>
                      <a:pPr marL="0" lvl="0" indent="0" algn="l" rtl="0">
                        <a:spcBef>
                          <a:spcPts val="0"/>
                        </a:spcBef>
                        <a:spcAft>
                          <a:spcPts val="0"/>
                        </a:spcAft>
                        <a:buNone/>
                      </a:pPr>
                      <a:r>
                        <a:rPr lang="en-US" sz="1100">
                          <a:latin typeface="Georgia"/>
                          <a:ea typeface="Georgia"/>
                          <a:cs typeface="Georgia"/>
                          <a:sym typeface="Georgia"/>
                        </a:rPr>
                        <a:t>Laser Cut Parts</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a:latin typeface="Georgia"/>
                          <a:ea typeface="Georgia"/>
                          <a:cs typeface="Georgia"/>
                          <a:sym typeface="Georgia"/>
                        </a:rPr>
                        <a:t>30 min</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a:latin typeface="Georgia"/>
                          <a:ea typeface="Georgia"/>
                          <a:cs typeface="Georgia"/>
                          <a:sym typeface="Georgia"/>
                        </a:rPr>
                        <a:t>1</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a:latin typeface="Georgia"/>
                          <a:ea typeface="Georgia"/>
                          <a:cs typeface="Georgia"/>
                          <a:sym typeface="Georgia"/>
                        </a:rPr>
                        <a:t>30 min</a:t>
                      </a:r>
                      <a:endParaRPr sz="1100">
                        <a:latin typeface="Georgia"/>
                        <a:ea typeface="Georgia"/>
                        <a:cs typeface="Georgia"/>
                        <a:sym typeface="Georgia"/>
                      </a:endParaRPr>
                    </a:p>
                  </a:txBody>
                  <a:tcPr marL="68569" marR="68569" marT="68569" marB="68569"/>
                </a:tc>
                <a:extLst>
                  <a:ext uri="{0D108BD9-81ED-4DB2-BD59-A6C34878D82A}">
                    <a16:rowId xmlns:a16="http://schemas.microsoft.com/office/drawing/2014/main" val="10001"/>
                  </a:ext>
                </a:extLst>
              </a:tr>
              <a:tr h="297158">
                <a:tc>
                  <a:txBody>
                    <a:bodyPr/>
                    <a:lstStyle/>
                    <a:p>
                      <a:pPr marL="0" lvl="0" indent="0" algn="l" rtl="0">
                        <a:spcBef>
                          <a:spcPts val="0"/>
                        </a:spcBef>
                        <a:spcAft>
                          <a:spcPts val="0"/>
                        </a:spcAft>
                        <a:buNone/>
                      </a:pPr>
                      <a:r>
                        <a:rPr lang="en-US" sz="1100">
                          <a:latin typeface="Georgia"/>
                          <a:ea typeface="Georgia"/>
                          <a:cs typeface="Georgia"/>
                          <a:sym typeface="Georgia"/>
                        </a:rPr>
                        <a:t>Custom 3D Prints</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a:latin typeface="Georgia"/>
                          <a:ea typeface="Georgia"/>
                          <a:cs typeface="Georgia"/>
                          <a:sym typeface="Georgia"/>
                        </a:rPr>
                        <a:t>6hrs</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a:latin typeface="Georgia"/>
                          <a:ea typeface="Georgia"/>
                          <a:cs typeface="Georgia"/>
                          <a:sym typeface="Georgia"/>
                        </a:rPr>
                        <a:t>15</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a:latin typeface="Georgia"/>
                          <a:ea typeface="Georgia"/>
                          <a:cs typeface="Georgia"/>
                          <a:sym typeface="Georgia"/>
                        </a:rPr>
                        <a:t>3 days nonstop, est ~2 wk</a:t>
                      </a:r>
                      <a:endParaRPr sz="1100">
                        <a:latin typeface="Georgia"/>
                        <a:ea typeface="Georgia"/>
                        <a:cs typeface="Georgia"/>
                        <a:sym typeface="Georgia"/>
                      </a:endParaRPr>
                    </a:p>
                  </a:txBody>
                  <a:tcPr marL="68569" marR="68569" marT="68569" marB="68569"/>
                </a:tc>
                <a:extLst>
                  <a:ext uri="{0D108BD9-81ED-4DB2-BD59-A6C34878D82A}">
                    <a16:rowId xmlns:a16="http://schemas.microsoft.com/office/drawing/2014/main" val="10002"/>
                  </a:ext>
                </a:extLst>
              </a:tr>
              <a:tr h="297158">
                <a:tc>
                  <a:txBody>
                    <a:bodyPr/>
                    <a:lstStyle/>
                    <a:p>
                      <a:pPr marL="0" lvl="0" indent="0" algn="l" rtl="0">
                        <a:spcBef>
                          <a:spcPts val="0"/>
                        </a:spcBef>
                        <a:spcAft>
                          <a:spcPts val="0"/>
                        </a:spcAft>
                        <a:buNone/>
                      </a:pPr>
                      <a:r>
                        <a:rPr lang="en-US" sz="1100">
                          <a:latin typeface="Georgia"/>
                          <a:ea typeface="Georgia"/>
                          <a:cs typeface="Georgia"/>
                          <a:sym typeface="Georgia"/>
                        </a:rPr>
                        <a:t>COTS Tail Boom &amp; Fuselage</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a:latin typeface="Georgia"/>
                          <a:ea typeface="Georgia"/>
                          <a:cs typeface="Georgia"/>
                          <a:sym typeface="Georgia"/>
                        </a:rPr>
                        <a:t>5 min</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a:latin typeface="Georgia"/>
                          <a:ea typeface="Georgia"/>
                          <a:cs typeface="Georgia"/>
                          <a:sym typeface="Georgia"/>
                        </a:rPr>
                        <a:t>30</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a:latin typeface="Georgia"/>
                          <a:ea typeface="Georgia"/>
                          <a:cs typeface="Georgia"/>
                          <a:sym typeface="Georgia"/>
                        </a:rPr>
                        <a:t>150 min</a:t>
                      </a:r>
                      <a:endParaRPr sz="1100">
                        <a:latin typeface="Georgia"/>
                        <a:ea typeface="Georgia"/>
                        <a:cs typeface="Georgia"/>
                        <a:sym typeface="Georgia"/>
                      </a:endParaRPr>
                    </a:p>
                  </a:txBody>
                  <a:tcPr marL="68569" marR="68569" marT="68569" marB="68569"/>
                </a:tc>
                <a:extLst>
                  <a:ext uri="{0D108BD9-81ED-4DB2-BD59-A6C34878D82A}">
                    <a16:rowId xmlns:a16="http://schemas.microsoft.com/office/drawing/2014/main" val="10003"/>
                  </a:ext>
                </a:extLst>
              </a:tr>
              <a:tr h="297158">
                <a:tc>
                  <a:txBody>
                    <a:bodyPr/>
                    <a:lstStyle/>
                    <a:p>
                      <a:pPr marL="0" lvl="0" indent="0" algn="l" rtl="0">
                        <a:spcBef>
                          <a:spcPts val="0"/>
                        </a:spcBef>
                        <a:spcAft>
                          <a:spcPts val="0"/>
                        </a:spcAft>
                        <a:buNone/>
                      </a:pPr>
                      <a:r>
                        <a:rPr lang="en-US" sz="1100">
                          <a:latin typeface="Georgia"/>
                          <a:ea typeface="Georgia"/>
                          <a:cs typeface="Georgia"/>
                          <a:sym typeface="Georgia"/>
                        </a:rPr>
                        <a:t>COTS Nose and Potting</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a:latin typeface="Georgia"/>
                          <a:ea typeface="Georgia"/>
                          <a:cs typeface="Georgia"/>
                          <a:sym typeface="Georgia"/>
                        </a:rPr>
                        <a:t>1hr</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a:latin typeface="Georgia"/>
                          <a:ea typeface="Georgia"/>
                          <a:cs typeface="Georgia"/>
                          <a:sym typeface="Georgia"/>
                        </a:rPr>
                        <a:t>8</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a:latin typeface="Georgia"/>
                          <a:ea typeface="Georgia"/>
                          <a:cs typeface="Georgia"/>
                          <a:sym typeface="Georgia"/>
                        </a:rPr>
                        <a:t>480 min</a:t>
                      </a:r>
                      <a:endParaRPr sz="1100">
                        <a:latin typeface="Georgia"/>
                        <a:ea typeface="Georgia"/>
                        <a:cs typeface="Georgia"/>
                        <a:sym typeface="Georgia"/>
                      </a:endParaRPr>
                    </a:p>
                  </a:txBody>
                  <a:tcPr marL="68569" marR="68569" marT="68569" marB="68569"/>
                </a:tc>
                <a:extLst>
                  <a:ext uri="{0D108BD9-81ED-4DB2-BD59-A6C34878D82A}">
                    <a16:rowId xmlns:a16="http://schemas.microsoft.com/office/drawing/2014/main" val="10004"/>
                  </a:ext>
                </a:extLst>
              </a:tr>
              <a:tr h="297158">
                <a:tc>
                  <a:txBody>
                    <a:bodyPr/>
                    <a:lstStyle/>
                    <a:p>
                      <a:pPr marL="0" lvl="0" indent="0" algn="l" rtl="0">
                        <a:spcBef>
                          <a:spcPts val="0"/>
                        </a:spcBef>
                        <a:spcAft>
                          <a:spcPts val="0"/>
                        </a:spcAft>
                        <a:buNone/>
                      </a:pPr>
                      <a:r>
                        <a:rPr lang="en-US" sz="1100">
                          <a:latin typeface="Georgia"/>
                          <a:ea typeface="Georgia"/>
                          <a:cs typeface="Georgia"/>
                          <a:sym typeface="Georgia"/>
                        </a:rPr>
                        <a:t>Assembly For Whole Pod</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a:latin typeface="Georgia"/>
                          <a:ea typeface="Georgia"/>
                          <a:cs typeface="Georgia"/>
                          <a:sym typeface="Georgia"/>
                        </a:rPr>
                        <a:t>1hr</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a:latin typeface="Georgia"/>
                          <a:ea typeface="Georgia"/>
                          <a:cs typeface="Georgia"/>
                          <a:sym typeface="Georgia"/>
                        </a:rPr>
                        <a:t>16</a:t>
                      </a:r>
                      <a:endParaRPr sz="1100">
                        <a:latin typeface="Georgia"/>
                        <a:ea typeface="Georgia"/>
                        <a:cs typeface="Georgia"/>
                        <a:sym typeface="Georgia"/>
                      </a:endParaRPr>
                    </a:p>
                  </a:txBody>
                  <a:tcPr marL="68569" marR="68569" marT="68569" marB="68569"/>
                </a:tc>
                <a:tc>
                  <a:txBody>
                    <a:bodyPr/>
                    <a:lstStyle/>
                    <a:p>
                      <a:pPr marL="0" lvl="0" indent="0" algn="l" rtl="0">
                        <a:spcBef>
                          <a:spcPts val="0"/>
                        </a:spcBef>
                        <a:spcAft>
                          <a:spcPts val="0"/>
                        </a:spcAft>
                        <a:buNone/>
                      </a:pPr>
                      <a:r>
                        <a:rPr lang="en-US" sz="1100" dirty="0">
                          <a:latin typeface="Georgia"/>
                          <a:ea typeface="Georgia"/>
                          <a:cs typeface="Georgia"/>
                          <a:sym typeface="Georgia"/>
                        </a:rPr>
                        <a:t>960 min</a:t>
                      </a:r>
                      <a:endParaRPr sz="1100" dirty="0">
                        <a:latin typeface="Georgia"/>
                        <a:ea typeface="Georgia"/>
                        <a:cs typeface="Georgia"/>
                        <a:sym typeface="Georgia"/>
                      </a:endParaRPr>
                    </a:p>
                  </a:txBody>
                  <a:tcPr marL="68569" marR="68569" marT="68569" marB="68569"/>
                </a:tc>
                <a:extLst>
                  <a:ext uri="{0D108BD9-81ED-4DB2-BD59-A6C34878D82A}">
                    <a16:rowId xmlns:a16="http://schemas.microsoft.com/office/drawing/2014/main" val="10005"/>
                  </a:ext>
                </a:extLst>
              </a:tr>
            </a:tbl>
          </a:graphicData>
        </a:graphic>
      </p:graphicFrame>
      <p:sp>
        <p:nvSpPr>
          <p:cNvPr id="862" name="Google Shape;862;p56"/>
          <p:cNvSpPr txBox="1"/>
          <p:nvPr/>
        </p:nvSpPr>
        <p:spPr>
          <a:xfrm>
            <a:off x="109894" y="5787850"/>
            <a:ext cx="8796825" cy="1226937"/>
          </a:xfrm>
          <a:prstGeom prst="rect">
            <a:avLst/>
          </a:prstGeom>
          <a:noFill/>
          <a:ln>
            <a:noFill/>
          </a:ln>
        </p:spPr>
        <p:txBody>
          <a:bodyPr spcFirstLastPara="1" wrap="square" lIns="68569" tIns="68569" rIns="68569" bIns="68569" anchor="t" anchorCtr="0">
            <a:noAutofit/>
          </a:bodyPr>
          <a:lstStyle/>
          <a:p>
            <a:pPr>
              <a:lnSpc>
                <a:spcPct val="90000"/>
              </a:lnSpc>
            </a:pPr>
            <a:r>
              <a:rPr lang="en-US" sz="2100" b="1">
                <a:solidFill>
                  <a:schemeClr val="dk1"/>
                </a:solidFill>
                <a:latin typeface="Georgia"/>
                <a:ea typeface="Georgia"/>
                <a:cs typeface="Georgia"/>
                <a:sym typeface="Georgia"/>
              </a:rPr>
              <a:t>Challenges: </a:t>
            </a:r>
            <a:endParaRPr sz="2100">
              <a:solidFill>
                <a:schemeClr val="dk1"/>
              </a:solidFill>
              <a:latin typeface="Georgia"/>
              <a:ea typeface="Georgia"/>
              <a:cs typeface="Georgia"/>
              <a:sym typeface="Georgia"/>
            </a:endParaRPr>
          </a:p>
          <a:p>
            <a:pPr marL="342900" indent="-304800">
              <a:lnSpc>
                <a:spcPct val="90000"/>
              </a:lnSpc>
              <a:buClr>
                <a:schemeClr val="dk1"/>
              </a:buClr>
              <a:buSzPts val="2800"/>
              <a:buFont typeface="Georgia"/>
              <a:buChar char="-"/>
            </a:pPr>
            <a:r>
              <a:rPr lang="en-US" sz="2100">
                <a:solidFill>
                  <a:schemeClr val="dk1"/>
                </a:solidFill>
                <a:latin typeface="Georgia"/>
                <a:ea typeface="Georgia"/>
                <a:cs typeface="Georgia"/>
                <a:sym typeface="Georgia"/>
              </a:rPr>
              <a:t>Demonstrating compatibility with deployment mechanism</a:t>
            </a:r>
            <a:endParaRPr sz="2100">
              <a:solidFill>
                <a:schemeClr val="dk1"/>
              </a:solidFill>
              <a:latin typeface="Georgia"/>
              <a:ea typeface="Georgia"/>
              <a:cs typeface="Georgia"/>
              <a:sym typeface="Georgia"/>
            </a:endParaRPr>
          </a:p>
          <a:p>
            <a:pPr marL="342900" indent="-304800">
              <a:lnSpc>
                <a:spcPct val="90000"/>
              </a:lnSpc>
              <a:buClr>
                <a:schemeClr val="dk1"/>
              </a:buClr>
              <a:buSzPts val="2800"/>
              <a:buFont typeface="Georgia"/>
              <a:buChar char="-"/>
            </a:pPr>
            <a:r>
              <a:rPr lang="en-US" sz="2100">
                <a:solidFill>
                  <a:schemeClr val="dk1"/>
                </a:solidFill>
                <a:latin typeface="Georgia"/>
                <a:ea typeface="Georgia"/>
                <a:cs typeface="Georgia"/>
                <a:sym typeface="Georgia"/>
              </a:rPr>
              <a:t>Fatigue testing</a:t>
            </a:r>
            <a:endParaRPr sz="2100">
              <a:solidFill>
                <a:schemeClr val="dk1"/>
              </a:solidFill>
              <a:latin typeface="Georgia"/>
              <a:ea typeface="Georgia"/>
              <a:cs typeface="Georgia"/>
              <a:sym typeface="Georgi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30"/>
        <p:cNvGrpSpPr/>
        <p:nvPr/>
      </p:nvGrpSpPr>
      <p:grpSpPr>
        <a:xfrm>
          <a:off x="0" y="0"/>
          <a:ext cx="0" cy="0"/>
          <a:chOff x="0" y="0"/>
          <a:chExt cx="0" cy="0"/>
        </a:xfrm>
      </p:grpSpPr>
      <p:sp>
        <p:nvSpPr>
          <p:cNvPr id="832" name="Google Shape;832;p54"/>
          <p:cNvSpPr txBox="1">
            <a:spLocks noGrp="1"/>
          </p:cNvSpPr>
          <p:nvPr>
            <p:ph type="title"/>
          </p:nvPr>
        </p:nvSpPr>
        <p:spPr>
          <a:prstGeom prst="rect">
            <a:avLst/>
          </a:prstGeom>
          <a:noFill/>
          <a:ln>
            <a:noFill/>
          </a:ln>
        </p:spPr>
        <p:txBody>
          <a:bodyPr spcFirstLastPara="1" wrap="square" lIns="68569" tIns="34275" rIns="68569" bIns="34275" anchor="b" anchorCtr="0">
            <a:noAutofit/>
          </a:bodyPr>
          <a:lstStyle/>
          <a:p>
            <a:pPr>
              <a:buClr>
                <a:schemeClr val="lt1"/>
              </a:buClr>
            </a:pPr>
            <a:r>
              <a:rPr lang="en-US" dirty="0">
                <a:solidFill>
                  <a:schemeClr val="lt1"/>
                </a:solidFill>
              </a:rPr>
              <a:t>E: Integration</a:t>
            </a:r>
            <a:endParaRPr dirty="0"/>
          </a:p>
        </p:txBody>
      </p:sp>
    </p:spTree>
    <p:extLst>
      <p:ext uri="{BB962C8B-B14F-4D97-AF65-F5344CB8AC3E}">
        <p14:creationId xmlns:p14="http://schemas.microsoft.com/office/powerpoint/2010/main" val="35311183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 name="Table 102">
            <a:extLst>
              <a:ext uri="{FF2B5EF4-FFF2-40B4-BE49-F238E27FC236}">
                <a16:creationId xmlns:a16="http://schemas.microsoft.com/office/drawing/2014/main" id="{0E7E17F2-3F8D-43E4-9F7E-337E4D96F4BE}"/>
              </a:ext>
            </a:extLst>
          </p:cNvPr>
          <p:cNvGraphicFramePr>
            <a:graphicFrameLocks noGrp="1"/>
          </p:cNvGraphicFramePr>
          <p:nvPr>
            <p:extLst>
              <p:ext uri="{D42A27DB-BD31-4B8C-83A1-F6EECF244321}">
                <p14:modId xmlns:p14="http://schemas.microsoft.com/office/powerpoint/2010/main" val="2621265383"/>
              </p:ext>
            </p:extLst>
          </p:nvPr>
        </p:nvGraphicFramePr>
        <p:xfrm>
          <a:off x="610435" y="1298840"/>
          <a:ext cx="2370433" cy="5263909"/>
        </p:xfrm>
        <a:graphic>
          <a:graphicData uri="http://schemas.openxmlformats.org/drawingml/2006/table">
            <a:tbl>
              <a:tblPr firstCol="1" bandRow="1"/>
              <a:tblGrid>
                <a:gridCol w="205790">
                  <a:extLst>
                    <a:ext uri="{9D8B030D-6E8A-4147-A177-3AD203B41FA5}">
                      <a16:colId xmlns:a16="http://schemas.microsoft.com/office/drawing/2014/main" val="1571149306"/>
                    </a:ext>
                  </a:extLst>
                </a:gridCol>
                <a:gridCol w="838763">
                  <a:extLst>
                    <a:ext uri="{9D8B030D-6E8A-4147-A177-3AD203B41FA5}">
                      <a16:colId xmlns:a16="http://schemas.microsoft.com/office/drawing/2014/main" val="630792459"/>
                    </a:ext>
                  </a:extLst>
                </a:gridCol>
                <a:gridCol w="365760">
                  <a:extLst>
                    <a:ext uri="{9D8B030D-6E8A-4147-A177-3AD203B41FA5}">
                      <a16:colId xmlns:a16="http://schemas.microsoft.com/office/drawing/2014/main" val="597689872"/>
                    </a:ext>
                  </a:extLst>
                </a:gridCol>
                <a:gridCol w="960120">
                  <a:extLst>
                    <a:ext uri="{9D8B030D-6E8A-4147-A177-3AD203B41FA5}">
                      <a16:colId xmlns:a16="http://schemas.microsoft.com/office/drawing/2014/main" val="3630949403"/>
                    </a:ext>
                  </a:extLst>
                </a:gridCol>
              </a:tblGrid>
              <a:tr h="907186">
                <a:tc>
                  <a:txBody>
                    <a:bodyPr/>
                    <a:lstStyle/>
                    <a:p>
                      <a:pPr algn="ctr"/>
                      <a:r>
                        <a:rPr lang="en-US" sz="1800" b="1" dirty="0">
                          <a:latin typeface="Garamond" panose="02020404030301010803" pitchFamily="18" charset="0"/>
                        </a:rPr>
                        <a:t>1</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tc gridSpan="3">
                  <a:txBody>
                    <a:bodyPr/>
                    <a:lstStyle/>
                    <a:p>
                      <a:pPr algn="ctr"/>
                      <a:r>
                        <a:rPr lang="en-US" sz="1800" b="1" dirty="0">
                          <a:latin typeface="Garamond" panose="02020404030301010803" pitchFamily="18" charset="0"/>
                        </a:rPr>
                        <a:t>Upload Mission Information Package</a:t>
                      </a:r>
                    </a:p>
                  </a:txBody>
                  <a:tcPr marL="68580" marR="68580" marT="34290" marB="34290"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extLst>
                  <a:ext uri="{0D108BD9-81ED-4DB2-BD59-A6C34878D82A}">
                    <a16:rowId xmlns:a16="http://schemas.microsoft.com/office/drawing/2014/main" val="3052424069"/>
                  </a:ext>
                </a:extLst>
              </a:tr>
              <a:tr h="734689">
                <a:tc>
                  <a:txBody>
                    <a:bodyPr/>
                    <a:lstStyle/>
                    <a:p>
                      <a:pPr algn="ctr"/>
                      <a:r>
                        <a:rPr lang="en-US" sz="1800" b="1" dirty="0">
                          <a:latin typeface="Garamond" panose="02020404030301010803" pitchFamily="18" charset="0"/>
                        </a:rPr>
                        <a:t>2</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tc gridSpan="3">
                  <a:txBody>
                    <a:bodyPr/>
                    <a:lstStyle/>
                    <a:p>
                      <a:pPr algn="ctr"/>
                      <a:r>
                        <a:rPr lang="en-US" sz="1800" b="1" dirty="0">
                          <a:latin typeface="Garamond" panose="02020404030301010803" pitchFamily="18" charset="0"/>
                        </a:rPr>
                        <a:t>Collect GPS Truth Position</a:t>
                      </a:r>
                    </a:p>
                  </a:txBody>
                  <a:tcPr marL="68580" marR="68580" marT="34290" marB="34290"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extLst>
                  <a:ext uri="{0D108BD9-81ED-4DB2-BD59-A6C34878D82A}">
                    <a16:rowId xmlns:a16="http://schemas.microsoft.com/office/drawing/2014/main" val="2456083926"/>
                  </a:ext>
                </a:extLst>
              </a:tr>
              <a:tr h="408160">
                <a:tc>
                  <a:txBody>
                    <a:bodyPr/>
                    <a:lstStyle/>
                    <a:p>
                      <a:pPr algn="ctr"/>
                      <a:r>
                        <a:rPr lang="en-US" sz="1800" b="1" dirty="0">
                          <a:latin typeface="Garamond" panose="02020404030301010803" pitchFamily="18" charset="0"/>
                        </a:rPr>
                        <a:t>3</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tc gridSpan="3">
                  <a:txBody>
                    <a:bodyPr/>
                    <a:lstStyle/>
                    <a:p>
                      <a:pPr algn="ctr"/>
                      <a:r>
                        <a:rPr lang="en-US" sz="1800" b="1" dirty="0">
                          <a:latin typeface="Garamond" panose="02020404030301010803" pitchFamily="18" charset="0"/>
                        </a:rPr>
                        <a:t>Generate Path</a:t>
                      </a:r>
                    </a:p>
                  </a:txBody>
                  <a:tcPr marL="68580" marR="68580" marT="34290" marB="34290"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94A6BC"/>
                    </a:solidFill>
                  </a:tcPr>
                </a:tc>
                <a:extLst>
                  <a:ext uri="{0D108BD9-81ED-4DB2-BD59-A6C34878D82A}">
                    <a16:rowId xmlns:a16="http://schemas.microsoft.com/office/drawing/2014/main" val="3667845426"/>
                  </a:ext>
                </a:extLst>
              </a:tr>
              <a:tr h="678158">
                <a:tc>
                  <a:txBody>
                    <a:bodyPr/>
                    <a:lstStyle/>
                    <a:p>
                      <a:pPr algn="ctr"/>
                      <a:r>
                        <a:rPr lang="en-US" sz="1800" b="1" dirty="0">
                          <a:latin typeface="Garamond" panose="02020404030301010803" pitchFamily="18" charset="0"/>
                        </a:rPr>
                        <a:t>4</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tc gridSpan="3">
                  <a:txBody>
                    <a:bodyPr/>
                    <a:lstStyle/>
                    <a:p>
                      <a:pPr algn="ctr"/>
                      <a:r>
                        <a:rPr lang="en-US" sz="1800" b="1" dirty="0">
                          <a:latin typeface="Garamond" panose="02020404030301010803" pitchFamily="18" charset="0"/>
                        </a:rPr>
                        <a:t>Generate Pod Locations</a:t>
                      </a:r>
                    </a:p>
                  </a:txBody>
                  <a:tcPr marL="68580" marR="68580" marT="34290" marB="34290"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0E5ED"/>
                    </a:solidFill>
                  </a:tcPr>
                </a:tc>
                <a:extLst>
                  <a:ext uri="{0D108BD9-81ED-4DB2-BD59-A6C34878D82A}">
                    <a16:rowId xmlns:a16="http://schemas.microsoft.com/office/drawing/2014/main" val="3569761076"/>
                  </a:ext>
                </a:extLst>
              </a:tr>
              <a:tr h="678158">
                <a:tc>
                  <a:txBody>
                    <a:bodyPr/>
                    <a:lstStyle/>
                    <a:p>
                      <a:pPr algn="ctr"/>
                      <a:r>
                        <a:rPr lang="en-US" sz="1800" b="1" dirty="0">
                          <a:latin typeface="Garamond" panose="02020404030301010803" pitchFamily="18" charset="0"/>
                        </a:rPr>
                        <a:t>5</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BCEAAF"/>
                    </a:solidFill>
                  </a:tcPr>
                </a:tc>
                <a:tc gridSpan="3">
                  <a:txBody>
                    <a:bodyPr/>
                    <a:lstStyle/>
                    <a:p>
                      <a:pPr algn="ctr"/>
                      <a:r>
                        <a:rPr lang="en-US" sz="1800" b="1" dirty="0">
                          <a:latin typeface="Garamond" panose="02020404030301010803" pitchFamily="18" charset="0"/>
                        </a:rPr>
                        <a:t>Deploy 3 Anchor Pods</a:t>
                      </a:r>
                    </a:p>
                  </a:txBody>
                  <a:tcPr marL="68580" marR="68580" marT="34290" marB="34290"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BCEAA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558781905"/>
                  </a:ext>
                </a:extLst>
              </a:tr>
              <a:tr h="1122869">
                <a:tc>
                  <a:txBody>
                    <a:bodyPr/>
                    <a:lstStyle/>
                    <a:p>
                      <a:pPr algn="ctr"/>
                      <a:r>
                        <a:rPr lang="en-US" sz="1800" b="1" dirty="0">
                          <a:latin typeface="Garamond" panose="02020404030301010803" pitchFamily="18" charset="0"/>
                        </a:rPr>
                        <a:t>6</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1FFDA"/>
                    </a:solidFill>
                  </a:tcPr>
                </a:tc>
                <a:tc>
                  <a:txBody>
                    <a:bodyPr/>
                    <a:lstStyle/>
                    <a:p>
                      <a:pPr algn="ctr"/>
                      <a:r>
                        <a:rPr lang="en-US" sz="1800" b="1" dirty="0">
                          <a:latin typeface="Garamond" panose="02020404030301010803" pitchFamily="18" charset="0"/>
                        </a:rPr>
                        <a:t>Deploy &amp; Map Pods</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1FFDA"/>
                    </a:solidFill>
                  </a:tcPr>
                </a:tc>
                <a:tc>
                  <a:txBody>
                    <a:bodyPr/>
                    <a:lstStyle/>
                    <a:p>
                      <a:pPr algn="ctr"/>
                      <a:r>
                        <a:rPr lang="en-US" sz="1800" b="1" dirty="0">
                          <a:latin typeface="Garamond" panose="02020404030301010803" pitchFamily="18" charset="0"/>
                        </a:rPr>
                        <a:t>or</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1FFD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800" b="1" dirty="0">
                          <a:latin typeface="Garamond" panose="02020404030301010803" pitchFamily="18" charset="0"/>
                        </a:rPr>
                        <a:t>Move &amp; Localize Rover</a:t>
                      </a:r>
                    </a:p>
                  </a:txBody>
                  <a:tcPr marL="68580" marR="68580" marT="34290" marB="34290"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E1FFDA"/>
                    </a:solidFill>
                  </a:tcPr>
                </a:tc>
                <a:extLst>
                  <a:ext uri="{0D108BD9-81ED-4DB2-BD59-A6C34878D82A}">
                    <a16:rowId xmlns:a16="http://schemas.microsoft.com/office/drawing/2014/main" val="2202489210"/>
                  </a:ext>
                </a:extLst>
              </a:tr>
              <a:tr h="734689">
                <a:tc>
                  <a:txBody>
                    <a:bodyPr/>
                    <a:lstStyle/>
                    <a:p>
                      <a:pPr algn="ctr"/>
                      <a:r>
                        <a:rPr lang="en-US" sz="1800" b="1" dirty="0">
                          <a:latin typeface="Garamond" panose="02020404030301010803" pitchFamily="18" charset="0"/>
                        </a:rPr>
                        <a:t>7</a:t>
                      </a:r>
                    </a:p>
                  </a:txBody>
                  <a:tcPr marL="68580" marR="68580" marT="34290" marB="34290" anchor="ctr">
                    <a:lnL w="12700" cap="flat" cmpd="sng">
                      <a:noFill/>
                      <a:prstDash val="solid"/>
                      <a:round/>
                      <a:headEnd type="none" w="sm" len="sm"/>
                      <a:tailEnd type="none" w="sm" len="sm"/>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CEAAF"/>
                    </a:solidFill>
                  </a:tcPr>
                </a:tc>
                <a:tc gridSpan="3">
                  <a:txBody>
                    <a:bodyPr/>
                    <a:lstStyle/>
                    <a:p>
                      <a:pPr algn="ctr"/>
                      <a:r>
                        <a:rPr lang="en-US" sz="1800" b="1" dirty="0">
                          <a:latin typeface="Garamond" panose="02020404030301010803" pitchFamily="18" charset="0"/>
                        </a:rPr>
                        <a:t>Repeat 6 Until Final Waypoint</a:t>
                      </a:r>
                    </a:p>
                  </a:txBody>
                  <a:tcPr marL="68580" marR="68580" marT="34290" marB="34290" anchor="ctr">
                    <a:lnL w="12700" cap="flat" cmpd="sng">
                      <a:noFill/>
                      <a:prstDash val="solid"/>
                      <a:round/>
                      <a:headEnd type="none" w="sm" len="sm"/>
                      <a:tailEnd type="none" w="sm" len="sm"/>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CEAAF"/>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CEAAF"/>
                    </a:solidFill>
                  </a:tcPr>
                </a:tc>
                <a:tc hMerge="1">
                  <a:txBody>
                    <a:bodyPr/>
                    <a:lstStyle/>
                    <a:p>
                      <a:pPr algn="ctr"/>
                      <a:endParaRPr lang="en-US" sz="2400" b="1" dirty="0">
                        <a:latin typeface="Garamond" panose="02020404030301010803"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BCEAAF"/>
                    </a:solidFill>
                  </a:tcPr>
                </a:tc>
                <a:extLst>
                  <a:ext uri="{0D108BD9-81ED-4DB2-BD59-A6C34878D82A}">
                    <a16:rowId xmlns:a16="http://schemas.microsoft.com/office/drawing/2014/main" val="2379059283"/>
                  </a:ext>
                </a:extLst>
              </a:tr>
            </a:tbl>
          </a:graphicData>
        </a:graphic>
      </p:graphicFrame>
      <p:sp>
        <p:nvSpPr>
          <p:cNvPr id="3" name="Slide Number Placeholder 2">
            <a:extLst>
              <a:ext uri="{FF2B5EF4-FFF2-40B4-BE49-F238E27FC236}">
                <a16:creationId xmlns:a16="http://schemas.microsoft.com/office/drawing/2014/main" id="{4331AD2B-F611-4185-B613-D2D20B1270CE}"/>
              </a:ext>
            </a:extLst>
          </p:cNvPr>
          <p:cNvSpPr>
            <a:spLocks noGrp="1"/>
          </p:cNvSpPr>
          <p:nvPr>
            <p:ph type="sldNum" idx="12"/>
          </p:nvPr>
        </p:nvSpPr>
        <p:spPr/>
        <p:txBody>
          <a:bodyPr/>
          <a:lstStyle/>
          <a:p>
            <a:fld id="{00000000-1234-1234-1234-123412341234}" type="slidenum">
              <a:rPr lang="en-US" smtClean="0"/>
              <a:pPr/>
              <a:t>5</a:t>
            </a:fld>
            <a:endParaRPr lang="en-US"/>
          </a:p>
        </p:txBody>
      </p:sp>
      <p:sp>
        <p:nvSpPr>
          <p:cNvPr id="4" name="Title 3">
            <a:extLst>
              <a:ext uri="{FF2B5EF4-FFF2-40B4-BE49-F238E27FC236}">
                <a16:creationId xmlns:a16="http://schemas.microsoft.com/office/drawing/2014/main" id="{0AF28DB2-8DAA-4B84-9FD9-B40B676F4C83}"/>
              </a:ext>
            </a:extLst>
          </p:cNvPr>
          <p:cNvSpPr>
            <a:spLocks noGrp="1"/>
          </p:cNvSpPr>
          <p:nvPr>
            <p:ph type="title"/>
          </p:nvPr>
        </p:nvSpPr>
        <p:spPr/>
        <p:txBody>
          <a:bodyPr/>
          <a:lstStyle/>
          <a:p>
            <a:r>
              <a:rPr lang="en-US" dirty="0"/>
              <a:t>CONOPS</a:t>
            </a:r>
          </a:p>
        </p:txBody>
      </p:sp>
      <p:graphicFrame>
        <p:nvGraphicFramePr>
          <p:cNvPr id="101" name="Table 100">
            <a:extLst>
              <a:ext uri="{FF2B5EF4-FFF2-40B4-BE49-F238E27FC236}">
                <a16:creationId xmlns:a16="http://schemas.microsoft.com/office/drawing/2014/main" id="{59F471FE-E6CF-4F92-9D53-AF04029AD42D}"/>
              </a:ext>
            </a:extLst>
          </p:cNvPr>
          <p:cNvGraphicFramePr>
            <a:graphicFrameLocks noGrp="1"/>
          </p:cNvGraphicFramePr>
          <p:nvPr>
            <p:extLst>
              <p:ext uri="{D42A27DB-BD31-4B8C-83A1-F6EECF244321}">
                <p14:modId xmlns:p14="http://schemas.microsoft.com/office/powerpoint/2010/main" val="1078908609"/>
              </p:ext>
            </p:extLst>
          </p:nvPr>
        </p:nvGraphicFramePr>
        <p:xfrm>
          <a:off x="2980867" y="1303148"/>
          <a:ext cx="5966395" cy="5263908"/>
        </p:xfrm>
        <a:graphic>
          <a:graphicData uri="http://schemas.openxmlformats.org/drawingml/2006/table">
            <a:tbl>
              <a:tblPr firstRow="1" bandRow="1"/>
              <a:tblGrid>
                <a:gridCol w="5966395">
                  <a:extLst>
                    <a:ext uri="{9D8B030D-6E8A-4147-A177-3AD203B41FA5}">
                      <a16:colId xmlns:a16="http://schemas.microsoft.com/office/drawing/2014/main" val="1612635553"/>
                    </a:ext>
                  </a:extLst>
                </a:gridCol>
              </a:tblGrid>
              <a:tr h="1568231">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7A9EC2"/>
                        </a:gs>
                        <a:gs pos="100000">
                          <a:schemeClr val="bg1"/>
                        </a:gs>
                      </a:gsLst>
                      <a:lin ang="5400000" scaled="1"/>
                      <a:tileRect/>
                    </a:gradFill>
                  </a:tcPr>
                </a:tc>
                <a:extLst>
                  <a:ext uri="{0D108BD9-81ED-4DB2-BD59-A6C34878D82A}">
                    <a16:rowId xmlns:a16="http://schemas.microsoft.com/office/drawing/2014/main" val="2788819556"/>
                  </a:ext>
                </a:extLst>
              </a:tr>
              <a:tr h="3695677">
                <a:tc>
                  <a:txBody>
                    <a:bodyPr/>
                    <a:lstStyle/>
                    <a:p>
                      <a:endParaRPr lang="en-US" sz="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rgbClr val="B3C5B3"/>
                        </a:gs>
                        <a:gs pos="100000">
                          <a:schemeClr val="bg1"/>
                        </a:gs>
                      </a:gsLst>
                      <a:lin ang="5400000" scaled="1"/>
                    </a:gradFill>
                  </a:tcPr>
                </a:tc>
                <a:extLst>
                  <a:ext uri="{0D108BD9-81ED-4DB2-BD59-A6C34878D82A}">
                    <a16:rowId xmlns:a16="http://schemas.microsoft.com/office/drawing/2014/main" val="641844463"/>
                  </a:ext>
                </a:extLst>
              </a:tr>
            </a:tbl>
          </a:graphicData>
        </a:graphic>
      </p:graphicFrame>
      <p:sp>
        <p:nvSpPr>
          <p:cNvPr id="102" name="Google Shape;1264;p90">
            <a:extLst>
              <a:ext uri="{FF2B5EF4-FFF2-40B4-BE49-F238E27FC236}">
                <a16:creationId xmlns:a16="http://schemas.microsoft.com/office/drawing/2014/main" id="{5075765C-823F-4042-9AC7-B78E3E2FD7E1}"/>
              </a:ext>
            </a:extLst>
          </p:cNvPr>
          <p:cNvSpPr/>
          <p:nvPr/>
        </p:nvSpPr>
        <p:spPr>
          <a:xfrm>
            <a:off x="5770204" y="2790829"/>
            <a:ext cx="411480" cy="411480"/>
          </a:xfrm>
          <a:prstGeom prst="ellipse">
            <a:avLst/>
          </a:prstGeom>
          <a:solidFill>
            <a:schemeClr val="accent3">
              <a:lumMod val="40000"/>
              <a:lumOff val="60000"/>
            </a:schemeClr>
          </a:solidFill>
          <a:ln w="28575" cap="flat" cmpd="sng">
            <a:solidFill>
              <a:srgbClr val="F4CCCC"/>
            </a:solidFill>
            <a:prstDash val="dot"/>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050">
              <a:solidFill>
                <a:schemeClr val="dk1"/>
              </a:solidFill>
              <a:latin typeface="Garamond" panose="02020404030301010803" pitchFamily="18" charset="0"/>
              <a:ea typeface="Calibri"/>
              <a:cs typeface="Calibri"/>
              <a:sym typeface="Calibri"/>
            </a:endParaRPr>
          </a:p>
        </p:txBody>
      </p:sp>
      <p:sp>
        <p:nvSpPr>
          <p:cNvPr id="104" name="Google Shape;1256;p90">
            <a:extLst>
              <a:ext uri="{FF2B5EF4-FFF2-40B4-BE49-F238E27FC236}">
                <a16:creationId xmlns:a16="http://schemas.microsoft.com/office/drawing/2014/main" id="{E9E76A23-B6D4-45AD-9997-80D3D9D5B077}"/>
              </a:ext>
            </a:extLst>
          </p:cNvPr>
          <p:cNvSpPr/>
          <p:nvPr/>
        </p:nvSpPr>
        <p:spPr>
          <a:xfrm>
            <a:off x="3808137" y="3560583"/>
            <a:ext cx="4780933" cy="2721259"/>
          </a:xfrm>
          <a:custGeom>
            <a:avLst/>
            <a:gdLst/>
            <a:ahLst/>
            <a:cxnLst/>
            <a:rect l="l" t="t" r="r" b="b"/>
            <a:pathLst>
              <a:path w="311546" h="99358" extrusionOk="0">
                <a:moveTo>
                  <a:pt x="40497" y="3356"/>
                </a:moveTo>
                <a:cubicBezTo>
                  <a:pt x="36360" y="4183"/>
                  <a:pt x="21926" y="4505"/>
                  <a:pt x="15675" y="8320"/>
                </a:cubicBezTo>
                <a:cubicBezTo>
                  <a:pt x="9424" y="12135"/>
                  <a:pt x="5287" y="19857"/>
                  <a:pt x="2989" y="26246"/>
                </a:cubicBezTo>
                <a:cubicBezTo>
                  <a:pt x="691" y="32635"/>
                  <a:pt x="-1653" y="40955"/>
                  <a:pt x="1886" y="46655"/>
                </a:cubicBezTo>
                <a:cubicBezTo>
                  <a:pt x="5425" y="52355"/>
                  <a:pt x="15170" y="56675"/>
                  <a:pt x="24225" y="60444"/>
                </a:cubicBezTo>
                <a:cubicBezTo>
                  <a:pt x="33280" y="64213"/>
                  <a:pt x="51115" y="62927"/>
                  <a:pt x="56217" y="69270"/>
                </a:cubicBezTo>
                <a:cubicBezTo>
                  <a:pt x="61319" y="75613"/>
                  <a:pt x="41186" y="95103"/>
                  <a:pt x="54838" y="98504"/>
                </a:cubicBezTo>
                <a:cubicBezTo>
                  <a:pt x="68490" y="101905"/>
                  <a:pt x="114179" y="93677"/>
                  <a:pt x="138127" y="89678"/>
                </a:cubicBezTo>
                <a:cubicBezTo>
                  <a:pt x="162075" y="85679"/>
                  <a:pt x="178530" y="74372"/>
                  <a:pt x="198525" y="74510"/>
                </a:cubicBezTo>
                <a:cubicBezTo>
                  <a:pt x="218520" y="74648"/>
                  <a:pt x="240721" y="87794"/>
                  <a:pt x="258096" y="90506"/>
                </a:cubicBezTo>
                <a:cubicBezTo>
                  <a:pt x="275471" y="93218"/>
                  <a:pt x="294592" y="98365"/>
                  <a:pt x="302774" y="90781"/>
                </a:cubicBezTo>
                <a:cubicBezTo>
                  <a:pt x="310956" y="83197"/>
                  <a:pt x="315368" y="59479"/>
                  <a:pt x="307186" y="45000"/>
                </a:cubicBezTo>
                <a:cubicBezTo>
                  <a:pt x="299004" y="30521"/>
                  <a:pt x="263060" y="11032"/>
                  <a:pt x="253683" y="3907"/>
                </a:cubicBezTo>
                <a:cubicBezTo>
                  <a:pt x="244306" y="-3217"/>
                  <a:pt x="251385" y="2529"/>
                  <a:pt x="250925" y="2253"/>
                </a:cubicBezTo>
              </a:path>
            </a:pathLst>
          </a:custGeom>
          <a:ln w="57150">
            <a:solidFill>
              <a:srgbClr val="00B0F0"/>
            </a:solidFill>
            <a:prstDash val="dash"/>
            <a:headEnd type="none" w="sm" len="sm"/>
            <a:tailEnd type="none" w="sm" len="sm"/>
          </a:ln>
        </p:spPr>
        <p:style>
          <a:lnRef idx="1">
            <a:schemeClr val="accent4"/>
          </a:lnRef>
          <a:fillRef idx="0">
            <a:schemeClr val="accent4"/>
          </a:fillRef>
          <a:effectRef idx="0">
            <a:schemeClr val="accent4"/>
          </a:effectRef>
          <a:fontRef idx="minor">
            <a:schemeClr val="tx1"/>
          </a:fontRef>
        </p:style>
        <p:txBody>
          <a:bodyPr spcFirstLastPara="1" wrap="square" lIns="68569" tIns="68569" rIns="68569" bIns="68569" anchor="ctr" anchorCtr="0">
            <a:noAutofit/>
          </a:bodyPr>
          <a:lstStyle/>
          <a:p>
            <a:endParaRPr sz="1050" dirty="0">
              <a:latin typeface="Garamond" panose="02020404030301010803" pitchFamily="18" charset="0"/>
            </a:endParaRPr>
          </a:p>
        </p:txBody>
      </p:sp>
      <p:pic>
        <p:nvPicPr>
          <p:cNvPr id="105" name="Google Shape;1257;p90">
            <a:extLst>
              <a:ext uri="{FF2B5EF4-FFF2-40B4-BE49-F238E27FC236}">
                <a16:creationId xmlns:a16="http://schemas.microsoft.com/office/drawing/2014/main" id="{86E88E13-CF7F-4C8F-858B-3AF08C7A92E7}"/>
              </a:ext>
            </a:extLst>
          </p:cNvPr>
          <p:cNvPicPr preferRelativeResize="0"/>
          <p:nvPr/>
        </p:nvPicPr>
        <p:blipFill rotWithShape="1">
          <a:blip r:embed="rId2">
            <a:alphaModFix/>
          </a:blip>
          <a:srcRect/>
          <a:stretch/>
        </p:blipFill>
        <p:spPr>
          <a:xfrm rot="5400000" flipH="1">
            <a:off x="7737728" y="1419489"/>
            <a:ext cx="1077666" cy="1091783"/>
          </a:xfrm>
          <a:prstGeom prst="rect">
            <a:avLst/>
          </a:prstGeom>
          <a:noFill/>
          <a:ln>
            <a:noFill/>
          </a:ln>
        </p:spPr>
      </p:pic>
      <p:sp>
        <p:nvSpPr>
          <p:cNvPr id="106" name="Google Shape;1258;p90">
            <a:extLst>
              <a:ext uri="{FF2B5EF4-FFF2-40B4-BE49-F238E27FC236}">
                <a16:creationId xmlns:a16="http://schemas.microsoft.com/office/drawing/2014/main" id="{3F167D94-F437-4024-BBBF-B543ECAB3BBA}"/>
              </a:ext>
            </a:extLst>
          </p:cNvPr>
          <p:cNvSpPr/>
          <p:nvPr/>
        </p:nvSpPr>
        <p:spPr>
          <a:xfrm>
            <a:off x="7871880" y="1550617"/>
            <a:ext cx="756302" cy="860703"/>
          </a:xfrm>
          <a:prstGeom prst="mathMultiply">
            <a:avLst>
              <a:gd name="adj1" fmla="val 9243"/>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050" dirty="0">
              <a:solidFill>
                <a:schemeClr val="dk1"/>
              </a:solidFill>
              <a:latin typeface="Garamond" panose="02020404030301010803" pitchFamily="18" charset="0"/>
              <a:ea typeface="Calibri"/>
              <a:cs typeface="Calibri"/>
              <a:sym typeface="Calibri"/>
            </a:endParaRPr>
          </a:p>
        </p:txBody>
      </p:sp>
      <p:sp>
        <p:nvSpPr>
          <p:cNvPr id="107" name="Google Shape;1264;p90">
            <a:extLst>
              <a:ext uri="{FF2B5EF4-FFF2-40B4-BE49-F238E27FC236}">
                <a16:creationId xmlns:a16="http://schemas.microsoft.com/office/drawing/2014/main" id="{04B3D05F-1CDD-47D9-88CF-13FD1092800D}"/>
              </a:ext>
            </a:extLst>
          </p:cNvPr>
          <p:cNvSpPr/>
          <p:nvPr/>
        </p:nvSpPr>
        <p:spPr>
          <a:xfrm>
            <a:off x="5787400" y="4215821"/>
            <a:ext cx="411480" cy="411480"/>
          </a:xfrm>
          <a:prstGeom prst="ellipse">
            <a:avLst/>
          </a:prstGeom>
          <a:solidFill>
            <a:schemeClr val="accent3">
              <a:lumMod val="40000"/>
              <a:lumOff val="60000"/>
            </a:schemeClr>
          </a:solidFill>
          <a:ln w="28575" cap="flat" cmpd="sng">
            <a:solidFill>
              <a:srgbClr val="F4CCCC"/>
            </a:solidFill>
            <a:prstDash val="dot"/>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050">
              <a:solidFill>
                <a:schemeClr val="dk1"/>
              </a:solidFill>
              <a:latin typeface="Garamond" panose="02020404030301010803" pitchFamily="18" charset="0"/>
              <a:ea typeface="Calibri"/>
              <a:cs typeface="Calibri"/>
              <a:sym typeface="Calibri"/>
            </a:endParaRPr>
          </a:p>
        </p:txBody>
      </p:sp>
      <p:pic>
        <p:nvPicPr>
          <p:cNvPr id="108" name="Google Shape;1266;p90">
            <a:extLst>
              <a:ext uri="{FF2B5EF4-FFF2-40B4-BE49-F238E27FC236}">
                <a16:creationId xmlns:a16="http://schemas.microsoft.com/office/drawing/2014/main" id="{982D136D-A23C-40D0-B7C1-48505A6EC8FD}"/>
              </a:ext>
            </a:extLst>
          </p:cNvPr>
          <p:cNvPicPr preferRelativeResize="0"/>
          <p:nvPr/>
        </p:nvPicPr>
        <p:blipFill rotWithShape="1">
          <a:blip r:embed="rId3">
            <a:alphaModFix/>
          </a:blip>
          <a:srcRect/>
          <a:stretch/>
        </p:blipFill>
        <p:spPr>
          <a:xfrm>
            <a:off x="5853329" y="4280977"/>
            <a:ext cx="296923" cy="324901"/>
          </a:xfrm>
          <a:prstGeom prst="rect">
            <a:avLst/>
          </a:prstGeom>
          <a:noFill/>
          <a:ln>
            <a:noFill/>
          </a:ln>
        </p:spPr>
      </p:pic>
      <p:pic>
        <p:nvPicPr>
          <p:cNvPr id="109" name="Google Shape;1266;p90">
            <a:extLst>
              <a:ext uri="{FF2B5EF4-FFF2-40B4-BE49-F238E27FC236}">
                <a16:creationId xmlns:a16="http://schemas.microsoft.com/office/drawing/2014/main" id="{20F74772-C3B9-40F9-B9EB-92138FDF3AE0}"/>
              </a:ext>
            </a:extLst>
          </p:cNvPr>
          <p:cNvPicPr preferRelativeResize="0"/>
          <p:nvPr/>
        </p:nvPicPr>
        <p:blipFill rotWithShape="1">
          <a:blip r:embed="rId3">
            <a:alphaModFix/>
          </a:blip>
          <a:srcRect/>
          <a:stretch/>
        </p:blipFill>
        <p:spPr>
          <a:xfrm>
            <a:off x="5844677" y="2819424"/>
            <a:ext cx="296923" cy="324901"/>
          </a:xfrm>
          <a:prstGeom prst="rect">
            <a:avLst/>
          </a:prstGeom>
          <a:noFill/>
          <a:ln>
            <a:noFill/>
          </a:ln>
        </p:spPr>
      </p:pic>
      <p:pic>
        <p:nvPicPr>
          <p:cNvPr id="110" name="Picture 2" descr="http://clearpathrobotics.com/wp-content/uploads/2016/08/Jackal_Vision_Sensor_Package.png">
            <a:extLst>
              <a:ext uri="{FF2B5EF4-FFF2-40B4-BE49-F238E27FC236}">
                <a16:creationId xmlns:a16="http://schemas.microsoft.com/office/drawing/2014/main" id="{E09A59A2-7A4D-4BC5-9BCD-28CE6E8C34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820508" y="2834962"/>
            <a:ext cx="1309600" cy="1129850"/>
          </a:xfrm>
          <a:prstGeom prst="rect">
            <a:avLst/>
          </a:prstGeom>
          <a:noFill/>
          <a:extLst>
            <a:ext uri="{909E8E84-426E-40DD-AFC4-6F175D3DCCD1}">
              <a14:hiddenFill xmlns:a14="http://schemas.microsoft.com/office/drawing/2010/main">
                <a:solidFill>
                  <a:srgbClr val="FFFFFF"/>
                </a:solidFill>
              </a14:hiddenFill>
            </a:ext>
          </a:extLst>
        </p:spPr>
      </p:pic>
      <p:pic>
        <p:nvPicPr>
          <p:cNvPr id="111" name="Google Shape;946;p76">
            <a:extLst>
              <a:ext uri="{FF2B5EF4-FFF2-40B4-BE49-F238E27FC236}">
                <a16:creationId xmlns:a16="http://schemas.microsoft.com/office/drawing/2014/main" id="{503041B8-B8E1-4342-8A26-1924F5D5A499}"/>
              </a:ext>
            </a:extLst>
          </p:cNvPr>
          <p:cNvPicPr preferRelativeResize="0"/>
          <p:nvPr/>
        </p:nvPicPr>
        <p:blipFill rotWithShape="1">
          <a:blip r:embed="rId6">
            <a:alphaModFix/>
          </a:blip>
          <a:srcRect/>
          <a:stretch/>
        </p:blipFill>
        <p:spPr>
          <a:xfrm>
            <a:off x="3328229" y="1858019"/>
            <a:ext cx="559183" cy="1069427"/>
          </a:xfrm>
          <a:prstGeom prst="rect">
            <a:avLst/>
          </a:prstGeom>
          <a:noFill/>
          <a:ln>
            <a:noFill/>
          </a:ln>
        </p:spPr>
      </p:pic>
      <p:sp>
        <p:nvSpPr>
          <p:cNvPr id="112" name="Google Shape;1264;p90">
            <a:extLst>
              <a:ext uri="{FF2B5EF4-FFF2-40B4-BE49-F238E27FC236}">
                <a16:creationId xmlns:a16="http://schemas.microsoft.com/office/drawing/2014/main" id="{C09181F4-D83E-40F3-93C3-A17ECCF4DF9D}"/>
              </a:ext>
            </a:extLst>
          </p:cNvPr>
          <p:cNvSpPr/>
          <p:nvPr/>
        </p:nvSpPr>
        <p:spPr>
          <a:xfrm>
            <a:off x="6621506" y="4007364"/>
            <a:ext cx="411480" cy="411480"/>
          </a:xfrm>
          <a:prstGeom prst="ellipse">
            <a:avLst/>
          </a:prstGeom>
          <a:solidFill>
            <a:schemeClr val="accent3">
              <a:lumMod val="40000"/>
              <a:lumOff val="60000"/>
            </a:schemeClr>
          </a:solidFill>
          <a:ln w="28575" cap="flat" cmpd="sng">
            <a:solidFill>
              <a:srgbClr val="F4CCCC"/>
            </a:solidFill>
            <a:prstDash val="dot"/>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050">
              <a:solidFill>
                <a:schemeClr val="dk1"/>
              </a:solidFill>
              <a:latin typeface="Garamond" panose="02020404030301010803" pitchFamily="18" charset="0"/>
              <a:ea typeface="Calibri"/>
              <a:cs typeface="Calibri"/>
              <a:sym typeface="Calibri"/>
            </a:endParaRPr>
          </a:p>
        </p:txBody>
      </p:sp>
      <p:sp>
        <p:nvSpPr>
          <p:cNvPr id="113" name="Google Shape;1264;p90">
            <a:extLst>
              <a:ext uri="{FF2B5EF4-FFF2-40B4-BE49-F238E27FC236}">
                <a16:creationId xmlns:a16="http://schemas.microsoft.com/office/drawing/2014/main" id="{E642E88B-C43F-4909-BE19-167DE5AC5469}"/>
              </a:ext>
            </a:extLst>
          </p:cNvPr>
          <p:cNvSpPr/>
          <p:nvPr/>
        </p:nvSpPr>
        <p:spPr>
          <a:xfrm>
            <a:off x="3139505" y="3412854"/>
            <a:ext cx="411480" cy="411480"/>
          </a:xfrm>
          <a:prstGeom prst="ellipse">
            <a:avLst/>
          </a:prstGeom>
          <a:solidFill>
            <a:schemeClr val="accent3">
              <a:lumMod val="40000"/>
              <a:lumOff val="60000"/>
            </a:schemeClr>
          </a:solidFill>
          <a:ln w="28575" cap="flat" cmpd="sng">
            <a:solidFill>
              <a:srgbClr val="F4CCCC"/>
            </a:solidFill>
            <a:prstDash val="dot"/>
            <a:round/>
            <a:headEnd type="none" w="sm" len="sm"/>
            <a:tailEnd type="none" w="sm" len="sm"/>
          </a:ln>
        </p:spPr>
        <p:txBody>
          <a:bodyPr spcFirstLastPara="1" wrap="square" lIns="91425" tIns="91425" rIns="91425" bIns="91425" anchor="ctr" anchorCtr="0">
            <a:noAutofit/>
          </a:bodyPr>
          <a:lstStyle/>
          <a:p>
            <a:pPr>
              <a:buClr>
                <a:schemeClr val="dk1"/>
              </a:buClr>
              <a:buSzPts val="1800"/>
            </a:pPr>
            <a:endParaRPr sz="1050">
              <a:solidFill>
                <a:schemeClr val="dk1"/>
              </a:solidFill>
              <a:latin typeface="Garamond" panose="02020404030301010803" pitchFamily="18" charset="0"/>
              <a:ea typeface="Calibri"/>
              <a:cs typeface="Calibri"/>
              <a:sym typeface="Calibri"/>
            </a:endParaRPr>
          </a:p>
        </p:txBody>
      </p:sp>
      <p:pic>
        <p:nvPicPr>
          <p:cNvPr id="114" name="Google Shape;1266;p90">
            <a:extLst>
              <a:ext uri="{FF2B5EF4-FFF2-40B4-BE49-F238E27FC236}">
                <a16:creationId xmlns:a16="http://schemas.microsoft.com/office/drawing/2014/main" id="{05599573-19B1-4010-9F04-9D7309FDDA7A}"/>
              </a:ext>
            </a:extLst>
          </p:cNvPr>
          <p:cNvPicPr preferRelativeResize="0"/>
          <p:nvPr/>
        </p:nvPicPr>
        <p:blipFill rotWithShape="1">
          <a:blip r:embed="rId3">
            <a:alphaModFix/>
          </a:blip>
          <a:srcRect/>
          <a:stretch/>
        </p:blipFill>
        <p:spPr>
          <a:xfrm>
            <a:off x="3205219" y="3456144"/>
            <a:ext cx="296923" cy="324901"/>
          </a:xfrm>
          <a:prstGeom prst="rect">
            <a:avLst/>
          </a:prstGeom>
          <a:noFill/>
          <a:ln>
            <a:noFill/>
          </a:ln>
        </p:spPr>
      </p:pic>
      <p:pic>
        <p:nvPicPr>
          <p:cNvPr id="115" name="Google Shape;1273;p90">
            <a:extLst>
              <a:ext uri="{FF2B5EF4-FFF2-40B4-BE49-F238E27FC236}">
                <a16:creationId xmlns:a16="http://schemas.microsoft.com/office/drawing/2014/main" id="{2D770352-1FB2-4CC8-BF63-E1837653AF99}"/>
              </a:ext>
            </a:extLst>
          </p:cNvPr>
          <p:cNvPicPr preferRelativeResize="0"/>
          <p:nvPr/>
        </p:nvPicPr>
        <p:blipFill rotWithShape="1">
          <a:blip r:embed="rId3">
            <a:alphaModFix/>
          </a:blip>
          <a:srcRect/>
          <a:stretch/>
        </p:blipFill>
        <p:spPr>
          <a:xfrm>
            <a:off x="6672242" y="4059247"/>
            <a:ext cx="296923" cy="324901"/>
          </a:xfrm>
          <a:prstGeom prst="rect">
            <a:avLst/>
          </a:prstGeom>
          <a:noFill/>
          <a:ln>
            <a:noFill/>
          </a:ln>
        </p:spPr>
      </p:pic>
      <p:sp>
        <p:nvSpPr>
          <p:cNvPr id="116" name="Right Triangle 115">
            <a:extLst>
              <a:ext uri="{FF2B5EF4-FFF2-40B4-BE49-F238E27FC236}">
                <a16:creationId xmlns:a16="http://schemas.microsoft.com/office/drawing/2014/main" id="{6A045821-D752-4135-9715-9B072E13D67A}"/>
              </a:ext>
            </a:extLst>
          </p:cNvPr>
          <p:cNvSpPr/>
          <p:nvPr/>
        </p:nvSpPr>
        <p:spPr>
          <a:xfrm rot="11640946">
            <a:off x="6695573" y="4893207"/>
            <a:ext cx="1384541" cy="781840"/>
          </a:xfrm>
          <a:prstGeom prst="rtTriangle">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sp>
        <p:nvSpPr>
          <p:cNvPr id="117" name="Right Triangle 116">
            <a:extLst>
              <a:ext uri="{FF2B5EF4-FFF2-40B4-BE49-F238E27FC236}">
                <a16:creationId xmlns:a16="http://schemas.microsoft.com/office/drawing/2014/main" id="{588A1456-0691-4EB1-8381-596D042553AC}"/>
              </a:ext>
            </a:extLst>
          </p:cNvPr>
          <p:cNvSpPr/>
          <p:nvPr/>
        </p:nvSpPr>
        <p:spPr>
          <a:xfrm rot="3577656" flipH="1">
            <a:off x="5022409" y="5042336"/>
            <a:ext cx="608438" cy="1021201"/>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sp>
        <p:nvSpPr>
          <p:cNvPr id="118" name="Right Triangle 117">
            <a:extLst>
              <a:ext uri="{FF2B5EF4-FFF2-40B4-BE49-F238E27FC236}">
                <a16:creationId xmlns:a16="http://schemas.microsoft.com/office/drawing/2014/main" id="{7CCBB135-32E1-40A4-905E-F6616D2C0DB6}"/>
              </a:ext>
            </a:extLst>
          </p:cNvPr>
          <p:cNvSpPr/>
          <p:nvPr/>
        </p:nvSpPr>
        <p:spPr>
          <a:xfrm rot="1093168">
            <a:off x="4271170" y="4234788"/>
            <a:ext cx="1167611" cy="627978"/>
          </a:xfrm>
          <a:prstGeom prst="r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dirty="0"/>
          </a:p>
        </p:txBody>
      </p:sp>
      <p:graphicFrame>
        <p:nvGraphicFramePr>
          <p:cNvPr id="119" name="Table 118">
            <a:extLst>
              <a:ext uri="{FF2B5EF4-FFF2-40B4-BE49-F238E27FC236}">
                <a16:creationId xmlns:a16="http://schemas.microsoft.com/office/drawing/2014/main" id="{70378F91-86EB-4B43-9EDE-CBD3E797D52E}"/>
              </a:ext>
            </a:extLst>
          </p:cNvPr>
          <p:cNvGraphicFramePr>
            <a:graphicFrameLocks noGrp="1"/>
          </p:cNvGraphicFramePr>
          <p:nvPr>
            <p:extLst>
              <p:ext uri="{D42A27DB-BD31-4B8C-83A1-F6EECF244321}">
                <p14:modId xmlns:p14="http://schemas.microsoft.com/office/powerpoint/2010/main" val="1659600884"/>
              </p:ext>
            </p:extLst>
          </p:nvPr>
        </p:nvGraphicFramePr>
        <p:xfrm>
          <a:off x="4769048" y="1321043"/>
          <a:ext cx="1192300" cy="1158240"/>
        </p:xfrm>
        <a:graphic>
          <a:graphicData uri="http://schemas.openxmlformats.org/drawingml/2006/table">
            <a:tbl>
              <a:tblPr firstRow="1">
                <a:tableStyleId>{3C2FFA5D-87B4-456A-9821-1D502468CF0F}</a:tableStyleId>
              </a:tblPr>
              <a:tblGrid>
                <a:gridCol w="1192300">
                  <a:extLst>
                    <a:ext uri="{9D8B030D-6E8A-4147-A177-3AD203B41FA5}">
                      <a16:colId xmlns:a16="http://schemas.microsoft.com/office/drawing/2014/main" val="630792459"/>
                    </a:ext>
                  </a:extLst>
                </a:gridCol>
              </a:tblGrid>
              <a:tr h="274320">
                <a:tc>
                  <a:txBody>
                    <a:bodyPr/>
                    <a:lstStyle/>
                    <a:p>
                      <a:pPr algn="ctr"/>
                      <a:r>
                        <a:rPr lang="en-US" sz="1600" dirty="0">
                          <a:latin typeface="Georgia" panose="02040502050405020303" pitchFamily="18" charset="0"/>
                        </a:rPr>
                        <a:t>MIP</a:t>
                      </a:r>
                      <a:endParaRPr lang="en-US" sz="1600" b="1" dirty="0">
                        <a:latin typeface="Georgia" panose="02040502050405020303" pitchFamily="18" charset="0"/>
                      </a:endParaRPr>
                    </a:p>
                  </a:txBody>
                  <a:tcPr marL="68580" marR="68580" marT="34290" marB="34290" anchor="ctr">
                    <a:solidFill>
                      <a:schemeClr val="bg2"/>
                    </a:solidFill>
                  </a:tcPr>
                </a:tc>
                <a:extLst>
                  <a:ext uri="{0D108BD9-81ED-4DB2-BD59-A6C34878D82A}">
                    <a16:rowId xmlns:a16="http://schemas.microsoft.com/office/drawing/2014/main" val="3052424069"/>
                  </a:ext>
                </a:extLst>
              </a:tr>
              <a:tr h="251460">
                <a:tc>
                  <a:txBody>
                    <a:bodyPr/>
                    <a:lstStyle/>
                    <a:p>
                      <a:pPr algn="ctr"/>
                      <a:r>
                        <a:rPr lang="en-US" sz="1400" dirty="0">
                          <a:latin typeface="Georgia" panose="02040502050405020303" pitchFamily="18" charset="0"/>
                        </a:rPr>
                        <a:t>Terrain Map</a:t>
                      </a:r>
                      <a:endParaRPr lang="en-US" sz="1400" b="1" dirty="0">
                        <a:latin typeface="Georgia" panose="02040502050405020303" pitchFamily="18" charset="0"/>
                      </a:endParaRPr>
                    </a:p>
                  </a:txBody>
                  <a:tcPr marL="68580" marR="68580" marT="34290" marB="34290" anchor="ctr">
                    <a:solidFill>
                      <a:schemeClr val="bg1">
                        <a:lumMod val="95000"/>
                      </a:schemeClr>
                    </a:solidFill>
                  </a:tcPr>
                </a:tc>
                <a:extLst>
                  <a:ext uri="{0D108BD9-81ED-4DB2-BD59-A6C34878D82A}">
                    <a16:rowId xmlns:a16="http://schemas.microsoft.com/office/drawing/2014/main" val="2456083926"/>
                  </a:ext>
                </a:extLst>
              </a:tr>
              <a:tr h="251460">
                <a:tc>
                  <a:txBody>
                    <a:bodyPr/>
                    <a:lstStyle/>
                    <a:p>
                      <a:pPr algn="ctr"/>
                      <a:r>
                        <a:rPr lang="en-US" sz="1400" dirty="0">
                          <a:latin typeface="Georgia" panose="02040502050405020303" pitchFamily="18" charset="0"/>
                        </a:rPr>
                        <a:t>Waypoints</a:t>
                      </a:r>
                      <a:endParaRPr lang="en-US" sz="1400" b="1" dirty="0">
                        <a:latin typeface="Georgia" panose="02040502050405020303" pitchFamily="18" charset="0"/>
                      </a:endParaRPr>
                    </a:p>
                  </a:txBody>
                  <a:tcPr marL="68580" marR="68580" marT="34290" marB="34290" anchor="ctr">
                    <a:solidFill>
                      <a:schemeClr val="bg1">
                        <a:lumMod val="95000"/>
                      </a:schemeClr>
                    </a:solidFill>
                  </a:tcPr>
                </a:tc>
                <a:extLst>
                  <a:ext uri="{0D108BD9-81ED-4DB2-BD59-A6C34878D82A}">
                    <a16:rowId xmlns:a16="http://schemas.microsoft.com/office/drawing/2014/main" val="3667845426"/>
                  </a:ext>
                </a:extLst>
              </a:tr>
              <a:tr h="251460">
                <a:tc>
                  <a:txBody>
                    <a:bodyPr/>
                    <a:lstStyle/>
                    <a:p>
                      <a:pPr algn="ctr"/>
                      <a:r>
                        <a:rPr lang="en-US" sz="1400" dirty="0">
                          <a:latin typeface="Georgia" panose="02040502050405020303" pitchFamily="18" charset="0"/>
                        </a:rPr>
                        <a:t>Obstacles</a:t>
                      </a:r>
                      <a:endParaRPr lang="en-US" sz="1400" b="1" dirty="0">
                        <a:latin typeface="Georgia" panose="02040502050405020303" pitchFamily="18" charset="0"/>
                      </a:endParaRPr>
                    </a:p>
                  </a:txBody>
                  <a:tcPr marL="68580" marR="68580" marT="34290" marB="34290" anchor="ctr">
                    <a:solidFill>
                      <a:schemeClr val="bg1">
                        <a:lumMod val="95000"/>
                      </a:schemeClr>
                    </a:solidFill>
                  </a:tcPr>
                </a:tc>
                <a:extLst>
                  <a:ext uri="{0D108BD9-81ED-4DB2-BD59-A6C34878D82A}">
                    <a16:rowId xmlns:a16="http://schemas.microsoft.com/office/drawing/2014/main" val="3569761076"/>
                  </a:ext>
                </a:extLst>
              </a:tr>
            </a:tbl>
          </a:graphicData>
        </a:graphic>
      </p:graphicFrame>
      <p:graphicFrame>
        <p:nvGraphicFramePr>
          <p:cNvPr id="120" name="Table 119">
            <a:extLst>
              <a:ext uri="{FF2B5EF4-FFF2-40B4-BE49-F238E27FC236}">
                <a16:creationId xmlns:a16="http://schemas.microsoft.com/office/drawing/2014/main" id="{1E490D67-685A-4896-8DB2-551B564A2BFC}"/>
              </a:ext>
            </a:extLst>
          </p:cNvPr>
          <p:cNvGraphicFramePr>
            <a:graphicFrameLocks noGrp="1"/>
          </p:cNvGraphicFramePr>
          <p:nvPr>
            <p:extLst>
              <p:ext uri="{D42A27DB-BD31-4B8C-83A1-F6EECF244321}">
                <p14:modId xmlns:p14="http://schemas.microsoft.com/office/powerpoint/2010/main" val="3022237219"/>
              </p:ext>
            </p:extLst>
          </p:nvPr>
        </p:nvGraphicFramePr>
        <p:xfrm>
          <a:off x="185598" y="1303148"/>
          <a:ext cx="435498" cy="5263909"/>
        </p:xfrm>
        <a:graphic>
          <a:graphicData uri="http://schemas.openxmlformats.org/drawingml/2006/table">
            <a:tbl>
              <a:tblPr firstCol="1" bandRow="1"/>
              <a:tblGrid>
                <a:gridCol w="435498">
                  <a:extLst>
                    <a:ext uri="{9D8B030D-6E8A-4147-A177-3AD203B41FA5}">
                      <a16:colId xmlns:a16="http://schemas.microsoft.com/office/drawing/2014/main" val="3312947427"/>
                    </a:ext>
                  </a:extLst>
                </a:gridCol>
              </a:tblGrid>
              <a:tr h="2531844">
                <a:tc>
                  <a:txBody>
                    <a:bodyPr/>
                    <a:lstStyle/>
                    <a:p>
                      <a:pPr algn="ctr"/>
                      <a:r>
                        <a:rPr lang="en-US" sz="1800" b="1" dirty="0">
                          <a:solidFill>
                            <a:schemeClr val="bg1"/>
                          </a:solidFill>
                          <a:latin typeface="Garamond" panose="02020404030301010803" pitchFamily="18" charset="0"/>
                        </a:rPr>
                        <a:t>Mission Planning</a:t>
                      </a:r>
                    </a:p>
                  </a:txBody>
                  <a:tcPr marL="68580" marR="68580" marT="34290" marB="34290" vert="vert270"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lgn="ctr">
                      <a:solidFill>
                        <a:schemeClr val="tx1"/>
                      </a:solidFill>
                      <a:prstDash val="solid"/>
                      <a:round/>
                      <a:headEnd type="none" w="med" len="med"/>
                      <a:tailEnd type="none" w="med" len="med"/>
                    </a:lnT>
                    <a:lnB w="12700" cap="flat" cmpd="sng">
                      <a:noFill/>
                      <a:prstDash val="solid"/>
                      <a:round/>
                      <a:headEnd type="none" w="sm" len="sm"/>
                      <a:tailEnd type="none" w="sm" len="sm"/>
                    </a:lnB>
                    <a:lnTlToBr w="12700" cmpd="sng">
                      <a:noFill/>
                      <a:prstDash val="solid"/>
                    </a:lnTlToBr>
                    <a:lnBlToTr w="12700" cmpd="sng">
                      <a:noFill/>
                      <a:prstDash val="solid"/>
                    </a:lnBlToT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0" scaled="1"/>
                      <a:tileRect/>
                    </a:gradFill>
                  </a:tcPr>
                </a:tc>
                <a:extLst>
                  <a:ext uri="{0D108BD9-81ED-4DB2-BD59-A6C34878D82A}">
                    <a16:rowId xmlns:a16="http://schemas.microsoft.com/office/drawing/2014/main" val="3052424069"/>
                  </a:ext>
                </a:extLst>
              </a:tr>
              <a:tr h="2732065">
                <a:tc>
                  <a:txBody>
                    <a:bodyPr/>
                    <a:lstStyle/>
                    <a:p>
                      <a:pPr algn="ctr"/>
                      <a:r>
                        <a:rPr lang="en-US" sz="1800" b="1" dirty="0">
                          <a:solidFill>
                            <a:schemeClr val="bg1"/>
                          </a:solidFill>
                          <a:latin typeface="Garamond" panose="02020404030301010803" pitchFamily="18" charset="0"/>
                        </a:rPr>
                        <a:t>Mission Execution</a:t>
                      </a:r>
                    </a:p>
                  </a:txBody>
                  <a:tcPr marL="68580" marR="68580" marT="34290" marB="34290" vert="vert270" anchor="ctr">
                    <a:lnL w="12700" cap="flat" cmpd="sng" algn="ctr">
                      <a:solidFill>
                        <a:schemeClr val="tx1"/>
                      </a:solidFill>
                      <a:prstDash val="solid"/>
                      <a:round/>
                      <a:headEnd type="none" w="med" len="med"/>
                      <a:tailEnd type="none" w="med" len="med"/>
                    </a:lnL>
                    <a:lnR w="12700" cap="flat" cmpd="sng">
                      <a:noFill/>
                      <a:prstDash val="solid"/>
                      <a:round/>
                      <a:headEnd type="none" w="sm" len="sm"/>
                      <a:tailEnd type="none" w="sm" len="sm"/>
                    </a:lnR>
                    <a:lnT w="12700" cap="flat" cmpd="sng">
                      <a:noFill/>
                      <a:prstDash val="solid"/>
                      <a:round/>
                      <a:headEnd type="none" w="sm" len="sm"/>
                      <a:tailEnd type="none" w="sm" len="sm"/>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lumMod val="67000"/>
                          </a:schemeClr>
                        </a:gs>
                        <a:gs pos="48000">
                          <a:schemeClr val="accent5">
                            <a:lumMod val="50000"/>
                          </a:schemeClr>
                        </a:gs>
                        <a:gs pos="100000">
                          <a:schemeClr val="accent5">
                            <a:lumMod val="75000"/>
                          </a:schemeClr>
                        </a:gs>
                      </a:gsLst>
                      <a:lin ang="0" scaled="1"/>
                      <a:tileRect/>
                    </a:gradFill>
                  </a:tcPr>
                </a:tc>
                <a:extLst>
                  <a:ext uri="{0D108BD9-81ED-4DB2-BD59-A6C34878D82A}">
                    <a16:rowId xmlns:a16="http://schemas.microsoft.com/office/drawing/2014/main" val="3558781905"/>
                  </a:ext>
                </a:extLst>
              </a:tr>
            </a:tbl>
          </a:graphicData>
        </a:graphic>
      </p:graphicFrame>
      <p:sp>
        <p:nvSpPr>
          <p:cNvPr id="121" name="Star: 5 Points 120">
            <a:extLst>
              <a:ext uri="{FF2B5EF4-FFF2-40B4-BE49-F238E27FC236}">
                <a16:creationId xmlns:a16="http://schemas.microsoft.com/office/drawing/2014/main" id="{DDA1F4FE-E2B0-4B21-8045-9BD0DD617CAA}"/>
              </a:ext>
            </a:extLst>
          </p:cNvPr>
          <p:cNvSpPr/>
          <p:nvPr/>
        </p:nvSpPr>
        <p:spPr>
          <a:xfrm>
            <a:off x="4044992" y="4901442"/>
            <a:ext cx="753423" cy="683013"/>
          </a:xfrm>
          <a:prstGeom prst="star5">
            <a:avLst/>
          </a:prstGeom>
          <a:solidFill>
            <a:schemeClr val="accent2"/>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b="1" dirty="0">
                <a:solidFill>
                  <a:schemeClr val="bg1"/>
                </a:solidFill>
                <a:latin typeface="Georgia" panose="02040502050405020303" pitchFamily="18" charset="0"/>
              </a:rPr>
              <a:t>A</a:t>
            </a:r>
          </a:p>
        </p:txBody>
      </p:sp>
      <p:sp>
        <p:nvSpPr>
          <p:cNvPr id="122" name="Star: 5 Points 121">
            <a:extLst>
              <a:ext uri="{FF2B5EF4-FFF2-40B4-BE49-F238E27FC236}">
                <a16:creationId xmlns:a16="http://schemas.microsoft.com/office/drawing/2014/main" id="{A778555B-7F02-4F09-A697-6F0F2134A2CA}"/>
              </a:ext>
            </a:extLst>
          </p:cNvPr>
          <p:cNvSpPr/>
          <p:nvPr/>
        </p:nvSpPr>
        <p:spPr>
          <a:xfrm>
            <a:off x="6244795" y="5128298"/>
            <a:ext cx="753423" cy="683013"/>
          </a:xfrm>
          <a:prstGeom prst="star5">
            <a:avLst/>
          </a:prstGeom>
          <a:solidFill>
            <a:schemeClr val="accent2"/>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b="1" dirty="0">
                <a:solidFill>
                  <a:schemeClr val="bg1"/>
                </a:solidFill>
                <a:latin typeface="Georgia" panose="02040502050405020303" pitchFamily="18" charset="0"/>
              </a:rPr>
              <a:t>B</a:t>
            </a:r>
          </a:p>
        </p:txBody>
      </p:sp>
      <p:sp>
        <p:nvSpPr>
          <p:cNvPr id="123" name="Star: 5 Points 122">
            <a:extLst>
              <a:ext uri="{FF2B5EF4-FFF2-40B4-BE49-F238E27FC236}">
                <a16:creationId xmlns:a16="http://schemas.microsoft.com/office/drawing/2014/main" id="{AEBC043E-CB56-4EAA-A2CE-BD10FCF56906}"/>
              </a:ext>
            </a:extLst>
          </p:cNvPr>
          <p:cNvSpPr/>
          <p:nvPr/>
        </p:nvSpPr>
        <p:spPr>
          <a:xfrm>
            <a:off x="7379476" y="3339309"/>
            <a:ext cx="753423" cy="683013"/>
          </a:xfrm>
          <a:prstGeom prst="star5">
            <a:avLst/>
          </a:prstGeom>
          <a:solidFill>
            <a:schemeClr val="accent2"/>
          </a:solidFill>
          <a:ln>
            <a:solidFill>
              <a:schemeClr val="accent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1800" b="1" dirty="0">
                <a:solidFill>
                  <a:schemeClr val="bg1"/>
                </a:solidFill>
                <a:latin typeface="Georgia" panose="02040502050405020303" pitchFamily="18" charset="0"/>
              </a:rPr>
              <a:t>C</a:t>
            </a:r>
          </a:p>
        </p:txBody>
      </p:sp>
      <p:pic>
        <p:nvPicPr>
          <p:cNvPr id="124" name="Google Shape;193;p17" descr="Map with pin">
            <a:extLst>
              <a:ext uri="{FF2B5EF4-FFF2-40B4-BE49-F238E27FC236}">
                <a16:creationId xmlns:a16="http://schemas.microsoft.com/office/drawing/2014/main" id="{B1B35277-F5C8-4B21-91C0-6B8C40130200}"/>
              </a:ext>
            </a:extLst>
          </p:cNvPr>
          <p:cNvPicPr preferRelativeResize="0"/>
          <p:nvPr/>
        </p:nvPicPr>
        <p:blipFill rotWithShape="1">
          <a:blip r:embed="rId7">
            <a:alphaModFix/>
          </a:blip>
          <a:srcRect/>
          <a:stretch/>
        </p:blipFill>
        <p:spPr>
          <a:xfrm>
            <a:off x="3753638" y="1511121"/>
            <a:ext cx="785615" cy="765143"/>
          </a:xfrm>
          <a:prstGeom prst="rect">
            <a:avLst/>
          </a:prstGeom>
          <a:noFill/>
          <a:ln>
            <a:noFill/>
          </a:ln>
        </p:spPr>
      </p:pic>
      <p:sp>
        <p:nvSpPr>
          <p:cNvPr id="125" name="Google Shape;207;p17">
            <a:extLst>
              <a:ext uri="{FF2B5EF4-FFF2-40B4-BE49-F238E27FC236}">
                <a16:creationId xmlns:a16="http://schemas.microsoft.com/office/drawing/2014/main" id="{540D1EA3-394F-4995-B88B-4253FE4E9CF8}"/>
              </a:ext>
            </a:extLst>
          </p:cNvPr>
          <p:cNvSpPr/>
          <p:nvPr/>
        </p:nvSpPr>
        <p:spPr>
          <a:xfrm rot="875124" flipH="1">
            <a:off x="4204554" y="2180086"/>
            <a:ext cx="596933" cy="216137"/>
          </a:xfrm>
          <a:custGeom>
            <a:avLst/>
            <a:gdLst/>
            <a:ahLst/>
            <a:cxnLst/>
            <a:rect l="l" t="t" r="r" b="b"/>
            <a:pathLst>
              <a:path w="8864" h="23793" extrusionOk="0">
                <a:moveTo>
                  <a:pt x="0" y="23793"/>
                </a:moveTo>
                <a:cubicBezTo>
                  <a:pt x="1477" y="19828"/>
                  <a:pt x="7387" y="3966"/>
                  <a:pt x="8864" y="0"/>
                </a:cubicBezTo>
              </a:path>
            </a:pathLst>
          </a:custGeom>
          <a:noFill/>
          <a:ln w="19050" cap="flat" cmpd="sng">
            <a:solidFill>
              <a:schemeClr val="dk2"/>
            </a:solidFill>
            <a:prstDash val="dash"/>
            <a:round/>
            <a:headEnd type="none" w="med" len="med"/>
            <a:tailEnd type="none" w="med" len="med"/>
          </a:ln>
        </p:spPr>
      </p:sp>
      <p:sp>
        <p:nvSpPr>
          <p:cNvPr id="126" name="Google Shape;208;p17">
            <a:extLst>
              <a:ext uri="{FF2B5EF4-FFF2-40B4-BE49-F238E27FC236}">
                <a16:creationId xmlns:a16="http://schemas.microsoft.com/office/drawing/2014/main" id="{4D0822E3-C6BD-405C-B285-B551DAEB3CDB}"/>
              </a:ext>
            </a:extLst>
          </p:cNvPr>
          <p:cNvSpPr/>
          <p:nvPr/>
        </p:nvSpPr>
        <p:spPr>
          <a:xfrm rot="19541527" flipH="1" flipV="1">
            <a:off x="4153464" y="1530172"/>
            <a:ext cx="669367" cy="50266"/>
          </a:xfrm>
          <a:custGeom>
            <a:avLst/>
            <a:gdLst/>
            <a:ahLst/>
            <a:cxnLst/>
            <a:rect l="l" t="t" r="r" b="b"/>
            <a:pathLst>
              <a:path w="8864" h="23793" extrusionOk="0">
                <a:moveTo>
                  <a:pt x="0" y="23793"/>
                </a:moveTo>
                <a:cubicBezTo>
                  <a:pt x="1477" y="19828"/>
                  <a:pt x="7387" y="3966"/>
                  <a:pt x="8864" y="0"/>
                </a:cubicBezTo>
              </a:path>
            </a:pathLst>
          </a:custGeom>
          <a:noFill/>
          <a:ln w="19050" cap="flat" cmpd="sng">
            <a:solidFill>
              <a:schemeClr val="dk2"/>
            </a:solidFill>
            <a:prstDash val="dash"/>
            <a:round/>
            <a:headEnd type="none" w="med" len="med"/>
            <a:tailEnd type="none" w="med" len="med"/>
          </a:ln>
        </p:spPr>
      </p:sp>
      <p:sp>
        <p:nvSpPr>
          <p:cNvPr id="127" name="Rectangle 126">
            <a:extLst>
              <a:ext uri="{FF2B5EF4-FFF2-40B4-BE49-F238E27FC236}">
                <a16:creationId xmlns:a16="http://schemas.microsoft.com/office/drawing/2014/main" id="{2893F633-C1BA-4B30-BF0D-6ED6C54363E8}"/>
              </a:ext>
            </a:extLst>
          </p:cNvPr>
          <p:cNvSpPr/>
          <p:nvPr/>
        </p:nvSpPr>
        <p:spPr>
          <a:xfrm>
            <a:off x="596376" y="1323039"/>
            <a:ext cx="2385450" cy="865359"/>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8" name="Rectangle 127">
            <a:extLst>
              <a:ext uri="{FF2B5EF4-FFF2-40B4-BE49-F238E27FC236}">
                <a16:creationId xmlns:a16="http://schemas.microsoft.com/office/drawing/2014/main" id="{B17F3351-25BD-4DD2-BBB2-79752325F3E6}"/>
              </a:ext>
            </a:extLst>
          </p:cNvPr>
          <p:cNvSpPr/>
          <p:nvPr/>
        </p:nvSpPr>
        <p:spPr>
          <a:xfrm>
            <a:off x="595242" y="2198513"/>
            <a:ext cx="2386584" cy="744346"/>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29" name="Rectangle 128">
            <a:extLst>
              <a:ext uri="{FF2B5EF4-FFF2-40B4-BE49-F238E27FC236}">
                <a16:creationId xmlns:a16="http://schemas.microsoft.com/office/drawing/2014/main" id="{0480485D-EDB6-4489-A4E7-58667B15880F}"/>
              </a:ext>
            </a:extLst>
          </p:cNvPr>
          <p:cNvSpPr/>
          <p:nvPr/>
        </p:nvSpPr>
        <p:spPr>
          <a:xfrm>
            <a:off x="606036" y="2937386"/>
            <a:ext cx="2386584" cy="400031"/>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0" name="Rectangle 129">
            <a:extLst>
              <a:ext uri="{FF2B5EF4-FFF2-40B4-BE49-F238E27FC236}">
                <a16:creationId xmlns:a16="http://schemas.microsoft.com/office/drawing/2014/main" id="{849D1765-A7C8-49FA-B51B-306DD769DC2F}"/>
              </a:ext>
            </a:extLst>
          </p:cNvPr>
          <p:cNvSpPr/>
          <p:nvPr/>
        </p:nvSpPr>
        <p:spPr>
          <a:xfrm>
            <a:off x="609301" y="3348549"/>
            <a:ext cx="2386584" cy="684060"/>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1" name="Arc 130">
            <a:extLst>
              <a:ext uri="{FF2B5EF4-FFF2-40B4-BE49-F238E27FC236}">
                <a16:creationId xmlns:a16="http://schemas.microsoft.com/office/drawing/2014/main" id="{6F65DA8B-14C9-4610-AEC6-C75801192BA0}"/>
              </a:ext>
            </a:extLst>
          </p:cNvPr>
          <p:cNvSpPr/>
          <p:nvPr/>
        </p:nvSpPr>
        <p:spPr>
          <a:xfrm rot="19411002">
            <a:off x="3276615" y="2615727"/>
            <a:ext cx="1310651" cy="1702509"/>
          </a:xfrm>
          <a:prstGeom prst="arc">
            <a:avLst>
              <a:gd name="adj1" fmla="val 12647698"/>
              <a:gd name="adj2" fmla="val 892170"/>
            </a:avLst>
          </a:prstGeom>
          <a:ln w="57150">
            <a:solidFill>
              <a:schemeClr val="accent4">
                <a:lumMod val="60000"/>
                <a:lumOff val="4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32" name="Arc 131">
            <a:extLst>
              <a:ext uri="{FF2B5EF4-FFF2-40B4-BE49-F238E27FC236}">
                <a16:creationId xmlns:a16="http://schemas.microsoft.com/office/drawing/2014/main" id="{B5B4F5D9-08C8-4167-B3E4-DEE74EC25CA3}"/>
              </a:ext>
            </a:extLst>
          </p:cNvPr>
          <p:cNvSpPr/>
          <p:nvPr/>
        </p:nvSpPr>
        <p:spPr>
          <a:xfrm rot="3207838" flipH="1">
            <a:off x="4552916" y="3393825"/>
            <a:ext cx="1577355" cy="1079498"/>
          </a:xfrm>
          <a:prstGeom prst="arc">
            <a:avLst>
              <a:gd name="adj1" fmla="val 12647698"/>
              <a:gd name="adj2" fmla="val 0"/>
            </a:avLst>
          </a:prstGeom>
          <a:ln w="57150">
            <a:solidFill>
              <a:schemeClr val="accent4">
                <a:lumMod val="60000"/>
                <a:lumOff val="4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sp>
        <p:nvSpPr>
          <p:cNvPr id="133" name="Arc 132">
            <a:extLst>
              <a:ext uri="{FF2B5EF4-FFF2-40B4-BE49-F238E27FC236}">
                <a16:creationId xmlns:a16="http://schemas.microsoft.com/office/drawing/2014/main" id="{E72EA15F-61C0-4B43-B0AD-7C1242CB0348}"/>
              </a:ext>
            </a:extLst>
          </p:cNvPr>
          <p:cNvSpPr/>
          <p:nvPr/>
        </p:nvSpPr>
        <p:spPr>
          <a:xfrm rot="21096551" flipH="1">
            <a:off x="4617831" y="2690068"/>
            <a:ext cx="1431275" cy="1016623"/>
          </a:xfrm>
          <a:prstGeom prst="arc">
            <a:avLst>
              <a:gd name="adj1" fmla="val 12647698"/>
              <a:gd name="adj2" fmla="val 0"/>
            </a:avLst>
          </a:prstGeom>
          <a:ln w="57150">
            <a:solidFill>
              <a:schemeClr val="accent4">
                <a:lumMod val="60000"/>
                <a:lumOff val="4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pic>
        <p:nvPicPr>
          <p:cNvPr id="135" name="Picture 2" descr="http://clearpathrobotics.com/wp-content/uploads/2016/08/Jackal_Vision_Sensor_Package.png">
            <a:extLst>
              <a:ext uri="{FF2B5EF4-FFF2-40B4-BE49-F238E27FC236}">
                <a16:creationId xmlns:a16="http://schemas.microsoft.com/office/drawing/2014/main" id="{55BF0783-4749-4298-92A4-59E595D7DF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3037789" y="3985031"/>
            <a:ext cx="1309600" cy="1129850"/>
          </a:xfrm>
          <a:prstGeom prst="rect">
            <a:avLst/>
          </a:prstGeom>
          <a:noFill/>
          <a:extLst>
            <a:ext uri="{909E8E84-426E-40DD-AFC4-6F175D3DCCD1}">
              <a14:hiddenFill xmlns:a14="http://schemas.microsoft.com/office/drawing/2010/main">
                <a:solidFill>
                  <a:srgbClr val="FFFFFF"/>
                </a:solidFill>
              </a14:hiddenFill>
            </a:ext>
          </a:extLst>
        </p:spPr>
      </p:pic>
      <p:pic>
        <p:nvPicPr>
          <p:cNvPr id="136" name="Graphic 135" descr="Wireless router">
            <a:extLst>
              <a:ext uri="{FF2B5EF4-FFF2-40B4-BE49-F238E27FC236}">
                <a16:creationId xmlns:a16="http://schemas.microsoft.com/office/drawing/2014/main" id="{3DE06603-9F5D-4EE9-B4D0-8ED1AF6A3B8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5816" t="12907" r="56802" b="42788"/>
          <a:stretch/>
        </p:blipFill>
        <p:spPr>
          <a:xfrm rot="3027335">
            <a:off x="5605472" y="3922714"/>
            <a:ext cx="256940" cy="390797"/>
          </a:xfrm>
          <a:prstGeom prst="rect">
            <a:avLst/>
          </a:prstGeom>
        </p:spPr>
      </p:pic>
      <p:sp>
        <p:nvSpPr>
          <p:cNvPr id="137" name="Rectangle 136">
            <a:extLst>
              <a:ext uri="{FF2B5EF4-FFF2-40B4-BE49-F238E27FC236}">
                <a16:creationId xmlns:a16="http://schemas.microsoft.com/office/drawing/2014/main" id="{AD3FCA43-E6DD-488F-8BE0-110F62B98A15}"/>
              </a:ext>
            </a:extLst>
          </p:cNvPr>
          <p:cNvSpPr/>
          <p:nvPr/>
        </p:nvSpPr>
        <p:spPr>
          <a:xfrm>
            <a:off x="604595" y="4646325"/>
            <a:ext cx="1084040" cy="1187122"/>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38" name="Graphic 137" descr="Wireless router">
            <a:extLst>
              <a:ext uri="{FF2B5EF4-FFF2-40B4-BE49-F238E27FC236}">
                <a16:creationId xmlns:a16="http://schemas.microsoft.com/office/drawing/2014/main" id="{6981FE3B-5874-4565-B2E5-FF6237C776C0}"/>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5816" t="12907" r="56802" b="42788"/>
          <a:stretch/>
        </p:blipFill>
        <p:spPr>
          <a:xfrm rot="5400000">
            <a:off x="4451766" y="2421952"/>
            <a:ext cx="256940" cy="415739"/>
          </a:xfrm>
          <a:prstGeom prst="rect">
            <a:avLst/>
          </a:prstGeom>
        </p:spPr>
      </p:pic>
      <p:pic>
        <p:nvPicPr>
          <p:cNvPr id="139" name="Graphic 138" descr="Wireless router">
            <a:extLst>
              <a:ext uri="{FF2B5EF4-FFF2-40B4-BE49-F238E27FC236}">
                <a16:creationId xmlns:a16="http://schemas.microsoft.com/office/drawing/2014/main" id="{C8130A03-08AE-490B-8586-937CBE59CEED}"/>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5816" t="12907" r="56802" b="42788"/>
          <a:stretch/>
        </p:blipFill>
        <p:spPr>
          <a:xfrm rot="4338598">
            <a:off x="5777215" y="2421736"/>
            <a:ext cx="256940" cy="415739"/>
          </a:xfrm>
          <a:prstGeom prst="rect">
            <a:avLst/>
          </a:prstGeom>
        </p:spPr>
      </p:pic>
      <p:pic>
        <p:nvPicPr>
          <p:cNvPr id="140" name="Graphic 139" descr="Wireless router">
            <a:extLst>
              <a:ext uri="{FF2B5EF4-FFF2-40B4-BE49-F238E27FC236}">
                <a16:creationId xmlns:a16="http://schemas.microsoft.com/office/drawing/2014/main" id="{F182231F-04BA-4D74-A4BA-872DE8393A0C}"/>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5816" t="12907" r="56802" b="42788"/>
          <a:stretch/>
        </p:blipFill>
        <p:spPr>
          <a:xfrm rot="6502980">
            <a:off x="3474927" y="3119270"/>
            <a:ext cx="256940" cy="415739"/>
          </a:xfrm>
          <a:prstGeom prst="rect">
            <a:avLst/>
          </a:prstGeom>
        </p:spPr>
      </p:pic>
      <p:sp>
        <p:nvSpPr>
          <p:cNvPr id="141" name="Rectangle 140">
            <a:extLst>
              <a:ext uri="{FF2B5EF4-FFF2-40B4-BE49-F238E27FC236}">
                <a16:creationId xmlns:a16="http://schemas.microsoft.com/office/drawing/2014/main" id="{9DED3044-533E-4EC0-ACE1-7B2D96953A28}"/>
              </a:ext>
            </a:extLst>
          </p:cNvPr>
          <p:cNvSpPr/>
          <p:nvPr/>
        </p:nvSpPr>
        <p:spPr>
          <a:xfrm>
            <a:off x="1692976" y="4658340"/>
            <a:ext cx="1292021" cy="1179766"/>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2" name="Graphic 141" descr="Wireless router">
            <a:extLst>
              <a:ext uri="{FF2B5EF4-FFF2-40B4-BE49-F238E27FC236}">
                <a16:creationId xmlns:a16="http://schemas.microsoft.com/office/drawing/2014/main" id="{D691E358-4E38-454E-9F55-B449F802C65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5816" t="12907" r="56802" b="42788"/>
          <a:stretch/>
        </p:blipFill>
        <p:spPr>
          <a:xfrm rot="5400000">
            <a:off x="3569100" y="3912848"/>
            <a:ext cx="256940" cy="415739"/>
          </a:xfrm>
          <a:prstGeom prst="rect">
            <a:avLst/>
          </a:prstGeom>
        </p:spPr>
      </p:pic>
      <p:sp>
        <p:nvSpPr>
          <p:cNvPr id="143" name="Rectangle 142">
            <a:extLst>
              <a:ext uri="{FF2B5EF4-FFF2-40B4-BE49-F238E27FC236}">
                <a16:creationId xmlns:a16="http://schemas.microsoft.com/office/drawing/2014/main" id="{868D146C-7787-4623-9282-97D1A04102D9}"/>
              </a:ext>
            </a:extLst>
          </p:cNvPr>
          <p:cNvSpPr/>
          <p:nvPr/>
        </p:nvSpPr>
        <p:spPr>
          <a:xfrm>
            <a:off x="606021" y="5822716"/>
            <a:ext cx="2385450" cy="740033"/>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44" name="Picture 2" descr="http://clearpathrobotics.com/wp-content/uploads/2016/08/Jackal_Vision_Sensor_Package.png">
            <a:extLst>
              <a:ext uri="{FF2B5EF4-FFF2-40B4-BE49-F238E27FC236}">
                <a16:creationId xmlns:a16="http://schemas.microsoft.com/office/drawing/2014/main" id="{D109CBCD-F76E-4A20-AA55-9075A703B44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139972" y="3091848"/>
            <a:ext cx="1309600" cy="1129850"/>
          </a:xfrm>
          <a:prstGeom prst="rect">
            <a:avLst/>
          </a:prstGeom>
          <a:noFill/>
          <a:extLst>
            <a:ext uri="{909E8E84-426E-40DD-AFC4-6F175D3DCCD1}">
              <a14:hiddenFill xmlns:a14="http://schemas.microsoft.com/office/drawing/2010/main">
                <a:solidFill>
                  <a:srgbClr val="FFFFFF"/>
                </a:solidFill>
              </a14:hiddenFill>
            </a:ext>
          </a:extLst>
        </p:spPr>
      </p:pic>
      <p:pic>
        <p:nvPicPr>
          <p:cNvPr id="145" name="Graphic 144" descr="Wireless router">
            <a:extLst>
              <a:ext uri="{FF2B5EF4-FFF2-40B4-BE49-F238E27FC236}">
                <a16:creationId xmlns:a16="http://schemas.microsoft.com/office/drawing/2014/main" id="{43522F3C-280E-4F37-9952-07C2A1CEE1D1}"/>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5816" t="12907" r="56802" b="42788"/>
          <a:stretch/>
        </p:blipFill>
        <p:spPr>
          <a:xfrm rot="5400000">
            <a:off x="7666302" y="2930428"/>
            <a:ext cx="256940" cy="415739"/>
          </a:xfrm>
          <a:prstGeom prst="rect">
            <a:avLst/>
          </a:prstGeom>
        </p:spPr>
      </p:pic>
      <p:pic>
        <p:nvPicPr>
          <p:cNvPr id="146" name="Graphic 145" descr="Wireless router">
            <a:extLst>
              <a:ext uri="{FF2B5EF4-FFF2-40B4-BE49-F238E27FC236}">
                <a16:creationId xmlns:a16="http://schemas.microsoft.com/office/drawing/2014/main" id="{F9EE2566-7350-4889-A783-F194CA4A7A2B}"/>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5816" t="12907" r="56802" b="42788"/>
          <a:stretch/>
        </p:blipFill>
        <p:spPr>
          <a:xfrm rot="5797894">
            <a:off x="6650663" y="3610522"/>
            <a:ext cx="256940" cy="415739"/>
          </a:xfrm>
          <a:prstGeom prst="rect">
            <a:avLst/>
          </a:prstGeom>
        </p:spPr>
      </p:pic>
      <p:pic>
        <p:nvPicPr>
          <p:cNvPr id="147" name="Google Shape;1281;p90">
            <a:extLst>
              <a:ext uri="{FF2B5EF4-FFF2-40B4-BE49-F238E27FC236}">
                <a16:creationId xmlns:a16="http://schemas.microsoft.com/office/drawing/2014/main" id="{1E73EA19-823D-439F-B0B7-58E7469A6769}"/>
              </a:ext>
            </a:extLst>
          </p:cNvPr>
          <p:cNvPicPr preferRelativeResize="0"/>
          <p:nvPr/>
        </p:nvPicPr>
        <p:blipFill rotWithShape="1">
          <a:blip r:embed="rId10">
            <a:alphaModFix/>
          </a:blip>
          <a:srcRect/>
          <a:stretch/>
        </p:blipFill>
        <p:spPr>
          <a:xfrm>
            <a:off x="6633971" y="2568393"/>
            <a:ext cx="875725" cy="853200"/>
          </a:xfrm>
          <a:prstGeom prst="rect">
            <a:avLst/>
          </a:prstGeom>
          <a:noFill/>
          <a:ln>
            <a:noFill/>
          </a:ln>
        </p:spPr>
      </p:pic>
      <p:pic>
        <p:nvPicPr>
          <p:cNvPr id="148" name="Picture 2" descr="http://clearpathrobotics.com/wp-content/uploads/2016/08/Jackal_Vision_Sensor_Package.png">
            <a:extLst>
              <a:ext uri="{FF2B5EF4-FFF2-40B4-BE49-F238E27FC236}">
                <a16:creationId xmlns:a16="http://schemas.microsoft.com/office/drawing/2014/main" id="{A3FBBD2F-DC88-43B8-871E-537E53D34AA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787400" y="5087374"/>
            <a:ext cx="1309600" cy="1129850"/>
          </a:xfrm>
          <a:prstGeom prst="rect">
            <a:avLst/>
          </a:prstGeom>
          <a:noFill/>
          <a:extLst>
            <a:ext uri="{909E8E84-426E-40DD-AFC4-6F175D3DCCD1}">
              <a14:hiddenFill xmlns:a14="http://schemas.microsoft.com/office/drawing/2010/main">
                <a:solidFill>
                  <a:srgbClr val="FFFFFF"/>
                </a:solidFill>
              </a14:hiddenFill>
            </a:ext>
          </a:extLst>
        </p:spPr>
      </p:pic>
      <p:sp>
        <p:nvSpPr>
          <p:cNvPr id="149" name="Arc 148">
            <a:extLst>
              <a:ext uri="{FF2B5EF4-FFF2-40B4-BE49-F238E27FC236}">
                <a16:creationId xmlns:a16="http://schemas.microsoft.com/office/drawing/2014/main" id="{27CCFB01-7B12-41DA-A0FA-9B4849F6B0A4}"/>
              </a:ext>
            </a:extLst>
          </p:cNvPr>
          <p:cNvSpPr/>
          <p:nvPr/>
        </p:nvSpPr>
        <p:spPr>
          <a:xfrm rot="19882894" flipH="1">
            <a:off x="6150458" y="4417613"/>
            <a:ext cx="1569846" cy="1190063"/>
          </a:xfrm>
          <a:prstGeom prst="arc">
            <a:avLst>
              <a:gd name="adj1" fmla="val 15249929"/>
              <a:gd name="adj2" fmla="val 723320"/>
            </a:avLst>
          </a:prstGeom>
          <a:ln w="57150">
            <a:solidFill>
              <a:schemeClr val="accent4">
                <a:lumMod val="60000"/>
                <a:lumOff val="40000"/>
              </a:schemeClr>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a:p>
        </p:txBody>
      </p:sp>
      <p:pic>
        <p:nvPicPr>
          <p:cNvPr id="150" name="Graphic 149" descr="Wireless router">
            <a:extLst>
              <a:ext uri="{FF2B5EF4-FFF2-40B4-BE49-F238E27FC236}">
                <a16:creationId xmlns:a16="http://schemas.microsoft.com/office/drawing/2014/main" id="{84E51CF3-E9A1-4E24-A09F-BCFF3BD025FC}"/>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5816" t="12907" r="56802" b="42788"/>
          <a:stretch/>
        </p:blipFill>
        <p:spPr>
          <a:xfrm rot="5797894">
            <a:off x="6337710" y="4891060"/>
            <a:ext cx="256940" cy="415739"/>
          </a:xfrm>
          <a:prstGeom prst="rect">
            <a:avLst/>
          </a:prstGeom>
        </p:spPr>
      </p:pic>
      <p:sp>
        <p:nvSpPr>
          <p:cNvPr id="151" name="Rectangle 150">
            <a:extLst>
              <a:ext uri="{FF2B5EF4-FFF2-40B4-BE49-F238E27FC236}">
                <a16:creationId xmlns:a16="http://schemas.microsoft.com/office/drawing/2014/main" id="{AD0C90E9-3C38-42B1-A1CE-2F787E43E466}"/>
              </a:ext>
            </a:extLst>
          </p:cNvPr>
          <p:cNvSpPr/>
          <p:nvPr/>
        </p:nvSpPr>
        <p:spPr>
          <a:xfrm>
            <a:off x="590081" y="4648257"/>
            <a:ext cx="1084040" cy="1187122"/>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152" name="Picture 2" descr="http://clearpathrobotics.com/wp-content/uploads/2016/08/Jackal_Vision_Sensor_Package.png">
            <a:extLst>
              <a:ext uri="{FF2B5EF4-FFF2-40B4-BE49-F238E27FC236}">
                <a16:creationId xmlns:a16="http://schemas.microsoft.com/office/drawing/2014/main" id="{2E0DD68C-A7F9-4A9A-9EF4-B222709CC5A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744649" y="4079324"/>
            <a:ext cx="1309600" cy="1129850"/>
          </a:xfrm>
          <a:prstGeom prst="rect">
            <a:avLst/>
          </a:prstGeom>
          <a:noFill/>
          <a:extLst>
            <a:ext uri="{909E8E84-426E-40DD-AFC4-6F175D3DCCD1}">
              <a14:hiddenFill xmlns:a14="http://schemas.microsoft.com/office/drawing/2010/main">
                <a:solidFill>
                  <a:srgbClr val="FFFFFF"/>
                </a:solidFill>
              </a14:hiddenFill>
            </a:ext>
          </a:extLst>
        </p:spPr>
      </p:pic>
      <p:pic>
        <p:nvPicPr>
          <p:cNvPr id="153" name="Graphic 152" descr="Wireless router">
            <a:extLst>
              <a:ext uri="{FF2B5EF4-FFF2-40B4-BE49-F238E27FC236}">
                <a16:creationId xmlns:a16="http://schemas.microsoft.com/office/drawing/2014/main" id="{7B8A31C2-03F1-4F5B-9574-F125D32C58B5}"/>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l="15816" t="12907" r="56802" b="42788"/>
          <a:stretch/>
        </p:blipFill>
        <p:spPr>
          <a:xfrm rot="5797894">
            <a:off x="8294959" y="3883010"/>
            <a:ext cx="256940" cy="415739"/>
          </a:xfrm>
          <a:prstGeom prst="rect">
            <a:avLst/>
          </a:prstGeom>
        </p:spPr>
      </p:pic>
      <p:sp>
        <p:nvSpPr>
          <p:cNvPr id="154" name="Rectangle 153">
            <a:extLst>
              <a:ext uri="{FF2B5EF4-FFF2-40B4-BE49-F238E27FC236}">
                <a16:creationId xmlns:a16="http://schemas.microsoft.com/office/drawing/2014/main" id="{6A7DDA72-E2B6-4618-AE87-354D3E7DA9FE}"/>
              </a:ext>
            </a:extLst>
          </p:cNvPr>
          <p:cNvSpPr/>
          <p:nvPr/>
        </p:nvSpPr>
        <p:spPr>
          <a:xfrm>
            <a:off x="1678250" y="4651305"/>
            <a:ext cx="1292021" cy="1179766"/>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4" name="Rectangle 133">
            <a:extLst>
              <a:ext uri="{FF2B5EF4-FFF2-40B4-BE49-F238E27FC236}">
                <a16:creationId xmlns:a16="http://schemas.microsoft.com/office/drawing/2014/main" id="{D56AA650-0084-4445-83C4-AA134E189958}"/>
              </a:ext>
            </a:extLst>
          </p:cNvPr>
          <p:cNvSpPr/>
          <p:nvPr/>
        </p:nvSpPr>
        <p:spPr>
          <a:xfrm>
            <a:off x="597243" y="4017642"/>
            <a:ext cx="2386584" cy="632842"/>
          </a:xfrm>
          <a:prstGeom prst="rect">
            <a:avLst/>
          </a:prstGeom>
          <a:noFill/>
          <a:ln w="3175">
            <a:solidFill>
              <a:schemeClr val="accent2"/>
            </a:solidFill>
          </a:ln>
          <a:effectLst>
            <a:glow rad="139700">
              <a:schemeClr val="accent2">
                <a:satMod val="1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700602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27"/>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2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28"/>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0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29"/>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13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1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1" nodeType="clickEffect">
                                  <p:stCondLst>
                                    <p:cond delay="0"/>
                                  </p:stCondLst>
                                  <p:childTnLst>
                                    <p:set>
                                      <p:cBhvr>
                                        <p:cTn id="64" dur="1" fill="hold">
                                          <p:stCondLst>
                                            <p:cond delay="0"/>
                                          </p:stCondLst>
                                        </p:cTn>
                                        <p:tgtEl>
                                          <p:spTgt spid="130"/>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10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34"/>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1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3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32"/>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108"/>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0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7"/>
                                        </p:tgtEl>
                                        <p:attrNameLst>
                                          <p:attrName>style.visibility</p:attrName>
                                        </p:attrNameLst>
                                      </p:cBhvr>
                                      <p:to>
                                        <p:strVal val="visible"/>
                                      </p:to>
                                    </p:set>
                                  </p:childTnLst>
                                </p:cTn>
                              </p:par>
                              <p:par>
                                <p:cTn id="87" presetID="1" presetClass="exit" presetSubtype="0" fill="hold" grpId="1" nodeType="withEffect">
                                  <p:stCondLst>
                                    <p:cond delay="0"/>
                                  </p:stCondLst>
                                  <p:childTnLst>
                                    <p:set>
                                      <p:cBhvr>
                                        <p:cTn id="88" dur="1" fill="hold">
                                          <p:stCondLst>
                                            <p:cond delay="0"/>
                                          </p:stCondLst>
                                        </p:cTn>
                                        <p:tgtEl>
                                          <p:spTgt spid="131"/>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32"/>
                                        </p:tgtEl>
                                        <p:attrNameLst>
                                          <p:attrName>style.visibility</p:attrName>
                                        </p:attrNameLst>
                                      </p:cBhvr>
                                      <p:to>
                                        <p:strVal val="hidden"/>
                                      </p:to>
                                    </p:set>
                                  </p:childTnLst>
                                </p:cTn>
                              </p:par>
                              <p:par>
                                <p:cTn id="91" presetID="1" presetClass="exit" presetSubtype="0" fill="hold" grpId="1" nodeType="withEffect">
                                  <p:stCondLst>
                                    <p:cond delay="0"/>
                                  </p:stCondLst>
                                  <p:childTnLst>
                                    <p:set>
                                      <p:cBhvr>
                                        <p:cTn id="92" dur="1" fill="hold">
                                          <p:stCondLst>
                                            <p:cond delay="0"/>
                                          </p:stCondLst>
                                        </p:cTn>
                                        <p:tgtEl>
                                          <p:spTgt spid="133"/>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34"/>
                                        </p:tgtEl>
                                        <p:attrNameLst>
                                          <p:attrName>style.visibility</p:attrName>
                                        </p:attrNameLst>
                                      </p:cBhvr>
                                      <p:to>
                                        <p:strVal val="hidden"/>
                                      </p:to>
                                    </p:set>
                                  </p:childTnLst>
                                </p:cTn>
                              </p:par>
                              <p:par>
                                <p:cTn id="95" presetID="1" presetClass="entr" presetSubtype="0" fill="hold" nodeType="withEffect">
                                  <p:stCondLst>
                                    <p:cond delay="0"/>
                                  </p:stCondLst>
                                  <p:childTnLst>
                                    <p:set>
                                      <p:cBhvr>
                                        <p:cTn id="96" dur="1" fill="hold">
                                          <p:stCondLst>
                                            <p:cond delay="0"/>
                                          </p:stCondLst>
                                        </p:cTn>
                                        <p:tgtEl>
                                          <p:spTgt spid="140"/>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3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39"/>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3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113"/>
                                        </p:tgtEl>
                                        <p:attrNameLst>
                                          <p:attrName>style.visibility</p:attrName>
                                        </p:attrNameLst>
                                      </p:cBhvr>
                                      <p:to>
                                        <p:strVal val="hidden"/>
                                      </p:to>
                                    </p:set>
                                  </p:childTnLst>
                                </p:cTn>
                              </p:par>
                              <p:par>
                                <p:cTn id="107" presetID="1" presetClass="exit" presetSubtype="0" fill="hold" grpId="1" nodeType="withEffect">
                                  <p:stCondLst>
                                    <p:cond delay="0"/>
                                  </p:stCondLst>
                                  <p:childTnLst>
                                    <p:set>
                                      <p:cBhvr>
                                        <p:cTn id="108" dur="1" fill="hold">
                                          <p:stCondLst>
                                            <p:cond delay="0"/>
                                          </p:stCondLst>
                                        </p:cTn>
                                        <p:tgtEl>
                                          <p:spTgt spid="107"/>
                                        </p:tgtEl>
                                        <p:attrNameLst>
                                          <p:attrName>style.visibility</p:attrName>
                                        </p:attrNameLst>
                                      </p:cBhvr>
                                      <p:to>
                                        <p:strVal val="hidden"/>
                                      </p:to>
                                    </p:set>
                                  </p:childTnLst>
                                </p:cTn>
                              </p:par>
                              <p:par>
                                <p:cTn id="109" presetID="1" presetClass="exit" presetSubtype="0" fill="hold" grpId="1" nodeType="withEffect">
                                  <p:stCondLst>
                                    <p:cond delay="0"/>
                                  </p:stCondLst>
                                  <p:childTnLst>
                                    <p:set>
                                      <p:cBhvr>
                                        <p:cTn id="110" dur="1" fill="hold">
                                          <p:stCondLst>
                                            <p:cond delay="0"/>
                                          </p:stCondLst>
                                        </p:cTn>
                                        <p:tgtEl>
                                          <p:spTgt spid="102"/>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 presetClass="exit" presetSubtype="0" fill="hold" grpId="1" nodeType="clickEffect">
                                  <p:stCondLst>
                                    <p:cond delay="0"/>
                                  </p:stCondLst>
                                  <p:childTnLst>
                                    <p:set>
                                      <p:cBhvr>
                                        <p:cTn id="114" dur="1" fill="hold">
                                          <p:stCondLst>
                                            <p:cond delay="0"/>
                                          </p:stCondLst>
                                        </p:cTn>
                                        <p:tgtEl>
                                          <p:spTgt spid="137"/>
                                        </p:tgtEl>
                                        <p:attrNameLst>
                                          <p:attrName>style.visibility</p:attrName>
                                        </p:attrNameLst>
                                      </p:cBhvr>
                                      <p:to>
                                        <p:strVal val="hidden"/>
                                      </p:to>
                                    </p:set>
                                  </p:childTnLst>
                                </p:cTn>
                              </p:par>
                              <p:par>
                                <p:cTn id="115" presetID="1" presetClass="entr" presetSubtype="0" fill="hold" grpId="0" nodeType="withEffect">
                                  <p:stCondLst>
                                    <p:cond delay="0"/>
                                  </p:stCondLst>
                                  <p:childTnLst>
                                    <p:set>
                                      <p:cBhvr>
                                        <p:cTn id="116" dur="1" fill="hold">
                                          <p:stCondLst>
                                            <p:cond delay="0"/>
                                          </p:stCondLst>
                                        </p:cTn>
                                        <p:tgtEl>
                                          <p:spTgt spid="14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135"/>
                                        </p:tgtEl>
                                        <p:attrNameLst>
                                          <p:attrName>style.visibility</p:attrName>
                                        </p:attrNameLst>
                                      </p:cBhvr>
                                      <p:to>
                                        <p:strVal val="visible"/>
                                      </p:to>
                                    </p:set>
                                  </p:childTnLst>
                                </p:cTn>
                              </p:par>
                              <p:par>
                                <p:cTn id="119" presetID="1" presetClass="exit" presetSubtype="0" fill="hold" nodeType="withEffect">
                                  <p:stCondLst>
                                    <p:cond delay="0"/>
                                  </p:stCondLst>
                                  <p:childTnLst>
                                    <p:set>
                                      <p:cBhvr>
                                        <p:cTn id="120" dur="1" fill="hold">
                                          <p:stCondLst>
                                            <p:cond delay="0"/>
                                          </p:stCondLst>
                                        </p:cTn>
                                        <p:tgtEl>
                                          <p:spTgt spid="110"/>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138"/>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142"/>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xit" presetSubtype="0" fill="hold" grpId="1" nodeType="clickEffect">
                                  <p:stCondLst>
                                    <p:cond delay="0"/>
                                  </p:stCondLst>
                                  <p:childTnLst>
                                    <p:set>
                                      <p:cBhvr>
                                        <p:cTn id="128" dur="1" fill="hold">
                                          <p:stCondLst>
                                            <p:cond delay="0"/>
                                          </p:stCondLst>
                                        </p:cTn>
                                        <p:tgtEl>
                                          <p:spTgt spid="141"/>
                                        </p:tgtEl>
                                        <p:attrNameLst>
                                          <p:attrName>style.visibility</p:attrName>
                                        </p:attrNameLst>
                                      </p:cBhvr>
                                      <p:to>
                                        <p:strVal val="hidden"/>
                                      </p:to>
                                    </p:set>
                                  </p:childTnLst>
                                </p:cTn>
                              </p:par>
                              <p:par>
                                <p:cTn id="129" presetID="1" presetClass="exit" presetSubtype="0" fill="hold" nodeType="withEffect">
                                  <p:stCondLst>
                                    <p:cond delay="0"/>
                                  </p:stCondLst>
                                  <p:childTnLst>
                                    <p:set>
                                      <p:cBhvr>
                                        <p:cTn id="130" dur="1" fill="hold">
                                          <p:stCondLst>
                                            <p:cond delay="0"/>
                                          </p:stCondLst>
                                        </p:cTn>
                                        <p:tgtEl>
                                          <p:spTgt spid="135"/>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142"/>
                                        </p:tgtEl>
                                        <p:attrNameLst>
                                          <p:attrName>style.visibility</p:attrName>
                                        </p:attrNameLst>
                                      </p:cBhvr>
                                      <p:to>
                                        <p:strVal val="hidden"/>
                                      </p:to>
                                    </p:set>
                                  </p:childTnLst>
                                </p:cTn>
                              </p:par>
                              <p:par>
                                <p:cTn id="133" presetID="1" presetClass="entr" presetSubtype="0" fill="hold" grpId="0" nodeType="withEffect">
                                  <p:stCondLst>
                                    <p:cond delay="0"/>
                                  </p:stCondLst>
                                  <p:childTnLst>
                                    <p:set>
                                      <p:cBhvr>
                                        <p:cTn id="134" dur="1" fill="hold">
                                          <p:stCondLst>
                                            <p:cond delay="0"/>
                                          </p:stCondLst>
                                        </p:cTn>
                                        <p:tgtEl>
                                          <p:spTgt spid="143"/>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148"/>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grpId="0" nodeType="clickEffect">
                                  <p:stCondLst>
                                    <p:cond delay="0"/>
                                  </p:stCondLst>
                                  <p:childTnLst>
                                    <p:set>
                                      <p:cBhvr>
                                        <p:cTn id="140" dur="1" fill="hold">
                                          <p:stCondLst>
                                            <p:cond delay="0"/>
                                          </p:stCondLst>
                                        </p:cTn>
                                        <p:tgtEl>
                                          <p:spTgt spid="149"/>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151"/>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15"/>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xit" presetSubtype="0" fill="hold" grpId="1" nodeType="clickEffect">
                                  <p:stCondLst>
                                    <p:cond delay="0"/>
                                  </p:stCondLst>
                                  <p:childTnLst>
                                    <p:set>
                                      <p:cBhvr>
                                        <p:cTn id="148" dur="1" fill="hold">
                                          <p:stCondLst>
                                            <p:cond delay="0"/>
                                          </p:stCondLst>
                                        </p:cTn>
                                        <p:tgtEl>
                                          <p:spTgt spid="149"/>
                                        </p:tgtEl>
                                        <p:attrNameLst>
                                          <p:attrName>style.visibility</p:attrName>
                                        </p:attrNameLst>
                                      </p:cBhvr>
                                      <p:to>
                                        <p:strVal val="hidden"/>
                                      </p:to>
                                    </p:set>
                                  </p:childTnLst>
                                </p:cTn>
                              </p:par>
                              <p:par>
                                <p:cTn id="149" presetID="1" presetClass="exit" presetSubtype="0" fill="hold" grpId="1" nodeType="withEffect">
                                  <p:stCondLst>
                                    <p:cond delay="0"/>
                                  </p:stCondLst>
                                  <p:childTnLst>
                                    <p:set>
                                      <p:cBhvr>
                                        <p:cTn id="150" dur="1" fill="hold">
                                          <p:stCondLst>
                                            <p:cond delay="0"/>
                                          </p:stCondLst>
                                        </p:cTn>
                                        <p:tgtEl>
                                          <p:spTgt spid="112"/>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150"/>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146"/>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153"/>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54"/>
                                        </p:tgtEl>
                                        <p:attrNameLst>
                                          <p:attrName>style.visibility</p:attrName>
                                        </p:attrNameLst>
                                      </p:cBhvr>
                                      <p:to>
                                        <p:strVal val="visible"/>
                                      </p:to>
                                    </p:set>
                                  </p:childTnLst>
                                </p:cTn>
                              </p:par>
                              <p:par>
                                <p:cTn id="161" presetID="1" presetClass="exit" presetSubtype="0" fill="hold" grpId="1" nodeType="withEffect">
                                  <p:stCondLst>
                                    <p:cond delay="0"/>
                                  </p:stCondLst>
                                  <p:childTnLst>
                                    <p:set>
                                      <p:cBhvr>
                                        <p:cTn id="162" dur="1" fill="hold">
                                          <p:stCondLst>
                                            <p:cond delay="0"/>
                                          </p:stCondLst>
                                        </p:cTn>
                                        <p:tgtEl>
                                          <p:spTgt spid="151"/>
                                        </p:tgtEl>
                                        <p:attrNameLst>
                                          <p:attrName>style.visibility</p:attrName>
                                        </p:attrNameLst>
                                      </p:cBhvr>
                                      <p:to>
                                        <p:strVal val="hidden"/>
                                      </p:to>
                                    </p:set>
                                  </p:childTnLst>
                                </p:cTn>
                              </p:par>
                              <p:par>
                                <p:cTn id="163" presetID="1" presetClass="exit" presetSubtype="0" fill="hold" nodeType="withEffect">
                                  <p:stCondLst>
                                    <p:cond delay="0"/>
                                  </p:stCondLst>
                                  <p:childTnLst>
                                    <p:set>
                                      <p:cBhvr>
                                        <p:cTn id="164" dur="1" fill="hold">
                                          <p:stCondLst>
                                            <p:cond delay="0"/>
                                          </p:stCondLst>
                                        </p:cTn>
                                        <p:tgtEl>
                                          <p:spTgt spid="148"/>
                                        </p:tgtEl>
                                        <p:attrNameLst>
                                          <p:attrName>style.visibility</p:attrName>
                                        </p:attrNameLst>
                                      </p:cBhvr>
                                      <p:to>
                                        <p:strVal val="hidden"/>
                                      </p:to>
                                    </p:set>
                                  </p:childTnLst>
                                </p:cTn>
                              </p:par>
                              <p:par>
                                <p:cTn id="165" presetID="1" presetClass="exit" presetSubtype="0" fill="hold" nodeType="withEffect">
                                  <p:stCondLst>
                                    <p:cond delay="0"/>
                                  </p:stCondLst>
                                  <p:childTnLst>
                                    <p:set>
                                      <p:cBhvr>
                                        <p:cTn id="166" dur="1" fill="hold">
                                          <p:stCondLst>
                                            <p:cond delay="0"/>
                                          </p:stCondLst>
                                        </p:cTn>
                                        <p:tgtEl>
                                          <p:spTgt spid="150"/>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152"/>
                                        </p:tgtEl>
                                        <p:attrNameLst>
                                          <p:attrName>style.visibility</p:attrName>
                                        </p:attrNameLst>
                                      </p:cBhvr>
                                      <p:to>
                                        <p:strVal val="visible"/>
                                      </p:to>
                                    </p:set>
                                  </p:childTnLst>
                                </p:cTn>
                              </p:par>
                            </p:childTnLst>
                          </p:cTn>
                        </p:par>
                      </p:childTnLst>
                    </p:cTn>
                  </p:par>
                  <p:par>
                    <p:cTn id="169" fill="hold">
                      <p:stCondLst>
                        <p:cond delay="indefinite"/>
                      </p:stCondLst>
                      <p:childTnLst>
                        <p:par>
                          <p:cTn id="170" fill="hold">
                            <p:stCondLst>
                              <p:cond delay="0"/>
                            </p:stCondLst>
                            <p:childTnLst>
                              <p:par>
                                <p:cTn id="171" presetID="1" presetClass="entr" presetSubtype="0" fill="hold" nodeType="clickEffect">
                                  <p:stCondLst>
                                    <p:cond delay="0"/>
                                  </p:stCondLst>
                                  <p:childTnLst>
                                    <p:set>
                                      <p:cBhvr>
                                        <p:cTn id="172" dur="1" fill="hold">
                                          <p:stCondLst>
                                            <p:cond delay="0"/>
                                          </p:stCondLst>
                                        </p:cTn>
                                        <p:tgtEl>
                                          <p:spTgt spid="144"/>
                                        </p:tgtEl>
                                        <p:attrNameLst>
                                          <p:attrName>style.visibility</p:attrName>
                                        </p:attrNameLst>
                                      </p:cBhvr>
                                      <p:to>
                                        <p:strVal val="visible"/>
                                      </p:to>
                                    </p:set>
                                  </p:childTnLst>
                                </p:cTn>
                              </p:par>
                              <p:par>
                                <p:cTn id="173" presetID="1" presetClass="entr" presetSubtype="0" fill="hold" nodeType="withEffect">
                                  <p:stCondLst>
                                    <p:cond delay="0"/>
                                  </p:stCondLst>
                                  <p:childTnLst>
                                    <p:set>
                                      <p:cBhvr>
                                        <p:cTn id="174" dur="1" fill="hold">
                                          <p:stCondLst>
                                            <p:cond delay="0"/>
                                          </p:stCondLst>
                                        </p:cTn>
                                        <p:tgtEl>
                                          <p:spTgt spid="145"/>
                                        </p:tgtEl>
                                        <p:attrNameLst>
                                          <p:attrName>style.visibility</p:attrName>
                                        </p:attrNameLst>
                                      </p:cBhvr>
                                      <p:to>
                                        <p:strVal val="visible"/>
                                      </p:to>
                                    </p:set>
                                  </p:childTnLst>
                                </p:cTn>
                              </p:par>
                            </p:childTnLst>
                          </p:cTn>
                        </p:par>
                        <p:par>
                          <p:cTn id="175" fill="hold">
                            <p:stCondLst>
                              <p:cond delay="0"/>
                            </p:stCondLst>
                            <p:childTnLst>
                              <p:par>
                                <p:cTn id="176" presetID="1" presetClass="exit" presetSubtype="0" fill="hold" grpId="1" nodeType="afterEffect">
                                  <p:stCondLst>
                                    <p:cond delay="0"/>
                                  </p:stCondLst>
                                  <p:childTnLst>
                                    <p:set>
                                      <p:cBhvr>
                                        <p:cTn id="177" dur="1" fill="hold">
                                          <p:stCondLst>
                                            <p:cond delay="0"/>
                                          </p:stCondLst>
                                        </p:cTn>
                                        <p:tgtEl>
                                          <p:spTgt spid="154"/>
                                        </p:tgtEl>
                                        <p:attrNameLst>
                                          <p:attrName>style.visibility</p:attrName>
                                        </p:attrNameLst>
                                      </p:cBhvr>
                                      <p:to>
                                        <p:strVal val="hidden"/>
                                      </p:to>
                                    </p:set>
                                  </p:childTnLst>
                                </p:cTn>
                              </p:par>
                              <p:par>
                                <p:cTn id="178" presetID="1" presetClass="exit" presetSubtype="0" fill="hold" nodeType="withEffect">
                                  <p:stCondLst>
                                    <p:cond delay="0"/>
                                  </p:stCondLst>
                                  <p:childTnLst>
                                    <p:set>
                                      <p:cBhvr>
                                        <p:cTn id="179" dur="1" fill="hold">
                                          <p:stCondLst>
                                            <p:cond delay="0"/>
                                          </p:stCondLst>
                                        </p:cTn>
                                        <p:tgtEl>
                                          <p:spTgt spid="153"/>
                                        </p:tgtEl>
                                        <p:attrNameLst>
                                          <p:attrName>style.visibility</p:attrName>
                                        </p:attrNameLst>
                                      </p:cBhvr>
                                      <p:to>
                                        <p:strVal val="hidden"/>
                                      </p:to>
                                    </p:set>
                                  </p:childTnLst>
                                </p:cTn>
                              </p:par>
                              <p:par>
                                <p:cTn id="180" presetID="1" presetClass="exit" presetSubtype="0" fill="hold" grpId="1" nodeType="withEffect">
                                  <p:stCondLst>
                                    <p:cond delay="0"/>
                                  </p:stCondLst>
                                  <p:childTnLst>
                                    <p:set>
                                      <p:cBhvr>
                                        <p:cTn id="181" dur="1" fill="hold">
                                          <p:stCondLst>
                                            <p:cond delay="0"/>
                                          </p:stCondLst>
                                        </p:cTn>
                                        <p:tgtEl>
                                          <p:spTgt spid="143"/>
                                        </p:tgtEl>
                                        <p:attrNameLst>
                                          <p:attrName>style.visibility</p:attrName>
                                        </p:attrNameLst>
                                      </p:cBhvr>
                                      <p:to>
                                        <p:strVal val="hidden"/>
                                      </p:to>
                                    </p:set>
                                  </p:childTnLst>
                                </p:cTn>
                              </p:par>
                              <p:par>
                                <p:cTn id="182" presetID="1" presetClass="exit" presetSubtype="0" fill="hold" nodeType="withEffect">
                                  <p:stCondLst>
                                    <p:cond delay="0"/>
                                  </p:stCondLst>
                                  <p:childTnLst>
                                    <p:set>
                                      <p:cBhvr>
                                        <p:cTn id="183" dur="1" fill="hold">
                                          <p:stCondLst>
                                            <p:cond delay="0"/>
                                          </p:stCondLst>
                                        </p:cTn>
                                        <p:tgtEl>
                                          <p:spTgt spid="152"/>
                                        </p:tgtEl>
                                        <p:attrNameLst>
                                          <p:attrName>style.visibility</p:attrName>
                                        </p:attrNameLst>
                                      </p:cBhvr>
                                      <p:to>
                                        <p:strVal val="hidden"/>
                                      </p:to>
                                    </p:set>
                                  </p:childTnLst>
                                </p:cTn>
                              </p:par>
                              <p:par>
                                <p:cTn id="184" presetID="31" presetClass="entr" presetSubtype="0" fill="hold" nodeType="withEffect">
                                  <p:stCondLst>
                                    <p:cond delay="0"/>
                                  </p:stCondLst>
                                  <p:childTnLst>
                                    <p:set>
                                      <p:cBhvr>
                                        <p:cTn id="185" dur="1" fill="hold">
                                          <p:stCondLst>
                                            <p:cond delay="0"/>
                                          </p:stCondLst>
                                        </p:cTn>
                                        <p:tgtEl>
                                          <p:spTgt spid="147"/>
                                        </p:tgtEl>
                                        <p:attrNameLst>
                                          <p:attrName>style.visibility</p:attrName>
                                        </p:attrNameLst>
                                      </p:cBhvr>
                                      <p:to>
                                        <p:strVal val="visible"/>
                                      </p:to>
                                    </p:set>
                                    <p:anim calcmode="lin" valueType="num">
                                      <p:cBhvr>
                                        <p:cTn id="186" dur="1000" fill="hold"/>
                                        <p:tgtEl>
                                          <p:spTgt spid="147"/>
                                        </p:tgtEl>
                                        <p:attrNameLst>
                                          <p:attrName>ppt_w</p:attrName>
                                        </p:attrNameLst>
                                      </p:cBhvr>
                                      <p:tavLst>
                                        <p:tav tm="0">
                                          <p:val>
                                            <p:fltVal val="0"/>
                                          </p:val>
                                        </p:tav>
                                        <p:tav tm="100000">
                                          <p:val>
                                            <p:strVal val="#ppt_w"/>
                                          </p:val>
                                        </p:tav>
                                      </p:tavLst>
                                    </p:anim>
                                    <p:anim calcmode="lin" valueType="num">
                                      <p:cBhvr>
                                        <p:cTn id="187" dur="1000" fill="hold"/>
                                        <p:tgtEl>
                                          <p:spTgt spid="147"/>
                                        </p:tgtEl>
                                        <p:attrNameLst>
                                          <p:attrName>ppt_h</p:attrName>
                                        </p:attrNameLst>
                                      </p:cBhvr>
                                      <p:tavLst>
                                        <p:tav tm="0">
                                          <p:val>
                                            <p:fltVal val="0"/>
                                          </p:val>
                                        </p:tav>
                                        <p:tav tm="100000">
                                          <p:val>
                                            <p:strVal val="#ppt_h"/>
                                          </p:val>
                                        </p:tav>
                                      </p:tavLst>
                                    </p:anim>
                                    <p:anim calcmode="lin" valueType="num">
                                      <p:cBhvr>
                                        <p:cTn id="188" dur="1000" fill="hold"/>
                                        <p:tgtEl>
                                          <p:spTgt spid="147"/>
                                        </p:tgtEl>
                                        <p:attrNameLst>
                                          <p:attrName>style.rotation</p:attrName>
                                        </p:attrNameLst>
                                      </p:cBhvr>
                                      <p:tavLst>
                                        <p:tav tm="0">
                                          <p:val>
                                            <p:fltVal val="90"/>
                                          </p:val>
                                        </p:tav>
                                        <p:tav tm="100000">
                                          <p:val>
                                            <p:fltVal val="0"/>
                                          </p:val>
                                        </p:tav>
                                      </p:tavLst>
                                    </p:anim>
                                    <p:animEffect transition="in" filter="fade">
                                      <p:cBhvr>
                                        <p:cTn id="189" dur="10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animBg="1"/>
      <p:bldP spid="102" grpId="1" animBg="1"/>
      <p:bldP spid="104" grpId="0" animBg="1"/>
      <p:bldP spid="106" grpId="0" animBg="1"/>
      <p:bldP spid="107" grpId="0" animBg="1"/>
      <p:bldP spid="107" grpId="1" animBg="1"/>
      <p:bldP spid="112" grpId="0" animBg="1"/>
      <p:bldP spid="112" grpId="1" animBg="1"/>
      <p:bldP spid="113" grpId="0" animBg="1"/>
      <p:bldP spid="113" grpId="1" animBg="1"/>
      <p:bldP spid="116" grpId="0" animBg="1"/>
      <p:bldP spid="117" grpId="0" animBg="1"/>
      <p:bldP spid="118" grpId="0" animBg="1"/>
      <p:bldP spid="121" grpId="0" animBg="1"/>
      <p:bldP spid="122" grpId="0" animBg="1"/>
      <p:bldP spid="123" grpId="0" animBg="1"/>
      <p:bldP spid="127" grpId="0" animBg="1"/>
      <p:bldP spid="127" grpId="1"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7" grpId="0" animBg="1"/>
      <p:bldP spid="137" grpId="1" animBg="1"/>
      <p:bldP spid="141" grpId="0" animBg="1"/>
      <p:bldP spid="141" grpId="1" animBg="1"/>
      <p:bldP spid="143" grpId="0" animBg="1"/>
      <p:bldP spid="143" grpId="1" animBg="1"/>
      <p:bldP spid="149" grpId="0" animBg="1"/>
      <p:bldP spid="149" grpId="1" animBg="1"/>
      <p:bldP spid="151" grpId="0" animBg="1"/>
      <p:bldP spid="151" grpId="1" animBg="1"/>
      <p:bldP spid="154" grpId="0" animBg="1"/>
      <p:bldP spid="154" grpId="1" animBg="1"/>
      <p:bldP spid="134" grpId="0" animBg="1"/>
      <p:bldP spid="134"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57"/>
          <p:cNvSpPr txBox="1">
            <a:spLocks noGrp="1"/>
          </p:cNvSpPr>
          <p:nvPr>
            <p:ph type="body" idx="1"/>
          </p:nvPr>
        </p:nvSpPr>
        <p:spPr>
          <a:prstGeom prst="rect">
            <a:avLst/>
          </a:prstGeom>
          <a:noFill/>
          <a:ln>
            <a:noFill/>
          </a:ln>
        </p:spPr>
        <p:txBody>
          <a:bodyPr spcFirstLastPara="1" wrap="square" lIns="68569" tIns="34275" rIns="68569" bIns="34275" anchor="t" anchorCtr="0">
            <a:noAutofit/>
          </a:bodyPr>
          <a:lstStyle/>
          <a:p>
            <a:r>
              <a:rPr lang="en-US" sz="2000" b="1" dirty="0"/>
              <a:t>Navigation Software to Rover: </a:t>
            </a:r>
            <a:r>
              <a:rPr lang="en-US" sz="2000" dirty="0"/>
              <a:t>Most algorithms written, to be ported over before TRR</a:t>
            </a:r>
            <a:endParaRPr sz="2000" dirty="0"/>
          </a:p>
          <a:p>
            <a:pPr lvl="1">
              <a:spcBef>
                <a:spcPts val="750"/>
              </a:spcBef>
            </a:pPr>
            <a:r>
              <a:rPr lang="en-US" sz="2000" dirty="0"/>
              <a:t>Progress already made on porting some earlier versions of software</a:t>
            </a:r>
            <a:endParaRPr sz="2000" dirty="0"/>
          </a:p>
          <a:p>
            <a:r>
              <a:rPr lang="en-US" sz="2000" b="1" dirty="0"/>
              <a:t>Deployment Mech to Rover:</a:t>
            </a:r>
            <a:r>
              <a:rPr lang="en-US" sz="2000" dirty="0"/>
              <a:t> Deployment Mech operates independently using its own microcontroller, rover SW to send serial r/w commands</a:t>
            </a:r>
            <a:endParaRPr sz="2000" dirty="0"/>
          </a:p>
          <a:p>
            <a:pPr lvl="1">
              <a:spcBef>
                <a:spcPts val="750"/>
              </a:spcBef>
            </a:pPr>
            <a:r>
              <a:rPr lang="en-US" sz="2000" dirty="0"/>
              <a:t>This interface is the same as rover-to-pod, which is complete</a:t>
            </a:r>
            <a:endParaRPr sz="2000" dirty="0"/>
          </a:p>
          <a:p>
            <a:r>
              <a:rPr lang="en-US" sz="2000" b="1" dirty="0"/>
              <a:t>Pod Electronics to Pod: </a:t>
            </a:r>
            <a:r>
              <a:rPr lang="en-US" sz="2000" dirty="0"/>
              <a:t>The PCB will be potted using NASA 8739-1b, the potting tray will be epoxied to fuselage base</a:t>
            </a:r>
            <a:endParaRPr sz="2000" dirty="0"/>
          </a:p>
          <a:p>
            <a:r>
              <a:rPr lang="en-US" sz="2000" b="1" dirty="0"/>
              <a:t>Pod to Deployment Mech: </a:t>
            </a:r>
            <a:r>
              <a:rPr lang="en-US" sz="2000" dirty="0"/>
              <a:t>Pods will installed, reloaded, and deployed</a:t>
            </a:r>
            <a:endParaRPr sz="2000" dirty="0"/>
          </a:p>
          <a:p>
            <a:pPr lvl="1">
              <a:spcBef>
                <a:spcPts val="750"/>
              </a:spcBef>
            </a:pPr>
            <a:r>
              <a:rPr lang="en-US" sz="2000" dirty="0"/>
              <a:t>This is a basic mechanical interface which requires mass property and fit checks, 1-3 pods will be produced in advance if necessary for deployment testing, sub-to-sub requirements were previously drafted to ensure dimensional compliance</a:t>
            </a:r>
            <a:endParaRPr sz="2000" dirty="0"/>
          </a:p>
        </p:txBody>
      </p:sp>
      <p:sp>
        <p:nvSpPr>
          <p:cNvPr id="868" name="Google Shape;868;p57"/>
          <p:cNvSpPr txBox="1">
            <a:spLocks noGrp="1"/>
          </p:cNvSpPr>
          <p:nvPr>
            <p:ph type="sldNum" idx="12"/>
          </p:nvPr>
        </p:nvSpPr>
        <p:spPr>
          <a:prstGeom prst="rect">
            <a:avLst/>
          </a:prstGeom>
          <a:noFill/>
          <a:ln>
            <a:noFill/>
          </a:ln>
        </p:spPr>
        <p:txBody>
          <a:bodyPr spcFirstLastPara="1" wrap="square" lIns="68569" tIns="34275" rIns="68569" bIns="34275" anchor="t" anchorCtr="0">
            <a:noAutofit/>
          </a:bodyPr>
          <a:lstStyle/>
          <a:p>
            <a:fld id="{00000000-1234-1234-1234-123412341234}" type="slidenum">
              <a:rPr lang="en-US"/>
              <a:pPr/>
              <a:t>50</a:t>
            </a:fld>
            <a:endParaRPr/>
          </a:p>
        </p:txBody>
      </p:sp>
      <p:sp>
        <p:nvSpPr>
          <p:cNvPr id="869" name="Google Shape;869;p57"/>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US"/>
              <a:t>Integration Plan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18"/>
          <p:cNvSpPr txBox="1">
            <a:spLocks noGrp="1"/>
          </p:cNvSpPr>
          <p:nvPr>
            <p:ph type="sldNum" idx="12"/>
          </p:nvPr>
        </p:nvSpPr>
        <p:spPr>
          <a:prstGeom prst="rect">
            <a:avLst/>
          </a:prstGeom>
          <a:noFill/>
          <a:ln>
            <a:noFill/>
          </a:ln>
        </p:spPr>
        <p:txBody>
          <a:bodyPr spcFirstLastPara="1" wrap="square" lIns="68569" tIns="34275" rIns="68569" bIns="34275" anchor="t" anchorCtr="0">
            <a:noAutofit/>
          </a:bodyPr>
          <a:lstStyle/>
          <a:p>
            <a:fld id="{00000000-1234-1234-1234-123412341234}" type="slidenum">
              <a:rPr lang="en-US"/>
              <a:pPr/>
              <a:t>6</a:t>
            </a:fld>
            <a:endParaRPr/>
          </a:p>
        </p:txBody>
      </p:sp>
      <p:sp>
        <p:nvSpPr>
          <p:cNvPr id="238" name="Google Shape;238;p18"/>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US" dirty="0"/>
              <a:t>Levels of Success</a:t>
            </a:r>
            <a:endParaRPr dirty="0"/>
          </a:p>
        </p:txBody>
      </p:sp>
      <p:graphicFrame>
        <p:nvGraphicFramePr>
          <p:cNvPr id="6" name="Table 5">
            <a:extLst>
              <a:ext uri="{FF2B5EF4-FFF2-40B4-BE49-F238E27FC236}">
                <a16:creationId xmlns:a16="http://schemas.microsoft.com/office/drawing/2014/main" id="{4FC4FDC7-7966-4450-B74E-9732FAEE67D1}"/>
              </a:ext>
            </a:extLst>
          </p:cNvPr>
          <p:cNvGraphicFramePr>
            <a:graphicFrameLocks noGrp="1"/>
          </p:cNvGraphicFramePr>
          <p:nvPr>
            <p:extLst>
              <p:ext uri="{D42A27DB-BD31-4B8C-83A1-F6EECF244321}">
                <p14:modId xmlns:p14="http://schemas.microsoft.com/office/powerpoint/2010/main" val="987935844"/>
              </p:ext>
            </p:extLst>
          </p:nvPr>
        </p:nvGraphicFramePr>
        <p:xfrm>
          <a:off x="217170" y="1257846"/>
          <a:ext cx="8689659" cy="4875206"/>
        </p:xfrm>
        <a:graphic>
          <a:graphicData uri="http://schemas.openxmlformats.org/drawingml/2006/table">
            <a:tbl>
              <a:tblPr firstRow="1" firstCol="1" bandRow="1">
                <a:tableStyleId>{0A7D1A4B-9C22-4E54-A302-20BFB351E4E5}</a:tableStyleId>
              </a:tblPr>
              <a:tblGrid>
                <a:gridCol w="1474470">
                  <a:extLst>
                    <a:ext uri="{9D8B030D-6E8A-4147-A177-3AD203B41FA5}">
                      <a16:colId xmlns:a16="http://schemas.microsoft.com/office/drawing/2014/main" val="3236248338"/>
                    </a:ext>
                  </a:extLst>
                </a:gridCol>
                <a:gridCol w="2405063">
                  <a:extLst>
                    <a:ext uri="{9D8B030D-6E8A-4147-A177-3AD203B41FA5}">
                      <a16:colId xmlns:a16="http://schemas.microsoft.com/office/drawing/2014/main" val="3161431685"/>
                    </a:ext>
                  </a:extLst>
                </a:gridCol>
                <a:gridCol w="2405063">
                  <a:extLst>
                    <a:ext uri="{9D8B030D-6E8A-4147-A177-3AD203B41FA5}">
                      <a16:colId xmlns:a16="http://schemas.microsoft.com/office/drawing/2014/main" val="3771942012"/>
                    </a:ext>
                  </a:extLst>
                </a:gridCol>
                <a:gridCol w="2405063">
                  <a:extLst>
                    <a:ext uri="{9D8B030D-6E8A-4147-A177-3AD203B41FA5}">
                      <a16:colId xmlns:a16="http://schemas.microsoft.com/office/drawing/2014/main" val="3138885308"/>
                    </a:ext>
                  </a:extLst>
                </a:gridCol>
              </a:tblGrid>
              <a:tr h="361164">
                <a:tc>
                  <a:txBody>
                    <a:bodyPr/>
                    <a:lstStyle/>
                    <a:p>
                      <a:pPr algn="ctr"/>
                      <a:endParaRPr lang="en-US" sz="1500" dirty="0">
                        <a:latin typeface="Georgia" panose="02040502050405020303" pitchFamily="18" charset="0"/>
                      </a:endParaRPr>
                    </a:p>
                  </a:txBody>
                  <a:tcPr/>
                </a:tc>
                <a:tc>
                  <a:txBody>
                    <a:bodyPr/>
                    <a:lstStyle/>
                    <a:p>
                      <a:pPr algn="ctr"/>
                      <a:r>
                        <a:rPr lang="en-US" sz="1500" dirty="0">
                          <a:latin typeface="Georgia" panose="02040502050405020303" pitchFamily="18" charset="0"/>
                        </a:rPr>
                        <a:t>Level 1</a:t>
                      </a:r>
                    </a:p>
                  </a:txBody>
                  <a:tcPr/>
                </a:tc>
                <a:tc>
                  <a:txBody>
                    <a:bodyPr/>
                    <a:lstStyle/>
                    <a:p>
                      <a:pPr algn="ctr"/>
                      <a:r>
                        <a:rPr lang="en-US" sz="1500" dirty="0">
                          <a:latin typeface="Georgia" panose="02040502050405020303" pitchFamily="18" charset="0"/>
                        </a:rPr>
                        <a:t>Level 2</a:t>
                      </a:r>
                    </a:p>
                  </a:txBody>
                  <a:tcPr/>
                </a:tc>
                <a:tc>
                  <a:txBody>
                    <a:bodyPr/>
                    <a:lstStyle/>
                    <a:p>
                      <a:pPr algn="ctr"/>
                      <a:r>
                        <a:rPr lang="en-US" sz="1500" dirty="0">
                          <a:latin typeface="Georgia" panose="02040502050405020303" pitchFamily="18" charset="0"/>
                        </a:rPr>
                        <a:t>Level 3</a:t>
                      </a:r>
                    </a:p>
                  </a:txBody>
                  <a:tcPr/>
                </a:tc>
                <a:extLst>
                  <a:ext uri="{0D108BD9-81ED-4DB2-BD59-A6C34878D82A}">
                    <a16:rowId xmlns:a16="http://schemas.microsoft.com/office/drawing/2014/main" val="2491429946"/>
                  </a:ext>
                </a:extLst>
              </a:tr>
              <a:tr h="866792">
                <a:tc>
                  <a:txBody>
                    <a:bodyPr/>
                    <a:lstStyle/>
                    <a:p>
                      <a:r>
                        <a:rPr lang="en-US" sz="1500" dirty="0">
                          <a:latin typeface="Georgia" panose="02040502050405020303" pitchFamily="18" charset="0"/>
                        </a:rPr>
                        <a:t>Rover Navigation</a:t>
                      </a:r>
                    </a:p>
                  </a:txBody>
                  <a:tcPr/>
                </a:tc>
                <a:tc>
                  <a:txBody>
                    <a:bodyPr/>
                    <a:lstStyle/>
                    <a:p>
                      <a:r>
                        <a:rPr lang="en-US" sz="1500" dirty="0">
                          <a:latin typeface="Georgia" panose="02040502050405020303" pitchFamily="18" charset="0"/>
                        </a:rPr>
                        <a:t>Localize rover </a:t>
                      </a:r>
                      <a:r>
                        <a:rPr lang="en-US" sz="1500" u="none" strike="noStrike" cap="none" dirty="0">
                          <a:latin typeface="Georgia" panose="02040502050405020303" pitchFamily="18" charset="0"/>
                          <a:sym typeface="Arial"/>
                        </a:rPr>
                        <a:t>to 1m with</a:t>
                      </a:r>
                      <a:r>
                        <a:rPr lang="en-US" sz="1500" dirty="0">
                          <a:latin typeface="Georgia" panose="02040502050405020303" pitchFamily="18" charset="0"/>
                        </a:rPr>
                        <a:t> pod array for a 15m user-controlled path.</a:t>
                      </a:r>
                    </a:p>
                  </a:txBody>
                  <a:tcPr/>
                </a:tc>
                <a:tc>
                  <a:txBody>
                    <a:bodyPr/>
                    <a:lstStyle/>
                    <a:p>
                      <a:r>
                        <a:rPr lang="en-US" sz="1500" dirty="0">
                          <a:latin typeface="Georgia" panose="02040502050405020303" pitchFamily="18" charset="0"/>
                        </a:rPr>
                        <a:t>Correct rover position to 1m with closed-loop</a:t>
                      </a:r>
                    </a:p>
                    <a:p>
                      <a:r>
                        <a:rPr lang="en-US" sz="1500" dirty="0">
                          <a:latin typeface="Georgia" panose="02040502050405020303" pitchFamily="18" charset="0"/>
                        </a:rPr>
                        <a:t>error correction.</a:t>
                      </a:r>
                    </a:p>
                  </a:txBody>
                  <a:tcPr/>
                </a:tc>
                <a:tc>
                  <a:txBody>
                    <a:bodyPr/>
                    <a:lstStyle/>
                    <a:p>
                      <a:r>
                        <a:rPr lang="en-US" sz="1500" dirty="0">
                          <a:latin typeface="Georgia" panose="02040502050405020303" pitchFamily="18" charset="0"/>
                        </a:rPr>
                        <a:t>Autonomously navigate SW-L1 path to within 1m of all 5-10 waypoints.</a:t>
                      </a:r>
                    </a:p>
                  </a:txBody>
                  <a:tcPr/>
                </a:tc>
                <a:extLst>
                  <a:ext uri="{0D108BD9-81ED-4DB2-BD59-A6C34878D82A}">
                    <a16:rowId xmlns:a16="http://schemas.microsoft.com/office/drawing/2014/main" val="3522459737"/>
                  </a:ext>
                </a:extLst>
              </a:tr>
              <a:tr h="907826">
                <a:tc>
                  <a:txBody>
                    <a:bodyPr/>
                    <a:lstStyle/>
                    <a:p>
                      <a:r>
                        <a:rPr lang="en-US" sz="1500" dirty="0">
                          <a:latin typeface="Georgia" panose="02040502050405020303" pitchFamily="18" charset="0"/>
                        </a:rPr>
                        <a:t>Pod Deployment</a:t>
                      </a:r>
                    </a:p>
                  </a:txBody>
                  <a:tcPr/>
                </a:tc>
                <a:tc>
                  <a:txBody>
                    <a:bodyPr/>
                    <a:lstStyle/>
                    <a:p>
                      <a:r>
                        <a:rPr lang="en-US" sz="1500" dirty="0">
                          <a:latin typeface="Georgia" panose="02040502050405020303" pitchFamily="18" charset="0"/>
                        </a:rPr>
                        <a:t>Pods are hand placed, in analytically</a:t>
                      </a:r>
                    </a:p>
                    <a:p>
                      <a:r>
                        <a:rPr lang="en-US" sz="1500" dirty="0">
                          <a:latin typeface="Georgia" panose="02040502050405020303" pitchFamily="18" charset="0"/>
                        </a:rPr>
                        <a:t>predetermined locations.</a:t>
                      </a:r>
                    </a:p>
                  </a:txBody>
                  <a:tcPr/>
                </a:tc>
                <a:tc>
                  <a:txBody>
                    <a:bodyPr/>
                    <a:lstStyle/>
                    <a:p>
                      <a:r>
                        <a:rPr lang="en-US" sz="1500" dirty="0">
                          <a:latin typeface="Georgia" panose="02040502050405020303" pitchFamily="18" charset="0"/>
                        </a:rPr>
                        <a:t>Deploys pod to range    </a:t>
                      </a:r>
                    </a:p>
                    <a:p>
                      <a:r>
                        <a:rPr lang="en-US" sz="1500" dirty="0">
                          <a:latin typeface="Georgia" panose="02040502050405020303" pitchFamily="18" charset="0"/>
                        </a:rPr>
                        <a:t>&gt; 10m. Internal electronics function after impact.</a:t>
                      </a:r>
                    </a:p>
                  </a:txBody>
                  <a:tcPr/>
                </a:tc>
                <a:tc>
                  <a:txBody>
                    <a:bodyPr/>
                    <a:lstStyle/>
                    <a:p>
                      <a:r>
                        <a:rPr lang="en-US" sz="1500" dirty="0">
                          <a:latin typeface="Georgia" panose="02040502050405020303" pitchFamily="18" charset="0"/>
                        </a:rPr>
                        <a:t>Rover software </a:t>
                      </a:r>
                    </a:p>
                    <a:p>
                      <a:r>
                        <a:rPr lang="en-US" sz="1500" dirty="0">
                          <a:latin typeface="Georgia" panose="02040502050405020303" pitchFamily="18" charset="0"/>
                        </a:rPr>
                        <a:t>calculates trajectories and commands to deploy.</a:t>
                      </a:r>
                    </a:p>
                  </a:txBody>
                  <a:tcPr/>
                </a:tc>
                <a:extLst>
                  <a:ext uri="{0D108BD9-81ED-4DB2-BD59-A6C34878D82A}">
                    <a16:rowId xmlns:a16="http://schemas.microsoft.com/office/drawing/2014/main" val="717019297"/>
                  </a:ext>
                </a:extLst>
              </a:tr>
              <a:tr h="907826">
                <a:tc>
                  <a:txBody>
                    <a:bodyPr/>
                    <a:lstStyle/>
                    <a:p>
                      <a:r>
                        <a:rPr lang="en-US" sz="1500" dirty="0">
                          <a:latin typeface="Georgia" panose="02040502050405020303" pitchFamily="18" charset="0"/>
                        </a:rPr>
                        <a:t>Scientific Data</a:t>
                      </a:r>
                    </a:p>
                  </a:txBody>
                  <a:tcPr/>
                </a:tc>
                <a:tc>
                  <a:txBody>
                    <a:bodyPr/>
                    <a:lstStyle/>
                    <a:p>
                      <a:endParaRPr lang="en-US" sz="1500" dirty="0">
                        <a:latin typeface="Georgia" panose="02040502050405020303" pitchFamily="18" charset="0"/>
                      </a:endParaRPr>
                    </a:p>
                  </a:txBody>
                  <a:tcPr/>
                </a:tc>
                <a:tc>
                  <a:txBody>
                    <a:bodyPr/>
                    <a:lstStyle/>
                    <a:p>
                      <a:r>
                        <a:rPr lang="en-US" sz="1500" dirty="0">
                          <a:latin typeface="Georgia" panose="02040502050405020303" pitchFamily="18" charset="0"/>
                        </a:rPr>
                        <a:t>Pods record</a:t>
                      </a:r>
                    </a:p>
                    <a:p>
                      <a:r>
                        <a:rPr lang="en-US" sz="1500" dirty="0">
                          <a:latin typeface="Georgia" panose="02040502050405020303" pitchFamily="18" charset="0"/>
                        </a:rPr>
                        <a:t>pressure, temperature,</a:t>
                      </a:r>
                    </a:p>
                    <a:p>
                      <a:r>
                        <a:rPr lang="en-US" sz="1500" dirty="0">
                          <a:latin typeface="Georgia" panose="02040502050405020303" pitchFamily="18" charset="0"/>
                        </a:rPr>
                        <a:t>and acceleration data.</a:t>
                      </a:r>
                    </a:p>
                  </a:txBody>
                  <a:tcPr/>
                </a:tc>
                <a:tc>
                  <a:txBody>
                    <a:bodyPr/>
                    <a:lstStyle/>
                    <a:p>
                      <a:r>
                        <a:rPr lang="en-US" sz="1500" dirty="0">
                          <a:latin typeface="Georgia" panose="02040502050405020303" pitchFamily="18" charset="0"/>
                        </a:rPr>
                        <a:t>Pods collect environmental data at 5 minute frequency.</a:t>
                      </a:r>
                    </a:p>
                  </a:txBody>
                  <a:tcPr/>
                </a:tc>
                <a:extLst>
                  <a:ext uri="{0D108BD9-81ED-4DB2-BD59-A6C34878D82A}">
                    <a16:rowId xmlns:a16="http://schemas.microsoft.com/office/drawing/2014/main" val="1692632913"/>
                  </a:ext>
                </a:extLst>
              </a:tr>
              <a:tr h="866792">
                <a:tc>
                  <a:txBody>
                    <a:bodyPr/>
                    <a:lstStyle/>
                    <a:p>
                      <a:r>
                        <a:rPr lang="en-US" sz="1500" dirty="0">
                          <a:latin typeface="Georgia" panose="02040502050405020303" pitchFamily="18" charset="0"/>
                        </a:rPr>
                        <a:t>Pod</a:t>
                      </a:r>
                    </a:p>
                  </a:txBody>
                  <a:tcPr/>
                </a:tc>
                <a:tc>
                  <a:txBody>
                    <a:bodyPr/>
                    <a:lstStyle/>
                    <a:p>
                      <a:r>
                        <a:rPr lang="en-US" sz="1500" dirty="0">
                          <a:latin typeface="Georgia" panose="02040502050405020303" pitchFamily="18" charset="0"/>
                        </a:rPr>
                        <a:t>Pods provide RF ranging measurements </a:t>
                      </a:r>
                    </a:p>
                    <a:p>
                      <a:r>
                        <a:rPr lang="en-US" sz="1500" dirty="0">
                          <a:latin typeface="Georgia" panose="02040502050405020303" pitchFamily="18" charset="0"/>
                        </a:rPr>
                        <a:t>to the rover.</a:t>
                      </a:r>
                    </a:p>
                  </a:txBody>
                  <a:tcPr/>
                </a:tc>
                <a:tc>
                  <a:txBody>
                    <a:bodyPr/>
                    <a:lstStyle/>
                    <a:p>
                      <a:r>
                        <a:rPr lang="en-US" sz="1500" dirty="0">
                          <a:latin typeface="Georgia" panose="02040502050405020303" pitchFamily="18" charset="0"/>
                        </a:rPr>
                        <a:t>Pods communicate amongst themselves using a mesh network.</a:t>
                      </a:r>
                    </a:p>
                  </a:txBody>
                  <a:tcPr/>
                </a:tc>
                <a:tc>
                  <a:txBody>
                    <a:bodyPr/>
                    <a:lstStyle/>
                    <a:p>
                      <a:r>
                        <a:rPr lang="en-US" sz="1500" dirty="0">
                          <a:latin typeface="Georgia" panose="02040502050405020303" pitchFamily="18" charset="0"/>
                        </a:rPr>
                        <a:t>Pods toggle between high and low power modes.</a:t>
                      </a:r>
                    </a:p>
                  </a:txBody>
                  <a:tcPr/>
                </a:tc>
                <a:extLst>
                  <a:ext uri="{0D108BD9-81ED-4DB2-BD59-A6C34878D82A}">
                    <a16:rowId xmlns:a16="http://schemas.microsoft.com/office/drawing/2014/main" val="1505677761"/>
                  </a:ext>
                </a:extLst>
              </a:tr>
              <a:tr h="866792">
                <a:tc>
                  <a:txBody>
                    <a:bodyPr/>
                    <a:lstStyle/>
                    <a:p>
                      <a:r>
                        <a:rPr lang="en-US" sz="1500" dirty="0">
                          <a:latin typeface="Georgia" panose="02040502050405020303" pitchFamily="18" charset="0"/>
                        </a:rPr>
                        <a:t>Software</a:t>
                      </a:r>
                    </a:p>
                  </a:txBody>
                  <a:tcPr/>
                </a:tc>
                <a:tc>
                  <a:txBody>
                    <a:bodyPr/>
                    <a:lstStyle/>
                    <a:p>
                      <a:r>
                        <a:rPr lang="en-US" sz="1500" dirty="0">
                          <a:latin typeface="Georgia" panose="02040502050405020303" pitchFamily="18" charset="0"/>
                        </a:rPr>
                        <a:t>Find path for rover to reach 5-10 waypoints</a:t>
                      </a:r>
                    </a:p>
                    <a:p>
                      <a:r>
                        <a:rPr lang="en-US" sz="1500" dirty="0">
                          <a:latin typeface="Georgia" panose="02040502050405020303" pitchFamily="18" charset="0"/>
                        </a:rPr>
                        <a:t>avoiding obstacles.</a:t>
                      </a:r>
                    </a:p>
                  </a:txBody>
                  <a:tcPr/>
                </a:tc>
                <a:tc>
                  <a:txBody>
                    <a:bodyPr/>
                    <a:lstStyle/>
                    <a:p>
                      <a:r>
                        <a:rPr lang="en-US" sz="1500" dirty="0">
                          <a:latin typeface="Georgia" panose="02040502050405020303" pitchFamily="18" charset="0"/>
                        </a:rPr>
                        <a:t>Software determines pod placement for best RF-ranging</a:t>
                      </a:r>
                    </a:p>
                  </a:txBody>
                  <a:tcPr/>
                </a:tc>
                <a:tc>
                  <a:txBody>
                    <a:bodyPr/>
                    <a:lstStyle/>
                    <a:p>
                      <a:r>
                        <a:rPr lang="en-US" sz="1500" dirty="0">
                          <a:latin typeface="Georgia" panose="02040502050405020303" pitchFamily="18" charset="0"/>
                        </a:rPr>
                        <a:t>Pod placement software balances best science and best RF-ranging.</a:t>
                      </a:r>
                    </a:p>
                  </a:txBody>
                  <a:tcPr/>
                </a:tc>
                <a:extLst>
                  <a:ext uri="{0D108BD9-81ED-4DB2-BD59-A6C34878D82A}">
                    <a16:rowId xmlns:a16="http://schemas.microsoft.com/office/drawing/2014/main" val="2319120331"/>
                  </a:ext>
                </a:extLst>
              </a:tr>
            </a:tbl>
          </a:graphicData>
        </a:graphic>
      </p:graphicFrame>
      <p:sp>
        <p:nvSpPr>
          <p:cNvPr id="7" name="Google Shape;537;p40">
            <a:extLst>
              <a:ext uri="{FF2B5EF4-FFF2-40B4-BE49-F238E27FC236}">
                <a16:creationId xmlns:a16="http://schemas.microsoft.com/office/drawing/2014/main" id="{09B5FFC0-010C-4499-B0B9-679FFCDC94EF}"/>
              </a:ext>
            </a:extLst>
          </p:cNvPr>
          <p:cNvSpPr/>
          <p:nvPr/>
        </p:nvSpPr>
        <p:spPr>
          <a:xfrm>
            <a:off x="2023109" y="6338345"/>
            <a:ext cx="2361712" cy="311400"/>
          </a:xfrm>
          <a:prstGeom prst="roundRect">
            <a:avLst>
              <a:gd name="adj" fmla="val 16667"/>
            </a:avLst>
          </a:prstGeom>
          <a:solidFill>
            <a:srgbClr val="99FF99"/>
          </a:solidFill>
          <a:ln w="19050" cap="flat" cmpd="sng">
            <a:solidFill>
              <a:schemeClr val="accent5">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chemeClr val="tx1"/>
                </a:solidFill>
                <a:latin typeface="Georgia"/>
                <a:ea typeface="Georgia"/>
                <a:cs typeface="Georgia"/>
                <a:sym typeface="Georgia"/>
              </a:rPr>
              <a:t>Verified on Rover</a:t>
            </a:r>
            <a:endParaRPr sz="1600" dirty="0">
              <a:solidFill>
                <a:schemeClr val="tx1"/>
              </a:solidFill>
              <a:latin typeface="Georgia"/>
              <a:ea typeface="Georgia"/>
              <a:cs typeface="Georgia"/>
              <a:sym typeface="Georgia"/>
            </a:endParaRPr>
          </a:p>
        </p:txBody>
      </p:sp>
      <p:sp>
        <p:nvSpPr>
          <p:cNvPr id="10" name="Google Shape;537;p40">
            <a:extLst>
              <a:ext uri="{FF2B5EF4-FFF2-40B4-BE49-F238E27FC236}">
                <a16:creationId xmlns:a16="http://schemas.microsoft.com/office/drawing/2014/main" id="{EA031ACC-1F2C-4F56-9DF2-8624310D1BC1}"/>
              </a:ext>
            </a:extLst>
          </p:cNvPr>
          <p:cNvSpPr/>
          <p:nvPr/>
        </p:nvSpPr>
        <p:spPr>
          <a:xfrm>
            <a:off x="4759181" y="6338345"/>
            <a:ext cx="2361712" cy="311400"/>
          </a:xfrm>
          <a:prstGeom prst="roundRect">
            <a:avLst>
              <a:gd name="adj" fmla="val 16667"/>
            </a:avLst>
          </a:prstGeom>
          <a:solidFill>
            <a:srgbClr val="66CCFF"/>
          </a:solidFill>
          <a:ln w="19050" cap="flat" cmpd="sng">
            <a:solidFill>
              <a:schemeClr val="accent5">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1600" dirty="0">
                <a:solidFill>
                  <a:schemeClr val="tx1"/>
                </a:solidFill>
                <a:latin typeface="Georgia"/>
                <a:ea typeface="Georgia"/>
                <a:cs typeface="Georgia"/>
                <a:sym typeface="Georgia"/>
              </a:rPr>
              <a:t>Verified on Laptop</a:t>
            </a:r>
            <a:endParaRPr sz="1600" dirty="0">
              <a:solidFill>
                <a:schemeClr val="tx1"/>
              </a:solidFill>
              <a:latin typeface="Georgia"/>
              <a:ea typeface="Georgia"/>
              <a:cs typeface="Georgia"/>
              <a:sym typeface="Georgia"/>
            </a:endParaRPr>
          </a:p>
        </p:txBody>
      </p:sp>
      <p:graphicFrame>
        <p:nvGraphicFramePr>
          <p:cNvPr id="8" name="Table 7">
            <a:extLst>
              <a:ext uri="{FF2B5EF4-FFF2-40B4-BE49-F238E27FC236}">
                <a16:creationId xmlns:a16="http://schemas.microsoft.com/office/drawing/2014/main" id="{134C32A0-C461-4A14-96E3-FC212EED088E}"/>
              </a:ext>
            </a:extLst>
          </p:cNvPr>
          <p:cNvGraphicFramePr>
            <a:graphicFrameLocks noGrp="1"/>
          </p:cNvGraphicFramePr>
          <p:nvPr>
            <p:extLst>
              <p:ext uri="{D42A27DB-BD31-4B8C-83A1-F6EECF244321}">
                <p14:modId xmlns:p14="http://schemas.microsoft.com/office/powerpoint/2010/main" val="2627329032"/>
              </p:ext>
            </p:extLst>
          </p:nvPr>
        </p:nvGraphicFramePr>
        <p:xfrm>
          <a:off x="217169" y="1257846"/>
          <a:ext cx="8689659" cy="4875206"/>
        </p:xfrm>
        <a:graphic>
          <a:graphicData uri="http://schemas.openxmlformats.org/drawingml/2006/table">
            <a:tbl>
              <a:tblPr firstRow="1" firstCol="1" bandRow="1">
                <a:tableStyleId>{0A7D1A4B-9C22-4E54-A302-20BFB351E4E5}</a:tableStyleId>
              </a:tblPr>
              <a:tblGrid>
                <a:gridCol w="1474470">
                  <a:extLst>
                    <a:ext uri="{9D8B030D-6E8A-4147-A177-3AD203B41FA5}">
                      <a16:colId xmlns:a16="http://schemas.microsoft.com/office/drawing/2014/main" val="3236248338"/>
                    </a:ext>
                  </a:extLst>
                </a:gridCol>
                <a:gridCol w="2405063">
                  <a:extLst>
                    <a:ext uri="{9D8B030D-6E8A-4147-A177-3AD203B41FA5}">
                      <a16:colId xmlns:a16="http://schemas.microsoft.com/office/drawing/2014/main" val="3161431685"/>
                    </a:ext>
                  </a:extLst>
                </a:gridCol>
                <a:gridCol w="2405063">
                  <a:extLst>
                    <a:ext uri="{9D8B030D-6E8A-4147-A177-3AD203B41FA5}">
                      <a16:colId xmlns:a16="http://schemas.microsoft.com/office/drawing/2014/main" val="3771942012"/>
                    </a:ext>
                  </a:extLst>
                </a:gridCol>
                <a:gridCol w="2405063">
                  <a:extLst>
                    <a:ext uri="{9D8B030D-6E8A-4147-A177-3AD203B41FA5}">
                      <a16:colId xmlns:a16="http://schemas.microsoft.com/office/drawing/2014/main" val="3138885308"/>
                    </a:ext>
                  </a:extLst>
                </a:gridCol>
              </a:tblGrid>
              <a:tr h="361164">
                <a:tc>
                  <a:txBody>
                    <a:bodyPr/>
                    <a:lstStyle/>
                    <a:p>
                      <a:pPr algn="ctr"/>
                      <a:endParaRPr lang="en-US" sz="1500" dirty="0">
                        <a:latin typeface="Georgia" panose="02040502050405020303" pitchFamily="18" charset="0"/>
                      </a:endParaRPr>
                    </a:p>
                  </a:txBody>
                  <a:tcPr/>
                </a:tc>
                <a:tc>
                  <a:txBody>
                    <a:bodyPr/>
                    <a:lstStyle/>
                    <a:p>
                      <a:pPr algn="ctr"/>
                      <a:r>
                        <a:rPr lang="en-US" sz="1500" dirty="0">
                          <a:latin typeface="Georgia" panose="02040502050405020303" pitchFamily="18" charset="0"/>
                        </a:rPr>
                        <a:t>Level 1</a:t>
                      </a:r>
                    </a:p>
                  </a:txBody>
                  <a:tcPr/>
                </a:tc>
                <a:tc>
                  <a:txBody>
                    <a:bodyPr/>
                    <a:lstStyle/>
                    <a:p>
                      <a:pPr algn="ctr"/>
                      <a:r>
                        <a:rPr lang="en-US" sz="1500" dirty="0">
                          <a:latin typeface="Georgia" panose="02040502050405020303" pitchFamily="18" charset="0"/>
                        </a:rPr>
                        <a:t>Level 2</a:t>
                      </a:r>
                    </a:p>
                  </a:txBody>
                  <a:tcPr/>
                </a:tc>
                <a:tc>
                  <a:txBody>
                    <a:bodyPr/>
                    <a:lstStyle/>
                    <a:p>
                      <a:pPr algn="ctr"/>
                      <a:r>
                        <a:rPr lang="en-US" sz="1500" dirty="0">
                          <a:latin typeface="Georgia" panose="02040502050405020303" pitchFamily="18" charset="0"/>
                        </a:rPr>
                        <a:t>Level 3</a:t>
                      </a:r>
                    </a:p>
                  </a:txBody>
                  <a:tcPr/>
                </a:tc>
                <a:extLst>
                  <a:ext uri="{0D108BD9-81ED-4DB2-BD59-A6C34878D82A}">
                    <a16:rowId xmlns:a16="http://schemas.microsoft.com/office/drawing/2014/main" val="2491429946"/>
                  </a:ext>
                </a:extLst>
              </a:tr>
              <a:tr h="866792">
                <a:tc>
                  <a:txBody>
                    <a:bodyPr/>
                    <a:lstStyle/>
                    <a:p>
                      <a:r>
                        <a:rPr lang="en-US" sz="1500" dirty="0">
                          <a:latin typeface="Georgia" panose="02040502050405020303" pitchFamily="18" charset="0"/>
                        </a:rPr>
                        <a:t>Rover Navigation</a:t>
                      </a:r>
                    </a:p>
                  </a:txBody>
                  <a:tcPr/>
                </a:tc>
                <a:tc>
                  <a:txBody>
                    <a:bodyPr/>
                    <a:lstStyle/>
                    <a:p>
                      <a:r>
                        <a:rPr lang="en-US" sz="1500" dirty="0">
                          <a:latin typeface="Georgia" panose="02040502050405020303" pitchFamily="18" charset="0"/>
                        </a:rPr>
                        <a:t>Localize rover </a:t>
                      </a:r>
                      <a:r>
                        <a:rPr lang="en-US" sz="1500" u="none" strike="noStrike" cap="none" dirty="0">
                          <a:latin typeface="Georgia" panose="02040502050405020303" pitchFamily="18" charset="0"/>
                          <a:sym typeface="Arial"/>
                        </a:rPr>
                        <a:t>to 1m with</a:t>
                      </a:r>
                      <a:r>
                        <a:rPr lang="en-US" sz="1500" dirty="0">
                          <a:latin typeface="Georgia" panose="02040502050405020303" pitchFamily="18" charset="0"/>
                        </a:rPr>
                        <a:t> pod array for a 15m user-controlled path.</a:t>
                      </a:r>
                    </a:p>
                  </a:txBody>
                  <a:tcPr>
                    <a:solidFill>
                      <a:srgbClr val="99FF99"/>
                    </a:solidFill>
                  </a:tcPr>
                </a:tc>
                <a:tc>
                  <a:txBody>
                    <a:bodyPr/>
                    <a:lstStyle/>
                    <a:p>
                      <a:r>
                        <a:rPr lang="en-US" sz="1500" dirty="0">
                          <a:latin typeface="Georgia" panose="02040502050405020303" pitchFamily="18" charset="0"/>
                        </a:rPr>
                        <a:t>Correct rover position to 1m with closed-loop</a:t>
                      </a:r>
                    </a:p>
                    <a:p>
                      <a:r>
                        <a:rPr lang="en-US" sz="1500" dirty="0">
                          <a:latin typeface="Georgia" panose="02040502050405020303" pitchFamily="18" charset="0"/>
                        </a:rPr>
                        <a:t>error correction.</a:t>
                      </a:r>
                    </a:p>
                  </a:txBody>
                  <a:tcPr/>
                </a:tc>
                <a:tc>
                  <a:txBody>
                    <a:bodyPr/>
                    <a:lstStyle/>
                    <a:p>
                      <a:r>
                        <a:rPr lang="en-US" sz="1500" dirty="0">
                          <a:latin typeface="Georgia" panose="02040502050405020303" pitchFamily="18" charset="0"/>
                        </a:rPr>
                        <a:t>Autonomously navigate SW-L1 path to within 1m of all 5-10 waypoints.</a:t>
                      </a:r>
                    </a:p>
                  </a:txBody>
                  <a:tcPr/>
                </a:tc>
                <a:extLst>
                  <a:ext uri="{0D108BD9-81ED-4DB2-BD59-A6C34878D82A}">
                    <a16:rowId xmlns:a16="http://schemas.microsoft.com/office/drawing/2014/main" val="3522459737"/>
                  </a:ext>
                </a:extLst>
              </a:tr>
              <a:tr h="907826">
                <a:tc>
                  <a:txBody>
                    <a:bodyPr/>
                    <a:lstStyle/>
                    <a:p>
                      <a:r>
                        <a:rPr lang="en-US" sz="1500" dirty="0">
                          <a:latin typeface="Georgia" panose="02040502050405020303" pitchFamily="18" charset="0"/>
                        </a:rPr>
                        <a:t>Pod Deployment</a:t>
                      </a:r>
                    </a:p>
                  </a:txBody>
                  <a:tcPr/>
                </a:tc>
                <a:tc>
                  <a:txBody>
                    <a:bodyPr/>
                    <a:lstStyle/>
                    <a:p>
                      <a:r>
                        <a:rPr lang="en-US" sz="1500" dirty="0">
                          <a:latin typeface="Georgia" panose="02040502050405020303" pitchFamily="18" charset="0"/>
                        </a:rPr>
                        <a:t>Pods are hand placed, in analytically predetermined locations.</a:t>
                      </a:r>
                    </a:p>
                  </a:txBody>
                  <a:tcPr/>
                </a:tc>
                <a:tc>
                  <a:txBody>
                    <a:bodyPr/>
                    <a:lstStyle/>
                    <a:p>
                      <a:r>
                        <a:rPr lang="en-US" sz="1500" dirty="0">
                          <a:latin typeface="Georgia" panose="02040502050405020303" pitchFamily="18" charset="0"/>
                        </a:rPr>
                        <a:t>Deploys pod to range      </a:t>
                      </a:r>
                    </a:p>
                    <a:p>
                      <a:r>
                        <a:rPr lang="en-US" sz="1500" dirty="0">
                          <a:latin typeface="Georgia" panose="02040502050405020303" pitchFamily="18" charset="0"/>
                        </a:rPr>
                        <a:t>&gt; 10m. Internal electronics function after impact.</a:t>
                      </a:r>
                    </a:p>
                  </a:txBody>
                  <a:tcPr/>
                </a:tc>
                <a:tc>
                  <a:txBody>
                    <a:bodyPr/>
                    <a:lstStyle/>
                    <a:p>
                      <a:r>
                        <a:rPr lang="en-US" sz="1500" dirty="0">
                          <a:latin typeface="Georgia" panose="02040502050405020303" pitchFamily="18" charset="0"/>
                        </a:rPr>
                        <a:t>Rover software </a:t>
                      </a:r>
                    </a:p>
                    <a:p>
                      <a:r>
                        <a:rPr lang="en-US" sz="1500" dirty="0">
                          <a:latin typeface="Georgia" panose="02040502050405020303" pitchFamily="18" charset="0"/>
                        </a:rPr>
                        <a:t>calculates trajectories and commands to deploy.</a:t>
                      </a:r>
                    </a:p>
                  </a:txBody>
                  <a:tcPr/>
                </a:tc>
                <a:extLst>
                  <a:ext uri="{0D108BD9-81ED-4DB2-BD59-A6C34878D82A}">
                    <a16:rowId xmlns:a16="http://schemas.microsoft.com/office/drawing/2014/main" val="717019297"/>
                  </a:ext>
                </a:extLst>
              </a:tr>
              <a:tr h="907826">
                <a:tc>
                  <a:txBody>
                    <a:bodyPr/>
                    <a:lstStyle/>
                    <a:p>
                      <a:r>
                        <a:rPr lang="en-US" sz="1500" dirty="0">
                          <a:latin typeface="Georgia" panose="02040502050405020303" pitchFamily="18" charset="0"/>
                        </a:rPr>
                        <a:t>Scientific Data</a:t>
                      </a:r>
                    </a:p>
                  </a:txBody>
                  <a:tcPr/>
                </a:tc>
                <a:tc>
                  <a:txBody>
                    <a:bodyPr/>
                    <a:lstStyle/>
                    <a:p>
                      <a:endParaRPr lang="en-US" sz="1500" dirty="0">
                        <a:latin typeface="Georgia" panose="02040502050405020303" pitchFamily="18" charset="0"/>
                      </a:endParaRPr>
                    </a:p>
                  </a:txBody>
                  <a:tcPr/>
                </a:tc>
                <a:tc>
                  <a:txBody>
                    <a:bodyPr/>
                    <a:lstStyle/>
                    <a:p>
                      <a:r>
                        <a:rPr lang="en-US" sz="1500" dirty="0">
                          <a:latin typeface="Georgia" panose="02040502050405020303" pitchFamily="18" charset="0"/>
                        </a:rPr>
                        <a:t>Pods record</a:t>
                      </a:r>
                    </a:p>
                    <a:p>
                      <a:r>
                        <a:rPr lang="en-US" sz="1500" dirty="0">
                          <a:latin typeface="Georgia" panose="02040502050405020303" pitchFamily="18" charset="0"/>
                        </a:rPr>
                        <a:t>pressure, temperature,</a:t>
                      </a:r>
                    </a:p>
                    <a:p>
                      <a:r>
                        <a:rPr lang="en-US" sz="1500" dirty="0">
                          <a:latin typeface="Georgia" panose="02040502050405020303" pitchFamily="18" charset="0"/>
                        </a:rPr>
                        <a:t>and acceleration data.</a:t>
                      </a:r>
                    </a:p>
                  </a:txBody>
                  <a:tcPr>
                    <a:solidFill>
                      <a:srgbClr val="66CCFF"/>
                    </a:solidFill>
                  </a:tcPr>
                </a:tc>
                <a:tc>
                  <a:txBody>
                    <a:bodyPr/>
                    <a:lstStyle/>
                    <a:p>
                      <a:r>
                        <a:rPr lang="en-US" sz="1500" dirty="0">
                          <a:latin typeface="Georgia" panose="02040502050405020303" pitchFamily="18" charset="0"/>
                        </a:rPr>
                        <a:t>Pods collect environmental data at 5 minute frequency.</a:t>
                      </a:r>
                    </a:p>
                  </a:txBody>
                  <a:tcPr>
                    <a:solidFill>
                      <a:srgbClr val="66CCFF"/>
                    </a:solidFill>
                  </a:tcPr>
                </a:tc>
                <a:extLst>
                  <a:ext uri="{0D108BD9-81ED-4DB2-BD59-A6C34878D82A}">
                    <a16:rowId xmlns:a16="http://schemas.microsoft.com/office/drawing/2014/main" val="1692632913"/>
                  </a:ext>
                </a:extLst>
              </a:tr>
              <a:tr h="866792">
                <a:tc>
                  <a:txBody>
                    <a:bodyPr/>
                    <a:lstStyle/>
                    <a:p>
                      <a:r>
                        <a:rPr lang="en-US" sz="1500" dirty="0">
                          <a:latin typeface="Georgia" panose="02040502050405020303" pitchFamily="18" charset="0"/>
                        </a:rPr>
                        <a:t>Pod</a:t>
                      </a:r>
                    </a:p>
                  </a:txBody>
                  <a:tcPr/>
                </a:tc>
                <a:tc>
                  <a:txBody>
                    <a:bodyPr/>
                    <a:lstStyle/>
                    <a:p>
                      <a:r>
                        <a:rPr lang="en-US" sz="1500" dirty="0">
                          <a:latin typeface="Georgia" panose="02040502050405020303" pitchFamily="18" charset="0"/>
                        </a:rPr>
                        <a:t>Pods provide RF ranging measurements </a:t>
                      </a:r>
                    </a:p>
                    <a:p>
                      <a:r>
                        <a:rPr lang="en-US" sz="1500" dirty="0">
                          <a:latin typeface="Georgia" panose="02040502050405020303" pitchFamily="18" charset="0"/>
                        </a:rPr>
                        <a:t>to the rover.</a:t>
                      </a:r>
                    </a:p>
                  </a:txBody>
                  <a:tcPr>
                    <a:solidFill>
                      <a:srgbClr val="99FF99"/>
                    </a:solidFill>
                  </a:tcPr>
                </a:tc>
                <a:tc>
                  <a:txBody>
                    <a:bodyPr/>
                    <a:lstStyle/>
                    <a:p>
                      <a:r>
                        <a:rPr lang="en-US" sz="1500" dirty="0">
                          <a:latin typeface="Georgia" panose="02040502050405020303" pitchFamily="18" charset="0"/>
                        </a:rPr>
                        <a:t>Pods communicate amongst themselves using a mesh network.</a:t>
                      </a:r>
                    </a:p>
                  </a:txBody>
                  <a:tcPr>
                    <a:solidFill>
                      <a:srgbClr val="99FF99"/>
                    </a:solidFill>
                  </a:tcPr>
                </a:tc>
                <a:tc>
                  <a:txBody>
                    <a:bodyPr/>
                    <a:lstStyle/>
                    <a:p>
                      <a:r>
                        <a:rPr lang="en-US" sz="1500" dirty="0">
                          <a:latin typeface="Georgia" panose="02040502050405020303" pitchFamily="18" charset="0"/>
                        </a:rPr>
                        <a:t>Pods toggle between high and low power modes.</a:t>
                      </a:r>
                    </a:p>
                  </a:txBody>
                  <a:tcPr>
                    <a:solidFill>
                      <a:srgbClr val="66CCFF"/>
                    </a:solidFill>
                  </a:tcPr>
                </a:tc>
                <a:extLst>
                  <a:ext uri="{0D108BD9-81ED-4DB2-BD59-A6C34878D82A}">
                    <a16:rowId xmlns:a16="http://schemas.microsoft.com/office/drawing/2014/main" val="1505677761"/>
                  </a:ext>
                </a:extLst>
              </a:tr>
              <a:tr h="866792">
                <a:tc>
                  <a:txBody>
                    <a:bodyPr/>
                    <a:lstStyle/>
                    <a:p>
                      <a:r>
                        <a:rPr lang="en-US" sz="1500" dirty="0">
                          <a:latin typeface="Georgia" panose="02040502050405020303" pitchFamily="18" charset="0"/>
                        </a:rPr>
                        <a:t>Software</a:t>
                      </a:r>
                    </a:p>
                  </a:txBody>
                  <a:tcPr/>
                </a:tc>
                <a:tc>
                  <a:txBody>
                    <a:bodyPr/>
                    <a:lstStyle/>
                    <a:p>
                      <a:r>
                        <a:rPr lang="en-US" sz="1500" dirty="0">
                          <a:latin typeface="Georgia" panose="02040502050405020303" pitchFamily="18" charset="0"/>
                        </a:rPr>
                        <a:t>Find path for rover to reach 5-10 waypoints</a:t>
                      </a:r>
                    </a:p>
                    <a:p>
                      <a:r>
                        <a:rPr lang="en-US" sz="1500" dirty="0">
                          <a:latin typeface="Georgia" panose="02040502050405020303" pitchFamily="18" charset="0"/>
                        </a:rPr>
                        <a:t>avoiding obstacles.</a:t>
                      </a:r>
                    </a:p>
                  </a:txBody>
                  <a:tcPr>
                    <a:solidFill>
                      <a:srgbClr val="66CCFF"/>
                    </a:solidFill>
                  </a:tcPr>
                </a:tc>
                <a:tc>
                  <a:txBody>
                    <a:bodyPr/>
                    <a:lstStyle/>
                    <a:p>
                      <a:r>
                        <a:rPr lang="en-US" sz="1500" dirty="0">
                          <a:latin typeface="Georgia" panose="02040502050405020303" pitchFamily="18" charset="0"/>
                        </a:rPr>
                        <a:t>Software determines pod placement for best RF-ranging.</a:t>
                      </a:r>
                    </a:p>
                  </a:txBody>
                  <a:tcPr>
                    <a:solidFill>
                      <a:srgbClr val="66CCFF"/>
                    </a:solidFill>
                  </a:tcPr>
                </a:tc>
                <a:tc>
                  <a:txBody>
                    <a:bodyPr/>
                    <a:lstStyle/>
                    <a:p>
                      <a:r>
                        <a:rPr lang="en-US" sz="1500" dirty="0">
                          <a:latin typeface="Georgia" panose="02040502050405020303" pitchFamily="18" charset="0"/>
                        </a:rPr>
                        <a:t>Pod placement software balances best science and best RF-ranging.</a:t>
                      </a:r>
                    </a:p>
                  </a:txBody>
                  <a:tcPr/>
                </a:tc>
                <a:extLst>
                  <a:ext uri="{0D108BD9-81ED-4DB2-BD59-A6C34878D82A}">
                    <a16:rowId xmlns:a16="http://schemas.microsoft.com/office/drawing/2014/main" val="2319120331"/>
                  </a:ext>
                </a:extLst>
              </a:tr>
            </a:tbl>
          </a:graphicData>
        </a:graphic>
      </p:graphicFrame>
    </p:spTree>
    <p:extLst>
      <p:ext uri="{BB962C8B-B14F-4D97-AF65-F5344CB8AC3E}">
        <p14:creationId xmlns:p14="http://schemas.microsoft.com/office/powerpoint/2010/main" val="115900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FED299C-5BEE-48B0-9E1D-81E4DC94C478}"/>
              </a:ext>
            </a:extLst>
          </p:cNvPr>
          <p:cNvSpPr>
            <a:spLocks noGrp="1"/>
          </p:cNvSpPr>
          <p:nvPr>
            <p:ph type="sldNum" idx="12"/>
          </p:nvPr>
        </p:nvSpPr>
        <p:spPr/>
        <p:txBody>
          <a:bodyPr/>
          <a:lstStyle/>
          <a:p>
            <a:fld id="{00000000-1234-1234-1234-123412341234}" type="slidenum">
              <a:rPr lang="en-US" smtClean="0"/>
              <a:pPr/>
              <a:t>7</a:t>
            </a:fld>
            <a:endParaRPr lang="en-US"/>
          </a:p>
        </p:txBody>
      </p:sp>
      <p:sp>
        <p:nvSpPr>
          <p:cNvPr id="4" name="Title 3">
            <a:extLst>
              <a:ext uri="{FF2B5EF4-FFF2-40B4-BE49-F238E27FC236}">
                <a16:creationId xmlns:a16="http://schemas.microsoft.com/office/drawing/2014/main" id="{8E977160-8E2B-412E-8453-079670D2CCD8}"/>
              </a:ext>
            </a:extLst>
          </p:cNvPr>
          <p:cNvSpPr>
            <a:spLocks noGrp="1"/>
          </p:cNvSpPr>
          <p:nvPr>
            <p:ph type="title"/>
          </p:nvPr>
        </p:nvSpPr>
        <p:spPr/>
        <p:txBody>
          <a:bodyPr/>
          <a:lstStyle/>
          <a:p>
            <a:r>
              <a:rPr lang="en-US" dirty="0"/>
              <a:t>FBD</a:t>
            </a:r>
          </a:p>
        </p:txBody>
      </p:sp>
      <p:pic>
        <p:nvPicPr>
          <p:cNvPr id="6" name="Picture 5" descr="A screenshot of a cell phone&#10;&#10;Description generated with very high confidence">
            <a:extLst>
              <a:ext uri="{FF2B5EF4-FFF2-40B4-BE49-F238E27FC236}">
                <a16:creationId xmlns:a16="http://schemas.microsoft.com/office/drawing/2014/main" id="{E501441D-571E-4922-9EF3-D51B839A2697}"/>
              </a:ext>
            </a:extLst>
          </p:cNvPr>
          <p:cNvPicPr>
            <a:picLocks noChangeAspect="1"/>
          </p:cNvPicPr>
          <p:nvPr/>
        </p:nvPicPr>
        <p:blipFill>
          <a:blip r:embed="rId2"/>
          <a:stretch>
            <a:fillRect/>
          </a:stretch>
        </p:blipFill>
        <p:spPr>
          <a:xfrm>
            <a:off x="320040" y="1180413"/>
            <a:ext cx="8503920" cy="5575111"/>
          </a:xfrm>
          <a:prstGeom prst="rect">
            <a:avLst/>
          </a:prstGeom>
        </p:spPr>
      </p:pic>
      <p:sp>
        <p:nvSpPr>
          <p:cNvPr id="7" name="Rectangle 6">
            <a:extLst>
              <a:ext uri="{FF2B5EF4-FFF2-40B4-BE49-F238E27FC236}">
                <a16:creationId xmlns:a16="http://schemas.microsoft.com/office/drawing/2014/main" id="{AEE67509-8906-487E-A3F4-25B426E0B25C}"/>
              </a:ext>
            </a:extLst>
          </p:cNvPr>
          <p:cNvSpPr/>
          <p:nvPr/>
        </p:nvSpPr>
        <p:spPr>
          <a:xfrm>
            <a:off x="1784411" y="1819922"/>
            <a:ext cx="1899821" cy="1890944"/>
          </a:xfrm>
          <a:prstGeom prst="rect">
            <a:avLst/>
          </a:prstGeom>
          <a:noFill/>
          <a:ln w="3175">
            <a:solidFill>
              <a:schemeClr val="accent2"/>
            </a:solidFill>
          </a:ln>
          <a:effectLst>
            <a:glow rad="228600">
              <a:schemeClr val="accent2">
                <a:satMod val="175000"/>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8" name="Rectangle 7">
            <a:extLst>
              <a:ext uri="{FF2B5EF4-FFF2-40B4-BE49-F238E27FC236}">
                <a16:creationId xmlns:a16="http://schemas.microsoft.com/office/drawing/2014/main" id="{8A193277-9FD2-4327-ABA0-64127BC81779}"/>
              </a:ext>
            </a:extLst>
          </p:cNvPr>
          <p:cNvSpPr/>
          <p:nvPr/>
        </p:nvSpPr>
        <p:spPr>
          <a:xfrm>
            <a:off x="4030462" y="2689933"/>
            <a:ext cx="1367161" cy="1651247"/>
          </a:xfrm>
          <a:prstGeom prst="rect">
            <a:avLst/>
          </a:prstGeom>
          <a:noFill/>
          <a:ln w="3175">
            <a:solidFill>
              <a:schemeClr val="accent2"/>
            </a:solidFill>
          </a:ln>
          <a:effectLst>
            <a:glow rad="228600">
              <a:schemeClr val="accent2">
                <a:satMod val="175000"/>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8">
            <a:extLst>
              <a:ext uri="{FF2B5EF4-FFF2-40B4-BE49-F238E27FC236}">
                <a16:creationId xmlns:a16="http://schemas.microsoft.com/office/drawing/2014/main" id="{CFEC872B-500D-4D10-B546-DC269166AEE9}"/>
              </a:ext>
            </a:extLst>
          </p:cNvPr>
          <p:cNvSpPr/>
          <p:nvPr/>
        </p:nvSpPr>
        <p:spPr>
          <a:xfrm>
            <a:off x="5539666" y="1244354"/>
            <a:ext cx="3195961" cy="2857129"/>
          </a:xfrm>
          <a:prstGeom prst="rect">
            <a:avLst/>
          </a:prstGeom>
          <a:noFill/>
          <a:ln w="3175">
            <a:solidFill>
              <a:schemeClr val="accent2"/>
            </a:solidFill>
          </a:ln>
          <a:effectLst>
            <a:glow rad="228600">
              <a:schemeClr val="accent2">
                <a:satMod val="175000"/>
                <a:alpha val="7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98190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pic>
        <p:nvPicPr>
          <p:cNvPr id="253" name="Google Shape;253;p20"/>
          <p:cNvPicPr preferRelativeResize="0"/>
          <p:nvPr/>
        </p:nvPicPr>
        <p:blipFill rotWithShape="1">
          <a:blip r:embed="rId3">
            <a:alphaModFix/>
          </a:blip>
          <a:srcRect l="33814" t="2343" r="22530" b="813"/>
          <a:stretch/>
        </p:blipFill>
        <p:spPr>
          <a:xfrm>
            <a:off x="106378" y="1751156"/>
            <a:ext cx="3137606" cy="3915206"/>
          </a:xfrm>
          <a:prstGeom prst="rect">
            <a:avLst/>
          </a:prstGeom>
          <a:noFill/>
          <a:ln>
            <a:noFill/>
          </a:ln>
        </p:spPr>
      </p:pic>
      <p:pic>
        <p:nvPicPr>
          <p:cNvPr id="254" name="Google Shape;254;p20"/>
          <p:cNvPicPr preferRelativeResize="0"/>
          <p:nvPr/>
        </p:nvPicPr>
        <p:blipFill rotWithShape="1">
          <a:blip r:embed="rId4">
            <a:alphaModFix/>
          </a:blip>
          <a:srcRect l="40487" t="9090" r="29645" b="9090"/>
          <a:stretch/>
        </p:blipFill>
        <p:spPr>
          <a:xfrm>
            <a:off x="3575175" y="1651059"/>
            <a:ext cx="2187486" cy="3295416"/>
          </a:xfrm>
          <a:prstGeom prst="rect">
            <a:avLst/>
          </a:prstGeom>
          <a:noFill/>
          <a:ln>
            <a:noFill/>
          </a:ln>
        </p:spPr>
      </p:pic>
      <p:pic>
        <p:nvPicPr>
          <p:cNvPr id="255" name="Google Shape;255;p20"/>
          <p:cNvPicPr preferRelativeResize="0"/>
          <p:nvPr/>
        </p:nvPicPr>
        <p:blipFill rotWithShape="1">
          <a:blip r:embed="rId5">
            <a:alphaModFix/>
          </a:blip>
          <a:srcRect l="40146" t="11714" r="27646" b="7386"/>
          <a:stretch/>
        </p:blipFill>
        <p:spPr>
          <a:xfrm>
            <a:off x="6908831" y="1917667"/>
            <a:ext cx="2039120" cy="2880929"/>
          </a:xfrm>
          <a:prstGeom prst="rect">
            <a:avLst/>
          </a:prstGeom>
          <a:noFill/>
          <a:ln>
            <a:noFill/>
          </a:ln>
        </p:spPr>
      </p:pic>
      <p:sp>
        <p:nvSpPr>
          <p:cNvPr id="256" name="Google Shape;256;p20"/>
          <p:cNvSpPr txBox="1">
            <a:spLocks noGrp="1"/>
          </p:cNvSpPr>
          <p:nvPr>
            <p:ph type="sldNum" idx="12"/>
          </p:nvPr>
        </p:nvSpPr>
        <p:spPr>
          <a:prstGeom prst="rect">
            <a:avLst/>
          </a:prstGeom>
          <a:noFill/>
          <a:ln>
            <a:noFill/>
          </a:ln>
        </p:spPr>
        <p:txBody>
          <a:bodyPr spcFirstLastPara="1" wrap="square" lIns="68569" tIns="34275" rIns="68569" bIns="34275" anchor="t" anchorCtr="0">
            <a:noAutofit/>
          </a:bodyPr>
          <a:lstStyle/>
          <a:p>
            <a:fld id="{00000000-1234-1234-1234-123412341234}" type="slidenum">
              <a:rPr lang="en-US"/>
              <a:pPr/>
              <a:t>8</a:t>
            </a:fld>
            <a:endParaRPr/>
          </a:p>
        </p:txBody>
      </p:sp>
      <p:sp>
        <p:nvSpPr>
          <p:cNvPr id="257" name="Google Shape;257;p20"/>
          <p:cNvSpPr txBox="1">
            <a:spLocks noGrp="1"/>
          </p:cNvSpPr>
          <p:nvPr>
            <p:ph type="title"/>
          </p:nvPr>
        </p:nvSpPr>
        <p:spPr>
          <a:prstGeom prst="rect">
            <a:avLst/>
          </a:prstGeom>
          <a:noFill/>
          <a:ln>
            <a:noFill/>
          </a:ln>
        </p:spPr>
        <p:txBody>
          <a:bodyPr spcFirstLastPara="1" wrap="square" lIns="68569" tIns="34275" rIns="68569" bIns="34275" anchor="ctr" anchorCtr="0">
            <a:noAutofit/>
          </a:bodyPr>
          <a:lstStyle/>
          <a:p>
            <a:r>
              <a:rPr lang="en-US" dirty="0"/>
              <a:t>Deployment Module Design</a:t>
            </a:r>
            <a:endParaRPr sz="6000" dirty="0"/>
          </a:p>
        </p:txBody>
      </p:sp>
      <p:sp>
        <p:nvSpPr>
          <p:cNvPr id="258" name="Google Shape;258;p20"/>
          <p:cNvSpPr txBox="1"/>
          <p:nvPr/>
        </p:nvSpPr>
        <p:spPr>
          <a:xfrm>
            <a:off x="4036781" y="4999163"/>
            <a:ext cx="1264275" cy="414900"/>
          </a:xfrm>
          <a:prstGeom prst="rect">
            <a:avLst/>
          </a:prstGeom>
          <a:noFill/>
          <a:ln>
            <a:noFill/>
          </a:ln>
        </p:spPr>
        <p:txBody>
          <a:bodyPr spcFirstLastPara="1" wrap="square" lIns="68569" tIns="68569" rIns="68569" bIns="68569" anchor="t" anchorCtr="0">
            <a:noAutofit/>
          </a:bodyPr>
          <a:lstStyle/>
          <a:p>
            <a:pPr>
              <a:buSzPts val="2400"/>
            </a:pPr>
            <a:r>
              <a:rPr lang="en-US" sz="1800">
                <a:latin typeface="Georgia"/>
                <a:ea typeface="Georgia"/>
                <a:cs typeface="Georgia"/>
                <a:sym typeface="Georgia"/>
              </a:rPr>
              <a:t>Front View </a:t>
            </a:r>
            <a:endParaRPr sz="1050">
              <a:latin typeface="Georgia"/>
              <a:ea typeface="Georgia"/>
              <a:cs typeface="Georgia"/>
              <a:sym typeface="Georgia"/>
            </a:endParaRPr>
          </a:p>
        </p:txBody>
      </p:sp>
      <p:sp>
        <p:nvSpPr>
          <p:cNvPr id="259" name="Google Shape;259;p20"/>
          <p:cNvSpPr txBox="1"/>
          <p:nvPr/>
        </p:nvSpPr>
        <p:spPr>
          <a:xfrm>
            <a:off x="7207125" y="4999154"/>
            <a:ext cx="1264275" cy="414900"/>
          </a:xfrm>
          <a:prstGeom prst="rect">
            <a:avLst/>
          </a:prstGeom>
          <a:noFill/>
          <a:ln>
            <a:noFill/>
          </a:ln>
        </p:spPr>
        <p:txBody>
          <a:bodyPr spcFirstLastPara="1" wrap="square" lIns="68569" tIns="68569" rIns="68569" bIns="68569" anchor="t" anchorCtr="0">
            <a:noAutofit/>
          </a:bodyPr>
          <a:lstStyle/>
          <a:p>
            <a:pPr>
              <a:buSzPts val="2400"/>
            </a:pPr>
            <a:r>
              <a:rPr lang="en-US" sz="1800">
                <a:latin typeface="Georgia"/>
                <a:ea typeface="Georgia"/>
                <a:cs typeface="Georgia"/>
                <a:sym typeface="Georgia"/>
              </a:rPr>
              <a:t>Side View</a:t>
            </a:r>
            <a:endParaRPr sz="1050">
              <a:latin typeface="Georgia"/>
              <a:ea typeface="Georgia"/>
              <a:cs typeface="Georgia"/>
              <a:sym typeface="Georgia"/>
            </a:endParaRPr>
          </a:p>
        </p:txBody>
      </p:sp>
      <p:sp>
        <p:nvSpPr>
          <p:cNvPr id="260" name="Google Shape;260;p20"/>
          <p:cNvSpPr/>
          <p:nvPr/>
        </p:nvSpPr>
        <p:spPr>
          <a:xfrm rot="1202">
            <a:off x="6908823" y="4772044"/>
            <a:ext cx="1930725" cy="274050"/>
          </a:xfrm>
          <a:prstGeom prst="leftRightArrowCallout">
            <a:avLst>
              <a:gd name="adj1" fmla="val 10786"/>
              <a:gd name="adj2" fmla="val 25000"/>
              <a:gd name="adj3" fmla="val 25000"/>
              <a:gd name="adj4" fmla="val 20106"/>
            </a:avLst>
          </a:prstGeom>
          <a:solidFill>
            <a:srgbClr val="2190C8"/>
          </a:solidFill>
          <a:ln>
            <a:noFill/>
          </a:ln>
        </p:spPr>
        <p:txBody>
          <a:bodyPr spcFirstLastPara="1" wrap="square" lIns="68569" tIns="68569" rIns="68569" bIns="68569" anchor="ctr" anchorCtr="0">
            <a:noAutofit/>
          </a:bodyPr>
          <a:lstStyle/>
          <a:p>
            <a:pPr algn="ctr">
              <a:buSzPts val="1400"/>
            </a:pPr>
            <a:r>
              <a:rPr lang="en-US" sz="1050" b="1">
                <a:latin typeface="Georgia"/>
                <a:ea typeface="Georgia"/>
                <a:cs typeface="Georgia"/>
                <a:sym typeface="Georgia"/>
              </a:rPr>
              <a:t>20”</a:t>
            </a:r>
            <a:endParaRPr sz="1050" b="1">
              <a:latin typeface="Georgia"/>
              <a:ea typeface="Georgia"/>
              <a:cs typeface="Georgia"/>
              <a:sym typeface="Georgia"/>
            </a:endParaRPr>
          </a:p>
        </p:txBody>
      </p:sp>
      <p:sp>
        <p:nvSpPr>
          <p:cNvPr id="261" name="Google Shape;261;p20"/>
          <p:cNvSpPr/>
          <p:nvPr/>
        </p:nvSpPr>
        <p:spPr>
          <a:xfrm rot="1388">
            <a:off x="3833104" y="4826942"/>
            <a:ext cx="1671750" cy="278550"/>
          </a:xfrm>
          <a:prstGeom prst="leftRightArrowCallout">
            <a:avLst>
              <a:gd name="adj1" fmla="val 10622"/>
              <a:gd name="adj2" fmla="val 25000"/>
              <a:gd name="adj3" fmla="val 25000"/>
              <a:gd name="adj4" fmla="val 24192"/>
            </a:avLst>
          </a:prstGeom>
          <a:solidFill>
            <a:srgbClr val="2190C8"/>
          </a:solidFill>
          <a:ln>
            <a:noFill/>
          </a:ln>
        </p:spPr>
        <p:txBody>
          <a:bodyPr spcFirstLastPara="1" wrap="square" lIns="68569" tIns="68569" rIns="68569" bIns="68569" anchor="ctr" anchorCtr="0">
            <a:noAutofit/>
          </a:bodyPr>
          <a:lstStyle/>
          <a:p>
            <a:pPr algn="ctr">
              <a:buSzPts val="1400"/>
            </a:pPr>
            <a:r>
              <a:rPr lang="en-US" sz="1050" b="1">
                <a:latin typeface="Georgia"/>
                <a:ea typeface="Georgia"/>
                <a:cs typeface="Georgia"/>
                <a:sym typeface="Georgia"/>
              </a:rPr>
              <a:t>17”</a:t>
            </a:r>
            <a:endParaRPr sz="1050" b="1">
              <a:latin typeface="Georgia"/>
              <a:ea typeface="Georgia"/>
              <a:cs typeface="Georgia"/>
              <a:sym typeface="Georgia"/>
            </a:endParaRPr>
          </a:p>
        </p:txBody>
      </p:sp>
      <p:sp>
        <p:nvSpPr>
          <p:cNvPr id="262" name="Google Shape;262;p20"/>
          <p:cNvSpPr/>
          <p:nvPr/>
        </p:nvSpPr>
        <p:spPr>
          <a:xfrm rot="-5399320">
            <a:off x="6088669" y="4094418"/>
            <a:ext cx="1138050" cy="274050"/>
          </a:xfrm>
          <a:prstGeom prst="leftRightArrowCallout">
            <a:avLst>
              <a:gd name="adj1" fmla="val 10655"/>
              <a:gd name="adj2" fmla="val 25000"/>
              <a:gd name="adj3" fmla="val 25000"/>
              <a:gd name="adj4" fmla="val 32356"/>
            </a:avLst>
          </a:prstGeom>
          <a:solidFill>
            <a:srgbClr val="2190C8"/>
          </a:solidFill>
          <a:ln>
            <a:noFill/>
          </a:ln>
        </p:spPr>
        <p:txBody>
          <a:bodyPr spcFirstLastPara="1" wrap="square" lIns="68569" tIns="68569" rIns="68569" bIns="68569" anchor="ctr" anchorCtr="0">
            <a:noAutofit/>
          </a:bodyPr>
          <a:lstStyle/>
          <a:p>
            <a:pPr algn="ctr">
              <a:buSzPts val="1400"/>
            </a:pPr>
            <a:r>
              <a:rPr lang="en-US" sz="1050" b="1">
                <a:latin typeface="Georgia"/>
                <a:ea typeface="Georgia"/>
                <a:cs typeface="Georgia"/>
                <a:sym typeface="Georgia"/>
              </a:rPr>
              <a:t>10”</a:t>
            </a:r>
            <a:endParaRPr sz="1050" b="1">
              <a:latin typeface="Georgia"/>
              <a:ea typeface="Georgia"/>
              <a:cs typeface="Georgia"/>
              <a:sym typeface="Georgia"/>
            </a:endParaRPr>
          </a:p>
        </p:txBody>
      </p:sp>
      <p:sp>
        <p:nvSpPr>
          <p:cNvPr id="263" name="Google Shape;263;p20"/>
          <p:cNvSpPr/>
          <p:nvPr/>
        </p:nvSpPr>
        <p:spPr>
          <a:xfrm rot="-5398742">
            <a:off x="4202426" y="3148914"/>
            <a:ext cx="3074175" cy="278550"/>
          </a:xfrm>
          <a:prstGeom prst="leftRightArrowCallout">
            <a:avLst>
              <a:gd name="adj1" fmla="val 12599"/>
              <a:gd name="adj2" fmla="val 25000"/>
              <a:gd name="adj3" fmla="val 25000"/>
              <a:gd name="adj4" fmla="val 13397"/>
            </a:avLst>
          </a:prstGeom>
          <a:solidFill>
            <a:srgbClr val="2190C8"/>
          </a:solidFill>
          <a:ln>
            <a:noFill/>
          </a:ln>
        </p:spPr>
        <p:txBody>
          <a:bodyPr spcFirstLastPara="1" wrap="square" lIns="68569" tIns="68569" rIns="68569" bIns="68569" anchor="ctr" anchorCtr="0">
            <a:noAutofit/>
          </a:bodyPr>
          <a:lstStyle/>
          <a:p>
            <a:pPr algn="ctr">
              <a:buSzPts val="1400"/>
            </a:pPr>
            <a:r>
              <a:rPr lang="en-US" sz="1050" b="1">
                <a:latin typeface="Georgia"/>
                <a:ea typeface="Georgia"/>
                <a:cs typeface="Georgia"/>
                <a:sym typeface="Georgia"/>
              </a:rPr>
              <a:t>30”</a:t>
            </a:r>
            <a:endParaRPr sz="1050" b="1">
              <a:latin typeface="Georgia"/>
              <a:ea typeface="Georgia"/>
              <a:cs typeface="Georgia"/>
              <a:sym typeface="Georgia"/>
            </a:endParaRPr>
          </a:p>
        </p:txBody>
      </p:sp>
      <p:grpSp>
        <p:nvGrpSpPr>
          <p:cNvPr id="264" name="Google Shape;264;p20"/>
          <p:cNvGrpSpPr/>
          <p:nvPr/>
        </p:nvGrpSpPr>
        <p:grpSpPr>
          <a:xfrm>
            <a:off x="1202625" y="2971408"/>
            <a:ext cx="4034777" cy="1942294"/>
            <a:chOff x="6496025" y="3089900"/>
            <a:chExt cx="5379702" cy="2589725"/>
          </a:xfrm>
        </p:grpSpPr>
        <p:pic>
          <p:nvPicPr>
            <p:cNvPr id="265" name="Google Shape;265;p20"/>
            <p:cNvPicPr preferRelativeResize="0"/>
            <p:nvPr/>
          </p:nvPicPr>
          <p:blipFill rotWithShape="1">
            <a:blip r:embed="rId6">
              <a:alphaModFix/>
            </a:blip>
            <a:srcRect l="41852" t="4452" r="4791"/>
            <a:stretch/>
          </p:blipFill>
          <p:spPr>
            <a:xfrm>
              <a:off x="8779575" y="3102087"/>
              <a:ext cx="3096152" cy="2553224"/>
            </a:xfrm>
            <a:prstGeom prst="rect">
              <a:avLst/>
            </a:prstGeom>
            <a:noFill/>
            <a:ln w="28575" cap="flat" cmpd="sng">
              <a:solidFill>
                <a:srgbClr val="FF9900"/>
              </a:solidFill>
              <a:prstDash val="solid"/>
              <a:round/>
              <a:headEnd type="none" w="sm" len="sm"/>
              <a:tailEnd type="none" w="sm" len="sm"/>
            </a:ln>
          </p:spPr>
        </p:pic>
        <p:sp>
          <p:nvSpPr>
            <p:cNvPr id="266" name="Google Shape;266;p20"/>
            <p:cNvSpPr/>
            <p:nvPr/>
          </p:nvSpPr>
          <p:spPr>
            <a:xfrm>
              <a:off x="6507900" y="3749325"/>
              <a:ext cx="1642500" cy="1151100"/>
            </a:xfrm>
            <a:prstGeom prst="rect">
              <a:avLst/>
            </a:prstGeom>
            <a:noFill/>
            <a:ln w="28575" cap="flat" cmpd="sng">
              <a:solidFill>
                <a:srgbClr val="FF9900"/>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cxnSp>
          <p:nvCxnSpPr>
            <p:cNvPr id="267" name="Google Shape;267;p20"/>
            <p:cNvCxnSpPr/>
            <p:nvPr/>
          </p:nvCxnSpPr>
          <p:spPr>
            <a:xfrm flipH="1">
              <a:off x="6496025" y="3089900"/>
              <a:ext cx="2277900" cy="659400"/>
            </a:xfrm>
            <a:prstGeom prst="straightConnector1">
              <a:avLst/>
            </a:prstGeom>
            <a:noFill/>
            <a:ln w="28575" cap="flat" cmpd="sng">
              <a:solidFill>
                <a:srgbClr val="FF9900"/>
              </a:solidFill>
              <a:prstDash val="solid"/>
              <a:round/>
              <a:headEnd type="none" w="sm" len="sm"/>
              <a:tailEnd type="none" w="sm" len="sm"/>
            </a:ln>
          </p:spPr>
        </p:cxnSp>
        <p:cxnSp>
          <p:nvCxnSpPr>
            <p:cNvPr id="268" name="Google Shape;268;p20"/>
            <p:cNvCxnSpPr/>
            <p:nvPr/>
          </p:nvCxnSpPr>
          <p:spPr>
            <a:xfrm rot="10800000">
              <a:off x="6520025" y="4924225"/>
              <a:ext cx="2241900" cy="755400"/>
            </a:xfrm>
            <a:prstGeom prst="straightConnector1">
              <a:avLst/>
            </a:prstGeom>
            <a:noFill/>
            <a:ln w="28575" cap="flat" cmpd="sng">
              <a:solidFill>
                <a:srgbClr val="FF9900"/>
              </a:solidFill>
              <a:prstDash val="solid"/>
              <a:round/>
              <a:headEnd type="none" w="sm" len="sm"/>
              <a:tailEnd type="none" w="sm" len="sm"/>
            </a:ln>
          </p:spPr>
        </p:cxnSp>
        <p:cxnSp>
          <p:nvCxnSpPr>
            <p:cNvPr id="269" name="Google Shape;269;p20"/>
            <p:cNvCxnSpPr/>
            <p:nvPr/>
          </p:nvCxnSpPr>
          <p:spPr>
            <a:xfrm rot="10800000" flipH="1">
              <a:off x="8162450" y="3629300"/>
              <a:ext cx="599400" cy="132000"/>
            </a:xfrm>
            <a:prstGeom prst="straightConnector1">
              <a:avLst/>
            </a:prstGeom>
            <a:noFill/>
            <a:ln w="28575" cap="flat" cmpd="sng">
              <a:solidFill>
                <a:srgbClr val="FF9900"/>
              </a:solidFill>
              <a:prstDash val="solid"/>
              <a:round/>
              <a:headEnd type="none" w="sm" len="sm"/>
              <a:tailEnd type="none" w="sm" len="sm"/>
            </a:ln>
          </p:spPr>
        </p:cxnSp>
        <p:cxnSp>
          <p:nvCxnSpPr>
            <p:cNvPr id="270" name="Google Shape;270;p20"/>
            <p:cNvCxnSpPr/>
            <p:nvPr/>
          </p:nvCxnSpPr>
          <p:spPr>
            <a:xfrm>
              <a:off x="8150475" y="4912300"/>
              <a:ext cx="623400" cy="132000"/>
            </a:xfrm>
            <a:prstGeom prst="straightConnector1">
              <a:avLst/>
            </a:prstGeom>
            <a:noFill/>
            <a:ln w="28575" cap="flat" cmpd="sng">
              <a:solidFill>
                <a:srgbClr val="FF9900"/>
              </a:solidFill>
              <a:prstDash val="solid"/>
              <a:round/>
              <a:headEnd type="none" w="sm" len="sm"/>
              <a:tailEnd type="none" w="sm" len="sm"/>
            </a:ln>
          </p:spPr>
        </p:cxnSp>
      </p:grpSp>
      <p:grpSp>
        <p:nvGrpSpPr>
          <p:cNvPr id="271" name="Google Shape;271;p20"/>
          <p:cNvGrpSpPr/>
          <p:nvPr/>
        </p:nvGrpSpPr>
        <p:grpSpPr>
          <a:xfrm>
            <a:off x="4884131" y="2381299"/>
            <a:ext cx="3069713" cy="1953647"/>
            <a:chOff x="3393175" y="2392863"/>
            <a:chExt cx="4092950" cy="2604863"/>
          </a:xfrm>
        </p:grpSpPr>
        <p:sp>
          <p:nvSpPr>
            <p:cNvPr id="272" name="Google Shape;272;p20"/>
            <p:cNvSpPr/>
            <p:nvPr/>
          </p:nvSpPr>
          <p:spPr>
            <a:xfrm>
              <a:off x="6385335" y="3507563"/>
              <a:ext cx="1077900" cy="755400"/>
            </a:xfrm>
            <a:prstGeom prst="rect">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pPr>
                <a:buSzPts val="1400"/>
              </a:pPr>
              <a:endParaRPr sz="1050"/>
            </a:p>
          </p:txBody>
        </p:sp>
        <p:cxnSp>
          <p:nvCxnSpPr>
            <p:cNvPr id="273" name="Google Shape;273;p20"/>
            <p:cNvCxnSpPr/>
            <p:nvPr/>
          </p:nvCxnSpPr>
          <p:spPr>
            <a:xfrm>
              <a:off x="3406475" y="2419325"/>
              <a:ext cx="2996400" cy="1075200"/>
            </a:xfrm>
            <a:prstGeom prst="straightConnector1">
              <a:avLst/>
            </a:prstGeom>
            <a:noFill/>
            <a:ln w="28575" cap="flat" cmpd="sng">
              <a:solidFill>
                <a:srgbClr val="FF0000"/>
              </a:solidFill>
              <a:prstDash val="solid"/>
              <a:round/>
              <a:headEnd type="none" w="sm" len="sm"/>
              <a:tailEnd type="none" w="sm" len="sm"/>
            </a:ln>
          </p:spPr>
        </p:cxnSp>
        <p:cxnSp>
          <p:nvCxnSpPr>
            <p:cNvPr id="274" name="Google Shape;274;p20"/>
            <p:cNvCxnSpPr/>
            <p:nvPr/>
          </p:nvCxnSpPr>
          <p:spPr>
            <a:xfrm rot="10800000" flipH="1">
              <a:off x="3393175" y="4252225"/>
              <a:ext cx="3030600" cy="745500"/>
            </a:xfrm>
            <a:prstGeom prst="straightConnector1">
              <a:avLst/>
            </a:prstGeom>
            <a:noFill/>
            <a:ln w="28575" cap="flat" cmpd="sng">
              <a:solidFill>
                <a:srgbClr val="FF0000"/>
              </a:solidFill>
              <a:prstDash val="solid"/>
              <a:round/>
              <a:headEnd type="none" w="sm" len="sm"/>
              <a:tailEnd type="none" w="sm" len="sm"/>
            </a:ln>
          </p:spPr>
        </p:cxnSp>
        <p:cxnSp>
          <p:nvCxnSpPr>
            <p:cNvPr id="275" name="Google Shape;275;p20"/>
            <p:cNvCxnSpPr/>
            <p:nvPr/>
          </p:nvCxnSpPr>
          <p:spPr>
            <a:xfrm rot="10800000">
              <a:off x="5479725" y="2392863"/>
              <a:ext cx="2006400" cy="1112400"/>
            </a:xfrm>
            <a:prstGeom prst="straightConnector1">
              <a:avLst/>
            </a:prstGeom>
            <a:noFill/>
            <a:ln w="28575" cap="flat" cmpd="sng">
              <a:solidFill>
                <a:srgbClr val="FF0000"/>
              </a:solidFill>
              <a:prstDash val="solid"/>
              <a:round/>
              <a:headEnd type="none" w="sm" len="sm"/>
              <a:tailEnd type="none" w="sm" len="sm"/>
            </a:ln>
          </p:spPr>
        </p:cxnSp>
        <p:cxnSp>
          <p:nvCxnSpPr>
            <p:cNvPr id="276" name="Google Shape;276;p20"/>
            <p:cNvCxnSpPr/>
            <p:nvPr/>
          </p:nvCxnSpPr>
          <p:spPr>
            <a:xfrm flipH="1">
              <a:off x="5466475" y="4231038"/>
              <a:ext cx="1988100" cy="740100"/>
            </a:xfrm>
            <a:prstGeom prst="straightConnector1">
              <a:avLst/>
            </a:prstGeom>
            <a:noFill/>
            <a:ln w="28575" cap="flat" cmpd="sng">
              <a:solidFill>
                <a:srgbClr val="FF0000"/>
              </a:solidFill>
              <a:prstDash val="solid"/>
              <a:round/>
              <a:headEnd type="none" w="sm" len="sm"/>
              <a:tailEnd type="none" w="sm" len="sm"/>
            </a:ln>
          </p:spPr>
        </p:cxnSp>
        <p:pic>
          <p:nvPicPr>
            <p:cNvPr id="277" name="Google Shape;277;p20"/>
            <p:cNvPicPr preferRelativeResize="0"/>
            <p:nvPr/>
          </p:nvPicPr>
          <p:blipFill rotWithShape="1">
            <a:blip r:embed="rId7">
              <a:alphaModFix/>
            </a:blip>
            <a:srcRect l="32861" t="9940" r="38926" b="7768"/>
            <a:stretch/>
          </p:blipFill>
          <p:spPr>
            <a:xfrm>
              <a:off x="3403125" y="2403975"/>
              <a:ext cx="2049025" cy="2566750"/>
            </a:xfrm>
            <a:prstGeom prst="rect">
              <a:avLst/>
            </a:prstGeom>
            <a:noFill/>
            <a:ln w="28575" cap="flat" cmpd="sng">
              <a:solidFill>
                <a:srgbClr val="FF0000"/>
              </a:solidFill>
              <a:prstDash val="solid"/>
              <a:round/>
              <a:headEnd type="none" w="sm" len="sm"/>
              <a:tailEnd type="none" w="sm" len="sm"/>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1"/>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2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938E14A-634D-4A99-B8C6-9FD27E45A46C}"/>
              </a:ext>
            </a:extLst>
          </p:cNvPr>
          <p:cNvSpPr>
            <a:spLocks noGrp="1"/>
          </p:cNvSpPr>
          <p:nvPr>
            <p:ph type="sldNum" idx="12"/>
          </p:nvPr>
        </p:nvSpPr>
        <p:spPr/>
        <p:txBody>
          <a:bodyPr/>
          <a:lstStyle/>
          <a:p>
            <a:fld id="{00000000-1234-1234-1234-123412341234}" type="slidenum">
              <a:rPr lang="en-US" smtClean="0"/>
              <a:pPr/>
              <a:t>9</a:t>
            </a:fld>
            <a:endParaRPr lang="en-US"/>
          </a:p>
        </p:txBody>
      </p:sp>
      <p:sp>
        <p:nvSpPr>
          <p:cNvPr id="4" name="Title 3">
            <a:extLst>
              <a:ext uri="{FF2B5EF4-FFF2-40B4-BE49-F238E27FC236}">
                <a16:creationId xmlns:a16="http://schemas.microsoft.com/office/drawing/2014/main" id="{525062B7-BAE9-4381-80A6-55BCC3A809B0}"/>
              </a:ext>
            </a:extLst>
          </p:cNvPr>
          <p:cNvSpPr>
            <a:spLocks noGrp="1"/>
          </p:cNvSpPr>
          <p:nvPr>
            <p:ph type="title"/>
          </p:nvPr>
        </p:nvSpPr>
        <p:spPr/>
        <p:txBody>
          <a:bodyPr/>
          <a:lstStyle/>
          <a:p>
            <a:r>
              <a:rPr lang="en-US" dirty="0"/>
              <a:t>Pod Structure Design</a:t>
            </a:r>
          </a:p>
        </p:txBody>
      </p:sp>
      <p:sp>
        <p:nvSpPr>
          <p:cNvPr id="5" name="Google Shape;292;p22">
            <a:extLst>
              <a:ext uri="{FF2B5EF4-FFF2-40B4-BE49-F238E27FC236}">
                <a16:creationId xmlns:a16="http://schemas.microsoft.com/office/drawing/2014/main" id="{431B2548-4A4F-4697-B9C8-0CC116884F24}"/>
              </a:ext>
            </a:extLst>
          </p:cNvPr>
          <p:cNvSpPr txBox="1">
            <a:spLocks noGrp="1"/>
          </p:cNvSpPr>
          <p:nvPr>
            <p:ph type="body" idx="1"/>
          </p:nvPr>
        </p:nvSpPr>
        <p:spPr>
          <a:xfrm>
            <a:off x="121954" y="1343300"/>
            <a:ext cx="8862026" cy="5081435"/>
          </a:xfrm>
          <a:prstGeom prst="rect">
            <a:avLst/>
          </a:prstGeom>
          <a:noFill/>
          <a:ln>
            <a:noFill/>
          </a:ln>
        </p:spPr>
        <p:txBody>
          <a:bodyPr spcFirstLastPara="1" wrap="square" lIns="68569" tIns="34275" rIns="68569" bIns="34275" anchor="t" anchorCtr="0">
            <a:noAutofit/>
          </a:bodyPr>
          <a:lstStyle/>
          <a:p>
            <a:pPr marL="0" indent="0">
              <a:buNone/>
            </a:pPr>
            <a:r>
              <a:rPr lang="en-US" dirty="0"/>
              <a:t>Pod structure contains the ranging electronics: deployed from cannon</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Contains batteries in tail for power, electronics are potted for resilience.</a:t>
            </a:r>
          </a:p>
          <a:p>
            <a:pPr marL="0" indent="0">
              <a:buNone/>
            </a:pPr>
            <a:endParaRPr lang="en-US" dirty="0"/>
          </a:p>
          <a:p>
            <a:pPr marL="0" indent="0">
              <a:buNone/>
            </a:pPr>
            <a:endParaRPr dirty="0"/>
          </a:p>
          <a:p>
            <a:pPr marL="0" indent="0">
              <a:buNone/>
            </a:pPr>
            <a:endParaRPr dirty="0"/>
          </a:p>
        </p:txBody>
      </p:sp>
      <p:pic>
        <p:nvPicPr>
          <p:cNvPr id="7" name="Google Shape;295;p22">
            <a:extLst>
              <a:ext uri="{FF2B5EF4-FFF2-40B4-BE49-F238E27FC236}">
                <a16:creationId xmlns:a16="http://schemas.microsoft.com/office/drawing/2014/main" id="{2F106B91-DB96-4E61-B63D-9E125420F115}"/>
              </a:ext>
            </a:extLst>
          </p:cNvPr>
          <p:cNvPicPr preferRelativeResize="0"/>
          <p:nvPr/>
        </p:nvPicPr>
        <p:blipFill rotWithShape="1">
          <a:blip r:embed="rId2">
            <a:alphaModFix/>
          </a:blip>
          <a:srcRect t="27500" r="22540" b="17869"/>
          <a:stretch/>
        </p:blipFill>
        <p:spPr>
          <a:xfrm>
            <a:off x="1388946" y="2190532"/>
            <a:ext cx="6328087" cy="2368310"/>
          </a:xfrm>
          <a:prstGeom prst="rect">
            <a:avLst/>
          </a:prstGeom>
          <a:noFill/>
          <a:ln w="38100" cap="flat" cmpd="sng">
            <a:solidFill>
              <a:srgbClr val="102E4F"/>
            </a:solidFill>
            <a:prstDash val="solid"/>
            <a:miter lim="8000"/>
            <a:headEnd type="none" w="sm" len="sm"/>
            <a:tailEnd type="none" w="sm" len="sm"/>
          </a:ln>
        </p:spPr>
      </p:pic>
      <p:sp>
        <p:nvSpPr>
          <p:cNvPr id="8" name="Google Shape;296;p22">
            <a:extLst>
              <a:ext uri="{FF2B5EF4-FFF2-40B4-BE49-F238E27FC236}">
                <a16:creationId xmlns:a16="http://schemas.microsoft.com/office/drawing/2014/main" id="{D805B2FF-3598-4DEB-A8ED-FF2886141C9C}"/>
              </a:ext>
            </a:extLst>
          </p:cNvPr>
          <p:cNvSpPr txBox="1"/>
          <p:nvPr/>
        </p:nvSpPr>
        <p:spPr>
          <a:xfrm>
            <a:off x="48356" y="3182869"/>
            <a:ext cx="1287450" cy="193500"/>
          </a:xfrm>
          <a:prstGeom prst="rect">
            <a:avLst/>
          </a:prstGeom>
          <a:noFill/>
          <a:ln>
            <a:noFill/>
          </a:ln>
        </p:spPr>
        <p:txBody>
          <a:bodyPr spcFirstLastPara="1" wrap="square" lIns="68569" tIns="68569" rIns="68569" bIns="68569" anchor="t" anchorCtr="0">
            <a:noAutofit/>
          </a:bodyPr>
          <a:lstStyle/>
          <a:p>
            <a:pPr>
              <a:buSzPts val="1400"/>
            </a:pPr>
            <a:r>
              <a:rPr lang="en-US" sz="1050" b="1">
                <a:latin typeface="Georgia"/>
                <a:ea typeface="Georgia"/>
                <a:cs typeface="Georgia"/>
                <a:sym typeface="Georgia"/>
              </a:rPr>
              <a:t>Tail</a:t>
            </a:r>
            <a:endParaRPr sz="1050" b="1">
              <a:latin typeface="Georgia"/>
              <a:ea typeface="Georgia"/>
              <a:cs typeface="Georgia"/>
              <a:sym typeface="Georgia"/>
            </a:endParaRPr>
          </a:p>
          <a:p>
            <a:pPr marL="342900" indent="-238125">
              <a:buSzPts val="1400"/>
              <a:buFont typeface="Georgia"/>
              <a:buChar char="-"/>
            </a:pPr>
            <a:r>
              <a:rPr lang="en-US" sz="1050" b="1">
                <a:latin typeface="Georgia"/>
                <a:ea typeface="Georgia"/>
                <a:cs typeface="Georgia"/>
                <a:sym typeface="Georgia"/>
              </a:rPr>
              <a:t>Stability</a:t>
            </a:r>
            <a:endParaRPr sz="1050" b="1">
              <a:latin typeface="Georgia"/>
              <a:ea typeface="Georgia"/>
              <a:cs typeface="Georgia"/>
              <a:sym typeface="Georgia"/>
            </a:endParaRPr>
          </a:p>
          <a:p>
            <a:pPr marL="342900" indent="-238125">
              <a:buSzPts val="1400"/>
              <a:buFont typeface="Georgia"/>
              <a:buChar char="-"/>
            </a:pPr>
            <a:r>
              <a:rPr lang="en-US" sz="1050" b="1">
                <a:latin typeface="Georgia"/>
                <a:ea typeface="Georgia"/>
                <a:cs typeface="Georgia"/>
                <a:sym typeface="Georgia"/>
              </a:rPr>
              <a:t>Landing Orientation</a:t>
            </a:r>
            <a:endParaRPr sz="1050" b="1">
              <a:latin typeface="Georgia"/>
              <a:ea typeface="Georgia"/>
              <a:cs typeface="Georgia"/>
              <a:sym typeface="Georgia"/>
            </a:endParaRPr>
          </a:p>
        </p:txBody>
      </p:sp>
      <p:sp>
        <p:nvSpPr>
          <p:cNvPr id="9" name="Google Shape;297;p22">
            <a:extLst>
              <a:ext uri="{FF2B5EF4-FFF2-40B4-BE49-F238E27FC236}">
                <a16:creationId xmlns:a16="http://schemas.microsoft.com/office/drawing/2014/main" id="{552AFA24-220D-4BE3-8BF3-A17E9425482C}"/>
              </a:ext>
            </a:extLst>
          </p:cNvPr>
          <p:cNvSpPr txBox="1"/>
          <p:nvPr/>
        </p:nvSpPr>
        <p:spPr>
          <a:xfrm>
            <a:off x="5507344" y="4777406"/>
            <a:ext cx="2082150" cy="193500"/>
          </a:xfrm>
          <a:prstGeom prst="rect">
            <a:avLst/>
          </a:prstGeom>
          <a:noFill/>
          <a:ln>
            <a:noFill/>
          </a:ln>
        </p:spPr>
        <p:txBody>
          <a:bodyPr spcFirstLastPara="1" wrap="square" lIns="68569" tIns="68569" rIns="68569" bIns="68569" anchor="t" anchorCtr="0">
            <a:noAutofit/>
          </a:bodyPr>
          <a:lstStyle/>
          <a:p>
            <a:pPr>
              <a:buSzPts val="1400"/>
            </a:pPr>
            <a:r>
              <a:rPr lang="en-US" sz="1050" b="1">
                <a:latin typeface="Georgia"/>
                <a:ea typeface="Georgia"/>
                <a:cs typeface="Georgia"/>
                <a:sym typeface="Georgia"/>
              </a:rPr>
              <a:t>Fuselage: Holds electronics</a:t>
            </a:r>
            <a:endParaRPr sz="1050" b="1">
              <a:latin typeface="Georgia"/>
              <a:ea typeface="Georgia"/>
              <a:cs typeface="Georgia"/>
              <a:sym typeface="Georgia"/>
            </a:endParaRPr>
          </a:p>
        </p:txBody>
      </p:sp>
      <p:sp>
        <p:nvSpPr>
          <p:cNvPr id="10" name="Google Shape;298;p22">
            <a:extLst>
              <a:ext uri="{FF2B5EF4-FFF2-40B4-BE49-F238E27FC236}">
                <a16:creationId xmlns:a16="http://schemas.microsoft.com/office/drawing/2014/main" id="{B5EFFAAC-3E41-42A3-8932-6A0D555719DF}"/>
              </a:ext>
            </a:extLst>
          </p:cNvPr>
          <p:cNvSpPr txBox="1"/>
          <p:nvPr/>
        </p:nvSpPr>
        <p:spPr>
          <a:xfrm>
            <a:off x="7856550" y="3181238"/>
            <a:ext cx="1287450" cy="193500"/>
          </a:xfrm>
          <a:prstGeom prst="rect">
            <a:avLst/>
          </a:prstGeom>
          <a:noFill/>
          <a:ln>
            <a:noFill/>
          </a:ln>
        </p:spPr>
        <p:txBody>
          <a:bodyPr spcFirstLastPara="1" wrap="square" lIns="68569" tIns="68569" rIns="68569" bIns="68569" anchor="t" anchorCtr="0">
            <a:noAutofit/>
          </a:bodyPr>
          <a:lstStyle/>
          <a:p>
            <a:pPr>
              <a:buSzPts val="1400"/>
            </a:pPr>
            <a:r>
              <a:rPr lang="en-US" sz="1050" b="1">
                <a:latin typeface="Georgia"/>
                <a:ea typeface="Georgia"/>
                <a:cs typeface="Georgia"/>
                <a:sym typeface="Georgia"/>
              </a:rPr>
              <a:t>Foam Nose: Impact crumple zone</a:t>
            </a:r>
            <a:endParaRPr sz="1050" b="1">
              <a:latin typeface="Georgia"/>
              <a:ea typeface="Georgia"/>
              <a:cs typeface="Georgia"/>
              <a:sym typeface="Georgia"/>
            </a:endParaRPr>
          </a:p>
        </p:txBody>
      </p:sp>
      <p:cxnSp>
        <p:nvCxnSpPr>
          <p:cNvPr id="11" name="Google Shape;299;p22">
            <a:extLst>
              <a:ext uri="{FF2B5EF4-FFF2-40B4-BE49-F238E27FC236}">
                <a16:creationId xmlns:a16="http://schemas.microsoft.com/office/drawing/2014/main" id="{E7CDBF56-2C03-4803-B250-58D3E9972CE6}"/>
              </a:ext>
            </a:extLst>
          </p:cNvPr>
          <p:cNvCxnSpPr/>
          <p:nvPr/>
        </p:nvCxnSpPr>
        <p:spPr>
          <a:xfrm rot="10800000" flipH="1">
            <a:off x="456356" y="3291994"/>
            <a:ext cx="1979325" cy="17550"/>
          </a:xfrm>
          <a:prstGeom prst="straightConnector1">
            <a:avLst/>
          </a:prstGeom>
          <a:noFill/>
          <a:ln w="9525" cap="flat" cmpd="sng">
            <a:solidFill>
              <a:schemeClr val="dk2"/>
            </a:solidFill>
            <a:prstDash val="solid"/>
            <a:round/>
            <a:headEnd type="none" w="sm" len="sm"/>
            <a:tailEnd type="triangle" w="med" len="med"/>
          </a:ln>
        </p:spPr>
      </p:cxnSp>
      <p:cxnSp>
        <p:nvCxnSpPr>
          <p:cNvPr id="12" name="Google Shape;300;p22">
            <a:extLst>
              <a:ext uri="{FF2B5EF4-FFF2-40B4-BE49-F238E27FC236}">
                <a16:creationId xmlns:a16="http://schemas.microsoft.com/office/drawing/2014/main" id="{873E95E2-CF96-401C-B03B-83BA917500EE}"/>
              </a:ext>
            </a:extLst>
          </p:cNvPr>
          <p:cNvCxnSpPr/>
          <p:nvPr/>
        </p:nvCxnSpPr>
        <p:spPr>
          <a:xfrm rot="10800000">
            <a:off x="5747869" y="4265081"/>
            <a:ext cx="403200" cy="512325"/>
          </a:xfrm>
          <a:prstGeom prst="straightConnector1">
            <a:avLst/>
          </a:prstGeom>
          <a:noFill/>
          <a:ln w="9525" cap="flat" cmpd="sng">
            <a:solidFill>
              <a:schemeClr val="dk2"/>
            </a:solidFill>
            <a:prstDash val="solid"/>
            <a:round/>
            <a:headEnd type="none" w="sm" len="sm"/>
            <a:tailEnd type="triangle" w="med" len="med"/>
          </a:ln>
        </p:spPr>
      </p:cxnSp>
      <p:cxnSp>
        <p:nvCxnSpPr>
          <p:cNvPr id="13" name="Google Shape;301;p22">
            <a:extLst>
              <a:ext uri="{FF2B5EF4-FFF2-40B4-BE49-F238E27FC236}">
                <a16:creationId xmlns:a16="http://schemas.microsoft.com/office/drawing/2014/main" id="{1224F382-29FC-4EF0-815E-211408114EDE}"/>
              </a:ext>
            </a:extLst>
          </p:cNvPr>
          <p:cNvCxnSpPr>
            <a:stCxn id="10" idx="1"/>
          </p:cNvCxnSpPr>
          <p:nvPr/>
        </p:nvCxnSpPr>
        <p:spPr>
          <a:xfrm flipH="1">
            <a:off x="6962850" y="3277988"/>
            <a:ext cx="893700" cy="8100"/>
          </a:xfrm>
          <a:prstGeom prst="straightConnector1">
            <a:avLst/>
          </a:prstGeom>
          <a:noFill/>
          <a:ln w="9525" cap="flat" cmpd="sng">
            <a:solidFill>
              <a:schemeClr val="dk2"/>
            </a:solidFill>
            <a:prstDash val="solid"/>
            <a:round/>
            <a:headEnd type="none" w="sm" len="sm"/>
            <a:tailEnd type="triangle" w="med" len="med"/>
          </a:ln>
        </p:spPr>
      </p:cxnSp>
      <p:cxnSp>
        <p:nvCxnSpPr>
          <p:cNvPr id="14" name="Google Shape;302;p22">
            <a:extLst>
              <a:ext uri="{FF2B5EF4-FFF2-40B4-BE49-F238E27FC236}">
                <a16:creationId xmlns:a16="http://schemas.microsoft.com/office/drawing/2014/main" id="{1A00B880-9B07-4EA1-A845-B6136C6D0CC7}"/>
              </a:ext>
            </a:extLst>
          </p:cNvPr>
          <p:cNvCxnSpPr/>
          <p:nvPr/>
        </p:nvCxnSpPr>
        <p:spPr>
          <a:xfrm rot="10800000" flipH="1">
            <a:off x="2532455" y="2415675"/>
            <a:ext cx="1807200" cy="6075"/>
          </a:xfrm>
          <a:prstGeom prst="straightConnector1">
            <a:avLst/>
          </a:prstGeom>
          <a:noFill/>
          <a:ln w="9525" cap="flat" cmpd="sng">
            <a:solidFill>
              <a:schemeClr val="dk2"/>
            </a:solidFill>
            <a:prstDash val="lgDash"/>
            <a:round/>
            <a:headEnd type="diamond" w="med" len="med"/>
            <a:tailEnd type="diamond" w="med" len="med"/>
          </a:ln>
        </p:spPr>
      </p:cxnSp>
      <p:sp>
        <p:nvSpPr>
          <p:cNvPr id="15" name="Google Shape;303;p22">
            <a:extLst>
              <a:ext uri="{FF2B5EF4-FFF2-40B4-BE49-F238E27FC236}">
                <a16:creationId xmlns:a16="http://schemas.microsoft.com/office/drawing/2014/main" id="{0B1690EA-C25E-43CD-8045-74E32F5284FE}"/>
              </a:ext>
            </a:extLst>
          </p:cNvPr>
          <p:cNvSpPr txBox="1"/>
          <p:nvPr/>
        </p:nvSpPr>
        <p:spPr>
          <a:xfrm>
            <a:off x="2792325" y="2161425"/>
            <a:ext cx="1287450" cy="193500"/>
          </a:xfrm>
          <a:prstGeom prst="rect">
            <a:avLst/>
          </a:prstGeom>
          <a:noFill/>
          <a:ln>
            <a:noFill/>
          </a:ln>
        </p:spPr>
        <p:txBody>
          <a:bodyPr spcFirstLastPara="1" wrap="square" lIns="68569" tIns="68569" rIns="68569" bIns="68569" anchor="t" anchorCtr="0">
            <a:noAutofit/>
          </a:bodyPr>
          <a:lstStyle/>
          <a:p>
            <a:pPr algn="ctr">
              <a:buSzPts val="1400"/>
            </a:pPr>
            <a:r>
              <a:rPr lang="en-US" sz="1050" b="1">
                <a:latin typeface="Georgia"/>
                <a:ea typeface="Georgia"/>
                <a:cs typeface="Georgia"/>
                <a:sym typeface="Georgia"/>
              </a:rPr>
              <a:t>95mm</a:t>
            </a:r>
            <a:endParaRPr sz="1050" b="1">
              <a:latin typeface="Georgia"/>
              <a:ea typeface="Georgia"/>
              <a:cs typeface="Georgia"/>
              <a:sym typeface="Georgia"/>
            </a:endParaRPr>
          </a:p>
        </p:txBody>
      </p:sp>
      <p:cxnSp>
        <p:nvCxnSpPr>
          <p:cNvPr id="16" name="Google Shape;304;p22">
            <a:extLst>
              <a:ext uri="{FF2B5EF4-FFF2-40B4-BE49-F238E27FC236}">
                <a16:creationId xmlns:a16="http://schemas.microsoft.com/office/drawing/2014/main" id="{5CE61B13-D09B-4043-BBCE-95947BF4DFF6}"/>
              </a:ext>
            </a:extLst>
          </p:cNvPr>
          <p:cNvCxnSpPr/>
          <p:nvPr/>
        </p:nvCxnSpPr>
        <p:spPr>
          <a:xfrm rot="10800000" flipH="1">
            <a:off x="2459945" y="4667888"/>
            <a:ext cx="4454550" cy="6075"/>
          </a:xfrm>
          <a:prstGeom prst="straightConnector1">
            <a:avLst/>
          </a:prstGeom>
          <a:noFill/>
          <a:ln w="9525" cap="flat" cmpd="sng">
            <a:solidFill>
              <a:schemeClr val="dk2"/>
            </a:solidFill>
            <a:prstDash val="lgDash"/>
            <a:round/>
            <a:headEnd type="diamond" w="med" len="med"/>
            <a:tailEnd type="diamond" w="med" len="med"/>
          </a:ln>
        </p:spPr>
      </p:cxnSp>
      <p:sp>
        <p:nvSpPr>
          <p:cNvPr id="17" name="Google Shape;305;p22">
            <a:extLst>
              <a:ext uri="{FF2B5EF4-FFF2-40B4-BE49-F238E27FC236}">
                <a16:creationId xmlns:a16="http://schemas.microsoft.com/office/drawing/2014/main" id="{44F857A1-DC34-4CDD-B597-42E30D0A2E79}"/>
              </a:ext>
            </a:extLst>
          </p:cNvPr>
          <p:cNvSpPr txBox="1"/>
          <p:nvPr/>
        </p:nvSpPr>
        <p:spPr>
          <a:xfrm>
            <a:off x="3100513" y="4699388"/>
            <a:ext cx="3173400" cy="193500"/>
          </a:xfrm>
          <a:prstGeom prst="rect">
            <a:avLst/>
          </a:prstGeom>
          <a:noFill/>
          <a:ln>
            <a:noFill/>
          </a:ln>
        </p:spPr>
        <p:txBody>
          <a:bodyPr spcFirstLastPara="1" wrap="square" lIns="68569" tIns="68569" rIns="68569" bIns="68569" anchor="t" anchorCtr="0">
            <a:noAutofit/>
          </a:bodyPr>
          <a:lstStyle/>
          <a:p>
            <a:pPr algn="ctr">
              <a:buSzPts val="1400"/>
            </a:pPr>
            <a:r>
              <a:rPr lang="en-US" sz="1050" b="1">
                <a:latin typeface="Georgia"/>
                <a:ea typeface="Georgia"/>
                <a:cs typeface="Georgia"/>
                <a:sym typeface="Georgia"/>
              </a:rPr>
              <a:t>220mm</a:t>
            </a:r>
            <a:endParaRPr sz="1050" b="1">
              <a:latin typeface="Georgia"/>
              <a:ea typeface="Georgia"/>
              <a:cs typeface="Georgia"/>
              <a:sym typeface="Georgia"/>
            </a:endParaRPr>
          </a:p>
        </p:txBody>
      </p:sp>
    </p:spTree>
    <p:extLst>
      <p:ext uri="{BB962C8B-B14F-4D97-AF65-F5344CB8AC3E}">
        <p14:creationId xmlns:p14="http://schemas.microsoft.com/office/powerpoint/2010/main" val="865080696"/>
      </p:ext>
    </p:extLst>
  </p:cSld>
  <p:clrMapOvr>
    <a:masterClrMapping/>
  </p:clrMapOvr>
</p:sld>
</file>

<file path=ppt/theme/theme1.xml><?xml version="1.0" encoding="utf-8"?>
<a:theme xmlns:a="http://schemas.openxmlformats.org/drawingml/2006/main" name="Office Theme">
  <a:themeElements>
    <a:clrScheme name="Custom 83">
      <a:dk1>
        <a:srgbClr val="000000"/>
      </a:dk1>
      <a:lt1>
        <a:srgbClr val="FFFFFF"/>
      </a:lt1>
      <a:dk2>
        <a:srgbClr val="17406D"/>
      </a:dk2>
      <a:lt2>
        <a:srgbClr val="DBEFF9"/>
      </a:lt2>
      <a:accent1>
        <a:srgbClr val="17406D"/>
      </a:accent1>
      <a:accent2>
        <a:srgbClr val="003399"/>
      </a:accent2>
      <a:accent3>
        <a:srgbClr val="FFFF00"/>
      </a:accent3>
      <a:accent4>
        <a:srgbClr val="990000"/>
      </a:accent4>
      <a:accent5>
        <a:srgbClr val="7CCA62"/>
      </a:accent5>
      <a:accent6>
        <a:srgbClr val="3F3F3F"/>
      </a:accent6>
      <a:hlink>
        <a:srgbClr val="F49100"/>
      </a:hlink>
      <a:folHlink>
        <a:srgbClr val="FF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824</TotalTime>
  <Words>2745</Words>
  <Application>Microsoft Office PowerPoint</Application>
  <PresentationFormat>On-screen Show (4:3)</PresentationFormat>
  <Paragraphs>704</Paragraphs>
  <Slides>50</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Georgia</vt:lpstr>
      <vt:lpstr>Calibri</vt:lpstr>
      <vt:lpstr>Wingdings</vt:lpstr>
      <vt:lpstr>Arial</vt:lpstr>
      <vt:lpstr>Garamond</vt:lpstr>
      <vt:lpstr>Office Theme</vt:lpstr>
      <vt:lpstr>Deployed RF Antennas for GPS-denied Optimization and Environmental Navigation</vt:lpstr>
      <vt:lpstr>Project Overview</vt:lpstr>
      <vt:lpstr>Project Purpose</vt:lpstr>
      <vt:lpstr>Specific Objectives</vt:lpstr>
      <vt:lpstr>CONOPS</vt:lpstr>
      <vt:lpstr>Levels of Success</vt:lpstr>
      <vt:lpstr>FBD</vt:lpstr>
      <vt:lpstr>Deployment Module Design</vt:lpstr>
      <vt:lpstr>Pod Structure Design</vt:lpstr>
      <vt:lpstr>Pod Electronics Design</vt:lpstr>
      <vt:lpstr>Navigation Software Design</vt:lpstr>
      <vt:lpstr>Critical Project Elements</vt:lpstr>
      <vt:lpstr>Schedule</vt:lpstr>
      <vt:lpstr>Gantt Chart</vt:lpstr>
      <vt:lpstr>Electronics</vt:lpstr>
      <vt:lpstr>PCB Status</vt:lpstr>
      <vt:lpstr>PCB Manufacturing Plan</vt:lpstr>
      <vt:lpstr>Deployment Control Motors</vt:lpstr>
      <vt:lpstr>Hardware</vt:lpstr>
      <vt:lpstr>Cannon Manufacturing Plan</vt:lpstr>
      <vt:lpstr>Cannon Manufacturing Status</vt:lpstr>
      <vt:lpstr>Pod Manufacturing Plan</vt:lpstr>
      <vt:lpstr>Pod Manufacturing Status</vt:lpstr>
      <vt:lpstr>Software</vt:lpstr>
      <vt:lpstr>Navigation Software Status</vt:lpstr>
      <vt:lpstr>Pod Software</vt:lpstr>
      <vt:lpstr>Integration Plan</vt:lpstr>
      <vt:lpstr>Budget</vt:lpstr>
      <vt:lpstr>Budget</vt:lpstr>
      <vt:lpstr>Budget</vt:lpstr>
      <vt:lpstr>Deployed RF Antennas for GPS-denied Optimization and Environmental Navigation</vt:lpstr>
      <vt:lpstr>Appendix</vt:lpstr>
      <vt:lpstr>A: Schedule</vt:lpstr>
      <vt:lpstr>Gantt: Software &amp; Electronics</vt:lpstr>
      <vt:lpstr>Gantt: Manufacturing</vt:lpstr>
      <vt:lpstr>Gannt: Assembly &amp; Integration</vt:lpstr>
      <vt:lpstr>Gantt: Deliverables</vt:lpstr>
      <vt:lpstr>B: Team  Organization</vt:lpstr>
      <vt:lpstr>Organizational Chart: 09/18 – 02/19</vt:lpstr>
      <vt:lpstr>Organizational Chart: 03/19 – 05/19</vt:lpstr>
      <vt:lpstr>C: Safety</vt:lpstr>
      <vt:lpstr>Deployment Module Design: Safety</vt:lpstr>
      <vt:lpstr>Safety Status</vt:lpstr>
      <vt:lpstr>D: Pod Structure</vt:lpstr>
      <vt:lpstr>Integration: Pod Structure</vt:lpstr>
      <vt:lpstr>Potting 1</vt:lpstr>
      <vt:lpstr>Potting 2</vt:lpstr>
      <vt:lpstr>Pod Structure: Manufacturing Status</vt:lpstr>
      <vt:lpstr>E: Integration</vt:lpstr>
      <vt:lpstr>Integration Plan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Deployed RF Antennas for GPS-denied Optimization and Environmental Navigation</dc:title>
  <cp:lastModifiedBy>Virginia Nystrom</cp:lastModifiedBy>
  <cp:revision>39</cp:revision>
  <dcterms:modified xsi:type="dcterms:W3CDTF">2019-02-04T19:54:06Z</dcterms:modified>
</cp:coreProperties>
</file>