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4.xml" ContentType="application/vnd.openxmlformats-officedocument.presentationml.comments+xml"/>
  <Override PartName="/ppt/notesSlides/notesSlide36.xml" ContentType="application/vnd.openxmlformats-officedocument.presentationml.notesSlide+xml"/>
  <Override PartName="/ppt/comments/comment5.xml" ContentType="application/vnd.openxmlformats-officedocument.presentationml.comments+xml"/>
  <Override PartName="/ppt/notesSlides/notesSlide37.xml" ContentType="application/vnd.openxmlformats-officedocument.presentationml.notesSlide+xml"/>
  <Override PartName="/ppt/comments/comment6.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7.xml" ContentType="application/vnd.openxmlformats-officedocument.presentationml.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8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Lst>
  <p:sldSz cx="9144000" cy="5143500" type="screen16x9"/>
  <p:notesSz cx="6858000" cy="9144000"/>
  <p:embeddedFontLst>
    <p:embeddedFont>
      <p:font typeface="Montserrat" pitchFamily="2" charset="77"/>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Open Sans ExtraBold" panose="020B0606030504020204" pitchFamily="34" charset="0"/>
      <p:bold r:id="rId94"/>
      <p:italic r:id="rId95"/>
      <p:boldItalic r:id="rId96"/>
    </p:embeddedFont>
    <p:embeddedFont>
      <p:font typeface="Open Sans Medium" pitchFamily="2" charset="0"/>
      <p:regular r:id="rId97"/>
      <p:bold r:id="rId98"/>
      <p:italic r:id="rId99"/>
      <p:boldItalic r:id="rId100"/>
    </p:embeddedFont>
    <p:embeddedFont>
      <p:font typeface="Open Sans SemiBold" panose="020B0606030504020204" pitchFamily="34" charset="0"/>
      <p:regular r:id="rId101"/>
      <p:bold r:id="rId102"/>
      <p:italic r:id="rId103"/>
      <p:boldItalic r:id="rId104"/>
    </p:embeddedFont>
    <p:embeddedFont>
      <p:font typeface="PT Sans Narrow" panose="020B0506020203020204" pitchFamily="34" charset="77"/>
      <p:regular r:id="rId105"/>
      <p:bold r:id="rId106"/>
    </p:embeddedFont>
    <p:embeddedFont>
      <p:font typeface="Roboto" panose="02000000000000000000" pitchFamily="2"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sney Boal" initials="" lastIdx="4" clrIdx="0"/>
  <p:cmAuthor id="1" name="Matthew Gedrich"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CC4F8D-3894-416D-8B37-F4D78A966482}">
  <a:tblStyle styleId="{23CC4F8D-3894-416D-8B37-F4D78A9664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0A7D30-7D39-4C06-8EB9-E5F46027E197}"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113" d="100"/>
          <a:sy n="113" d="100"/>
        </p:scale>
        <p:origin x="936" y="9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font" Target="fonts/font22.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8.fntdata"/><Relationship Id="rId108" Type="http://schemas.openxmlformats.org/officeDocument/2006/relationships/font" Target="fonts/font23.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1.fntdata"/><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4.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fntdata"/><Relationship Id="rId110" Type="http://schemas.openxmlformats.org/officeDocument/2006/relationships/font" Target="fonts/font25.fntdata"/><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font" Target="fonts/font3.fntdata"/><Relationship Id="rId11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1-26T23:21:11.586" idx="1">
    <p:pos x="6000" y="0"/>
    <p:text>10%</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2-01-26T23:21:37.006" idx="2">
    <p:pos x="6000" y="0"/>
    <p:text>20%</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2-01-26T23:21:47.588" idx="3">
    <p:pos x="6000" y="0"/>
    <p:text>60%</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2-02-09T18:28:44.796" idx="1">
    <p:pos x="166" y="-5"/>
    <p:text>Describe how the test(s) will reduce risk to your project, what results do you expect, and what models will be validated</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2-02-09T18:29:22.985" idx="2">
    <p:pos x="166" y="-5"/>
    <p:text>Describe the status of the testing tasks, showing engineering details as needed to convey a solid understanding of the design 
(and the ability to reduce risk), requirements to be verified or validated, and what V&amp;V is most important for project success.</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2-01-26T23:22:06.426" idx="4">
    <p:pos x="6000" y="0"/>
    <p:text>10%</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2-02-09T18:28:44.796" idx="3">
    <p:pos x="166" y="-5"/>
    <p:text>Describe how the test(s) will reduce risk to your project, what results do you expect, and what models will be validated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colorado.edu/aerospace/sites/default/files/attached-files/markovichemma_280520_26120477_wasp_cdr.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0dcffcf371_2_10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0dcffcf371_2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1232bcb455_8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1232bcb455_8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10a86c85c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110a86c85c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dirty="0">
                <a:solidFill>
                  <a:schemeClr val="dk1"/>
                </a:solidFill>
              </a:rPr>
              <a:t>Review the whole project schedule, showing overall progress toward goals. In this case, the status should be described with an emphasis on testing.  </a:t>
            </a:r>
            <a:endParaRPr dirty="0">
              <a:solidFill>
                <a:schemeClr val="dk1"/>
              </a:solidFill>
            </a:endParaRPr>
          </a:p>
          <a:p>
            <a:pPr marL="0" marR="0" lvl="0" indent="0" algn="l" rtl="0">
              <a:lnSpc>
                <a:spcPct val="115000"/>
              </a:lnSpc>
              <a:spcBef>
                <a:spcPts val="0"/>
              </a:spcBef>
              <a:spcAft>
                <a:spcPts val="0"/>
              </a:spcAft>
              <a:buNone/>
            </a:pPr>
            <a:r>
              <a:rPr lang="en" dirty="0">
                <a:solidFill>
                  <a:schemeClr val="dk1"/>
                </a:solidFill>
              </a:rPr>
              <a:t>Highlight any major changes in the project schedule since CDR.</a:t>
            </a:r>
            <a:endParaRPr dirty="0">
              <a:solidFill>
                <a:schemeClr val="dk1"/>
              </a:solidFill>
            </a:endParaRPr>
          </a:p>
          <a:p>
            <a:pPr marL="0" marR="0" lvl="0" indent="0" algn="l" rtl="0">
              <a:lnSpc>
                <a:spcPct val="115000"/>
              </a:lnSpc>
              <a:spcBef>
                <a:spcPts val="0"/>
              </a:spcBef>
              <a:spcAft>
                <a:spcPts val="0"/>
              </a:spcAft>
              <a:buNone/>
            </a:pPr>
            <a:r>
              <a:rPr lang="en" dirty="0">
                <a:solidFill>
                  <a:schemeClr val="dk1"/>
                </a:solidFill>
              </a:rPr>
              <a:t>Include milestones and relates the critical path. Tasks potentially needing to use margin were described.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sz="1150" dirty="0">
              <a:solidFill>
                <a:schemeClr val="dk1"/>
              </a:solidFill>
              <a:highlight>
                <a:srgbClr val="F2F2F2"/>
              </a:highlight>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1232bcb455_8_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11232bcb455_8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0dcffd12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10dcffd12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1236b3d877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11236b3d877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110a86c85c2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110a86c85c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Describe the scope of the testing tasks in the project: what tests are being planned, specifically:</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is being tested for (your rationale for performing the test),</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the design of the test fixtures,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test equipment and facilities are needed,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And an overview of the test procedures.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Describe how the test(s) will reduce risk to your project, what results do you expect, and what models will be validated.</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None/>
            </a:pPr>
            <a:r>
              <a:rPr lang="en" dirty="0">
                <a:solidFill>
                  <a:schemeClr val="dk1"/>
                </a:solidFill>
              </a:rPr>
              <a:t>Describe the status of the testing tasks, showing engineering details as needed to convey a solid understanding of the design </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(and the ability to reduce risk), requirements to be verified or validated, and what V&amp;V is most important for project success.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10a86c85c2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10a86c85c2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Make sure to mention V&amp;V dependency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11232bcb455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11232bcb45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Remind people what role of a baffle is → operating near sun and moon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1232bcb455_9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11232bcb455_9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1232bcb455_9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1232bcb455_9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0dcffcf37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0dcffcf37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1232bcb455_9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1232bcb455_9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Move 37 - 41 to backup, not clear </a:t>
            </a:r>
            <a:endParaRPr dirty="0"/>
          </a:p>
          <a:p>
            <a:pPr marL="0" lvl="0" indent="0" algn="l" rtl="0">
              <a:spcBef>
                <a:spcPts val="0"/>
              </a:spcBef>
              <a:spcAft>
                <a:spcPts val="0"/>
              </a:spcAft>
              <a:buNone/>
            </a:pPr>
            <a:r>
              <a:rPr lang="en" dirty="0"/>
              <a:t>What are we doing with 2 curves on the right </a:t>
            </a:r>
            <a:endParaRPr dirty="0"/>
          </a:p>
          <a:p>
            <a:pPr marL="0" lvl="0" indent="0" algn="l" rtl="0">
              <a:spcBef>
                <a:spcPts val="0"/>
              </a:spcBef>
              <a:spcAft>
                <a:spcPts val="0"/>
              </a:spcAft>
              <a:buNone/>
            </a:pPr>
            <a:r>
              <a:rPr lang="en" dirty="0"/>
              <a:t>Talking to comparison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11236b3d877_1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11236b3d877_1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Could add procedure steps on side of this slide, but having both visual and written procedure is necessary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10a86c85c2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10a86c85c2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OD of 5 → 1e-3 Tx </a:t>
            </a:r>
            <a:endParaRPr dirty="0"/>
          </a:p>
          <a:p>
            <a:pPr marL="0" lvl="0" indent="0" algn="l" rtl="0">
              <a:spcBef>
                <a:spcPts val="0"/>
              </a:spcBef>
              <a:spcAft>
                <a:spcPts val="0"/>
              </a:spcAft>
              <a:buNone/>
            </a:pPr>
            <a:r>
              <a:rPr lang="en" dirty="0"/>
              <a:t>700 W/m^2 → 0.7 W/m^2</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113820d62aa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113820d62aa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the true update rate of attitude solutions from real-time acquired images?</a:t>
            </a:r>
            <a:endParaRPr dirty="0"/>
          </a:p>
          <a:p>
            <a:pPr marL="0" lvl="0" indent="0" algn="l" rtl="0">
              <a:spcBef>
                <a:spcPts val="0"/>
              </a:spcBef>
              <a:spcAft>
                <a:spcPts val="0"/>
              </a:spcAft>
              <a:buNone/>
            </a:pPr>
            <a:r>
              <a:rPr lang="en" dirty="0"/>
              <a:t>The image sensor shall output each image to the on-board processor.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Attitude solutions shall be generated at a rate of 0.2 Hz or greater.</a:t>
            </a:r>
            <a:endParaRPr dirty="0"/>
          </a:p>
          <a:p>
            <a:pPr marL="0" lvl="0" indent="0" algn="l" rtl="0">
              <a:spcBef>
                <a:spcPts val="0"/>
              </a:spcBef>
              <a:spcAft>
                <a:spcPts val="0"/>
              </a:spcAft>
              <a:buNone/>
            </a:pPr>
            <a:endParaRPr dirty="0"/>
          </a:p>
          <a:p>
            <a:pPr marL="914400" lvl="0" indent="-298450" algn="l" rtl="0">
              <a:spcBef>
                <a:spcPts val="0"/>
              </a:spcBef>
              <a:spcAft>
                <a:spcPts val="0"/>
              </a:spcAft>
              <a:buSzPts val="1100"/>
              <a:buChar char="●"/>
            </a:pPr>
            <a:endParaRPr dirty="0"/>
          </a:p>
          <a:p>
            <a:pPr marL="914400" lvl="0" indent="-298450" algn="l" rtl="0">
              <a:spcBef>
                <a:spcPts val="0"/>
              </a:spcBef>
              <a:spcAft>
                <a:spcPts val="0"/>
              </a:spcAft>
              <a:buSzPts val="1100"/>
              <a:buChar char="●"/>
            </a:pPr>
            <a:r>
              <a:rPr lang="en" dirty="0"/>
              <a:t>set up full system (w/ and w/o baffle) in low-light pollution outdoor setting - take images, characterize overall success</a:t>
            </a:r>
            <a:endParaRPr dirty="0"/>
          </a:p>
          <a:p>
            <a:pPr marL="1371600" lvl="1" indent="-298450" algn="l" rtl="0">
              <a:spcBef>
                <a:spcPts val="0"/>
              </a:spcBef>
              <a:spcAft>
                <a:spcPts val="0"/>
              </a:spcAft>
              <a:buSzPts val="1100"/>
              <a:buChar char="○"/>
            </a:pPr>
            <a:r>
              <a:rPr lang="en" dirty="0"/>
              <a:t>Closest we can get to DITL test</a:t>
            </a:r>
            <a:endParaRPr dirty="0"/>
          </a:p>
          <a:p>
            <a:pPr marL="914400" lvl="0" indent="-298450" algn="l" rtl="0">
              <a:spcBef>
                <a:spcPts val="0"/>
              </a:spcBef>
              <a:spcAft>
                <a:spcPts val="0"/>
              </a:spcAft>
              <a:buSzPts val="1100"/>
              <a:buChar char="●"/>
            </a:pPr>
            <a:r>
              <a:rPr lang="en" dirty="0"/>
              <a:t>Night sky testing evaluates the validity of the optical system (image sensor/lens) chosen for the project.</a:t>
            </a:r>
            <a:endParaRPr dirty="0"/>
          </a:p>
          <a:p>
            <a:pPr marL="914400" lvl="0" indent="-298450" algn="l" rtl="0">
              <a:spcBef>
                <a:spcPts val="0"/>
              </a:spcBef>
              <a:spcAft>
                <a:spcPts val="0"/>
              </a:spcAft>
              <a:buSzPts val="1100"/>
              <a:buChar char="●"/>
            </a:pPr>
            <a:r>
              <a:rPr lang="en" dirty="0"/>
              <a:t>Taking images at night assures that our software can provide solutions from images of real stars with our camera module.</a:t>
            </a:r>
            <a:endParaRPr dirty="0"/>
          </a:p>
          <a:p>
            <a:pPr marL="914400" lvl="0" indent="-298450" algn="l" rtl="0">
              <a:spcBef>
                <a:spcPts val="0"/>
              </a:spcBef>
              <a:spcAft>
                <a:spcPts val="0"/>
              </a:spcAft>
              <a:buSzPts val="1100"/>
              <a:buChar char="●"/>
            </a:pPr>
            <a:r>
              <a:rPr lang="en" dirty="0"/>
              <a:t>This test consists of taking images in high and low light polluted zones. In reality, for a CubeSat star tracker, only pollution will come from Sun, Moon, and Earth albedo.</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what is being tested for (your rationale for performing the test),</a:t>
            </a:r>
            <a:endParaRPr dirty="0"/>
          </a:p>
          <a:p>
            <a:pPr marL="0" lvl="0" indent="0" algn="l" rtl="0">
              <a:spcBef>
                <a:spcPts val="0"/>
              </a:spcBef>
              <a:spcAft>
                <a:spcPts val="0"/>
              </a:spcAft>
              <a:buClr>
                <a:schemeClr val="dk1"/>
              </a:buClr>
              <a:buSzPts val="1100"/>
              <a:buFont typeface="Arial"/>
              <a:buNone/>
            </a:pPr>
            <a:r>
              <a:rPr lang="en" dirty="0"/>
              <a:t>the design of the test fixtures (diagrams)</a:t>
            </a:r>
            <a:endParaRPr dirty="0"/>
          </a:p>
          <a:p>
            <a:pPr marL="0" lvl="0" indent="0" algn="l" rtl="0">
              <a:spcBef>
                <a:spcPts val="0"/>
              </a:spcBef>
              <a:spcAft>
                <a:spcPts val="0"/>
              </a:spcAft>
              <a:buClr>
                <a:schemeClr val="dk1"/>
              </a:buClr>
              <a:buSzPts val="1100"/>
              <a:buFont typeface="Arial"/>
              <a:buNone/>
            </a:pPr>
            <a:r>
              <a:rPr lang="en" dirty="0"/>
              <a:t>what test equipment and facilities are needed,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Observatory test: sbo provides 12V/120AC power, micro-usb to usb adapters for mouse and keyboard control, and mini hdmi to hdmi cable for output to monitor (10ft cables)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night sky testing</a:t>
            </a:r>
            <a:endParaRPr dirty="0"/>
          </a:p>
          <a:p>
            <a:pPr marL="0" lvl="0" indent="0" algn="l" rtl="0">
              <a:spcBef>
                <a:spcPts val="0"/>
              </a:spcBef>
              <a:spcAft>
                <a:spcPts val="0"/>
              </a:spcAft>
              <a:buClr>
                <a:schemeClr val="dk1"/>
              </a:buClr>
              <a:buSzPts val="1100"/>
              <a:buFont typeface="Arial"/>
              <a:buNone/>
            </a:pPr>
            <a:r>
              <a:rPr lang="en" dirty="0"/>
              <a:t>- functionality of entire system</a:t>
            </a:r>
            <a:endParaRPr dirty="0"/>
          </a:p>
          <a:p>
            <a:pPr marL="0" lvl="0" indent="0" algn="l" rtl="0">
              <a:spcBef>
                <a:spcPts val="0"/>
              </a:spcBef>
              <a:spcAft>
                <a:spcPts val="0"/>
              </a:spcAft>
              <a:buClr>
                <a:schemeClr val="dk1"/>
              </a:buClr>
              <a:buSzPts val="1100"/>
              <a:buFont typeface="Arial"/>
              <a:buNone/>
            </a:pPr>
            <a:r>
              <a:rPr lang="en" dirty="0"/>
              <a:t>- can use in low light pollution areas</a:t>
            </a:r>
            <a:endParaRPr dirty="0"/>
          </a:p>
          <a:p>
            <a:pPr marL="0" lvl="0" indent="0" algn="l" rtl="0">
              <a:spcBef>
                <a:spcPts val="0"/>
              </a:spcBef>
              <a:spcAft>
                <a:spcPts val="0"/>
              </a:spcAft>
              <a:buClr>
                <a:schemeClr val="dk1"/>
              </a:buClr>
              <a:buSzPts val="1100"/>
              <a:buFont typeface="Arial"/>
              <a:buNone/>
            </a:pPr>
            <a:r>
              <a:rPr lang="en" dirty="0"/>
              <a:t>- will get a pass/fail from software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observatory testing</a:t>
            </a:r>
            <a:endParaRPr dirty="0"/>
          </a:p>
          <a:p>
            <a:pPr marL="0" lvl="0" indent="0" algn="l" rtl="0">
              <a:spcBef>
                <a:spcPts val="0"/>
              </a:spcBef>
              <a:spcAft>
                <a:spcPts val="0"/>
              </a:spcAft>
              <a:buClr>
                <a:schemeClr val="dk1"/>
              </a:buClr>
              <a:buSzPts val="1100"/>
              <a:buFont typeface="Arial"/>
              <a:buNone/>
            </a:pPr>
            <a:r>
              <a:rPr lang="en" dirty="0"/>
              <a:t>- verify alignment(?)</a:t>
            </a:r>
            <a:endParaRPr dirty="0"/>
          </a:p>
          <a:p>
            <a:pPr marL="0" lvl="0" indent="0" algn="l" rtl="0">
              <a:spcBef>
                <a:spcPts val="0"/>
              </a:spcBef>
              <a:spcAft>
                <a:spcPts val="0"/>
              </a:spcAft>
              <a:buClr>
                <a:schemeClr val="dk1"/>
              </a:buClr>
              <a:buSzPts val="1100"/>
              <a:buFont typeface="Arial"/>
              <a:buNone/>
            </a:pPr>
            <a:r>
              <a:rPr lang="en" dirty="0"/>
              <a:t>- functionality of entire system</a:t>
            </a:r>
            <a:endParaRPr dirty="0"/>
          </a:p>
          <a:p>
            <a:pPr marL="0" lvl="0" indent="0" algn="l" rtl="0">
              <a:spcBef>
                <a:spcPts val="0"/>
              </a:spcBef>
              <a:spcAft>
                <a:spcPts val="0"/>
              </a:spcAft>
              <a:buClr>
                <a:schemeClr val="dk1"/>
              </a:buClr>
              <a:buSzPts val="1100"/>
              <a:buFont typeface="Arial"/>
              <a:buNone/>
            </a:pPr>
            <a:r>
              <a:rPr lang="en" dirty="0"/>
              <a:t>- quantify accuracy with true RA/Dec from telescope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 want to take images in succession to quantify accuracy over time - can do that with both tests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10dcffd12f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10dcffd12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is being tested for (your rationale for performing the test),</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the design of the test fixtures (diagrams)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test equipment and facilities are needed,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Observatory test: sbo provides 12V/120AC power, micro-usb to usb adapters for mouse and keyboard control, and mini hdmi to hdmi cable for output to monitor (10ft cables)</a:t>
            </a:r>
            <a:endParaRPr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1236b3d877_2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1236b3d877_2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is being tested for (your rationale for performing the test),</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the design of the test fixtures (diagrams)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test equipment and facilities are needed,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Observatory test: sbo provides 12V/120AC power, micro-usb to usb adapters for mouse and keyboard control, and mini hdmi to hdmi cable for output to monitor (10ft cables)</a:t>
            </a:r>
            <a:endParaRPr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11236b3d877_2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11236b3d877_2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is being tested for (your rationale for performing the test),</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the design of the test fixtures (diagrams)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test equipment and facilities are needed,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Observatory test: sbo provides 12V/120AC power, micro-usb to usb adapters for mouse and keyboard control, and mini hdmi to hdmi cable for output to monitor (10ft cables)</a:t>
            </a:r>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11236b3d877_2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11236b3d877_2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is being tested for (your rationale for performing the test),</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the design of the test fixtures (diagrams)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test equipment and facilities are needed,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Observatory test: sbo provides 12V/120AC power, micro-usb to usb adapters for mouse and keyboard control, and mini hdmi to hdmi cable for output to monitor (10ft cables)</a:t>
            </a:r>
            <a:endParaRPr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11236b3d877_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11236b3d877_2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is being tested for (your rationale for performing the test),</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the design of the test fixtures (diagrams)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test equipment and facilities are needed,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Observatory test: sbo provides 12V/120AC power, micro-usb to usb adapters for mouse and keyboard control, and mini hdmi to hdmi cable for output to monitor (10ft cables)</a:t>
            </a:r>
            <a:endParaRPr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110a86c85c2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9" name="Google Shape;1689;g110a86c85c2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Describe how the test(s) will reduce risk to your project, what results do you expect, and what models will be validated.</a:t>
            </a:r>
            <a:endParaRPr dirty="0"/>
          </a:p>
          <a:p>
            <a:pPr marL="457200" lvl="0" indent="-298450" algn="l" rtl="0">
              <a:spcBef>
                <a:spcPts val="0"/>
              </a:spcBef>
              <a:spcAft>
                <a:spcPts val="0"/>
              </a:spcAft>
              <a:buSzPts val="1100"/>
              <a:buChar char="-"/>
            </a:pPr>
            <a:r>
              <a:rPr lang="en" dirty="0"/>
              <a:t>Characterize relationship between exposure time and Bortle scale values for solution success</a:t>
            </a:r>
            <a:endParaRPr dirty="0"/>
          </a:p>
          <a:p>
            <a:pPr marL="457200" lvl="0" indent="-298450" algn="l" rtl="0">
              <a:spcBef>
                <a:spcPts val="0"/>
              </a:spcBef>
              <a:spcAft>
                <a:spcPts val="0"/>
              </a:spcAft>
              <a:buSzPts val="1100"/>
              <a:buChar char="-"/>
            </a:pPr>
            <a:r>
              <a:rPr lang="en" dirty="0"/>
              <a:t>Verify hardware/software functionality and compatibility: FR. 1 - 3</a:t>
            </a:r>
            <a:endParaRPr dirty="0"/>
          </a:p>
          <a:p>
            <a:pPr marL="457200" lvl="0" indent="-298450" algn="l" rtl="0">
              <a:spcBef>
                <a:spcPts val="0"/>
              </a:spcBef>
              <a:spcAft>
                <a:spcPts val="0"/>
              </a:spcAft>
              <a:buSzPts val="1100"/>
              <a:buChar char="-"/>
            </a:pPr>
            <a:r>
              <a:rPr lang="en" dirty="0"/>
              <a:t>Will provide an accurate reflection of update rate on full integrated system: DR 3.1 - 3.3</a:t>
            </a:r>
            <a:endParaRPr dirty="0"/>
          </a:p>
          <a:p>
            <a:pPr marL="457200" lvl="0" indent="-298450" algn="l" rtl="0">
              <a:spcBef>
                <a:spcPts val="0"/>
              </a:spcBef>
              <a:spcAft>
                <a:spcPts val="0"/>
              </a:spcAft>
              <a:buSzPts val="1100"/>
              <a:buChar char="-"/>
            </a:pPr>
            <a:r>
              <a:rPr lang="en" dirty="0"/>
              <a:t>A close substitute for day-in-the-life test</a:t>
            </a:r>
            <a:endParaRPr dirty="0"/>
          </a:p>
          <a:p>
            <a:pPr marL="457200" lvl="0" indent="-298450" algn="l" rtl="0">
              <a:spcBef>
                <a:spcPts val="0"/>
              </a:spcBef>
              <a:spcAft>
                <a:spcPts val="0"/>
              </a:spcAft>
              <a:buSzPts val="1100"/>
              <a:buChar char="-"/>
            </a:pPr>
            <a:r>
              <a:rPr lang="en" dirty="0"/>
              <a:t>System effectiveness with real-time images</a:t>
            </a:r>
            <a:endParaRPr dirty="0"/>
          </a:p>
          <a:p>
            <a:pPr marL="457200" lvl="0" indent="-298450" algn="l" rtl="0">
              <a:spcBef>
                <a:spcPts val="0"/>
              </a:spcBef>
              <a:spcAft>
                <a:spcPts val="0"/>
              </a:spcAft>
              <a:buSzPts val="1100"/>
              <a:buChar char="-"/>
            </a:pPr>
            <a:r>
              <a:rPr lang="en" dirty="0"/>
              <a:t>Baffle effectiveness with light pollution/stray light from the moon</a:t>
            </a:r>
            <a:endParaRPr dirty="0"/>
          </a:p>
          <a:p>
            <a:pPr marL="0" lvl="0" indent="0" algn="l" rtl="0">
              <a:spcBef>
                <a:spcPts val="0"/>
              </a:spcBef>
              <a:spcAft>
                <a:spcPts val="0"/>
              </a:spcAft>
              <a:buNone/>
            </a:pPr>
            <a:r>
              <a:rPr lang="en" dirty="0"/>
              <a:t>See what fails, what succeeds image processing/solution</a:t>
            </a:r>
            <a:endParaRPr dirty="0"/>
          </a:p>
          <a:p>
            <a:pPr marL="0" lvl="0" indent="0" algn="l" rtl="0">
              <a:spcBef>
                <a:spcPts val="0"/>
              </a:spcBef>
              <a:spcAft>
                <a:spcPts val="0"/>
              </a:spcAft>
              <a:buNone/>
            </a:pPr>
            <a:r>
              <a:rPr lang="en" dirty="0"/>
              <a:t>Atmospheric interference with scattered light</a:t>
            </a: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10a86c85c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10a86c85c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Brief top level overview of your project purpose and specific, quantitative objectives (levels of success), including a brief overview of the project CONOPS and FBD.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Brief review of the baseline design with respect to CDR.  Describe major changes to the design.</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Review of the critical project elements, along with any updates on critical issues from CDR, FFR, IDR, etc.</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110a86c85c2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110a86c85c2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Images have been taken in Boulder (Class 5 Bortle)</a:t>
            </a:r>
            <a:endParaRPr dirty="0"/>
          </a:p>
          <a:p>
            <a:pPr marL="914400" lvl="1" indent="-298450" algn="l" rtl="0">
              <a:spcBef>
                <a:spcPts val="0"/>
              </a:spcBef>
              <a:spcAft>
                <a:spcPts val="0"/>
              </a:spcAft>
              <a:buSzPts val="1100"/>
              <a:buChar char="○"/>
            </a:pPr>
            <a:r>
              <a:rPr lang="en" dirty="0"/>
              <a:t>Test failed both CubIST algorithms and Astrometry.net</a:t>
            </a:r>
            <a:endParaRPr dirty="0"/>
          </a:p>
          <a:p>
            <a:pPr marL="914400" lvl="1" indent="-298450" algn="l" rtl="0">
              <a:spcBef>
                <a:spcPts val="0"/>
              </a:spcBef>
              <a:spcAft>
                <a:spcPts val="0"/>
              </a:spcAft>
              <a:buSzPts val="1100"/>
              <a:buChar char="○"/>
            </a:pPr>
            <a:r>
              <a:rPr lang="en" dirty="0"/>
              <a:t>Instability in camera (no tripod) may have resulted in a failure to acquire solution</a:t>
            </a:r>
            <a:endParaRPr dirty="0"/>
          </a:p>
          <a:p>
            <a:pPr marL="457200" lvl="0" indent="-298450" algn="l" rtl="0">
              <a:spcBef>
                <a:spcPts val="0"/>
              </a:spcBef>
              <a:spcAft>
                <a:spcPts val="0"/>
              </a:spcAft>
              <a:buSzPts val="1100"/>
              <a:buChar char="●"/>
            </a:pPr>
            <a:r>
              <a:rPr lang="en" dirty="0"/>
              <a:t>Images have been taken in Vail (Class 4 Bortle) at 24 ms exposure time</a:t>
            </a:r>
            <a:endParaRPr dirty="0"/>
          </a:p>
          <a:p>
            <a:pPr marL="914400" lvl="1" indent="-298450" algn="l" rtl="0">
              <a:spcBef>
                <a:spcPts val="0"/>
              </a:spcBef>
              <a:spcAft>
                <a:spcPts val="0"/>
              </a:spcAft>
              <a:buSzPts val="1100"/>
              <a:buChar char="○"/>
            </a:pPr>
            <a:r>
              <a:rPr lang="en" dirty="0"/>
              <a:t>Test provided a solution from CubIST algorithm and Astrometry.net</a:t>
            </a:r>
            <a:endParaRPr dirty="0"/>
          </a:p>
          <a:p>
            <a:pPr marL="1371600" lvl="2" indent="-298450" algn="l" rtl="0">
              <a:spcBef>
                <a:spcPts val="0"/>
              </a:spcBef>
              <a:spcAft>
                <a:spcPts val="0"/>
              </a:spcAft>
              <a:buSzPts val="1100"/>
              <a:buChar char="■"/>
            </a:pPr>
            <a:r>
              <a:rPr lang="en" dirty="0"/>
              <a:t>Laptop update rate of 1.25 Hz</a:t>
            </a:r>
            <a:endParaRPr dirty="0"/>
          </a:p>
          <a:p>
            <a:pPr marL="1371600" lvl="2" indent="-298450" algn="l" rtl="0">
              <a:spcBef>
                <a:spcPts val="0"/>
              </a:spcBef>
              <a:spcAft>
                <a:spcPts val="0"/>
              </a:spcAft>
              <a:buSzPts val="1100"/>
              <a:buChar char="■"/>
            </a:pPr>
            <a:r>
              <a:rPr lang="en" dirty="0"/>
              <a:t>Solution times on RPi in progress</a:t>
            </a:r>
            <a:endParaRPr dirty="0"/>
          </a:p>
          <a:p>
            <a:pPr marL="914400" lvl="1" indent="-298450" algn="l" rtl="0">
              <a:spcBef>
                <a:spcPts val="0"/>
              </a:spcBef>
              <a:spcAft>
                <a:spcPts val="0"/>
              </a:spcAft>
              <a:buSzPts val="1100"/>
              <a:buChar char="○"/>
            </a:pPr>
            <a:r>
              <a:rPr lang="en" dirty="0"/>
              <a:t>Lower class Bortle and tripod use increased stability and visibility of stars in image plane</a:t>
            </a:r>
            <a:endParaRPr dirty="0"/>
          </a:p>
          <a:p>
            <a:pPr marL="457200" lvl="0" indent="-298450" algn="l" rtl="0">
              <a:spcBef>
                <a:spcPts val="0"/>
              </a:spcBef>
              <a:spcAft>
                <a:spcPts val="0"/>
              </a:spcAft>
              <a:buSzPts val="1100"/>
              <a:buChar char="●"/>
            </a:pPr>
            <a:r>
              <a:rPr lang="en" dirty="0"/>
              <a:t>Lower class Bortles to be tested in the near future to potentially increase solution time via brightness and more recognizable stars in frame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Describe the status of the testing tasks, showing engineering details as needed to convey a solid understanding of the design </a:t>
            </a:r>
            <a:endParaRPr dirty="0"/>
          </a:p>
          <a:p>
            <a:pPr marL="0" lvl="0" indent="0" algn="l" rtl="0">
              <a:spcBef>
                <a:spcPts val="0"/>
              </a:spcBef>
              <a:spcAft>
                <a:spcPts val="0"/>
              </a:spcAft>
              <a:buNone/>
            </a:pPr>
            <a:r>
              <a:rPr lang="en" dirty="0"/>
              <a:t>(and the ability to reduce risk), requirements to be verified or validated, and what V&amp;V is most important for project success.</a:t>
            </a:r>
            <a:endParaRPr dirty="0"/>
          </a:p>
          <a:p>
            <a:pPr marL="0" lvl="0" indent="0" algn="l" rtl="0">
              <a:spcBef>
                <a:spcPts val="0"/>
              </a:spcBef>
              <a:spcAft>
                <a:spcPts val="0"/>
              </a:spcAft>
              <a:buNone/>
            </a:pPr>
            <a:r>
              <a:rPr lang="en" dirty="0"/>
              <a:t>After baffle delivery/integration, we can test baffle effectiveness through solution</a:t>
            </a:r>
            <a:endParaRPr dirty="0"/>
          </a:p>
          <a:p>
            <a:pPr marL="0" lvl="0" indent="0" algn="l" rtl="0">
              <a:spcBef>
                <a:spcPts val="0"/>
              </a:spcBef>
              <a:spcAft>
                <a:spcPts val="0"/>
              </a:spcAft>
              <a:buNone/>
            </a:pPr>
            <a:r>
              <a:rPr lang="en" dirty="0"/>
              <a:t>time/update rate at these varying Bortle levels and exposure times.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Have taken preliminary images without the baffle in Vail (Bortle class 5) at varying </a:t>
            </a:r>
            <a:endParaRPr dirty="0"/>
          </a:p>
          <a:p>
            <a:pPr marL="0" lvl="0" indent="0" algn="l" rtl="0">
              <a:spcBef>
                <a:spcPts val="0"/>
              </a:spcBef>
              <a:spcAft>
                <a:spcPts val="0"/>
              </a:spcAft>
              <a:buNone/>
            </a:pPr>
            <a:r>
              <a:rPr lang="en" dirty="0"/>
              <a:t>exposure times with system mounted on a tripod.</a:t>
            </a:r>
            <a:endParaRPr dirty="0"/>
          </a:p>
          <a:p>
            <a:pPr marL="0" lvl="0" indent="0" algn="l" rtl="0">
              <a:spcBef>
                <a:spcPts val="0"/>
              </a:spcBef>
              <a:spcAft>
                <a:spcPts val="0"/>
              </a:spcAft>
              <a:buNone/>
            </a:pPr>
            <a:r>
              <a:rPr lang="en" dirty="0"/>
              <a:t>Ran these images through software, verified with astrometry (RESULTS HERE)</a:t>
            </a:r>
            <a:endParaRPr dirty="0"/>
          </a:p>
          <a:p>
            <a:pPr marL="0" lvl="0" indent="0" algn="l" rtl="0">
              <a:spcBef>
                <a:spcPts val="0"/>
              </a:spcBef>
              <a:spcAft>
                <a:spcPts val="0"/>
              </a:spcAft>
              <a:buNone/>
            </a:pPr>
            <a:r>
              <a:rPr lang="en" dirty="0"/>
              <a:t>Verified camera’s ability to successfully capture usable images: FR.1</a:t>
            </a:r>
            <a:endParaRPr dirty="0"/>
          </a:p>
          <a:p>
            <a:pPr marL="0" lvl="0" indent="0" algn="l" rtl="0">
              <a:spcBef>
                <a:spcPts val="0"/>
              </a:spcBef>
              <a:spcAft>
                <a:spcPts val="0"/>
              </a:spcAft>
              <a:buClr>
                <a:schemeClr val="dk1"/>
              </a:buClr>
              <a:buSzPts val="1100"/>
              <a:buFont typeface="Arial"/>
              <a:buNone/>
            </a:pPr>
            <a:r>
              <a:rPr lang="en" dirty="0"/>
              <a:t>Integration with baffle for night sky testing can be redundant in night sky testing due to atmospheric conditions. Thus, specific testing with the baffle is required to physically characterize the effectiveness.</a:t>
            </a:r>
            <a:endParaRPr dirty="0"/>
          </a:p>
          <a:p>
            <a:pPr marL="0" lvl="0" indent="0" algn="l" rtl="0">
              <a:spcBef>
                <a:spcPts val="0"/>
              </a:spcBef>
              <a:spcAft>
                <a:spcPts val="0"/>
              </a:spcAft>
              <a:buClr>
                <a:schemeClr val="dk1"/>
              </a:buClr>
              <a:buSzPts val="1100"/>
              <a:buFont typeface="Arial"/>
              <a:buNone/>
            </a:pPr>
            <a:endParaRPr dirty="0"/>
          </a:p>
          <a:p>
            <a:pPr marL="457200" lvl="0" indent="-323850" algn="l" rtl="0">
              <a:spcBef>
                <a:spcPts val="0"/>
              </a:spcBef>
              <a:spcAft>
                <a:spcPts val="0"/>
              </a:spcAft>
              <a:buClr>
                <a:schemeClr val="dk1"/>
              </a:buClr>
              <a:buSzPts val="1500"/>
              <a:buFont typeface="Open Sans"/>
              <a:buChar char="●"/>
            </a:pPr>
            <a:endParaRPr sz="19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113820d62a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13820d62a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dirty="0">
                <a:solidFill>
                  <a:schemeClr val="dk1"/>
                </a:solidFill>
              </a:rPr>
              <a:t>What is being tested for (your rationale for performing the test)</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Meeting Level 3 design requirements for power, update rate, and accuracy</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Tracking vs lost in space</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How much memory is used (images, solutions, etc) if fully operational for X hours straight?</a:t>
            </a:r>
            <a:endParaRPr sz="1600"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600" dirty="0">
                <a:solidFill>
                  <a:schemeClr val="dk1"/>
                </a:solidFill>
              </a:rPr>
              <a:t>Design of the test fixtures (diagrams)</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Show diagram from CDR</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Measure current at inputs, outputs, and intermediate if possible</a:t>
            </a:r>
            <a:endParaRPr sz="1600"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600" dirty="0">
                <a:solidFill>
                  <a:schemeClr val="dk1"/>
                </a:solidFill>
              </a:rPr>
              <a:t>What test equipment and facilities are needed</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Lens/camera module/Pi/SD card</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Logging multimeter</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HDMI and USB cables</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113820d62a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113820d62a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Describe the status of the testing tasks, showing engineering details as needed to convey a </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solid understanding of the design (and the ability to reduce risk), requirements to be verified </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or validated, and what V&amp;V is most important for project success.</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Explain methods/strategies to drive down power</a:t>
            </a:r>
            <a:endParaRPr sz="1600" dirty="0">
              <a:solidFill>
                <a:schemeClr val="dk1"/>
              </a:solidFill>
            </a:endParaRPr>
          </a:p>
          <a:p>
            <a:pPr marL="457200" marR="0" lvl="0" indent="-330200" algn="l" rtl="0">
              <a:lnSpc>
                <a:spcPct val="115000"/>
              </a:lnSpc>
              <a:spcBef>
                <a:spcPts val="0"/>
              </a:spcBef>
              <a:spcAft>
                <a:spcPts val="0"/>
              </a:spcAft>
              <a:buClr>
                <a:schemeClr val="dk1"/>
              </a:buClr>
              <a:buSzPts val="1600"/>
              <a:buFont typeface="Arial"/>
              <a:buChar char="●"/>
            </a:pPr>
            <a:r>
              <a:rPr lang="en" sz="1600" dirty="0">
                <a:solidFill>
                  <a:schemeClr val="dk1"/>
                </a:solidFill>
              </a:rPr>
              <a:t>What scenario/configuration is expected to use the most power?</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11200ed37eb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11200ed37e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Give more background here on what the test is doing and what the attitude “truth” solutions mean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Verify that camera system and software have sufficient performance to achieve desired accuracy</a:t>
            </a:r>
            <a:endParaRPr dirty="0"/>
          </a:p>
          <a:p>
            <a:pPr marL="457200" lvl="0" indent="-298450" algn="l" rtl="0">
              <a:spcBef>
                <a:spcPts val="0"/>
              </a:spcBef>
              <a:spcAft>
                <a:spcPts val="0"/>
              </a:spcAft>
              <a:buSzPts val="1100"/>
              <a:buChar char="●"/>
            </a:pPr>
            <a:r>
              <a:rPr lang="en" dirty="0"/>
              <a:t>Update Rate</a:t>
            </a:r>
            <a:endParaRPr dirty="0"/>
          </a:p>
          <a:p>
            <a:pPr marL="914400" lvl="1" indent="-298450" algn="l" rtl="0">
              <a:spcBef>
                <a:spcPts val="0"/>
              </a:spcBef>
              <a:spcAft>
                <a:spcPts val="0"/>
              </a:spcAft>
              <a:buSzPts val="1100"/>
              <a:buChar char="○"/>
            </a:pPr>
            <a:r>
              <a:rPr lang="en" dirty="0"/>
              <a:t>Verify system can meet update rate requirement</a:t>
            </a:r>
            <a:endParaRPr dirty="0"/>
          </a:p>
          <a:p>
            <a:pPr marL="914400" lvl="1" indent="-298450" algn="l" rtl="0">
              <a:spcBef>
                <a:spcPts val="0"/>
              </a:spcBef>
              <a:spcAft>
                <a:spcPts val="0"/>
              </a:spcAft>
              <a:buSzPts val="1100"/>
              <a:buChar char="○"/>
            </a:pPr>
            <a:r>
              <a:rPr lang="en" dirty="0"/>
              <a:t>Attitude solutions shall be generated at a rate of 0.2 Hz or greater.</a:t>
            </a:r>
            <a:endParaRPr dirty="0"/>
          </a:p>
          <a:p>
            <a:pPr marL="914400" lvl="1" indent="-298450" algn="l" rtl="0">
              <a:spcBef>
                <a:spcPts val="0"/>
              </a:spcBef>
              <a:spcAft>
                <a:spcPts val="0"/>
              </a:spcAft>
              <a:buSzPts val="1100"/>
              <a:buChar char="○"/>
            </a:pPr>
            <a:r>
              <a:rPr lang="en" dirty="0"/>
              <a:t>The attitude solution shall have an absolute accuracy of less than 0.05°(1σ).</a:t>
            </a:r>
            <a:endParaRPr dirty="0"/>
          </a:p>
          <a:p>
            <a:pPr marL="457200" lvl="0" indent="-298450" algn="l" rtl="0">
              <a:spcBef>
                <a:spcPts val="0"/>
              </a:spcBef>
              <a:spcAft>
                <a:spcPts val="0"/>
              </a:spcAft>
              <a:buSzPts val="1100"/>
              <a:buChar char="●"/>
            </a:pPr>
            <a:r>
              <a:rPr lang="en" dirty="0"/>
              <a:t>Software Integration</a:t>
            </a:r>
            <a:endParaRPr dirty="0"/>
          </a:p>
          <a:p>
            <a:pPr marL="914400" lvl="1" indent="-298450" algn="l" rtl="0">
              <a:spcBef>
                <a:spcPts val="0"/>
              </a:spcBef>
              <a:spcAft>
                <a:spcPts val="0"/>
              </a:spcAft>
              <a:buSzPts val="1100"/>
              <a:buChar char="○"/>
            </a:pPr>
            <a:r>
              <a:rPr lang="en" dirty="0"/>
              <a:t>Verify software subsystems function together if outputs are valid</a:t>
            </a:r>
            <a:endParaRPr dirty="0"/>
          </a:p>
          <a:p>
            <a:pPr marL="914400" lvl="1" indent="-298450" algn="l" rtl="0">
              <a:spcBef>
                <a:spcPts val="0"/>
              </a:spcBef>
              <a:spcAft>
                <a:spcPts val="0"/>
              </a:spcAft>
              <a:buSzPts val="1100"/>
              <a:buChar char="○"/>
            </a:pPr>
            <a:r>
              <a:rPr lang="en" dirty="0"/>
              <a:t>The image sensor shall output each image to the on board processor.</a:t>
            </a:r>
            <a:endParaRPr dirty="0"/>
          </a:p>
          <a:p>
            <a:pPr marL="914400" lvl="1" indent="-298450" algn="l" rtl="0">
              <a:spcBef>
                <a:spcPts val="0"/>
              </a:spcBef>
              <a:spcAft>
                <a:spcPts val="0"/>
              </a:spcAft>
              <a:buSzPts val="1100"/>
              <a:buChar char="○"/>
            </a:pPr>
            <a:r>
              <a:rPr lang="en" dirty="0"/>
              <a:t>The characteristics of the CM shall provide discernable images for centroiding and matching algorithms.</a:t>
            </a:r>
            <a:endParaRPr dirty="0"/>
          </a:p>
          <a:p>
            <a:pPr marL="914400" lvl="1" indent="-298450" algn="l" rtl="0">
              <a:spcBef>
                <a:spcPts val="0"/>
              </a:spcBef>
              <a:spcAft>
                <a:spcPts val="0"/>
              </a:spcAft>
              <a:buSzPts val="1100"/>
              <a:buChar char="○"/>
            </a:pPr>
            <a:r>
              <a:rPr lang="en" dirty="0"/>
              <a:t>The star tracker shall remain functional at a slew rate of 2°/s or less.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11232bcb455_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11232bcb455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200ed37eb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200ed37e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Describe how the test(s) will reduce risk to your project, what results do you expect, and what</a:t>
            </a:r>
            <a:endParaRPr dirty="0"/>
          </a:p>
          <a:p>
            <a:pPr marL="0" lvl="0" indent="0" algn="l" rtl="0">
              <a:spcBef>
                <a:spcPts val="0"/>
              </a:spcBef>
              <a:spcAft>
                <a:spcPts val="0"/>
              </a:spcAft>
              <a:buClr>
                <a:schemeClr val="dk1"/>
              </a:buClr>
              <a:buSzPts val="1100"/>
              <a:buFont typeface="Arial"/>
              <a:buNone/>
            </a:pPr>
            <a:r>
              <a:rPr lang="en" dirty="0"/>
              <a:t>models will be validated.</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11200ed37eb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11200ed37eb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Describe the status of the testing tasks, showing engineering details as needed to convey a </a:t>
            </a:r>
            <a:endParaRPr dirty="0"/>
          </a:p>
          <a:p>
            <a:pPr marL="0" lvl="0" indent="0" algn="l" rtl="0">
              <a:spcBef>
                <a:spcPts val="0"/>
              </a:spcBef>
              <a:spcAft>
                <a:spcPts val="0"/>
              </a:spcAft>
              <a:buClr>
                <a:schemeClr val="dk1"/>
              </a:buClr>
              <a:buSzPts val="1100"/>
              <a:buFont typeface="Arial"/>
              <a:buNone/>
            </a:pPr>
            <a:r>
              <a:rPr lang="en" dirty="0"/>
              <a:t>solid understanding of the design (and the ability to reduce risk), requirements to be verified </a:t>
            </a:r>
            <a:endParaRPr dirty="0"/>
          </a:p>
          <a:p>
            <a:pPr marL="0" lvl="0" indent="0" algn="l" rtl="0">
              <a:spcBef>
                <a:spcPts val="0"/>
              </a:spcBef>
              <a:spcAft>
                <a:spcPts val="0"/>
              </a:spcAft>
              <a:buClr>
                <a:schemeClr val="dk1"/>
              </a:buClr>
              <a:buSzPts val="1100"/>
              <a:buFont typeface="Arial"/>
              <a:buNone/>
            </a:pPr>
            <a:r>
              <a:rPr lang="en" dirty="0"/>
              <a:t>or validated, and what V&amp;V is most important for project success.</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110a86c85c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110a86c85c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dirty="0">
                <a:solidFill>
                  <a:schemeClr val="dk1"/>
                </a:solidFill>
              </a:rPr>
              <a:t>The team presented an update on status of all expenses including parts received, pending and planned with emphasis on long-lead and most important parts to project success.  </a:t>
            </a:r>
            <a:endParaRPr dirty="0">
              <a:solidFill>
                <a:schemeClr val="dk1"/>
              </a:solidFill>
            </a:endParaRPr>
          </a:p>
          <a:p>
            <a:pPr marL="0" marR="0" lvl="0" indent="0" algn="l" rtl="0">
              <a:lnSpc>
                <a:spcPct val="115000"/>
              </a:lnSpc>
              <a:spcBef>
                <a:spcPts val="0"/>
              </a:spcBef>
              <a:spcAft>
                <a:spcPts val="0"/>
              </a:spcAft>
              <a:buNone/>
            </a:pPr>
            <a:r>
              <a:rPr lang="en" dirty="0">
                <a:solidFill>
                  <a:schemeClr val="dk1"/>
                </a:solidFill>
              </a:rPr>
              <a:t>An updated Cost Plan (CP) was presented, in the form of a financial budget, for all major items in the project, </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highlighting uncertainties and corresponding budget margins. (9-10 pts)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11236b3d877_4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7" name="Google Shape;1917;g11236b3d877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10a86c85c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10a86c85c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you have</a:t>
            </a:r>
            <a:endParaRPr dirty="0"/>
          </a:p>
          <a:p>
            <a:pPr marL="0" lvl="0" indent="0" algn="l" rtl="0">
              <a:spcBef>
                <a:spcPts val="0"/>
              </a:spcBef>
              <a:spcAft>
                <a:spcPts val="0"/>
              </a:spcAft>
              <a:buNone/>
            </a:pPr>
            <a:r>
              <a:rPr lang="en" dirty="0"/>
              <a:t>Whats missing</a:t>
            </a:r>
            <a:endParaRPr dirty="0"/>
          </a:p>
          <a:p>
            <a:pPr marL="0" lvl="0" indent="0" algn="l" rtl="0">
              <a:spcBef>
                <a:spcPts val="0"/>
              </a:spcBef>
              <a:spcAft>
                <a:spcPts val="0"/>
              </a:spcAft>
              <a:buNone/>
            </a:pPr>
            <a:r>
              <a:rPr lang="en" dirty="0"/>
              <a:t>Expected lead times</a:t>
            </a: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0a86c85c2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10a86c85c2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110a86c85c2_0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1" name="Google Shape;1971;g110a86c85c2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110a86c85c2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110a86c85c2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CHESNEY</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11236b3d877_17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11236b3d877_17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110a86c85c2_0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110a86c85c2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11236b3d877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11236b3d877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110a86c85c2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8" name="Google Shape;2088;g110a86c85c2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11236b3d877_12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11236b3d877_12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NICKY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With the addition of the tracking algo, we will be able to meet DR -- from preliminary testing around 10x faster not tested on project hardware yet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plan to implement modification tactics for lost in space and tracking to meet DR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Tracking has the algorithm only search for stars around where they had been found previously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Only looks in the squares for stars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11236b3d877_12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11236b3d877_12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11232bcb455_9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11232bcb455_9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11232bcb455_9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11232bcb455_9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Could add procedure steps on side of this slide, but having both visual and written procedure is necessary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1232bcb455_8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1232bcb455_8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10dcffd12f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10dcffd12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g11236b3d877_1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4" name="Google Shape;2174;g11236b3d877_1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OD of 5 → 1e-3 Tx </a:t>
            </a:r>
            <a:endParaRPr dirty="0"/>
          </a:p>
          <a:p>
            <a:pPr marL="0" lvl="0" indent="0" algn="l" rtl="0">
              <a:spcBef>
                <a:spcPts val="0"/>
              </a:spcBef>
              <a:spcAft>
                <a:spcPts val="0"/>
              </a:spcAft>
              <a:buNone/>
            </a:pPr>
            <a:r>
              <a:rPr lang="en" dirty="0"/>
              <a:t>700 W/m^2 → 0.7 W/m^2</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g112221c2c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7" name="Google Shape;2227;g112221c2c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114c8cdb40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114c8cdb40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is being tested for (your rationale for performing the test),</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the design of the test fixtures (diagrams)</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what test equipment and facilities are needed,</a:t>
            </a: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dirty="0">
                <a:solidFill>
                  <a:schemeClr val="dk1"/>
                </a:solidFill>
              </a:rPr>
              <a:t>Observatory test: sbo provides 12V/120AC power, micro-usb to usb adapters for mouse and keyboard control, and mini hdmi to hdmi cable for output to monitor (10ft cables)</a:t>
            </a:r>
            <a:endParaRPr dirty="0">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11236b3d877_12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11236b3d877_12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11236b3d877_12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9" name="Google Shape;2259;g11236b3d877_12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g11236b3d877_12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7" name="Google Shape;2267;g11236b3d877_12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11236b3d877_12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11236b3d877_12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11236b3d877_12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11236b3d877_1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g11236b3d877_12_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0" name="Google Shape;2340;g11236b3d877_12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232bcb455_8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232bcb455_8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11236b3d877_17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9" name="Google Shape;2389;g11236b3d877_1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11236b3d877_12_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11236b3d877_12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11236b3d877_12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5" name="Google Shape;2415;g11236b3d877_12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11236b3d877_12_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11236b3d877_12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11236b3d877_17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11236b3d877_1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1236b3d877_17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1236b3d877_17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g11236b3d877_17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9" name="Google Shape;2449;g11236b3d877_17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11236b3d877_17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11236b3d877_17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236b3d877_17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236b3d877_17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Describe how the test(s) will reduce risk to your project, what results do you expect, and what</a:t>
            </a:r>
            <a:endParaRPr dirty="0"/>
          </a:p>
          <a:p>
            <a:pPr marL="0" lvl="0" indent="0" algn="l" rtl="0">
              <a:spcBef>
                <a:spcPts val="0"/>
              </a:spcBef>
              <a:spcAft>
                <a:spcPts val="0"/>
              </a:spcAft>
              <a:buClr>
                <a:schemeClr val="dk1"/>
              </a:buClr>
              <a:buSzPts val="1100"/>
              <a:buFont typeface="Arial"/>
              <a:buNone/>
            </a:pPr>
            <a:r>
              <a:rPr lang="en" dirty="0"/>
              <a:t>models will be validated.</a:t>
            </a: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11200ed37e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7" name="Google Shape;2507;g11200ed37e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Adtl Tests include: (please add or edit this list!!!!) (Palo/Akos please add tests if you think we are missing something)</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1) Power consumption</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2) Rate testing</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3) Software tracking tests</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4) Simulated Images</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5) binary/ noise backyard tests</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6) outdoor testing</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7) comparing all of these tests for accuracy</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1232bcb455_8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11232bcb455_8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Either avoid or explain diff between LIS and tracking </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11200ed37eb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11200ed37eb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Adtl Tests include: (please add or edit this list!!!!) (Palo/Akos please add tests if you think we are missing something)</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1) Power consumption</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2) Rate testing</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3) Software tracking tests</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4) Simulated Images</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5) binary/ noise backyard tests</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6) outdoor testing</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7) comparing all of these tests for accuracy</a:t>
            </a: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11236b3d877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11236b3d87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CHESNEY</a:t>
            </a:r>
            <a:br>
              <a:rPr lang="en" dirty="0"/>
            </a:br>
            <a:r>
              <a:rPr lang="en" dirty="0"/>
              <a:t>The problem with this test setup is that there is a ton of error involved with the setup.  Specifically, the collimating optics will be very difficult to align perfectly (.1 degrees off automatically makes our system .1 degrees off) and also getting the light to become collimated is a very difficult task (Our only experience is Maria collimating a laser pointer and that was quite difficult in itself). I did find a possible resource from NASA to discuss the feasibility of us doing this test if I can get a meeting with him, and he should provide some great insight on testing our star trackers performance next spring.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Pros:</a:t>
            </a:r>
            <a:endParaRPr dirty="0"/>
          </a:p>
          <a:p>
            <a:pPr marL="0" lvl="0" indent="0" algn="l" rtl="0">
              <a:spcBef>
                <a:spcPts val="0"/>
              </a:spcBef>
              <a:spcAft>
                <a:spcPts val="0"/>
              </a:spcAft>
              <a:buNone/>
            </a:pPr>
            <a:r>
              <a:rPr lang="en" dirty="0"/>
              <a:t>Controlled environment</a:t>
            </a:r>
            <a:endParaRPr dirty="0"/>
          </a:p>
          <a:p>
            <a:pPr marL="0" lvl="0" indent="0" algn="l" rtl="0">
              <a:spcBef>
                <a:spcPts val="0"/>
              </a:spcBef>
              <a:spcAft>
                <a:spcPts val="0"/>
              </a:spcAft>
              <a:buNone/>
            </a:pPr>
            <a:r>
              <a:rPr lang="en" dirty="0"/>
              <a:t>Verification can be done against the actual image we are looking at (Accuracy of image sensor/lens can be tested)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Cons:</a:t>
            </a:r>
            <a:endParaRPr dirty="0"/>
          </a:p>
          <a:p>
            <a:pPr marL="0" lvl="0" indent="0" algn="l" rtl="0">
              <a:spcBef>
                <a:spcPts val="0"/>
              </a:spcBef>
              <a:spcAft>
                <a:spcPts val="0"/>
              </a:spcAft>
              <a:buNone/>
            </a:pPr>
            <a:r>
              <a:rPr lang="en" dirty="0"/>
              <a:t>Collimation setup must be </a:t>
            </a:r>
            <a:r>
              <a:rPr lang="en" b="1" dirty="0"/>
              <a:t>very precise</a:t>
            </a:r>
            <a:r>
              <a:rPr lang="en" dirty="0"/>
              <a:t> for an accurate test</a:t>
            </a:r>
            <a:endParaRPr dirty="0"/>
          </a:p>
          <a:p>
            <a:pPr marL="0" lvl="0" indent="0" algn="l" rtl="0">
              <a:spcBef>
                <a:spcPts val="0"/>
              </a:spcBef>
              <a:spcAft>
                <a:spcPts val="0"/>
              </a:spcAft>
              <a:buNone/>
            </a:pPr>
            <a:r>
              <a:rPr lang="en" dirty="0"/>
              <a:t>Many sources of error involved with equipment set up.</a:t>
            </a: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11236b3d877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11236b3d877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CHESNEY</a:t>
            </a:r>
            <a:br>
              <a:rPr lang="en" dirty="0"/>
            </a:br>
            <a:r>
              <a:rPr lang="en" dirty="0"/>
              <a:t>The problem with this test setup is that there is a ton of error involved with the setup.  Specifically, the collimating optics will be very difficult to align perfectly (.1 degrees off automatically makes our system .1 degrees off) and also getting the light to become collimated is a very difficult task (Our only experience is Maria collimating a laser pointer and that was quite difficult in itself). I did find a possible resource from NASA to discuss the feasibility of us doing this test if I can get a meeting with him, and he should provide some great insight on testing our star trackers performance next spring.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Pros:</a:t>
            </a:r>
            <a:endParaRPr dirty="0"/>
          </a:p>
          <a:p>
            <a:pPr marL="0" lvl="0" indent="0" algn="l" rtl="0">
              <a:spcBef>
                <a:spcPts val="0"/>
              </a:spcBef>
              <a:spcAft>
                <a:spcPts val="0"/>
              </a:spcAft>
              <a:buNone/>
            </a:pPr>
            <a:r>
              <a:rPr lang="en" dirty="0"/>
              <a:t>Controlled environment</a:t>
            </a:r>
            <a:endParaRPr dirty="0"/>
          </a:p>
          <a:p>
            <a:pPr marL="0" lvl="0" indent="0" algn="l" rtl="0">
              <a:spcBef>
                <a:spcPts val="0"/>
              </a:spcBef>
              <a:spcAft>
                <a:spcPts val="0"/>
              </a:spcAft>
              <a:buNone/>
            </a:pPr>
            <a:r>
              <a:rPr lang="en" dirty="0"/>
              <a:t>Verification can be done against the actual image we are looking at (Accuracy of image sensor/lens can be tested)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Cons:</a:t>
            </a:r>
            <a:endParaRPr dirty="0"/>
          </a:p>
          <a:p>
            <a:pPr marL="0" lvl="0" indent="0" algn="l" rtl="0">
              <a:spcBef>
                <a:spcPts val="0"/>
              </a:spcBef>
              <a:spcAft>
                <a:spcPts val="0"/>
              </a:spcAft>
              <a:buNone/>
            </a:pPr>
            <a:r>
              <a:rPr lang="en" dirty="0"/>
              <a:t>Collimation setup must be </a:t>
            </a:r>
            <a:r>
              <a:rPr lang="en" b="1" dirty="0"/>
              <a:t>very precise</a:t>
            </a:r>
            <a:r>
              <a:rPr lang="en" dirty="0"/>
              <a:t> for an accurate test</a:t>
            </a:r>
            <a:endParaRPr dirty="0"/>
          </a:p>
          <a:p>
            <a:pPr marL="0" lvl="0" indent="0" algn="l" rtl="0">
              <a:spcBef>
                <a:spcPts val="0"/>
              </a:spcBef>
              <a:spcAft>
                <a:spcPts val="0"/>
              </a:spcAft>
              <a:buNone/>
            </a:pPr>
            <a:r>
              <a:rPr lang="en" dirty="0"/>
              <a:t>Many sources of error involved with equipment set up.</a:t>
            </a: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11236b3d877_1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11236b3d877_1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CHESNEY</a:t>
            </a:r>
            <a:br>
              <a:rPr lang="en" dirty="0"/>
            </a:br>
            <a:r>
              <a:rPr lang="en" dirty="0"/>
              <a:t>The problem with this test setup is that there is a ton of error involved with the setup.  Specifically, the collimating optics will be very difficult to align perfectly (.1 degrees off automatically makes our system .1 degrees off) and also getting the light to become collimated is a very difficult task (Our only experience is Maria collimating a laser pointer and that was quite difficult in itself). I did find a possible resource from NASA to discuss the feasibility of us doing this test if I can get a meeting with him, and he should provide some great insight on testing our star trackers performance next spring.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Pros:</a:t>
            </a:r>
            <a:endParaRPr dirty="0"/>
          </a:p>
          <a:p>
            <a:pPr marL="0" lvl="0" indent="0" algn="l" rtl="0">
              <a:spcBef>
                <a:spcPts val="0"/>
              </a:spcBef>
              <a:spcAft>
                <a:spcPts val="0"/>
              </a:spcAft>
              <a:buNone/>
            </a:pPr>
            <a:r>
              <a:rPr lang="en" dirty="0"/>
              <a:t>Controlled environment</a:t>
            </a:r>
            <a:endParaRPr dirty="0"/>
          </a:p>
          <a:p>
            <a:pPr marL="0" lvl="0" indent="0" algn="l" rtl="0">
              <a:spcBef>
                <a:spcPts val="0"/>
              </a:spcBef>
              <a:spcAft>
                <a:spcPts val="0"/>
              </a:spcAft>
              <a:buNone/>
            </a:pPr>
            <a:r>
              <a:rPr lang="en" dirty="0"/>
              <a:t>Verification can be done against the actual image we are looking at (Accuracy of image sensor/lens can be tested)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Cons:</a:t>
            </a:r>
            <a:endParaRPr dirty="0"/>
          </a:p>
          <a:p>
            <a:pPr marL="0" lvl="0" indent="0" algn="l" rtl="0">
              <a:spcBef>
                <a:spcPts val="0"/>
              </a:spcBef>
              <a:spcAft>
                <a:spcPts val="0"/>
              </a:spcAft>
              <a:buNone/>
            </a:pPr>
            <a:r>
              <a:rPr lang="en" dirty="0"/>
              <a:t>Collimation setup must be </a:t>
            </a:r>
            <a:r>
              <a:rPr lang="en" b="1" dirty="0"/>
              <a:t>very precise</a:t>
            </a:r>
            <a:r>
              <a:rPr lang="en" dirty="0"/>
              <a:t> for an accurate test</a:t>
            </a:r>
            <a:endParaRPr dirty="0"/>
          </a:p>
          <a:p>
            <a:pPr marL="0" lvl="0" indent="0" algn="l" rtl="0">
              <a:spcBef>
                <a:spcPts val="0"/>
              </a:spcBef>
              <a:spcAft>
                <a:spcPts val="0"/>
              </a:spcAft>
              <a:buNone/>
            </a:pPr>
            <a:r>
              <a:rPr lang="en" dirty="0"/>
              <a:t>Many sources of error involved with equipment set up.</a:t>
            </a: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2"/>
        <p:cNvGrpSpPr/>
        <p:nvPr/>
      </p:nvGrpSpPr>
      <p:grpSpPr>
        <a:xfrm>
          <a:off x="0" y="0"/>
          <a:ext cx="0" cy="0"/>
          <a:chOff x="0" y="0"/>
          <a:chExt cx="0" cy="0"/>
        </a:xfrm>
      </p:grpSpPr>
      <p:sp>
        <p:nvSpPr>
          <p:cNvPr id="2553" name="Google Shape;2553;g11236b3d877_1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4" name="Google Shape;2554;g11236b3d877_1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g11236b3d877_1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2" name="Google Shape;2562;g11236b3d877_1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11236b3d877_1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11236b3d877_1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g11236b3d877_17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8" name="Google Shape;2578;g11236b3d877_17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3"/>
        <p:cNvGrpSpPr/>
        <p:nvPr/>
      </p:nvGrpSpPr>
      <p:grpSpPr>
        <a:xfrm>
          <a:off x="0" y="0"/>
          <a:ext cx="0" cy="0"/>
          <a:chOff x="0" y="0"/>
          <a:chExt cx="0" cy="0"/>
        </a:xfrm>
      </p:grpSpPr>
      <p:sp>
        <p:nvSpPr>
          <p:cNvPr id="2654" name="Google Shape;2654;g11236b3d877_17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5" name="Google Shape;2655;g11236b3d877_17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11236b3d877_17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11236b3d877_17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1232bcb455_8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1232bcb455_8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g11236b3d877_17_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11236b3d877_17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g11236b3d877_17_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9" name="Google Shape;2679;g11236b3d877_17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NATALIE</a:t>
            </a: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11236b3d877_17_1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7" name="Google Shape;2687;g11236b3d877_17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dirty="0">
                <a:solidFill>
                  <a:srgbClr val="595959"/>
                </a:solidFill>
              </a:rPr>
              <a:t>NATALIE</a:t>
            </a:r>
            <a:endParaRPr sz="1000" dirty="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1000" dirty="0">
                <a:solidFill>
                  <a:srgbClr val="595959"/>
                </a:solidFill>
              </a:rPr>
              <a:t>There are quite a few risks involved with Cubist’s ability to complete its mission, but what we have chosen to focus on here are those risks that ultimately have the largest effect on success. Specifically, optical parameters define key risks both because of the team’s overall lack of in-depth experience in this field, as well their propagated impact on the rest of the system, potentially causing failure to produce a solution at all. Another concern is the limited validity of the simulated images, as well as that of the truth model itself, in accurately representing Cubist’s operational environment. And finally, we must consider the possibility that the processing either takes too much time to produce a solution, or consumes more power than the CubeSat can supply it.</a:t>
            </a:r>
            <a:endParaRPr sz="1000" dirty="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1000" dirty="0">
                <a:solidFill>
                  <a:srgbClr val="595959"/>
                </a:solidFill>
              </a:rPr>
              <a:t>To ensure that these risks can be mitigated before the day-in-the life testing is conducted, we are continuing our simulation, testing, and analysis, and pursuing ways to improve our in-depth understanding via both research and contact with optical experts.</a:t>
            </a:r>
            <a:endParaRPr sz="1000" dirty="0">
              <a:solidFill>
                <a:srgbClr val="595959"/>
              </a:solidFill>
            </a:endParaRPr>
          </a:p>
          <a:p>
            <a:pPr marL="0" lvl="0" indent="0" algn="l" rtl="0">
              <a:lnSpc>
                <a:spcPct val="100000"/>
              </a:lnSpc>
              <a:spcBef>
                <a:spcPts val="1200"/>
              </a:spcBef>
              <a:spcAft>
                <a:spcPts val="0"/>
              </a:spcAft>
              <a:buClr>
                <a:schemeClr val="dk1"/>
              </a:buClr>
              <a:buSzPts val="1100"/>
              <a:buFont typeface="Arial"/>
              <a:buNone/>
            </a:pPr>
            <a:endParaRPr sz="1000" dirty="0">
              <a:solidFill>
                <a:srgbClr val="595959"/>
              </a:solidFill>
            </a:endParaRPr>
          </a:p>
          <a:p>
            <a:pPr marL="0" lvl="0" indent="0" algn="l" rtl="0">
              <a:spcBef>
                <a:spcPts val="1200"/>
              </a:spcBef>
              <a:spcAft>
                <a:spcPts val="0"/>
              </a:spcAft>
              <a:buClr>
                <a:schemeClr val="dk1"/>
              </a:buClr>
              <a:buSzPts val="1100"/>
              <a:buFont typeface="Arial"/>
              <a:buNone/>
            </a:pPr>
            <a:r>
              <a:rPr lang="en" sz="1000" dirty="0">
                <a:solidFill>
                  <a:srgbClr val="595959"/>
                </a:solidFill>
              </a:rPr>
              <a:t>mention power draw, processing capabilities - electronics</a:t>
            </a:r>
            <a:endParaRPr sz="1000" dirty="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1000" dirty="0">
                <a:solidFill>
                  <a:srgbClr val="595959"/>
                </a:solidFill>
              </a:rPr>
              <a:t>Merge similar risks together, add other categories</a:t>
            </a:r>
            <a:endParaRPr sz="1000" dirty="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 sz="1000" dirty="0">
                <a:solidFill>
                  <a:srgbClr val="595959"/>
                </a:solidFill>
              </a:rPr>
              <a:t>Misalignment in manufacturing</a:t>
            </a:r>
            <a:endParaRPr sz="1000" dirty="0">
              <a:solidFill>
                <a:srgbClr val="595959"/>
              </a:solidFill>
            </a:endParaRPr>
          </a:p>
          <a:p>
            <a:pPr marL="0" lvl="0" indent="0" algn="l" rtl="0">
              <a:lnSpc>
                <a:spcPct val="100000"/>
              </a:lnSpc>
              <a:spcBef>
                <a:spcPts val="1200"/>
              </a:spcBef>
              <a:spcAft>
                <a:spcPts val="0"/>
              </a:spcAft>
              <a:buClr>
                <a:schemeClr val="dk1"/>
              </a:buClr>
              <a:buSzPts val="1100"/>
              <a:buFont typeface="Arial"/>
              <a:buNone/>
            </a:pPr>
            <a:endParaRPr sz="1000" dirty="0">
              <a:solidFill>
                <a:srgbClr val="595959"/>
              </a:solidFill>
            </a:endParaRPr>
          </a:p>
          <a:p>
            <a:pPr marL="0" lvl="0" indent="0" algn="l" rtl="0">
              <a:lnSpc>
                <a:spcPct val="100000"/>
              </a:lnSpc>
              <a:spcBef>
                <a:spcPts val="1200"/>
              </a:spcBef>
              <a:spcAft>
                <a:spcPts val="1200"/>
              </a:spcAft>
              <a:buClr>
                <a:schemeClr val="dk1"/>
              </a:buClr>
              <a:buSzPts val="1100"/>
              <a:buFont typeface="Arial"/>
              <a:buNone/>
            </a:pPr>
            <a:r>
              <a:rPr lang="en" sz="1000" dirty="0">
                <a:solidFill>
                  <a:srgbClr val="595959"/>
                </a:solidFill>
              </a:rPr>
              <a:t>See WASP slide 29</a:t>
            </a:r>
            <a:br>
              <a:rPr lang="en" sz="1000" dirty="0">
                <a:solidFill>
                  <a:srgbClr val="595959"/>
                </a:solidFill>
              </a:rPr>
            </a:br>
            <a:r>
              <a:rPr lang="en" sz="1000" u="sng" dirty="0">
                <a:solidFill>
                  <a:srgbClr val="0097A7"/>
                </a:solidFill>
                <a:hlinkClick r:id="rId3">
                  <a:extLst>
                    <a:ext uri="{A12FA001-AC4F-418D-AE19-62706E023703}">
                      <ahyp:hlinkClr xmlns:ahyp="http://schemas.microsoft.com/office/drawing/2018/hyperlinkcolor" val="tx"/>
                    </a:ext>
                  </a:extLst>
                </a:hlinkClick>
              </a:rPr>
              <a:t>https://www.colorado.edu/aerospace/sites/default/files/attached-files/markovichemma_280520_26120477_wasp_cdr.pdf</a:t>
            </a:r>
            <a:r>
              <a:rPr lang="en" sz="1000" dirty="0">
                <a:solidFill>
                  <a:srgbClr val="595959"/>
                </a:solidFill>
              </a:rPr>
              <a:t> </a:t>
            </a:r>
            <a:endParaRPr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10a86c85c2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10a86c85c2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p:nvPr/>
        </p:nvSpPr>
        <p:spPr>
          <a:xfrm rot="10800000">
            <a:off x="7931400" y="175"/>
            <a:ext cx="1222500" cy="717000"/>
          </a:xfrm>
          <a:prstGeom prst="snip1Rect">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2" name="Google Shape;12;p2"/>
          <p:cNvCxnSpPr/>
          <p:nvPr/>
        </p:nvCxnSpPr>
        <p:spPr>
          <a:xfrm>
            <a:off x="7290660" y="2868688"/>
            <a:ext cx="562200" cy="0"/>
          </a:xfrm>
          <a:prstGeom prst="straightConnector1">
            <a:avLst/>
          </a:prstGeom>
          <a:noFill/>
          <a:ln w="76200" cap="flat" cmpd="sng">
            <a:solidFill>
              <a:srgbClr val="B3A77D"/>
            </a:solidFill>
            <a:prstDash val="solid"/>
            <a:round/>
            <a:headEnd type="none" w="sm" len="sm"/>
            <a:tailEnd type="none" w="sm" len="sm"/>
          </a:ln>
        </p:spPr>
      </p:cxnSp>
      <p:cxnSp>
        <p:nvCxnSpPr>
          <p:cNvPr id="13" name="Google Shape;13;p2"/>
          <p:cNvCxnSpPr/>
          <p:nvPr/>
        </p:nvCxnSpPr>
        <p:spPr>
          <a:xfrm>
            <a:off x="1292110" y="2868702"/>
            <a:ext cx="562200" cy="0"/>
          </a:xfrm>
          <a:prstGeom prst="straightConnector1">
            <a:avLst/>
          </a:prstGeom>
          <a:noFill/>
          <a:ln w="76200" cap="flat" cmpd="sng">
            <a:solidFill>
              <a:srgbClr val="B3A77D"/>
            </a:solidFill>
            <a:prstDash val="solid"/>
            <a:round/>
            <a:headEnd type="none" w="sm" len="sm"/>
            <a:tailEnd type="none" w="sm" len="sm"/>
          </a:ln>
        </p:spPr>
      </p:cxnSp>
      <p:sp>
        <p:nvSpPr>
          <p:cNvPr id="14" name="Google Shape;14;p2"/>
          <p:cNvSpPr txBox="1"/>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5400" b="1" dirty="0">
              <a:solidFill>
                <a:srgbClr val="000000"/>
              </a:solidFill>
              <a:latin typeface="PT Sans Narrow"/>
              <a:ea typeface="PT Sans Narrow"/>
              <a:cs typeface="PT Sans Narrow"/>
              <a:sym typeface="PT Sans Narrow"/>
            </a:endParaRPr>
          </a:p>
        </p:txBody>
      </p:sp>
      <p:sp>
        <p:nvSpPr>
          <p:cNvPr id="15" name="Google Shape;15;p2"/>
          <p:cNvSpPr txBo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dirty="0">
              <a:solidFill>
                <a:srgbClr val="695D46"/>
              </a:solidFill>
              <a:latin typeface="Open Sans"/>
              <a:ea typeface="Open Sans"/>
              <a:cs typeface="Open Sans"/>
              <a:sym typeface="Open Sans"/>
            </a:endParaRPr>
          </a:p>
        </p:txBody>
      </p:sp>
      <p:pic>
        <p:nvPicPr>
          <p:cNvPr id="16" name="Google Shape;16;p2"/>
          <p:cNvPicPr preferRelativeResize="0"/>
          <p:nvPr/>
        </p:nvPicPr>
        <p:blipFill rotWithShape="1">
          <a:blip r:embed="rId2">
            <a:alphaModFix/>
          </a:blip>
          <a:srcRect t="29196" b="28042"/>
          <a:stretch/>
        </p:blipFill>
        <p:spPr>
          <a:xfrm>
            <a:off x="2598650" y="4306042"/>
            <a:ext cx="3946700" cy="674583"/>
          </a:xfrm>
          <a:prstGeom prst="rect">
            <a:avLst/>
          </a:prstGeom>
          <a:noFill/>
          <a:ln>
            <a:noFill/>
          </a:ln>
        </p:spPr>
      </p:pic>
      <p:sp>
        <p:nvSpPr>
          <p:cNvPr id="17" name="Google Shape;17;p2"/>
          <p:cNvSpPr/>
          <p:nvPr/>
        </p:nvSpPr>
        <p:spPr>
          <a:xfrm>
            <a:off x="0" y="0"/>
            <a:ext cx="9153900" cy="393600"/>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8" name="Google Shape;18;p2"/>
          <p:cNvCxnSpPr/>
          <p:nvPr/>
        </p:nvCxnSpPr>
        <p:spPr>
          <a:xfrm rot="10800000" flipH="1">
            <a:off x="0" y="254775"/>
            <a:ext cx="8331900" cy="2400"/>
          </a:xfrm>
          <a:prstGeom prst="straightConnector1">
            <a:avLst/>
          </a:prstGeom>
          <a:noFill/>
          <a:ln w="38100" cap="flat" cmpd="sng">
            <a:solidFill>
              <a:srgbClr val="9900FF"/>
            </a:solidFill>
            <a:prstDash val="solid"/>
            <a:round/>
            <a:headEnd type="none" w="sm" len="sm"/>
            <a:tailEnd type="none" w="sm" len="sm"/>
          </a:ln>
        </p:spPr>
      </p:cxnSp>
      <p:cxnSp>
        <p:nvCxnSpPr>
          <p:cNvPr id="19" name="Google Shape;19;p2"/>
          <p:cNvCxnSpPr/>
          <p:nvPr/>
        </p:nvCxnSpPr>
        <p:spPr>
          <a:xfrm rot="10800000" flipH="1">
            <a:off x="0" y="302350"/>
            <a:ext cx="8336700" cy="9600"/>
          </a:xfrm>
          <a:prstGeom prst="straightConnector1">
            <a:avLst/>
          </a:prstGeom>
          <a:noFill/>
          <a:ln w="19050" cap="flat" cmpd="sng">
            <a:solidFill>
              <a:srgbClr val="0000FF"/>
            </a:solidFill>
            <a:prstDash val="solid"/>
            <a:round/>
            <a:headEnd type="none" w="sm" len="sm"/>
            <a:tailEnd type="none" w="sm" len="sm"/>
          </a:ln>
        </p:spPr>
      </p:cxnSp>
      <p:pic>
        <p:nvPicPr>
          <p:cNvPr id="20" name="Google Shape;20;p2"/>
          <p:cNvPicPr preferRelativeResize="0"/>
          <p:nvPr/>
        </p:nvPicPr>
        <p:blipFill>
          <a:blip r:embed="rId3">
            <a:alphaModFix/>
          </a:blip>
          <a:stretch>
            <a:fillRect/>
          </a:stretch>
        </p:blipFill>
        <p:spPr>
          <a:xfrm>
            <a:off x="8319849" y="71300"/>
            <a:ext cx="735350" cy="574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8"/>
        <p:cNvGrpSpPr/>
        <p:nvPr/>
      </p:nvGrpSpPr>
      <p:grpSpPr>
        <a:xfrm>
          <a:off x="0" y="0"/>
          <a:ext cx="0" cy="0"/>
          <a:chOff x="0" y="0"/>
          <a:chExt cx="0" cy="0"/>
        </a:xfrm>
      </p:grpSpPr>
      <p:sp>
        <p:nvSpPr>
          <p:cNvPr id="129" name="Google Shape;12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0" name="Google Shape;13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31" name="Google Shape;13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12"/>
          <p:cNvSpPr/>
          <p:nvPr/>
        </p:nvSpPr>
        <p:spPr>
          <a:xfrm>
            <a:off x="8440603"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135" name="Google Shape;135;p12"/>
          <p:cNvSpPr/>
          <p:nvPr/>
        </p:nvSpPr>
        <p:spPr>
          <a:xfrm>
            <a:off x="0"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12"/>
          <p:cNvSpPr/>
          <p:nvPr/>
        </p:nvSpPr>
        <p:spPr>
          <a:xfrm>
            <a:off x="703385"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2"/>
          <p:cNvSpPr/>
          <p:nvPr/>
        </p:nvSpPr>
        <p:spPr>
          <a:xfrm>
            <a:off x="1406769"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12"/>
          <p:cNvSpPr/>
          <p:nvPr/>
        </p:nvSpPr>
        <p:spPr>
          <a:xfrm>
            <a:off x="2110154"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12"/>
          <p:cNvSpPr/>
          <p:nvPr/>
        </p:nvSpPr>
        <p:spPr>
          <a:xfrm>
            <a:off x="2813538"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40;p12"/>
          <p:cNvSpPr/>
          <p:nvPr/>
        </p:nvSpPr>
        <p:spPr>
          <a:xfrm>
            <a:off x="3516923"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p12"/>
          <p:cNvSpPr/>
          <p:nvPr/>
        </p:nvSpPr>
        <p:spPr>
          <a:xfrm>
            <a:off x="4220308"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12"/>
          <p:cNvSpPr/>
          <p:nvPr/>
        </p:nvSpPr>
        <p:spPr>
          <a:xfrm>
            <a:off x="4923692"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p12"/>
          <p:cNvSpPr/>
          <p:nvPr/>
        </p:nvSpPr>
        <p:spPr>
          <a:xfrm>
            <a:off x="5627077"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12"/>
          <p:cNvSpPr/>
          <p:nvPr/>
        </p:nvSpPr>
        <p:spPr>
          <a:xfrm>
            <a:off x="6330462"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12"/>
          <p:cNvSpPr/>
          <p:nvPr/>
        </p:nvSpPr>
        <p:spPr>
          <a:xfrm>
            <a:off x="7033846"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12"/>
          <p:cNvSpPr/>
          <p:nvPr/>
        </p:nvSpPr>
        <p:spPr>
          <a:xfrm>
            <a:off x="7737231"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12"/>
          <p:cNvSpPr/>
          <p:nvPr/>
        </p:nvSpPr>
        <p:spPr>
          <a:xfrm>
            <a:off x="8440615"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p12"/>
          <p:cNvSpPr/>
          <p:nvPr/>
        </p:nvSpPr>
        <p:spPr>
          <a:xfrm>
            <a:off x="-12"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12"/>
          <p:cNvSpPr/>
          <p:nvPr/>
        </p:nvSpPr>
        <p:spPr>
          <a:xfrm>
            <a:off x="703372"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12"/>
          <p:cNvSpPr/>
          <p:nvPr/>
        </p:nvSpPr>
        <p:spPr>
          <a:xfrm>
            <a:off x="1406757"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p12"/>
          <p:cNvSpPr/>
          <p:nvPr/>
        </p:nvSpPr>
        <p:spPr>
          <a:xfrm>
            <a:off x="2110141"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12"/>
          <p:cNvSpPr/>
          <p:nvPr/>
        </p:nvSpPr>
        <p:spPr>
          <a:xfrm>
            <a:off x="2813526"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12"/>
          <p:cNvSpPr/>
          <p:nvPr/>
        </p:nvSpPr>
        <p:spPr>
          <a:xfrm>
            <a:off x="3516911"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12"/>
          <p:cNvSpPr/>
          <p:nvPr/>
        </p:nvSpPr>
        <p:spPr>
          <a:xfrm>
            <a:off x="4220295"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12"/>
          <p:cNvSpPr/>
          <p:nvPr/>
        </p:nvSpPr>
        <p:spPr>
          <a:xfrm>
            <a:off x="4923680"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12"/>
          <p:cNvSpPr/>
          <p:nvPr/>
        </p:nvSpPr>
        <p:spPr>
          <a:xfrm>
            <a:off x="5627064"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12"/>
          <p:cNvSpPr/>
          <p:nvPr/>
        </p:nvSpPr>
        <p:spPr>
          <a:xfrm>
            <a:off x="6330449"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12"/>
          <p:cNvSpPr/>
          <p:nvPr/>
        </p:nvSpPr>
        <p:spPr>
          <a:xfrm>
            <a:off x="7033834"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12"/>
          <p:cNvSpPr/>
          <p:nvPr/>
        </p:nvSpPr>
        <p:spPr>
          <a:xfrm>
            <a:off x="7737218"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12"/>
          <p:cNvSpPr/>
          <p:nvPr/>
        </p:nvSpPr>
        <p:spPr>
          <a:xfrm>
            <a:off x="8440603"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12"/>
          <p:cNvSpPr/>
          <p:nvPr/>
        </p:nvSpPr>
        <p:spPr>
          <a:xfrm>
            <a:off x="1406757"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12"/>
          <p:cNvSpPr/>
          <p:nvPr/>
        </p:nvSpPr>
        <p:spPr>
          <a:xfrm>
            <a:off x="2110141"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12"/>
          <p:cNvSpPr/>
          <p:nvPr/>
        </p:nvSpPr>
        <p:spPr>
          <a:xfrm>
            <a:off x="2813526"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12"/>
          <p:cNvSpPr/>
          <p:nvPr/>
        </p:nvSpPr>
        <p:spPr>
          <a:xfrm>
            <a:off x="3516911"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12"/>
          <p:cNvSpPr/>
          <p:nvPr/>
        </p:nvSpPr>
        <p:spPr>
          <a:xfrm>
            <a:off x="4220295"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12"/>
          <p:cNvSpPr/>
          <p:nvPr/>
        </p:nvSpPr>
        <p:spPr>
          <a:xfrm>
            <a:off x="4923680"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12"/>
          <p:cNvSpPr/>
          <p:nvPr/>
        </p:nvSpPr>
        <p:spPr>
          <a:xfrm>
            <a:off x="5627064"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12"/>
          <p:cNvSpPr/>
          <p:nvPr/>
        </p:nvSpPr>
        <p:spPr>
          <a:xfrm>
            <a:off x="6330449"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12"/>
          <p:cNvSpPr/>
          <p:nvPr/>
        </p:nvSpPr>
        <p:spPr>
          <a:xfrm>
            <a:off x="7033834"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12"/>
          <p:cNvSpPr/>
          <p:nvPr/>
        </p:nvSpPr>
        <p:spPr>
          <a:xfrm>
            <a:off x="7737218"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12"/>
          <p:cNvSpPr/>
          <p:nvPr/>
        </p:nvSpPr>
        <p:spPr>
          <a:xfrm>
            <a:off x="1406757"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12"/>
          <p:cNvSpPr/>
          <p:nvPr/>
        </p:nvSpPr>
        <p:spPr>
          <a:xfrm>
            <a:off x="2110141"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12"/>
          <p:cNvSpPr/>
          <p:nvPr/>
        </p:nvSpPr>
        <p:spPr>
          <a:xfrm>
            <a:off x="2813526"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12"/>
          <p:cNvSpPr/>
          <p:nvPr/>
        </p:nvSpPr>
        <p:spPr>
          <a:xfrm>
            <a:off x="3516911"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12"/>
          <p:cNvSpPr/>
          <p:nvPr/>
        </p:nvSpPr>
        <p:spPr>
          <a:xfrm>
            <a:off x="4220295"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12"/>
          <p:cNvSpPr/>
          <p:nvPr/>
        </p:nvSpPr>
        <p:spPr>
          <a:xfrm>
            <a:off x="4923680"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12"/>
          <p:cNvSpPr/>
          <p:nvPr/>
        </p:nvSpPr>
        <p:spPr>
          <a:xfrm>
            <a:off x="5627064"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12"/>
          <p:cNvSpPr/>
          <p:nvPr/>
        </p:nvSpPr>
        <p:spPr>
          <a:xfrm>
            <a:off x="6330449"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12"/>
          <p:cNvSpPr/>
          <p:nvPr/>
        </p:nvSpPr>
        <p:spPr>
          <a:xfrm>
            <a:off x="7033834"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12"/>
          <p:cNvSpPr/>
          <p:nvPr/>
        </p:nvSpPr>
        <p:spPr>
          <a:xfrm>
            <a:off x="7737218"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12"/>
          <p:cNvSpPr/>
          <p:nvPr/>
        </p:nvSpPr>
        <p:spPr>
          <a:xfrm>
            <a:off x="8440603"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2" name="Google Shape;182;p12"/>
          <p:cNvPicPr preferRelativeResize="0"/>
          <p:nvPr/>
        </p:nvPicPr>
        <p:blipFill>
          <a:blip r:embed="rId2">
            <a:alphaModFix/>
          </a:blip>
          <a:stretch>
            <a:fillRect/>
          </a:stretch>
        </p:blipFill>
        <p:spPr>
          <a:xfrm>
            <a:off x="57150" y="3981450"/>
            <a:ext cx="1263650" cy="9876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83"/>
        <p:cNvGrpSpPr/>
        <p:nvPr/>
      </p:nvGrpSpPr>
      <p:grpSpPr>
        <a:xfrm>
          <a:off x="0" y="0"/>
          <a:ext cx="0" cy="0"/>
          <a:chOff x="0" y="0"/>
          <a:chExt cx="0" cy="0"/>
        </a:xfrm>
      </p:grpSpPr>
      <p:pic>
        <p:nvPicPr>
          <p:cNvPr id="184" name="Google Shape;184;p13"/>
          <p:cNvPicPr preferRelativeResize="0"/>
          <p:nvPr/>
        </p:nvPicPr>
        <p:blipFill rotWithShape="1">
          <a:blip r:embed="rId2">
            <a:alphaModFix/>
          </a:blip>
          <a:srcRect t="15833" r="2808" b="14260"/>
          <a:stretch/>
        </p:blipFill>
        <p:spPr>
          <a:xfrm>
            <a:off x="-91300" y="-52425"/>
            <a:ext cx="9255327" cy="5314952"/>
          </a:xfrm>
          <a:prstGeom prst="rect">
            <a:avLst/>
          </a:prstGeom>
          <a:noFill/>
          <a:ln>
            <a:noFill/>
          </a:ln>
        </p:spPr>
      </p:pic>
      <p:sp>
        <p:nvSpPr>
          <p:cNvPr id="185" name="Google Shape;185;p13"/>
          <p:cNvSpPr txBox="1">
            <a:spLocks noGrp="1"/>
          </p:cNvSpPr>
          <p:nvPr>
            <p:ph type="sldNum" idx="12"/>
          </p:nvPr>
        </p:nvSpPr>
        <p:spPr>
          <a:xfrm>
            <a:off x="8539133" y="4882292"/>
            <a:ext cx="548700" cy="393600"/>
          </a:xfrm>
          <a:prstGeom prst="rect">
            <a:avLst/>
          </a:prstGeom>
          <a:noFill/>
          <a:ln>
            <a:noFill/>
          </a:ln>
        </p:spPr>
        <p:txBody>
          <a:bodyPr spcFirstLastPara="1" wrap="square" lIns="91425" tIns="91425" rIns="91425" bIns="91425" anchor="t" anchorCtr="0">
            <a:noAutofit/>
          </a:bodyPr>
          <a:lstStyle>
            <a:lvl1pPr lvl="0" algn="ctr" rtl="0">
              <a:buNone/>
              <a:defRPr b="1">
                <a:solidFill>
                  <a:schemeClr val="lt1"/>
                </a:solidFill>
              </a:defRPr>
            </a:lvl1pPr>
            <a:lvl2pPr lvl="1" algn="ctr" rtl="0">
              <a:buNone/>
              <a:defRPr b="1">
                <a:solidFill>
                  <a:schemeClr val="lt1"/>
                </a:solidFill>
              </a:defRPr>
            </a:lvl2pPr>
            <a:lvl3pPr lvl="2" algn="ctr" rtl="0">
              <a:buNone/>
              <a:defRPr b="1">
                <a:solidFill>
                  <a:schemeClr val="lt1"/>
                </a:solidFill>
              </a:defRPr>
            </a:lvl3pPr>
            <a:lvl4pPr lvl="3" algn="ctr" rtl="0">
              <a:buNone/>
              <a:defRPr b="1">
                <a:solidFill>
                  <a:schemeClr val="lt1"/>
                </a:solidFill>
              </a:defRPr>
            </a:lvl4pPr>
            <a:lvl5pPr lvl="4" algn="ctr" rtl="0">
              <a:buNone/>
              <a:defRPr b="1">
                <a:solidFill>
                  <a:schemeClr val="lt1"/>
                </a:solidFill>
              </a:defRPr>
            </a:lvl5pPr>
            <a:lvl6pPr lvl="5" algn="ctr" rtl="0">
              <a:buNone/>
              <a:defRPr b="1">
                <a:solidFill>
                  <a:schemeClr val="lt1"/>
                </a:solidFill>
              </a:defRPr>
            </a:lvl6pPr>
            <a:lvl7pPr lvl="6" algn="ctr" rtl="0">
              <a:buNone/>
              <a:defRPr b="1">
                <a:solidFill>
                  <a:schemeClr val="lt1"/>
                </a:solidFill>
              </a:defRPr>
            </a:lvl7pPr>
            <a:lvl8pPr lvl="7" algn="ctr" rtl="0">
              <a:buNone/>
              <a:defRPr b="1">
                <a:solidFill>
                  <a:schemeClr val="lt1"/>
                </a:solidFill>
              </a:defRPr>
            </a:lvl8pPr>
            <a:lvl9pPr lvl="8" algn="ctr" rtl="0">
              <a:buNone/>
              <a:defRPr b="1">
                <a:solidFill>
                  <a:schemeClr val="lt1"/>
                </a:solidFill>
              </a:defRPr>
            </a:lvl9pPr>
          </a:lstStyle>
          <a:p>
            <a:pPr marL="0" lvl="0" indent="0" algn="ctr" rtl="0">
              <a:spcBef>
                <a:spcPts val="0"/>
              </a:spcBef>
              <a:spcAft>
                <a:spcPts val="0"/>
              </a:spcAft>
              <a:buNone/>
            </a:pPr>
            <a:fld id="{00000000-1234-1234-1234-123412341234}" type="slidenum">
              <a:rPr lang="en"/>
              <a:t>‹#›</a:t>
            </a:fld>
            <a:endParaRPr dirty="0"/>
          </a:p>
        </p:txBody>
      </p:sp>
      <p:pic>
        <p:nvPicPr>
          <p:cNvPr id="186" name="Google Shape;186;p13"/>
          <p:cNvPicPr preferRelativeResize="0"/>
          <p:nvPr/>
        </p:nvPicPr>
        <p:blipFill>
          <a:blip r:embed="rId3">
            <a:alphaModFix/>
          </a:blip>
          <a:stretch>
            <a:fillRect/>
          </a:stretch>
        </p:blipFill>
        <p:spPr>
          <a:xfrm>
            <a:off x="214319" y="4120882"/>
            <a:ext cx="1263650" cy="79401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87"/>
        <p:cNvGrpSpPr/>
        <p:nvPr/>
      </p:nvGrpSpPr>
      <p:grpSpPr>
        <a:xfrm>
          <a:off x="0" y="0"/>
          <a:ext cx="0" cy="0"/>
          <a:chOff x="0" y="0"/>
          <a:chExt cx="0" cy="0"/>
        </a:xfrm>
      </p:grpSpPr>
      <p:sp>
        <p:nvSpPr>
          <p:cNvPr id="188" name="Google Shape;18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9" name="Google Shape;18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0" name="Google Shape;19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6"/>
        <p:cNvGrpSpPr/>
        <p:nvPr/>
      </p:nvGrpSpPr>
      <p:grpSpPr>
        <a:xfrm>
          <a:off x="0" y="0"/>
          <a:ext cx="0" cy="0"/>
          <a:chOff x="0" y="0"/>
          <a:chExt cx="0" cy="0"/>
        </a:xfrm>
      </p:grpSpPr>
      <p:sp>
        <p:nvSpPr>
          <p:cNvPr id="197" name="Google Shape;197;p16"/>
          <p:cNvSpPr/>
          <p:nvPr/>
        </p:nvSpPr>
        <p:spPr>
          <a:xfrm rot="10800000">
            <a:off x="7931400" y="175"/>
            <a:ext cx="1222500" cy="717000"/>
          </a:xfrm>
          <a:prstGeom prst="snip1Rect">
            <a:avLst>
              <a:gd name="adj" fmla="val 50000"/>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98" name="Google Shape;198;p16"/>
          <p:cNvCxnSpPr/>
          <p:nvPr/>
        </p:nvCxnSpPr>
        <p:spPr>
          <a:xfrm>
            <a:off x="7290660" y="2868688"/>
            <a:ext cx="562200" cy="0"/>
          </a:xfrm>
          <a:prstGeom prst="straightConnector1">
            <a:avLst/>
          </a:prstGeom>
          <a:noFill/>
          <a:ln w="76200" cap="flat" cmpd="sng">
            <a:solidFill>
              <a:srgbClr val="B3A77D"/>
            </a:solidFill>
            <a:prstDash val="solid"/>
            <a:round/>
            <a:headEnd type="none" w="sm" len="sm"/>
            <a:tailEnd type="none" w="sm" len="sm"/>
          </a:ln>
        </p:spPr>
      </p:cxnSp>
      <p:cxnSp>
        <p:nvCxnSpPr>
          <p:cNvPr id="199" name="Google Shape;199;p16"/>
          <p:cNvCxnSpPr/>
          <p:nvPr/>
        </p:nvCxnSpPr>
        <p:spPr>
          <a:xfrm>
            <a:off x="1292110" y="2868702"/>
            <a:ext cx="562200" cy="0"/>
          </a:xfrm>
          <a:prstGeom prst="straightConnector1">
            <a:avLst/>
          </a:prstGeom>
          <a:noFill/>
          <a:ln w="76200" cap="flat" cmpd="sng">
            <a:solidFill>
              <a:srgbClr val="B3A77D"/>
            </a:solidFill>
            <a:prstDash val="solid"/>
            <a:round/>
            <a:headEnd type="none" w="sm" len="sm"/>
            <a:tailEnd type="none" w="sm" len="sm"/>
          </a:ln>
        </p:spPr>
      </p:cxnSp>
      <p:sp>
        <p:nvSpPr>
          <p:cNvPr id="200" name="Google Shape;200;p16"/>
          <p:cNvSpPr txBox="1"/>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5400" b="1" dirty="0">
              <a:solidFill>
                <a:srgbClr val="000000"/>
              </a:solidFill>
              <a:latin typeface="PT Sans Narrow"/>
              <a:ea typeface="PT Sans Narrow"/>
              <a:cs typeface="PT Sans Narrow"/>
              <a:sym typeface="PT Sans Narrow"/>
            </a:endParaRPr>
          </a:p>
        </p:txBody>
      </p:sp>
      <p:sp>
        <p:nvSpPr>
          <p:cNvPr id="201" name="Google Shape;201;p16"/>
          <p:cNvSpPr txBo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dirty="0">
              <a:solidFill>
                <a:srgbClr val="695D46"/>
              </a:solidFill>
              <a:latin typeface="Open Sans"/>
              <a:ea typeface="Open Sans"/>
              <a:cs typeface="Open Sans"/>
              <a:sym typeface="Open Sans"/>
            </a:endParaRPr>
          </a:p>
        </p:txBody>
      </p:sp>
      <p:pic>
        <p:nvPicPr>
          <p:cNvPr id="202" name="Google Shape;202;p16"/>
          <p:cNvPicPr preferRelativeResize="0"/>
          <p:nvPr/>
        </p:nvPicPr>
        <p:blipFill rotWithShape="1">
          <a:blip r:embed="rId2">
            <a:alphaModFix/>
          </a:blip>
          <a:srcRect t="29196" b="28042"/>
          <a:stretch/>
        </p:blipFill>
        <p:spPr>
          <a:xfrm>
            <a:off x="2598650" y="4306042"/>
            <a:ext cx="3946700" cy="674583"/>
          </a:xfrm>
          <a:prstGeom prst="rect">
            <a:avLst/>
          </a:prstGeom>
          <a:noFill/>
          <a:ln>
            <a:noFill/>
          </a:ln>
        </p:spPr>
      </p:pic>
      <p:sp>
        <p:nvSpPr>
          <p:cNvPr id="203" name="Google Shape;203;p16"/>
          <p:cNvSpPr/>
          <p:nvPr/>
        </p:nvSpPr>
        <p:spPr>
          <a:xfrm>
            <a:off x="0" y="0"/>
            <a:ext cx="9153900" cy="393600"/>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04" name="Google Shape;204;p16"/>
          <p:cNvCxnSpPr/>
          <p:nvPr/>
        </p:nvCxnSpPr>
        <p:spPr>
          <a:xfrm rot="10800000" flipH="1">
            <a:off x="0" y="254775"/>
            <a:ext cx="8331900" cy="2400"/>
          </a:xfrm>
          <a:prstGeom prst="straightConnector1">
            <a:avLst/>
          </a:prstGeom>
          <a:noFill/>
          <a:ln w="38100" cap="flat" cmpd="sng">
            <a:solidFill>
              <a:srgbClr val="9900FF"/>
            </a:solidFill>
            <a:prstDash val="solid"/>
            <a:round/>
            <a:headEnd type="none" w="sm" len="sm"/>
            <a:tailEnd type="none" w="sm" len="sm"/>
          </a:ln>
        </p:spPr>
      </p:cxnSp>
      <p:cxnSp>
        <p:nvCxnSpPr>
          <p:cNvPr id="205" name="Google Shape;205;p16"/>
          <p:cNvCxnSpPr/>
          <p:nvPr/>
        </p:nvCxnSpPr>
        <p:spPr>
          <a:xfrm rot="10800000" flipH="1">
            <a:off x="0" y="302350"/>
            <a:ext cx="8336700" cy="9600"/>
          </a:xfrm>
          <a:prstGeom prst="straightConnector1">
            <a:avLst/>
          </a:prstGeom>
          <a:noFill/>
          <a:ln w="19050" cap="flat" cmpd="sng">
            <a:solidFill>
              <a:srgbClr val="0000FF"/>
            </a:solidFill>
            <a:prstDash val="solid"/>
            <a:round/>
            <a:headEnd type="none" w="sm" len="sm"/>
            <a:tailEnd type="none" w="sm" len="sm"/>
          </a:ln>
        </p:spPr>
      </p:cxnSp>
      <p:pic>
        <p:nvPicPr>
          <p:cNvPr id="206" name="Google Shape;206;p16"/>
          <p:cNvPicPr preferRelativeResize="0"/>
          <p:nvPr/>
        </p:nvPicPr>
        <p:blipFill>
          <a:blip r:embed="rId3">
            <a:alphaModFix/>
          </a:blip>
          <a:stretch>
            <a:fillRect/>
          </a:stretch>
        </p:blipFill>
        <p:spPr>
          <a:xfrm>
            <a:off x="8319849" y="71300"/>
            <a:ext cx="735350" cy="5747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7"/>
        <p:cNvGrpSpPr/>
        <p:nvPr/>
      </p:nvGrpSpPr>
      <p:grpSpPr>
        <a:xfrm>
          <a:off x="0" y="0"/>
          <a:ext cx="0" cy="0"/>
          <a:chOff x="0" y="0"/>
          <a:chExt cx="0" cy="0"/>
        </a:xfrm>
      </p:grpSpPr>
      <p:sp>
        <p:nvSpPr>
          <p:cNvPr id="208" name="Google Shape;208;p17"/>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Font typeface="PT Sans Narrow"/>
              <a:buNone/>
              <a:defRPr sz="6000" b="1">
                <a:latin typeface="PT Sans Narrow"/>
                <a:ea typeface="PT Sans Narrow"/>
                <a:cs typeface="PT Sans Narrow"/>
                <a:sym typeface="PT Sans Narrow"/>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9" name="Google Shape;209;p17"/>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17"/>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1" name="Google Shape;211;p17"/>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12" name="Google Shape;212;p17"/>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13" name="Google Shape;213;p17"/>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214" name="Google Shape;214;p17"/>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215" name="Google Shape;215;p17"/>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216" name="Google Shape;216;p17"/>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217" name="Google Shape;217;p17"/>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218" name="Google Shape;218;p17"/>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219" name="Google Shape;219;p17"/>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
        <p:nvSpPr>
          <p:cNvPr id="220" name="Google Shape;22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1"/>
        <p:cNvGrpSpPr/>
        <p:nvPr/>
      </p:nvGrpSpPr>
      <p:grpSpPr>
        <a:xfrm>
          <a:off x="0" y="0"/>
          <a:ext cx="0" cy="0"/>
          <a:chOff x="0" y="0"/>
          <a:chExt cx="0" cy="0"/>
        </a:xfrm>
      </p:grpSpPr>
      <p:sp>
        <p:nvSpPr>
          <p:cNvPr id="222" name="Google Shape;222;p18"/>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18"/>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24;p1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T Sans Narrow"/>
              <a:buNone/>
              <a:defRPr b="1">
                <a:latin typeface="PT Sans Narrow"/>
                <a:ea typeface="PT Sans Narrow"/>
                <a:cs typeface="PT Sans Narrow"/>
                <a:sym typeface="PT Sans Narrow"/>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225" name="Google Shape;225;p18"/>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Open Sans"/>
              <a:buChar char="●"/>
              <a:defRPr>
                <a:latin typeface="Open Sans"/>
                <a:ea typeface="Open Sans"/>
                <a:cs typeface="Open Sans"/>
                <a:sym typeface="Open Sans"/>
              </a:defRPr>
            </a:lvl1pPr>
            <a:lvl2pPr marL="914400" lvl="1" indent="-317500" rtl="0">
              <a:spcBef>
                <a:spcPts val="0"/>
              </a:spcBef>
              <a:spcAft>
                <a:spcPts val="0"/>
              </a:spcAft>
              <a:buSzPts val="1400"/>
              <a:buFont typeface="Open Sans"/>
              <a:buChar char="○"/>
              <a:defRPr>
                <a:latin typeface="Open Sans"/>
                <a:ea typeface="Open Sans"/>
                <a:cs typeface="Open Sans"/>
                <a:sym typeface="Open Sans"/>
              </a:defRPr>
            </a:lvl2pPr>
            <a:lvl3pPr marL="1371600" lvl="2" indent="-317500" rtl="0">
              <a:spcBef>
                <a:spcPts val="0"/>
              </a:spcBef>
              <a:spcAft>
                <a:spcPts val="0"/>
              </a:spcAft>
              <a:buSzPts val="1400"/>
              <a:buFont typeface="Open Sans"/>
              <a:buChar char="■"/>
              <a:defRPr>
                <a:latin typeface="Open Sans"/>
                <a:ea typeface="Open Sans"/>
                <a:cs typeface="Open Sans"/>
                <a:sym typeface="Open Sans"/>
              </a:defRPr>
            </a:lvl3pPr>
            <a:lvl4pPr marL="1828800" lvl="3" indent="-317500" rtl="0">
              <a:spcBef>
                <a:spcPts val="0"/>
              </a:spcBef>
              <a:spcAft>
                <a:spcPts val="0"/>
              </a:spcAft>
              <a:buSzPts val="1400"/>
              <a:buFont typeface="Open Sans"/>
              <a:buChar char="●"/>
              <a:defRPr>
                <a:latin typeface="Open Sans"/>
                <a:ea typeface="Open Sans"/>
                <a:cs typeface="Open Sans"/>
                <a:sym typeface="Open Sans"/>
              </a:defRPr>
            </a:lvl4pPr>
            <a:lvl5pPr marL="2286000" lvl="4" indent="-317500" rtl="0">
              <a:spcBef>
                <a:spcPts val="0"/>
              </a:spcBef>
              <a:spcAft>
                <a:spcPts val="0"/>
              </a:spcAft>
              <a:buSzPts val="1400"/>
              <a:buFont typeface="Open Sans"/>
              <a:buChar char="○"/>
              <a:defRPr>
                <a:latin typeface="Open Sans"/>
                <a:ea typeface="Open Sans"/>
                <a:cs typeface="Open Sans"/>
                <a:sym typeface="Open Sans"/>
              </a:defRPr>
            </a:lvl5pPr>
            <a:lvl6pPr marL="2743200" lvl="5" indent="-317500" rtl="0">
              <a:spcBef>
                <a:spcPts val="0"/>
              </a:spcBef>
              <a:spcAft>
                <a:spcPts val="0"/>
              </a:spcAft>
              <a:buSzPts val="1400"/>
              <a:buFont typeface="Open Sans"/>
              <a:buChar char="■"/>
              <a:defRPr>
                <a:latin typeface="Open Sans"/>
                <a:ea typeface="Open Sans"/>
                <a:cs typeface="Open Sans"/>
                <a:sym typeface="Open Sans"/>
              </a:defRPr>
            </a:lvl6pPr>
            <a:lvl7pPr marL="3200400" lvl="6" indent="-317500" rtl="0">
              <a:spcBef>
                <a:spcPts val="0"/>
              </a:spcBef>
              <a:spcAft>
                <a:spcPts val="0"/>
              </a:spcAft>
              <a:buSzPts val="1400"/>
              <a:buFont typeface="Open Sans"/>
              <a:buChar char="●"/>
              <a:defRPr>
                <a:latin typeface="Open Sans"/>
                <a:ea typeface="Open Sans"/>
                <a:cs typeface="Open Sans"/>
                <a:sym typeface="Open Sans"/>
              </a:defRPr>
            </a:lvl7pPr>
            <a:lvl8pPr marL="3657600" lvl="7" indent="-317500" rtl="0">
              <a:spcBef>
                <a:spcPts val="0"/>
              </a:spcBef>
              <a:spcAft>
                <a:spcPts val="0"/>
              </a:spcAft>
              <a:buSzPts val="1400"/>
              <a:buFont typeface="Open Sans"/>
              <a:buChar char="○"/>
              <a:defRPr>
                <a:latin typeface="Open Sans"/>
                <a:ea typeface="Open Sans"/>
                <a:cs typeface="Open Sans"/>
                <a:sym typeface="Open Sans"/>
              </a:defRPr>
            </a:lvl8pPr>
            <a:lvl9pPr marL="4114800" lvl="8" indent="-317500" rtl="0">
              <a:spcBef>
                <a:spcPts val="0"/>
              </a:spcBef>
              <a:spcAft>
                <a:spcPts val="0"/>
              </a:spcAft>
              <a:buSzPts val="1400"/>
              <a:buFont typeface="Open Sans"/>
              <a:buChar char="■"/>
              <a:defRPr>
                <a:latin typeface="Open Sans"/>
                <a:ea typeface="Open Sans"/>
                <a:cs typeface="Open Sans"/>
                <a:sym typeface="Open Sans"/>
              </a:defRPr>
            </a:lvl9pPr>
          </a:lstStyle>
          <a:p>
            <a:endParaRPr/>
          </a:p>
        </p:txBody>
      </p:sp>
      <p:sp>
        <p:nvSpPr>
          <p:cNvPr id="226" name="Google Shape;22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227" name="Google Shape;227;p18"/>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28" name="Google Shape;228;p18"/>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29" name="Google Shape;229;p18"/>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30" name="Google Shape;230;p18"/>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231" name="Google Shape;231;p18"/>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232" name="Google Shape;232;p18"/>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233" name="Google Shape;233;p18"/>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234" name="Google Shape;234;p18"/>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235" name="Google Shape;235;p18"/>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236" name="Google Shape;236;p18"/>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7"/>
        <p:cNvGrpSpPr/>
        <p:nvPr/>
      </p:nvGrpSpPr>
      <p:grpSpPr>
        <a:xfrm>
          <a:off x="0" y="0"/>
          <a:ext cx="0" cy="0"/>
          <a:chOff x="0" y="0"/>
          <a:chExt cx="0" cy="0"/>
        </a:xfrm>
      </p:grpSpPr>
      <p:sp>
        <p:nvSpPr>
          <p:cNvPr id="238" name="Google Shape;23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239" name="Google Shape;239;p19"/>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40;p19"/>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41" name="Google Shape;241;p19"/>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42" name="Google Shape;242;p19"/>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43" name="Google Shape;243;p19"/>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244" name="Google Shape;244;p19"/>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245" name="Google Shape;245;p19"/>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246" name="Google Shape;246;p19"/>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247" name="Google Shape;247;p19"/>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248" name="Google Shape;248;p19"/>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249" name="Google Shape;249;p19"/>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
        <p:nvSpPr>
          <p:cNvPr id="250" name="Google Shape;250;p19"/>
          <p:cNvSpPr txBox="1">
            <a:spLocks noGrp="1"/>
          </p:cNvSpPr>
          <p:nvPr>
            <p:ph type="body" idx="1"/>
          </p:nvPr>
        </p:nvSpPr>
        <p:spPr>
          <a:xfrm>
            <a:off x="311700" y="685475"/>
            <a:ext cx="3999900" cy="37623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1" name="Google Shape;251;p19"/>
          <p:cNvSpPr txBox="1">
            <a:spLocks noGrp="1"/>
          </p:cNvSpPr>
          <p:nvPr>
            <p:ph type="body" idx="2"/>
          </p:nvPr>
        </p:nvSpPr>
        <p:spPr>
          <a:xfrm>
            <a:off x="4832400" y="696300"/>
            <a:ext cx="3999900" cy="373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2" name="Google Shape;252;p19"/>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253" name="Google Shape;253;p19"/>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1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5"/>
        <p:cNvGrpSpPr/>
        <p:nvPr/>
      </p:nvGrpSpPr>
      <p:grpSpPr>
        <a:xfrm>
          <a:off x="0" y="0"/>
          <a:ext cx="0" cy="0"/>
          <a:chOff x="0" y="0"/>
          <a:chExt cx="0" cy="0"/>
        </a:xfrm>
      </p:grpSpPr>
      <p:sp>
        <p:nvSpPr>
          <p:cNvPr id="256" name="Google Shape;25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257" name="Google Shape;257;p20"/>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58;p20"/>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59" name="Google Shape;259;p20"/>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60" name="Google Shape;260;p20"/>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61" name="Google Shape;261;p20"/>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262" name="Google Shape;262;p20"/>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263" name="Google Shape;263;p20"/>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264" name="Google Shape;264;p20"/>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265" name="Google Shape;265;p20"/>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266" name="Google Shape;266;p20"/>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267" name="Google Shape;267;p20"/>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
        <p:nvSpPr>
          <p:cNvPr id="268" name="Google Shape;268;p2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269" name="Google Shape;269;p20"/>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2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1"/>
        <p:cNvGrpSpPr/>
        <p:nvPr/>
      </p:nvGrpSpPr>
      <p:grpSpPr>
        <a:xfrm>
          <a:off x="0" y="0"/>
          <a:ext cx="0" cy="0"/>
          <a:chOff x="0" y="0"/>
          <a:chExt cx="0" cy="0"/>
        </a:xfrm>
      </p:grpSpPr>
      <p:sp>
        <p:nvSpPr>
          <p:cNvPr id="272" name="Google Shape;272;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3" name="Google Shape;273;p21"/>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2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276" name="Google Shape;276;p21"/>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21"/>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78" name="Google Shape;278;p21"/>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79" name="Google Shape;279;p21"/>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80" name="Google Shape;280;p21"/>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281" name="Google Shape;281;p21"/>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282" name="Google Shape;282;p21"/>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283" name="Google Shape;283;p21"/>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284" name="Google Shape;284;p21"/>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285" name="Google Shape;285;p21"/>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286" name="Google Shape;286;p21"/>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
        <p:nvSpPr>
          <p:cNvPr id="287" name="Google Shape;287;p2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Font typeface="PT Sans Narrow"/>
              <a:buNone/>
              <a:defRPr sz="6000" b="1">
                <a:latin typeface="PT Sans Narrow"/>
                <a:ea typeface="PT Sans Narrow"/>
                <a:cs typeface="PT Sans Narrow"/>
                <a:sym typeface="PT Sans Narrow"/>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3"/>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3"/>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5" name="Google Shape;25;p3"/>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6" name="Google Shape;26;p3"/>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7" name="Google Shape;27;p3"/>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28" name="Google Shape;28;p3"/>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29" name="Google Shape;29;p3"/>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30" name="Google Shape;30;p3"/>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
        <p:nvSpPr>
          <p:cNvPr id="31" name="Google Shape;3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32" name="Google Shape;32;p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8"/>
        <p:cNvGrpSpPr/>
        <p:nvPr/>
      </p:nvGrpSpPr>
      <p:grpSpPr>
        <a:xfrm>
          <a:off x="0" y="0"/>
          <a:ext cx="0" cy="0"/>
          <a:chOff x="0" y="0"/>
          <a:chExt cx="0" cy="0"/>
        </a:xfrm>
      </p:grpSpPr>
      <p:sp>
        <p:nvSpPr>
          <p:cNvPr id="289" name="Google Shape;289;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0" name="Google Shape;290;p22"/>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292" name="Google Shape;292;p22"/>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22"/>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94" name="Google Shape;294;p22"/>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295" name="Google Shape;295;p22"/>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296" name="Google Shape;296;p22"/>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297" name="Google Shape;297;p22"/>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298" name="Google Shape;298;p22"/>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299" name="Google Shape;299;p22"/>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300" name="Google Shape;300;p22"/>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301" name="Google Shape;301;p22"/>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302" name="Google Shape;302;p22"/>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
        <p:nvSpPr>
          <p:cNvPr id="303" name="Google Shape;303;p2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4"/>
        <p:cNvGrpSpPr/>
        <p:nvPr/>
      </p:nvGrpSpPr>
      <p:grpSpPr>
        <a:xfrm>
          <a:off x="0" y="0"/>
          <a:ext cx="0" cy="0"/>
          <a:chOff x="0" y="0"/>
          <a:chExt cx="0" cy="0"/>
        </a:xfrm>
      </p:grpSpPr>
      <p:sp>
        <p:nvSpPr>
          <p:cNvPr id="305" name="Google Shape;305;p23"/>
          <p:cNvSpPr/>
          <p:nvPr/>
        </p:nvSpPr>
        <p:spPr>
          <a:xfrm>
            <a:off x="4572000" y="-125"/>
            <a:ext cx="4572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07" name="Google Shape;307;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8" name="Google Shape;308;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09" name="Google Shape;30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310" name="Google Shape;310;p23"/>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23"/>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12" name="Google Shape;312;p23"/>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313" name="Google Shape;313;p23"/>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314" name="Google Shape;314;p23"/>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315" name="Google Shape;315;p23"/>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316" name="Google Shape;316;p23"/>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317" name="Google Shape;317;p23"/>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318" name="Google Shape;318;p23"/>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319" name="Google Shape;319;p23"/>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320" name="Google Shape;320;p23"/>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
        <p:nvSpPr>
          <p:cNvPr id="321" name="Google Shape;321;p23"/>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2"/>
        <p:cNvGrpSpPr/>
        <p:nvPr/>
      </p:nvGrpSpPr>
      <p:grpSpPr>
        <a:xfrm>
          <a:off x="0" y="0"/>
          <a:ext cx="0" cy="0"/>
          <a:chOff x="0" y="0"/>
          <a:chExt cx="0" cy="0"/>
        </a:xfrm>
      </p:grpSpPr>
      <p:sp>
        <p:nvSpPr>
          <p:cNvPr id="323" name="Google Shape;323;p24"/>
          <p:cNvSpPr txBox="1">
            <a:spLocks noGrp="1"/>
          </p:cNvSpPr>
          <p:nvPr>
            <p:ph type="body" idx="1"/>
          </p:nvPr>
        </p:nvSpPr>
        <p:spPr>
          <a:xfrm>
            <a:off x="301750" y="38213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324" name="Google Shape;32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325" name="Google Shape;325;p24"/>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24"/>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27" name="Google Shape;327;p24"/>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328" name="Google Shape;328;p24"/>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329" name="Google Shape;329;p24"/>
          <p:cNvSpPr/>
          <p:nvPr/>
        </p:nvSpPr>
        <p:spPr>
          <a:xfrm>
            <a:off x="1445400"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330" name="Google Shape;330;p24"/>
          <p:cNvSpPr/>
          <p:nvPr/>
        </p:nvSpPr>
        <p:spPr>
          <a:xfrm>
            <a:off x="2415175" y="4777950"/>
            <a:ext cx="1441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Design Solution</a:t>
            </a:r>
            <a:endParaRPr sz="900" b="1" dirty="0">
              <a:solidFill>
                <a:schemeClr val="dk1"/>
              </a:solidFill>
              <a:latin typeface="Roboto"/>
              <a:ea typeface="Roboto"/>
              <a:cs typeface="Roboto"/>
              <a:sym typeface="Roboto"/>
            </a:endParaRPr>
          </a:p>
        </p:txBody>
      </p:sp>
      <p:sp>
        <p:nvSpPr>
          <p:cNvPr id="331" name="Google Shape;331;p24"/>
          <p:cNvSpPr/>
          <p:nvPr/>
        </p:nvSpPr>
        <p:spPr>
          <a:xfrm>
            <a:off x="3547696"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CPE’s</a:t>
            </a:r>
            <a:endParaRPr sz="900" b="1" dirty="0">
              <a:solidFill>
                <a:schemeClr val="dk1"/>
              </a:solidFill>
              <a:latin typeface="Roboto"/>
              <a:ea typeface="Roboto"/>
              <a:cs typeface="Roboto"/>
              <a:sym typeface="Roboto"/>
            </a:endParaRPr>
          </a:p>
        </p:txBody>
      </p:sp>
      <p:sp>
        <p:nvSpPr>
          <p:cNvPr id="332" name="Google Shape;332;p24"/>
          <p:cNvSpPr/>
          <p:nvPr/>
        </p:nvSpPr>
        <p:spPr>
          <a:xfrm>
            <a:off x="4113855"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Requirements</a:t>
            </a:r>
            <a:endParaRPr sz="900" b="1" dirty="0">
              <a:solidFill>
                <a:schemeClr val="dk1"/>
              </a:solidFill>
              <a:latin typeface="Roboto"/>
              <a:ea typeface="Roboto"/>
              <a:cs typeface="Roboto"/>
              <a:sym typeface="Roboto"/>
            </a:endParaRPr>
          </a:p>
        </p:txBody>
      </p:sp>
      <p:sp>
        <p:nvSpPr>
          <p:cNvPr id="333" name="Google Shape;333;p24"/>
          <p:cNvSpPr/>
          <p:nvPr/>
        </p:nvSpPr>
        <p:spPr>
          <a:xfrm>
            <a:off x="5206783"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Risks</a:t>
            </a:r>
            <a:endParaRPr sz="900" b="1" dirty="0">
              <a:solidFill>
                <a:schemeClr val="dk1"/>
              </a:solidFill>
              <a:latin typeface="Roboto"/>
              <a:ea typeface="Roboto"/>
              <a:cs typeface="Roboto"/>
              <a:sym typeface="Roboto"/>
            </a:endParaRPr>
          </a:p>
        </p:txBody>
      </p:sp>
      <p:sp>
        <p:nvSpPr>
          <p:cNvPr id="334" name="Google Shape;334;p24"/>
          <p:cNvSpPr/>
          <p:nvPr/>
        </p:nvSpPr>
        <p:spPr>
          <a:xfrm>
            <a:off x="5744383" y="477795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Validation</a:t>
            </a:r>
            <a:endParaRPr sz="900" b="1" dirty="0">
              <a:solidFill>
                <a:schemeClr val="dk1"/>
              </a:solidFill>
              <a:latin typeface="Roboto"/>
              <a:ea typeface="Roboto"/>
              <a:cs typeface="Roboto"/>
              <a:sym typeface="Roboto"/>
            </a:endParaRPr>
          </a:p>
        </p:txBody>
      </p:sp>
      <p:sp>
        <p:nvSpPr>
          <p:cNvPr id="335" name="Google Shape;335;p24"/>
          <p:cNvSpPr/>
          <p:nvPr/>
        </p:nvSpPr>
        <p:spPr>
          <a:xfrm>
            <a:off x="6532924" y="4777950"/>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Project Planning</a:t>
            </a:r>
            <a:endParaRPr sz="900" b="1" dirty="0">
              <a:solidFill>
                <a:schemeClr val="dk1"/>
              </a:solidFill>
              <a:latin typeface="Roboto"/>
              <a:ea typeface="Roboto"/>
              <a:cs typeface="Roboto"/>
              <a:sym typeface="Roboto"/>
            </a:endParaRPr>
          </a:p>
        </p:txBody>
      </p:sp>
      <p:sp>
        <p:nvSpPr>
          <p:cNvPr id="336" name="Google Shape;336;p2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7"/>
        <p:cNvGrpSpPr/>
        <p:nvPr/>
      </p:nvGrpSpPr>
      <p:grpSpPr>
        <a:xfrm>
          <a:off x="0" y="0"/>
          <a:ext cx="0" cy="0"/>
          <a:chOff x="0" y="0"/>
          <a:chExt cx="0" cy="0"/>
        </a:xfrm>
      </p:grpSpPr>
      <p:sp>
        <p:nvSpPr>
          <p:cNvPr id="338" name="Google Shape;338;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39" name="Google Shape;339;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40" name="Google Shape;34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1"/>
        <p:cNvGrpSpPr/>
        <p:nvPr/>
      </p:nvGrpSpPr>
      <p:grpSpPr>
        <a:xfrm>
          <a:off x="0" y="0"/>
          <a:ext cx="0" cy="0"/>
          <a:chOff x="0" y="0"/>
          <a:chExt cx="0" cy="0"/>
        </a:xfrm>
      </p:grpSpPr>
      <p:sp>
        <p:nvSpPr>
          <p:cNvPr id="342" name="Google Shape;342;p26"/>
          <p:cNvSpPr/>
          <p:nvPr/>
        </p:nvSpPr>
        <p:spPr>
          <a:xfrm>
            <a:off x="8440603"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344" name="Google Shape;344;p26"/>
          <p:cNvSpPr/>
          <p:nvPr/>
        </p:nvSpPr>
        <p:spPr>
          <a:xfrm>
            <a:off x="0"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26"/>
          <p:cNvSpPr/>
          <p:nvPr/>
        </p:nvSpPr>
        <p:spPr>
          <a:xfrm>
            <a:off x="703385"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26"/>
          <p:cNvSpPr/>
          <p:nvPr/>
        </p:nvSpPr>
        <p:spPr>
          <a:xfrm>
            <a:off x="1406769"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26"/>
          <p:cNvSpPr/>
          <p:nvPr/>
        </p:nvSpPr>
        <p:spPr>
          <a:xfrm>
            <a:off x="2110154"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26"/>
          <p:cNvSpPr/>
          <p:nvPr/>
        </p:nvSpPr>
        <p:spPr>
          <a:xfrm>
            <a:off x="2813538"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26"/>
          <p:cNvSpPr/>
          <p:nvPr/>
        </p:nvSpPr>
        <p:spPr>
          <a:xfrm>
            <a:off x="3516923"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26"/>
          <p:cNvSpPr/>
          <p:nvPr/>
        </p:nvSpPr>
        <p:spPr>
          <a:xfrm>
            <a:off x="4220308"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26"/>
          <p:cNvSpPr/>
          <p:nvPr/>
        </p:nvSpPr>
        <p:spPr>
          <a:xfrm>
            <a:off x="4923692"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26"/>
          <p:cNvSpPr/>
          <p:nvPr/>
        </p:nvSpPr>
        <p:spPr>
          <a:xfrm>
            <a:off x="5627077"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26"/>
          <p:cNvSpPr/>
          <p:nvPr/>
        </p:nvSpPr>
        <p:spPr>
          <a:xfrm>
            <a:off x="6330462"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26"/>
          <p:cNvSpPr/>
          <p:nvPr/>
        </p:nvSpPr>
        <p:spPr>
          <a:xfrm>
            <a:off x="7033846"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26"/>
          <p:cNvSpPr/>
          <p:nvPr/>
        </p:nvSpPr>
        <p:spPr>
          <a:xfrm>
            <a:off x="7737231"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p26"/>
          <p:cNvSpPr/>
          <p:nvPr/>
        </p:nvSpPr>
        <p:spPr>
          <a:xfrm>
            <a:off x="8440615" y="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357;p26"/>
          <p:cNvSpPr/>
          <p:nvPr/>
        </p:nvSpPr>
        <p:spPr>
          <a:xfrm>
            <a:off x="-12"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26"/>
          <p:cNvSpPr/>
          <p:nvPr/>
        </p:nvSpPr>
        <p:spPr>
          <a:xfrm>
            <a:off x="703372"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26"/>
          <p:cNvSpPr/>
          <p:nvPr/>
        </p:nvSpPr>
        <p:spPr>
          <a:xfrm>
            <a:off x="1406757"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26"/>
          <p:cNvSpPr/>
          <p:nvPr/>
        </p:nvSpPr>
        <p:spPr>
          <a:xfrm>
            <a:off x="2110141"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26"/>
          <p:cNvSpPr/>
          <p:nvPr/>
        </p:nvSpPr>
        <p:spPr>
          <a:xfrm>
            <a:off x="2813526"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26"/>
          <p:cNvSpPr/>
          <p:nvPr/>
        </p:nvSpPr>
        <p:spPr>
          <a:xfrm>
            <a:off x="3516911"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26"/>
          <p:cNvSpPr/>
          <p:nvPr/>
        </p:nvSpPr>
        <p:spPr>
          <a:xfrm>
            <a:off x="4220295"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26"/>
          <p:cNvSpPr/>
          <p:nvPr/>
        </p:nvSpPr>
        <p:spPr>
          <a:xfrm>
            <a:off x="4923680"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26"/>
          <p:cNvSpPr/>
          <p:nvPr/>
        </p:nvSpPr>
        <p:spPr>
          <a:xfrm>
            <a:off x="5627064"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26"/>
          <p:cNvSpPr/>
          <p:nvPr/>
        </p:nvSpPr>
        <p:spPr>
          <a:xfrm>
            <a:off x="6330449"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26"/>
          <p:cNvSpPr/>
          <p:nvPr/>
        </p:nvSpPr>
        <p:spPr>
          <a:xfrm>
            <a:off x="7033834"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26"/>
          <p:cNvSpPr/>
          <p:nvPr/>
        </p:nvSpPr>
        <p:spPr>
          <a:xfrm>
            <a:off x="7737218"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26"/>
          <p:cNvSpPr/>
          <p:nvPr/>
        </p:nvSpPr>
        <p:spPr>
          <a:xfrm>
            <a:off x="8440603" y="676200"/>
            <a:ext cx="703500" cy="676200"/>
          </a:xfrm>
          <a:prstGeom prst="cube">
            <a:avLst>
              <a:gd name="adj" fmla="val 25000"/>
            </a:avLst>
          </a:prstGeom>
          <a:solidFill>
            <a:srgbClr val="FFF2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26"/>
          <p:cNvSpPr/>
          <p:nvPr/>
        </p:nvSpPr>
        <p:spPr>
          <a:xfrm>
            <a:off x="1406757"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26"/>
          <p:cNvSpPr/>
          <p:nvPr/>
        </p:nvSpPr>
        <p:spPr>
          <a:xfrm>
            <a:off x="2110141"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26"/>
          <p:cNvSpPr/>
          <p:nvPr/>
        </p:nvSpPr>
        <p:spPr>
          <a:xfrm>
            <a:off x="2813526"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26"/>
          <p:cNvSpPr/>
          <p:nvPr/>
        </p:nvSpPr>
        <p:spPr>
          <a:xfrm>
            <a:off x="3516911"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26"/>
          <p:cNvSpPr/>
          <p:nvPr/>
        </p:nvSpPr>
        <p:spPr>
          <a:xfrm>
            <a:off x="4220295"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26"/>
          <p:cNvSpPr/>
          <p:nvPr/>
        </p:nvSpPr>
        <p:spPr>
          <a:xfrm>
            <a:off x="4923680"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26"/>
          <p:cNvSpPr/>
          <p:nvPr/>
        </p:nvSpPr>
        <p:spPr>
          <a:xfrm>
            <a:off x="5627064"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26"/>
          <p:cNvSpPr/>
          <p:nvPr/>
        </p:nvSpPr>
        <p:spPr>
          <a:xfrm>
            <a:off x="6330449"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26"/>
          <p:cNvSpPr/>
          <p:nvPr/>
        </p:nvSpPr>
        <p:spPr>
          <a:xfrm>
            <a:off x="7033834"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26"/>
          <p:cNvSpPr/>
          <p:nvPr/>
        </p:nvSpPr>
        <p:spPr>
          <a:xfrm>
            <a:off x="7737218" y="44673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26"/>
          <p:cNvSpPr/>
          <p:nvPr/>
        </p:nvSpPr>
        <p:spPr>
          <a:xfrm>
            <a:off x="1406757"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26"/>
          <p:cNvSpPr/>
          <p:nvPr/>
        </p:nvSpPr>
        <p:spPr>
          <a:xfrm>
            <a:off x="2110141"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26"/>
          <p:cNvSpPr/>
          <p:nvPr/>
        </p:nvSpPr>
        <p:spPr>
          <a:xfrm>
            <a:off x="2813526"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26"/>
          <p:cNvSpPr/>
          <p:nvPr/>
        </p:nvSpPr>
        <p:spPr>
          <a:xfrm>
            <a:off x="3516911"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26"/>
          <p:cNvSpPr/>
          <p:nvPr/>
        </p:nvSpPr>
        <p:spPr>
          <a:xfrm>
            <a:off x="4220295"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26"/>
          <p:cNvSpPr/>
          <p:nvPr/>
        </p:nvSpPr>
        <p:spPr>
          <a:xfrm>
            <a:off x="4923680"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26"/>
          <p:cNvSpPr/>
          <p:nvPr/>
        </p:nvSpPr>
        <p:spPr>
          <a:xfrm>
            <a:off x="5627064"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26"/>
          <p:cNvSpPr/>
          <p:nvPr/>
        </p:nvSpPr>
        <p:spPr>
          <a:xfrm>
            <a:off x="6330449"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26"/>
          <p:cNvSpPr/>
          <p:nvPr/>
        </p:nvSpPr>
        <p:spPr>
          <a:xfrm>
            <a:off x="7033834"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26"/>
          <p:cNvSpPr/>
          <p:nvPr/>
        </p:nvSpPr>
        <p:spPr>
          <a:xfrm>
            <a:off x="7737218"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26"/>
          <p:cNvSpPr/>
          <p:nvPr/>
        </p:nvSpPr>
        <p:spPr>
          <a:xfrm>
            <a:off x="8440603" y="3791100"/>
            <a:ext cx="703500" cy="676200"/>
          </a:xfrm>
          <a:prstGeom prst="cube">
            <a:avLst>
              <a:gd name="adj" fmla="val 25000"/>
            </a:avLst>
          </a:prstGeom>
          <a:solidFill>
            <a:srgbClr val="FFF2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91" name="Google Shape;391;p26"/>
          <p:cNvPicPr preferRelativeResize="0"/>
          <p:nvPr/>
        </p:nvPicPr>
        <p:blipFill>
          <a:blip r:embed="rId2">
            <a:alphaModFix/>
          </a:blip>
          <a:stretch>
            <a:fillRect/>
          </a:stretch>
        </p:blipFill>
        <p:spPr>
          <a:xfrm>
            <a:off x="57150" y="3981450"/>
            <a:ext cx="1263650" cy="9876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92"/>
        <p:cNvGrpSpPr/>
        <p:nvPr/>
      </p:nvGrpSpPr>
      <p:grpSpPr>
        <a:xfrm>
          <a:off x="0" y="0"/>
          <a:ext cx="0" cy="0"/>
          <a:chOff x="0" y="0"/>
          <a:chExt cx="0" cy="0"/>
        </a:xfrm>
      </p:grpSpPr>
      <p:sp>
        <p:nvSpPr>
          <p:cNvPr id="393" name="Google Shape;393;p27"/>
          <p:cNvSpPr txBox="1">
            <a:spLocks noGrp="1"/>
          </p:cNvSpPr>
          <p:nvPr>
            <p:ph type="sldNum" idx="12"/>
          </p:nvPr>
        </p:nvSpPr>
        <p:spPr>
          <a:xfrm>
            <a:off x="8539133" y="4882292"/>
            <a:ext cx="548700" cy="393600"/>
          </a:xfrm>
          <a:prstGeom prst="rect">
            <a:avLst/>
          </a:prstGeom>
          <a:noFill/>
          <a:ln>
            <a:noFill/>
          </a:ln>
        </p:spPr>
        <p:txBody>
          <a:bodyPr spcFirstLastPara="1" wrap="square" lIns="91425" tIns="91425" rIns="91425" bIns="91425" anchor="t" anchorCtr="0">
            <a:noAutofit/>
          </a:bodyPr>
          <a:lstStyle>
            <a:lvl1pPr lvl="0" algn="ctr" rtl="0">
              <a:buNone/>
              <a:defRPr b="1">
                <a:solidFill>
                  <a:schemeClr val="lt1"/>
                </a:solidFill>
              </a:defRPr>
            </a:lvl1pPr>
            <a:lvl2pPr lvl="1" algn="ctr" rtl="0">
              <a:buNone/>
              <a:defRPr b="1">
                <a:solidFill>
                  <a:schemeClr val="lt1"/>
                </a:solidFill>
              </a:defRPr>
            </a:lvl2pPr>
            <a:lvl3pPr lvl="2" algn="ctr" rtl="0">
              <a:buNone/>
              <a:defRPr b="1">
                <a:solidFill>
                  <a:schemeClr val="lt1"/>
                </a:solidFill>
              </a:defRPr>
            </a:lvl3pPr>
            <a:lvl4pPr lvl="3" algn="ctr" rtl="0">
              <a:buNone/>
              <a:defRPr b="1">
                <a:solidFill>
                  <a:schemeClr val="lt1"/>
                </a:solidFill>
              </a:defRPr>
            </a:lvl4pPr>
            <a:lvl5pPr lvl="4" algn="ctr" rtl="0">
              <a:buNone/>
              <a:defRPr b="1">
                <a:solidFill>
                  <a:schemeClr val="lt1"/>
                </a:solidFill>
              </a:defRPr>
            </a:lvl5pPr>
            <a:lvl6pPr lvl="5" algn="ctr" rtl="0">
              <a:buNone/>
              <a:defRPr b="1">
                <a:solidFill>
                  <a:schemeClr val="lt1"/>
                </a:solidFill>
              </a:defRPr>
            </a:lvl6pPr>
            <a:lvl7pPr lvl="6" algn="ctr" rtl="0">
              <a:buNone/>
              <a:defRPr b="1">
                <a:solidFill>
                  <a:schemeClr val="lt1"/>
                </a:solidFill>
              </a:defRPr>
            </a:lvl7pPr>
            <a:lvl8pPr lvl="7" algn="ctr" rtl="0">
              <a:buNone/>
              <a:defRPr b="1">
                <a:solidFill>
                  <a:schemeClr val="lt1"/>
                </a:solidFill>
              </a:defRPr>
            </a:lvl8pPr>
            <a:lvl9pPr lvl="8" algn="ctr" rtl="0">
              <a:buNone/>
              <a:defRPr b="1">
                <a:solidFill>
                  <a:schemeClr val="lt1"/>
                </a:solidFill>
              </a:defRPr>
            </a:lvl9pPr>
          </a:lstStyle>
          <a:p>
            <a:pPr marL="0" lvl="0" indent="0" algn="ctr" rtl="0">
              <a:spcBef>
                <a:spcPts val="0"/>
              </a:spcBef>
              <a:spcAft>
                <a:spcPts val="0"/>
              </a:spcAft>
              <a:buNone/>
            </a:pPr>
            <a:fld id="{00000000-1234-1234-1234-123412341234}" type="slidenum">
              <a:rPr lang="en"/>
              <a:t>‹#›</a:t>
            </a:fld>
            <a:endParaRPr dirty="0"/>
          </a:p>
        </p:txBody>
      </p:sp>
      <p:pic>
        <p:nvPicPr>
          <p:cNvPr id="394" name="Google Shape;394;p27"/>
          <p:cNvPicPr preferRelativeResize="0"/>
          <p:nvPr/>
        </p:nvPicPr>
        <p:blipFill>
          <a:blip r:embed="rId2">
            <a:alphaModFix/>
          </a:blip>
          <a:stretch>
            <a:fillRect/>
          </a:stretch>
        </p:blipFill>
        <p:spPr>
          <a:xfrm>
            <a:off x="214319" y="4120882"/>
            <a:ext cx="1263650" cy="7940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2" type="tx">
  <p:cSld name="TITLE_AND_BODY">
    <p:spTree>
      <p:nvGrpSpPr>
        <p:cNvPr id="1" name="Shape 33"/>
        <p:cNvGrpSpPr/>
        <p:nvPr/>
      </p:nvGrpSpPr>
      <p:grpSpPr>
        <a:xfrm>
          <a:off x="0" y="0"/>
          <a:ext cx="0" cy="0"/>
          <a:chOff x="0" y="0"/>
          <a:chExt cx="0" cy="0"/>
        </a:xfrm>
      </p:grpSpPr>
      <p:sp>
        <p:nvSpPr>
          <p:cNvPr id="34" name="Google Shape;34;p4"/>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4"/>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T Sans Narrow"/>
              <a:buNone/>
              <a:defRPr b="1">
                <a:latin typeface="PT Sans Narrow"/>
                <a:ea typeface="PT Sans Narrow"/>
                <a:cs typeface="PT Sans Narrow"/>
                <a:sym typeface="PT Sans Narrow"/>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37" name="Google Shape;37;p4"/>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Open Sans"/>
              <a:buChar char="●"/>
              <a:defRPr>
                <a:latin typeface="Open Sans"/>
                <a:ea typeface="Open Sans"/>
                <a:cs typeface="Open Sans"/>
                <a:sym typeface="Open Sans"/>
              </a:defRPr>
            </a:lvl1pPr>
            <a:lvl2pPr marL="914400" lvl="1" indent="-317500" rtl="0">
              <a:spcBef>
                <a:spcPts val="0"/>
              </a:spcBef>
              <a:spcAft>
                <a:spcPts val="0"/>
              </a:spcAft>
              <a:buSzPts val="1400"/>
              <a:buFont typeface="Open Sans"/>
              <a:buChar char="○"/>
              <a:defRPr>
                <a:latin typeface="Open Sans"/>
                <a:ea typeface="Open Sans"/>
                <a:cs typeface="Open Sans"/>
                <a:sym typeface="Open Sans"/>
              </a:defRPr>
            </a:lvl2pPr>
            <a:lvl3pPr marL="1371600" lvl="2" indent="-317500" rtl="0">
              <a:spcBef>
                <a:spcPts val="0"/>
              </a:spcBef>
              <a:spcAft>
                <a:spcPts val="0"/>
              </a:spcAft>
              <a:buSzPts val="1400"/>
              <a:buFont typeface="Open Sans"/>
              <a:buChar char="■"/>
              <a:defRPr>
                <a:latin typeface="Open Sans"/>
                <a:ea typeface="Open Sans"/>
                <a:cs typeface="Open Sans"/>
                <a:sym typeface="Open Sans"/>
              </a:defRPr>
            </a:lvl3pPr>
            <a:lvl4pPr marL="1828800" lvl="3" indent="-317500" rtl="0">
              <a:spcBef>
                <a:spcPts val="0"/>
              </a:spcBef>
              <a:spcAft>
                <a:spcPts val="0"/>
              </a:spcAft>
              <a:buSzPts val="1400"/>
              <a:buFont typeface="Open Sans"/>
              <a:buChar char="●"/>
              <a:defRPr>
                <a:latin typeface="Open Sans"/>
                <a:ea typeface="Open Sans"/>
                <a:cs typeface="Open Sans"/>
                <a:sym typeface="Open Sans"/>
              </a:defRPr>
            </a:lvl4pPr>
            <a:lvl5pPr marL="2286000" lvl="4" indent="-317500" rtl="0">
              <a:spcBef>
                <a:spcPts val="0"/>
              </a:spcBef>
              <a:spcAft>
                <a:spcPts val="0"/>
              </a:spcAft>
              <a:buSzPts val="1400"/>
              <a:buFont typeface="Open Sans"/>
              <a:buChar char="○"/>
              <a:defRPr>
                <a:latin typeface="Open Sans"/>
                <a:ea typeface="Open Sans"/>
                <a:cs typeface="Open Sans"/>
                <a:sym typeface="Open Sans"/>
              </a:defRPr>
            </a:lvl5pPr>
            <a:lvl6pPr marL="2743200" lvl="5" indent="-317500" rtl="0">
              <a:spcBef>
                <a:spcPts val="0"/>
              </a:spcBef>
              <a:spcAft>
                <a:spcPts val="0"/>
              </a:spcAft>
              <a:buSzPts val="1400"/>
              <a:buFont typeface="Open Sans"/>
              <a:buChar char="■"/>
              <a:defRPr>
                <a:latin typeface="Open Sans"/>
                <a:ea typeface="Open Sans"/>
                <a:cs typeface="Open Sans"/>
                <a:sym typeface="Open Sans"/>
              </a:defRPr>
            </a:lvl6pPr>
            <a:lvl7pPr marL="3200400" lvl="6" indent="-317500" rtl="0">
              <a:spcBef>
                <a:spcPts val="0"/>
              </a:spcBef>
              <a:spcAft>
                <a:spcPts val="0"/>
              </a:spcAft>
              <a:buSzPts val="1400"/>
              <a:buFont typeface="Open Sans"/>
              <a:buChar char="●"/>
              <a:defRPr>
                <a:latin typeface="Open Sans"/>
                <a:ea typeface="Open Sans"/>
                <a:cs typeface="Open Sans"/>
                <a:sym typeface="Open Sans"/>
              </a:defRPr>
            </a:lvl7pPr>
            <a:lvl8pPr marL="3657600" lvl="7" indent="-317500" rtl="0">
              <a:spcBef>
                <a:spcPts val="0"/>
              </a:spcBef>
              <a:spcAft>
                <a:spcPts val="0"/>
              </a:spcAft>
              <a:buSzPts val="1400"/>
              <a:buFont typeface="Open Sans"/>
              <a:buChar char="○"/>
              <a:defRPr>
                <a:latin typeface="Open Sans"/>
                <a:ea typeface="Open Sans"/>
                <a:cs typeface="Open Sans"/>
                <a:sym typeface="Open Sans"/>
              </a:defRPr>
            </a:lvl8pPr>
            <a:lvl9pPr marL="4114800" lvl="8" indent="-317500" rtl="0">
              <a:spcBef>
                <a:spcPts val="0"/>
              </a:spcBef>
              <a:spcAft>
                <a:spcPts val="0"/>
              </a:spcAft>
              <a:buSzPts val="1400"/>
              <a:buFont typeface="Open Sans"/>
              <a:buChar char="■"/>
              <a:defRPr>
                <a:latin typeface="Open Sans"/>
                <a:ea typeface="Open Sans"/>
                <a:cs typeface="Open Sans"/>
                <a:sym typeface="Open Sans"/>
              </a:defRPr>
            </a:lvl9pPr>
          </a:lstStyle>
          <a:p>
            <a:endParaRPr/>
          </a:p>
        </p:txBody>
      </p:sp>
      <p:sp>
        <p:nvSpPr>
          <p:cNvPr id="38" name="Google Shape;38;p4"/>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9" name="Google Shape;39;p4"/>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40" name="Google Shape;40;p4"/>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41" name="Google Shape;41;p4"/>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42" name="Google Shape;42;p4"/>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43" name="Google Shape;43;p4"/>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44" name="Google Shape;44;p4"/>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
        <p:nvSpPr>
          <p:cNvPr id="45" name="Google Shape;45;p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sp>
        <p:nvSpPr>
          <p:cNvPr id="47" name="Google Shape;4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48" name="Google Shape;48;p5"/>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5"/>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0" name="Google Shape;50;p5"/>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51" name="Google Shape;51;p5"/>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52" name="Google Shape;52;p5"/>
          <p:cNvSpPr txBox="1">
            <a:spLocks noGrp="1"/>
          </p:cNvSpPr>
          <p:nvPr>
            <p:ph type="body" idx="1"/>
          </p:nvPr>
        </p:nvSpPr>
        <p:spPr>
          <a:xfrm>
            <a:off x="311700" y="685475"/>
            <a:ext cx="3999900" cy="37623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3" name="Google Shape;53;p5"/>
          <p:cNvSpPr txBox="1">
            <a:spLocks noGrp="1"/>
          </p:cNvSpPr>
          <p:nvPr>
            <p:ph type="body" idx="2"/>
          </p:nvPr>
        </p:nvSpPr>
        <p:spPr>
          <a:xfrm>
            <a:off x="4832400" y="696300"/>
            <a:ext cx="3999900" cy="373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4" name="Google Shape;54;p5"/>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5"/>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57" name="Google Shape;57;p5"/>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58" name="Google Shape;58;p5"/>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59" name="Google Shape;59;p5"/>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
        <p:nvSpPr>
          <p:cNvPr id="60" name="Google Shape;60;p5"/>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63" name="Google Shape;63;p6"/>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6"/>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5" name="Google Shape;65;p6"/>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66" name="Google Shape;66;p6"/>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67" name="Google Shape;67;p6"/>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6"/>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70" name="Google Shape;70;p6"/>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71" name="Google Shape;71;p6"/>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72" name="Google Shape;72;p6"/>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
        <p:nvSpPr>
          <p:cNvPr id="73" name="Google Shape;73;p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7"/>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79" name="Google Shape;79;p7"/>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7"/>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1" name="Google Shape;81;p7"/>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82" name="Google Shape;82;p7"/>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83" name="Google Shape;83;p7"/>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84" name="Google Shape;84;p7"/>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85" name="Google Shape;85;p7"/>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86" name="Google Shape;86;p7"/>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
        <p:nvSpPr>
          <p:cNvPr id="87" name="Google Shape;87;p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8"/>
        <p:cNvGrpSpPr/>
        <p:nvPr/>
      </p:nvGrpSpPr>
      <p:grpSpPr>
        <a:xfrm>
          <a:off x="0" y="0"/>
          <a:ext cx="0" cy="0"/>
          <a:chOff x="0" y="0"/>
          <a:chExt cx="0" cy="0"/>
        </a:xfrm>
      </p:grpSpPr>
      <p:sp>
        <p:nvSpPr>
          <p:cNvPr id="89" name="Google Shape;8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0" name="Google Shape;90;p8"/>
          <p:cNvSpPr/>
          <p:nvPr/>
        </p:nvSpPr>
        <p:spPr>
          <a:xfrm>
            <a:off x="0" y="0"/>
            <a:ext cx="9153900" cy="572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92" name="Google Shape;92;p8"/>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8"/>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4" name="Google Shape;94;p8"/>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95" name="Google Shape;95;p8"/>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96" name="Google Shape;96;p8"/>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97" name="Google Shape;97;p8"/>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98" name="Google Shape;98;p8"/>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99" name="Google Shape;99;p8"/>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
        <p:nvSpPr>
          <p:cNvPr id="100" name="Google Shape;100;p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9"/>
          <p:cNvSpPr/>
          <p:nvPr/>
        </p:nvSpPr>
        <p:spPr>
          <a:xfrm>
            <a:off x="4572000" y="-125"/>
            <a:ext cx="4572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4" name="Google Shape;10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 name="Google Shape;10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107" name="Google Shape;107;p9"/>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p9"/>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9" name="Google Shape;109;p9"/>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110" name="Google Shape;110;p9"/>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111" name="Google Shape;111;p9"/>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112" name="Google Shape;112;p9"/>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113" name="Google Shape;113;p9"/>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114" name="Google Shape;114;p9"/>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115" name="Google Shape;115;p9"/>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sp>
        <p:nvSpPr>
          <p:cNvPr id="117" name="Google Shape;117;p10"/>
          <p:cNvSpPr txBox="1">
            <a:spLocks noGrp="1"/>
          </p:cNvSpPr>
          <p:nvPr>
            <p:ph type="body" idx="1"/>
          </p:nvPr>
        </p:nvSpPr>
        <p:spPr>
          <a:xfrm>
            <a:off x="301750" y="38213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18" name="Google Shape;11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119" name="Google Shape;119;p10"/>
          <p:cNvSpPr/>
          <p:nvPr/>
        </p:nvSpPr>
        <p:spPr>
          <a:xfrm>
            <a:off x="0" y="4661450"/>
            <a:ext cx="9153900" cy="482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10"/>
          <p:cNvSpPr/>
          <p:nvPr/>
        </p:nvSpPr>
        <p:spPr>
          <a:xfrm>
            <a:off x="0" y="4426475"/>
            <a:ext cx="1550400" cy="717000"/>
          </a:xfrm>
          <a:prstGeom prst="snip1Rect">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21" name="Google Shape;121;p10"/>
          <p:cNvPicPr preferRelativeResize="0"/>
          <p:nvPr/>
        </p:nvPicPr>
        <p:blipFill>
          <a:blip r:embed="rId2">
            <a:alphaModFix/>
          </a:blip>
          <a:stretch>
            <a:fillRect/>
          </a:stretch>
        </p:blipFill>
        <p:spPr>
          <a:xfrm>
            <a:off x="0" y="4447672"/>
            <a:ext cx="716900" cy="716900"/>
          </a:xfrm>
          <a:prstGeom prst="rect">
            <a:avLst/>
          </a:prstGeom>
          <a:noFill/>
          <a:ln>
            <a:noFill/>
          </a:ln>
        </p:spPr>
      </p:pic>
      <p:pic>
        <p:nvPicPr>
          <p:cNvPr id="122" name="Google Shape;122;p10"/>
          <p:cNvPicPr preferRelativeResize="0"/>
          <p:nvPr/>
        </p:nvPicPr>
        <p:blipFill>
          <a:blip r:embed="rId3">
            <a:alphaModFix/>
          </a:blip>
          <a:stretch>
            <a:fillRect/>
          </a:stretch>
        </p:blipFill>
        <p:spPr>
          <a:xfrm>
            <a:off x="655400" y="4543925"/>
            <a:ext cx="616817" cy="482100"/>
          </a:xfrm>
          <a:prstGeom prst="rect">
            <a:avLst/>
          </a:prstGeom>
          <a:noFill/>
          <a:ln>
            <a:noFill/>
          </a:ln>
        </p:spPr>
      </p:pic>
      <p:sp>
        <p:nvSpPr>
          <p:cNvPr id="123" name="Google Shape;123;p1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124" name="Google Shape;124;p10"/>
          <p:cNvSpPr/>
          <p:nvPr/>
        </p:nvSpPr>
        <p:spPr>
          <a:xfrm>
            <a:off x="1644225" y="4778030"/>
            <a:ext cx="1324200" cy="249000"/>
          </a:xfrm>
          <a:prstGeom prst="homePlate">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Project Overview</a:t>
            </a:r>
            <a:endParaRPr sz="900" b="1" dirty="0">
              <a:solidFill>
                <a:schemeClr val="dk1"/>
              </a:solidFill>
              <a:latin typeface="Roboto"/>
              <a:ea typeface="Roboto"/>
              <a:cs typeface="Roboto"/>
              <a:sym typeface="Roboto"/>
            </a:endParaRPr>
          </a:p>
        </p:txBody>
      </p:sp>
      <p:sp>
        <p:nvSpPr>
          <p:cNvPr id="125" name="Google Shape;125;p10"/>
          <p:cNvSpPr/>
          <p:nvPr/>
        </p:nvSpPr>
        <p:spPr>
          <a:xfrm>
            <a:off x="2807276" y="4778025"/>
            <a:ext cx="13242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Schedule</a:t>
            </a:r>
            <a:endParaRPr sz="900" b="1" dirty="0">
              <a:solidFill>
                <a:schemeClr val="dk1"/>
              </a:solidFill>
              <a:latin typeface="Roboto"/>
              <a:ea typeface="Roboto"/>
              <a:cs typeface="Roboto"/>
              <a:sym typeface="Roboto"/>
            </a:endParaRPr>
          </a:p>
        </p:txBody>
      </p:sp>
      <p:sp>
        <p:nvSpPr>
          <p:cNvPr id="126" name="Google Shape;126;p10"/>
          <p:cNvSpPr/>
          <p:nvPr/>
        </p:nvSpPr>
        <p:spPr>
          <a:xfrm>
            <a:off x="4006896" y="4778000"/>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dirty="0">
                <a:solidFill>
                  <a:schemeClr val="dk1"/>
                </a:solidFill>
                <a:latin typeface="Roboto"/>
                <a:ea typeface="Roboto"/>
                <a:cs typeface="Roboto"/>
                <a:sym typeface="Roboto"/>
              </a:rPr>
              <a:t>Test Readiness</a:t>
            </a:r>
            <a:endParaRPr sz="900" b="1" dirty="0">
              <a:solidFill>
                <a:schemeClr val="dk1"/>
              </a:solidFill>
              <a:latin typeface="Roboto"/>
              <a:ea typeface="Roboto"/>
              <a:cs typeface="Roboto"/>
              <a:sym typeface="Roboto"/>
            </a:endParaRPr>
          </a:p>
        </p:txBody>
      </p:sp>
      <p:sp>
        <p:nvSpPr>
          <p:cNvPr id="127" name="Google Shape;127;p10"/>
          <p:cNvSpPr/>
          <p:nvPr/>
        </p:nvSpPr>
        <p:spPr>
          <a:xfrm>
            <a:off x="5100167" y="4778025"/>
            <a:ext cx="1233900" cy="249000"/>
          </a:xfrm>
          <a:prstGeom prst="chevron">
            <a:avLst>
              <a:gd name="adj" fmla="val 50000"/>
            </a:avLst>
          </a:prstGeom>
          <a:solidFill>
            <a:srgbClr val="CFB87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Budget</a:t>
            </a:r>
            <a:endParaRPr sz="900" b="1" dirty="0">
              <a:solidFill>
                <a:schemeClr val="dk1"/>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latin typeface="Open Sans"/>
                <a:ea typeface="Open Sans"/>
                <a:cs typeface="Open Sans"/>
                <a:sym typeface="Open Sans"/>
              </a:rPr>
              <a:t>‹#›</a:t>
            </a:fld>
            <a:endParaRPr sz="1000" dirty="0">
              <a:solidFill>
                <a:schemeClr val="dk1"/>
              </a:solidFill>
              <a:latin typeface="Open Sans"/>
              <a:ea typeface="Open Sans"/>
              <a:cs typeface="Open Sans"/>
              <a:sym typeface="Open Sans"/>
            </a:endParaRPr>
          </a:p>
        </p:txBody>
      </p:sp>
      <p:sp>
        <p:nvSpPr>
          <p:cNvPr id="9" name="Google Shape;9;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93" name="Google Shape;193;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94" name="Google Shape;194;p1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latin typeface="Open Sans"/>
                <a:ea typeface="Open Sans"/>
                <a:cs typeface="Open Sans"/>
                <a:sym typeface="Open Sans"/>
              </a:rPr>
              <a:t>‹#›</a:t>
            </a:fld>
            <a:endParaRPr sz="1000" dirty="0">
              <a:solidFill>
                <a:schemeClr val="dk1"/>
              </a:solidFill>
              <a:latin typeface="Open Sans"/>
              <a:ea typeface="Open Sans"/>
              <a:cs typeface="Open Sans"/>
              <a:sym typeface="Open Sans"/>
            </a:endParaRPr>
          </a:p>
        </p:txBody>
      </p:sp>
      <p:sp>
        <p:nvSpPr>
          <p:cNvPr id="195" name="Google Shape;195;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slide" Target="slide15.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slide" Target="slide4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slide" Target="slide57.xml"/><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comments" Target="../comments/comment4.xml"/><Relationship Id="rId5" Type="http://schemas.openxmlformats.org/officeDocument/2006/relationships/image" Target="../media/image40.gif"/><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hyperlink" Target="https://docs.google.com/document/d/1WwXZ3dmE4t2_mBjZ3s4tzEjJJWSP3C6wyox_JScZp10/edit?usp=sharing"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docs.google.com/document/d/1ciG65TJSJbB-Ew871nMCaLoUYqRjo-unH7c9CKo8GS0/edit?usp=sharing" TargetMode="External"/><Relationship Id="rId5" Type="http://schemas.openxmlformats.org/officeDocument/2006/relationships/hyperlink" Target="https://docs.google.com/document/d/1Q-_UHFDu2OuHukHIWtknz723jfdGDBnz7hESqHTJFzI/edit?usp=sharing" TargetMode="External"/><Relationship Id="rId4" Type="http://schemas.openxmlformats.org/officeDocument/2006/relationships/hyperlink" Target="https://docs.google.com/document/d/1ZhyTCVkR2t3Tr4r4GpJ2OpF3q-DwYyIeRW7NWn7Gdwg/edit?usp=sharing"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hyperlink" Target="https://nova.astrometry.net/user_images/5602604#original"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s://nova.astrometry.net/user_images/5602600#original" TargetMode="External"/><Relationship Id="rId4" Type="http://schemas.openxmlformats.org/officeDocument/2006/relationships/hyperlink" Target="https://nova.astrometry.net/user_images/5602601#origina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nova.astrometry.net/user_images/5602621#annotated"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s://nova.astrometry.net/user_images/5602622#annotated" TargetMode="External"/><Relationship Id="rId4" Type="http://schemas.openxmlformats.org/officeDocument/2006/relationships/hyperlink" Target="https://nova.astrometry.net/user_images/5602625#annotate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nova.astrometry.net/user_images/5602707#original"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hyperlink" Target="https://nova.astrometry.net/user_images/5602730#original" TargetMode="External"/><Relationship Id="rId4" Type="http://schemas.openxmlformats.org/officeDocument/2006/relationships/hyperlink" Target="https://nova.astrometry.net/user_images/5602706#origina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46.xml"/><Relationship Id="rId5" Type="http://schemas.openxmlformats.org/officeDocument/2006/relationships/image" Target="../media/image11.jp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8"/>
          <p:cNvSpPr txBox="1"/>
          <p:nvPr/>
        </p:nvSpPr>
        <p:spPr>
          <a:xfrm>
            <a:off x="251100" y="709838"/>
            <a:ext cx="8641800" cy="1002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5400" b="1" dirty="0">
                <a:solidFill>
                  <a:srgbClr val="000000"/>
                </a:solidFill>
                <a:latin typeface="PT Sans Narrow"/>
                <a:ea typeface="PT Sans Narrow"/>
                <a:cs typeface="PT Sans Narrow"/>
                <a:sym typeface="PT Sans Narrow"/>
              </a:rPr>
              <a:t>CubeSat Integrated Star Tracker</a:t>
            </a:r>
            <a:endParaRPr sz="5400" b="1" dirty="0">
              <a:solidFill>
                <a:srgbClr val="000000"/>
              </a:solidFill>
              <a:latin typeface="PT Sans Narrow"/>
              <a:ea typeface="PT Sans Narrow"/>
              <a:cs typeface="PT Sans Narrow"/>
              <a:sym typeface="PT Sans Narrow"/>
            </a:endParaRPr>
          </a:p>
        </p:txBody>
      </p:sp>
      <p:sp>
        <p:nvSpPr>
          <p:cNvPr id="400" name="Google Shape;400;p28"/>
          <p:cNvSpPr txBox="1"/>
          <p:nvPr/>
        </p:nvSpPr>
        <p:spPr>
          <a:xfrm>
            <a:off x="2150700" y="1712738"/>
            <a:ext cx="4842600" cy="7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solidFill>
                  <a:srgbClr val="695D46"/>
                </a:solidFill>
                <a:latin typeface="Open Sans"/>
                <a:ea typeface="Open Sans"/>
                <a:cs typeface="Open Sans"/>
                <a:sym typeface="Open Sans"/>
              </a:rPr>
              <a:t>CubIST | Test Readiness Review</a:t>
            </a:r>
            <a:endParaRPr sz="2000" b="1" dirty="0">
              <a:solidFill>
                <a:srgbClr val="695D46"/>
              </a:solidFill>
              <a:latin typeface="Open Sans"/>
              <a:ea typeface="Open Sans"/>
              <a:cs typeface="Open Sans"/>
              <a:sym typeface="Open Sans"/>
            </a:endParaRPr>
          </a:p>
          <a:p>
            <a:pPr marL="0" lvl="0" indent="0" algn="ctr" rtl="0">
              <a:spcBef>
                <a:spcPts val="0"/>
              </a:spcBef>
              <a:spcAft>
                <a:spcPts val="0"/>
              </a:spcAft>
              <a:buNone/>
            </a:pPr>
            <a:r>
              <a:rPr lang="en" sz="2000" b="1" dirty="0">
                <a:solidFill>
                  <a:srgbClr val="695D46"/>
                </a:solidFill>
                <a:latin typeface="Open Sans"/>
                <a:ea typeface="Open Sans"/>
                <a:cs typeface="Open Sans"/>
                <a:sym typeface="Open Sans"/>
              </a:rPr>
              <a:t>February 23, 2022</a:t>
            </a:r>
            <a:endParaRPr sz="2000" b="1" dirty="0">
              <a:solidFill>
                <a:srgbClr val="695D46"/>
              </a:solidFill>
              <a:latin typeface="Open Sans"/>
              <a:ea typeface="Open Sans"/>
              <a:cs typeface="Open Sans"/>
              <a:sym typeface="Open Sans"/>
            </a:endParaRPr>
          </a:p>
        </p:txBody>
      </p:sp>
      <p:sp>
        <p:nvSpPr>
          <p:cNvPr id="401" name="Google Shape;401;p28"/>
          <p:cNvSpPr txBox="1"/>
          <p:nvPr/>
        </p:nvSpPr>
        <p:spPr>
          <a:xfrm>
            <a:off x="2582100" y="2489175"/>
            <a:ext cx="198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695D46"/>
                </a:solidFill>
                <a:latin typeface="Open Sans"/>
                <a:ea typeface="Open Sans"/>
                <a:cs typeface="Open Sans"/>
                <a:sym typeface="Open Sans"/>
              </a:rPr>
              <a:t>Project Customer</a:t>
            </a:r>
            <a:endParaRPr b="1" dirty="0">
              <a:solidFill>
                <a:srgbClr val="695D46"/>
              </a:solidFill>
              <a:latin typeface="Open Sans"/>
              <a:ea typeface="Open Sans"/>
              <a:cs typeface="Open Sans"/>
              <a:sym typeface="Open Sans"/>
            </a:endParaRPr>
          </a:p>
          <a:p>
            <a:pPr marL="0" lvl="0" indent="0" algn="ctr" rtl="0">
              <a:spcBef>
                <a:spcPts val="0"/>
              </a:spcBef>
              <a:spcAft>
                <a:spcPts val="0"/>
              </a:spcAft>
              <a:buNone/>
            </a:pPr>
            <a:r>
              <a:rPr lang="en" dirty="0">
                <a:solidFill>
                  <a:srgbClr val="695D46"/>
                </a:solidFill>
                <a:latin typeface="Open Sans"/>
                <a:ea typeface="Open Sans"/>
                <a:cs typeface="Open Sans"/>
                <a:sym typeface="Open Sans"/>
              </a:rPr>
              <a:t>Dr. Scott Palo</a:t>
            </a:r>
            <a:endParaRPr dirty="0">
              <a:solidFill>
                <a:srgbClr val="695D46"/>
              </a:solidFill>
              <a:latin typeface="Open Sans"/>
              <a:ea typeface="Open Sans"/>
              <a:cs typeface="Open Sans"/>
              <a:sym typeface="Open Sans"/>
            </a:endParaRPr>
          </a:p>
        </p:txBody>
      </p:sp>
      <p:sp>
        <p:nvSpPr>
          <p:cNvPr id="402" name="Google Shape;402;p28"/>
          <p:cNvSpPr txBox="1"/>
          <p:nvPr/>
        </p:nvSpPr>
        <p:spPr>
          <a:xfrm>
            <a:off x="4743850" y="2489175"/>
            <a:ext cx="198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695D46"/>
                </a:solidFill>
                <a:latin typeface="Open Sans"/>
                <a:ea typeface="Open Sans"/>
                <a:cs typeface="Open Sans"/>
                <a:sym typeface="Open Sans"/>
              </a:rPr>
              <a:t>Project Advisor</a:t>
            </a:r>
            <a:endParaRPr b="1" dirty="0">
              <a:solidFill>
                <a:srgbClr val="695D46"/>
              </a:solidFill>
              <a:latin typeface="Open Sans"/>
              <a:ea typeface="Open Sans"/>
              <a:cs typeface="Open Sans"/>
              <a:sym typeface="Open Sans"/>
            </a:endParaRPr>
          </a:p>
          <a:p>
            <a:pPr marL="0" lvl="0" indent="0" algn="ctr" rtl="0">
              <a:spcBef>
                <a:spcPts val="0"/>
              </a:spcBef>
              <a:spcAft>
                <a:spcPts val="0"/>
              </a:spcAft>
              <a:buNone/>
            </a:pPr>
            <a:r>
              <a:rPr lang="en" dirty="0">
                <a:solidFill>
                  <a:srgbClr val="695D46"/>
                </a:solidFill>
                <a:latin typeface="Open Sans"/>
                <a:ea typeface="Open Sans"/>
                <a:cs typeface="Open Sans"/>
                <a:sym typeface="Open Sans"/>
              </a:rPr>
              <a:t>Dr. Dennis Akos</a:t>
            </a:r>
            <a:endParaRPr dirty="0">
              <a:solidFill>
                <a:srgbClr val="695D46"/>
              </a:solidFill>
              <a:latin typeface="Open Sans"/>
              <a:ea typeface="Open Sans"/>
              <a:cs typeface="Open Sans"/>
              <a:sym typeface="Open Sans"/>
            </a:endParaRPr>
          </a:p>
        </p:txBody>
      </p:sp>
      <p:sp>
        <p:nvSpPr>
          <p:cNvPr id="403" name="Google Shape;403;p28"/>
          <p:cNvSpPr txBox="1"/>
          <p:nvPr/>
        </p:nvSpPr>
        <p:spPr>
          <a:xfrm>
            <a:off x="753975" y="3179813"/>
            <a:ext cx="7797900" cy="701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695D46"/>
                </a:solidFill>
                <a:latin typeface="Open Sans"/>
                <a:ea typeface="Open Sans"/>
                <a:cs typeface="Open Sans"/>
                <a:sym typeface="Open Sans"/>
              </a:rPr>
              <a:t>Presenters:</a:t>
            </a:r>
            <a:r>
              <a:rPr lang="en" dirty="0">
                <a:solidFill>
                  <a:srgbClr val="695D46"/>
                </a:solidFill>
                <a:latin typeface="Open Sans"/>
                <a:ea typeface="Open Sans"/>
                <a:cs typeface="Open Sans"/>
                <a:sym typeface="Open Sans"/>
              </a:rPr>
              <a:t> Chesney Boal, Maria Callas, Chava Friedman, Quaid Garton, </a:t>
            </a:r>
            <a:endParaRPr dirty="0">
              <a:solidFill>
                <a:srgbClr val="695D46"/>
              </a:solidFill>
              <a:latin typeface="Open Sans"/>
              <a:ea typeface="Open Sans"/>
              <a:cs typeface="Open Sans"/>
              <a:sym typeface="Open Sans"/>
            </a:endParaRPr>
          </a:p>
          <a:p>
            <a:pPr marL="1828800" lvl="0" indent="457200" algn="l" rtl="0">
              <a:spcBef>
                <a:spcPts val="0"/>
              </a:spcBef>
              <a:spcAft>
                <a:spcPts val="0"/>
              </a:spcAft>
              <a:buNone/>
            </a:pPr>
            <a:r>
              <a:rPr lang="en" dirty="0">
                <a:solidFill>
                  <a:srgbClr val="695D46"/>
                </a:solidFill>
                <a:latin typeface="Open Sans"/>
                <a:ea typeface="Open Sans"/>
                <a:cs typeface="Open Sans"/>
                <a:sym typeface="Open Sans"/>
              </a:rPr>
              <a:t>Cameron Humphreys, and Josie Johnson </a:t>
            </a:r>
            <a:endParaRPr dirty="0">
              <a:solidFill>
                <a:srgbClr val="695D46"/>
              </a:solidFill>
              <a:latin typeface="Open Sans"/>
              <a:ea typeface="Open Sans"/>
              <a:cs typeface="Open Sans"/>
              <a:sym typeface="Open Sans"/>
            </a:endParaRPr>
          </a:p>
        </p:txBody>
      </p:sp>
      <p:sp>
        <p:nvSpPr>
          <p:cNvPr id="404" name="Google Shape;404;p28"/>
          <p:cNvSpPr txBox="1"/>
          <p:nvPr/>
        </p:nvSpPr>
        <p:spPr>
          <a:xfrm>
            <a:off x="592050" y="3732271"/>
            <a:ext cx="7959900" cy="458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695D46"/>
                </a:solidFill>
                <a:latin typeface="Open Sans"/>
                <a:ea typeface="Open Sans"/>
                <a:cs typeface="Open Sans"/>
                <a:sym typeface="Open Sans"/>
              </a:rPr>
              <a:t>Additional Team Members:</a:t>
            </a:r>
            <a:r>
              <a:rPr lang="en" dirty="0">
                <a:solidFill>
                  <a:srgbClr val="695D46"/>
                </a:solidFill>
                <a:latin typeface="Open Sans"/>
                <a:ea typeface="Open Sans"/>
                <a:cs typeface="Open Sans"/>
                <a:sym typeface="Open Sans"/>
              </a:rPr>
              <a:t> Matthew Gedrich, </a:t>
            </a:r>
            <a:endParaRPr dirty="0">
              <a:solidFill>
                <a:srgbClr val="695D46"/>
              </a:solidFill>
              <a:latin typeface="Open Sans"/>
              <a:ea typeface="Open Sans"/>
              <a:cs typeface="Open Sans"/>
              <a:sym typeface="Open Sans"/>
            </a:endParaRPr>
          </a:p>
          <a:p>
            <a:pPr marL="0" lvl="0" indent="0" algn="ctr" rtl="0">
              <a:spcBef>
                <a:spcPts val="0"/>
              </a:spcBef>
              <a:spcAft>
                <a:spcPts val="0"/>
              </a:spcAft>
              <a:buNone/>
            </a:pPr>
            <a:r>
              <a:rPr lang="en" dirty="0">
                <a:solidFill>
                  <a:srgbClr val="695D46"/>
                </a:solidFill>
                <a:latin typeface="Open Sans"/>
                <a:ea typeface="Open Sans"/>
                <a:cs typeface="Open Sans"/>
                <a:sym typeface="Open Sans"/>
              </a:rPr>
              <a:t>Natalie Link, Chad Pflieger, and Nicky Weber</a:t>
            </a:r>
            <a:endParaRPr dirty="0">
              <a:solidFill>
                <a:srgbClr val="695D46"/>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37"/>
          <p:cNvPicPr preferRelativeResize="0"/>
          <p:nvPr/>
        </p:nvPicPr>
        <p:blipFill>
          <a:blip r:embed="rId3">
            <a:alphaModFix/>
          </a:blip>
          <a:stretch>
            <a:fillRect/>
          </a:stretch>
        </p:blipFill>
        <p:spPr>
          <a:xfrm>
            <a:off x="0" y="553475"/>
            <a:ext cx="9144001" cy="4590025"/>
          </a:xfrm>
          <a:prstGeom prst="rect">
            <a:avLst/>
          </a:prstGeom>
          <a:noFill/>
          <a:ln>
            <a:noFill/>
          </a:ln>
        </p:spPr>
      </p:pic>
      <p:sp>
        <p:nvSpPr>
          <p:cNvPr id="653" name="Google Shape;653;p3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Concept of Operations</a:t>
            </a:r>
            <a:endParaRPr dirty="0"/>
          </a:p>
        </p:txBody>
      </p:sp>
      <p:sp>
        <p:nvSpPr>
          <p:cNvPr id="654" name="Google Shape;654;p3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dirty="0"/>
          </a:p>
        </p:txBody>
      </p:sp>
      <p:sp>
        <p:nvSpPr>
          <p:cNvPr id="655" name="Google Shape;655;p37"/>
          <p:cNvSpPr/>
          <p:nvPr/>
        </p:nvSpPr>
        <p:spPr>
          <a:xfrm rot="-1596749">
            <a:off x="683215" y="1542388"/>
            <a:ext cx="162070" cy="3264624"/>
          </a:xfrm>
          <a:prstGeom prst="rtTriangl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56" name="Google Shape;656;p37"/>
          <p:cNvPicPr preferRelativeResize="0"/>
          <p:nvPr/>
        </p:nvPicPr>
        <p:blipFill>
          <a:blip r:embed="rId4">
            <a:alphaModFix/>
          </a:blip>
          <a:stretch>
            <a:fillRect/>
          </a:stretch>
        </p:blipFill>
        <p:spPr>
          <a:xfrm>
            <a:off x="-444625" y="1321604"/>
            <a:ext cx="968400" cy="1021608"/>
          </a:xfrm>
          <a:prstGeom prst="rect">
            <a:avLst/>
          </a:prstGeom>
          <a:noFill/>
          <a:ln>
            <a:noFill/>
          </a:ln>
        </p:spPr>
      </p:pic>
      <p:sp>
        <p:nvSpPr>
          <p:cNvPr id="657" name="Google Shape;657;p37"/>
          <p:cNvSpPr/>
          <p:nvPr/>
        </p:nvSpPr>
        <p:spPr>
          <a:xfrm rot="1423347" flipH="1">
            <a:off x="2020487" y="2103268"/>
            <a:ext cx="116329" cy="2647896"/>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58" name="Google Shape;658;p37"/>
          <p:cNvPicPr preferRelativeResize="0"/>
          <p:nvPr/>
        </p:nvPicPr>
        <p:blipFill>
          <a:blip r:embed="rId5">
            <a:alphaModFix/>
          </a:blip>
          <a:stretch>
            <a:fillRect/>
          </a:stretch>
        </p:blipFill>
        <p:spPr>
          <a:xfrm>
            <a:off x="2320103" y="2017963"/>
            <a:ext cx="548699" cy="527225"/>
          </a:xfrm>
          <a:prstGeom prst="rect">
            <a:avLst/>
          </a:prstGeom>
          <a:noFill/>
          <a:ln>
            <a:noFill/>
          </a:ln>
        </p:spPr>
      </p:pic>
      <p:cxnSp>
        <p:nvCxnSpPr>
          <p:cNvPr id="659" name="Google Shape;659;p37"/>
          <p:cNvCxnSpPr>
            <a:endCxn id="660" idx="2"/>
          </p:cNvCxnSpPr>
          <p:nvPr/>
        </p:nvCxnSpPr>
        <p:spPr>
          <a:xfrm rot="10800000" flipH="1">
            <a:off x="1471525" y="2779975"/>
            <a:ext cx="1800" cy="1823700"/>
          </a:xfrm>
          <a:prstGeom prst="straightConnector1">
            <a:avLst/>
          </a:prstGeom>
          <a:noFill/>
          <a:ln w="28575" cap="flat" cmpd="sng">
            <a:solidFill>
              <a:schemeClr val="dk1"/>
            </a:solidFill>
            <a:prstDash val="solid"/>
            <a:round/>
            <a:headEnd type="none" w="med" len="med"/>
            <a:tailEnd type="triangle" w="med" len="med"/>
          </a:ln>
        </p:spPr>
      </p:cxnSp>
      <p:pic>
        <p:nvPicPr>
          <p:cNvPr id="661" name="Google Shape;661;p37"/>
          <p:cNvPicPr preferRelativeResize="0"/>
          <p:nvPr/>
        </p:nvPicPr>
        <p:blipFill>
          <a:blip r:embed="rId6">
            <a:alphaModFix/>
          </a:blip>
          <a:stretch>
            <a:fillRect/>
          </a:stretch>
        </p:blipFill>
        <p:spPr>
          <a:xfrm>
            <a:off x="1315200" y="4348425"/>
            <a:ext cx="360792" cy="527225"/>
          </a:xfrm>
          <a:prstGeom prst="rect">
            <a:avLst/>
          </a:prstGeom>
          <a:noFill/>
          <a:ln>
            <a:noFill/>
          </a:ln>
        </p:spPr>
      </p:pic>
      <p:cxnSp>
        <p:nvCxnSpPr>
          <p:cNvPr id="662" name="Google Shape;662;p37"/>
          <p:cNvCxnSpPr/>
          <p:nvPr/>
        </p:nvCxnSpPr>
        <p:spPr>
          <a:xfrm>
            <a:off x="1493954" y="3658074"/>
            <a:ext cx="323700" cy="295500"/>
          </a:xfrm>
          <a:prstGeom prst="curvedConnector3">
            <a:avLst>
              <a:gd name="adj1" fmla="val 82383"/>
            </a:avLst>
          </a:prstGeom>
          <a:noFill/>
          <a:ln w="38100" cap="flat" cmpd="sng">
            <a:solidFill>
              <a:srgbClr val="FF00FF"/>
            </a:solidFill>
            <a:prstDash val="solid"/>
            <a:round/>
            <a:headEnd type="none" w="med" len="med"/>
            <a:tailEnd type="none" w="med" len="med"/>
          </a:ln>
        </p:spPr>
      </p:cxnSp>
      <p:sp>
        <p:nvSpPr>
          <p:cNvPr id="663" name="Google Shape;663;p37"/>
          <p:cNvSpPr txBox="1"/>
          <p:nvPr/>
        </p:nvSpPr>
        <p:spPr>
          <a:xfrm>
            <a:off x="1068550" y="3196375"/>
            <a:ext cx="4254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ECCF07"/>
                </a:solidFill>
              </a:rPr>
              <a:t>θ₁</a:t>
            </a:r>
            <a:endParaRPr sz="1600" dirty="0">
              <a:latin typeface="Open Sans"/>
              <a:ea typeface="Open Sans"/>
              <a:cs typeface="Open Sans"/>
              <a:sym typeface="Open Sans"/>
            </a:endParaRPr>
          </a:p>
        </p:txBody>
      </p:sp>
      <p:sp>
        <p:nvSpPr>
          <p:cNvPr id="664" name="Google Shape;664;p37"/>
          <p:cNvSpPr txBox="1"/>
          <p:nvPr/>
        </p:nvSpPr>
        <p:spPr>
          <a:xfrm>
            <a:off x="1574120" y="3196375"/>
            <a:ext cx="4131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2F2F2"/>
                </a:solidFill>
              </a:rPr>
              <a:t>θ₂</a:t>
            </a:r>
            <a:endParaRPr sz="1600" dirty="0">
              <a:solidFill>
                <a:srgbClr val="F2F2F2"/>
              </a:solidFill>
              <a:latin typeface="Open Sans"/>
              <a:ea typeface="Open Sans"/>
              <a:cs typeface="Open Sans"/>
              <a:sym typeface="Open Sans"/>
            </a:endParaRPr>
          </a:p>
        </p:txBody>
      </p:sp>
      <p:sp>
        <p:nvSpPr>
          <p:cNvPr id="665" name="Google Shape;665;p37"/>
          <p:cNvSpPr txBox="1"/>
          <p:nvPr/>
        </p:nvSpPr>
        <p:spPr>
          <a:xfrm>
            <a:off x="41025" y="3714475"/>
            <a:ext cx="1169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1. Baffle Attenuation</a:t>
            </a:r>
            <a:endParaRPr sz="1300" dirty="0">
              <a:solidFill>
                <a:srgbClr val="FFFFFF"/>
              </a:solidFill>
            </a:endParaRPr>
          </a:p>
        </p:txBody>
      </p:sp>
      <p:pic>
        <p:nvPicPr>
          <p:cNvPr id="666" name="Google Shape;666;p37"/>
          <p:cNvPicPr preferRelativeResize="0"/>
          <p:nvPr/>
        </p:nvPicPr>
        <p:blipFill>
          <a:blip r:embed="rId7">
            <a:alphaModFix/>
          </a:blip>
          <a:stretch>
            <a:fillRect/>
          </a:stretch>
        </p:blipFill>
        <p:spPr>
          <a:xfrm>
            <a:off x="785425" y="610437"/>
            <a:ext cx="1511988" cy="1534374"/>
          </a:xfrm>
          <a:prstGeom prst="rect">
            <a:avLst/>
          </a:prstGeom>
          <a:noFill/>
          <a:ln>
            <a:noFill/>
          </a:ln>
        </p:spPr>
      </p:pic>
      <p:pic>
        <p:nvPicPr>
          <p:cNvPr id="667" name="Google Shape;667;p37"/>
          <p:cNvPicPr preferRelativeResize="0"/>
          <p:nvPr/>
        </p:nvPicPr>
        <p:blipFill>
          <a:blip r:embed="rId8">
            <a:alphaModFix/>
          </a:blip>
          <a:stretch>
            <a:fillRect/>
          </a:stretch>
        </p:blipFill>
        <p:spPr>
          <a:xfrm>
            <a:off x="1321250" y="1535950"/>
            <a:ext cx="548700" cy="548700"/>
          </a:xfrm>
          <a:prstGeom prst="rect">
            <a:avLst/>
          </a:prstGeom>
          <a:noFill/>
          <a:ln>
            <a:noFill/>
          </a:ln>
        </p:spPr>
      </p:pic>
      <p:pic>
        <p:nvPicPr>
          <p:cNvPr id="668" name="Google Shape;668;p37"/>
          <p:cNvPicPr preferRelativeResize="0"/>
          <p:nvPr/>
        </p:nvPicPr>
        <p:blipFill>
          <a:blip r:embed="rId8">
            <a:alphaModFix/>
          </a:blip>
          <a:stretch>
            <a:fillRect/>
          </a:stretch>
        </p:blipFill>
        <p:spPr>
          <a:xfrm>
            <a:off x="1605950" y="1140050"/>
            <a:ext cx="707900" cy="707900"/>
          </a:xfrm>
          <a:prstGeom prst="rect">
            <a:avLst/>
          </a:prstGeom>
          <a:noFill/>
          <a:ln>
            <a:noFill/>
          </a:ln>
        </p:spPr>
      </p:pic>
      <p:pic>
        <p:nvPicPr>
          <p:cNvPr id="669" name="Google Shape;669;p37"/>
          <p:cNvPicPr preferRelativeResize="0"/>
          <p:nvPr/>
        </p:nvPicPr>
        <p:blipFill>
          <a:blip r:embed="rId9">
            <a:alphaModFix/>
          </a:blip>
          <a:stretch>
            <a:fillRect/>
          </a:stretch>
        </p:blipFill>
        <p:spPr>
          <a:xfrm>
            <a:off x="998625" y="1371559"/>
            <a:ext cx="425400" cy="425400"/>
          </a:xfrm>
          <a:prstGeom prst="rect">
            <a:avLst/>
          </a:prstGeom>
          <a:noFill/>
          <a:ln>
            <a:noFill/>
          </a:ln>
        </p:spPr>
      </p:pic>
      <p:pic>
        <p:nvPicPr>
          <p:cNvPr id="670" name="Google Shape;670;p37"/>
          <p:cNvPicPr preferRelativeResize="0"/>
          <p:nvPr/>
        </p:nvPicPr>
        <p:blipFill>
          <a:blip r:embed="rId9">
            <a:alphaModFix/>
          </a:blip>
          <a:stretch>
            <a:fillRect/>
          </a:stretch>
        </p:blipFill>
        <p:spPr>
          <a:xfrm>
            <a:off x="772625" y="670621"/>
            <a:ext cx="425400" cy="425400"/>
          </a:xfrm>
          <a:prstGeom prst="rect">
            <a:avLst/>
          </a:prstGeom>
          <a:noFill/>
          <a:ln>
            <a:noFill/>
          </a:ln>
        </p:spPr>
      </p:pic>
      <p:pic>
        <p:nvPicPr>
          <p:cNvPr id="671" name="Google Shape;671;p37"/>
          <p:cNvPicPr preferRelativeResize="0"/>
          <p:nvPr/>
        </p:nvPicPr>
        <p:blipFill>
          <a:blip r:embed="rId9">
            <a:alphaModFix/>
          </a:blip>
          <a:stretch>
            <a:fillRect/>
          </a:stretch>
        </p:blipFill>
        <p:spPr>
          <a:xfrm>
            <a:off x="1687500" y="763001"/>
            <a:ext cx="544800" cy="544800"/>
          </a:xfrm>
          <a:prstGeom prst="rect">
            <a:avLst/>
          </a:prstGeom>
          <a:noFill/>
          <a:ln>
            <a:noFill/>
          </a:ln>
        </p:spPr>
      </p:pic>
      <p:pic>
        <p:nvPicPr>
          <p:cNvPr id="672" name="Google Shape;672;p37"/>
          <p:cNvPicPr preferRelativeResize="0"/>
          <p:nvPr/>
        </p:nvPicPr>
        <p:blipFill>
          <a:blip r:embed="rId9">
            <a:alphaModFix/>
          </a:blip>
          <a:stretch>
            <a:fillRect/>
          </a:stretch>
        </p:blipFill>
        <p:spPr>
          <a:xfrm>
            <a:off x="1198025" y="853921"/>
            <a:ext cx="425400" cy="425400"/>
          </a:xfrm>
          <a:prstGeom prst="rect">
            <a:avLst/>
          </a:prstGeom>
          <a:noFill/>
          <a:ln>
            <a:noFill/>
          </a:ln>
        </p:spPr>
      </p:pic>
      <p:sp>
        <p:nvSpPr>
          <p:cNvPr id="660" name="Google Shape;660;p37"/>
          <p:cNvSpPr txBox="1"/>
          <p:nvPr/>
        </p:nvSpPr>
        <p:spPr>
          <a:xfrm>
            <a:off x="888625" y="2194975"/>
            <a:ext cx="1169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2. Captures Image</a:t>
            </a:r>
            <a:endParaRPr sz="1300" dirty="0">
              <a:solidFill>
                <a:srgbClr val="FFFFFF"/>
              </a:solidFill>
            </a:endParaRPr>
          </a:p>
        </p:txBody>
      </p:sp>
      <p:sp>
        <p:nvSpPr>
          <p:cNvPr id="673" name="Google Shape;673;p37"/>
          <p:cNvSpPr/>
          <p:nvPr/>
        </p:nvSpPr>
        <p:spPr>
          <a:xfrm rot="8100000">
            <a:off x="1804314" y="4660432"/>
            <a:ext cx="115824" cy="114976"/>
          </a:xfrm>
          <a:prstGeom prst="teardrop">
            <a:avLst>
              <a:gd name="adj" fmla="val 164695"/>
            </a:avLst>
          </a:prstGeom>
          <a:solidFill>
            <a:srgbClr val="FF55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37"/>
          <p:cNvSpPr txBox="1"/>
          <p:nvPr/>
        </p:nvSpPr>
        <p:spPr>
          <a:xfrm>
            <a:off x="1870675" y="4556375"/>
            <a:ext cx="109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rgbClr val="FF9900"/>
                </a:solidFill>
              </a:rPr>
              <a:t>Boulder, CO</a:t>
            </a:r>
            <a:endParaRPr sz="1200" b="1" dirty="0">
              <a:solidFill>
                <a:srgbClr val="FF9900"/>
              </a:solidFill>
            </a:endParaRPr>
          </a:p>
        </p:txBody>
      </p:sp>
      <p:cxnSp>
        <p:nvCxnSpPr>
          <p:cNvPr id="675" name="Google Shape;675;p37"/>
          <p:cNvCxnSpPr/>
          <p:nvPr/>
        </p:nvCxnSpPr>
        <p:spPr>
          <a:xfrm flipH="1">
            <a:off x="1127204" y="3658074"/>
            <a:ext cx="323700" cy="295500"/>
          </a:xfrm>
          <a:prstGeom prst="curvedConnector3">
            <a:avLst>
              <a:gd name="adj1" fmla="val 82383"/>
            </a:avLst>
          </a:prstGeom>
          <a:noFill/>
          <a:ln w="38100" cap="flat" cmpd="sng">
            <a:solidFill>
              <a:srgbClr val="FF00FF"/>
            </a:solidFill>
            <a:prstDash val="solid"/>
            <a:round/>
            <a:headEnd type="none" w="med" len="med"/>
            <a:tailEnd type="none" w="med" len="med"/>
          </a:ln>
        </p:spPr>
      </p:cxnSp>
      <p:grpSp>
        <p:nvGrpSpPr>
          <p:cNvPr id="676" name="Google Shape;676;p37"/>
          <p:cNvGrpSpPr/>
          <p:nvPr/>
        </p:nvGrpSpPr>
        <p:grpSpPr>
          <a:xfrm>
            <a:off x="2469350" y="2990850"/>
            <a:ext cx="5717943" cy="2184525"/>
            <a:chOff x="2469350" y="2990850"/>
            <a:chExt cx="5717943" cy="2184525"/>
          </a:xfrm>
        </p:grpSpPr>
        <p:pic>
          <p:nvPicPr>
            <p:cNvPr id="677" name="Google Shape;677;p37"/>
            <p:cNvPicPr preferRelativeResize="0"/>
            <p:nvPr/>
          </p:nvPicPr>
          <p:blipFill>
            <a:blip r:embed="rId7">
              <a:alphaModFix/>
            </a:blip>
            <a:stretch>
              <a:fillRect/>
            </a:stretch>
          </p:blipFill>
          <p:spPr>
            <a:xfrm>
              <a:off x="6837275" y="3826900"/>
              <a:ext cx="1169400" cy="1235500"/>
            </a:xfrm>
            <a:prstGeom prst="rect">
              <a:avLst/>
            </a:prstGeom>
            <a:noFill/>
            <a:ln>
              <a:noFill/>
            </a:ln>
          </p:spPr>
        </p:pic>
        <p:pic>
          <p:nvPicPr>
            <p:cNvPr id="678" name="Google Shape;678;p37"/>
            <p:cNvPicPr preferRelativeResize="0"/>
            <p:nvPr/>
          </p:nvPicPr>
          <p:blipFill>
            <a:blip r:embed="rId10">
              <a:alphaModFix/>
            </a:blip>
            <a:stretch>
              <a:fillRect/>
            </a:stretch>
          </p:blipFill>
          <p:spPr>
            <a:xfrm>
              <a:off x="5608588" y="3964875"/>
              <a:ext cx="968399" cy="968401"/>
            </a:xfrm>
            <a:prstGeom prst="rect">
              <a:avLst/>
            </a:prstGeom>
            <a:noFill/>
            <a:ln>
              <a:noFill/>
            </a:ln>
          </p:spPr>
        </p:pic>
        <p:grpSp>
          <p:nvGrpSpPr>
            <p:cNvPr id="679" name="Google Shape;679;p37"/>
            <p:cNvGrpSpPr/>
            <p:nvPr/>
          </p:nvGrpSpPr>
          <p:grpSpPr>
            <a:xfrm>
              <a:off x="4974771" y="4052141"/>
              <a:ext cx="478242" cy="527211"/>
              <a:chOff x="772625" y="610437"/>
              <a:chExt cx="1541225" cy="1534374"/>
            </a:xfrm>
          </p:grpSpPr>
          <p:pic>
            <p:nvPicPr>
              <p:cNvPr id="680" name="Google Shape;680;p37"/>
              <p:cNvPicPr preferRelativeResize="0"/>
              <p:nvPr/>
            </p:nvPicPr>
            <p:blipFill>
              <a:blip r:embed="rId7">
                <a:alphaModFix/>
              </a:blip>
              <a:stretch>
                <a:fillRect/>
              </a:stretch>
            </p:blipFill>
            <p:spPr>
              <a:xfrm>
                <a:off x="785425" y="610437"/>
                <a:ext cx="1511988" cy="1534374"/>
              </a:xfrm>
              <a:prstGeom prst="rect">
                <a:avLst/>
              </a:prstGeom>
              <a:noFill/>
              <a:ln>
                <a:noFill/>
              </a:ln>
            </p:spPr>
          </p:pic>
          <p:pic>
            <p:nvPicPr>
              <p:cNvPr id="681" name="Google Shape;681;p37"/>
              <p:cNvPicPr preferRelativeResize="0"/>
              <p:nvPr/>
            </p:nvPicPr>
            <p:blipFill>
              <a:blip r:embed="rId8">
                <a:alphaModFix/>
              </a:blip>
              <a:stretch>
                <a:fillRect/>
              </a:stretch>
            </p:blipFill>
            <p:spPr>
              <a:xfrm>
                <a:off x="1321250" y="1535950"/>
                <a:ext cx="548700" cy="548700"/>
              </a:xfrm>
              <a:prstGeom prst="rect">
                <a:avLst/>
              </a:prstGeom>
              <a:noFill/>
              <a:ln>
                <a:noFill/>
              </a:ln>
            </p:spPr>
          </p:pic>
          <p:pic>
            <p:nvPicPr>
              <p:cNvPr id="682" name="Google Shape;682;p37"/>
              <p:cNvPicPr preferRelativeResize="0"/>
              <p:nvPr/>
            </p:nvPicPr>
            <p:blipFill>
              <a:blip r:embed="rId8">
                <a:alphaModFix/>
              </a:blip>
              <a:stretch>
                <a:fillRect/>
              </a:stretch>
            </p:blipFill>
            <p:spPr>
              <a:xfrm>
                <a:off x="1605950" y="1140050"/>
                <a:ext cx="707900" cy="707900"/>
              </a:xfrm>
              <a:prstGeom prst="rect">
                <a:avLst/>
              </a:prstGeom>
              <a:noFill/>
              <a:ln>
                <a:noFill/>
              </a:ln>
            </p:spPr>
          </p:pic>
          <p:pic>
            <p:nvPicPr>
              <p:cNvPr id="683" name="Google Shape;683;p37"/>
              <p:cNvPicPr preferRelativeResize="0"/>
              <p:nvPr/>
            </p:nvPicPr>
            <p:blipFill>
              <a:blip r:embed="rId9">
                <a:alphaModFix/>
              </a:blip>
              <a:stretch>
                <a:fillRect/>
              </a:stretch>
            </p:blipFill>
            <p:spPr>
              <a:xfrm>
                <a:off x="998625" y="1371559"/>
                <a:ext cx="425400" cy="425400"/>
              </a:xfrm>
              <a:prstGeom prst="rect">
                <a:avLst/>
              </a:prstGeom>
              <a:noFill/>
              <a:ln>
                <a:noFill/>
              </a:ln>
            </p:spPr>
          </p:pic>
          <p:pic>
            <p:nvPicPr>
              <p:cNvPr id="684" name="Google Shape;684;p37"/>
              <p:cNvPicPr preferRelativeResize="0"/>
              <p:nvPr/>
            </p:nvPicPr>
            <p:blipFill>
              <a:blip r:embed="rId9">
                <a:alphaModFix/>
              </a:blip>
              <a:stretch>
                <a:fillRect/>
              </a:stretch>
            </p:blipFill>
            <p:spPr>
              <a:xfrm>
                <a:off x="772625" y="670621"/>
                <a:ext cx="425400" cy="425400"/>
              </a:xfrm>
              <a:prstGeom prst="rect">
                <a:avLst/>
              </a:prstGeom>
              <a:noFill/>
              <a:ln>
                <a:noFill/>
              </a:ln>
            </p:spPr>
          </p:pic>
          <p:pic>
            <p:nvPicPr>
              <p:cNvPr id="685" name="Google Shape;685;p37"/>
              <p:cNvPicPr preferRelativeResize="0"/>
              <p:nvPr/>
            </p:nvPicPr>
            <p:blipFill>
              <a:blip r:embed="rId9">
                <a:alphaModFix/>
              </a:blip>
              <a:stretch>
                <a:fillRect/>
              </a:stretch>
            </p:blipFill>
            <p:spPr>
              <a:xfrm>
                <a:off x="1687500" y="763001"/>
                <a:ext cx="544800" cy="544800"/>
              </a:xfrm>
              <a:prstGeom prst="rect">
                <a:avLst/>
              </a:prstGeom>
              <a:noFill/>
              <a:ln>
                <a:noFill/>
              </a:ln>
            </p:spPr>
          </p:pic>
          <p:pic>
            <p:nvPicPr>
              <p:cNvPr id="686" name="Google Shape;686;p37"/>
              <p:cNvPicPr preferRelativeResize="0"/>
              <p:nvPr/>
            </p:nvPicPr>
            <p:blipFill>
              <a:blip r:embed="rId9">
                <a:alphaModFix/>
              </a:blip>
              <a:stretch>
                <a:fillRect/>
              </a:stretch>
            </p:blipFill>
            <p:spPr>
              <a:xfrm>
                <a:off x="1198025" y="853921"/>
                <a:ext cx="425400" cy="425400"/>
              </a:xfrm>
              <a:prstGeom prst="rect">
                <a:avLst/>
              </a:prstGeom>
              <a:noFill/>
              <a:ln>
                <a:noFill/>
              </a:ln>
            </p:spPr>
          </p:pic>
        </p:grpSp>
        <p:sp>
          <p:nvSpPr>
            <p:cNvPr id="687" name="Google Shape;687;p37"/>
            <p:cNvSpPr/>
            <p:nvPr/>
          </p:nvSpPr>
          <p:spPr>
            <a:xfrm>
              <a:off x="5212875" y="4591050"/>
              <a:ext cx="361950" cy="238125"/>
            </a:xfrm>
            <a:custGeom>
              <a:avLst/>
              <a:gdLst/>
              <a:ahLst/>
              <a:cxnLst/>
              <a:rect l="l" t="t" r="r" b="b"/>
              <a:pathLst>
                <a:path w="14478" h="9525" extrusionOk="0">
                  <a:moveTo>
                    <a:pt x="0" y="0"/>
                  </a:moveTo>
                  <a:cubicBezTo>
                    <a:pt x="1401" y="5604"/>
                    <a:pt x="8701" y="9525"/>
                    <a:pt x="14478" y="9525"/>
                  </a:cubicBezTo>
                </a:path>
              </a:pathLst>
            </a:custGeom>
            <a:noFill/>
            <a:ln w="28575" cap="flat" cmpd="sng">
              <a:solidFill>
                <a:schemeClr val="dk1"/>
              </a:solidFill>
              <a:prstDash val="solid"/>
              <a:round/>
              <a:headEnd type="none" w="med" len="med"/>
              <a:tailEnd type="triangle" w="med" len="med"/>
            </a:ln>
          </p:spPr>
        </p:sp>
        <p:sp>
          <p:nvSpPr>
            <p:cNvPr id="688" name="Google Shape;688;p37"/>
            <p:cNvSpPr txBox="1"/>
            <p:nvPr/>
          </p:nvSpPr>
          <p:spPr>
            <a:xfrm>
              <a:off x="3253425" y="3408200"/>
              <a:ext cx="15411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3b. Processes &amp; Saves Image</a:t>
              </a:r>
              <a:endParaRPr sz="1300" dirty="0">
                <a:solidFill>
                  <a:srgbClr val="FFFFFF"/>
                </a:solidFill>
              </a:endParaRPr>
            </a:p>
          </p:txBody>
        </p:sp>
        <p:grpSp>
          <p:nvGrpSpPr>
            <p:cNvPr id="689" name="Google Shape;689;p37"/>
            <p:cNvGrpSpPr/>
            <p:nvPr/>
          </p:nvGrpSpPr>
          <p:grpSpPr>
            <a:xfrm>
              <a:off x="3092874" y="4109295"/>
              <a:ext cx="1671113" cy="527169"/>
              <a:chOff x="2881663" y="4184775"/>
              <a:chExt cx="2000375" cy="632400"/>
            </a:xfrm>
          </p:grpSpPr>
          <p:sp>
            <p:nvSpPr>
              <p:cNvPr id="690" name="Google Shape;690;p37"/>
              <p:cNvSpPr/>
              <p:nvPr/>
            </p:nvSpPr>
            <p:spPr>
              <a:xfrm>
                <a:off x="3096163" y="4184775"/>
                <a:ext cx="438000" cy="632400"/>
              </a:xfrm>
              <a:prstGeom prst="parallelogram">
                <a:avLst>
                  <a:gd name="adj" fmla="val 25000"/>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1" name="Google Shape;691;p37"/>
              <p:cNvSpPr/>
              <p:nvPr/>
            </p:nvSpPr>
            <p:spPr>
              <a:xfrm rot="10800000">
                <a:off x="2881663" y="4300525"/>
                <a:ext cx="470125" cy="393600"/>
              </a:xfrm>
              <a:prstGeom prst="flowChartMagneticDrum">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92" name="Google Shape;692;p37"/>
              <p:cNvCxnSpPr/>
              <p:nvPr/>
            </p:nvCxnSpPr>
            <p:spPr>
              <a:xfrm rot="10800000" flipH="1">
                <a:off x="3450988" y="4312625"/>
                <a:ext cx="381000" cy="1353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693" name="Google Shape;693;p37"/>
              <p:cNvSpPr/>
              <p:nvPr/>
            </p:nvSpPr>
            <p:spPr>
              <a:xfrm>
                <a:off x="3829938" y="4184775"/>
                <a:ext cx="1052100" cy="5190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4" name="Google Shape;694;p37"/>
              <p:cNvSpPr/>
              <p:nvPr/>
            </p:nvSpPr>
            <p:spPr>
              <a:xfrm>
                <a:off x="4222513" y="4369650"/>
                <a:ext cx="2487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5" name="Google Shape;695;p37"/>
              <p:cNvSpPr/>
              <p:nvPr/>
            </p:nvSpPr>
            <p:spPr>
              <a:xfrm>
                <a:off x="3927588" y="4218125"/>
                <a:ext cx="858000" cy="945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6" name="Google Shape;696;p37"/>
              <p:cNvSpPr/>
              <p:nvPr/>
            </p:nvSpPr>
            <p:spPr>
              <a:xfrm>
                <a:off x="3952238" y="42386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7" name="Google Shape;697;p37"/>
              <p:cNvSpPr/>
              <p:nvPr/>
            </p:nvSpPr>
            <p:spPr>
              <a:xfrm>
                <a:off x="3952238" y="42720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37"/>
              <p:cNvSpPr/>
              <p:nvPr/>
            </p:nvSpPr>
            <p:spPr>
              <a:xfrm>
                <a:off x="3993913"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9" name="Google Shape;699;p37"/>
              <p:cNvSpPr/>
              <p:nvPr/>
            </p:nvSpPr>
            <p:spPr>
              <a:xfrm>
                <a:off x="3993913"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0" name="Google Shape;700;p37"/>
              <p:cNvSpPr/>
              <p:nvPr/>
            </p:nvSpPr>
            <p:spPr>
              <a:xfrm>
                <a:off x="40355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1" name="Google Shape;701;p37"/>
              <p:cNvSpPr/>
              <p:nvPr/>
            </p:nvSpPr>
            <p:spPr>
              <a:xfrm>
                <a:off x="40355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2" name="Google Shape;702;p37"/>
              <p:cNvSpPr/>
              <p:nvPr/>
            </p:nvSpPr>
            <p:spPr>
              <a:xfrm>
                <a:off x="40772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3" name="Google Shape;703;p37"/>
              <p:cNvSpPr/>
              <p:nvPr/>
            </p:nvSpPr>
            <p:spPr>
              <a:xfrm>
                <a:off x="40772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704;p37"/>
              <p:cNvSpPr/>
              <p:nvPr/>
            </p:nvSpPr>
            <p:spPr>
              <a:xfrm>
                <a:off x="41189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5" name="Google Shape;705;p37"/>
              <p:cNvSpPr/>
              <p:nvPr/>
            </p:nvSpPr>
            <p:spPr>
              <a:xfrm>
                <a:off x="41189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6" name="Google Shape;706;p37"/>
              <p:cNvSpPr/>
              <p:nvPr/>
            </p:nvSpPr>
            <p:spPr>
              <a:xfrm>
                <a:off x="41606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37"/>
              <p:cNvSpPr/>
              <p:nvPr/>
            </p:nvSpPr>
            <p:spPr>
              <a:xfrm>
                <a:off x="41606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37"/>
              <p:cNvSpPr/>
              <p:nvPr/>
            </p:nvSpPr>
            <p:spPr>
              <a:xfrm>
                <a:off x="42022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37"/>
              <p:cNvSpPr/>
              <p:nvPr/>
            </p:nvSpPr>
            <p:spPr>
              <a:xfrm>
                <a:off x="42022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0" name="Google Shape;710;p37"/>
              <p:cNvSpPr/>
              <p:nvPr/>
            </p:nvSpPr>
            <p:spPr>
              <a:xfrm>
                <a:off x="42439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37"/>
              <p:cNvSpPr/>
              <p:nvPr/>
            </p:nvSpPr>
            <p:spPr>
              <a:xfrm>
                <a:off x="42439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712;p37"/>
              <p:cNvSpPr/>
              <p:nvPr/>
            </p:nvSpPr>
            <p:spPr>
              <a:xfrm>
                <a:off x="42856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3" name="Google Shape;713;p37"/>
              <p:cNvSpPr/>
              <p:nvPr/>
            </p:nvSpPr>
            <p:spPr>
              <a:xfrm>
                <a:off x="42856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37"/>
              <p:cNvSpPr/>
              <p:nvPr/>
            </p:nvSpPr>
            <p:spPr>
              <a:xfrm>
                <a:off x="43273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5" name="Google Shape;715;p37"/>
              <p:cNvSpPr/>
              <p:nvPr/>
            </p:nvSpPr>
            <p:spPr>
              <a:xfrm>
                <a:off x="43273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6" name="Google Shape;716;p37"/>
              <p:cNvSpPr/>
              <p:nvPr/>
            </p:nvSpPr>
            <p:spPr>
              <a:xfrm>
                <a:off x="43689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717;p37"/>
              <p:cNvSpPr/>
              <p:nvPr/>
            </p:nvSpPr>
            <p:spPr>
              <a:xfrm>
                <a:off x="43689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718;p37"/>
              <p:cNvSpPr/>
              <p:nvPr/>
            </p:nvSpPr>
            <p:spPr>
              <a:xfrm>
                <a:off x="44106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37"/>
              <p:cNvSpPr/>
              <p:nvPr/>
            </p:nvSpPr>
            <p:spPr>
              <a:xfrm>
                <a:off x="44106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37"/>
              <p:cNvSpPr/>
              <p:nvPr/>
            </p:nvSpPr>
            <p:spPr>
              <a:xfrm>
                <a:off x="44523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 name="Google Shape;721;p37"/>
              <p:cNvSpPr/>
              <p:nvPr/>
            </p:nvSpPr>
            <p:spPr>
              <a:xfrm>
                <a:off x="44523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2" name="Google Shape;722;p37"/>
              <p:cNvSpPr/>
              <p:nvPr/>
            </p:nvSpPr>
            <p:spPr>
              <a:xfrm>
                <a:off x="44940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723;p37"/>
              <p:cNvSpPr/>
              <p:nvPr/>
            </p:nvSpPr>
            <p:spPr>
              <a:xfrm>
                <a:off x="44940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4" name="Google Shape;724;p37"/>
              <p:cNvSpPr/>
              <p:nvPr/>
            </p:nvSpPr>
            <p:spPr>
              <a:xfrm>
                <a:off x="45356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725;p37"/>
              <p:cNvSpPr/>
              <p:nvPr/>
            </p:nvSpPr>
            <p:spPr>
              <a:xfrm>
                <a:off x="45356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726;p37"/>
              <p:cNvSpPr/>
              <p:nvPr/>
            </p:nvSpPr>
            <p:spPr>
              <a:xfrm>
                <a:off x="45773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727;p37"/>
              <p:cNvSpPr/>
              <p:nvPr/>
            </p:nvSpPr>
            <p:spPr>
              <a:xfrm>
                <a:off x="45773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37"/>
              <p:cNvSpPr/>
              <p:nvPr/>
            </p:nvSpPr>
            <p:spPr>
              <a:xfrm>
                <a:off x="46190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729;p37"/>
              <p:cNvSpPr/>
              <p:nvPr/>
            </p:nvSpPr>
            <p:spPr>
              <a:xfrm>
                <a:off x="46190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730;p37"/>
              <p:cNvSpPr/>
              <p:nvPr/>
            </p:nvSpPr>
            <p:spPr>
              <a:xfrm>
                <a:off x="46607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731;p37"/>
              <p:cNvSpPr/>
              <p:nvPr/>
            </p:nvSpPr>
            <p:spPr>
              <a:xfrm>
                <a:off x="46607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732;p37"/>
              <p:cNvSpPr/>
              <p:nvPr/>
            </p:nvSpPr>
            <p:spPr>
              <a:xfrm>
                <a:off x="47023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37"/>
              <p:cNvSpPr/>
              <p:nvPr/>
            </p:nvSpPr>
            <p:spPr>
              <a:xfrm>
                <a:off x="47023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37"/>
              <p:cNvSpPr/>
              <p:nvPr/>
            </p:nvSpPr>
            <p:spPr>
              <a:xfrm>
                <a:off x="47440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735;p37"/>
              <p:cNvSpPr/>
              <p:nvPr/>
            </p:nvSpPr>
            <p:spPr>
              <a:xfrm>
                <a:off x="47440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736;p37"/>
              <p:cNvSpPr/>
              <p:nvPr/>
            </p:nvSpPr>
            <p:spPr>
              <a:xfrm>
                <a:off x="3822525" y="424892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737;p37"/>
              <p:cNvSpPr/>
              <p:nvPr/>
            </p:nvSpPr>
            <p:spPr>
              <a:xfrm rot="5400000">
                <a:off x="4001975" y="461627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8" name="Google Shape;738;p37"/>
              <p:cNvSpPr/>
              <p:nvPr/>
            </p:nvSpPr>
            <p:spPr>
              <a:xfrm rot="5400000">
                <a:off x="44384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9" name="Google Shape;739;p37"/>
              <p:cNvSpPr/>
              <p:nvPr/>
            </p:nvSpPr>
            <p:spPr>
              <a:xfrm rot="5400000">
                <a:off x="46051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0" name="Google Shape;740;p37"/>
              <p:cNvSpPr/>
              <p:nvPr/>
            </p:nvSpPr>
            <p:spPr>
              <a:xfrm>
                <a:off x="4598663" y="4369650"/>
                <a:ext cx="170100" cy="1701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1" name="Google Shape;741;p37"/>
              <p:cNvSpPr/>
              <p:nvPr/>
            </p:nvSpPr>
            <p:spPr>
              <a:xfrm>
                <a:off x="386006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37"/>
              <p:cNvSpPr/>
              <p:nvPr/>
            </p:nvSpPr>
            <p:spPr>
              <a:xfrm>
                <a:off x="386006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3" name="Google Shape;743;p37"/>
              <p:cNvSpPr/>
              <p:nvPr/>
            </p:nvSpPr>
            <p:spPr>
              <a:xfrm>
                <a:off x="480181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4" name="Google Shape;744;p37"/>
              <p:cNvSpPr/>
              <p:nvPr/>
            </p:nvSpPr>
            <p:spPr>
              <a:xfrm>
                <a:off x="480181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45" name="Google Shape;745;p37"/>
            <p:cNvSpPr txBox="1"/>
            <p:nvPr/>
          </p:nvSpPr>
          <p:spPr>
            <a:xfrm>
              <a:off x="5038325" y="3192525"/>
              <a:ext cx="15411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4b. Upload to PC &amp; Test in Truth Model </a:t>
              </a:r>
              <a:endParaRPr sz="1300" dirty="0">
                <a:solidFill>
                  <a:srgbClr val="FFFFFF"/>
                </a:solidFill>
              </a:endParaRPr>
            </a:p>
          </p:txBody>
        </p:sp>
        <p:cxnSp>
          <p:nvCxnSpPr>
            <p:cNvPr id="746" name="Google Shape;746;p37"/>
            <p:cNvCxnSpPr/>
            <p:nvPr/>
          </p:nvCxnSpPr>
          <p:spPr>
            <a:xfrm rot="10800000" flipH="1">
              <a:off x="2469350" y="3999150"/>
              <a:ext cx="699600" cy="4200"/>
            </a:xfrm>
            <a:prstGeom prst="straightConnector1">
              <a:avLst/>
            </a:prstGeom>
            <a:noFill/>
            <a:ln w="38100" cap="flat" cmpd="sng">
              <a:solidFill>
                <a:srgbClr val="ECCF07"/>
              </a:solidFill>
              <a:prstDash val="solid"/>
              <a:round/>
              <a:headEnd type="none" w="med" len="med"/>
              <a:tailEnd type="triangle" w="med" len="med"/>
            </a:ln>
          </p:spPr>
        </p:cxnSp>
        <p:cxnSp>
          <p:nvCxnSpPr>
            <p:cNvPr id="747" name="Google Shape;747;p37"/>
            <p:cNvCxnSpPr>
              <a:stCxn id="739" idx="0"/>
            </p:cNvCxnSpPr>
            <p:nvPr/>
          </p:nvCxnSpPr>
          <p:spPr>
            <a:xfrm>
              <a:off x="4590680" y="4539891"/>
              <a:ext cx="776700" cy="2778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grpSp>
          <p:nvGrpSpPr>
            <p:cNvPr id="748" name="Google Shape;748;p37"/>
            <p:cNvGrpSpPr/>
            <p:nvPr/>
          </p:nvGrpSpPr>
          <p:grpSpPr>
            <a:xfrm rot="-660332">
              <a:off x="6850771" y="3881931"/>
              <a:ext cx="1053160" cy="1202199"/>
              <a:chOff x="6670932" y="849823"/>
              <a:chExt cx="1219237" cy="1250409"/>
            </a:xfrm>
          </p:grpSpPr>
          <p:cxnSp>
            <p:nvCxnSpPr>
              <p:cNvPr id="749" name="Google Shape;749;p37"/>
              <p:cNvCxnSpPr/>
              <p:nvPr/>
            </p:nvCxnSpPr>
            <p:spPr>
              <a:xfrm rot="8100000" flipH="1">
                <a:off x="6615979" y="1215741"/>
                <a:ext cx="1019507" cy="266862"/>
              </a:xfrm>
              <a:prstGeom prst="straightConnector1">
                <a:avLst/>
              </a:prstGeom>
              <a:noFill/>
              <a:ln w="28575" cap="flat" cmpd="sng">
                <a:solidFill>
                  <a:srgbClr val="00FFFF"/>
                </a:solidFill>
                <a:prstDash val="solid"/>
                <a:round/>
                <a:headEnd type="none" w="med" len="med"/>
                <a:tailEnd type="none" w="med" len="med"/>
              </a:ln>
            </p:spPr>
          </p:cxnSp>
          <p:cxnSp>
            <p:nvCxnSpPr>
              <p:cNvPr id="750" name="Google Shape;750;p37"/>
              <p:cNvCxnSpPr/>
              <p:nvPr/>
            </p:nvCxnSpPr>
            <p:spPr>
              <a:xfrm rot="8100000">
                <a:off x="6718494" y="1410506"/>
                <a:ext cx="1209153" cy="3394"/>
              </a:xfrm>
              <a:prstGeom prst="straightConnector1">
                <a:avLst/>
              </a:prstGeom>
              <a:noFill/>
              <a:ln w="28575" cap="flat" cmpd="sng">
                <a:solidFill>
                  <a:srgbClr val="00FFFF"/>
                </a:solidFill>
                <a:prstDash val="solid"/>
                <a:round/>
                <a:headEnd type="none" w="med" len="med"/>
                <a:tailEnd type="none" w="med" len="med"/>
              </a:ln>
            </p:spPr>
          </p:cxnSp>
          <p:cxnSp>
            <p:nvCxnSpPr>
              <p:cNvPr id="751" name="Google Shape;751;p37"/>
              <p:cNvCxnSpPr/>
              <p:nvPr/>
            </p:nvCxnSpPr>
            <p:spPr>
              <a:xfrm rot="8100000">
                <a:off x="6906382" y="1497434"/>
                <a:ext cx="1038174" cy="276196"/>
              </a:xfrm>
              <a:prstGeom prst="straightConnector1">
                <a:avLst/>
              </a:prstGeom>
              <a:noFill/>
              <a:ln w="28575" cap="flat" cmpd="sng">
                <a:solidFill>
                  <a:srgbClr val="00FFFF"/>
                </a:solidFill>
                <a:prstDash val="solid"/>
                <a:round/>
                <a:headEnd type="none" w="med" len="med"/>
                <a:tailEnd type="none" w="med" len="med"/>
              </a:ln>
            </p:spPr>
          </p:cxnSp>
          <p:sp>
            <p:nvSpPr>
              <p:cNvPr id="752" name="Google Shape;752;p37"/>
              <p:cNvSpPr/>
              <p:nvPr/>
            </p:nvSpPr>
            <p:spPr>
              <a:xfrm rot="-2700000">
                <a:off x="6936805" y="1570981"/>
                <a:ext cx="98792" cy="441239"/>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753" name="Google Shape;753;p37"/>
              <p:cNvSpPr/>
              <p:nvPr/>
            </p:nvSpPr>
            <p:spPr>
              <a:xfrm rot="-2700000">
                <a:off x="7050171" y="1270243"/>
                <a:ext cx="187760" cy="649808"/>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754" name="Google Shape;754;p37"/>
              <p:cNvSpPr/>
              <p:nvPr/>
            </p:nvSpPr>
            <p:spPr>
              <a:xfrm rot="-2700000">
                <a:off x="7184833" y="821386"/>
                <a:ext cx="342736" cy="1021613"/>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grpSp>
        <p:sp>
          <p:nvSpPr>
            <p:cNvPr id="755" name="Google Shape;755;p37"/>
            <p:cNvSpPr txBox="1"/>
            <p:nvPr/>
          </p:nvSpPr>
          <p:spPr>
            <a:xfrm>
              <a:off x="6559793" y="3332000"/>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5b. Output Orientation </a:t>
              </a:r>
              <a:endParaRPr sz="1300" dirty="0">
                <a:solidFill>
                  <a:srgbClr val="FFFFFF"/>
                </a:solidFill>
              </a:endParaRPr>
            </a:p>
          </p:txBody>
        </p:sp>
        <p:sp>
          <p:nvSpPr>
            <p:cNvPr id="756" name="Google Shape;756;p37"/>
            <p:cNvSpPr txBox="1"/>
            <p:nvPr/>
          </p:nvSpPr>
          <p:spPr>
            <a:xfrm>
              <a:off x="2581275" y="2990850"/>
              <a:ext cx="1541100" cy="400200"/>
            </a:xfrm>
            <a:prstGeom prst="rect">
              <a:avLst/>
            </a:prstGeom>
            <a:noFill/>
            <a:ln>
              <a:noFill/>
            </a:ln>
            <a:effectLst>
              <a:outerShdw blurRad="85725" dist="9525" dir="546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5500"/>
                  </a:solidFill>
                </a:rPr>
                <a:t>Verification (B)</a:t>
              </a:r>
              <a:endParaRPr b="1" dirty="0">
                <a:solidFill>
                  <a:srgbClr val="FF5500"/>
                </a:solidFill>
              </a:endParaRPr>
            </a:p>
          </p:txBody>
        </p:sp>
      </p:grpSp>
      <p:grpSp>
        <p:nvGrpSpPr>
          <p:cNvPr id="757" name="Google Shape;757;p37"/>
          <p:cNvGrpSpPr/>
          <p:nvPr/>
        </p:nvGrpSpPr>
        <p:grpSpPr>
          <a:xfrm>
            <a:off x="2457300" y="476250"/>
            <a:ext cx="6648749" cy="2524125"/>
            <a:chOff x="2457300" y="476250"/>
            <a:chExt cx="6648749" cy="2524125"/>
          </a:xfrm>
        </p:grpSpPr>
        <p:pic>
          <p:nvPicPr>
            <p:cNvPr id="758" name="Google Shape;758;p37"/>
            <p:cNvPicPr preferRelativeResize="0"/>
            <p:nvPr/>
          </p:nvPicPr>
          <p:blipFill>
            <a:blip r:embed="rId11">
              <a:alphaModFix/>
            </a:blip>
            <a:stretch>
              <a:fillRect/>
            </a:stretch>
          </p:blipFill>
          <p:spPr>
            <a:xfrm>
              <a:off x="3413050" y="1385350"/>
              <a:ext cx="1244276" cy="1462850"/>
            </a:xfrm>
            <a:prstGeom prst="rect">
              <a:avLst/>
            </a:prstGeom>
            <a:noFill/>
            <a:ln>
              <a:noFill/>
            </a:ln>
          </p:spPr>
        </p:pic>
        <p:sp>
          <p:nvSpPr>
            <p:cNvPr id="759" name="Google Shape;759;p37"/>
            <p:cNvSpPr txBox="1"/>
            <p:nvPr/>
          </p:nvSpPr>
          <p:spPr>
            <a:xfrm>
              <a:off x="2581275" y="476250"/>
              <a:ext cx="1441200" cy="4002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5500"/>
                  </a:solidFill>
                </a:rPr>
                <a:t>Day-In-Life (A)</a:t>
              </a:r>
              <a:endParaRPr b="1" dirty="0">
                <a:solidFill>
                  <a:srgbClr val="FF5500"/>
                </a:solidFill>
              </a:endParaRPr>
            </a:p>
          </p:txBody>
        </p:sp>
        <p:cxnSp>
          <p:nvCxnSpPr>
            <p:cNvPr id="760" name="Google Shape;760;p37"/>
            <p:cNvCxnSpPr/>
            <p:nvPr/>
          </p:nvCxnSpPr>
          <p:spPr>
            <a:xfrm rot="10800000" flipH="1">
              <a:off x="2469350" y="1581725"/>
              <a:ext cx="699600" cy="4200"/>
            </a:xfrm>
            <a:prstGeom prst="straightConnector1">
              <a:avLst/>
            </a:prstGeom>
            <a:noFill/>
            <a:ln w="38100" cap="flat" cmpd="sng">
              <a:solidFill>
                <a:srgbClr val="ECCF07"/>
              </a:solidFill>
              <a:prstDash val="solid"/>
              <a:round/>
              <a:headEnd type="none" w="med" len="med"/>
              <a:tailEnd type="triangle" w="med" len="med"/>
            </a:ln>
          </p:spPr>
        </p:cxnSp>
        <p:pic>
          <p:nvPicPr>
            <p:cNvPr id="761" name="Google Shape;761;p37"/>
            <p:cNvPicPr preferRelativeResize="0"/>
            <p:nvPr/>
          </p:nvPicPr>
          <p:blipFill>
            <a:blip r:embed="rId12">
              <a:alphaModFix/>
            </a:blip>
            <a:stretch>
              <a:fillRect/>
            </a:stretch>
          </p:blipFill>
          <p:spPr>
            <a:xfrm>
              <a:off x="4229250" y="2386025"/>
              <a:ext cx="4876799" cy="609600"/>
            </a:xfrm>
            <a:prstGeom prst="rect">
              <a:avLst/>
            </a:prstGeom>
            <a:noFill/>
            <a:ln>
              <a:noFill/>
            </a:ln>
          </p:spPr>
        </p:pic>
        <p:sp>
          <p:nvSpPr>
            <p:cNvPr id="762" name="Google Shape;762;p37"/>
            <p:cNvSpPr txBox="1"/>
            <p:nvPr/>
          </p:nvSpPr>
          <p:spPr>
            <a:xfrm>
              <a:off x="3253418" y="899575"/>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3a. Identifies Star Pattern</a:t>
              </a:r>
              <a:endParaRPr sz="1300" dirty="0">
                <a:solidFill>
                  <a:srgbClr val="FFFFFF"/>
                </a:solidFill>
              </a:endParaRPr>
            </a:p>
          </p:txBody>
        </p:sp>
        <p:pic>
          <p:nvPicPr>
            <p:cNvPr id="763" name="Google Shape;763;p37"/>
            <p:cNvPicPr preferRelativeResize="0"/>
            <p:nvPr/>
          </p:nvPicPr>
          <p:blipFill rotWithShape="1">
            <a:blip r:embed="rId13">
              <a:alphaModFix/>
            </a:blip>
            <a:srcRect t="70168"/>
            <a:stretch/>
          </p:blipFill>
          <p:spPr>
            <a:xfrm>
              <a:off x="5114525" y="1365100"/>
              <a:ext cx="1360974" cy="1235502"/>
            </a:xfrm>
            <a:prstGeom prst="rect">
              <a:avLst/>
            </a:prstGeom>
            <a:noFill/>
            <a:ln>
              <a:noFill/>
            </a:ln>
          </p:spPr>
        </p:pic>
        <p:sp>
          <p:nvSpPr>
            <p:cNvPr id="764" name="Google Shape;764;p37"/>
            <p:cNvSpPr txBox="1"/>
            <p:nvPr/>
          </p:nvSpPr>
          <p:spPr>
            <a:xfrm>
              <a:off x="4962118" y="777725"/>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4a. Compares To Star Catalog</a:t>
              </a:r>
              <a:endParaRPr sz="1300" dirty="0">
                <a:solidFill>
                  <a:srgbClr val="FFFFFF"/>
                </a:solidFill>
              </a:endParaRPr>
            </a:p>
          </p:txBody>
        </p:sp>
        <p:grpSp>
          <p:nvGrpSpPr>
            <p:cNvPr id="765" name="Google Shape;765;p37"/>
            <p:cNvGrpSpPr/>
            <p:nvPr/>
          </p:nvGrpSpPr>
          <p:grpSpPr>
            <a:xfrm rot="-660332">
              <a:off x="6766471" y="1231306"/>
              <a:ext cx="1053160" cy="1202199"/>
              <a:chOff x="6670932" y="849823"/>
              <a:chExt cx="1219237" cy="1250409"/>
            </a:xfrm>
          </p:grpSpPr>
          <p:cxnSp>
            <p:nvCxnSpPr>
              <p:cNvPr id="766" name="Google Shape;766;p37"/>
              <p:cNvCxnSpPr/>
              <p:nvPr/>
            </p:nvCxnSpPr>
            <p:spPr>
              <a:xfrm rot="8100000" flipH="1">
                <a:off x="6615979" y="1215741"/>
                <a:ext cx="1019507" cy="266862"/>
              </a:xfrm>
              <a:prstGeom prst="straightConnector1">
                <a:avLst/>
              </a:prstGeom>
              <a:noFill/>
              <a:ln w="28575" cap="flat" cmpd="sng">
                <a:solidFill>
                  <a:srgbClr val="00FFFF"/>
                </a:solidFill>
                <a:prstDash val="solid"/>
                <a:round/>
                <a:headEnd type="none" w="med" len="med"/>
                <a:tailEnd type="none" w="med" len="med"/>
              </a:ln>
            </p:spPr>
          </p:cxnSp>
          <p:cxnSp>
            <p:nvCxnSpPr>
              <p:cNvPr id="767" name="Google Shape;767;p37"/>
              <p:cNvCxnSpPr/>
              <p:nvPr/>
            </p:nvCxnSpPr>
            <p:spPr>
              <a:xfrm rot="8100000">
                <a:off x="6718494" y="1410506"/>
                <a:ext cx="1209153" cy="3394"/>
              </a:xfrm>
              <a:prstGeom prst="straightConnector1">
                <a:avLst/>
              </a:prstGeom>
              <a:noFill/>
              <a:ln w="28575" cap="flat" cmpd="sng">
                <a:solidFill>
                  <a:srgbClr val="00FFFF"/>
                </a:solidFill>
                <a:prstDash val="solid"/>
                <a:round/>
                <a:headEnd type="none" w="med" len="med"/>
                <a:tailEnd type="none" w="med" len="med"/>
              </a:ln>
            </p:spPr>
          </p:cxnSp>
          <p:cxnSp>
            <p:nvCxnSpPr>
              <p:cNvPr id="768" name="Google Shape;768;p37"/>
              <p:cNvCxnSpPr/>
              <p:nvPr/>
            </p:nvCxnSpPr>
            <p:spPr>
              <a:xfrm rot="8100000">
                <a:off x="6906382" y="1497434"/>
                <a:ext cx="1038174" cy="276196"/>
              </a:xfrm>
              <a:prstGeom prst="straightConnector1">
                <a:avLst/>
              </a:prstGeom>
              <a:noFill/>
              <a:ln w="28575" cap="flat" cmpd="sng">
                <a:solidFill>
                  <a:srgbClr val="00FFFF"/>
                </a:solidFill>
                <a:prstDash val="solid"/>
                <a:round/>
                <a:headEnd type="none" w="med" len="med"/>
                <a:tailEnd type="none" w="med" len="med"/>
              </a:ln>
            </p:spPr>
          </p:cxnSp>
          <p:sp>
            <p:nvSpPr>
              <p:cNvPr id="769" name="Google Shape;769;p37"/>
              <p:cNvSpPr/>
              <p:nvPr/>
            </p:nvSpPr>
            <p:spPr>
              <a:xfrm rot="-2700000">
                <a:off x="6936805" y="1570981"/>
                <a:ext cx="98792" cy="441239"/>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770" name="Google Shape;770;p37"/>
              <p:cNvSpPr/>
              <p:nvPr/>
            </p:nvSpPr>
            <p:spPr>
              <a:xfrm rot="-2700000">
                <a:off x="7050171" y="1270243"/>
                <a:ext cx="187760" cy="649808"/>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sp>
            <p:nvSpPr>
              <p:cNvPr id="771" name="Google Shape;771;p37"/>
              <p:cNvSpPr/>
              <p:nvPr/>
            </p:nvSpPr>
            <p:spPr>
              <a:xfrm rot="-2700000">
                <a:off x="7184833" y="821386"/>
                <a:ext cx="342736" cy="1021613"/>
              </a:xfrm>
              <a:custGeom>
                <a:avLst/>
                <a:gdLst/>
                <a:ahLst/>
                <a:cxnLst/>
                <a:rect l="l" t="t" r="r" b="b"/>
                <a:pathLst>
                  <a:path w="4160" h="15049" extrusionOk="0">
                    <a:moveTo>
                      <a:pt x="0" y="0"/>
                    </a:moveTo>
                    <a:cubicBezTo>
                      <a:pt x="4739" y="1723"/>
                      <a:pt x="5628" y="12120"/>
                      <a:pt x="1524" y="15049"/>
                    </a:cubicBezTo>
                  </a:path>
                </a:pathLst>
              </a:custGeom>
              <a:noFill/>
              <a:ln w="28575" cap="flat" cmpd="sng">
                <a:solidFill>
                  <a:srgbClr val="00FFFF"/>
                </a:solidFill>
                <a:prstDash val="solid"/>
                <a:round/>
                <a:headEnd type="none" w="med" len="med"/>
                <a:tailEnd type="none" w="med" len="med"/>
              </a:ln>
            </p:spPr>
          </p:sp>
        </p:grpSp>
        <p:pic>
          <p:nvPicPr>
            <p:cNvPr id="772" name="Google Shape;772;p37"/>
            <p:cNvPicPr preferRelativeResize="0"/>
            <p:nvPr/>
          </p:nvPicPr>
          <p:blipFill>
            <a:blip r:embed="rId6">
              <a:alphaModFix/>
            </a:blip>
            <a:stretch>
              <a:fillRect/>
            </a:stretch>
          </p:blipFill>
          <p:spPr>
            <a:xfrm rot="1702941">
              <a:off x="6774538" y="2160825"/>
              <a:ext cx="360792" cy="527224"/>
            </a:xfrm>
            <a:prstGeom prst="rect">
              <a:avLst/>
            </a:prstGeom>
            <a:noFill/>
            <a:ln>
              <a:noFill/>
            </a:ln>
          </p:spPr>
        </p:pic>
        <p:sp>
          <p:nvSpPr>
            <p:cNvPr id="773" name="Google Shape;773;p37"/>
            <p:cNvSpPr txBox="1"/>
            <p:nvPr/>
          </p:nvSpPr>
          <p:spPr>
            <a:xfrm>
              <a:off x="6627893" y="757575"/>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5a. Determines Orientation</a:t>
              </a:r>
              <a:endParaRPr sz="1300" dirty="0">
                <a:solidFill>
                  <a:srgbClr val="FFFFFF"/>
                </a:solidFill>
              </a:endParaRPr>
            </a:p>
          </p:txBody>
        </p:sp>
        <p:grpSp>
          <p:nvGrpSpPr>
            <p:cNvPr id="774" name="Google Shape;774;p37"/>
            <p:cNvGrpSpPr/>
            <p:nvPr/>
          </p:nvGrpSpPr>
          <p:grpSpPr>
            <a:xfrm>
              <a:off x="5180774" y="1833700"/>
              <a:ext cx="360851" cy="686401"/>
              <a:chOff x="5180774" y="1833700"/>
              <a:chExt cx="360851" cy="686401"/>
            </a:xfrm>
          </p:grpSpPr>
          <p:sp>
            <p:nvSpPr>
              <p:cNvPr id="775" name="Google Shape;775;p37"/>
              <p:cNvSpPr/>
              <p:nvPr/>
            </p:nvSpPr>
            <p:spPr>
              <a:xfrm rot="5400000">
                <a:off x="5023225" y="2001701"/>
                <a:ext cx="681600" cy="3552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6" name="Google Shape;776;p37"/>
              <p:cNvSpPr/>
              <p:nvPr/>
            </p:nvSpPr>
            <p:spPr>
              <a:xfrm rot="5400000">
                <a:off x="5276228" y="2115283"/>
                <a:ext cx="161400" cy="1164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7" name="Google Shape;777;p37"/>
              <p:cNvSpPr/>
              <p:nvPr/>
            </p:nvSpPr>
            <p:spPr>
              <a:xfrm rot="5400000">
                <a:off x="5208456" y="2147302"/>
                <a:ext cx="555900" cy="648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8" name="Google Shape;778;p37"/>
              <p:cNvSpPr/>
              <p:nvPr/>
            </p:nvSpPr>
            <p:spPr>
              <a:xfrm rot="5400000">
                <a:off x="5490945" y="19177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9" name="Google Shape;779;p37"/>
              <p:cNvSpPr/>
              <p:nvPr/>
            </p:nvSpPr>
            <p:spPr>
              <a:xfrm rot="5400000">
                <a:off x="5468126" y="19177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0" name="Google Shape;780;p37"/>
              <p:cNvSpPr/>
              <p:nvPr/>
            </p:nvSpPr>
            <p:spPr>
              <a:xfrm rot="5400000">
                <a:off x="5490962" y="194471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1" name="Google Shape;781;p37"/>
              <p:cNvSpPr/>
              <p:nvPr/>
            </p:nvSpPr>
            <p:spPr>
              <a:xfrm rot="5400000">
                <a:off x="5468143" y="194471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2" name="Google Shape;782;p37"/>
              <p:cNvSpPr/>
              <p:nvPr/>
            </p:nvSpPr>
            <p:spPr>
              <a:xfrm rot="5400000">
                <a:off x="5490954" y="197170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3" name="Google Shape;783;p37"/>
              <p:cNvSpPr/>
              <p:nvPr/>
            </p:nvSpPr>
            <p:spPr>
              <a:xfrm rot="5400000">
                <a:off x="5468135" y="197170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4" name="Google Shape;784;p37"/>
              <p:cNvSpPr/>
              <p:nvPr/>
            </p:nvSpPr>
            <p:spPr>
              <a:xfrm rot="5400000">
                <a:off x="5490971" y="199870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5" name="Google Shape;785;p37"/>
              <p:cNvSpPr/>
              <p:nvPr/>
            </p:nvSpPr>
            <p:spPr>
              <a:xfrm rot="5400000">
                <a:off x="5468152" y="199870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6" name="Google Shape;786;p37"/>
              <p:cNvSpPr/>
              <p:nvPr/>
            </p:nvSpPr>
            <p:spPr>
              <a:xfrm rot="5400000">
                <a:off x="5490962" y="202569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7" name="Google Shape;787;p37"/>
              <p:cNvSpPr/>
              <p:nvPr/>
            </p:nvSpPr>
            <p:spPr>
              <a:xfrm rot="5400000">
                <a:off x="5468143" y="202569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8" name="Google Shape;788;p37"/>
              <p:cNvSpPr/>
              <p:nvPr/>
            </p:nvSpPr>
            <p:spPr>
              <a:xfrm rot="5400000">
                <a:off x="5490979" y="205268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9" name="Google Shape;789;p37"/>
              <p:cNvSpPr/>
              <p:nvPr/>
            </p:nvSpPr>
            <p:spPr>
              <a:xfrm rot="5400000">
                <a:off x="5468160" y="205268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0" name="Google Shape;790;p37"/>
              <p:cNvSpPr/>
              <p:nvPr/>
            </p:nvSpPr>
            <p:spPr>
              <a:xfrm rot="5400000">
                <a:off x="5490962" y="207968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791;p37"/>
              <p:cNvSpPr/>
              <p:nvPr/>
            </p:nvSpPr>
            <p:spPr>
              <a:xfrm rot="5400000">
                <a:off x="5468143" y="207968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37"/>
              <p:cNvSpPr/>
              <p:nvPr/>
            </p:nvSpPr>
            <p:spPr>
              <a:xfrm rot="5400000">
                <a:off x="5490979" y="210667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793;p37"/>
              <p:cNvSpPr/>
              <p:nvPr/>
            </p:nvSpPr>
            <p:spPr>
              <a:xfrm rot="5400000">
                <a:off x="5468160" y="210667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4" name="Google Shape;794;p37"/>
              <p:cNvSpPr/>
              <p:nvPr/>
            </p:nvSpPr>
            <p:spPr>
              <a:xfrm rot="5400000">
                <a:off x="5490962" y="213367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795;p37"/>
              <p:cNvSpPr/>
              <p:nvPr/>
            </p:nvSpPr>
            <p:spPr>
              <a:xfrm rot="5400000">
                <a:off x="5468143" y="213367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37"/>
              <p:cNvSpPr/>
              <p:nvPr/>
            </p:nvSpPr>
            <p:spPr>
              <a:xfrm rot="5400000">
                <a:off x="5490979" y="216066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797;p37"/>
              <p:cNvSpPr/>
              <p:nvPr/>
            </p:nvSpPr>
            <p:spPr>
              <a:xfrm rot="5400000">
                <a:off x="5468160" y="2160665"/>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798;p37"/>
              <p:cNvSpPr/>
              <p:nvPr/>
            </p:nvSpPr>
            <p:spPr>
              <a:xfrm rot="5400000">
                <a:off x="5490954" y="218765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799;p37"/>
              <p:cNvSpPr/>
              <p:nvPr/>
            </p:nvSpPr>
            <p:spPr>
              <a:xfrm rot="5400000">
                <a:off x="5468135" y="2187659"/>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0" name="Google Shape;800;p37"/>
              <p:cNvSpPr/>
              <p:nvPr/>
            </p:nvSpPr>
            <p:spPr>
              <a:xfrm rot="5400000">
                <a:off x="5490971" y="221465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1" name="Google Shape;801;p37"/>
              <p:cNvSpPr/>
              <p:nvPr/>
            </p:nvSpPr>
            <p:spPr>
              <a:xfrm rot="5400000">
                <a:off x="5468152" y="2214653"/>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2" name="Google Shape;802;p37"/>
              <p:cNvSpPr/>
              <p:nvPr/>
            </p:nvSpPr>
            <p:spPr>
              <a:xfrm rot="5400000">
                <a:off x="5490962" y="224164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3" name="Google Shape;803;p37"/>
              <p:cNvSpPr/>
              <p:nvPr/>
            </p:nvSpPr>
            <p:spPr>
              <a:xfrm rot="5400000">
                <a:off x="5468143" y="2241647"/>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4" name="Google Shape;804;p37"/>
              <p:cNvSpPr/>
              <p:nvPr/>
            </p:nvSpPr>
            <p:spPr>
              <a:xfrm rot="5400000">
                <a:off x="5490979" y="226864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805;p37"/>
              <p:cNvSpPr/>
              <p:nvPr/>
            </p:nvSpPr>
            <p:spPr>
              <a:xfrm rot="5400000">
                <a:off x="5468160" y="2268641"/>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806;p37"/>
              <p:cNvSpPr/>
              <p:nvPr/>
            </p:nvSpPr>
            <p:spPr>
              <a:xfrm rot="5400000">
                <a:off x="5490962" y="229563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807;p37"/>
              <p:cNvSpPr/>
              <p:nvPr/>
            </p:nvSpPr>
            <p:spPr>
              <a:xfrm rot="5400000">
                <a:off x="5468143" y="229563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808;p37"/>
              <p:cNvSpPr/>
              <p:nvPr/>
            </p:nvSpPr>
            <p:spPr>
              <a:xfrm rot="5400000">
                <a:off x="5490979" y="2322630"/>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9" name="Google Shape;809;p37"/>
              <p:cNvSpPr/>
              <p:nvPr/>
            </p:nvSpPr>
            <p:spPr>
              <a:xfrm rot="5400000">
                <a:off x="5468160" y="2322630"/>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0" name="Google Shape;810;p37"/>
              <p:cNvSpPr/>
              <p:nvPr/>
            </p:nvSpPr>
            <p:spPr>
              <a:xfrm rot="5400000">
                <a:off x="5490962" y="2349624"/>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1" name="Google Shape;811;p37"/>
              <p:cNvSpPr/>
              <p:nvPr/>
            </p:nvSpPr>
            <p:spPr>
              <a:xfrm rot="5400000">
                <a:off x="5468143" y="2349624"/>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2" name="Google Shape;812;p37"/>
              <p:cNvSpPr/>
              <p:nvPr/>
            </p:nvSpPr>
            <p:spPr>
              <a:xfrm rot="5400000">
                <a:off x="5490979" y="23766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813;p37"/>
              <p:cNvSpPr/>
              <p:nvPr/>
            </p:nvSpPr>
            <p:spPr>
              <a:xfrm rot="5400000">
                <a:off x="5468160" y="2376618"/>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4" name="Google Shape;814;p37"/>
              <p:cNvSpPr/>
              <p:nvPr/>
            </p:nvSpPr>
            <p:spPr>
              <a:xfrm rot="5400000">
                <a:off x="5490962" y="2403612"/>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5" name="Google Shape;815;p37"/>
              <p:cNvSpPr/>
              <p:nvPr/>
            </p:nvSpPr>
            <p:spPr>
              <a:xfrm rot="5400000">
                <a:off x="5468143" y="2403612"/>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6" name="Google Shape;816;p37"/>
              <p:cNvSpPr/>
              <p:nvPr/>
            </p:nvSpPr>
            <p:spPr>
              <a:xfrm rot="5400000">
                <a:off x="5490979" y="243060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7" name="Google Shape;817;p37"/>
              <p:cNvSpPr/>
              <p:nvPr/>
            </p:nvSpPr>
            <p:spPr>
              <a:xfrm rot="5400000">
                <a:off x="5468160" y="2430606"/>
                <a:ext cx="13800" cy="138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818;p37"/>
              <p:cNvSpPr/>
              <p:nvPr/>
            </p:nvSpPr>
            <p:spPr>
              <a:xfrm rot="5400000">
                <a:off x="5432632" y="1782400"/>
                <a:ext cx="13800" cy="1164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9" name="Google Shape;819;p37"/>
              <p:cNvSpPr/>
              <p:nvPr/>
            </p:nvSpPr>
            <p:spPr>
              <a:xfrm rot="10800000">
                <a:off x="5180774" y="1901522"/>
                <a:ext cx="14700" cy="1104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0" name="Google Shape;820;p37"/>
              <p:cNvSpPr/>
              <p:nvPr/>
            </p:nvSpPr>
            <p:spPr>
              <a:xfrm rot="10800000">
                <a:off x="5180774" y="2201726"/>
                <a:ext cx="14700" cy="759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1" name="Google Shape;821;p37"/>
              <p:cNvSpPr/>
              <p:nvPr/>
            </p:nvSpPr>
            <p:spPr>
              <a:xfrm rot="10800000">
                <a:off x="5180774" y="2309703"/>
                <a:ext cx="14700" cy="759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2" name="Google Shape;822;p37"/>
              <p:cNvSpPr/>
              <p:nvPr/>
            </p:nvSpPr>
            <p:spPr>
              <a:xfrm rot="5400000">
                <a:off x="5301728" y="2333426"/>
                <a:ext cx="110400" cy="1164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3" name="Google Shape;823;p37"/>
              <p:cNvSpPr/>
              <p:nvPr/>
            </p:nvSpPr>
            <p:spPr>
              <a:xfrm rot="5400000">
                <a:off x="5485506" y="1858014"/>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4" name="Google Shape;824;p37"/>
              <p:cNvSpPr/>
              <p:nvPr/>
            </p:nvSpPr>
            <p:spPr>
              <a:xfrm rot="5400000">
                <a:off x="5203262" y="1858014"/>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5" name="Google Shape;825;p37"/>
              <p:cNvSpPr/>
              <p:nvPr/>
            </p:nvSpPr>
            <p:spPr>
              <a:xfrm rot="5400000">
                <a:off x="5485506" y="2468012"/>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6" name="Google Shape;826;p37"/>
              <p:cNvSpPr/>
              <p:nvPr/>
            </p:nvSpPr>
            <p:spPr>
              <a:xfrm rot="5400000">
                <a:off x="5203262" y="2468012"/>
                <a:ext cx="33300" cy="333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cxnSp>
          <p:nvCxnSpPr>
            <p:cNvPr id="827" name="Google Shape;827;p37"/>
            <p:cNvCxnSpPr/>
            <p:nvPr/>
          </p:nvCxnSpPr>
          <p:spPr>
            <a:xfrm rot="10800000">
              <a:off x="2457300" y="2991075"/>
              <a:ext cx="6648600" cy="9300"/>
            </a:xfrm>
            <a:prstGeom prst="straightConnector1">
              <a:avLst/>
            </a:prstGeom>
            <a:noFill/>
            <a:ln w="38100" cap="flat" cmpd="sng">
              <a:solidFill>
                <a:srgbClr val="FF5500"/>
              </a:solidFill>
              <a:prstDash val="dash"/>
              <a:round/>
              <a:headEnd type="none" w="med" len="med"/>
              <a:tailEnd type="none" w="med" len="med"/>
            </a:ln>
            <a:effectLst>
              <a:outerShdw blurRad="57150" dist="19050" dir="5400000" algn="bl" rotWithShape="0">
                <a:srgbClr val="000000">
                  <a:alpha val="50000"/>
                </a:srgbClr>
              </a:outerShdw>
            </a:effectLst>
          </p:spPr>
        </p:cxnSp>
        <p:sp>
          <p:nvSpPr>
            <p:cNvPr id="828" name="Google Shape;828;p37"/>
            <p:cNvSpPr/>
            <p:nvPr/>
          </p:nvSpPr>
          <p:spPr>
            <a:xfrm rot="1297532">
              <a:off x="4041615" y="1605491"/>
              <a:ext cx="308516" cy="1110301"/>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cxnSp>
        <p:nvCxnSpPr>
          <p:cNvPr id="829" name="Google Shape;829;p37"/>
          <p:cNvCxnSpPr/>
          <p:nvPr/>
        </p:nvCxnSpPr>
        <p:spPr>
          <a:xfrm rot="-5400000">
            <a:off x="7359638" y="2919413"/>
            <a:ext cx="933600" cy="0"/>
          </a:xfrm>
          <a:prstGeom prst="straightConnector1">
            <a:avLst/>
          </a:prstGeom>
          <a:noFill/>
          <a:ln w="38100" cap="flat" cmpd="sng">
            <a:solidFill>
              <a:srgbClr val="ECCF07"/>
            </a:solidFill>
            <a:prstDash val="solid"/>
            <a:round/>
            <a:headEnd type="triangle" w="med" len="med"/>
            <a:tailEnd type="triangle" w="med" len="med"/>
          </a:ln>
        </p:spPr>
      </p:cxnSp>
      <p:grpSp>
        <p:nvGrpSpPr>
          <p:cNvPr id="830" name="Google Shape;830;p37"/>
          <p:cNvGrpSpPr/>
          <p:nvPr/>
        </p:nvGrpSpPr>
        <p:grpSpPr>
          <a:xfrm>
            <a:off x="8006675" y="2727748"/>
            <a:ext cx="776700" cy="743002"/>
            <a:chOff x="8006675" y="2575348"/>
            <a:chExt cx="776700" cy="743002"/>
          </a:xfrm>
        </p:grpSpPr>
        <p:pic>
          <p:nvPicPr>
            <p:cNvPr id="831" name="Google Shape;831;p37"/>
            <p:cNvPicPr preferRelativeResize="0"/>
            <p:nvPr/>
          </p:nvPicPr>
          <p:blipFill>
            <a:blip r:embed="rId14">
              <a:alphaModFix/>
            </a:blip>
            <a:stretch>
              <a:fillRect/>
            </a:stretch>
          </p:blipFill>
          <p:spPr>
            <a:xfrm>
              <a:off x="8006675" y="2575348"/>
              <a:ext cx="776700" cy="688152"/>
            </a:xfrm>
            <a:prstGeom prst="rect">
              <a:avLst/>
            </a:prstGeom>
            <a:noFill/>
            <a:ln>
              <a:noFill/>
            </a:ln>
          </p:spPr>
        </p:pic>
        <p:sp>
          <p:nvSpPr>
            <p:cNvPr id="832" name="Google Shape;832;p37"/>
            <p:cNvSpPr txBox="1"/>
            <p:nvPr/>
          </p:nvSpPr>
          <p:spPr>
            <a:xfrm>
              <a:off x="8155925" y="2656550"/>
              <a:ext cx="4782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dirty="0">
                  <a:solidFill>
                    <a:srgbClr val="FF0000"/>
                  </a:solidFill>
                </a:rPr>
                <a:t>!</a:t>
              </a:r>
              <a:endParaRPr sz="3100" b="1" dirty="0">
                <a:solidFill>
                  <a:srgbClr val="FF0000"/>
                </a:solidFill>
              </a:endParaRPr>
            </a:p>
          </p:txBody>
        </p:sp>
      </p:grpSp>
      <p:sp>
        <p:nvSpPr>
          <p:cNvPr id="833" name="Google Shape;833;p37"/>
          <p:cNvSpPr txBox="1"/>
          <p:nvPr/>
        </p:nvSpPr>
        <p:spPr>
          <a:xfrm>
            <a:off x="7581268" y="2147388"/>
            <a:ext cx="1627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rgbClr val="FFFFFF"/>
                </a:solidFill>
              </a:rPr>
              <a:t>6. Compare Solutions</a:t>
            </a:r>
            <a:endParaRPr sz="1300" dirty="0">
              <a:solidFill>
                <a:srgbClr val="FFFFFF"/>
              </a:solidFill>
            </a:endParaRPr>
          </a:p>
        </p:txBody>
      </p:sp>
      <p:sp>
        <p:nvSpPr>
          <p:cNvPr id="834" name="Google Shape;834;p37"/>
          <p:cNvSpPr txBox="1"/>
          <p:nvPr/>
        </p:nvSpPr>
        <p:spPr>
          <a:xfrm>
            <a:off x="8312525" y="4111075"/>
            <a:ext cx="887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dirty="0">
                <a:solidFill>
                  <a:schemeClr val="hlink"/>
                </a:solidFill>
                <a:hlinkClick r:id="" action="ppaction://noaction"/>
              </a:rPr>
              <a:t>Adtl</a:t>
            </a:r>
            <a:r>
              <a:rPr lang="en" sz="1000" u="sng">
                <a:solidFill>
                  <a:schemeClr val="hlink"/>
                </a:solidFill>
                <a:hlinkClick r:id="" action="ppaction://noaction"/>
              </a:rPr>
              <a:t> </a:t>
            </a:r>
            <a:br>
              <a:rPr lang="en" sz="1000" u="sng">
                <a:solidFill>
                  <a:schemeClr val="hlink"/>
                </a:solidFill>
                <a:hlinkClick r:id="" action="ppaction://noaction"/>
              </a:rPr>
            </a:br>
            <a:r>
              <a:rPr lang="en" sz="1000" u="sng">
                <a:solidFill>
                  <a:schemeClr val="hlink"/>
                </a:solidFill>
                <a:hlinkClick r:id="" action="ppaction://noaction"/>
              </a:rPr>
              <a:t>ConOps</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
                                        </p:tgtEl>
                                        <p:attrNameLst>
                                          <p:attrName>style.visibility</p:attrName>
                                        </p:attrNameLst>
                                      </p:cBhvr>
                                      <p:to>
                                        <p:strVal val="visible"/>
                                      </p:to>
                                    </p:set>
                                    <p:animEffect transition="in" filter="fade">
                                      <p:cBhvr>
                                        <p:cTn id="7" dur="1000"/>
                                        <p:tgtEl>
                                          <p:spTgt spid="6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0"/>
                                        </p:tgtEl>
                                        <p:attrNameLst>
                                          <p:attrName>style.visibility</p:attrName>
                                        </p:attrNameLst>
                                      </p:cBhvr>
                                      <p:to>
                                        <p:strVal val="visible"/>
                                      </p:to>
                                    </p:set>
                                    <p:animEffect transition="in" filter="fade">
                                      <p:cBhvr>
                                        <p:cTn id="12" dur="1000"/>
                                        <p:tgtEl>
                                          <p:spTgt spid="660"/>
                                        </p:tgtEl>
                                      </p:cBhvr>
                                    </p:animEffect>
                                  </p:childTnLst>
                                </p:cTn>
                              </p:par>
                              <p:par>
                                <p:cTn id="13" presetID="1" presetClass="entr" presetSubtype="0" fill="hold" nodeType="withEffect">
                                  <p:stCondLst>
                                    <p:cond delay="0"/>
                                  </p:stCondLst>
                                  <p:childTnLst>
                                    <p:set>
                                      <p:cBhvr>
                                        <p:cTn id="14" dur="1" fill="hold">
                                          <p:stCondLst>
                                            <p:cond delay="0"/>
                                          </p:stCondLst>
                                        </p:cTn>
                                        <p:tgtEl>
                                          <p:spTgt spid="6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7"/>
                                        </p:tgtEl>
                                        <p:attrNameLst>
                                          <p:attrName>style.visibility</p:attrName>
                                        </p:attrNameLst>
                                      </p:cBhvr>
                                      <p:to>
                                        <p:strVal val="visible"/>
                                      </p:to>
                                    </p:set>
                                    <p:animEffect transition="in" filter="fade">
                                      <p:cBhvr>
                                        <p:cTn id="19" dur="1000"/>
                                        <p:tgtEl>
                                          <p:spTgt spid="7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76"/>
                                        </p:tgtEl>
                                        <p:attrNameLst>
                                          <p:attrName>style.visibility</p:attrName>
                                        </p:attrNameLst>
                                      </p:cBhvr>
                                      <p:to>
                                        <p:strVal val="visible"/>
                                      </p:to>
                                    </p:set>
                                    <p:animEffect transition="in" filter="fade">
                                      <p:cBhvr>
                                        <p:cTn id="24" dur="1000"/>
                                        <p:tgtEl>
                                          <p:spTgt spid="67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29"/>
                                        </p:tgtEl>
                                        <p:attrNameLst>
                                          <p:attrName>style.visibility</p:attrName>
                                        </p:attrNameLst>
                                      </p:cBhvr>
                                      <p:to>
                                        <p:strVal val="visible"/>
                                      </p:to>
                                    </p:set>
                                    <p:animEffect transition="in" filter="fade">
                                      <p:cBhvr>
                                        <p:cTn id="29" dur="1000"/>
                                        <p:tgtEl>
                                          <p:spTgt spid="829"/>
                                        </p:tgtEl>
                                      </p:cBhvr>
                                    </p:animEffect>
                                  </p:childTnLst>
                                </p:cTn>
                              </p:par>
                              <p:par>
                                <p:cTn id="30" presetID="10" presetClass="entr" presetSubtype="0" fill="hold" nodeType="withEffect">
                                  <p:stCondLst>
                                    <p:cond delay="0"/>
                                  </p:stCondLst>
                                  <p:childTnLst>
                                    <p:set>
                                      <p:cBhvr>
                                        <p:cTn id="31" dur="1" fill="hold">
                                          <p:stCondLst>
                                            <p:cond delay="0"/>
                                          </p:stCondLst>
                                        </p:cTn>
                                        <p:tgtEl>
                                          <p:spTgt spid="830"/>
                                        </p:tgtEl>
                                        <p:attrNameLst>
                                          <p:attrName>style.visibility</p:attrName>
                                        </p:attrNameLst>
                                      </p:cBhvr>
                                      <p:to>
                                        <p:strVal val="visible"/>
                                      </p:to>
                                    </p:set>
                                    <p:animEffect transition="in" filter="fade">
                                      <p:cBhvr>
                                        <p:cTn id="32" dur="1000"/>
                                        <p:tgtEl>
                                          <p:spTgt spid="830"/>
                                        </p:tgtEl>
                                      </p:cBhvr>
                                    </p:animEffect>
                                  </p:childTnLst>
                                </p:cTn>
                              </p:par>
                              <p:par>
                                <p:cTn id="33" presetID="10" presetClass="entr" presetSubtype="0" fill="hold" nodeType="withEffect">
                                  <p:stCondLst>
                                    <p:cond delay="0"/>
                                  </p:stCondLst>
                                  <p:childTnLst>
                                    <p:set>
                                      <p:cBhvr>
                                        <p:cTn id="34" dur="1" fill="hold">
                                          <p:stCondLst>
                                            <p:cond delay="0"/>
                                          </p:stCondLst>
                                        </p:cTn>
                                        <p:tgtEl>
                                          <p:spTgt spid="833"/>
                                        </p:tgtEl>
                                        <p:attrNameLst>
                                          <p:attrName>style.visibility</p:attrName>
                                        </p:attrNameLst>
                                      </p:cBhvr>
                                      <p:to>
                                        <p:strVal val="visible"/>
                                      </p:to>
                                    </p:set>
                                    <p:animEffect transition="in" filter="fade">
                                      <p:cBhvr>
                                        <p:cTn id="35" dur="1000"/>
                                        <p:tgtEl>
                                          <p:spTgt spid="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38"/>
          <p:cNvSpPr/>
          <p:nvPr/>
        </p:nvSpPr>
        <p:spPr>
          <a:xfrm>
            <a:off x="0" y="0"/>
            <a:ext cx="9144000" cy="4400700"/>
          </a:xfrm>
          <a:prstGeom prst="rect">
            <a:avLst/>
          </a:prstGeom>
          <a:gradFill>
            <a:gsLst>
              <a:gs pos="0">
                <a:srgbClr val="FFFFFF"/>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0" name="Google Shape;840;p38"/>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Scheduling</a:t>
            </a:r>
            <a:endParaRPr dirty="0"/>
          </a:p>
        </p:txBody>
      </p:sp>
      <p:sp>
        <p:nvSpPr>
          <p:cNvPr id="841" name="Google Shape;841;p38"/>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842" name="Google Shape;842;p3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3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Critical Project Element Status</a:t>
            </a:r>
            <a:endParaRPr dirty="0"/>
          </a:p>
        </p:txBody>
      </p:sp>
      <p:sp>
        <p:nvSpPr>
          <p:cNvPr id="848" name="Google Shape;848;p39"/>
          <p:cNvSpPr/>
          <p:nvPr/>
        </p:nvSpPr>
        <p:spPr>
          <a:xfrm>
            <a:off x="454400" y="838175"/>
            <a:ext cx="3555600" cy="249000"/>
          </a:xfrm>
          <a:prstGeom prst="roundRect">
            <a:avLst>
              <a:gd name="adj" fmla="val 16667"/>
            </a:avLst>
          </a:prstGeom>
          <a:gradFill>
            <a:gsLst>
              <a:gs pos="0">
                <a:srgbClr val="EBE5F8"/>
              </a:gs>
              <a:gs pos="100000">
                <a:srgbClr val="FFBC00"/>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Baffle </a:t>
            </a:r>
            <a:endParaRPr dirty="0">
              <a:latin typeface="Open Sans"/>
              <a:ea typeface="Open Sans"/>
              <a:cs typeface="Open Sans"/>
              <a:sym typeface="Open Sans"/>
            </a:endParaRPr>
          </a:p>
        </p:txBody>
      </p:sp>
      <p:sp>
        <p:nvSpPr>
          <p:cNvPr id="849" name="Google Shape;849;p39"/>
          <p:cNvSpPr/>
          <p:nvPr/>
        </p:nvSpPr>
        <p:spPr>
          <a:xfrm>
            <a:off x="169750" y="7946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1</a:t>
            </a:r>
            <a:endParaRPr b="1" dirty="0">
              <a:latin typeface="Montserrat"/>
              <a:ea typeface="Montserrat"/>
              <a:cs typeface="Montserrat"/>
              <a:sym typeface="Montserrat"/>
            </a:endParaRPr>
          </a:p>
        </p:txBody>
      </p:sp>
      <p:cxnSp>
        <p:nvCxnSpPr>
          <p:cNvPr id="850" name="Google Shape;850;p39"/>
          <p:cNvCxnSpPr/>
          <p:nvPr/>
        </p:nvCxnSpPr>
        <p:spPr>
          <a:xfrm>
            <a:off x="600100" y="1220000"/>
            <a:ext cx="2916900" cy="2100"/>
          </a:xfrm>
          <a:prstGeom prst="straightConnector1">
            <a:avLst/>
          </a:prstGeom>
          <a:noFill/>
          <a:ln w="19050" cap="flat" cmpd="sng">
            <a:solidFill>
              <a:schemeClr val="dk2"/>
            </a:solidFill>
            <a:prstDash val="solid"/>
            <a:round/>
            <a:headEnd type="none" w="med" len="med"/>
            <a:tailEnd type="none" w="med" len="med"/>
          </a:ln>
        </p:spPr>
      </p:cxnSp>
      <p:sp>
        <p:nvSpPr>
          <p:cNvPr id="851" name="Google Shape;851;p39"/>
          <p:cNvSpPr/>
          <p:nvPr/>
        </p:nvSpPr>
        <p:spPr>
          <a:xfrm>
            <a:off x="596500" y="1276500"/>
            <a:ext cx="29241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Fabrication complete</a:t>
            </a:r>
            <a:endParaRPr dirty="0">
              <a:latin typeface="Open Sans"/>
              <a:ea typeface="Open Sans"/>
              <a:cs typeface="Open Sans"/>
              <a:sym typeface="Open Sans"/>
            </a:endParaRPr>
          </a:p>
        </p:txBody>
      </p:sp>
      <p:grpSp>
        <p:nvGrpSpPr>
          <p:cNvPr id="852" name="Google Shape;852;p39"/>
          <p:cNvGrpSpPr/>
          <p:nvPr/>
        </p:nvGrpSpPr>
        <p:grpSpPr>
          <a:xfrm>
            <a:off x="169753" y="2656182"/>
            <a:ext cx="4216619" cy="572700"/>
            <a:chOff x="169750" y="598763"/>
            <a:chExt cx="4397350" cy="572700"/>
          </a:xfrm>
        </p:grpSpPr>
        <p:sp>
          <p:nvSpPr>
            <p:cNvPr id="853" name="Google Shape;853;p39"/>
            <p:cNvSpPr/>
            <p:nvPr/>
          </p:nvSpPr>
          <p:spPr>
            <a:xfrm>
              <a:off x="454400" y="642275"/>
              <a:ext cx="4112700" cy="249000"/>
            </a:xfrm>
            <a:prstGeom prst="roundRect">
              <a:avLst>
                <a:gd name="adj" fmla="val 16667"/>
              </a:avLst>
            </a:prstGeom>
            <a:gradFill>
              <a:gsLst>
                <a:gs pos="0">
                  <a:srgbClr val="EBE5F8"/>
                </a:gs>
                <a:gs pos="61000">
                  <a:srgbClr val="EBE5F8"/>
                </a:gs>
                <a:gs pos="100000">
                  <a:schemeClr val="accent1"/>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Image Acquisition </a:t>
              </a:r>
              <a:endParaRPr dirty="0">
                <a:latin typeface="Open Sans"/>
                <a:ea typeface="Open Sans"/>
                <a:cs typeface="Open Sans"/>
                <a:sym typeface="Open Sans"/>
              </a:endParaRPr>
            </a:p>
          </p:txBody>
        </p:sp>
        <p:sp>
          <p:nvSpPr>
            <p:cNvPr id="854" name="Google Shape;854;p39"/>
            <p:cNvSpPr/>
            <p:nvPr/>
          </p:nvSpPr>
          <p:spPr>
            <a:xfrm>
              <a:off x="169750" y="5987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2</a:t>
              </a:r>
              <a:endParaRPr b="1" dirty="0">
                <a:latin typeface="Montserrat"/>
                <a:ea typeface="Montserrat"/>
                <a:cs typeface="Montserrat"/>
                <a:sym typeface="Montserrat"/>
              </a:endParaRPr>
            </a:p>
          </p:txBody>
        </p:sp>
      </p:grpSp>
      <p:cxnSp>
        <p:nvCxnSpPr>
          <p:cNvPr id="855" name="Google Shape;855;p39"/>
          <p:cNvCxnSpPr/>
          <p:nvPr/>
        </p:nvCxnSpPr>
        <p:spPr>
          <a:xfrm>
            <a:off x="556281" y="3071983"/>
            <a:ext cx="3830100" cy="2100"/>
          </a:xfrm>
          <a:prstGeom prst="straightConnector1">
            <a:avLst/>
          </a:prstGeom>
          <a:noFill/>
          <a:ln w="19050" cap="flat" cmpd="sng">
            <a:solidFill>
              <a:schemeClr val="dk2"/>
            </a:solidFill>
            <a:prstDash val="solid"/>
            <a:round/>
            <a:headEnd type="none" w="med" len="med"/>
            <a:tailEnd type="none" w="med" len="med"/>
          </a:ln>
        </p:spPr>
      </p:cxnSp>
      <p:sp>
        <p:nvSpPr>
          <p:cNvPr id="856" name="Google Shape;856;p39"/>
          <p:cNvSpPr/>
          <p:nvPr/>
        </p:nvSpPr>
        <p:spPr>
          <a:xfrm>
            <a:off x="551554" y="3128482"/>
            <a:ext cx="38394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All components procured &amp; assembled </a:t>
            </a:r>
            <a:endParaRPr dirty="0">
              <a:latin typeface="Open Sans"/>
              <a:ea typeface="Open Sans"/>
              <a:cs typeface="Open Sans"/>
              <a:sym typeface="Open Sans"/>
            </a:endParaRPr>
          </a:p>
        </p:txBody>
      </p:sp>
      <p:sp>
        <p:nvSpPr>
          <p:cNvPr id="857" name="Google Shape;857;p39"/>
          <p:cNvSpPr/>
          <p:nvPr/>
        </p:nvSpPr>
        <p:spPr>
          <a:xfrm>
            <a:off x="551554" y="3453253"/>
            <a:ext cx="38394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Sample images captured (indoor &amp; outdoor)</a:t>
            </a:r>
            <a:endParaRPr dirty="0">
              <a:latin typeface="Open Sans"/>
              <a:ea typeface="Open Sans"/>
              <a:cs typeface="Open Sans"/>
              <a:sym typeface="Open Sans"/>
            </a:endParaRPr>
          </a:p>
        </p:txBody>
      </p:sp>
      <p:sp>
        <p:nvSpPr>
          <p:cNvPr id="858" name="Google Shape;858;p39"/>
          <p:cNvSpPr/>
          <p:nvPr/>
        </p:nvSpPr>
        <p:spPr>
          <a:xfrm>
            <a:off x="596500" y="1610375"/>
            <a:ext cx="29241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Inspection complete</a:t>
            </a:r>
            <a:endParaRPr dirty="0">
              <a:latin typeface="Open Sans"/>
              <a:ea typeface="Open Sans"/>
              <a:cs typeface="Open Sans"/>
              <a:sym typeface="Open Sans"/>
            </a:endParaRPr>
          </a:p>
        </p:txBody>
      </p:sp>
      <p:sp>
        <p:nvSpPr>
          <p:cNvPr id="859" name="Google Shape;859;p39"/>
          <p:cNvSpPr/>
          <p:nvPr/>
        </p:nvSpPr>
        <p:spPr>
          <a:xfrm>
            <a:off x="596500" y="1958375"/>
            <a:ext cx="29241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Expected arrival: Feb 22nd</a:t>
            </a:r>
            <a:endParaRPr dirty="0">
              <a:latin typeface="Open Sans"/>
              <a:ea typeface="Open Sans"/>
              <a:cs typeface="Open Sans"/>
              <a:sym typeface="Open Sans"/>
            </a:endParaRPr>
          </a:p>
        </p:txBody>
      </p:sp>
      <p:sp>
        <p:nvSpPr>
          <p:cNvPr id="860" name="Google Shape;860;p39"/>
          <p:cNvSpPr/>
          <p:nvPr/>
        </p:nvSpPr>
        <p:spPr>
          <a:xfrm>
            <a:off x="4902575" y="838175"/>
            <a:ext cx="3984300" cy="249000"/>
          </a:xfrm>
          <a:prstGeom prst="roundRect">
            <a:avLst>
              <a:gd name="adj" fmla="val 16667"/>
            </a:avLst>
          </a:prstGeom>
          <a:gradFill>
            <a:gsLst>
              <a:gs pos="0">
                <a:srgbClr val="EBE5F8"/>
              </a:gs>
              <a:gs pos="56000">
                <a:srgbClr val="EBE5F8"/>
              </a:gs>
              <a:gs pos="100000">
                <a:srgbClr val="EA9999"/>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Image Processing Software </a:t>
            </a:r>
            <a:endParaRPr dirty="0">
              <a:latin typeface="Open Sans"/>
              <a:ea typeface="Open Sans"/>
              <a:cs typeface="Open Sans"/>
              <a:sym typeface="Open Sans"/>
            </a:endParaRPr>
          </a:p>
        </p:txBody>
      </p:sp>
      <p:sp>
        <p:nvSpPr>
          <p:cNvPr id="861" name="Google Shape;861;p39"/>
          <p:cNvSpPr/>
          <p:nvPr/>
        </p:nvSpPr>
        <p:spPr>
          <a:xfrm>
            <a:off x="4617925" y="7946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3</a:t>
            </a:r>
            <a:endParaRPr b="1" dirty="0">
              <a:latin typeface="Montserrat"/>
              <a:ea typeface="Montserrat"/>
              <a:cs typeface="Montserrat"/>
              <a:sym typeface="Montserrat"/>
            </a:endParaRPr>
          </a:p>
        </p:txBody>
      </p:sp>
      <p:cxnSp>
        <p:nvCxnSpPr>
          <p:cNvPr id="862" name="Google Shape;862;p39"/>
          <p:cNvCxnSpPr/>
          <p:nvPr/>
        </p:nvCxnSpPr>
        <p:spPr>
          <a:xfrm>
            <a:off x="5060402" y="1178600"/>
            <a:ext cx="3821700" cy="2100"/>
          </a:xfrm>
          <a:prstGeom prst="straightConnector1">
            <a:avLst/>
          </a:prstGeom>
          <a:noFill/>
          <a:ln w="19050" cap="flat" cmpd="sng">
            <a:solidFill>
              <a:schemeClr val="dk2"/>
            </a:solidFill>
            <a:prstDash val="solid"/>
            <a:round/>
            <a:headEnd type="none" w="med" len="med"/>
            <a:tailEnd type="none" w="med" len="med"/>
          </a:ln>
        </p:spPr>
      </p:cxnSp>
      <p:sp>
        <p:nvSpPr>
          <p:cNvPr id="863" name="Google Shape;863;p39"/>
          <p:cNvSpPr/>
          <p:nvPr/>
        </p:nvSpPr>
        <p:spPr>
          <a:xfrm>
            <a:off x="5038400" y="1235100"/>
            <a:ext cx="38040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Tracking algorithm implemented</a:t>
            </a:r>
            <a:endParaRPr dirty="0">
              <a:latin typeface="Open Sans"/>
              <a:ea typeface="Open Sans"/>
              <a:cs typeface="Open Sans"/>
              <a:sym typeface="Open Sans"/>
            </a:endParaRPr>
          </a:p>
        </p:txBody>
      </p:sp>
      <p:sp>
        <p:nvSpPr>
          <p:cNvPr id="864" name="Google Shape;864;p39"/>
          <p:cNvSpPr/>
          <p:nvPr/>
        </p:nvSpPr>
        <p:spPr>
          <a:xfrm>
            <a:off x="5038400" y="1568975"/>
            <a:ext cx="38040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Quaternion output software in progress</a:t>
            </a:r>
            <a:endParaRPr dirty="0">
              <a:latin typeface="Open Sans"/>
              <a:ea typeface="Open Sans"/>
              <a:cs typeface="Open Sans"/>
              <a:sym typeface="Open Sans"/>
            </a:endParaRPr>
          </a:p>
        </p:txBody>
      </p:sp>
      <p:sp>
        <p:nvSpPr>
          <p:cNvPr id="865" name="Google Shape;865;p39"/>
          <p:cNvSpPr/>
          <p:nvPr/>
        </p:nvSpPr>
        <p:spPr>
          <a:xfrm>
            <a:off x="5038427" y="1902850"/>
            <a:ext cx="38040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Outdoor images processed</a:t>
            </a:r>
            <a:endParaRPr dirty="0">
              <a:latin typeface="Open Sans"/>
              <a:ea typeface="Open Sans"/>
              <a:cs typeface="Open Sans"/>
              <a:sym typeface="Open Sans"/>
            </a:endParaRPr>
          </a:p>
        </p:txBody>
      </p:sp>
      <p:sp>
        <p:nvSpPr>
          <p:cNvPr id="866" name="Google Shape;866;p39"/>
          <p:cNvSpPr/>
          <p:nvPr/>
        </p:nvSpPr>
        <p:spPr>
          <a:xfrm>
            <a:off x="4902575" y="2718675"/>
            <a:ext cx="3939900" cy="249000"/>
          </a:xfrm>
          <a:prstGeom prst="roundRect">
            <a:avLst>
              <a:gd name="adj" fmla="val 16667"/>
            </a:avLst>
          </a:prstGeom>
          <a:gradFill>
            <a:gsLst>
              <a:gs pos="0">
                <a:srgbClr val="EBE5F8"/>
              </a:gs>
              <a:gs pos="56000">
                <a:srgbClr val="EBE5F8"/>
              </a:gs>
              <a:gs pos="100000">
                <a:srgbClr val="93C47D"/>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Image Processing Hardware </a:t>
            </a:r>
            <a:endParaRPr dirty="0">
              <a:latin typeface="Open Sans"/>
              <a:ea typeface="Open Sans"/>
              <a:cs typeface="Open Sans"/>
              <a:sym typeface="Open Sans"/>
            </a:endParaRPr>
          </a:p>
        </p:txBody>
      </p:sp>
      <p:sp>
        <p:nvSpPr>
          <p:cNvPr id="867" name="Google Shape;867;p39"/>
          <p:cNvSpPr/>
          <p:nvPr/>
        </p:nvSpPr>
        <p:spPr>
          <a:xfrm>
            <a:off x="4617925" y="26751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4</a:t>
            </a:r>
            <a:endParaRPr b="1" dirty="0">
              <a:latin typeface="Montserrat"/>
              <a:ea typeface="Montserrat"/>
              <a:cs typeface="Montserrat"/>
              <a:sym typeface="Montserrat"/>
            </a:endParaRPr>
          </a:p>
        </p:txBody>
      </p:sp>
      <p:cxnSp>
        <p:nvCxnSpPr>
          <p:cNvPr id="868" name="Google Shape;868;p39"/>
          <p:cNvCxnSpPr/>
          <p:nvPr/>
        </p:nvCxnSpPr>
        <p:spPr>
          <a:xfrm>
            <a:off x="5058640" y="3059100"/>
            <a:ext cx="3779100" cy="2100"/>
          </a:xfrm>
          <a:prstGeom prst="straightConnector1">
            <a:avLst/>
          </a:prstGeom>
          <a:noFill/>
          <a:ln w="19050" cap="flat" cmpd="sng">
            <a:solidFill>
              <a:schemeClr val="dk2"/>
            </a:solidFill>
            <a:prstDash val="solid"/>
            <a:round/>
            <a:headEnd type="none" w="med" len="med"/>
            <a:tailEnd type="none" w="med" len="med"/>
          </a:ln>
        </p:spPr>
      </p:cxnSp>
      <p:sp>
        <p:nvSpPr>
          <p:cNvPr id="869" name="Google Shape;869;p39"/>
          <p:cNvSpPr/>
          <p:nvPr/>
        </p:nvSpPr>
        <p:spPr>
          <a:xfrm>
            <a:off x="5054875" y="3115600"/>
            <a:ext cx="36978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latin typeface="Open Sans"/>
                <a:ea typeface="Open Sans"/>
                <a:cs typeface="Open Sans"/>
                <a:sym typeface="Open Sans"/>
              </a:rPr>
              <a:t>All components procured &amp; assembled </a:t>
            </a:r>
            <a:endParaRPr dirty="0">
              <a:latin typeface="Open Sans"/>
              <a:ea typeface="Open Sans"/>
              <a:cs typeface="Open Sans"/>
              <a:sym typeface="Open Sans"/>
            </a:endParaRPr>
          </a:p>
        </p:txBody>
      </p:sp>
      <p:sp>
        <p:nvSpPr>
          <p:cNvPr id="870" name="Google Shape;870;p39"/>
          <p:cNvSpPr/>
          <p:nvPr/>
        </p:nvSpPr>
        <p:spPr>
          <a:xfrm>
            <a:off x="5054875" y="3449475"/>
            <a:ext cx="36978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Power consumption still a risk</a:t>
            </a:r>
            <a:endParaRPr dirty="0">
              <a:latin typeface="Open Sans"/>
              <a:ea typeface="Open Sans"/>
              <a:cs typeface="Open Sans"/>
              <a:sym typeface="Open Sans"/>
            </a:endParaRPr>
          </a:p>
        </p:txBody>
      </p:sp>
      <p:sp>
        <p:nvSpPr>
          <p:cNvPr id="871" name="Google Shape;871;p39"/>
          <p:cNvSpPr/>
          <p:nvPr/>
        </p:nvSpPr>
        <p:spPr>
          <a:xfrm>
            <a:off x="5038400" y="2236725"/>
            <a:ext cx="38040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50" dirty="0">
                <a:latin typeface="Open Sans"/>
                <a:ea typeface="Open Sans"/>
                <a:cs typeface="Open Sans"/>
                <a:sym typeface="Open Sans"/>
              </a:rPr>
              <a:t>Need to develop manual control software</a:t>
            </a:r>
            <a:endParaRPr sz="1350" dirty="0">
              <a:latin typeface="Open Sans"/>
              <a:ea typeface="Open Sans"/>
              <a:cs typeface="Open Sans"/>
              <a:sym typeface="Open Sans"/>
            </a:endParaRPr>
          </a:p>
        </p:txBody>
      </p:sp>
      <p:sp>
        <p:nvSpPr>
          <p:cNvPr id="872" name="Google Shape;872;p39"/>
          <p:cNvSpPr/>
          <p:nvPr/>
        </p:nvSpPr>
        <p:spPr>
          <a:xfrm>
            <a:off x="600100" y="2307275"/>
            <a:ext cx="29169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Enclosure printing in progress</a:t>
            </a:r>
            <a:endParaRPr dirty="0">
              <a:latin typeface="Open Sans"/>
              <a:ea typeface="Open Sans"/>
              <a:cs typeface="Open Sans"/>
              <a:sym typeface="Open Sans"/>
            </a:endParaRPr>
          </a:p>
        </p:txBody>
      </p:sp>
      <p:sp>
        <p:nvSpPr>
          <p:cNvPr id="873" name="Google Shape;873;p39"/>
          <p:cNvSpPr/>
          <p:nvPr/>
        </p:nvSpPr>
        <p:spPr>
          <a:xfrm flipH="1">
            <a:off x="1162050" y="4006175"/>
            <a:ext cx="1571700" cy="352500"/>
          </a:xfrm>
          <a:prstGeom prst="snip1Rect">
            <a:avLst>
              <a:gd name="adj" fmla="val 50000"/>
            </a:avLst>
          </a:prstGeom>
          <a:solidFill>
            <a:srgbClr val="D8F7CE">
              <a:alpha val="376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IDR Sign-offs</a:t>
            </a:r>
            <a:endParaRPr dirty="0">
              <a:latin typeface="Open Sans"/>
              <a:ea typeface="Open Sans"/>
              <a:cs typeface="Open Sans"/>
              <a:sym typeface="Open Sans"/>
            </a:endParaRPr>
          </a:p>
        </p:txBody>
      </p:sp>
      <p:pic>
        <p:nvPicPr>
          <p:cNvPr id="874" name="Google Shape;874;p39"/>
          <p:cNvPicPr preferRelativeResize="0"/>
          <p:nvPr/>
        </p:nvPicPr>
        <p:blipFill rotWithShape="1">
          <a:blip r:embed="rId3">
            <a:alphaModFix/>
          </a:blip>
          <a:srcRect l="7594" t="19726" r="53099" b="26668"/>
          <a:stretch/>
        </p:blipFill>
        <p:spPr>
          <a:xfrm>
            <a:off x="2472450" y="4093725"/>
            <a:ext cx="214200" cy="209700"/>
          </a:xfrm>
          <a:prstGeom prst="ellipse">
            <a:avLst/>
          </a:prstGeom>
          <a:noFill/>
          <a:ln>
            <a:noFill/>
          </a:ln>
        </p:spPr>
      </p:pic>
      <p:sp>
        <p:nvSpPr>
          <p:cNvPr id="875" name="Google Shape;875;p39"/>
          <p:cNvSpPr/>
          <p:nvPr/>
        </p:nvSpPr>
        <p:spPr>
          <a:xfrm flipH="1">
            <a:off x="2991000" y="4013375"/>
            <a:ext cx="1733400" cy="352500"/>
          </a:xfrm>
          <a:prstGeom prst="snip1Rect">
            <a:avLst>
              <a:gd name="adj" fmla="val 50000"/>
            </a:avLst>
          </a:prstGeom>
          <a:solidFill>
            <a:srgbClr val="D8F7CE">
              <a:alpha val="376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AIAA Abstract</a:t>
            </a:r>
            <a:endParaRPr dirty="0">
              <a:latin typeface="Open Sans"/>
              <a:ea typeface="Open Sans"/>
              <a:cs typeface="Open Sans"/>
              <a:sym typeface="Open Sans"/>
            </a:endParaRPr>
          </a:p>
        </p:txBody>
      </p:sp>
      <p:pic>
        <p:nvPicPr>
          <p:cNvPr id="876" name="Google Shape;876;p39"/>
          <p:cNvPicPr preferRelativeResize="0"/>
          <p:nvPr/>
        </p:nvPicPr>
        <p:blipFill rotWithShape="1">
          <a:blip r:embed="rId3">
            <a:alphaModFix/>
          </a:blip>
          <a:srcRect l="7594" t="19726" r="53099" b="26668"/>
          <a:stretch/>
        </p:blipFill>
        <p:spPr>
          <a:xfrm>
            <a:off x="4400775" y="4093725"/>
            <a:ext cx="214200" cy="209700"/>
          </a:xfrm>
          <a:prstGeom prst="ellipse">
            <a:avLst/>
          </a:prstGeom>
          <a:noFill/>
          <a:ln>
            <a:noFill/>
          </a:ln>
        </p:spPr>
      </p:pic>
      <p:sp>
        <p:nvSpPr>
          <p:cNvPr id="877" name="Google Shape;877;p39"/>
          <p:cNvSpPr/>
          <p:nvPr/>
        </p:nvSpPr>
        <p:spPr>
          <a:xfrm flipH="1">
            <a:off x="4981950" y="4022325"/>
            <a:ext cx="2916900" cy="352500"/>
          </a:xfrm>
          <a:prstGeom prst="snip1Rect">
            <a:avLst>
              <a:gd name="adj" fmla="val 50000"/>
            </a:avLst>
          </a:prstGeom>
          <a:solidFill>
            <a:srgbClr val="D8F7CE">
              <a:alpha val="376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Testing Schedule Confirmed</a:t>
            </a:r>
            <a:endParaRPr dirty="0">
              <a:latin typeface="Open Sans"/>
              <a:ea typeface="Open Sans"/>
              <a:cs typeface="Open Sans"/>
              <a:sym typeface="Open Sans"/>
            </a:endParaRPr>
          </a:p>
        </p:txBody>
      </p:sp>
      <p:pic>
        <p:nvPicPr>
          <p:cNvPr id="878" name="Google Shape;878;p39"/>
          <p:cNvPicPr preferRelativeResize="0"/>
          <p:nvPr/>
        </p:nvPicPr>
        <p:blipFill rotWithShape="1">
          <a:blip r:embed="rId3">
            <a:alphaModFix/>
          </a:blip>
          <a:srcRect l="7594" t="19726" r="53099" b="26668"/>
          <a:stretch/>
        </p:blipFill>
        <p:spPr>
          <a:xfrm>
            <a:off x="7539825" y="4117225"/>
            <a:ext cx="214200" cy="209700"/>
          </a:xfrm>
          <a:prstGeom prst="ellipse">
            <a:avLst/>
          </a:prstGeom>
          <a:noFill/>
          <a:ln>
            <a:noFill/>
          </a:ln>
        </p:spPr>
      </p:pic>
      <p:sp>
        <p:nvSpPr>
          <p:cNvPr id="879" name="Google Shape;879;p39"/>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880" name="Google Shape;880;p39"/>
          <p:cNvPicPr preferRelativeResize="0"/>
          <p:nvPr/>
        </p:nvPicPr>
        <p:blipFill rotWithShape="1">
          <a:blip r:embed="rId4">
            <a:alphaModFix/>
          </a:blip>
          <a:srcRect l="8740" t="20805" r="69286" b="20800"/>
          <a:stretch/>
        </p:blipFill>
        <p:spPr>
          <a:xfrm>
            <a:off x="3251925" y="2330663"/>
            <a:ext cx="219000" cy="214500"/>
          </a:xfrm>
          <a:prstGeom prst="ellipse">
            <a:avLst/>
          </a:prstGeom>
          <a:noFill/>
          <a:ln>
            <a:noFill/>
          </a:ln>
        </p:spPr>
      </p:pic>
      <p:pic>
        <p:nvPicPr>
          <p:cNvPr id="881" name="Google Shape;881;p39"/>
          <p:cNvPicPr preferRelativeResize="0"/>
          <p:nvPr/>
        </p:nvPicPr>
        <p:blipFill rotWithShape="1">
          <a:blip r:embed="rId4">
            <a:alphaModFix/>
          </a:blip>
          <a:srcRect l="8740" t="20805" r="69286" b="20800"/>
          <a:stretch/>
        </p:blipFill>
        <p:spPr>
          <a:xfrm>
            <a:off x="8481150" y="3472863"/>
            <a:ext cx="219000" cy="214500"/>
          </a:xfrm>
          <a:prstGeom prst="ellipse">
            <a:avLst/>
          </a:prstGeom>
          <a:noFill/>
          <a:ln>
            <a:noFill/>
          </a:ln>
        </p:spPr>
      </p:pic>
      <p:pic>
        <p:nvPicPr>
          <p:cNvPr id="882" name="Google Shape;882;p39"/>
          <p:cNvPicPr preferRelativeResize="0"/>
          <p:nvPr/>
        </p:nvPicPr>
        <p:blipFill rotWithShape="1">
          <a:blip r:embed="rId4">
            <a:alphaModFix/>
          </a:blip>
          <a:srcRect l="8740" t="20805" r="69286" b="20800"/>
          <a:stretch/>
        </p:blipFill>
        <p:spPr>
          <a:xfrm>
            <a:off x="8581300" y="2260113"/>
            <a:ext cx="219000" cy="214500"/>
          </a:xfrm>
          <a:prstGeom prst="ellipse">
            <a:avLst/>
          </a:prstGeom>
          <a:noFill/>
          <a:ln>
            <a:noFill/>
          </a:ln>
        </p:spPr>
      </p:pic>
      <p:pic>
        <p:nvPicPr>
          <p:cNvPr id="883" name="Google Shape;883;p39"/>
          <p:cNvPicPr preferRelativeResize="0"/>
          <p:nvPr/>
        </p:nvPicPr>
        <p:blipFill rotWithShape="1">
          <a:blip r:embed="rId4">
            <a:alphaModFix/>
          </a:blip>
          <a:srcRect l="8740" t="20805" r="69286" b="20800"/>
          <a:stretch/>
        </p:blipFill>
        <p:spPr>
          <a:xfrm>
            <a:off x="8581300" y="1592363"/>
            <a:ext cx="219000" cy="214500"/>
          </a:xfrm>
          <a:prstGeom prst="ellipse">
            <a:avLst/>
          </a:prstGeom>
          <a:noFill/>
          <a:ln>
            <a:noFill/>
          </a:ln>
        </p:spPr>
      </p:pic>
      <p:sp>
        <p:nvSpPr>
          <p:cNvPr id="884" name="Google Shape;884;p3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40"/>
          <p:cNvSpPr/>
          <p:nvPr/>
        </p:nvSpPr>
        <p:spPr>
          <a:xfrm>
            <a:off x="6622975" y="768425"/>
            <a:ext cx="2529600" cy="3662100"/>
          </a:xfrm>
          <a:prstGeom prst="rect">
            <a:avLst/>
          </a:prstGeom>
          <a:gradFill>
            <a:gsLst>
              <a:gs pos="0">
                <a:srgbClr val="B4A7D6"/>
              </a:gs>
              <a:gs pos="31000">
                <a:schemeClr val="lt1"/>
              </a:gs>
              <a:gs pos="48000">
                <a:schemeClr val="lt1"/>
              </a:gs>
              <a:gs pos="100000">
                <a:srgbClr val="B4A7D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40"/>
          <p:cNvSpPr/>
          <p:nvPr/>
        </p:nvSpPr>
        <p:spPr>
          <a:xfrm>
            <a:off x="1133500" y="584525"/>
            <a:ext cx="2124000" cy="3845100"/>
          </a:xfrm>
          <a:prstGeom prst="rect">
            <a:avLst/>
          </a:prstGeom>
          <a:gradFill>
            <a:gsLst>
              <a:gs pos="0">
                <a:srgbClr val="B4A7D6"/>
              </a:gs>
              <a:gs pos="31000">
                <a:schemeClr val="lt1"/>
              </a:gs>
              <a:gs pos="48000">
                <a:schemeClr val="lt1"/>
              </a:gs>
              <a:gs pos="100000">
                <a:srgbClr val="B4A7D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1" name="Google Shape;891;p40"/>
          <p:cNvSpPr/>
          <p:nvPr/>
        </p:nvSpPr>
        <p:spPr>
          <a:xfrm>
            <a:off x="3273125" y="584525"/>
            <a:ext cx="3338400" cy="3846600"/>
          </a:xfrm>
          <a:prstGeom prst="rect">
            <a:avLst/>
          </a:prstGeom>
          <a:gradFill>
            <a:gsLst>
              <a:gs pos="0">
                <a:srgbClr val="B4A7D6"/>
              </a:gs>
              <a:gs pos="31000">
                <a:schemeClr val="lt1"/>
              </a:gs>
              <a:gs pos="48000">
                <a:schemeClr val="lt1"/>
              </a:gs>
              <a:gs pos="100000">
                <a:srgbClr val="B4A7D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92" name="Google Shape;892;p40"/>
          <p:cNvCxnSpPr/>
          <p:nvPr/>
        </p:nvCxnSpPr>
        <p:spPr>
          <a:xfrm>
            <a:off x="8600481" y="569824"/>
            <a:ext cx="0" cy="3861300"/>
          </a:xfrm>
          <a:prstGeom prst="straightConnector1">
            <a:avLst/>
          </a:prstGeom>
          <a:noFill/>
          <a:ln w="9525" cap="flat" cmpd="sng">
            <a:solidFill>
              <a:srgbClr val="EFEFEF"/>
            </a:solidFill>
            <a:prstDash val="solid"/>
            <a:round/>
            <a:headEnd type="none" w="med" len="med"/>
            <a:tailEnd type="none" w="med" len="med"/>
          </a:ln>
        </p:spPr>
      </p:cxnSp>
      <p:cxnSp>
        <p:nvCxnSpPr>
          <p:cNvPr id="893" name="Google Shape;893;p40"/>
          <p:cNvCxnSpPr/>
          <p:nvPr/>
        </p:nvCxnSpPr>
        <p:spPr>
          <a:xfrm flipH="1">
            <a:off x="7272518" y="577424"/>
            <a:ext cx="600" cy="3854400"/>
          </a:xfrm>
          <a:prstGeom prst="straightConnector1">
            <a:avLst/>
          </a:prstGeom>
          <a:noFill/>
          <a:ln w="9525" cap="flat" cmpd="sng">
            <a:solidFill>
              <a:srgbClr val="EFEFEF"/>
            </a:solidFill>
            <a:prstDash val="solid"/>
            <a:round/>
            <a:headEnd type="none" w="med" len="med"/>
            <a:tailEnd type="none" w="med" len="med"/>
          </a:ln>
        </p:spPr>
      </p:cxnSp>
      <p:cxnSp>
        <p:nvCxnSpPr>
          <p:cNvPr id="894" name="Google Shape;894;p40"/>
          <p:cNvCxnSpPr/>
          <p:nvPr/>
        </p:nvCxnSpPr>
        <p:spPr>
          <a:xfrm>
            <a:off x="7936806" y="577424"/>
            <a:ext cx="600" cy="3852000"/>
          </a:xfrm>
          <a:prstGeom prst="straightConnector1">
            <a:avLst/>
          </a:prstGeom>
          <a:noFill/>
          <a:ln w="9525" cap="flat" cmpd="sng">
            <a:solidFill>
              <a:srgbClr val="EFEFEF"/>
            </a:solidFill>
            <a:prstDash val="solid"/>
            <a:round/>
            <a:headEnd type="none" w="med" len="med"/>
            <a:tailEnd type="none" w="med" len="med"/>
          </a:ln>
        </p:spPr>
      </p:cxnSp>
      <p:cxnSp>
        <p:nvCxnSpPr>
          <p:cNvPr id="895" name="Google Shape;895;p40"/>
          <p:cNvCxnSpPr/>
          <p:nvPr/>
        </p:nvCxnSpPr>
        <p:spPr>
          <a:xfrm>
            <a:off x="3846968" y="555224"/>
            <a:ext cx="1200" cy="3878400"/>
          </a:xfrm>
          <a:prstGeom prst="straightConnector1">
            <a:avLst/>
          </a:prstGeom>
          <a:noFill/>
          <a:ln w="9525" cap="flat" cmpd="sng">
            <a:solidFill>
              <a:srgbClr val="EFEFEF"/>
            </a:solidFill>
            <a:prstDash val="solid"/>
            <a:round/>
            <a:headEnd type="none" w="med" len="med"/>
            <a:tailEnd type="none" w="med" len="med"/>
          </a:ln>
        </p:spPr>
      </p:cxnSp>
      <p:cxnSp>
        <p:nvCxnSpPr>
          <p:cNvPr id="896" name="Google Shape;896;p40"/>
          <p:cNvCxnSpPr/>
          <p:nvPr/>
        </p:nvCxnSpPr>
        <p:spPr>
          <a:xfrm>
            <a:off x="4481081" y="555224"/>
            <a:ext cx="0" cy="3876600"/>
          </a:xfrm>
          <a:prstGeom prst="straightConnector1">
            <a:avLst/>
          </a:prstGeom>
          <a:noFill/>
          <a:ln w="9525" cap="flat" cmpd="sng">
            <a:solidFill>
              <a:srgbClr val="EFEFEF"/>
            </a:solidFill>
            <a:prstDash val="solid"/>
            <a:round/>
            <a:headEnd type="none" w="med" len="med"/>
            <a:tailEnd type="none" w="med" len="med"/>
          </a:ln>
        </p:spPr>
      </p:cxnSp>
      <p:cxnSp>
        <p:nvCxnSpPr>
          <p:cNvPr id="897" name="Google Shape;897;p40"/>
          <p:cNvCxnSpPr/>
          <p:nvPr/>
        </p:nvCxnSpPr>
        <p:spPr>
          <a:xfrm flipH="1">
            <a:off x="5189281" y="555224"/>
            <a:ext cx="2100" cy="3877200"/>
          </a:xfrm>
          <a:prstGeom prst="straightConnector1">
            <a:avLst/>
          </a:prstGeom>
          <a:noFill/>
          <a:ln w="9525" cap="flat" cmpd="sng">
            <a:solidFill>
              <a:srgbClr val="EFEFEF"/>
            </a:solidFill>
            <a:prstDash val="solid"/>
            <a:round/>
            <a:headEnd type="none" w="med" len="med"/>
            <a:tailEnd type="none" w="med" len="med"/>
          </a:ln>
        </p:spPr>
      </p:cxnSp>
      <p:cxnSp>
        <p:nvCxnSpPr>
          <p:cNvPr id="898" name="Google Shape;898;p40"/>
          <p:cNvCxnSpPr/>
          <p:nvPr/>
        </p:nvCxnSpPr>
        <p:spPr>
          <a:xfrm flipH="1">
            <a:off x="5883068" y="577424"/>
            <a:ext cx="3000" cy="3850800"/>
          </a:xfrm>
          <a:prstGeom prst="straightConnector1">
            <a:avLst/>
          </a:prstGeom>
          <a:noFill/>
          <a:ln w="9525" cap="flat" cmpd="sng">
            <a:solidFill>
              <a:srgbClr val="EFEFEF"/>
            </a:solidFill>
            <a:prstDash val="solid"/>
            <a:round/>
            <a:headEnd type="none" w="med" len="med"/>
            <a:tailEnd type="none" w="med" len="med"/>
          </a:ln>
        </p:spPr>
      </p:cxnSp>
      <p:cxnSp>
        <p:nvCxnSpPr>
          <p:cNvPr id="899" name="Google Shape;899;p40"/>
          <p:cNvCxnSpPr/>
          <p:nvPr/>
        </p:nvCxnSpPr>
        <p:spPr>
          <a:xfrm>
            <a:off x="2703306" y="577424"/>
            <a:ext cx="0" cy="3853800"/>
          </a:xfrm>
          <a:prstGeom prst="straightConnector1">
            <a:avLst/>
          </a:prstGeom>
          <a:noFill/>
          <a:ln w="9525" cap="flat" cmpd="sng">
            <a:solidFill>
              <a:srgbClr val="EFEFEF"/>
            </a:solidFill>
            <a:prstDash val="solid"/>
            <a:round/>
            <a:headEnd type="none" w="med" len="med"/>
            <a:tailEnd type="none" w="med" len="med"/>
          </a:ln>
        </p:spPr>
      </p:cxnSp>
      <p:cxnSp>
        <p:nvCxnSpPr>
          <p:cNvPr id="900" name="Google Shape;900;p40"/>
          <p:cNvCxnSpPr/>
          <p:nvPr/>
        </p:nvCxnSpPr>
        <p:spPr>
          <a:xfrm flipH="1">
            <a:off x="2157481" y="569824"/>
            <a:ext cx="900" cy="3860100"/>
          </a:xfrm>
          <a:prstGeom prst="straightConnector1">
            <a:avLst/>
          </a:prstGeom>
          <a:noFill/>
          <a:ln w="9525" cap="flat" cmpd="sng">
            <a:solidFill>
              <a:srgbClr val="EFEFEF"/>
            </a:solidFill>
            <a:prstDash val="solid"/>
            <a:round/>
            <a:headEnd type="none" w="med" len="med"/>
            <a:tailEnd type="none" w="med" len="med"/>
          </a:ln>
        </p:spPr>
      </p:cxnSp>
      <p:sp>
        <p:nvSpPr>
          <p:cNvPr id="901" name="Google Shape;901;p40"/>
          <p:cNvSpPr txBox="1">
            <a:spLocks noGrp="1"/>
          </p:cNvSpPr>
          <p:nvPr>
            <p:ph type="title"/>
          </p:nvPr>
        </p:nvSpPr>
        <p:spPr>
          <a:xfrm>
            <a:off x="94200" y="39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Gantt Chart</a:t>
            </a:r>
            <a:endParaRPr dirty="0"/>
          </a:p>
        </p:txBody>
      </p:sp>
      <p:sp>
        <p:nvSpPr>
          <p:cNvPr id="902" name="Google Shape;902;p40"/>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cxnSp>
        <p:nvCxnSpPr>
          <p:cNvPr id="903" name="Google Shape;903;p40"/>
          <p:cNvCxnSpPr/>
          <p:nvPr/>
        </p:nvCxnSpPr>
        <p:spPr>
          <a:xfrm>
            <a:off x="2942800" y="1273975"/>
            <a:ext cx="2700" cy="3156600"/>
          </a:xfrm>
          <a:prstGeom prst="straightConnector1">
            <a:avLst/>
          </a:prstGeom>
          <a:noFill/>
          <a:ln w="19050" cap="flat" cmpd="sng">
            <a:solidFill>
              <a:srgbClr val="FF9900"/>
            </a:solidFill>
            <a:prstDash val="solid"/>
            <a:round/>
            <a:headEnd type="none" w="med" len="med"/>
            <a:tailEnd type="none" w="med" len="med"/>
          </a:ln>
        </p:spPr>
      </p:cxnSp>
      <p:cxnSp>
        <p:nvCxnSpPr>
          <p:cNvPr id="904" name="Google Shape;904;p40"/>
          <p:cNvCxnSpPr>
            <a:stCxn id="905" idx="2"/>
          </p:cNvCxnSpPr>
          <p:nvPr/>
        </p:nvCxnSpPr>
        <p:spPr>
          <a:xfrm flipH="1">
            <a:off x="4481154" y="1264198"/>
            <a:ext cx="900" cy="3167700"/>
          </a:xfrm>
          <a:prstGeom prst="straightConnector1">
            <a:avLst/>
          </a:prstGeom>
          <a:noFill/>
          <a:ln w="19050" cap="flat" cmpd="sng">
            <a:solidFill>
              <a:srgbClr val="FF9900"/>
            </a:solidFill>
            <a:prstDash val="solid"/>
            <a:round/>
            <a:headEnd type="none" w="med" len="med"/>
            <a:tailEnd type="none" w="med" len="med"/>
          </a:ln>
        </p:spPr>
      </p:cxnSp>
      <p:grpSp>
        <p:nvGrpSpPr>
          <p:cNvPr id="906" name="Google Shape;906;p40"/>
          <p:cNvGrpSpPr/>
          <p:nvPr/>
        </p:nvGrpSpPr>
        <p:grpSpPr>
          <a:xfrm>
            <a:off x="-57" y="1209669"/>
            <a:ext cx="9170963" cy="2741838"/>
            <a:chOff x="1518625" y="1209675"/>
            <a:chExt cx="7653950" cy="2741838"/>
          </a:xfrm>
        </p:grpSpPr>
        <p:cxnSp>
          <p:nvCxnSpPr>
            <p:cNvPr id="907" name="Google Shape;907;p40"/>
            <p:cNvCxnSpPr/>
            <p:nvPr/>
          </p:nvCxnSpPr>
          <p:spPr>
            <a:xfrm rot="10800000">
              <a:off x="1542975" y="1209675"/>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08" name="Google Shape;908;p40"/>
            <p:cNvCxnSpPr/>
            <p:nvPr/>
          </p:nvCxnSpPr>
          <p:spPr>
            <a:xfrm rot="10800000">
              <a:off x="1532150" y="146685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09" name="Google Shape;909;p40"/>
            <p:cNvCxnSpPr/>
            <p:nvPr/>
          </p:nvCxnSpPr>
          <p:spPr>
            <a:xfrm rot="10800000">
              <a:off x="1532150" y="171450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0" name="Google Shape;910;p40"/>
            <p:cNvCxnSpPr/>
            <p:nvPr/>
          </p:nvCxnSpPr>
          <p:spPr>
            <a:xfrm rot="10800000">
              <a:off x="1537563" y="1955288"/>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1" name="Google Shape;911;p40"/>
            <p:cNvCxnSpPr/>
            <p:nvPr/>
          </p:nvCxnSpPr>
          <p:spPr>
            <a:xfrm rot="10800000">
              <a:off x="1526738" y="2212463"/>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2" name="Google Shape;912;p40"/>
            <p:cNvCxnSpPr/>
            <p:nvPr/>
          </p:nvCxnSpPr>
          <p:spPr>
            <a:xfrm rot="10800000">
              <a:off x="1526738" y="2460113"/>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3" name="Google Shape;913;p40"/>
            <p:cNvCxnSpPr/>
            <p:nvPr/>
          </p:nvCxnSpPr>
          <p:spPr>
            <a:xfrm rot="10800000">
              <a:off x="1534863" y="2701075"/>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4" name="Google Shape;914;p40"/>
            <p:cNvCxnSpPr/>
            <p:nvPr/>
          </p:nvCxnSpPr>
          <p:spPr>
            <a:xfrm rot="10800000">
              <a:off x="1524038" y="295825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5" name="Google Shape;915;p40"/>
            <p:cNvCxnSpPr/>
            <p:nvPr/>
          </p:nvCxnSpPr>
          <p:spPr>
            <a:xfrm rot="10800000">
              <a:off x="1524038" y="3205900"/>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6" name="Google Shape;916;p40"/>
            <p:cNvCxnSpPr/>
            <p:nvPr/>
          </p:nvCxnSpPr>
          <p:spPr>
            <a:xfrm rot="10800000">
              <a:off x="1529450" y="3446688"/>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7" name="Google Shape;917;p40"/>
            <p:cNvCxnSpPr/>
            <p:nvPr/>
          </p:nvCxnSpPr>
          <p:spPr>
            <a:xfrm rot="10800000">
              <a:off x="1518625" y="3703863"/>
              <a:ext cx="7629600" cy="0"/>
            </a:xfrm>
            <a:prstGeom prst="straightConnector1">
              <a:avLst/>
            </a:prstGeom>
            <a:noFill/>
            <a:ln w="9525" cap="flat" cmpd="sng">
              <a:solidFill>
                <a:srgbClr val="EFEFEF"/>
              </a:solidFill>
              <a:prstDash val="solid"/>
              <a:round/>
              <a:headEnd type="none" w="med" len="med"/>
              <a:tailEnd type="none" w="med" len="med"/>
            </a:ln>
          </p:spPr>
        </p:cxnSp>
        <p:cxnSp>
          <p:nvCxnSpPr>
            <p:cNvPr id="918" name="Google Shape;918;p40"/>
            <p:cNvCxnSpPr/>
            <p:nvPr/>
          </p:nvCxnSpPr>
          <p:spPr>
            <a:xfrm rot="10800000">
              <a:off x="1518625" y="3951513"/>
              <a:ext cx="7629600" cy="0"/>
            </a:xfrm>
            <a:prstGeom prst="straightConnector1">
              <a:avLst/>
            </a:prstGeom>
            <a:noFill/>
            <a:ln w="9525" cap="flat" cmpd="sng">
              <a:solidFill>
                <a:srgbClr val="EFEFEF"/>
              </a:solidFill>
              <a:prstDash val="solid"/>
              <a:round/>
              <a:headEnd type="none" w="med" len="med"/>
              <a:tailEnd type="none" w="med" len="med"/>
            </a:ln>
          </p:spPr>
        </p:cxnSp>
      </p:grpSp>
      <p:cxnSp>
        <p:nvCxnSpPr>
          <p:cNvPr id="919" name="Google Shape;919;p40"/>
          <p:cNvCxnSpPr/>
          <p:nvPr/>
        </p:nvCxnSpPr>
        <p:spPr>
          <a:xfrm flipH="1">
            <a:off x="1639556" y="577424"/>
            <a:ext cx="1200" cy="3853800"/>
          </a:xfrm>
          <a:prstGeom prst="straightConnector1">
            <a:avLst/>
          </a:prstGeom>
          <a:noFill/>
          <a:ln w="9525" cap="flat" cmpd="sng">
            <a:solidFill>
              <a:srgbClr val="EFEFEF"/>
            </a:solidFill>
            <a:prstDash val="solid"/>
            <a:round/>
            <a:headEnd type="none" w="med" len="med"/>
            <a:tailEnd type="none" w="med" len="med"/>
          </a:ln>
        </p:spPr>
      </p:cxnSp>
      <p:cxnSp>
        <p:nvCxnSpPr>
          <p:cNvPr id="920" name="Google Shape;920;p40"/>
          <p:cNvCxnSpPr/>
          <p:nvPr/>
        </p:nvCxnSpPr>
        <p:spPr>
          <a:xfrm flipH="1">
            <a:off x="9145222" y="574723"/>
            <a:ext cx="900" cy="3859200"/>
          </a:xfrm>
          <a:prstGeom prst="straightConnector1">
            <a:avLst/>
          </a:prstGeom>
          <a:noFill/>
          <a:ln w="9525" cap="flat" cmpd="sng">
            <a:solidFill>
              <a:srgbClr val="595959"/>
            </a:solidFill>
            <a:prstDash val="solid"/>
            <a:round/>
            <a:headEnd type="none" w="med" len="med"/>
            <a:tailEnd type="none" w="med" len="med"/>
          </a:ln>
        </p:spPr>
      </p:cxnSp>
      <p:sp>
        <p:nvSpPr>
          <p:cNvPr id="921" name="Google Shape;921;p40"/>
          <p:cNvSpPr txBox="1"/>
          <p:nvPr/>
        </p:nvSpPr>
        <p:spPr>
          <a:xfrm>
            <a:off x="25" y="561975"/>
            <a:ext cx="9144000" cy="4002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dirty="0"/>
          </a:p>
        </p:txBody>
      </p:sp>
      <p:sp>
        <p:nvSpPr>
          <p:cNvPr id="922" name="Google Shape;922;p40"/>
          <p:cNvSpPr/>
          <p:nvPr/>
        </p:nvSpPr>
        <p:spPr>
          <a:xfrm>
            <a:off x="2817450" y="1030048"/>
            <a:ext cx="254700" cy="2490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40"/>
          <p:cNvSpPr txBox="1"/>
          <p:nvPr/>
        </p:nvSpPr>
        <p:spPr>
          <a:xfrm>
            <a:off x="-34635" y="577425"/>
            <a:ext cx="10422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Duration</a:t>
            </a:r>
            <a:endParaRPr sz="1200" b="1" dirty="0"/>
          </a:p>
        </p:txBody>
      </p:sp>
      <p:sp>
        <p:nvSpPr>
          <p:cNvPr id="905" name="Google Shape;905;p40"/>
          <p:cNvSpPr/>
          <p:nvPr/>
        </p:nvSpPr>
        <p:spPr>
          <a:xfrm>
            <a:off x="4354704" y="1015198"/>
            <a:ext cx="254700" cy="2490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40"/>
          <p:cNvSpPr txBox="1"/>
          <p:nvPr/>
        </p:nvSpPr>
        <p:spPr>
          <a:xfrm>
            <a:off x="105275" y="934500"/>
            <a:ext cx="1042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dirty="0"/>
          </a:p>
        </p:txBody>
      </p:sp>
      <p:sp>
        <p:nvSpPr>
          <p:cNvPr id="925" name="Google Shape;925;p40"/>
          <p:cNvSpPr txBox="1"/>
          <p:nvPr/>
        </p:nvSpPr>
        <p:spPr>
          <a:xfrm>
            <a:off x="105275" y="1183500"/>
            <a:ext cx="1042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dirty="0"/>
          </a:p>
        </p:txBody>
      </p:sp>
      <p:sp>
        <p:nvSpPr>
          <p:cNvPr id="926" name="Google Shape;926;p40"/>
          <p:cNvSpPr txBox="1"/>
          <p:nvPr/>
        </p:nvSpPr>
        <p:spPr>
          <a:xfrm>
            <a:off x="105275" y="143482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2 wk periods</a:t>
            </a:r>
            <a:endParaRPr sz="1000" b="1" dirty="0"/>
          </a:p>
        </p:txBody>
      </p:sp>
      <p:sp>
        <p:nvSpPr>
          <p:cNvPr id="927" name="Google Shape;927;p40"/>
          <p:cNvSpPr txBox="1"/>
          <p:nvPr/>
        </p:nvSpPr>
        <p:spPr>
          <a:xfrm>
            <a:off x="105275" y="167647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4 </a:t>
            </a:r>
            <a:r>
              <a:rPr lang="en" sz="1000" b="1" dirty="0">
                <a:solidFill>
                  <a:srgbClr val="000000"/>
                </a:solidFill>
              </a:rPr>
              <a:t>wks ± 1.0</a:t>
            </a:r>
            <a:endParaRPr sz="1000" b="1" dirty="0"/>
          </a:p>
        </p:txBody>
      </p:sp>
      <p:sp>
        <p:nvSpPr>
          <p:cNvPr id="928" name="Google Shape;928;p40"/>
          <p:cNvSpPr txBox="1"/>
          <p:nvPr/>
        </p:nvSpPr>
        <p:spPr>
          <a:xfrm>
            <a:off x="105275" y="193515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0.6 </a:t>
            </a:r>
            <a:r>
              <a:rPr lang="en" sz="1000" b="1" dirty="0">
                <a:solidFill>
                  <a:srgbClr val="000000"/>
                </a:solidFill>
              </a:rPr>
              <a:t>wks ± 0.2</a:t>
            </a:r>
            <a:endParaRPr sz="1000" b="1" dirty="0"/>
          </a:p>
        </p:txBody>
      </p:sp>
      <p:sp>
        <p:nvSpPr>
          <p:cNvPr id="929" name="Google Shape;929;p40"/>
          <p:cNvSpPr txBox="1"/>
          <p:nvPr/>
        </p:nvSpPr>
        <p:spPr>
          <a:xfrm>
            <a:off x="105275" y="216945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1 </a:t>
            </a:r>
            <a:r>
              <a:rPr lang="en" sz="1000" b="1" dirty="0">
                <a:solidFill>
                  <a:srgbClr val="000000"/>
                </a:solidFill>
              </a:rPr>
              <a:t>wk ± 0.</a:t>
            </a:r>
            <a:r>
              <a:rPr lang="en" sz="1000" b="1" dirty="0"/>
              <a:t>2</a:t>
            </a:r>
            <a:endParaRPr sz="1000" b="1" dirty="0"/>
          </a:p>
        </p:txBody>
      </p:sp>
      <p:sp>
        <p:nvSpPr>
          <p:cNvPr id="930" name="Google Shape;930;p40"/>
          <p:cNvSpPr txBox="1"/>
          <p:nvPr/>
        </p:nvSpPr>
        <p:spPr>
          <a:xfrm>
            <a:off x="105275" y="243547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2 </a:t>
            </a:r>
            <a:r>
              <a:rPr lang="en" sz="1000" b="1" dirty="0">
                <a:solidFill>
                  <a:srgbClr val="000000"/>
                </a:solidFill>
              </a:rPr>
              <a:t>wks ± </a:t>
            </a:r>
            <a:r>
              <a:rPr lang="en" sz="1000" b="1" dirty="0"/>
              <a:t>1</a:t>
            </a:r>
            <a:r>
              <a:rPr lang="en" sz="1000" b="1" dirty="0">
                <a:solidFill>
                  <a:srgbClr val="000000"/>
                </a:solidFill>
              </a:rPr>
              <a:t>.0</a:t>
            </a:r>
            <a:endParaRPr sz="1000" b="1" dirty="0"/>
          </a:p>
        </p:txBody>
      </p:sp>
      <p:sp>
        <p:nvSpPr>
          <p:cNvPr id="931" name="Google Shape;931;p40"/>
          <p:cNvSpPr txBox="1"/>
          <p:nvPr/>
        </p:nvSpPr>
        <p:spPr>
          <a:xfrm>
            <a:off x="105275" y="266242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1 </a:t>
            </a:r>
            <a:r>
              <a:rPr lang="en" sz="1000" b="1" dirty="0">
                <a:solidFill>
                  <a:srgbClr val="000000"/>
                </a:solidFill>
              </a:rPr>
              <a:t>wk ± 0.6</a:t>
            </a:r>
            <a:endParaRPr sz="1000" b="1" dirty="0"/>
          </a:p>
        </p:txBody>
      </p:sp>
      <p:sp>
        <p:nvSpPr>
          <p:cNvPr id="932" name="Google Shape;932;p40"/>
          <p:cNvSpPr txBox="1"/>
          <p:nvPr/>
        </p:nvSpPr>
        <p:spPr>
          <a:xfrm>
            <a:off x="105275" y="293580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2</a:t>
            </a:r>
            <a:r>
              <a:rPr lang="en" sz="1000" b="1" dirty="0">
                <a:solidFill>
                  <a:srgbClr val="000000"/>
                </a:solidFill>
              </a:rPr>
              <a:t> wk ± </a:t>
            </a:r>
            <a:r>
              <a:rPr lang="en" sz="1000" b="1" dirty="0"/>
              <a:t>1.0</a:t>
            </a:r>
            <a:endParaRPr sz="1000" b="1" dirty="0"/>
          </a:p>
        </p:txBody>
      </p:sp>
      <p:sp>
        <p:nvSpPr>
          <p:cNvPr id="933" name="Google Shape;933;p40"/>
          <p:cNvSpPr txBox="1"/>
          <p:nvPr/>
        </p:nvSpPr>
        <p:spPr>
          <a:xfrm>
            <a:off x="105275" y="315540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2 </a:t>
            </a:r>
            <a:r>
              <a:rPr lang="en" sz="1000" b="1" dirty="0">
                <a:solidFill>
                  <a:srgbClr val="000000"/>
                </a:solidFill>
              </a:rPr>
              <a:t>wks ± 0.6</a:t>
            </a:r>
            <a:endParaRPr sz="1000" b="1" dirty="0"/>
          </a:p>
        </p:txBody>
      </p:sp>
      <p:sp>
        <p:nvSpPr>
          <p:cNvPr id="934" name="Google Shape;934;p40"/>
          <p:cNvSpPr txBox="1"/>
          <p:nvPr/>
        </p:nvSpPr>
        <p:spPr>
          <a:xfrm>
            <a:off x="105275" y="343612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1 </a:t>
            </a:r>
            <a:r>
              <a:rPr lang="en" sz="1000" b="1" dirty="0">
                <a:solidFill>
                  <a:srgbClr val="000000"/>
                </a:solidFill>
              </a:rPr>
              <a:t>wk ± 0.6</a:t>
            </a:r>
            <a:endParaRPr sz="1000" b="1" dirty="0"/>
          </a:p>
        </p:txBody>
      </p:sp>
      <p:sp>
        <p:nvSpPr>
          <p:cNvPr id="935" name="Google Shape;935;p40"/>
          <p:cNvSpPr txBox="1"/>
          <p:nvPr/>
        </p:nvSpPr>
        <p:spPr>
          <a:xfrm>
            <a:off x="105275" y="3702150"/>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Continual</a:t>
            </a:r>
            <a:endParaRPr sz="1000" b="1" dirty="0"/>
          </a:p>
        </p:txBody>
      </p:sp>
      <p:cxnSp>
        <p:nvCxnSpPr>
          <p:cNvPr id="936" name="Google Shape;936;p40"/>
          <p:cNvCxnSpPr/>
          <p:nvPr/>
        </p:nvCxnSpPr>
        <p:spPr>
          <a:xfrm>
            <a:off x="3257420" y="572824"/>
            <a:ext cx="2700" cy="3857700"/>
          </a:xfrm>
          <a:prstGeom prst="straightConnector1">
            <a:avLst/>
          </a:prstGeom>
          <a:noFill/>
          <a:ln w="28575" cap="flat" cmpd="sng">
            <a:solidFill>
              <a:srgbClr val="595959"/>
            </a:solidFill>
            <a:prstDash val="solid"/>
            <a:round/>
            <a:headEnd type="none" w="med" len="med"/>
            <a:tailEnd type="none" w="med" len="med"/>
          </a:ln>
        </p:spPr>
      </p:cxnSp>
      <p:cxnSp>
        <p:nvCxnSpPr>
          <p:cNvPr id="937" name="Google Shape;937;p40"/>
          <p:cNvCxnSpPr/>
          <p:nvPr/>
        </p:nvCxnSpPr>
        <p:spPr>
          <a:xfrm>
            <a:off x="6611544" y="569836"/>
            <a:ext cx="1500" cy="3863100"/>
          </a:xfrm>
          <a:prstGeom prst="straightConnector1">
            <a:avLst/>
          </a:prstGeom>
          <a:noFill/>
          <a:ln w="28575" cap="flat" cmpd="sng">
            <a:solidFill>
              <a:srgbClr val="595959"/>
            </a:solidFill>
            <a:prstDash val="solid"/>
            <a:round/>
            <a:headEnd type="none" w="med" len="med"/>
            <a:tailEnd type="none" w="med" len="med"/>
          </a:ln>
        </p:spPr>
      </p:cxnSp>
      <p:cxnSp>
        <p:nvCxnSpPr>
          <p:cNvPr id="938" name="Google Shape;938;p40"/>
          <p:cNvCxnSpPr/>
          <p:nvPr/>
        </p:nvCxnSpPr>
        <p:spPr>
          <a:xfrm>
            <a:off x="1121933" y="570724"/>
            <a:ext cx="0" cy="3858900"/>
          </a:xfrm>
          <a:prstGeom prst="straightConnector1">
            <a:avLst/>
          </a:prstGeom>
          <a:noFill/>
          <a:ln w="28575" cap="flat" cmpd="sng">
            <a:solidFill>
              <a:srgbClr val="595959"/>
            </a:solidFill>
            <a:prstDash val="solid"/>
            <a:round/>
            <a:headEnd type="none" w="med" len="med"/>
            <a:tailEnd type="none" w="med" len="med"/>
          </a:ln>
        </p:spPr>
      </p:cxnSp>
      <p:sp>
        <p:nvSpPr>
          <p:cNvPr id="939" name="Google Shape;939;p40"/>
          <p:cNvSpPr txBox="1"/>
          <p:nvPr/>
        </p:nvSpPr>
        <p:spPr>
          <a:xfrm>
            <a:off x="3012236" y="946723"/>
            <a:ext cx="76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solidFill>
                  <a:srgbClr val="000000"/>
                </a:solidFill>
                <a:highlight>
                  <a:srgbClr val="F9CB9C"/>
                </a:highlight>
              </a:rPr>
              <a:t>TRR</a:t>
            </a:r>
            <a:endParaRPr sz="1100" b="1" dirty="0">
              <a:solidFill>
                <a:srgbClr val="000000"/>
              </a:solidFill>
              <a:highlight>
                <a:srgbClr val="F9CB9C"/>
              </a:highlight>
            </a:endParaRPr>
          </a:p>
        </p:txBody>
      </p:sp>
      <p:cxnSp>
        <p:nvCxnSpPr>
          <p:cNvPr id="940" name="Google Shape;940;p40"/>
          <p:cNvCxnSpPr>
            <a:stCxn id="941" idx="2"/>
          </p:cNvCxnSpPr>
          <p:nvPr/>
        </p:nvCxnSpPr>
        <p:spPr>
          <a:xfrm flipH="1">
            <a:off x="7270754" y="1255873"/>
            <a:ext cx="900" cy="3176400"/>
          </a:xfrm>
          <a:prstGeom prst="straightConnector1">
            <a:avLst/>
          </a:prstGeom>
          <a:noFill/>
          <a:ln w="19050" cap="flat" cmpd="sng">
            <a:solidFill>
              <a:srgbClr val="FF9900"/>
            </a:solidFill>
            <a:prstDash val="solid"/>
            <a:round/>
            <a:headEnd type="none" w="med" len="med"/>
            <a:tailEnd type="none" w="med" len="med"/>
          </a:ln>
        </p:spPr>
      </p:cxnSp>
      <p:sp>
        <p:nvSpPr>
          <p:cNvPr id="941" name="Google Shape;941;p40"/>
          <p:cNvSpPr/>
          <p:nvPr/>
        </p:nvSpPr>
        <p:spPr>
          <a:xfrm>
            <a:off x="7144304" y="1006873"/>
            <a:ext cx="254700" cy="2490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942" name="Google Shape;942;p40"/>
          <p:cNvCxnSpPr>
            <a:stCxn id="943" idx="2"/>
          </p:cNvCxnSpPr>
          <p:nvPr/>
        </p:nvCxnSpPr>
        <p:spPr>
          <a:xfrm>
            <a:off x="8262254" y="1484473"/>
            <a:ext cx="1800" cy="2943900"/>
          </a:xfrm>
          <a:prstGeom prst="straightConnector1">
            <a:avLst/>
          </a:prstGeom>
          <a:noFill/>
          <a:ln w="19050" cap="flat" cmpd="sng">
            <a:solidFill>
              <a:srgbClr val="FF9900"/>
            </a:solidFill>
            <a:prstDash val="solid"/>
            <a:round/>
            <a:headEnd type="none" w="med" len="med"/>
            <a:tailEnd type="none" w="med" len="med"/>
          </a:ln>
        </p:spPr>
      </p:cxnSp>
      <p:sp>
        <p:nvSpPr>
          <p:cNvPr id="944" name="Google Shape;944;p40"/>
          <p:cNvSpPr txBox="1"/>
          <p:nvPr/>
        </p:nvSpPr>
        <p:spPr>
          <a:xfrm>
            <a:off x="8142850" y="1175325"/>
            <a:ext cx="923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highlight>
                  <a:srgbClr val="F9CB9C"/>
                </a:highlight>
              </a:rPr>
              <a:t>SFR</a:t>
            </a:r>
            <a:endParaRPr sz="1100" b="1" dirty="0">
              <a:solidFill>
                <a:srgbClr val="000000"/>
              </a:solidFill>
              <a:highlight>
                <a:srgbClr val="F9CB9C"/>
              </a:highlight>
            </a:endParaRPr>
          </a:p>
        </p:txBody>
      </p:sp>
      <p:sp>
        <p:nvSpPr>
          <p:cNvPr id="943" name="Google Shape;943;p40"/>
          <p:cNvSpPr/>
          <p:nvPr/>
        </p:nvSpPr>
        <p:spPr>
          <a:xfrm>
            <a:off x="8134904" y="1235473"/>
            <a:ext cx="254700" cy="249000"/>
          </a:xfrm>
          <a:prstGeom prst="diamond">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40"/>
          <p:cNvSpPr/>
          <p:nvPr/>
        </p:nvSpPr>
        <p:spPr>
          <a:xfrm>
            <a:off x="5198500" y="4268338"/>
            <a:ext cx="696600" cy="323100"/>
          </a:xfrm>
          <a:prstGeom prst="rect">
            <a:avLst/>
          </a:prstGeom>
          <a:solidFill>
            <a:srgbClr val="E6AA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t>SB</a:t>
            </a:r>
            <a:endParaRPr sz="900" b="1" dirty="0"/>
          </a:p>
        </p:txBody>
      </p:sp>
      <p:grpSp>
        <p:nvGrpSpPr>
          <p:cNvPr id="946" name="Google Shape;946;p40"/>
          <p:cNvGrpSpPr/>
          <p:nvPr/>
        </p:nvGrpSpPr>
        <p:grpSpPr>
          <a:xfrm>
            <a:off x="1039707" y="1648563"/>
            <a:ext cx="3862093" cy="369300"/>
            <a:chOff x="1147294" y="1880838"/>
            <a:chExt cx="3862093" cy="369300"/>
          </a:xfrm>
        </p:grpSpPr>
        <p:sp>
          <p:nvSpPr>
            <p:cNvPr id="947" name="Google Shape;947;p40"/>
            <p:cNvSpPr txBox="1"/>
            <p:nvPr/>
          </p:nvSpPr>
          <p:spPr>
            <a:xfrm>
              <a:off x="2885387" y="1880838"/>
              <a:ext cx="212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rgbClr val="000000"/>
                  </a:solidFill>
                  <a:highlight>
                    <a:srgbClr val="FFF2CC"/>
                  </a:highlight>
                </a:rPr>
                <a:t> Baffle Prototype Mfg</a:t>
              </a:r>
              <a:endParaRPr sz="1200" b="1" dirty="0">
                <a:solidFill>
                  <a:srgbClr val="000000"/>
                </a:solidFill>
                <a:highlight>
                  <a:srgbClr val="FFF2CC"/>
                </a:highlight>
              </a:endParaRPr>
            </a:p>
          </p:txBody>
        </p:sp>
        <p:grpSp>
          <p:nvGrpSpPr>
            <p:cNvPr id="948" name="Google Shape;948;p40"/>
            <p:cNvGrpSpPr/>
            <p:nvPr/>
          </p:nvGrpSpPr>
          <p:grpSpPr>
            <a:xfrm>
              <a:off x="1147294" y="1983625"/>
              <a:ext cx="1795325" cy="160200"/>
              <a:chOff x="3052760" y="3129125"/>
              <a:chExt cx="2159400" cy="160200"/>
            </a:xfrm>
          </p:grpSpPr>
          <p:sp>
            <p:nvSpPr>
              <p:cNvPr id="949" name="Google Shape;949;p40"/>
              <p:cNvSpPr/>
              <p:nvPr/>
            </p:nvSpPr>
            <p:spPr>
              <a:xfrm>
                <a:off x="3052760" y="3129125"/>
                <a:ext cx="1464000" cy="1602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950" name="Google Shape;950;p40"/>
              <p:cNvCxnSpPr>
                <a:stCxn id="949" idx="3"/>
              </p:cNvCxnSpPr>
              <p:nvPr/>
            </p:nvCxnSpPr>
            <p:spPr>
              <a:xfrm rot="10800000" flipH="1">
                <a:off x="4516760" y="3208925"/>
                <a:ext cx="695400" cy="300"/>
              </a:xfrm>
              <a:prstGeom prst="straightConnector1">
                <a:avLst/>
              </a:prstGeom>
              <a:noFill/>
              <a:ln w="19050" cap="flat" cmpd="sng">
                <a:solidFill>
                  <a:srgbClr val="595959"/>
                </a:solidFill>
                <a:prstDash val="solid"/>
                <a:round/>
                <a:headEnd type="none" w="med" len="med"/>
                <a:tailEnd type="oval" w="med" len="med"/>
              </a:ln>
            </p:spPr>
          </p:cxnSp>
        </p:grpSp>
      </p:grpSp>
      <p:cxnSp>
        <p:nvCxnSpPr>
          <p:cNvPr id="951" name="Google Shape;951;p40"/>
          <p:cNvCxnSpPr/>
          <p:nvPr/>
        </p:nvCxnSpPr>
        <p:spPr>
          <a:xfrm rot="10800000" flipH="1">
            <a:off x="3094079" y="2096075"/>
            <a:ext cx="109500" cy="600"/>
          </a:xfrm>
          <a:prstGeom prst="straightConnector1">
            <a:avLst/>
          </a:prstGeom>
          <a:noFill/>
          <a:ln w="19050" cap="flat" cmpd="sng">
            <a:solidFill>
              <a:srgbClr val="595959"/>
            </a:solidFill>
            <a:prstDash val="solid"/>
            <a:round/>
            <a:headEnd type="none" w="med" len="med"/>
            <a:tailEnd type="oval" w="med" len="med"/>
          </a:ln>
        </p:spPr>
      </p:cxnSp>
      <p:cxnSp>
        <p:nvCxnSpPr>
          <p:cNvPr id="952" name="Google Shape;952;p40"/>
          <p:cNvCxnSpPr>
            <a:cxnSpLocks/>
          </p:cNvCxnSpPr>
          <p:nvPr/>
        </p:nvCxnSpPr>
        <p:spPr>
          <a:xfrm>
            <a:off x="2784475" y="1861925"/>
            <a:ext cx="600" cy="262500"/>
          </a:xfrm>
          <a:prstGeom prst="straightConnector1">
            <a:avLst/>
          </a:prstGeom>
          <a:noFill/>
          <a:ln w="19050" cap="flat" cmpd="sng">
            <a:solidFill>
              <a:srgbClr val="595959"/>
            </a:solidFill>
            <a:prstDash val="solid"/>
            <a:round/>
            <a:headEnd type="none" w="med" len="med"/>
            <a:tailEnd type="none" w="med" len="med"/>
          </a:ln>
        </p:spPr>
      </p:cxnSp>
      <p:sp>
        <p:nvSpPr>
          <p:cNvPr id="953" name="Google Shape;953;p40"/>
          <p:cNvSpPr txBox="1"/>
          <p:nvPr/>
        </p:nvSpPr>
        <p:spPr>
          <a:xfrm>
            <a:off x="3156751" y="1894900"/>
            <a:ext cx="157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rgbClr val="000000"/>
                </a:solidFill>
                <a:highlight>
                  <a:srgbClr val="FFF2CC"/>
                </a:highlight>
              </a:rPr>
              <a:t>Baffle Assy.</a:t>
            </a:r>
            <a:endParaRPr sz="1200" b="1" dirty="0">
              <a:solidFill>
                <a:srgbClr val="000000"/>
              </a:solidFill>
              <a:highlight>
                <a:srgbClr val="FFF2CC"/>
              </a:highlight>
            </a:endParaRPr>
          </a:p>
        </p:txBody>
      </p:sp>
      <p:sp>
        <p:nvSpPr>
          <p:cNvPr id="954" name="Google Shape;954;p40"/>
          <p:cNvSpPr/>
          <p:nvPr/>
        </p:nvSpPr>
        <p:spPr>
          <a:xfrm>
            <a:off x="2709179" y="2016275"/>
            <a:ext cx="384900" cy="160200"/>
          </a:xfrm>
          <a:prstGeom prst="roundRect">
            <a:avLst>
              <a:gd name="adj" fmla="val 16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955" name="Google Shape;955;p40"/>
          <p:cNvCxnSpPr/>
          <p:nvPr/>
        </p:nvCxnSpPr>
        <p:spPr>
          <a:xfrm flipH="1">
            <a:off x="5187020" y="473286"/>
            <a:ext cx="1200" cy="3959100"/>
          </a:xfrm>
          <a:prstGeom prst="straightConnector1">
            <a:avLst/>
          </a:prstGeom>
          <a:noFill/>
          <a:ln w="28575" cap="flat" cmpd="sng">
            <a:solidFill>
              <a:srgbClr val="9900FF"/>
            </a:solidFill>
            <a:prstDash val="solid"/>
            <a:round/>
            <a:headEnd type="none" w="med" len="med"/>
            <a:tailEnd type="none" w="med" len="med"/>
          </a:ln>
        </p:spPr>
      </p:cxnSp>
      <p:pic>
        <p:nvPicPr>
          <p:cNvPr id="956" name="Google Shape;956;p40"/>
          <p:cNvPicPr preferRelativeResize="0"/>
          <p:nvPr/>
        </p:nvPicPr>
        <p:blipFill>
          <a:blip r:embed="rId3">
            <a:alphaModFix/>
          </a:blip>
          <a:stretch>
            <a:fillRect/>
          </a:stretch>
        </p:blipFill>
        <p:spPr>
          <a:xfrm>
            <a:off x="4908766" y="57301"/>
            <a:ext cx="548699" cy="527225"/>
          </a:xfrm>
          <a:prstGeom prst="rect">
            <a:avLst/>
          </a:prstGeom>
          <a:noFill/>
          <a:ln>
            <a:noFill/>
          </a:ln>
        </p:spPr>
      </p:pic>
      <p:sp>
        <p:nvSpPr>
          <p:cNvPr id="957" name="Google Shape;957;p40"/>
          <p:cNvSpPr txBox="1"/>
          <p:nvPr/>
        </p:nvSpPr>
        <p:spPr>
          <a:xfrm>
            <a:off x="4416870" y="955048"/>
            <a:ext cx="1246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rgbClr val="000000"/>
                </a:solidFill>
                <a:highlight>
                  <a:srgbClr val="F9CB9C"/>
                </a:highlight>
              </a:rPr>
              <a:t>AIAA Paper</a:t>
            </a:r>
            <a:endParaRPr sz="1100" b="1" dirty="0">
              <a:solidFill>
                <a:srgbClr val="000000"/>
              </a:solidFill>
              <a:highlight>
                <a:srgbClr val="F9CB9C"/>
              </a:highlight>
            </a:endParaRPr>
          </a:p>
        </p:txBody>
      </p:sp>
      <p:cxnSp>
        <p:nvCxnSpPr>
          <p:cNvPr id="958" name="Google Shape;958;p40"/>
          <p:cNvCxnSpPr/>
          <p:nvPr/>
        </p:nvCxnSpPr>
        <p:spPr>
          <a:xfrm flipH="1">
            <a:off x="2400733" y="473274"/>
            <a:ext cx="300" cy="3953100"/>
          </a:xfrm>
          <a:prstGeom prst="straightConnector1">
            <a:avLst/>
          </a:prstGeom>
          <a:noFill/>
          <a:ln w="28575" cap="flat" cmpd="sng">
            <a:solidFill>
              <a:srgbClr val="9900FF"/>
            </a:solidFill>
            <a:prstDash val="solid"/>
            <a:round/>
            <a:headEnd type="none" w="med" len="med"/>
            <a:tailEnd type="none" w="med" len="med"/>
          </a:ln>
        </p:spPr>
      </p:cxnSp>
      <p:sp>
        <p:nvSpPr>
          <p:cNvPr id="959" name="Google Shape;959;p40"/>
          <p:cNvSpPr txBox="1"/>
          <p:nvPr/>
        </p:nvSpPr>
        <p:spPr>
          <a:xfrm>
            <a:off x="1668725" y="577423"/>
            <a:ext cx="9552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February</a:t>
            </a:r>
            <a:endParaRPr sz="1200" b="1" dirty="0"/>
          </a:p>
        </p:txBody>
      </p:sp>
      <p:cxnSp>
        <p:nvCxnSpPr>
          <p:cNvPr id="960" name="Google Shape;960;p40"/>
          <p:cNvCxnSpPr/>
          <p:nvPr/>
        </p:nvCxnSpPr>
        <p:spPr>
          <a:xfrm flipH="1">
            <a:off x="7925483" y="473274"/>
            <a:ext cx="2700" cy="3954900"/>
          </a:xfrm>
          <a:prstGeom prst="straightConnector1">
            <a:avLst/>
          </a:prstGeom>
          <a:noFill/>
          <a:ln w="28575" cap="flat" cmpd="sng">
            <a:solidFill>
              <a:srgbClr val="9900FF"/>
            </a:solidFill>
            <a:prstDash val="solid"/>
            <a:round/>
            <a:headEnd type="none" w="med" len="med"/>
            <a:tailEnd type="none" w="med" len="med"/>
          </a:ln>
        </p:spPr>
      </p:cxnSp>
      <p:pic>
        <p:nvPicPr>
          <p:cNvPr id="961" name="Google Shape;961;p40"/>
          <p:cNvPicPr preferRelativeResize="0"/>
          <p:nvPr/>
        </p:nvPicPr>
        <p:blipFill>
          <a:blip r:embed="rId3">
            <a:alphaModFix/>
          </a:blip>
          <a:stretch>
            <a:fillRect/>
          </a:stretch>
        </p:blipFill>
        <p:spPr>
          <a:xfrm>
            <a:off x="7648728" y="57288"/>
            <a:ext cx="548699" cy="527225"/>
          </a:xfrm>
          <a:prstGeom prst="rect">
            <a:avLst/>
          </a:prstGeom>
          <a:noFill/>
          <a:ln>
            <a:noFill/>
          </a:ln>
        </p:spPr>
      </p:pic>
      <p:sp>
        <p:nvSpPr>
          <p:cNvPr id="962" name="Google Shape;962;p40"/>
          <p:cNvSpPr txBox="1"/>
          <p:nvPr/>
        </p:nvSpPr>
        <p:spPr>
          <a:xfrm>
            <a:off x="7423867" y="577423"/>
            <a:ext cx="9552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April</a:t>
            </a:r>
            <a:endParaRPr sz="1200" b="1" dirty="0"/>
          </a:p>
        </p:txBody>
      </p:sp>
      <p:sp>
        <p:nvSpPr>
          <p:cNvPr id="963" name="Google Shape;963;p40"/>
          <p:cNvSpPr txBox="1"/>
          <p:nvPr/>
        </p:nvSpPr>
        <p:spPr>
          <a:xfrm>
            <a:off x="4356120" y="577423"/>
            <a:ext cx="9552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March</a:t>
            </a:r>
            <a:endParaRPr sz="1200" b="1" dirty="0"/>
          </a:p>
        </p:txBody>
      </p:sp>
      <p:sp>
        <p:nvSpPr>
          <p:cNvPr id="964" name="Google Shape;964;p40"/>
          <p:cNvSpPr/>
          <p:nvPr/>
        </p:nvSpPr>
        <p:spPr>
          <a:xfrm>
            <a:off x="2528200" y="202500"/>
            <a:ext cx="805500" cy="259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dirty="0"/>
              <a:t>FULL MOON</a:t>
            </a:r>
            <a:endParaRPr sz="800" b="1" dirty="0"/>
          </a:p>
        </p:txBody>
      </p:sp>
      <p:pic>
        <p:nvPicPr>
          <p:cNvPr id="965" name="Google Shape;965;p40"/>
          <p:cNvPicPr preferRelativeResize="0"/>
          <p:nvPr/>
        </p:nvPicPr>
        <p:blipFill>
          <a:blip r:embed="rId3">
            <a:alphaModFix/>
          </a:blip>
          <a:stretch>
            <a:fillRect/>
          </a:stretch>
        </p:blipFill>
        <p:spPr>
          <a:xfrm>
            <a:off x="2121578" y="57288"/>
            <a:ext cx="548699" cy="527225"/>
          </a:xfrm>
          <a:prstGeom prst="rect">
            <a:avLst/>
          </a:prstGeom>
          <a:noFill/>
          <a:ln>
            <a:noFill/>
          </a:ln>
        </p:spPr>
      </p:pic>
      <p:sp>
        <p:nvSpPr>
          <p:cNvPr id="966" name="Google Shape;966;p40"/>
          <p:cNvSpPr txBox="1"/>
          <p:nvPr/>
        </p:nvSpPr>
        <p:spPr>
          <a:xfrm>
            <a:off x="7282676" y="946725"/>
            <a:ext cx="140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rgbClr val="000000"/>
                </a:solidFill>
                <a:highlight>
                  <a:srgbClr val="F9CB9C"/>
                </a:highlight>
              </a:rPr>
              <a:t>AIAA </a:t>
            </a:r>
            <a:r>
              <a:rPr lang="en" sz="1100" b="1" dirty="0">
                <a:highlight>
                  <a:srgbClr val="F9CB9C"/>
                </a:highlight>
              </a:rPr>
              <a:t>Conference</a:t>
            </a:r>
            <a:endParaRPr sz="1100" b="1" dirty="0">
              <a:solidFill>
                <a:srgbClr val="000000"/>
              </a:solidFill>
              <a:highlight>
                <a:srgbClr val="F9CB9C"/>
              </a:highlight>
            </a:endParaRPr>
          </a:p>
        </p:txBody>
      </p:sp>
      <p:sp>
        <p:nvSpPr>
          <p:cNvPr id="967" name="Google Shape;967;p40"/>
          <p:cNvSpPr/>
          <p:nvPr/>
        </p:nvSpPr>
        <p:spPr>
          <a:xfrm>
            <a:off x="2767000" y="954438"/>
            <a:ext cx="358800" cy="400200"/>
          </a:xfrm>
          <a:prstGeom prst="star4">
            <a:avLst>
              <a:gd name="adj" fmla="val 12500"/>
            </a:avLst>
          </a:prstGeom>
          <a:solidFill>
            <a:srgbClr val="00FF00"/>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40"/>
          <p:cNvSpPr txBox="1"/>
          <p:nvPr/>
        </p:nvSpPr>
        <p:spPr>
          <a:xfrm>
            <a:off x="3919574" y="2128800"/>
            <a:ext cx="174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rgbClr val="000000"/>
                </a:solidFill>
                <a:highlight>
                  <a:srgbClr val="F4CCCC"/>
                </a:highlight>
              </a:rPr>
              <a:t>HelioStat Testing</a:t>
            </a:r>
            <a:endParaRPr sz="1200" b="1" dirty="0">
              <a:solidFill>
                <a:srgbClr val="000000"/>
              </a:solidFill>
              <a:highlight>
                <a:srgbClr val="F4CCCC"/>
              </a:highlight>
            </a:endParaRPr>
          </a:p>
        </p:txBody>
      </p:sp>
      <p:cxnSp>
        <p:nvCxnSpPr>
          <p:cNvPr id="969" name="Google Shape;969;p40"/>
          <p:cNvCxnSpPr/>
          <p:nvPr/>
        </p:nvCxnSpPr>
        <p:spPr>
          <a:xfrm>
            <a:off x="3735388" y="2324300"/>
            <a:ext cx="234000" cy="0"/>
          </a:xfrm>
          <a:prstGeom prst="straightConnector1">
            <a:avLst/>
          </a:prstGeom>
          <a:noFill/>
          <a:ln w="19050" cap="flat" cmpd="sng">
            <a:solidFill>
              <a:srgbClr val="595959"/>
            </a:solidFill>
            <a:prstDash val="solid"/>
            <a:round/>
            <a:headEnd type="none" w="med" len="med"/>
            <a:tailEnd type="oval" w="med" len="med"/>
          </a:ln>
        </p:spPr>
      </p:cxnSp>
      <p:cxnSp>
        <p:nvCxnSpPr>
          <p:cNvPr id="970" name="Google Shape;970;p40"/>
          <p:cNvCxnSpPr>
            <a:cxnSpLocks/>
          </p:cNvCxnSpPr>
          <p:nvPr/>
        </p:nvCxnSpPr>
        <p:spPr>
          <a:xfrm>
            <a:off x="3161300" y="2124425"/>
            <a:ext cx="900" cy="199500"/>
          </a:xfrm>
          <a:prstGeom prst="straightConnector1">
            <a:avLst/>
          </a:prstGeom>
          <a:noFill/>
          <a:ln w="19050" cap="flat" cmpd="sng">
            <a:solidFill>
              <a:srgbClr val="595959"/>
            </a:solidFill>
            <a:prstDash val="solid"/>
            <a:round/>
            <a:headEnd type="none" w="med" len="med"/>
            <a:tailEnd type="none" w="med" len="med"/>
          </a:ln>
        </p:spPr>
      </p:cxnSp>
      <p:grpSp>
        <p:nvGrpSpPr>
          <p:cNvPr id="971" name="Google Shape;971;p40"/>
          <p:cNvGrpSpPr/>
          <p:nvPr/>
        </p:nvGrpSpPr>
        <p:grpSpPr>
          <a:xfrm>
            <a:off x="1034701" y="1393800"/>
            <a:ext cx="3861985" cy="369300"/>
            <a:chOff x="1152886" y="2384400"/>
            <a:chExt cx="3743685" cy="369300"/>
          </a:xfrm>
        </p:grpSpPr>
        <p:sp>
          <p:nvSpPr>
            <p:cNvPr id="972" name="Google Shape;972;p40"/>
            <p:cNvSpPr/>
            <p:nvPr/>
          </p:nvSpPr>
          <p:spPr>
            <a:xfrm>
              <a:off x="1152886" y="2512050"/>
              <a:ext cx="1185600" cy="160200"/>
            </a:xfrm>
            <a:prstGeom prst="roundRect">
              <a:avLst>
                <a:gd name="adj" fmla="val 16667"/>
              </a:avLst>
            </a:prstGeom>
            <a:solidFill>
              <a:srgbClr val="9FC5E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973;p40"/>
            <p:cNvSpPr txBox="1"/>
            <p:nvPr/>
          </p:nvSpPr>
          <p:spPr>
            <a:xfrm>
              <a:off x="2837670" y="2384400"/>
              <a:ext cx="2058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highlight>
                    <a:srgbClr val="9FC5E8"/>
                  </a:highlight>
                </a:rPr>
                <a:t> Night Sky Testing</a:t>
              </a:r>
              <a:endParaRPr sz="1200" b="1" dirty="0">
                <a:solidFill>
                  <a:srgbClr val="000000"/>
                </a:solidFill>
                <a:highlight>
                  <a:srgbClr val="9FC5E8"/>
                </a:highlight>
              </a:endParaRPr>
            </a:p>
          </p:txBody>
        </p:sp>
        <p:cxnSp>
          <p:nvCxnSpPr>
            <p:cNvPr id="974" name="Google Shape;974;p40"/>
            <p:cNvCxnSpPr>
              <a:stCxn id="972" idx="3"/>
            </p:cNvCxnSpPr>
            <p:nvPr/>
          </p:nvCxnSpPr>
          <p:spPr>
            <a:xfrm rot="10800000" flipH="1">
              <a:off x="2338486" y="2591850"/>
              <a:ext cx="559500" cy="300"/>
            </a:xfrm>
            <a:prstGeom prst="straightConnector1">
              <a:avLst/>
            </a:prstGeom>
            <a:noFill/>
            <a:ln w="19050" cap="flat" cmpd="sng">
              <a:solidFill>
                <a:srgbClr val="595959"/>
              </a:solidFill>
              <a:prstDash val="solid"/>
              <a:round/>
              <a:headEnd type="none" w="med" len="med"/>
              <a:tailEnd type="stealth" w="med" len="med"/>
            </a:ln>
          </p:spPr>
        </p:cxnSp>
      </p:grpSp>
      <p:cxnSp>
        <p:nvCxnSpPr>
          <p:cNvPr id="975" name="Google Shape;975;p40"/>
          <p:cNvCxnSpPr/>
          <p:nvPr/>
        </p:nvCxnSpPr>
        <p:spPr>
          <a:xfrm>
            <a:off x="3167400" y="2365725"/>
            <a:ext cx="900" cy="199500"/>
          </a:xfrm>
          <a:prstGeom prst="straightConnector1">
            <a:avLst/>
          </a:prstGeom>
          <a:noFill/>
          <a:ln w="19050" cap="flat" cmpd="sng">
            <a:solidFill>
              <a:srgbClr val="595959"/>
            </a:solidFill>
            <a:prstDash val="solid"/>
            <a:round/>
            <a:headEnd type="none" w="med" len="med"/>
            <a:tailEnd type="none" w="med" len="med"/>
          </a:ln>
        </p:spPr>
      </p:cxnSp>
      <p:sp>
        <p:nvSpPr>
          <p:cNvPr id="976" name="Google Shape;976;p40"/>
          <p:cNvSpPr/>
          <p:nvPr/>
        </p:nvSpPr>
        <p:spPr>
          <a:xfrm>
            <a:off x="3140488" y="2244200"/>
            <a:ext cx="671100" cy="160200"/>
          </a:xfrm>
          <a:prstGeom prst="roundRect">
            <a:avLst>
              <a:gd name="adj" fmla="val 16667"/>
            </a:avLst>
          </a:prstGeom>
          <a:solidFill>
            <a:srgbClr val="EA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977" name="Google Shape;977;p40"/>
          <p:cNvCxnSpPr/>
          <p:nvPr/>
        </p:nvCxnSpPr>
        <p:spPr>
          <a:xfrm>
            <a:off x="3925900" y="2348250"/>
            <a:ext cx="900" cy="199500"/>
          </a:xfrm>
          <a:prstGeom prst="straightConnector1">
            <a:avLst/>
          </a:prstGeom>
          <a:noFill/>
          <a:ln w="19050" cap="flat" cmpd="sng">
            <a:solidFill>
              <a:srgbClr val="595959"/>
            </a:solidFill>
            <a:prstDash val="solid"/>
            <a:round/>
            <a:headEnd type="none" w="med" len="med"/>
            <a:tailEnd type="none" w="med" len="med"/>
          </a:ln>
        </p:spPr>
      </p:cxnSp>
      <p:cxnSp>
        <p:nvCxnSpPr>
          <p:cNvPr id="978" name="Google Shape;978;p40"/>
          <p:cNvCxnSpPr/>
          <p:nvPr/>
        </p:nvCxnSpPr>
        <p:spPr>
          <a:xfrm>
            <a:off x="3924000" y="2595150"/>
            <a:ext cx="900" cy="199500"/>
          </a:xfrm>
          <a:prstGeom prst="straightConnector1">
            <a:avLst/>
          </a:prstGeom>
          <a:noFill/>
          <a:ln w="19050" cap="flat" cmpd="sng">
            <a:solidFill>
              <a:srgbClr val="595959"/>
            </a:solidFill>
            <a:prstDash val="solid"/>
            <a:round/>
            <a:headEnd type="none" w="med" len="med"/>
            <a:tailEnd type="none" w="med" len="med"/>
          </a:ln>
        </p:spPr>
      </p:cxnSp>
      <p:grpSp>
        <p:nvGrpSpPr>
          <p:cNvPr id="979" name="Google Shape;979;p40"/>
          <p:cNvGrpSpPr/>
          <p:nvPr/>
        </p:nvGrpSpPr>
        <p:grpSpPr>
          <a:xfrm>
            <a:off x="3888601" y="2631800"/>
            <a:ext cx="3051987" cy="369300"/>
            <a:chOff x="1067692" y="2384400"/>
            <a:chExt cx="3828863" cy="369300"/>
          </a:xfrm>
        </p:grpSpPr>
        <p:sp>
          <p:nvSpPr>
            <p:cNvPr id="980" name="Google Shape;980;p40"/>
            <p:cNvSpPr/>
            <p:nvPr/>
          </p:nvSpPr>
          <p:spPr>
            <a:xfrm>
              <a:off x="1067692" y="2512050"/>
              <a:ext cx="930000" cy="160200"/>
            </a:xfrm>
            <a:prstGeom prst="roundRect">
              <a:avLst>
                <a:gd name="adj" fmla="val 16667"/>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981;p40"/>
            <p:cNvSpPr txBox="1"/>
            <p:nvPr/>
          </p:nvSpPr>
          <p:spPr>
            <a:xfrm>
              <a:off x="2202555" y="2384400"/>
              <a:ext cx="269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highlight>
                    <a:srgbClr val="D9EAD3"/>
                  </a:highlight>
                </a:rPr>
                <a:t> Observatory Testing</a:t>
              </a:r>
              <a:endParaRPr sz="1200" b="1" dirty="0">
                <a:solidFill>
                  <a:srgbClr val="000000"/>
                </a:solidFill>
                <a:highlight>
                  <a:srgbClr val="D9EAD3"/>
                </a:highlight>
              </a:endParaRPr>
            </a:p>
          </p:txBody>
        </p:sp>
        <p:cxnSp>
          <p:nvCxnSpPr>
            <p:cNvPr id="982" name="Google Shape;982;p40"/>
            <p:cNvCxnSpPr>
              <a:stCxn id="980" idx="3"/>
            </p:cNvCxnSpPr>
            <p:nvPr/>
          </p:nvCxnSpPr>
          <p:spPr>
            <a:xfrm rot="10800000" flipH="1">
              <a:off x="1997692" y="2591850"/>
              <a:ext cx="288600" cy="300"/>
            </a:xfrm>
            <a:prstGeom prst="straightConnector1">
              <a:avLst/>
            </a:prstGeom>
            <a:noFill/>
            <a:ln w="19050" cap="flat" cmpd="sng">
              <a:solidFill>
                <a:srgbClr val="595959"/>
              </a:solidFill>
              <a:prstDash val="solid"/>
              <a:round/>
              <a:headEnd type="none" w="med" len="med"/>
              <a:tailEnd type="oval" w="med" len="med"/>
            </a:ln>
          </p:spPr>
        </p:cxnSp>
      </p:grpSp>
      <p:grpSp>
        <p:nvGrpSpPr>
          <p:cNvPr id="983" name="Google Shape;983;p40"/>
          <p:cNvGrpSpPr/>
          <p:nvPr/>
        </p:nvGrpSpPr>
        <p:grpSpPr>
          <a:xfrm>
            <a:off x="3140501" y="2384400"/>
            <a:ext cx="3861983" cy="369300"/>
            <a:chOff x="1152886" y="2384413"/>
            <a:chExt cx="3743682" cy="369300"/>
          </a:xfrm>
        </p:grpSpPr>
        <p:sp>
          <p:nvSpPr>
            <p:cNvPr id="984" name="Google Shape;984;p40"/>
            <p:cNvSpPr/>
            <p:nvPr/>
          </p:nvSpPr>
          <p:spPr>
            <a:xfrm>
              <a:off x="1152886" y="2512050"/>
              <a:ext cx="1185600" cy="160200"/>
            </a:xfrm>
            <a:prstGeom prst="roundRect">
              <a:avLst>
                <a:gd name="adj" fmla="val 16667"/>
              </a:avLst>
            </a:prstGeom>
            <a:solidFill>
              <a:srgbClr val="9FC5E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985;p40"/>
            <p:cNvSpPr txBox="1"/>
            <p:nvPr/>
          </p:nvSpPr>
          <p:spPr>
            <a:xfrm>
              <a:off x="2755468" y="2384413"/>
              <a:ext cx="2141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highlight>
                    <a:srgbClr val="9FC5E8"/>
                  </a:highlight>
                </a:rPr>
                <a:t> Night Sky Testing</a:t>
              </a:r>
              <a:endParaRPr sz="1200" b="1" dirty="0">
                <a:solidFill>
                  <a:srgbClr val="000000"/>
                </a:solidFill>
                <a:highlight>
                  <a:srgbClr val="9FC5E8"/>
                </a:highlight>
              </a:endParaRPr>
            </a:p>
          </p:txBody>
        </p:sp>
        <p:cxnSp>
          <p:nvCxnSpPr>
            <p:cNvPr id="986" name="Google Shape;986;p40"/>
            <p:cNvCxnSpPr>
              <a:stCxn id="984" idx="3"/>
            </p:cNvCxnSpPr>
            <p:nvPr/>
          </p:nvCxnSpPr>
          <p:spPr>
            <a:xfrm>
              <a:off x="2338486" y="2592150"/>
              <a:ext cx="484500" cy="300"/>
            </a:xfrm>
            <a:prstGeom prst="straightConnector1">
              <a:avLst/>
            </a:prstGeom>
            <a:noFill/>
            <a:ln w="19050" cap="flat" cmpd="sng">
              <a:solidFill>
                <a:srgbClr val="595959"/>
              </a:solidFill>
              <a:prstDash val="solid"/>
              <a:round/>
              <a:headEnd type="none" w="med" len="med"/>
              <a:tailEnd type="oval" w="med" len="med"/>
            </a:ln>
          </p:spPr>
        </p:cxnSp>
      </p:grpSp>
      <p:sp>
        <p:nvSpPr>
          <p:cNvPr id="987" name="Google Shape;987;p40"/>
          <p:cNvSpPr txBox="1"/>
          <p:nvPr/>
        </p:nvSpPr>
        <p:spPr>
          <a:xfrm>
            <a:off x="6493597" y="2863000"/>
            <a:ext cx="2698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rgbClr val="000000"/>
                </a:solidFill>
                <a:highlight>
                  <a:srgbClr val="FFE599"/>
                </a:highlight>
              </a:rPr>
              <a:t>Re-Asmt. &amp; Modifications</a:t>
            </a:r>
            <a:endParaRPr sz="1200" b="1" dirty="0">
              <a:solidFill>
                <a:srgbClr val="000000"/>
              </a:solidFill>
              <a:highlight>
                <a:srgbClr val="FFE599"/>
              </a:highlight>
            </a:endParaRPr>
          </a:p>
        </p:txBody>
      </p:sp>
      <p:cxnSp>
        <p:nvCxnSpPr>
          <p:cNvPr id="988" name="Google Shape;988;p40"/>
          <p:cNvCxnSpPr>
            <a:stCxn id="989" idx="3"/>
          </p:cNvCxnSpPr>
          <p:nvPr/>
        </p:nvCxnSpPr>
        <p:spPr>
          <a:xfrm rot="10800000" flipH="1">
            <a:off x="5988774" y="3057425"/>
            <a:ext cx="509100" cy="1200"/>
          </a:xfrm>
          <a:prstGeom prst="straightConnector1">
            <a:avLst/>
          </a:prstGeom>
          <a:noFill/>
          <a:ln w="19050" cap="flat" cmpd="sng">
            <a:solidFill>
              <a:srgbClr val="595959"/>
            </a:solidFill>
            <a:prstDash val="solid"/>
            <a:round/>
            <a:headEnd type="none" w="med" len="med"/>
            <a:tailEnd type="oval" w="med" len="med"/>
          </a:ln>
        </p:spPr>
      </p:cxnSp>
      <p:cxnSp>
        <p:nvCxnSpPr>
          <p:cNvPr id="990" name="Google Shape;990;p40"/>
          <p:cNvCxnSpPr/>
          <p:nvPr/>
        </p:nvCxnSpPr>
        <p:spPr>
          <a:xfrm>
            <a:off x="4819725" y="2877700"/>
            <a:ext cx="900" cy="199500"/>
          </a:xfrm>
          <a:prstGeom prst="straightConnector1">
            <a:avLst/>
          </a:prstGeom>
          <a:noFill/>
          <a:ln w="19050" cap="flat" cmpd="sng">
            <a:solidFill>
              <a:srgbClr val="595959"/>
            </a:solidFill>
            <a:prstDash val="solid"/>
            <a:round/>
            <a:headEnd type="none" w="med" len="med"/>
            <a:tailEnd type="none" w="med" len="med"/>
          </a:ln>
        </p:spPr>
      </p:cxnSp>
      <p:sp>
        <p:nvSpPr>
          <p:cNvPr id="989" name="Google Shape;989;p40"/>
          <p:cNvSpPr/>
          <p:nvPr/>
        </p:nvSpPr>
        <p:spPr>
          <a:xfrm>
            <a:off x="4665474" y="2978525"/>
            <a:ext cx="1323300" cy="160200"/>
          </a:xfrm>
          <a:prstGeom prst="roundRect">
            <a:avLst>
              <a:gd name="adj" fmla="val 16667"/>
            </a:avLst>
          </a:prstGeom>
          <a:solidFill>
            <a:srgbClr val="FFE5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991" name="Google Shape;991;p40"/>
          <p:cNvCxnSpPr/>
          <p:nvPr/>
        </p:nvCxnSpPr>
        <p:spPr>
          <a:xfrm>
            <a:off x="4819125" y="2625800"/>
            <a:ext cx="2100" cy="183900"/>
          </a:xfrm>
          <a:prstGeom prst="straightConnector1">
            <a:avLst/>
          </a:prstGeom>
          <a:noFill/>
          <a:ln w="19050" cap="flat" cmpd="sng">
            <a:solidFill>
              <a:srgbClr val="595959"/>
            </a:solidFill>
            <a:prstDash val="solid"/>
            <a:round/>
            <a:headEnd type="none" w="med" len="med"/>
            <a:tailEnd type="none" w="med" len="med"/>
          </a:ln>
        </p:spPr>
      </p:cxnSp>
      <p:grpSp>
        <p:nvGrpSpPr>
          <p:cNvPr id="992" name="Google Shape;992;p40"/>
          <p:cNvGrpSpPr/>
          <p:nvPr/>
        </p:nvGrpSpPr>
        <p:grpSpPr>
          <a:xfrm>
            <a:off x="1040911" y="3664525"/>
            <a:ext cx="4705286" cy="369300"/>
            <a:chOff x="1040911" y="3359725"/>
            <a:chExt cx="4705286" cy="369300"/>
          </a:xfrm>
        </p:grpSpPr>
        <p:sp>
          <p:nvSpPr>
            <p:cNvPr id="993" name="Google Shape;993;p40"/>
            <p:cNvSpPr txBox="1"/>
            <p:nvPr/>
          </p:nvSpPr>
          <p:spPr>
            <a:xfrm>
              <a:off x="3216598" y="3359725"/>
              <a:ext cx="2529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highlight>
                    <a:srgbClr val="EAD1DC"/>
                  </a:highlight>
                </a:rPr>
                <a:t>Power Optimization Testing</a:t>
              </a:r>
              <a:endParaRPr sz="1200" b="1" dirty="0">
                <a:solidFill>
                  <a:srgbClr val="000000"/>
                </a:solidFill>
                <a:highlight>
                  <a:srgbClr val="EAD1DC"/>
                </a:highlight>
              </a:endParaRPr>
            </a:p>
          </p:txBody>
        </p:sp>
        <p:grpSp>
          <p:nvGrpSpPr>
            <p:cNvPr id="994" name="Google Shape;994;p40"/>
            <p:cNvGrpSpPr/>
            <p:nvPr/>
          </p:nvGrpSpPr>
          <p:grpSpPr>
            <a:xfrm>
              <a:off x="1040911" y="3462500"/>
              <a:ext cx="2161595" cy="160200"/>
              <a:chOff x="3052749" y="3129125"/>
              <a:chExt cx="2124000" cy="160200"/>
            </a:xfrm>
          </p:grpSpPr>
          <p:sp>
            <p:nvSpPr>
              <p:cNvPr id="995" name="Google Shape;995;p40"/>
              <p:cNvSpPr/>
              <p:nvPr/>
            </p:nvSpPr>
            <p:spPr>
              <a:xfrm>
                <a:off x="3052749" y="3129125"/>
                <a:ext cx="1428600" cy="160200"/>
              </a:xfrm>
              <a:prstGeom prst="roundRect">
                <a:avLst>
                  <a:gd name="adj" fmla="val 16667"/>
                </a:avLst>
              </a:prstGeom>
              <a:solidFill>
                <a:srgbClr val="A64D7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996" name="Google Shape;996;p40"/>
              <p:cNvCxnSpPr>
                <a:stCxn id="995" idx="3"/>
              </p:cNvCxnSpPr>
              <p:nvPr/>
            </p:nvCxnSpPr>
            <p:spPr>
              <a:xfrm rot="10800000" flipH="1">
                <a:off x="4481349" y="3205325"/>
                <a:ext cx="695400" cy="3900"/>
              </a:xfrm>
              <a:prstGeom prst="straightConnector1">
                <a:avLst/>
              </a:prstGeom>
              <a:noFill/>
              <a:ln w="19050" cap="flat" cmpd="sng">
                <a:solidFill>
                  <a:srgbClr val="595959"/>
                </a:solidFill>
                <a:prstDash val="solid"/>
                <a:round/>
                <a:headEnd type="none" w="med" len="med"/>
                <a:tailEnd type="stealth" w="med" len="med"/>
              </a:ln>
            </p:spPr>
          </p:cxnSp>
        </p:grpSp>
      </p:grpSp>
      <p:cxnSp>
        <p:nvCxnSpPr>
          <p:cNvPr id="997" name="Google Shape;997;p40"/>
          <p:cNvCxnSpPr/>
          <p:nvPr/>
        </p:nvCxnSpPr>
        <p:spPr>
          <a:xfrm rot="10800000" flipH="1">
            <a:off x="4220078" y="1574900"/>
            <a:ext cx="3051300" cy="3300"/>
          </a:xfrm>
          <a:prstGeom prst="straightConnector1">
            <a:avLst/>
          </a:prstGeom>
          <a:noFill/>
          <a:ln w="19050" cap="flat" cmpd="sng">
            <a:solidFill>
              <a:srgbClr val="595959"/>
            </a:solidFill>
            <a:prstDash val="dash"/>
            <a:round/>
            <a:headEnd type="none" w="med" len="med"/>
            <a:tailEnd type="stealth" w="med" len="med"/>
          </a:ln>
        </p:spPr>
      </p:cxnSp>
      <p:cxnSp>
        <p:nvCxnSpPr>
          <p:cNvPr id="998" name="Google Shape;998;p40"/>
          <p:cNvCxnSpPr/>
          <p:nvPr/>
        </p:nvCxnSpPr>
        <p:spPr>
          <a:xfrm rot="10800000" flipH="1">
            <a:off x="5369828" y="3845375"/>
            <a:ext cx="2533200" cy="3300"/>
          </a:xfrm>
          <a:prstGeom prst="straightConnector1">
            <a:avLst/>
          </a:prstGeom>
          <a:noFill/>
          <a:ln w="19050" cap="flat" cmpd="sng">
            <a:solidFill>
              <a:srgbClr val="595959"/>
            </a:solidFill>
            <a:prstDash val="dash"/>
            <a:round/>
            <a:headEnd type="none" w="med" len="med"/>
            <a:tailEnd type="stealth" w="med" len="med"/>
          </a:ln>
        </p:spPr>
      </p:cxnSp>
      <p:grpSp>
        <p:nvGrpSpPr>
          <p:cNvPr id="999" name="Google Shape;999;p40"/>
          <p:cNvGrpSpPr/>
          <p:nvPr/>
        </p:nvGrpSpPr>
        <p:grpSpPr>
          <a:xfrm>
            <a:off x="3860296" y="3893125"/>
            <a:ext cx="5238702" cy="369300"/>
            <a:chOff x="1040896" y="3359725"/>
            <a:chExt cx="5238702" cy="369300"/>
          </a:xfrm>
        </p:grpSpPr>
        <p:sp>
          <p:nvSpPr>
            <p:cNvPr id="1000" name="Google Shape;1000;p40"/>
            <p:cNvSpPr txBox="1"/>
            <p:nvPr/>
          </p:nvSpPr>
          <p:spPr>
            <a:xfrm>
              <a:off x="3749998" y="3359725"/>
              <a:ext cx="2529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highlight>
                    <a:srgbClr val="EAD1DC"/>
                  </a:highlight>
                </a:rPr>
                <a:t>Accuracy &amp; Error Handling</a:t>
              </a:r>
              <a:endParaRPr sz="1200" b="1" dirty="0">
                <a:solidFill>
                  <a:srgbClr val="000000"/>
                </a:solidFill>
                <a:highlight>
                  <a:srgbClr val="EAD1DC"/>
                </a:highlight>
              </a:endParaRPr>
            </a:p>
          </p:txBody>
        </p:sp>
        <p:grpSp>
          <p:nvGrpSpPr>
            <p:cNvPr id="1001" name="Google Shape;1001;p40"/>
            <p:cNvGrpSpPr/>
            <p:nvPr/>
          </p:nvGrpSpPr>
          <p:grpSpPr>
            <a:xfrm>
              <a:off x="1040896" y="3462500"/>
              <a:ext cx="2692834" cy="160200"/>
              <a:chOff x="3052734" y="3129125"/>
              <a:chExt cx="2646000" cy="160200"/>
            </a:xfrm>
          </p:grpSpPr>
          <p:sp>
            <p:nvSpPr>
              <p:cNvPr id="1002" name="Google Shape;1002;p40"/>
              <p:cNvSpPr/>
              <p:nvPr/>
            </p:nvSpPr>
            <p:spPr>
              <a:xfrm>
                <a:off x="3052734" y="3129125"/>
                <a:ext cx="1950600" cy="160200"/>
              </a:xfrm>
              <a:prstGeom prst="roundRect">
                <a:avLst>
                  <a:gd name="adj" fmla="val 16667"/>
                </a:avLst>
              </a:prstGeom>
              <a:solidFill>
                <a:srgbClr val="A64D7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03" name="Google Shape;1003;p40"/>
              <p:cNvCxnSpPr>
                <a:stCxn id="1002" idx="3"/>
              </p:cNvCxnSpPr>
              <p:nvPr/>
            </p:nvCxnSpPr>
            <p:spPr>
              <a:xfrm rot="10800000" flipH="1">
                <a:off x="5003334" y="3205325"/>
                <a:ext cx="695400" cy="3900"/>
              </a:xfrm>
              <a:prstGeom prst="straightConnector1">
                <a:avLst/>
              </a:prstGeom>
              <a:noFill/>
              <a:ln w="19050" cap="flat" cmpd="sng">
                <a:solidFill>
                  <a:srgbClr val="595959"/>
                </a:solidFill>
                <a:prstDash val="solid"/>
                <a:round/>
                <a:headEnd type="none" w="med" len="med"/>
                <a:tailEnd type="stealth" w="med" len="med"/>
              </a:ln>
            </p:spPr>
          </p:cxnSp>
        </p:grpSp>
      </p:grpSp>
      <p:cxnSp>
        <p:nvCxnSpPr>
          <p:cNvPr id="1004" name="Google Shape;1004;p40"/>
          <p:cNvCxnSpPr/>
          <p:nvPr/>
        </p:nvCxnSpPr>
        <p:spPr>
          <a:xfrm flipH="1">
            <a:off x="6456100" y="3093300"/>
            <a:ext cx="600" cy="181200"/>
          </a:xfrm>
          <a:prstGeom prst="straightConnector1">
            <a:avLst/>
          </a:prstGeom>
          <a:noFill/>
          <a:ln w="19050" cap="flat" cmpd="sng">
            <a:solidFill>
              <a:srgbClr val="595959"/>
            </a:solidFill>
            <a:prstDash val="solid"/>
            <a:round/>
            <a:headEnd type="none" w="med" len="med"/>
            <a:tailEnd type="none" w="med" len="med"/>
          </a:ln>
        </p:spPr>
      </p:cxnSp>
      <p:cxnSp>
        <p:nvCxnSpPr>
          <p:cNvPr id="1005" name="Google Shape;1005;p40"/>
          <p:cNvCxnSpPr/>
          <p:nvPr/>
        </p:nvCxnSpPr>
        <p:spPr>
          <a:xfrm flipH="1">
            <a:off x="6456100" y="3349300"/>
            <a:ext cx="600" cy="181200"/>
          </a:xfrm>
          <a:prstGeom prst="straightConnector1">
            <a:avLst/>
          </a:prstGeom>
          <a:noFill/>
          <a:ln w="19050" cap="flat" cmpd="sng">
            <a:solidFill>
              <a:srgbClr val="595959"/>
            </a:solidFill>
            <a:prstDash val="solid"/>
            <a:round/>
            <a:headEnd type="none" w="med" len="med"/>
            <a:tailEnd type="none" w="med" len="med"/>
          </a:ln>
        </p:spPr>
      </p:cxnSp>
      <p:grpSp>
        <p:nvGrpSpPr>
          <p:cNvPr id="1006" name="Google Shape;1006;p40"/>
          <p:cNvGrpSpPr/>
          <p:nvPr/>
        </p:nvGrpSpPr>
        <p:grpSpPr>
          <a:xfrm>
            <a:off x="6395571" y="3362350"/>
            <a:ext cx="3170523" cy="369300"/>
            <a:chOff x="1152874" y="2384400"/>
            <a:chExt cx="3743681" cy="369300"/>
          </a:xfrm>
        </p:grpSpPr>
        <p:sp>
          <p:nvSpPr>
            <p:cNvPr id="1007" name="Google Shape;1007;p40"/>
            <p:cNvSpPr/>
            <p:nvPr/>
          </p:nvSpPr>
          <p:spPr>
            <a:xfrm>
              <a:off x="1152874" y="2512050"/>
              <a:ext cx="844800" cy="160200"/>
            </a:xfrm>
            <a:prstGeom prst="roundRect">
              <a:avLst>
                <a:gd name="adj" fmla="val 16667"/>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 name="Google Shape;1008;p40"/>
            <p:cNvSpPr txBox="1"/>
            <p:nvPr/>
          </p:nvSpPr>
          <p:spPr>
            <a:xfrm>
              <a:off x="2202555" y="2384400"/>
              <a:ext cx="269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highlight>
                    <a:srgbClr val="D9EAD3"/>
                  </a:highlight>
                </a:rPr>
                <a:t> Observatory Testing</a:t>
              </a:r>
              <a:endParaRPr sz="1200" b="1" dirty="0">
                <a:solidFill>
                  <a:srgbClr val="000000"/>
                </a:solidFill>
                <a:highlight>
                  <a:srgbClr val="D9EAD3"/>
                </a:highlight>
              </a:endParaRPr>
            </a:p>
          </p:txBody>
        </p:sp>
        <p:cxnSp>
          <p:nvCxnSpPr>
            <p:cNvPr id="1009" name="Google Shape;1009;p40"/>
            <p:cNvCxnSpPr>
              <a:stCxn id="1007" idx="3"/>
            </p:cNvCxnSpPr>
            <p:nvPr/>
          </p:nvCxnSpPr>
          <p:spPr>
            <a:xfrm rot="10800000" flipH="1">
              <a:off x="1997674" y="2591850"/>
              <a:ext cx="288600" cy="300"/>
            </a:xfrm>
            <a:prstGeom prst="straightConnector1">
              <a:avLst/>
            </a:prstGeom>
            <a:noFill/>
            <a:ln w="19050" cap="flat" cmpd="sng">
              <a:solidFill>
                <a:srgbClr val="595959"/>
              </a:solidFill>
              <a:prstDash val="solid"/>
              <a:round/>
              <a:headEnd type="none" w="med" len="med"/>
              <a:tailEnd type="oval" w="med" len="med"/>
            </a:ln>
          </p:spPr>
        </p:cxnSp>
      </p:grpSp>
      <p:grpSp>
        <p:nvGrpSpPr>
          <p:cNvPr id="1010" name="Google Shape;1010;p40"/>
          <p:cNvGrpSpPr/>
          <p:nvPr/>
        </p:nvGrpSpPr>
        <p:grpSpPr>
          <a:xfrm>
            <a:off x="5886076" y="3109450"/>
            <a:ext cx="3692183" cy="369300"/>
            <a:chOff x="1071378" y="2378913"/>
            <a:chExt cx="3774081" cy="369300"/>
          </a:xfrm>
        </p:grpSpPr>
        <p:sp>
          <p:nvSpPr>
            <p:cNvPr id="1011" name="Google Shape;1011;p40"/>
            <p:cNvSpPr/>
            <p:nvPr/>
          </p:nvSpPr>
          <p:spPr>
            <a:xfrm>
              <a:off x="1071378" y="2512063"/>
              <a:ext cx="1245600" cy="160200"/>
            </a:xfrm>
            <a:prstGeom prst="roundRect">
              <a:avLst>
                <a:gd name="adj" fmla="val 16667"/>
              </a:avLst>
            </a:prstGeom>
            <a:solidFill>
              <a:srgbClr val="9FC5E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2" name="Google Shape;1012;p40"/>
            <p:cNvSpPr txBox="1"/>
            <p:nvPr/>
          </p:nvSpPr>
          <p:spPr>
            <a:xfrm>
              <a:off x="2704359" y="2378913"/>
              <a:ext cx="2141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highlight>
                    <a:srgbClr val="9FC5E8"/>
                  </a:highlight>
                </a:rPr>
                <a:t> Night Sky Testing</a:t>
              </a:r>
              <a:endParaRPr sz="1200" b="1" dirty="0">
                <a:solidFill>
                  <a:srgbClr val="000000"/>
                </a:solidFill>
                <a:highlight>
                  <a:srgbClr val="9FC5E8"/>
                </a:highlight>
              </a:endParaRPr>
            </a:p>
          </p:txBody>
        </p:sp>
        <p:cxnSp>
          <p:nvCxnSpPr>
            <p:cNvPr id="1013" name="Google Shape;1013;p40"/>
            <p:cNvCxnSpPr>
              <a:stCxn id="1011" idx="3"/>
            </p:cNvCxnSpPr>
            <p:nvPr/>
          </p:nvCxnSpPr>
          <p:spPr>
            <a:xfrm>
              <a:off x="2316978" y="2592163"/>
              <a:ext cx="463500" cy="0"/>
            </a:xfrm>
            <a:prstGeom prst="straightConnector1">
              <a:avLst/>
            </a:prstGeom>
            <a:noFill/>
            <a:ln w="19050" cap="flat" cmpd="sng">
              <a:solidFill>
                <a:srgbClr val="595959"/>
              </a:solidFill>
              <a:prstDash val="solid"/>
              <a:round/>
              <a:headEnd type="none" w="med" len="med"/>
              <a:tailEnd type="oval" w="med" len="med"/>
            </a:ln>
          </p:spPr>
        </p:cxnSp>
      </p:grpSp>
      <p:sp>
        <p:nvSpPr>
          <p:cNvPr id="1014" name="Google Shape;1014;p40"/>
          <p:cNvSpPr txBox="1"/>
          <p:nvPr/>
        </p:nvSpPr>
        <p:spPr>
          <a:xfrm>
            <a:off x="105275" y="3923725"/>
            <a:ext cx="104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Continual</a:t>
            </a:r>
            <a:endParaRPr sz="1000" b="1" dirty="0"/>
          </a:p>
        </p:txBody>
      </p:sp>
      <p:cxnSp>
        <p:nvCxnSpPr>
          <p:cNvPr id="1015" name="Google Shape;1015;p40"/>
          <p:cNvCxnSpPr/>
          <p:nvPr/>
        </p:nvCxnSpPr>
        <p:spPr>
          <a:xfrm>
            <a:off x="3929075" y="2961400"/>
            <a:ext cx="0" cy="728700"/>
          </a:xfrm>
          <a:prstGeom prst="straightConnector1">
            <a:avLst/>
          </a:prstGeom>
          <a:noFill/>
          <a:ln w="19050" cap="flat" cmpd="sng">
            <a:solidFill>
              <a:schemeClr val="dk2"/>
            </a:solidFill>
            <a:prstDash val="dash"/>
            <a:round/>
            <a:headEnd type="none" w="med" len="med"/>
            <a:tailEnd type="triangle" w="med" len="med"/>
          </a:ln>
        </p:spPr>
      </p:cxnSp>
      <p:cxnSp>
        <p:nvCxnSpPr>
          <p:cNvPr id="1016" name="Google Shape;1016;p40"/>
          <p:cNvCxnSpPr/>
          <p:nvPr/>
        </p:nvCxnSpPr>
        <p:spPr>
          <a:xfrm flipH="1">
            <a:off x="4825900" y="3182650"/>
            <a:ext cx="900" cy="519000"/>
          </a:xfrm>
          <a:prstGeom prst="straightConnector1">
            <a:avLst/>
          </a:prstGeom>
          <a:noFill/>
          <a:ln w="19050" cap="flat" cmpd="sng">
            <a:solidFill>
              <a:schemeClr val="dk2"/>
            </a:solidFill>
            <a:prstDash val="dash"/>
            <a:round/>
            <a:headEnd type="none" w="med" len="med"/>
            <a:tailEnd type="triangle" w="med" len="med"/>
          </a:ln>
        </p:spPr>
      </p:cxnSp>
      <p:cxnSp>
        <p:nvCxnSpPr>
          <p:cNvPr id="1017" name="Google Shape;1017;p40"/>
          <p:cNvCxnSpPr/>
          <p:nvPr/>
        </p:nvCxnSpPr>
        <p:spPr>
          <a:xfrm flipH="1">
            <a:off x="7274475" y="3623175"/>
            <a:ext cx="900" cy="195600"/>
          </a:xfrm>
          <a:prstGeom prst="straightConnector1">
            <a:avLst/>
          </a:prstGeom>
          <a:noFill/>
          <a:ln w="19050" cap="flat" cmpd="sng">
            <a:solidFill>
              <a:schemeClr val="dk2"/>
            </a:solidFill>
            <a:prstDash val="dash"/>
            <a:round/>
            <a:headEnd type="none" w="med" len="med"/>
            <a:tailEnd type="triangle" w="med" len="med"/>
          </a:ln>
        </p:spPr>
      </p:cxnSp>
      <p:cxnSp>
        <p:nvCxnSpPr>
          <p:cNvPr id="1018" name="Google Shape;1018;p40"/>
          <p:cNvCxnSpPr/>
          <p:nvPr/>
        </p:nvCxnSpPr>
        <p:spPr>
          <a:xfrm>
            <a:off x="1085425" y="1938350"/>
            <a:ext cx="1587600" cy="0"/>
          </a:xfrm>
          <a:prstGeom prst="straightConnector1">
            <a:avLst/>
          </a:prstGeom>
          <a:noFill/>
          <a:ln w="28575" cap="flat" cmpd="sng">
            <a:solidFill>
              <a:srgbClr val="FF0000"/>
            </a:solidFill>
            <a:prstDash val="solid"/>
            <a:round/>
            <a:headEnd type="none" w="med" len="med"/>
            <a:tailEnd type="none" w="med" len="med"/>
          </a:ln>
        </p:spPr>
      </p:cxnSp>
      <p:cxnSp>
        <p:nvCxnSpPr>
          <p:cNvPr id="1019" name="Google Shape;1019;p40"/>
          <p:cNvCxnSpPr/>
          <p:nvPr/>
        </p:nvCxnSpPr>
        <p:spPr>
          <a:xfrm>
            <a:off x="2658000" y="1926450"/>
            <a:ext cx="1500" cy="277500"/>
          </a:xfrm>
          <a:prstGeom prst="straightConnector1">
            <a:avLst/>
          </a:prstGeom>
          <a:noFill/>
          <a:ln w="28575" cap="flat" cmpd="sng">
            <a:solidFill>
              <a:srgbClr val="FF0000"/>
            </a:solidFill>
            <a:prstDash val="solid"/>
            <a:round/>
            <a:headEnd type="none" w="med" len="med"/>
            <a:tailEnd type="none" w="med" len="med"/>
          </a:ln>
        </p:spPr>
      </p:cxnSp>
      <p:cxnSp>
        <p:nvCxnSpPr>
          <p:cNvPr id="1020" name="Google Shape;1020;p40"/>
          <p:cNvCxnSpPr/>
          <p:nvPr/>
        </p:nvCxnSpPr>
        <p:spPr>
          <a:xfrm rot="10800000" flipH="1">
            <a:off x="2643375" y="2209900"/>
            <a:ext cx="441600" cy="1200"/>
          </a:xfrm>
          <a:prstGeom prst="straightConnector1">
            <a:avLst/>
          </a:prstGeom>
          <a:noFill/>
          <a:ln w="28575" cap="flat" cmpd="sng">
            <a:solidFill>
              <a:srgbClr val="FF0000"/>
            </a:solidFill>
            <a:prstDash val="solid"/>
            <a:round/>
            <a:headEnd type="none" w="med" len="med"/>
            <a:tailEnd type="none" w="med" len="med"/>
          </a:ln>
        </p:spPr>
      </p:cxnSp>
      <p:cxnSp>
        <p:nvCxnSpPr>
          <p:cNvPr id="1021" name="Google Shape;1021;p40"/>
          <p:cNvCxnSpPr/>
          <p:nvPr/>
        </p:nvCxnSpPr>
        <p:spPr>
          <a:xfrm>
            <a:off x="3084975" y="2194725"/>
            <a:ext cx="1800" cy="253800"/>
          </a:xfrm>
          <a:prstGeom prst="straightConnector1">
            <a:avLst/>
          </a:prstGeom>
          <a:noFill/>
          <a:ln w="28575" cap="flat" cmpd="sng">
            <a:solidFill>
              <a:srgbClr val="FF0000"/>
            </a:solidFill>
            <a:prstDash val="solid"/>
            <a:round/>
            <a:headEnd type="none" w="med" len="med"/>
            <a:tailEnd type="none" w="med" len="med"/>
          </a:ln>
        </p:spPr>
      </p:cxnSp>
      <p:cxnSp>
        <p:nvCxnSpPr>
          <p:cNvPr id="1022" name="Google Shape;1022;p40"/>
          <p:cNvCxnSpPr/>
          <p:nvPr/>
        </p:nvCxnSpPr>
        <p:spPr>
          <a:xfrm rot="10800000" flipH="1">
            <a:off x="3071938" y="2438475"/>
            <a:ext cx="796800" cy="600"/>
          </a:xfrm>
          <a:prstGeom prst="straightConnector1">
            <a:avLst/>
          </a:prstGeom>
          <a:noFill/>
          <a:ln w="28575" cap="flat" cmpd="sng">
            <a:solidFill>
              <a:srgbClr val="FF0000"/>
            </a:solidFill>
            <a:prstDash val="solid"/>
            <a:round/>
            <a:headEnd type="none" w="med" len="med"/>
            <a:tailEnd type="none" w="med" len="med"/>
          </a:ln>
        </p:spPr>
      </p:cxnSp>
      <p:cxnSp>
        <p:nvCxnSpPr>
          <p:cNvPr id="1023" name="Google Shape;1023;p40"/>
          <p:cNvCxnSpPr/>
          <p:nvPr/>
        </p:nvCxnSpPr>
        <p:spPr>
          <a:xfrm>
            <a:off x="3860300" y="2423900"/>
            <a:ext cx="0" cy="524100"/>
          </a:xfrm>
          <a:prstGeom prst="straightConnector1">
            <a:avLst/>
          </a:prstGeom>
          <a:noFill/>
          <a:ln w="28575" cap="flat" cmpd="sng">
            <a:solidFill>
              <a:srgbClr val="FF0000"/>
            </a:solidFill>
            <a:prstDash val="solid"/>
            <a:round/>
            <a:headEnd type="none" w="med" len="med"/>
            <a:tailEnd type="none" w="med" len="med"/>
          </a:ln>
        </p:spPr>
      </p:cxnSp>
      <p:cxnSp>
        <p:nvCxnSpPr>
          <p:cNvPr id="1024" name="Google Shape;1024;p40"/>
          <p:cNvCxnSpPr/>
          <p:nvPr/>
        </p:nvCxnSpPr>
        <p:spPr>
          <a:xfrm>
            <a:off x="3846975" y="2954100"/>
            <a:ext cx="770400" cy="1200"/>
          </a:xfrm>
          <a:prstGeom prst="straightConnector1">
            <a:avLst/>
          </a:prstGeom>
          <a:noFill/>
          <a:ln w="28575" cap="flat" cmpd="sng">
            <a:solidFill>
              <a:srgbClr val="FF0000"/>
            </a:solidFill>
            <a:prstDash val="solid"/>
            <a:round/>
            <a:headEnd type="none" w="med" len="med"/>
            <a:tailEnd type="none" w="med" len="med"/>
          </a:ln>
        </p:spPr>
      </p:cxnSp>
      <p:cxnSp>
        <p:nvCxnSpPr>
          <p:cNvPr id="1025" name="Google Shape;1025;p40"/>
          <p:cNvCxnSpPr/>
          <p:nvPr/>
        </p:nvCxnSpPr>
        <p:spPr>
          <a:xfrm>
            <a:off x="4600650" y="2951750"/>
            <a:ext cx="1800" cy="253800"/>
          </a:xfrm>
          <a:prstGeom prst="straightConnector1">
            <a:avLst/>
          </a:prstGeom>
          <a:noFill/>
          <a:ln w="28575" cap="flat" cmpd="sng">
            <a:solidFill>
              <a:srgbClr val="FF0000"/>
            </a:solidFill>
            <a:prstDash val="solid"/>
            <a:round/>
            <a:headEnd type="none" w="med" len="med"/>
            <a:tailEnd type="none" w="med" len="med"/>
          </a:ln>
        </p:spPr>
      </p:cxnSp>
      <p:cxnSp>
        <p:nvCxnSpPr>
          <p:cNvPr id="1026" name="Google Shape;1026;p40"/>
          <p:cNvCxnSpPr/>
          <p:nvPr/>
        </p:nvCxnSpPr>
        <p:spPr>
          <a:xfrm rot="10800000" flipH="1">
            <a:off x="4589775" y="3191925"/>
            <a:ext cx="1227900" cy="1200"/>
          </a:xfrm>
          <a:prstGeom prst="straightConnector1">
            <a:avLst/>
          </a:prstGeom>
          <a:noFill/>
          <a:ln w="28575" cap="flat" cmpd="sng">
            <a:solidFill>
              <a:srgbClr val="FF0000"/>
            </a:solidFill>
            <a:prstDash val="solid"/>
            <a:round/>
            <a:headEnd type="none" w="med" len="med"/>
            <a:tailEnd type="none" w="med" len="med"/>
          </a:ln>
        </p:spPr>
      </p:cxnSp>
      <p:cxnSp>
        <p:nvCxnSpPr>
          <p:cNvPr id="1027" name="Google Shape;1027;p40"/>
          <p:cNvCxnSpPr/>
          <p:nvPr/>
        </p:nvCxnSpPr>
        <p:spPr>
          <a:xfrm flipH="1">
            <a:off x="5823750" y="3176950"/>
            <a:ext cx="600" cy="260100"/>
          </a:xfrm>
          <a:prstGeom prst="straightConnector1">
            <a:avLst/>
          </a:prstGeom>
          <a:noFill/>
          <a:ln w="28575" cap="flat" cmpd="sng">
            <a:solidFill>
              <a:srgbClr val="FF0000"/>
            </a:solidFill>
            <a:prstDash val="solid"/>
            <a:round/>
            <a:headEnd type="none" w="med" len="med"/>
            <a:tailEnd type="none" w="med" len="med"/>
          </a:ln>
        </p:spPr>
      </p:cxnSp>
      <p:cxnSp>
        <p:nvCxnSpPr>
          <p:cNvPr id="1028" name="Google Shape;1028;p40"/>
          <p:cNvCxnSpPr/>
          <p:nvPr/>
        </p:nvCxnSpPr>
        <p:spPr>
          <a:xfrm>
            <a:off x="5810650" y="3440075"/>
            <a:ext cx="1329900" cy="0"/>
          </a:xfrm>
          <a:prstGeom prst="straightConnector1">
            <a:avLst/>
          </a:prstGeom>
          <a:noFill/>
          <a:ln w="28575" cap="flat" cmpd="sng">
            <a:solidFill>
              <a:srgbClr val="FF0000"/>
            </a:solidFill>
            <a:prstDash val="solid"/>
            <a:round/>
            <a:headEnd type="none" w="med" len="med"/>
            <a:tailEnd type="none" w="med" len="med"/>
          </a:ln>
        </p:spPr>
      </p:cxnSp>
      <p:cxnSp>
        <p:nvCxnSpPr>
          <p:cNvPr id="1029" name="Google Shape;1029;p40"/>
          <p:cNvCxnSpPr/>
          <p:nvPr/>
        </p:nvCxnSpPr>
        <p:spPr>
          <a:xfrm flipH="1">
            <a:off x="7147725" y="3425800"/>
            <a:ext cx="1200" cy="474000"/>
          </a:xfrm>
          <a:prstGeom prst="straightConnector1">
            <a:avLst/>
          </a:prstGeom>
          <a:noFill/>
          <a:ln w="28575" cap="flat" cmpd="sng">
            <a:solidFill>
              <a:srgbClr val="FF0000"/>
            </a:solidFill>
            <a:prstDash val="solid"/>
            <a:round/>
            <a:headEnd type="none" w="med" len="med"/>
            <a:tailEnd type="none" w="med" len="med"/>
          </a:ln>
        </p:spPr>
      </p:cxnSp>
      <p:cxnSp>
        <p:nvCxnSpPr>
          <p:cNvPr id="1030" name="Google Shape;1030;p40"/>
          <p:cNvCxnSpPr/>
          <p:nvPr/>
        </p:nvCxnSpPr>
        <p:spPr>
          <a:xfrm rot="10800000" flipH="1">
            <a:off x="7135950" y="3897225"/>
            <a:ext cx="1376100" cy="300"/>
          </a:xfrm>
          <a:prstGeom prst="straightConnector1">
            <a:avLst/>
          </a:prstGeom>
          <a:noFill/>
          <a:ln w="28575" cap="flat" cmpd="sng">
            <a:solidFill>
              <a:srgbClr val="FF0000"/>
            </a:solidFill>
            <a:prstDash val="solid"/>
            <a:round/>
            <a:headEnd type="none" w="med" len="med"/>
            <a:tailEnd type="triangle" w="med" len="med"/>
          </a:ln>
        </p:spPr>
      </p:cxnSp>
      <p:sp>
        <p:nvSpPr>
          <p:cNvPr id="1031" name="Google Shape;1031;p40"/>
          <p:cNvSpPr/>
          <p:nvPr/>
        </p:nvSpPr>
        <p:spPr>
          <a:xfrm>
            <a:off x="3346188" y="2194725"/>
            <a:ext cx="254700" cy="253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40"/>
          <p:cNvSpPr/>
          <p:nvPr/>
        </p:nvSpPr>
        <p:spPr>
          <a:xfrm>
            <a:off x="3432625" y="2257763"/>
            <a:ext cx="68500" cy="133074"/>
          </a:xfrm>
          <a:prstGeom prst="rect">
            <a:avLst/>
          </a:prstGeom>
        </p:spPr>
        <p:txBody>
          <a:bodyPr>
            <a:prstTxWarp prst="textPlain">
              <a:avLst/>
            </a:prstTxWarp>
          </a:bodyPr>
          <a:lstStyle/>
          <a:p>
            <a:pPr lvl="0" algn="ctr"/>
            <a:r>
              <a:rPr b="0" i="0" dirty="0">
                <a:ln w="9525" cap="flat" cmpd="sng">
                  <a:solidFill>
                    <a:schemeClr val="lt1"/>
                  </a:solidFill>
                  <a:prstDash val="solid"/>
                  <a:round/>
                  <a:headEnd type="none" w="sm" len="sm"/>
                  <a:tailEnd type="none" w="sm" len="sm"/>
                </a:ln>
                <a:solidFill>
                  <a:schemeClr val="lt1"/>
                </a:solidFill>
                <a:latin typeface="Arial"/>
              </a:rPr>
              <a:t>1</a:t>
            </a:r>
          </a:p>
        </p:txBody>
      </p:sp>
      <p:sp>
        <p:nvSpPr>
          <p:cNvPr id="1033" name="Google Shape;1033;p40"/>
          <p:cNvSpPr/>
          <p:nvPr/>
        </p:nvSpPr>
        <p:spPr>
          <a:xfrm>
            <a:off x="3600888" y="2482250"/>
            <a:ext cx="254700" cy="253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40"/>
          <p:cNvSpPr/>
          <p:nvPr/>
        </p:nvSpPr>
        <p:spPr>
          <a:xfrm>
            <a:off x="3679826" y="2545050"/>
            <a:ext cx="95287" cy="133049"/>
          </a:xfrm>
          <a:prstGeom prst="rect">
            <a:avLst/>
          </a:prstGeom>
        </p:spPr>
        <p:txBody>
          <a:bodyPr>
            <a:prstTxWarp prst="textPlain">
              <a:avLst/>
            </a:prstTxWarp>
          </a:bodyPr>
          <a:lstStyle/>
          <a:p>
            <a:pPr lvl="0" algn="ctr"/>
            <a:r>
              <a:rPr b="0" i="0" dirty="0">
                <a:ln w="9525" cap="flat" cmpd="sng">
                  <a:solidFill>
                    <a:schemeClr val="lt1"/>
                  </a:solidFill>
                  <a:prstDash val="solid"/>
                  <a:round/>
                  <a:headEnd type="none" w="sm" len="sm"/>
                  <a:tailEnd type="none" w="sm" len="sm"/>
                </a:ln>
                <a:solidFill>
                  <a:schemeClr val="lt1"/>
                </a:solidFill>
                <a:latin typeface="Arial"/>
              </a:rPr>
              <a:t>2</a:t>
            </a:r>
          </a:p>
        </p:txBody>
      </p:sp>
      <p:sp>
        <p:nvSpPr>
          <p:cNvPr id="1035" name="Google Shape;1035;p40"/>
          <p:cNvSpPr/>
          <p:nvPr/>
        </p:nvSpPr>
        <p:spPr>
          <a:xfrm>
            <a:off x="4097050" y="2714300"/>
            <a:ext cx="254700" cy="253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40"/>
          <p:cNvSpPr/>
          <p:nvPr/>
        </p:nvSpPr>
        <p:spPr>
          <a:xfrm>
            <a:off x="4167514" y="2774675"/>
            <a:ext cx="109500" cy="133049"/>
          </a:xfrm>
          <a:prstGeom prst="rect">
            <a:avLst/>
          </a:prstGeom>
        </p:spPr>
        <p:txBody>
          <a:bodyPr>
            <a:prstTxWarp prst="textPlain">
              <a:avLst/>
            </a:prstTxWarp>
          </a:bodyPr>
          <a:lstStyle/>
          <a:p>
            <a:pPr lvl="0" algn="ctr"/>
            <a:r>
              <a:rPr b="0" i="0" dirty="0">
                <a:ln w="9525" cap="flat" cmpd="sng">
                  <a:solidFill>
                    <a:schemeClr val="lt1"/>
                  </a:solidFill>
                  <a:prstDash val="solid"/>
                  <a:round/>
                  <a:headEnd type="none" w="sm" len="sm"/>
                  <a:tailEnd type="none" w="sm" len="sm"/>
                </a:ln>
                <a:solidFill>
                  <a:schemeClr val="lt1"/>
                </a:solidFill>
                <a:latin typeface="Arial"/>
              </a:rPr>
              <a:t>3</a:t>
            </a:r>
          </a:p>
        </p:txBody>
      </p:sp>
      <p:sp>
        <p:nvSpPr>
          <p:cNvPr id="1037" name="Google Shape;1037;p40"/>
          <p:cNvSpPr/>
          <p:nvPr/>
        </p:nvSpPr>
        <p:spPr>
          <a:xfrm>
            <a:off x="5332100" y="3702150"/>
            <a:ext cx="254700" cy="253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40"/>
          <p:cNvSpPr/>
          <p:nvPr/>
        </p:nvSpPr>
        <p:spPr>
          <a:xfrm>
            <a:off x="5386226" y="3748950"/>
            <a:ext cx="131125" cy="160200"/>
          </a:xfrm>
          <a:prstGeom prst="rect">
            <a:avLst/>
          </a:prstGeom>
        </p:spPr>
        <p:txBody>
          <a:bodyPr>
            <a:prstTxWarp prst="textPlain">
              <a:avLst/>
            </a:prstTxWarp>
          </a:bodyPr>
          <a:lstStyle/>
          <a:p>
            <a:pPr lvl="0" algn="ctr"/>
            <a:r>
              <a:rPr b="0" i="0" dirty="0">
                <a:ln w="9525" cap="flat" cmpd="sng">
                  <a:solidFill>
                    <a:schemeClr val="lt1"/>
                  </a:solidFill>
                  <a:prstDash val="solid"/>
                  <a:round/>
                  <a:headEnd type="none" w="sm" len="sm"/>
                  <a:tailEnd type="none" w="sm" len="sm"/>
                </a:ln>
                <a:solidFill>
                  <a:schemeClr val="lt1"/>
                </a:solidFill>
                <a:latin typeface="Arial"/>
              </a:rPr>
              <a:t>4</a:t>
            </a:r>
          </a:p>
        </p:txBody>
      </p:sp>
      <p:sp>
        <p:nvSpPr>
          <p:cNvPr id="1039" name="Google Shape;1039;p40"/>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4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Staying On Critical Path</a:t>
            </a:r>
            <a:endParaRPr dirty="0"/>
          </a:p>
        </p:txBody>
      </p:sp>
      <p:sp>
        <p:nvSpPr>
          <p:cNvPr id="1045" name="Google Shape;1045;p41"/>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046" name="Google Shape;1046;p4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dirty="0"/>
          </a:p>
        </p:txBody>
      </p:sp>
      <p:grpSp>
        <p:nvGrpSpPr>
          <p:cNvPr id="1047" name="Google Shape;1047;p41"/>
          <p:cNvGrpSpPr/>
          <p:nvPr/>
        </p:nvGrpSpPr>
        <p:grpSpPr>
          <a:xfrm>
            <a:off x="738175" y="781400"/>
            <a:ext cx="352425" cy="371475"/>
            <a:chOff x="352425" y="857600"/>
            <a:chExt cx="352425" cy="371475"/>
          </a:xfrm>
        </p:grpSpPr>
        <p:sp>
          <p:nvSpPr>
            <p:cNvPr id="1048" name="Google Shape;1048;p41"/>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41"/>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a:t>
              </a:r>
              <a:endParaRPr dirty="0"/>
            </a:p>
          </p:txBody>
        </p:sp>
      </p:grpSp>
      <p:grpSp>
        <p:nvGrpSpPr>
          <p:cNvPr id="1050" name="Google Shape;1050;p41"/>
          <p:cNvGrpSpPr/>
          <p:nvPr/>
        </p:nvGrpSpPr>
        <p:grpSpPr>
          <a:xfrm>
            <a:off x="738175" y="1248125"/>
            <a:ext cx="352425" cy="371475"/>
            <a:chOff x="352425" y="857600"/>
            <a:chExt cx="352425" cy="371475"/>
          </a:xfrm>
        </p:grpSpPr>
        <p:sp>
          <p:nvSpPr>
            <p:cNvPr id="1051" name="Google Shape;1051;p41"/>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41"/>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a:t>
              </a:r>
              <a:endParaRPr dirty="0"/>
            </a:p>
          </p:txBody>
        </p:sp>
      </p:grpSp>
      <p:grpSp>
        <p:nvGrpSpPr>
          <p:cNvPr id="1053" name="Google Shape;1053;p41"/>
          <p:cNvGrpSpPr/>
          <p:nvPr/>
        </p:nvGrpSpPr>
        <p:grpSpPr>
          <a:xfrm>
            <a:off x="738175" y="1714850"/>
            <a:ext cx="352425" cy="371475"/>
            <a:chOff x="352425" y="857600"/>
            <a:chExt cx="352425" cy="371475"/>
          </a:xfrm>
        </p:grpSpPr>
        <p:sp>
          <p:nvSpPr>
            <p:cNvPr id="1054" name="Google Shape;1054;p41"/>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1055;p41"/>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a:t>
              </a:r>
              <a:endParaRPr dirty="0"/>
            </a:p>
          </p:txBody>
        </p:sp>
      </p:grpSp>
      <p:grpSp>
        <p:nvGrpSpPr>
          <p:cNvPr id="1056" name="Google Shape;1056;p41"/>
          <p:cNvGrpSpPr/>
          <p:nvPr/>
        </p:nvGrpSpPr>
        <p:grpSpPr>
          <a:xfrm>
            <a:off x="738175" y="2181575"/>
            <a:ext cx="352425" cy="371475"/>
            <a:chOff x="352425" y="857600"/>
            <a:chExt cx="352425" cy="371475"/>
          </a:xfrm>
        </p:grpSpPr>
        <p:sp>
          <p:nvSpPr>
            <p:cNvPr id="1057" name="Google Shape;1057;p41"/>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058;p41"/>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59" name="Google Shape;1059;p41"/>
          <p:cNvSpPr/>
          <p:nvPr/>
        </p:nvSpPr>
        <p:spPr>
          <a:xfrm>
            <a:off x="1200125" y="807150"/>
            <a:ext cx="7205700" cy="276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Baffle must be in house &amp; mounted to system</a:t>
            </a:r>
            <a:endParaRPr dirty="0"/>
          </a:p>
        </p:txBody>
      </p:sp>
      <p:sp>
        <p:nvSpPr>
          <p:cNvPr id="1060" name="Google Shape;1060;p41"/>
          <p:cNvSpPr/>
          <p:nvPr/>
        </p:nvSpPr>
        <p:spPr>
          <a:xfrm>
            <a:off x="1200125" y="1295713"/>
            <a:ext cx="7205700" cy="276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3D printed enclosure must be complete &amp; mountable</a:t>
            </a:r>
            <a:endParaRPr dirty="0"/>
          </a:p>
        </p:txBody>
      </p:sp>
      <p:sp>
        <p:nvSpPr>
          <p:cNvPr id="1061" name="Google Shape;1061;p41"/>
          <p:cNvSpPr/>
          <p:nvPr/>
        </p:nvSpPr>
        <p:spPr>
          <a:xfrm>
            <a:off x="1200125" y="1762425"/>
            <a:ext cx="7205700" cy="276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Tracking software must be functioning </a:t>
            </a:r>
            <a:endParaRPr dirty="0"/>
          </a:p>
        </p:txBody>
      </p:sp>
      <p:sp>
        <p:nvSpPr>
          <p:cNvPr id="1062" name="Google Shape;1062;p41"/>
          <p:cNvSpPr/>
          <p:nvPr/>
        </p:nvSpPr>
        <p:spPr>
          <a:xfrm>
            <a:off x="1200125" y="2229113"/>
            <a:ext cx="7205700" cy="276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Configuration script must be complete to control CubIST during tests</a:t>
            </a:r>
            <a:endParaRPr dirty="0"/>
          </a:p>
        </p:txBody>
      </p:sp>
      <p:cxnSp>
        <p:nvCxnSpPr>
          <p:cNvPr id="1063" name="Google Shape;1063;p41"/>
          <p:cNvCxnSpPr/>
          <p:nvPr/>
        </p:nvCxnSpPr>
        <p:spPr>
          <a:xfrm rot="10800000" flipH="1">
            <a:off x="264075" y="2962625"/>
            <a:ext cx="6570600" cy="600"/>
          </a:xfrm>
          <a:prstGeom prst="straightConnector1">
            <a:avLst/>
          </a:prstGeom>
          <a:noFill/>
          <a:ln w="28575" cap="flat" cmpd="sng">
            <a:solidFill>
              <a:schemeClr val="dk2"/>
            </a:solidFill>
            <a:prstDash val="solid"/>
            <a:round/>
            <a:headEnd type="none" w="med" len="med"/>
            <a:tailEnd type="none" w="med" len="med"/>
          </a:ln>
        </p:spPr>
      </p:cxnSp>
      <p:sp>
        <p:nvSpPr>
          <p:cNvPr id="1064" name="Google Shape;1064;p41"/>
          <p:cNvSpPr txBox="1"/>
          <p:nvPr/>
        </p:nvSpPr>
        <p:spPr>
          <a:xfrm>
            <a:off x="549275" y="2618675"/>
            <a:ext cx="603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Conditions of concern:</a:t>
            </a:r>
            <a:endParaRPr dirty="0"/>
          </a:p>
        </p:txBody>
      </p:sp>
      <p:grpSp>
        <p:nvGrpSpPr>
          <p:cNvPr id="1065" name="Google Shape;1065;p41"/>
          <p:cNvGrpSpPr/>
          <p:nvPr/>
        </p:nvGrpSpPr>
        <p:grpSpPr>
          <a:xfrm>
            <a:off x="738175" y="3081675"/>
            <a:ext cx="352425" cy="371475"/>
            <a:chOff x="352425" y="857600"/>
            <a:chExt cx="352425" cy="371475"/>
          </a:xfrm>
        </p:grpSpPr>
        <p:sp>
          <p:nvSpPr>
            <p:cNvPr id="1066" name="Google Shape;1066;p41"/>
            <p:cNvSpPr/>
            <p:nvPr/>
          </p:nvSpPr>
          <p:spPr>
            <a:xfrm>
              <a:off x="400050" y="924275"/>
              <a:ext cx="304800" cy="304800"/>
            </a:xfrm>
            <a:prstGeom prst="rect">
              <a:avLst/>
            </a:prstGeom>
            <a:solidFill>
              <a:srgbClr val="FF6F00">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067;p41"/>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grpSp>
      <p:sp>
        <p:nvSpPr>
          <p:cNvPr id="1068" name="Google Shape;1068;p41"/>
          <p:cNvSpPr/>
          <p:nvPr/>
        </p:nvSpPr>
        <p:spPr>
          <a:xfrm>
            <a:off x="1200125" y="3125213"/>
            <a:ext cx="7205700" cy="276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Cloud coverage, bad weather</a:t>
            </a:r>
            <a:endParaRPr dirty="0"/>
          </a:p>
        </p:txBody>
      </p:sp>
      <p:grpSp>
        <p:nvGrpSpPr>
          <p:cNvPr id="1069" name="Google Shape;1069;p41"/>
          <p:cNvGrpSpPr/>
          <p:nvPr/>
        </p:nvGrpSpPr>
        <p:grpSpPr>
          <a:xfrm>
            <a:off x="738175" y="3515950"/>
            <a:ext cx="352425" cy="371475"/>
            <a:chOff x="352425" y="857600"/>
            <a:chExt cx="352425" cy="371475"/>
          </a:xfrm>
        </p:grpSpPr>
        <p:sp>
          <p:nvSpPr>
            <p:cNvPr id="1070" name="Google Shape;1070;p41"/>
            <p:cNvSpPr/>
            <p:nvPr/>
          </p:nvSpPr>
          <p:spPr>
            <a:xfrm>
              <a:off x="400050" y="924275"/>
              <a:ext cx="304800" cy="304800"/>
            </a:xfrm>
            <a:prstGeom prst="rect">
              <a:avLst/>
            </a:prstGeom>
            <a:solidFill>
              <a:srgbClr val="FF6F00">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41"/>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grpSp>
      <p:sp>
        <p:nvSpPr>
          <p:cNvPr id="1072" name="Google Shape;1072;p41"/>
          <p:cNvSpPr/>
          <p:nvPr/>
        </p:nvSpPr>
        <p:spPr>
          <a:xfrm>
            <a:off x="1200125" y="3563525"/>
            <a:ext cx="7205700" cy="276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Malfunctioning or broken components</a:t>
            </a:r>
            <a:endParaRPr dirty="0"/>
          </a:p>
        </p:txBody>
      </p:sp>
      <p:grpSp>
        <p:nvGrpSpPr>
          <p:cNvPr id="1073" name="Google Shape;1073;p41"/>
          <p:cNvGrpSpPr/>
          <p:nvPr/>
        </p:nvGrpSpPr>
        <p:grpSpPr>
          <a:xfrm>
            <a:off x="738175" y="3950225"/>
            <a:ext cx="352425" cy="371475"/>
            <a:chOff x="352425" y="857600"/>
            <a:chExt cx="352425" cy="371475"/>
          </a:xfrm>
        </p:grpSpPr>
        <p:sp>
          <p:nvSpPr>
            <p:cNvPr id="1074" name="Google Shape;1074;p41"/>
            <p:cNvSpPr/>
            <p:nvPr/>
          </p:nvSpPr>
          <p:spPr>
            <a:xfrm>
              <a:off x="400050" y="924275"/>
              <a:ext cx="304800" cy="304800"/>
            </a:xfrm>
            <a:prstGeom prst="rect">
              <a:avLst/>
            </a:prstGeom>
            <a:solidFill>
              <a:srgbClr val="FF6F00">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075;p41"/>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grpSp>
      <p:sp>
        <p:nvSpPr>
          <p:cNvPr id="1076" name="Google Shape;1076;p41"/>
          <p:cNvSpPr/>
          <p:nvPr/>
        </p:nvSpPr>
        <p:spPr>
          <a:xfrm>
            <a:off x="1200125" y="4005875"/>
            <a:ext cx="7205700" cy="276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Select component is insufficient, fails requirements unexpectedly</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42"/>
          <p:cNvSpPr/>
          <p:nvPr/>
        </p:nvSpPr>
        <p:spPr>
          <a:xfrm>
            <a:off x="0" y="0"/>
            <a:ext cx="9144000" cy="4400700"/>
          </a:xfrm>
          <a:prstGeom prst="rect">
            <a:avLst/>
          </a:prstGeom>
          <a:gradFill>
            <a:gsLst>
              <a:gs pos="0">
                <a:srgbClr val="FFFFFF"/>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082;p42"/>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Test Readiness</a:t>
            </a:r>
            <a:endParaRPr dirty="0"/>
          </a:p>
        </p:txBody>
      </p:sp>
      <p:sp>
        <p:nvSpPr>
          <p:cNvPr id="1083" name="Google Shape;1083;p42"/>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084" name="Google Shape;1084;p4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43"/>
          <p:cNvSpPr/>
          <p:nvPr/>
        </p:nvSpPr>
        <p:spPr>
          <a:xfrm>
            <a:off x="6315150" y="861775"/>
            <a:ext cx="2412900" cy="3339300"/>
          </a:xfrm>
          <a:prstGeom prst="rect">
            <a:avLst/>
          </a:prstGeom>
          <a:solidFill>
            <a:srgbClr val="FFE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1090;p43"/>
          <p:cNvSpPr/>
          <p:nvPr/>
        </p:nvSpPr>
        <p:spPr>
          <a:xfrm>
            <a:off x="4629225" y="885075"/>
            <a:ext cx="1695300" cy="3315900"/>
          </a:xfrm>
          <a:prstGeom prst="rect">
            <a:avLst/>
          </a:prstGeom>
          <a:solidFill>
            <a:srgbClr val="B7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91" name="Google Shape;1091;p43"/>
          <p:cNvCxnSpPr/>
          <p:nvPr/>
        </p:nvCxnSpPr>
        <p:spPr>
          <a:xfrm>
            <a:off x="6315150" y="731650"/>
            <a:ext cx="3300" cy="3470700"/>
          </a:xfrm>
          <a:prstGeom prst="straightConnector1">
            <a:avLst/>
          </a:prstGeom>
          <a:noFill/>
          <a:ln w="19050" cap="flat" cmpd="sng">
            <a:solidFill>
              <a:schemeClr val="dk2"/>
            </a:solidFill>
            <a:prstDash val="solid"/>
            <a:round/>
            <a:headEnd type="none" w="med" len="med"/>
            <a:tailEnd type="none" w="med" len="med"/>
          </a:ln>
        </p:spPr>
      </p:cxnSp>
      <p:sp>
        <p:nvSpPr>
          <p:cNvPr id="1092" name="Google Shape;1092;p43"/>
          <p:cNvSpPr/>
          <p:nvPr/>
        </p:nvSpPr>
        <p:spPr>
          <a:xfrm>
            <a:off x="2571825" y="885075"/>
            <a:ext cx="2059200" cy="33159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3" name="Google Shape;1093;p43"/>
          <p:cNvSpPr/>
          <p:nvPr/>
        </p:nvSpPr>
        <p:spPr>
          <a:xfrm>
            <a:off x="512775" y="838525"/>
            <a:ext cx="2059200" cy="3362400"/>
          </a:xfrm>
          <a:prstGeom prst="rect">
            <a:avLst/>
          </a:prstGeom>
          <a:solidFill>
            <a:srgbClr val="ECD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94" name="Google Shape;1094;p43"/>
          <p:cNvCxnSpPr/>
          <p:nvPr/>
        </p:nvCxnSpPr>
        <p:spPr>
          <a:xfrm>
            <a:off x="4629225" y="731650"/>
            <a:ext cx="5700" cy="3472800"/>
          </a:xfrm>
          <a:prstGeom prst="straightConnector1">
            <a:avLst/>
          </a:prstGeom>
          <a:noFill/>
          <a:ln w="19050" cap="flat" cmpd="sng">
            <a:solidFill>
              <a:schemeClr val="dk2"/>
            </a:solidFill>
            <a:prstDash val="solid"/>
            <a:round/>
            <a:headEnd type="none" w="med" len="med"/>
            <a:tailEnd type="none" w="med" len="med"/>
          </a:ln>
        </p:spPr>
      </p:cxnSp>
      <p:cxnSp>
        <p:nvCxnSpPr>
          <p:cNvPr id="1095" name="Google Shape;1095;p43"/>
          <p:cNvCxnSpPr/>
          <p:nvPr/>
        </p:nvCxnSpPr>
        <p:spPr>
          <a:xfrm>
            <a:off x="2571825" y="731650"/>
            <a:ext cx="2400" cy="3475200"/>
          </a:xfrm>
          <a:prstGeom prst="straightConnector1">
            <a:avLst/>
          </a:prstGeom>
          <a:noFill/>
          <a:ln w="19050" cap="flat" cmpd="sng">
            <a:solidFill>
              <a:schemeClr val="dk2"/>
            </a:solidFill>
            <a:prstDash val="solid"/>
            <a:round/>
            <a:headEnd type="none" w="med" len="med"/>
            <a:tailEnd type="none" w="med" len="med"/>
          </a:ln>
        </p:spPr>
      </p:cxnSp>
      <p:sp>
        <p:nvSpPr>
          <p:cNvPr id="1096" name="Google Shape;1096;p4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Spring Semester Test Overview</a:t>
            </a:r>
            <a:endParaRPr dirty="0"/>
          </a:p>
        </p:txBody>
      </p:sp>
      <p:sp>
        <p:nvSpPr>
          <p:cNvPr id="1109" name="Google Shape;1109;p43"/>
          <p:cNvSpPr txBox="1"/>
          <p:nvPr/>
        </p:nvSpPr>
        <p:spPr>
          <a:xfrm>
            <a:off x="504825" y="1023950"/>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Where</a:t>
            </a:r>
            <a:r>
              <a:rPr lang="en" dirty="0"/>
              <a:t>: LASP HelioStat</a:t>
            </a:r>
            <a:endParaRPr dirty="0"/>
          </a:p>
        </p:txBody>
      </p:sp>
      <p:sp>
        <p:nvSpPr>
          <p:cNvPr id="1110" name="Google Shape;1110;p43"/>
          <p:cNvSpPr txBox="1"/>
          <p:nvPr/>
        </p:nvSpPr>
        <p:spPr>
          <a:xfrm>
            <a:off x="2581275" y="1023938"/>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When</a:t>
            </a:r>
            <a:r>
              <a:rPr lang="en" dirty="0"/>
              <a:t>: Feb 28th-Mar4th</a:t>
            </a:r>
            <a:endParaRPr dirty="0"/>
          </a:p>
        </p:txBody>
      </p:sp>
      <p:sp>
        <p:nvSpPr>
          <p:cNvPr id="1111" name="Google Shape;1111;p43"/>
          <p:cNvSpPr txBox="1"/>
          <p:nvPr/>
        </p:nvSpPr>
        <p:spPr>
          <a:xfrm>
            <a:off x="4714875" y="1023938"/>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CPEs</a:t>
            </a:r>
            <a:r>
              <a:rPr lang="en" dirty="0"/>
              <a:t>: Baffle</a:t>
            </a:r>
            <a:endParaRPr dirty="0"/>
          </a:p>
        </p:txBody>
      </p:sp>
      <p:sp>
        <p:nvSpPr>
          <p:cNvPr id="1112" name="Google Shape;1112;p43"/>
          <p:cNvSpPr txBox="1"/>
          <p:nvPr/>
        </p:nvSpPr>
        <p:spPr>
          <a:xfrm>
            <a:off x="6324600" y="1023950"/>
            <a:ext cx="251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Roadblocks</a:t>
            </a:r>
            <a:r>
              <a:rPr lang="en" dirty="0"/>
              <a:t>: NEED BAFFLE</a:t>
            </a:r>
            <a:endParaRPr dirty="0"/>
          </a:p>
        </p:txBody>
      </p:sp>
      <p:sp>
        <p:nvSpPr>
          <p:cNvPr id="1113" name="Google Shape;1113;p43"/>
          <p:cNvSpPr txBox="1"/>
          <p:nvPr/>
        </p:nvSpPr>
        <p:spPr>
          <a:xfrm>
            <a:off x="504825" y="1866675"/>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Where</a:t>
            </a:r>
            <a:r>
              <a:rPr lang="en" dirty="0"/>
              <a:t>: Outdoors</a:t>
            </a:r>
            <a:endParaRPr dirty="0"/>
          </a:p>
        </p:txBody>
      </p:sp>
      <p:sp>
        <p:nvSpPr>
          <p:cNvPr id="1114" name="Google Shape;1114;p43"/>
          <p:cNvSpPr txBox="1"/>
          <p:nvPr/>
        </p:nvSpPr>
        <p:spPr>
          <a:xfrm>
            <a:off x="2581275" y="1866663"/>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When</a:t>
            </a:r>
            <a:r>
              <a:rPr lang="en" dirty="0"/>
              <a:t>: Now-April</a:t>
            </a:r>
            <a:endParaRPr dirty="0"/>
          </a:p>
        </p:txBody>
      </p:sp>
      <p:sp>
        <p:nvSpPr>
          <p:cNvPr id="1115" name="Google Shape;1115;p43"/>
          <p:cNvSpPr txBox="1"/>
          <p:nvPr/>
        </p:nvSpPr>
        <p:spPr>
          <a:xfrm>
            <a:off x="4714875" y="1866663"/>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CPEs</a:t>
            </a:r>
            <a:r>
              <a:rPr lang="en" dirty="0"/>
              <a:t>: Optics</a:t>
            </a:r>
            <a:endParaRPr dirty="0"/>
          </a:p>
        </p:txBody>
      </p:sp>
      <p:sp>
        <p:nvSpPr>
          <p:cNvPr id="1116" name="Google Shape;1116;p43"/>
          <p:cNvSpPr txBox="1"/>
          <p:nvPr/>
        </p:nvSpPr>
        <p:spPr>
          <a:xfrm>
            <a:off x="6324600" y="1866675"/>
            <a:ext cx="251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Roadblocks</a:t>
            </a:r>
            <a:r>
              <a:rPr lang="en" dirty="0"/>
              <a:t>: NONE</a:t>
            </a:r>
            <a:endParaRPr dirty="0"/>
          </a:p>
        </p:txBody>
      </p:sp>
      <p:sp>
        <p:nvSpPr>
          <p:cNvPr id="1117" name="Google Shape;1117;p43"/>
          <p:cNvSpPr txBox="1"/>
          <p:nvPr/>
        </p:nvSpPr>
        <p:spPr>
          <a:xfrm>
            <a:off x="504825" y="2704875"/>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Where</a:t>
            </a:r>
            <a:r>
              <a:rPr lang="en" dirty="0"/>
              <a:t>: Non-Specific</a:t>
            </a:r>
            <a:endParaRPr dirty="0"/>
          </a:p>
        </p:txBody>
      </p:sp>
      <p:sp>
        <p:nvSpPr>
          <p:cNvPr id="1118" name="Google Shape;1118;p43"/>
          <p:cNvSpPr txBox="1"/>
          <p:nvPr/>
        </p:nvSpPr>
        <p:spPr>
          <a:xfrm>
            <a:off x="2581275" y="2704863"/>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When</a:t>
            </a:r>
            <a:r>
              <a:rPr lang="en" dirty="0"/>
              <a:t>: Now-April</a:t>
            </a:r>
            <a:endParaRPr dirty="0"/>
          </a:p>
        </p:txBody>
      </p:sp>
      <p:sp>
        <p:nvSpPr>
          <p:cNvPr id="1119" name="Google Shape;1119;p43"/>
          <p:cNvSpPr txBox="1"/>
          <p:nvPr/>
        </p:nvSpPr>
        <p:spPr>
          <a:xfrm>
            <a:off x="4714875" y="2704863"/>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CPEs</a:t>
            </a:r>
            <a:r>
              <a:rPr lang="en" dirty="0"/>
              <a:t>: SW + HW</a:t>
            </a:r>
            <a:endParaRPr dirty="0"/>
          </a:p>
        </p:txBody>
      </p:sp>
      <p:sp>
        <p:nvSpPr>
          <p:cNvPr id="1120" name="Google Shape;1120;p43"/>
          <p:cNvSpPr txBox="1"/>
          <p:nvPr/>
        </p:nvSpPr>
        <p:spPr>
          <a:xfrm>
            <a:off x="6324600" y="2704875"/>
            <a:ext cx="251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Roadblocks</a:t>
            </a:r>
            <a:r>
              <a:rPr lang="en" dirty="0"/>
              <a:t>: NONE</a:t>
            </a:r>
            <a:endParaRPr dirty="0"/>
          </a:p>
        </p:txBody>
      </p:sp>
      <p:sp>
        <p:nvSpPr>
          <p:cNvPr id="1121" name="Google Shape;1121;p43"/>
          <p:cNvSpPr txBox="1"/>
          <p:nvPr/>
        </p:nvSpPr>
        <p:spPr>
          <a:xfrm>
            <a:off x="581025" y="3543075"/>
            <a:ext cx="213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Where</a:t>
            </a:r>
            <a:r>
              <a:rPr lang="en" dirty="0"/>
              <a:t>: Sommers Bausch Observatory </a:t>
            </a:r>
            <a:endParaRPr dirty="0"/>
          </a:p>
        </p:txBody>
      </p:sp>
      <p:sp>
        <p:nvSpPr>
          <p:cNvPr id="1122" name="Google Shape;1122;p43"/>
          <p:cNvSpPr txBox="1"/>
          <p:nvPr/>
        </p:nvSpPr>
        <p:spPr>
          <a:xfrm>
            <a:off x="2581275" y="3543063"/>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When</a:t>
            </a:r>
            <a:r>
              <a:rPr lang="en" dirty="0"/>
              <a:t>: Mar-April</a:t>
            </a:r>
            <a:endParaRPr dirty="0"/>
          </a:p>
        </p:txBody>
      </p:sp>
      <p:sp>
        <p:nvSpPr>
          <p:cNvPr id="1123" name="Google Shape;1123;p43"/>
          <p:cNvSpPr txBox="1"/>
          <p:nvPr/>
        </p:nvSpPr>
        <p:spPr>
          <a:xfrm>
            <a:off x="4714875" y="3543063"/>
            <a:ext cx="21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CPEs</a:t>
            </a:r>
            <a:r>
              <a:rPr lang="en" dirty="0"/>
              <a:t>: ALL</a:t>
            </a:r>
            <a:endParaRPr dirty="0"/>
          </a:p>
        </p:txBody>
      </p:sp>
      <p:sp>
        <p:nvSpPr>
          <p:cNvPr id="1124" name="Google Shape;1124;p43"/>
          <p:cNvSpPr txBox="1"/>
          <p:nvPr/>
        </p:nvSpPr>
        <p:spPr>
          <a:xfrm>
            <a:off x="6324600" y="3543075"/>
            <a:ext cx="251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t>Roadblocks</a:t>
            </a:r>
            <a:r>
              <a:rPr lang="en" dirty="0"/>
              <a:t>: POC Out of Office</a:t>
            </a:r>
            <a:endParaRPr dirty="0"/>
          </a:p>
        </p:txBody>
      </p:sp>
      <p:sp>
        <p:nvSpPr>
          <p:cNvPr id="1125" name="Google Shape;1125;p43"/>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126" name="Google Shape;1126;p4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dirty="0"/>
          </a:p>
        </p:txBody>
      </p:sp>
      <p:grpSp>
        <p:nvGrpSpPr>
          <p:cNvPr id="40" name="Google Shape;1097;p43">
            <a:extLst>
              <a:ext uri="{FF2B5EF4-FFF2-40B4-BE49-F238E27FC236}">
                <a16:creationId xmlns:a16="http://schemas.microsoft.com/office/drawing/2014/main" id="{1117DCDD-4E9F-1741-AC3E-442791876B6D}"/>
              </a:ext>
            </a:extLst>
          </p:cNvPr>
          <p:cNvGrpSpPr/>
          <p:nvPr/>
        </p:nvGrpSpPr>
        <p:grpSpPr>
          <a:xfrm>
            <a:off x="200025" y="733800"/>
            <a:ext cx="8566325" cy="380400"/>
            <a:chOff x="819150" y="2457825"/>
            <a:chExt cx="8566325" cy="380400"/>
          </a:xfrm>
        </p:grpSpPr>
        <p:sp>
          <p:nvSpPr>
            <p:cNvPr id="41" name="Google Shape;1098;p43">
              <a:extLst>
                <a:ext uri="{FF2B5EF4-FFF2-40B4-BE49-F238E27FC236}">
                  <a16:creationId xmlns:a16="http://schemas.microsoft.com/office/drawing/2014/main" id="{5460020D-1D7E-174E-B79B-BED9041D9BB7}"/>
                </a:ext>
              </a:extLst>
            </p:cNvPr>
            <p:cNvSpPr/>
            <p:nvPr/>
          </p:nvSpPr>
          <p:spPr>
            <a:xfrm>
              <a:off x="1073675" y="2458000"/>
              <a:ext cx="83118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dk1"/>
                  </a:solidFill>
                </a:rPr>
                <a:t>   Baffle Effectiveness and Sensitivity Testing		STATUS: Dry Run Complete</a:t>
              </a:r>
              <a:endParaRPr b="1" dirty="0"/>
            </a:p>
          </p:txBody>
        </p:sp>
        <p:sp>
          <p:nvSpPr>
            <p:cNvPr id="42" name="Google Shape;1099;p43">
              <a:extLst>
                <a:ext uri="{FF2B5EF4-FFF2-40B4-BE49-F238E27FC236}">
                  <a16:creationId xmlns:a16="http://schemas.microsoft.com/office/drawing/2014/main" id="{22F63896-3477-2C4E-916A-8F28D111D78B}"/>
                </a:ext>
              </a:extLst>
            </p:cNvPr>
            <p:cNvSpPr/>
            <p:nvPr/>
          </p:nvSpPr>
          <p:spPr>
            <a:xfrm>
              <a:off x="819150" y="2457825"/>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t>1</a:t>
              </a:r>
              <a:endParaRPr b="1" dirty="0"/>
            </a:p>
          </p:txBody>
        </p:sp>
      </p:grpSp>
      <p:grpSp>
        <p:nvGrpSpPr>
          <p:cNvPr id="43" name="Google Shape;1100;p43">
            <a:extLst>
              <a:ext uri="{FF2B5EF4-FFF2-40B4-BE49-F238E27FC236}">
                <a16:creationId xmlns:a16="http://schemas.microsoft.com/office/drawing/2014/main" id="{2BFC5AD0-72DA-CA47-A1EA-D1D713CC2B85}"/>
              </a:ext>
            </a:extLst>
          </p:cNvPr>
          <p:cNvGrpSpPr/>
          <p:nvPr/>
        </p:nvGrpSpPr>
        <p:grpSpPr>
          <a:xfrm>
            <a:off x="200025" y="1562475"/>
            <a:ext cx="8566325" cy="380400"/>
            <a:chOff x="819150" y="2457825"/>
            <a:chExt cx="8566325" cy="380400"/>
          </a:xfrm>
        </p:grpSpPr>
        <p:sp>
          <p:nvSpPr>
            <p:cNvPr id="44" name="Google Shape;1101;p43">
              <a:extLst>
                <a:ext uri="{FF2B5EF4-FFF2-40B4-BE49-F238E27FC236}">
                  <a16:creationId xmlns:a16="http://schemas.microsoft.com/office/drawing/2014/main" id="{400482CB-8822-1642-9117-3C21B92BD04C}"/>
                </a:ext>
              </a:extLst>
            </p:cNvPr>
            <p:cNvSpPr/>
            <p:nvPr/>
          </p:nvSpPr>
          <p:spPr>
            <a:xfrm>
              <a:off x="1073675" y="2458000"/>
              <a:ext cx="83118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dk1"/>
                  </a:solidFill>
                </a:rPr>
                <a:t>   Image Acquisition Effectiveness and Accuracy Testing	STATUS: Started</a:t>
              </a:r>
              <a:endParaRPr b="1" dirty="0"/>
            </a:p>
          </p:txBody>
        </p:sp>
        <p:sp>
          <p:nvSpPr>
            <p:cNvPr id="45" name="Google Shape;1102;p43">
              <a:extLst>
                <a:ext uri="{FF2B5EF4-FFF2-40B4-BE49-F238E27FC236}">
                  <a16:creationId xmlns:a16="http://schemas.microsoft.com/office/drawing/2014/main" id="{DD09EDC8-9AB9-D442-8421-80E6C30A997B}"/>
                </a:ext>
              </a:extLst>
            </p:cNvPr>
            <p:cNvSpPr/>
            <p:nvPr/>
          </p:nvSpPr>
          <p:spPr>
            <a:xfrm>
              <a:off x="819150" y="2457825"/>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t>2</a:t>
              </a:r>
              <a:endParaRPr b="1" dirty="0"/>
            </a:p>
          </p:txBody>
        </p:sp>
      </p:grpSp>
      <p:grpSp>
        <p:nvGrpSpPr>
          <p:cNvPr id="46" name="Google Shape;1103;p43">
            <a:extLst>
              <a:ext uri="{FF2B5EF4-FFF2-40B4-BE49-F238E27FC236}">
                <a16:creationId xmlns:a16="http://schemas.microsoft.com/office/drawing/2014/main" id="{819E356C-357A-9D42-ACDB-4B9904B0DA65}"/>
              </a:ext>
            </a:extLst>
          </p:cNvPr>
          <p:cNvGrpSpPr/>
          <p:nvPr/>
        </p:nvGrpSpPr>
        <p:grpSpPr>
          <a:xfrm>
            <a:off x="200025" y="2410200"/>
            <a:ext cx="8566325" cy="380400"/>
            <a:chOff x="819150" y="2457825"/>
            <a:chExt cx="8566325" cy="380400"/>
          </a:xfrm>
        </p:grpSpPr>
        <p:sp>
          <p:nvSpPr>
            <p:cNvPr id="47" name="Google Shape;1104;p43">
              <a:extLst>
                <a:ext uri="{FF2B5EF4-FFF2-40B4-BE49-F238E27FC236}">
                  <a16:creationId xmlns:a16="http://schemas.microsoft.com/office/drawing/2014/main" id="{0BDE2FAF-E2E3-F64E-80DA-905F2DE55B42}"/>
                </a:ext>
              </a:extLst>
            </p:cNvPr>
            <p:cNvSpPr/>
            <p:nvPr/>
          </p:nvSpPr>
          <p:spPr>
            <a:xfrm>
              <a:off x="1073675" y="2458000"/>
              <a:ext cx="83118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dk1"/>
                  </a:solidFill>
                </a:rPr>
                <a:t>   Power Consumption and Update Rate Testing 		STATUS: Started</a:t>
              </a:r>
              <a:endParaRPr b="1" dirty="0"/>
            </a:p>
          </p:txBody>
        </p:sp>
        <p:sp>
          <p:nvSpPr>
            <p:cNvPr id="48" name="Google Shape;1105;p43">
              <a:extLst>
                <a:ext uri="{FF2B5EF4-FFF2-40B4-BE49-F238E27FC236}">
                  <a16:creationId xmlns:a16="http://schemas.microsoft.com/office/drawing/2014/main" id="{EDD8AAD8-2A2D-7B43-868D-949B7E7D380A}"/>
                </a:ext>
              </a:extLst>
            </p:cNvPr>
            <p:cNvSpPr/>
            <p:nvPr/>
          </p:nvSpPr>
          <p:spPr>
            <a:xfrm>
              <a:off x="819150" y="2457825"/>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t>3</a:t>
              </a:r>
              <a:endParaRPr b="1" dirty="0"/>
            </a:p>
          </p:txBody>
        </p:sp>
      </p:grpSp>
      <p:grpSp>
        <p:nvGrpSpPr>
          <p:cNvPr id="49" name="Google Shape;1106;p43">
            <a:extLst>
              <a:ext uri="{FF2B5EF4-FFF2-40B4-BE49-F238E27FC236}">
                <a16:creationId xmlns:a16="http://schemas.microsoft.com/office/drawing/2014/main" id="{BC69031C-ACD8-7644-8EBA-7F69AF98AB41}"/>
              </a:ext>
            </a:extLst>
          </p:cNvPr>
          <p:cNvGrpSpPr/>
          <p:nvPr/>
        </p:nvGrpSpPr>
        <p:grpSpPr>
          <a:xfrm>
            <a:off x="200025" y="3257913"/>
            <a:ext cx="8566325" cy="380400"/>
            <a:chOff x="819150" y="2686425"/>
            <a:chExt cx="8566325" cy="380400"/>
          </a:xfrm>
        </p:grpSpPr>
        <p:sp>
          <p:nvSpPr>
            <p:cNvPr id="50" name="Google Shape;1107;p43">
              <a:extLst>
                <a:ext uri="{FF2B5EF4-FFF2-40B4-BE49-F238E27FC236}">
                  <a16:creationId xmlns:a16="http://schemas.microsoft.com/office/drawing/2014/main" id="{23D14F6A-1E53-4E4D-ACD8-DB164F62B148}"/>
                </a:ext>
              </a:extLst>
            </p:cNvPr>
            <p:cNvSpPr/>
            <p:nvPr/>
          </p:nvSpPr>
          <p:spPr>
            <a:xfrm>
              <a:off x="1073675" y="2686588"/>
              <a:ext cx="83118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dk1"/>
                  </a:solidFill>
                </a:rPr>
                <a:t>   Full System Testing 				STATUS: Not-Started</a:t>
              </a:r>
              <a:endParaRPr b="1" dirty="0"/>
            </a:p>
          </p:txBody>
        </p:sp>
        <p:sp>
          <p:nvSpPr>
            <p:cNvPr id="51" name="Google Shape;1108;p43">
              <a:extLst>
                <a:ext uri="{FF2B5EF4-FFF2-40B4-BE49-F238E27FC236}">
                  <a16:creationId xmlns:a16="http://schemas.microsoft.com/office/drawing/2014/main" id="{00933735-5C14-E343-B50B-0D58D57AD4D3}"/>
                </a:ext>
              </a:extLst>
            </p:cNvPr>
            <p:cNvSpPr/>
            <p:nvPr/>
          </p:nvSpPr>
          <p:spPr>
            <a:xfrm>
              <a:off x="819150" y="2686425"/>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t>4</a:t>
              </a:r>
              <a:endParaRPr b="1"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44"/>
          <p:cNvSpPr/>
          <p:nvPr/>
        </p:nvSpPr>
        <p:spPr>
          <a:xfrm>
            <a:off x="0" y="564025"/>
            <a:ext cx="2835000" cy="386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2" name="Google Shape;1132;p44"/>
          <p:cNvSpPr/>
          <p:nvPr/>
        </p:nvSpPr>
        <p:spPr>
          <a:xfrm>
            <a:off x="4004950" y="4796475"/>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1133" name="Google Shape;1133;p44"/>
          <p:cNvPicPr preferRelativeResize="0"/>
          <p:nvPr/>
        </p:nvPicPr>
        <p:blipFill>
          <a:blip r:embed="rId3">
            <a:alphaModFix/>
          </a:blip>
          <a:stretch>
            <a:fillRect/>
          </a:stretch>
        </p:blipFill>
        <p:spPr>
          <a:xfrm>
            <a:off x="1347225" y="746575"/>
            <a:ext cx="1316089" cy="2324950"/>
          </a:xfrm>
          <a:prstGeom prst="rect">
            <a:avLst/>
          </a:prstGeom>
          <a:noFill/>
          <a:ln>
            <a:noFill/>
          </a:ln>
        </p:spPr>
      </p:pic>
      <p:pic>
        <p:nvPicPr>
          <p:cNvPr id="1134" name="Google Shape;1134;p44"/>
          <p:cNvPicPr preferRelativeResize="0"/>
          <p:nvPr/>
        </p:nvPicPr>
        <p:blipFill>
          <a:blip r:embed="rId4">
            <a:alphaModFix/>
          </a:blip>
          <a:stretch>
            <a:fillRect/>
          </a:stretch>
        </p:blipFill>
        <p:spPr>
          <a:xfrm>
            <a:off x="141225" y="746570"/>
            <a:ext cx="1110123" cy="2324946"/>
          </a:xfrm>
          <a:prstGeom prst="rect">
            <a:avLst/>
          </a:prstGeom>
          <a:noFill/>
          <a:ln>
            <a:noFill/>
          </a:ln>
        </p:spPr>
      </p:pic>
      <p:graphicFrame>
        <p:nvGraphicFramePr>
          <p:cNvPr id="1135" name="Google Shape;1135;p44"/>
          <p:cNvGraphicFramePr/>
          <p:nvPr/>
        </p:nvGraphicFramePr>
        <p:xfrm>
          <a:off x="138588" y="3750018"/>
          <a:ext cx="2524725" cy="594648"/>
        </p:xfrm>
        <a:graphic>
          <a:graphicData uri="http://schemas.openxmlformats.org/drawingml/2006/table">
            <a:tbl>
              <a:tblPr>
                <a:noFill/>
                <a:tableStyleId>{23CC4F8D-3894-416D-8B37-F4D78A966482}</a:tableStyleId>
              </a:tblPr>
              <a:tblGrid>
                <a:gridCol w="2524725">
                  <a:extLst>
                    <a:ext uri="{9D8B030D-6E8A-4147-A177-3AD203B41FA5}">
                      <a16:colId xmlns:a16="http://schemas.microsoft.com/office/drawing/2014/main" val="20000"/>
                    </a:ext>
                  </a:extLst>
                </a:gridCol>
              </a:tblGrid>
              <a:tr h="585175">
                <a:tc>
                  <a:txBody>
                    <a:bodyPr/>
                    <a:lstStyle/>
                    <a:p>
                      <a:pPr marL="0" lvl="0" indent="0" algn="l" rtl="0">
                        <a:lnSpc>
                          <a:spcPct val="115000"/>
                        </a:lnSpc>
                        <a:spcBef>
                          <a:spcPts val="0"/>
                        </a:spcBef>
                        <a:spcAft>
                          <a:spcPts val="0"/>
                        </a:spcAft>
                        <a:buClr>
                          <a:srgbClr val="000000"/>
                        </a:buClr>
                        <a:buSzPts val="1100"/>
                        <a:buFont typeface="Arial"/>
                        <a:buNone/>
                      </a:pPr>
                      <a:r>
                        <a:rPr lang="en" sz="800" dirty="0">
                          <a:solidFill>
                            <a:srgbClr val="221E1F"/>
                          </a:solidFill>
                          <a:latin typeface="Open Sans Medium"/>
                          <a:ea typeface="Open Sans Medium"/>
                          <a:cs typeface="Open Sans Medium"/>
                          <a:sym typeface="Open Sans Medium"/>
                        </a:rPr>
                        <a:t>The baffle shall attenuate </a:t>
                      </a:r>
                      <a:r>
                        <a:rPr lang="en" sz="800" b="1" dirty="0">
                          <a:solidFill>
                            <a:srgbClr val="221E1F"/>
                          </a:solidFill>
                          <a:latin typeface="Open Sans"/>
                          <a:ea typeface="Open Sans"/>
                          <a:cs typeface="Open Sans"/>
                          <a:sym typeface="Open Sans"/>
                        </a:rPr>
                        <a:t>-25dB</a:t>
                      </a:r>
                      <a:r>
                        <a:rPr lang="en" sz="800" dirty="0">
                          <a:solidFill>
                            <a:srgbClr val="221E1F"/>
                          </a:solidFill>
                          <a:latin typeface="Open Sans Medium"/>
                          <a:ea typeface="Open Sans Medium"/>
                          <a:cs typeface="Open Sans Medium"/>
                          <a:sym typeface="Open Sans Medium"/>
                        </a:rPr>
                        <a:t> of the light at the sun exclusion angle and </a:t>
                      </a:r>
                      <a:r>
                        <a:rPr lang="en" sz="800" b="1" dirty="0">
                          <a:solidFill>
                            <a:srgbClr val="221E1F"/>
                          </a:solidFill>
                          <a:latin typeface="Open Sans"/>
                          <a:ea typeface="Open Sans"/>
                          <a:cs typeface="Open Sans"/>
                          <a:sym typeface="Open Sans"/>
                        </a:rPr>
                        <a:t>-5dB</a:t>
                      </a:r>
                      <a:r>
                        <a:rPr lang="en" sz="800" dirty="0">
                          <a:solidFill>
                            <a:srgbClr val="221E1F"/>
                          </a:solidFill>
                          <a:latin typeface="Open Sans Medium"/>
                          <a:ea typeface="Open Sans Medium"/>
                          <a:cs typeface="Open Sans Medium"/>
                          <a:sym typeface="Open Sans Medium"/>
                        </a:rPr>
                        <a:t> of light at the moon exclusion angle. </a:t>
                      </a:r>
                      <a:endParaRPr sz="8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sp>
        <p:nvSpPr>
          <p:cNvPr id="1136" name="Google Shape;1136;p44"/>
          <p:cNvSpPr/>
          <p:nvPr/>
        </p:nvSpPr>
        <p:spPr>
          <a:xfrm rot="10800000" flipH="1">
            <a:off x="1126625" y="4364300"/>
            <a:ext cx="1967400" cy="298200"/>
          </a:xfrm>
          <a:prstGeom prst="parallelogram">
            <a:avLst>
              <a:gd name="adj" fmla="val 99928"/>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aphicFrame>
        <p:nvGraphicFramePr>
          <p:cNvPr id="1137" name="Google Shape;1137;p44"/>
          <p:cNvGraphicFramePr/>
          <p:nvPr/>
        </p:nvGraphicFramePr>
        <p:xfrm>
          <a:off x="138588" y="3189218"/>
          <a:ext cx="2524725" cy="465700"/>
        </p:xfrm>
        <a:graphic>
          <a:graphicData uri="http://schemas.openxmlformats.org/drawingml/2006/table">
            <a:tbl>
              <a:tblPr>
                <a:noFill/>
                <a:tableStyleId>{23CC4F8D-3894-416D-8B37-F4D78A966482}</a:tableStyleId>
              </a:tblPr>
              <a:tblGrid>
                <a:gridCol w="2524725">
                  <a:extLst>
                    <a:ext uri="{9D8B030D-6E8A-4147-A177-3AD203B41FA5}">
                      <a16:colId xmlns:a16="http://schemas.microsoft.com/office/drawing/2014/main" val="20000"/>
                    </a:ext>
                  </a:extLst>
                </a:gridCol>
              </a:tblGrid>
              <a:tr h="465700">
                <a:tc>
                  <a:txBody>
                    <a:bodyPr/>
                    <a:lstStyle/>
                    <a:p>
                      <a:pPr marL="0" lvl="0" indent="0" algn="l" rtl="0">
                        <a:lnSpc>
                          <a:spcPct val="115000"/>
                        </a:lnSpc>
                        <a:spcBef>
                          <a:spcPts val="0"/>
                        </a:spcBef>
                        <a:spcAft>
                          <a:spcPts val="0"/>
                        </a:spcAft>
                        <a:buClr>
                          <a:srgbClr val="000000"/>
                        </a:buClr>
                        <a:buSzPts val="1100"/>
                        <a:buFont typeface="Arial"/>
                        <a:buNone/>
                      </a:pPr>
                      <a:r>
                        <a:rPr lang="en" sz="800" dirty="0">
                          <a:solidFill>
                            <a:srgbClr val="221E1F"/>
                          </a:solidFill>
                          <a:latin typeface="Open Sans Medium"/>
                          <a:ea typeface="Open Sans Medium"/>
                          <a:cs typeface="Open Sans Medium"/>
                          <a:sym typeface="Open Sans Medium"/>
                        </a:rPr>
                        <a:t>The star tracker shall operate within </a:t>
                      </a:r>
                      <a:r>
                        <a:rPr lang="en" sz="800" b="1" dirty="0">
                          <a:solidFill>
                            <a:srgbClr val="221E1F"/>
                          </a:solidFill>
                          <a:latin typeface="Open Sans"/>
                          <a:ea typeface="Open Sans"/>
                          <a:cs typeface="Open Sans"/>
                          <a:sym typeface="Open Sans"/>
                        </a:rPr>
                        <a:t>60</a:t>
                      </a:r>
                      <a:r>
                        <a:rPr lang="en" sz="800" b="1" dirty="0">
                          <a:solidFill>
                            <a:schemeClr val="dk1"/>
                          </a:solidFill>
                          <a:latin typeface="Open Sans"/>
                          <a:ea typeface="Open Sans"/>
                          <a:cs typeface="Open Sans"/>
                          <a:sym typeface="Open Sans"/>
                        </a:rPr>
                        <a:t>°</a:t>
                      </a:r>
                      <a:r>
                        <a:rPr lang="en" sz="800" dirty="0">
                          <a:solidFill>
                            <a:srgbClr val="221E1F"/>
                          </a:solidFill>
                          <a:latin typeface="Open Sans Medium"/>
                          <a:ea typeface="Open Sans Medium"/>
                          <a:cs typeface="Open Sans Medium"/>
                          <a:sym typeface="Open Sans Medium"/>
                        </a:rPr>
                        <a:t> of the sun and within </a:t>
                      </a:r>
                      <a:r>
                        <a:rPr lang="en" sz="800" b="1" dirty="0">
                          <a:solidFill>
                            <a:srgbClr val="221E1F"/>
                          </a:solidFill>
                          <a:latin typeface="Open Sans"/>
                          <a:ea typeface="Open Sans"/>
                          <a:cs typeface="Open Sans"/>
                          <a:sym typeface="Open Sans"/>
                        </a:rPr>
                        <a:t>20</a:t>
                      </a:r>
                      <a:r>
                        <a:rPr lang="en" sz="800" b="1" dirty="0">
                          <a:solidFill>
                            <a:schemeClr val="dk1"/>
                          </a:solidFill>
                          <a:latin typeface="Open Sans"/>
                          <a:ea typeface="Open Sans"/>
                          <a:cs typeface="Open Sans"/>
                          <a:sym typeface="Open Sans"/>
                        </a:rPr>
                        <a:t>°</a:t>
                      </a:r>
                      <a:r>
                        <a:rPr lang="en" sz="800" b="1" dirty="0">
                          <a:solidFill>
                            <a:srgbClr val="221E1F"/>
                          </a:solidFill>
                          <a:latin typeface="Open Sans"/>
                          <a:ea typeface="Open Sans"/>
                          <a:cs typeface="Open Sans"/>
                          <a:sym typeface="Open Sans"/>
                        </a:rPr>
                        <a:t> </a:t>
                      </a:r>
                      <a:r>
                        <a:rPr lang="en" sz="800" dirty="0">
                          <a:solidFill>
                            <a:srgbClr val="221E1F"/>
                          </a:solidFill>
                          <a:latin typeface="Open Sans Medium"/>
                          <a:ea typeface="Open Sans Medium"/>
                          <a:cs typeface="Open Sans Medium"/>
                          <a:sym typeface="Open Sans Medium"/>
                        </a:rPr>
                        <a:t>of the moon. </a:t>
                      </a:r>
                      <a:endParaRPr sz="8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sp>
        <p:nvSpPr>
          <p:cNvPr id="1138" name="Google Shape;1138;p44"/>
          <p:cNvSpPr/>
          <p:nvPr/>
        </p:nvSpPr>
        <p:spPr>
          <a:xfrm>
            <a:off x="1251350" y="3576850"/>
            <a:ext cx="109800" cy="2490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9" name="Google Shape;1139;p44"/>
          <p:cNvSpPr/>
          <p:nvPr/>
        </p:nvSpPr>
        <p:spPr>
          <a:xfrm>
            <a:off x="2835000" y="4266200"/>
            <a:ext cx="342000" cy="39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0" name="Google Shape;1140;p44"/>
          <p:cNvSpPr txBox="1">
            <a:spLocks noGrp="1"/>
          </p:cNvSpPr>
          <p:nvPr>
            <p:ph type="title"/>
          </p:nvPr>
        </p:nvSpPr>
        <p:spPr>
          <a:xfrm>
            <a:off x="-12" y="-1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#1: Heliostat Test Introduction &amp; Motivation</a:t>
            </a:r>
            <a:endParaRPr dirty="0"/>
          </a:p>
        </p:txBody>
      </p:sp>
      <p:sp>
        <p:nvSpPr>
          <p:cNvPr id="1141" name="Google Shape;1141;p4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45"/>
          <p:cNvSpPr/>
          <p:nvPr/>
        </p:nvSpPr>
        <p:spPr>
          <a:xfrm>
            <a:off x="6201550" y="564025"/>
            <a:ext cx="2694000" cy="2096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1147;p45"/>
          <p:cNvSpPr/>
          <p:nvPr/>
        </p:nvSpPr>
        <p:spPr>
          <a:xfrm>
            <a:off x="0" y="564025"/>
            <a:ext cx="2835000" cy="3866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8" name="Google Shape;1148;p45"/>
          <p:cNvSpPr/>
          <p:nvPr/>
        </p:nvSpPr>
        <p:spPr>
          <a:xfrm>
            <a:off x="4004950" y="4796475"/>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1149" name="Google Shape;1149;p45"/>
          <p:cNvPicPr preferRelativeResize="0"/>
          <p:nvPr/>
        </p:nvPicPr>
        <p:blipFill>
          <a:blip r:embed="rId3">
            <a:alphaModFix/>
          </a:blip>
          <a:stretch>
            <a:fillRect/>
          </a:stretch>
        </p:blipFill>
        <p:spPr>
          <a:xfrm>
            <a:off x="1347225" y="746575"/>
            <a:ext cx="1316089" cy="2324950"/>
          </a:xfrm>
          <a:prstGeom prst="rect">
            <a:avLst/>
          </a:prstGeom>
          <a:noFill/>
          <a:ln>
            <a:noFill/>
          </a:ln>
        </p:spPr>
      </p:pic>
      <p:pic>
        <p:nvPicPr>
          <p:cNvPr id="1150" name="Google Shape;1150;p45"/>
          <p:cNvPicPr preferRelativeResize="0"/>
          <p:nvPr/>
        </p:nvPicPr>
        <p:blipFill>
          <a:blip r:embed="rId4">
            <a:alphaModFix/>
          </a:blip>
          <a:stretch>
            <a:fillRect/>
          </a:stretch>
        </p:blipFill>
        <p:spPr>
          <a:xfrm>
            <a:off x="141225" y="746570"/>
            <a:ext cx="1110123" cy="2324946"/>
          </a:xfrm>
          <a:prstGeom prst="rect">
            <a:avLst/>
          </a:prstGeom>
          <a:noFill/>
          <a:ln>
            <a:noFill/>
          </a:ln>
        </p:spPr>
      </p:pic>
      <p:grpSp>
        <p:nvGrpSpPr>
          <p:cNvPr id="1151" name="Google Shape;1151;p45"/>
          <p:cNvGrpSpPr/>
          <p:nvPr/>
        </p:nvGrpSpPr>
        <p:grpSpPr>
          <a:xfrm>
            <a:off x="6644129" y="873383"/>
            <a:ext cx="1782995" cy="1698358"/>
            <a:chOff x="1037590" y="2449845"/>
            <a:chExt cx="1803556" cy="1715860"/>
          </a:xfrm>
        </p:grpSpPr>
        <p:pic>
          <p:nvPicPr>
            <p:cNvPr id="1152" name="Google Shape;1152;p45"/>
            <p:cNvPicPr preferRelativeResize="0"/>
            <p:nvPr/>
          </p:nvPicPr>
          <p:blipFill>
            <a:blip r:embed="rId5">
              <a:alphaModFix/>
            </a:blip>
            <a:stretch>
              <a:fillRect/>
            </a:stretch>
          </p:blipFill>
          <p:spPr>
            <a:xfrm>
              <a:off x="1037590" y="2449845"/>
              <a:ext cx="1803556" cy="1715860"/>
            </a:xfrm>
            <a:prstGeom prst="rect">
              <a:avLst/>
            </a:prstGeom>
            <a:noFill/>
            <a:ln>
              <a:noFill/>
            </a:ln>
          </p:spPr>
        </p:pic>
        <p:sp>
          <p:nvSpPr>
            <p:cNvPr id="1153" name="Google Shape;1153;p45"/>
            <p:cNvSpPr/>
            <p:nvPr/>
          </p:nvSpPr>
          <p:spPr>
            <a:xfrm>
              <a:off x="1314947" y="2584753"/>
              <a:ext cx="226800" cy="13299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4" name="Google Shape;1154;p45"/>
            <p:cNvSpPr txBox="1"/>
            <p:nvPr/>
          </p:nvSpPr>
          <p:spPr>
            <a:xfrm>
              <a:off x="1059199" y="3129349"/>
              <a:ext cx="738300" cy="29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i="1" dirty="0">
                  <a:solidFill>
                    <a:srgbClr val="000000"/>
                  </a:solidFill>
                  <a:latin typeface="Open Sans"/>
                  <a:ea typeface="Open Sans"/>
                  <a:cs typeface="Open Sans"/>
                  <a:sym typeface="Open Sans"/>
                </a:rPr>
                <a:t>FOV</a:t>
              </a:r>
              <a:endParaRPr sz="1000" b="1" dirty="0">
                <a:latin typeface="Open Sans"/>
                <a:ea typeface="Open Sans"/>
                <a:cs typeface="Open Sans"/>
                <a:sym typeface="Open Sans"/>
              </a:endParaRPr>
            </a:p>
          </p:txBody>
        </p:sp>
      </p:grpSp>
      <p:pic>
        <p:nvPicPr>
          <p:cNvPr id="1155" name="Google Shape;1155;p45"/>
          <p:cNvPicPr preferRelativeResize="0"/>
          <p:nvPr/>
        </p:nvPicPr>
        <p:blipFill>
          <a:blip r:embed="rId6">
            <a:alphaModFix/>
          </a:blip>
          <a:stretch>
            <a:fillRect/>
          </a:stretch>
        </p:blipFill>
        <p:spPr>
          <a:xfrm>
            <a:off x="4613777" y="1033527"/>
            <a:ext cx="1069450" cy="1218592"/>
          </a:xfrm>
          <a:prstGeom prst="rect">
            <a:avLst/>
          </a:prstGeom>
          <a:noFill/>
          <a:ln>
            <a:noFill/>
          </a:ln>
        </p:spPr>
      </p:pic>
      <p:graphicFrame>
        <p:nvGraphicFramePr>
          <p:cNvPr id="1156" name="Google Shape;1156;p45"/>
          <p:cNvGraphicFramePr/>
          <p:nvPr/>
        </p:nvGraphicFramePr>
        <p:xfrm>
          <a:off x="138588" y="3750018"/>
          <a:ext cx="2524725" cy="594648"/>
        </p:xfrm>
        <a:graphic>
          <a:graphicData uri="http://schemas.openxmlformats.org/drawingml/2006/table">
            <a:tbl>
              <a:tblPr>
                <a:noFill/>
                <a:tableStyleId>{23CC4F8D-3894-416D-8B37-F4D78A966482}</a:tableStyleId>
              </a:tblPr>
              <a:tblGrid>
                <a:gridCol w="2524725">
                  <a:extLst>
                    <a:ext uri="{9D8B030D-6E8A-4147-A177-3AD203B41FA5}">
                      <a16:colId xmlns:a16="http://schemas.microsoft.com/office/drawing/2014/main" val="20000"/>
                    </a:ext>
                  </a:extLst>
                </a:gridCol>
              </a:tblGrid>
              <a:tr h="585175">
                <a:tc>
                  <a:txBody>
                    <a:bodyPr/>
                    <a:lstStyle/>
                    <a:p>
                      <a:pPr marL="0" lvl="0" indent="0" algn="l" rtl="0">
                        <a:lnSpc>
                          <a:spcPct val="115000"/>
                        </a:lnSpc>
                        <a:spcBef>
                          <a:spcPts val="0"/>
                        </a:spcBef>
                        <a:spcAft>
                          <a:spcPts val="0"/>
                        </a:spcAft>
                        <a:buClr>
                          <a:srgbClr val="000000"/>
                        </a:buClr>
                        <a:buSzPts val="1100"/>
                        <a:buFont typeface="Arial"/>
                        <a:buNone/>
                      </a:pPr>
                      <a:r>
                        <a:rPr lang="en" sz="800" dirty="0">
                          <a:solidFill>
                            <a:srgbClr val="221E1F"/>
                          </a:solidFill>
                          <a:latin typeface="Open Sans Medium"/>
                          <a:ea typeface="Open Sans Medium"/>
                          <a:cs typeface="Open Sans Medium"/>
                          <a:sym typeface="Open Sans Medium"/>
                        </a:rPr>
                        <a:t>The baffle shall attenuate </a:t>
                      </a:r>
                      <a:r>
                        <a:rPr lang="en" sz="800" b="1" dirty="0">
                          <a:solidFill>
                            <a:srgbClr val="221E1F"/>
                          </a:solidFill>
                          <a:latin typeface="Open Sans"/>
                          <a:ea typeface="Open Sans"/>
                          <a:cs typeface="Open Sans"/>
                          <a:sym typeface="Open Sans"/>
                        </a:rPr>
                        <a:t>-25dB</a:t>
                      </a:r>
                      <a:r>
                        <a:rPr lang="en" sz="800" dirty="0">
                          <a:solidFill>
                            <a:srgbClr val="221E1F"/>
                          </a:solidFill>
                          <a:latin typeface="Open Sans Medium"/>
                          <a:ea typeface="Open Sans Medium"/>
                          <a:cs typeface="Open Sans Medium"/>
                          <a:sym typeface="Open Sans Medium"/>
                        </a:rPr>
                        <a:t> of the light at the sun exclusion angle and </a:t>
                      </a:r>
                      <a:r>
                        <a:rPr lang="en" sz="800" b="1" dirty="0">
                          <a:solidFill>
                            <a:srgbClr val="221E1F"/>
                          </a:solidFill>
                          <a:latin typeface="Open Sans"/>
                          <a:ea typeface="Open Sans"/>
                          <a:cs typeface="Open Sans"/>
                          <a:sym typeface="Open Sans"/>
                        </a:rPr>
                        <a:t>-5dB</a:t>
                      </a:r>
                      <a:r>
                        <a:rPr lang="en" sz="800" dirty="0">
                          <a:solidFill>
                            <a:srgbClr val="221E1F"/>
                          </a:solidFill>
                          <a:latin typeface="Open Sans Medium"/>
                          <a:ea typeface="Open Sans Medium"/>
                          <a:cs typeface="Open Sans Medium"/>
                          <a:sym typeface="Open Sans Medium"/>
                        </a:rPr>
                        <a:t> of light at the moon exclusion angle. </a:t>
                      </a:r>
                      <a:endParaRPr sz="8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1157" name="Google Shape;1157;p45"/>
          <p:cNvPicPr preferRelativeResize="0"/>
          <p:nvPr/>
        </p:nvPicPr>
        <p:blipFill>
          <a:blip r:embed="rId7">
            <a:alphaModFix/>
          </a:blip>
          <a:stretch>
            <a:fillRect/>
          </a:stretch>
        </p:blipFill>
        <p:spPr>
          <a:xfrm>
            <a:off x="3411218" y="1024213"/>
            <a:ext cx="1069457" cy="1237212"/>
          </a:xfrm>
          <a:prstGeom prst="rect">
            <a:avLst/>
          </a:prstGeom>
          <a:noFill/>
          <a:ln>
            <a:noFill/>
          </a:ln>
        </p:spPr>
      </p:pic>
      <p:sp>
        <p:nvSpPr>
          <p:cNvPr id="1158" name="Google Shape;1158;p45"/>
          <p:cNvSpPr/>
          <p:nvPr/>
        </p:nvSpPr>
        <p:spPr>
          <a:xfrm rot="10800000" flipH="1">
            <a:off x="1143925" y="4387400"/>
            <a:ext cx="1944600" cy="275100"/>
          </a:xfrm>
          <a:prstGeom prst="parallelogram">
            <a:avLst>
              <a:gd name="adj" fmla="val 99928"/>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9" name="Google Shape;1159;p45"/>
          <p:cNvSpPr/>
          <p:nvPr/>
        </p:nvSpPr>
        <p:spPr>
          <a:xfrm>
            <a:off x="2835000" y="4266200"/>
            <a:ext cx="342000" cy="39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aphicFrame>
        <p:nvGraphicFramePr>
          <p:cNvPr id="1160" name="Google Shape;1160;p45"/>
          <p:cNvGraphicFramePr/>
          <p:nvPr/>
        </p:nvGraphicFramePr>
        <p:xfrm>
          <a:off x="138588" y="3189218"/>
          <a:ext cx="2524725" cy="465700"/>
        </p:xfrm>
        <a:graphic>
          <a:graphicData uri="http://schemas.openxmlformats.org/drawingml/2006/table">
            <a:tbl>
              <a:tblPr>
                <a:noFill/>
                <a:tableStyleId>{23CC4F8D-3894-416D-8B37-F4D78A966482}</a:tableStyleId>
              </a:tblPr>
              <a:tblGrid>
                <a:gridCol w="2524725">
                  <a:extLst>
                    <a:ext uri="{9D8B030D-6E8A-4147-A177-3AD203B41FA5}">
                      <a16:colId xmlns:a16="http://schemas.microsoft.com/office/drawing/2014/main" val="20000"/>
                    </a:ext>
                  </a:extLst>
                </a:gridCol>
              </a:tblGrid>
              <a:tr h="465700">
                <a:tc>
                  <a:txBody>
                    <a:bodyPr/>
                    <a:lstStyle/>
                    <a:p>
                      <a:pPr marL="0" lvl="0" indent="0" algn="l" rtl="0">
                        <a:lnSpc>
                          <a:spcPct val="115000"/>
                        </a:lnSpc>
                        <a:spcBef>
                          <a:spcPts val="0"/>
                        </a:spcBef>
                        <a:spcAft>
                          <a:spcPts val="0"/>
                        </a:spcAft>
                        <a:buClr>
                          <a:srgbClr val="000000"/>
                        </a:buClr>
                        <a:buSzPts val="1100"/>
                        <a:buFont typeface="Arial"/>
                        <a:buNone/>
                      </a:pPr>
                      <a:r>
                        <a:rPr lang="en" sz="800" dirty="0">
                          <a:solidFill>
                            <a:srgbClr val="221E1F"/>
                          </a:solidFill>
                          <a:latin typeface="Open Sans Medium"/>
                          <a:ea typeface="Open Sans Medium"/>
                          <a:cs typeface="Open Sans Medium"/>
                          <a:sym typeface="Open Sans Medium"/>
                        </a:rPr>
                        <a:t>The star tracker shall operate within </a:t>
                      </a:r>
                      <a:r>
                        <a:rPr lang="en" sz="800" b="1" dirty="0">
                          <a:solidFill>
                            <a:srgbClr val="221E1F"/>
                          </a:solidFill>
                          <a:latin typeface="Open Sans"/>
                          <a:ea typeface="Open Sans"/>
                          <a:cs typeface="Open Sans"/>
                          <a:sym typeface="Open Sans"/>
                        </a:rPr>
                        <a:t>60</a:t>
                      </a:r>
                      <a:r>
                        <a:rPr lang="en" sz="800" b="1" dirty="0">
                          <a:solidFill>
                            <a:schemeClr val="dk1"/>
                          </a:solidFill>
                          <a:latin typeface="Open Sans"/>
                          <a:ea typeface="Open Sans"/>
                          <a:cs typeface="Open Sans"/>
                          <a:sym typeface="Open Sans"/>
                        </a:rPr>
                        <a:t>°</a:t>
                      </a:r>
                      <a:r>
                        <a:rPr lang="en" sz="800" dirty="0">
                          <a:solidFill>
                            <a:srgbClr val="221E1F"/>
                          </a:solidFill>
                          <a:latin typeface="Open Sans Medium"/>
                          <a:ea typeface="Open Sans Medium"/>
                          <a:cs typeface="Open Sans Medium"/>
                          <a:sym typeface="Open Sans Medium"/>
                        </a:rPr>
                        <a:t> of the sun and within </a:t>
                      </a:r>
                      <a:r>
                        <a:rPr lang="en" sz="800" b="1" dirty="0">
                          <a:solidFill>
                            <a:srgbClr val="221E1F"/>
                          </a:solidFill>
                          <a:latin typeface="Open Sans"/>
                          <a:ea typeface="Open Sans"/>
                          <a:cs typeface="Open Sans"/>
                          <a:sym typeface="Open Sans"/>
                        </a:rPr>
                        <a:t>20</a:t>
                      </a:r>
                      <a:r>
                        <a:rPr lang="en" sz="800" b="1" dirty="0">
                          <a:solidFill>
                            <a:schemeClr val="dk1"/>
                          </a:solidFill>
                          <a:latin typeface="Open Sans"/>
                          <a:ea typeface="Open Sans"/>
                          <a:cs typeface="Open Sans"/>
                          <a:sym typeface="Open Sans"/>
                        </a:rPr>
                        <a:t>°</a:t>
                      </a:r>
                      <a:r>
                        <a:rPr lang="en" sz="800" b="1" dirty="0">
                          <a:solidFill>
                            <a:srgbClr val="221E1F"/>
                          </a:solidFill>
                          <a:latin typeface="Open Sans"/>
                          <a:ea typeface="Open Sans"/>
                          <a:cs typeface="Open Sans"/>
                          <a:sym typeface="Open Sans"/>
                        </a:rPr>
                        <a:t> </a:t>
                      </a:r>
                      <a:r>
                        <a:rPr lang="en" sz="800" dirty="0">
                          <a:solidFill>
                            <a:srgbClr val="221E1F"/>
                          </a:solidFill>
                          <a:latin typeface="Open Sans Medium"/>
                          <a:ea typeface="Open Sans Medium"/>
                          <a:cs typeface="Open Sans Medium"/>
                          <a:sym typeface="Open Sans Medium"/>
                        </a:rPr>
                        <a:t>of the moon. </a:t>
                      </a:r>
                      <a:endParaRPr sz="8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sp>
        <p:nvSpPr>
          <p:cNvPr id="1161" name="Google Shape;1161;p45"/>
          <p:cNvSpPr/>
          <p:nvPr/>
        </p:nvSpPr>
        <p:spPr>
          <a:xfrm>
            <a:off x="1251350" y="3576850"/>
            <a:ext cx="109800" cy="2490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45"/>
          <p:cNvSpPr txBox="1"/>
          <p:nvPr/>
        </p:nvSpPr>
        <p:spPr>
          <a:xfrm>
            <a:off x="3371113" y="664225"/>
            <a:ext cx="2312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MODEL: ZEMAX Stray Light</a:t>
            </a:r>
            <a:endParaRPr sz="1800" b="1" dirty="0"/>
          </a:p>
        </p:txBody>
      </p:sp>
      <p:sp>
        <p:nvSpPr>
          <p:cNvPr id="1163" name="Google Shape;1163;p45"/>
          <p:cNvSpPr txBox="1"/>
          <p:nvPr/>
        </p:nvSpPr>
        <p:spPr>
          <a:xfrm>
            <a:off x="6247750" y="554675"/>
            <a:ext cx="2647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RESULTS: Attenuation Curve</a:t>
            </a:r>
            <a:endParaRPr sz="1200" dirty="0"/>
          </a:p>
        </p:txBody>
      </p:sp>
      <p:sp>
        <p:nvSpPr>
          <p:cNvPr id="1164" name="Google Shape;1164;p45"/>
          <p:cNvSpPr/>
          <p:nvPr/>
        </p:nvSpPr>
        <p:spPr>
          <a:xfrm>
            <a:off x="3220275" y="700775"/>
            <a:ext cx="2694000" cy="16983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45"/>
          <p:cNvSpPr/>
          <p:nvPr/>
        </p:nvSpPr>
        <p:spPr>
          <a:xfrm rot="-5400000">
            <a:off x="6047300" y="1268275"/>
            <a:ext cx="174900" cy="7491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1166;p45"/>
          <p:cNvSpPr txBox="1">
            <a:spLocks noGrp="1"/>
          </p:cNvSpPr>
          <p:nvPr>
            <p:ph type="title"/>
          </p:nvPr>
        </p:nvSpPr>
        <p:spPr>
          <a:xfrm>
            <a:off x="-12" y="-1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#1: Heliostat Test Introduction &amp; Motivation</a:t>
            </a:r>
            <a:endParaRPr dirty="0"/>
          </a:p>
        </p:txBody>
      </p:sp>
      <p:sp>
        <p:nvSpPr>
          <p:cNvPr id="1167" name="Google Shape;1167;p4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46"/>
          <p:cNvSpPr/>
          <p:nvPr/>
        </p:nvSpPr>
        <p:spPr>
          <a:xfrm>
            <a:off x="6201550" y="564025"/>
            <a:ext cx="2694000" cy="40839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46"/>
          <p:cNvSpPr/>
          <p:nvPr/>
        </p:nvSpPr>
        <p:spPr>
          <a:xfrm>
            <a:off x="3220275" y="2545175"/>
            <a:ext cx="2694000" cy="20535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1174;p46"/>
          <p:cNvSpPr/>
          <p:nvPr/>
        </p:nvSpPr>
        <p:spPr>
          <a:xfrm>
            <a:off x="0" y="564025"/>
            <a:ext cx="2835000" cy="386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1175;p46"/>
          <p:cNvSpPr txBox="1">
            <a:spLocks noGrp="1"/>
          </p:cNvSpPr>
          <p:nvPr>
            <p:ph type="title"/>
          </p:nvPr>
        </p:nvSpPr>
        <p:spPr>
          <a:xfrm>
            <a:off x="-12" y="-1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#1: Heliostat Test Introduction &amp; Motivation</a:t>
            </a:r>
            <a:endParaRPr dirty="0"/>
          </a:p>
        </p:txBody>
      </p:sp>
      <p:sp>
        <p:nvSpPr>
          <p:cNvPr id="1176" name="Google Shape;1176;p46"/>
          <p:cNvSpPr/>
          <p:nvPr/>
        </p:nvSpPr>
        <p:spPr>
          <a:xfrm>
            <a:off x="4004950" y="4796475"/>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1177" name="Google Shape;1177;p46"/>
          <p:cNvPicPr preferRelativeResize="0"/>
          <p:nvPr/>
        </p:nvPicPr>
        <p:blipFill>
          <a:blip r:embed="rId3">
            <a:alphaModFix/>
          </a:blip>
          <a:stretch>
            <a:fillRect/>
          </a:stretch>
        </p:blipFill>
        <p:spPr>
          <a:xfrm>
            <a:off x="1347225" y="746575"/>
            <a:ext cx="1316089" cy="2324950"/>
          </a:xfrm>
          <a:prstGeom prst="rect">
            <a:avLst/>
          </a:prstGeom>
          <a:noFill/>
          <a:ln>
            <a:noFill/>
          </a:ln>
        </p:spPr>
      </p:pic>
      <p:pic>
        <p:nvPicPr>
          <p:cNvPr id="1178" name="Google Shape;1178;p46"/>
          <p:cNvPicPr preferRelativeResize="0"/>
          <p:nvPr/>
        </p:nvPicPr>
        <p:blipFill>
          <a:blip r:embed="rId4">
            <a:alphaModFix/>
          </a:blip>
          <a:stretch>
            <a:fillRect/>
          </a:stretch>
        </p:blipFill>
        <p:spPr>
          <a:xfrm>
            <a:off x="141225" y="746570"/>
            <a:ext cx="1110123" cy="2324946"/>
          </a:xfrm>
          <a:prstGeom prst="rect">
            <a:avLst/>
          </a:prstGeom>
          <a:noFill/>
          <a:ln>
            <a:noFill/>
          </a:ln>
        </p:spPr>
      </p:pic>
      <p:pic>
        <p:nvPicPr>
          <p:cNvPr id="1179" name="Google Shape;1179;p46"/>
          <p:cNvPicPr preferRelativeResize="0"/>
          <p:nvPr/>
        </p:nvPicPr>
        <p:blipFill>
          <a:blip r:embed="rId5">
            <a:alphaModFix/>
          </a:blip>
          <a:stretch>
            <a:fillRect/>
          </a:stretch>
        </p:blipFill>
        <p:spPr>
          <a:xfrm>
            <a:off x="6471225" y="2652725"/>
            <a:ext cx="2226224" cy="1873525"/>
          </a:xfrm>
          <a:prstGeom prst="rect">
            <a:avLst/>
          </a:prstGeom>
          <a:noFill/>
          <a:ln>
            <a:noFill/>
          </a:ln>
        </p:spPr>
      </p:pic>
      <p:grpSp>
        <p:nvGrpSpPr>
          <p:cNvPr id="1180" name="Google Shape;1180;p46"/>
          <p:cNvGrpSpPr/>
          <p:nvPr/>
        </p:nvGrpSpPr>
        <p:grpSpPr>
          <a:xfrm>
            <a:off x="6644129" y="873383"/>
            <a:ext cx="1782995" cy="1698358"/>
            <a:chOff x="1037590" y="2449845"/>
            <a:chExt cx="1803556" cy="1715860"/>
          </a:xfrm>
        </p:grpSpPr>
        <p:pic>
          <p:nvPicPr>
            <p:cNvPr id="1181" name="Google Shape;1181;p46"/>
            <p:cNvPicPr preferRelativeResize="0"/>
            <p:nvPr/>
          </p:nvPicPr>
          <p:blipFill>
            <a:blip r:embed="rId6">
              <a:alphaModFix/>
            </a:blip>
            <a:stretch>
              <a:fillRect/>
            </a:stretch>
          </p:blipFill>
          <p:spPr>
            <a:xfrm>
              <a:off x="1037590" y="2449845"/>
              <a:ext cx="1803556" cy="1715860"/>
            </a:xfrm>
            <a:prstGeom prst="rect">
              <a:avLst/>
            </a:prstGeom>
            <a:noFill/>
            <a:ln>
              <a:noFill/>
            </a:ln>
          </p:spPr>
        </p:pic>
        <p:sp>
          <p:nvSpPr>
            <p:cNvPr id="1182" name="Google Shape;1182;p46"/>
            <p:cNvSpPr/>
            <p:nvPr/>
          </p:nvSpPr>
          <p:spPr>
            <a:xfrm>
              <a:off x="1314947" y="2584753"/>
              <a:ext cx="226800" cy="13299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3" name="Google Shape;1183;p46"/>
            <p:cNvSpPr txBox="1"/>
            <p:nvPr/>
          </p:nvSpPr>
          <p:spPr>
            <a:xfrm>
              <a:off x="1059199" y="3129349"/>
              <a:ext cx="738300" cy="29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i="1" dirty="0">
                  <a:solidFill>
                    <a:srgbClr val="000000"/>
                  </a:solidFill>
                  <a:latin typeface="Open Sans"/>
                  <a:ea typeface="Open Sans"/>
                  <a:cs typeface="Open Sans"/>
                  <a:sym typeface="Open Sans"/>
                </a:rPr>
                <a:t>FOV</a:t>
              </a:r>
              <a:endParaRPr sz="1000" b="1" dirty="0">
                <a:latin typeface="Open Sans"/>
                <a:ea typeface="Open Sans"/>
                <a:cs typeface="Open Sans"/>
                <a:sym typeface="Open Sans"/>
              </a:endParaRPr>
            </a:p>
          </p:txBody>
        </p:sp>
      </p:grpSp>
      <p:pic>
        <p:nvPicPr>
          <p:cNvPr id="1184" name="Google Shape;1184;p46"/>
          <p:cNvPicPr preferRelativeResize="0"/>
          <p:nvPr/>
        </p:nvPicPr>
        <p:blipFill>
          <a:blip r:embed="rId7">
            <a:alphaModFix/>
          </a:blip>
          <a:stretch>
            <a:fillRect/>
          </a:stretch>
        </p:blipFill>
        <p:spPr>
          <a:xfrm>
            <a:off x="4613777" y="1033527"/>
            <a:ext cx="1069450" cy="1218592"/>
          </a:xfrm>
          <a:prstGeom prst="rect">
            <a:avLst/>
          </a:prstGeom>
          <a:noFill/>
          <a:ln>
            <a:noFill/>
          </a:ln>
        </p:spPr>
      </p:pic>
      <p:pic>
        <p:nvPicPr>
          <p:cNvPr id="1185" name="Google Shape;1185;p46"/>
          <p:cNvPicPr preferRelativeResize="0"/>
          <p:nvPr/>
        </p:nvPicPr>
        <p:blipFill>
          <a:blip r:embed="rId8">
            <a:alphaModFix/>
          </a:blip>
          <a:stretch>
            <a:fillRect/>
          </a:stretch>
        </p:blipFill>
        <p:spPr>
          <a:xfrm>
            <a:off x="3429450" y="2774500"/>
            <a:ext cx="811551" cy="1751750"/>
          </a:xfrm>
          <a:prstGeom prst="rect">
            <a:avLst/>
          </a:prstGeom>
          <a:noFill/>
          <a:ln>
            <a:noFill/>
          </a:ln>
        </p:spPr>
      </p:pic>
      <p:pic>
        <p:nvPicPr>
          <p:cNvPr id="1186" name="Google Shape;1186;p46"/>
          <p:cNvPicPr preferRelativeResize="0"/>
          <p:nvPr/>
        </p:nvPicPr>
        <p:blipFill rotWithShape="1">
          <a:blip r:embed="rId9">
            <a:alphaModFix/>
          </a:blip>
          <a:srcRect l="12706" r="16701"/>
          <a:stretch/>
        </p:blipFill>
        <p:spPr>
          <a:xfrm>
            <a:off x="4333900" y="2952075"/>
            <a:ext cx="1180925" cy="1296676"/>
          </a:xfrm>
          <a:prstGeom prst="rect">
            <a:avLst/>
          </a:prstGeom>
          <a:noFill/>
          <a:ln>
            <a:noFill/>
          </a:ln>
        </p:spPr>
      </p:pic>
      <p:graphicFrame>
        <p:nvGraphicFramePr>
          <p:cNvPr id="1187" name="Google Shape;1187;p46"/>
          <p:cNvGraphicFramePr/>
          <p:nvPr/>
        </p:nvGraphicFramePr>
        <p:xfrm>
          <a:off x="138588" y="3750018"/>
          <a:ext cx="2524725" cy="594648"/>
        </p:xfrm>
        <a:graphic>
          <a:graphicData uri="http://schemas.openxmlformats.org/drawingml/2006/table">
            <a:tbl>
              <a:tblPr>
                <a:noFill/>
                <a:tableStyleId>{23CC4F8D-3894-416D-8B37-F4D78A966482}</a:tableStyleId>
              </a:tblPr>
              <a:tblGrid>
                <a:gridCol w="2524725">
                  <a:extLst>
                    <a:ext uri="{9D8B030D-6E8A-4147-A177-3AD203B41FA5}">
                      <a16:colId xmlns:a16="http://schemas.microsoft.com/office/drawing/2014/main" val="20000"/>
                    </a:ext>
                  </a:extLst>
                </a:gridCol>
              </a:tblGrid>
              <a:tr h="585175">
                <a:tc>
                  <a:txBody>
                    <a:bodyPr/>
                    <a:lstStyle/>
                    <a:p>
                      <a:pPr marL="0" lvl="0" indent="0" algn="l" rtl="0">
                        <a:lnSpc>
                          <a:spcPct val="115000"/>
                        </a:lnSpc>
                        <a:spcBef>
                          <a:spcPts val="0"/>
                        </a:spcBef>
                        <a:spcAft>
                          <a:spcPts val="0"/>
                        </a:spcAft>
                        <a:buClr>
                          <a:srgbClr val="000000"/>
                        </a:buClr>
                        <a:buSzPts val="1100"/>
                        <a:buFont typeface="Arial"/>
                        <a:buNone/>
                      </a:pPr>
                      <a:r>
                        <a:rPr lang="en" sz="800" dirty="0">
                          <a:solidFill>
                            <a:srgbClr val="221E1F"/>
                          </a:solidFill>
                          <a:latin typeface="Open Sans Medium"/>
                          <a:ea typeface="Open Sans Medium"/>
                          <a:cs typeface="Open Sans Medium"/>
                          <a:sym typeface="Open Sans Medium"/>
                        </a:rPr>
                        <a:t>The baffle shall attenuate </a:t>
                      </a:r>
                      <a:r>
                        <a:rPr lang="en" sz="800" b="1" dirty="0">
                          <a:solidFill>
                            <a:srgbClr val="221E1F"/>
                          </a:solidFill>
                          <a:latin typeface="Open Sans"/>
                          <a:ea typeface="Open Sans"/>
                          <a:cs typeface="Open Sans"/>
                          <a:sym typeface="Open Sans"/>
                        </a:rPr>
                        <a:t>-25dB</a:t>
                      </a:r>
                      <a:r>
                        <a:rPr lang="en" sz="800" dirty="0">
                          <a:solidFill>
                            <a:srgbClr val="221E1F"/>
                          </a:solidFill>
                          <a:latin typeface="Open Sans Medium"/>
                          <a:ea typeface="Open Sans Medium"/>
                          <a:cs typeface="Open Sans Medium"/>
                          <a:sym typeface="Open Sans Medium"/>
                        </a:rPr>
                        <a:t> of the light at the sun exclusion angle and </a:t>
                      </a:r>
                      <a:r>
                        <a:rPr lang="en" sz="800" b="1" dirty="0">
                          <a:solidFill>
                            <a:srgbClr val="221E1F"/>
                          </a:solidFill>
                          <a:latin typeface="Open Sans"/>
                          <a:ea typeface="Open Sans"/>
                          <a:cs typeface="Open Sans"/>
                          <a:sym typeface="Open Sans"/>
                        </a:rPr>
                        <a:t>-5dB</a:t>
                      </a:r>
                      <a:r>
                        <a:rPr lang="en" sz="800" dirty="0">
                          <a:solidFill>
                            <a:srgbClr val="221E1F"/>
                          </a:solidFill>
                          <a:latin typeface="Open Sans Medium"/>
                          <a:ea typeface="Open Sans Medium"/>
                          <a:cs typeface="Open Sans Medium"/>
                          <a:sym typeface="Open Sans Medium"/>
                        </a:rPr>
                        <a:t> of light at the moon exclusion angle. </a:t>
                      </a:r>
                      <a:endParaRPr sz="8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1188" name="Google Shape;1188;p46"/>
          <p:cNvPicPr preferRelativeResize="0"/>
          <p:nvPr/>
        </p:nvPicPr>
        <p:blipFill>
          <a:blip r:embed="rId10">
            <a:alphaModFix/>
          </a:blip>
          <a:stretch>
            <a:fillRect/>
          </a:stretch>
        </p:blipFill>
        <p:spPr>
          <a:xfrm>
            <a:off x="3411218" y="1024213"/>
            <a:ext cx="1069457" cy="1237212"/>
          </a:xfrm>
          <a:prstGeom prst="rect">
            <a:avLst/>
          </a:prstGeom>
          <a:noFill/>
          <a:ln>
            <a:noFill/>
          </a:ln>
        </p:spPr>
      </p:pic>
      <p:sp>
        <p:nvSpPr>
          <p:cNvPr id="1189" name="Google Shape;1189;p46"/>
          <p:cNvSpPr/>
          <p:nvPr/>
        </p:nvSpPr>
        <p:spPr>
          <a:xfrm rot="10800000" flipH="1">
            <a:off x="1088700" y="4331175"/>
            <a:ext cx="2002200" cy="335400"/>
          </a:xfrm>
          <a:prstGeom prst="parallelogram">
            <a:avLst>
              <a:gd name="adj" fmla="val 99928"/>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1190;p46"/>
          <p:cNvSpPr/>
          <p:nvPr/>
        </p:nvSpPr>
        <p:spPr>
          <a:xfrm>
            <a:off x="2835000" y="4361775"/>
            <a:ext cx="342000" cy="30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aphicFrame>
        <p:nvGraphicFramePr>
          <p:cNvPr id="1191" name="Google Shape;1191;p46"/>
          <p:cNvGraphicFramePr/>
          <p:nvPr/>
        </p:nvGraphicFramePr>
        <p:xfrm>
          <a:off x="138588" y="3189218"/>
          <a:ext cx="2524725" cy="465700"/>
        </p:xfrm>
        <a:graphic>
          <a:graphicData uri="http://schemas.openxmlformats.org/drawingml/2006/table">
            <a:tbl>
              <a:tblPr>
                <a:noFill/>
                <a:tableStyleId>{23CC4F8D-3894-416D-8B37-F4D78A966482}</a:tableStyleId>
              </a:tblPr>
              <a:tblGrid>
                <a:gridCol w="2524725">
                  <a:extLst>
                    <a:ext uri="{9D8B030D-6E8A-4147-A177-3AD203B41FA5}">
                      <a16:colId xmlns:a16="http://schemas.microsoft.com/office/drawing/2014/main" val="20000"/>
                    </a:ext>
                  </a:extLst>
                </a:gridCol>
              </a:tblGrid>
              <a:tr h="465700">
                <a:tc>
                  <a:txBody>
                    <a:bodyPr/>
                    <a:lstStyle/>
                    <a:p>
                      <a:pPr marL="0" lvl="0" indent="0" algn="l" rtl="0">
                        <a:lnSpc>
                          <a:spcPct val="115000"/>
                        </a:lnSpc>
                        <a:spcBef>
                          <a:spcPts val="0"/>
                        </a:spcBef>
                        <a:spcAft>
                          <a:spcPts val="0"/>
                        </a:spcAft>
                        <a:buClr>
                          <a:srgbClr val="000000"/>
                        </a:buClr>
                        <a:buSzPts val="1100"/>
                        <a:buFont typeface="Arial"/>
                        <a:buNone/>
                      </a:pPr>
                      <a:r>
                        <a:rPr lang="en" sz="800" dirty="0">
                          <a:solidFill>
                            <a:srgbClr val="221E1F"/>
                          </a:solidFill>
                          <a:latin typeface="Open Sans Medium"/>
                          <a:ea typeface="Open Sans Medium"/>
                          <a:cs typeface="Open Sans Medium"/>
                          <a:sym typeface="Open Sans Medium"/>
                        </a:rPr>
                        <a:t>The star tracker shall operate within </a:t>
                      </a:r>
                      <a:r>
                        <a:rPr lang="en" sz="800" b="1" dirty="0">
                          <a:solidFill>
                            <a:srgbClr val="221E1F"/>
                          </a:solidFill>
                          <a:latin typeface="Open Sans"/>
                          <a:ea typeface="Open Sans"/>
                          <a:cs typeface="Open Sans"/>
                          <a:sym typeface="Open Sans"/>
                        </a:rPr>
                        <a:t>60</a:t>
                      </a:r>
                      <a:r>
                        <a:rPr lang="en" sz="800" b="1" dirty="0">
                          <a:solidFill>
                            <a:schemeClr val="dk1"/>
                          </a:solidFill>
                          <a:latin typeface="Open Sans"/>
                          <a:ea typeface="Open Sans"/>
                          <a:cs typeface="Open Sans"/>
                          <a:sym typeface="Open Sans"/>
                        </a:rPr>
                        <a:t>°</a:t>
                      </a:r>
                      <a:r>
                        <a:rPr lang="en" sz="800" dirty="0">
                          <a:solidFill>
                            <a:srgbClr val="221E1F"/>
                          </a:solidFill>
                          <a:latin typeface="Open Sans Medium"/>
                          <a:ea typeface="Open Sans Medium"/>
                          <a:cs typeface="Open Sans Medium"/>
                          <a:sym typeface="Open Sans Medium"/>
                        </a:rPr>
                        <a:t> of the sun and within </a:t>
                      </a:r>
                      <a:r>
                        <a:rPr lang="en" sz="800" b="1" dirty="0">
                          <a:solidFill>
                            <a:srgbClr val="221E1F"/>
                          </a:solidFill>
                          <a:latin typeface="Open Sans"/>
                          <a:ea typeface="Open Sans"/>
                          <a:cs typeface="Open Sans"/>
                          <a:sym typeface="Open Sans"/>
                        </a:rPr>
                        <a:t>20</a:t>
                      </a:r>
                      <a:r>
                        <a:rPr lang="en" sz="800" b="1" dirty="0">
                          <a:solidFill>
                            <a:schemeClr val="dk1"/>
                          </a:solidFill>
                          <a:latin typeface="Open Sans"/>
                          <a:ea typeface="Open Sans"/>
                          <a:cs typeface="Open Sans"/>
                          <a:sym typeface="Open Sans"/>
                        </a:rPr>
                        <a:t>°</a:t>
                      </a:r>
                      <a:r>
                        <a:rPr lang="en" sz="800" b="1" dirty="0">
                          <a:solidFill>
                            <a:srgbClr val="221E1F"/>
                          </a:solidFill>
                          <a:latin typeface="Open Sans"/>
                          <a:ea typeface="Open Sans"/>
                          <a:cs typeface="Open Sans"/>
                          <a:sym typeface="Open Sans"/>
                        </a:rPr>
                        <a:t> </a:t>
                      </a:r>
                      <a:r>
                        <a:rPr lang="en" sz="800" dirty="0">
                          <a:solidFill>
                            <a:srgbClr val="221E1F"/>
                          </a:solidFill>
                          <a:latin typeface="Open Sans Medium"/>
                          <a:ea typeface="Open Sans Medium"/>
                          <a:cs typeface="Open Sans Medium"/>
                          <a:sym typeface="Open Sans Medium"/>
                        </a:rPr>
                        <a:t>of the moon. </a:t>
                      </a:r>
                      <a:endParaRPr sz="8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sp>
        <p:nvSpPr>
          <p:cNvPr id="1192" name="Google Shape;1192;p46"/>
          <p:cNvSpPr/>
          <p:nvPr/>
        </p:nvSpPr>
        <p:spPr>
          <a:xfrm>
            <a:off x="1251350" y="3576850"/>
            <a:ext cx="109800" cy="2490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1193;p46"/>
          <p:cNvSpPr txBox="1"/>
          <p:nvPr/>
        </p:nvSpPr>
        <p:spPr>
          <a:xfrm>
            <a:off x="3371113" y="664225"/>
            <a:ext cx="2312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MODEL: ZEMAX Stray Light</a:t>
            </a:r>
            <a:endParaRPr sz="1800" b="1" dirty="0"/>
          </a:p>
        </p:txBody>
      </p:sp>
      <p:sp>
        <p:nvSpPr>
          <p:cNvPr id="1194" name="Google Shape;1194;p46"/>
          <p:cNvSpPr txBox="1"/>
          <p:nvPr/>
        </p:nvSpPr>
        <p:spPr>
          <a:xfrm>
            <a:off x="3495600" y="2490925"/>
            <a:ext cx="2312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HARDWARE TEST: Heliostat </a:t>
            </a:r>
            <a:endParaRPr sz="1200" dirty="0"/>
          </a:p>
        </p:txBody>
      </p:sp>
      <p:sp>
        <p:nvSpPr>
          <p:cNvPr id="1195" name="Google Shape;1195;p46"/>
          <p:cNvSpPr txBox="1"/>
          <p:nvPr/>
        </p:nvSpPr>
        <p:spPr>
          <a:xfrm>
            <a:off x="6247750" y="554675"/>
            <a:ext cx="2647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RESULTS: Attenuation Curve</a:t>
            </a:r>
            <a:endParaRPr sz="1200" dirty="0"/>
          </a:p>
        </p:txBody>
      </p:sp>
      <p:sp>
        <p:nvSpPr>
          <p:cNvPr id="1196" name="Google Shape;1196;p46"/>
          <p:cNvSpPr/>
          <p:nvPr/>
        </p:nvSpPr>
        <p:spPr>
          <a:xfrm>
            <a:off x="3220275" y="700775"/>
            <a:ext cx="2694000" cy="16983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1197;p46"/>
          <p:cNvSpPr/>
          <p:nvPr/>
        </p:nvSpPr>
        <p:spPr>
          <a:xfrm rot="-5400000">
            <a:off x="6047300" y="1268275"/>
            <a:ext cx="174900" cy="7491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8" name="Google Shape;1198;p46"/>
          <p:cNvSpPr/>
          <p:nvPr/>
        </p:nvSpPr>
        <p:spPr>
          <a:xfrm rot="-5400000">
            <a:off x="5970325" y="3114850"/>
            <a:ext cx="174900" cy="7491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9" name="Google Shape;1199;p46"/>
          <p:cNvSpPr txBox="1"/>
          <p:nvPr/>
        </p:nvSpPr>
        <p:spPr>
          <a:xfrm>
            <a:off x="4333963" y="4218450"/>
            <a:ext cx="11808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i="1" dirty="0">
                <a:solidFill>
                  <a:schemeClr val="dk1"/>
                </a:solidFill>
                <a:latin typeface="Open Sans Medium"/>
                <a:ea typeface="Open Sans Medium"/>
                <a:cs typeface="Open Sans Medium"/>
                <a:sym typeface="Open Sans Medium"/>
              </a:rPr>
              <a:t>LASP Heliostat Lab </a:t>
            </a:r>
            <a:endParaRPr sz="1100" i="1" dirty="0"/>
          </a:p>
        </p:txBody>
      </p:sp>
      <p:sp>
        <p:nvSpPr>
          <p:cNvPr id="1200" name="Google Shape;1200;p4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9"/>
          <p:cNvSpPr/>
          <p:nvPr/>
        </p:nvSpPr>
        <p:spPr>
          <a:xfrm>
            <a:off x="0" y="571500"/>
            <a:ext cx="9144000" cy="3829200"/>
          </a:xfrm>
          <a:prstGeom prst="rect">
            <a:avLst/>
          </a:prstGeom>
          <a:gradFill>
            <a:gsLst>
              <a:gs pos="0">
                <a:srgbClr val="FFFFFF"/>
              </a:gs>
              <a:gs pos="100000">
                <a:srgbClr val="EBE5F8"/>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2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Presentation Outline</a:t>
            </a:r>
            <a:endParaRPr dirty="0"/>
          </a:p>
        </p:txBody>
      </p:sp>
      <p:sp>
        <p:nvSpPr>
          <p:cNvPr id="411" name="Google Shape;411;p29"/>
          <p:cNvSpPr/>
          <p:nvPr/>
        </p:nvSpPr>
        <p:spPr>
          <a:xfrm>
            <a:off x="968759" y="1343063"/>
            <a:ext cx="7213800" cy="485700"/>
          </a:xfrm>
          <a:prstGeom prst="roundRect">
            <a:avLst>
              <a:gd name="adj" fmla="val 16667"/>
            </a:avLst>
          </a:prstGeom>
          <a:gradFill>
            <a:gsLst>
              <a:gs pos="0">
                <a:srgbClr val="EBE5F8"/>
              </a:gs>
              <a:gs pos="100000">
                <a:srgbClr val="B29FDF"/>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Project Purpose &amp; Objectives              </a:t>
            </a:r>
            <a:endParaRPr b="1" dirty="0">
              <a:latin typeface="Open Sans"/>
              <a:ea typeface="Open Sans"/>
              <a:cs typeface="Open Sans"/>
              <a:sym typeface="Open Sans"/>
            </a:endParaRPr>
          </a:p>
        </p:txBody>
      </p:sp>
      <p:sp>
        <p:nvSpPr>
          <p:cNvPr id="412" name="Google Shape;412;p29"/>
          <p:cNvSpPr/>
          <p:nvPr/>
        </p:nvSpPr>
        <p:spPr>
          <a:xfrm>
            <a:off x="871622" y="2657519"/>
            <a:ext cx="73107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Test Readiness</a:t>
            </a:r>
            <a:endParaRPr b="1" dirty="0">
              <a:latin typeface="Open Sans"/>
              <a:ea typeface="Open Sans"/>
              <a:cs typeface="Open Sans"/>
              <a:sym typeface="Open Sans"/>
            </a:endParaRPr>
          </a:p>
        </p:txBody>
      </p:sp>
      <p:sp>
        <p:nvSpPr>
          <p:cNvPr id="413" name="Google Shape;413;p29"/>
          <p:cNvSpPr/>
          <p:nvPr/>
        </p:nvSpPr>
        <p:spPr>
          <a:xfrm>
            <a:off x="871622" y="3314747"/>
            <a:ext cx="73107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Budgeting</a:t>
            </a:r>
            <a:endParaRPr b="1" dirty="0">
              <a:latin typeface="Open Sans"/>
              <a:ea typeface="Open Sans"/>
              <a:cs typeface="Open Sans"/>
              <a:sym typeface="Open Sans"/>
            </a:endParaRPr>
          </a:p>
        </p:txBody>
      </p:sp>
      <p:sp>
        <p:nvSpPr>
          <p:cNvPr id="414" name="Google Shape;414;p29"/>
          <p:cNvSpPr/>
          <p:nvPr/>
        </p:nvSpPr>
        <p:spPr>
          <a:xfrm>
            <a:off x="871575" y="2000291"/>
            <a:ext cx="7310700" cy="485700"/>
          </a:xfrm>
          <a:prstGeom prst="roundRect">
            <a:avLst>
              <a:gd name="adj" fmla="val 16667"/>
            </a:avLst>
          </a:prstGeom>
          <a:gradFill>
            <a:gsLst>
              <a:gs pos="0">
                <a:srgbClr val="EBE5F8"/>
              </a:gs>
              <a:gs pos="100000">
                <a:srgbClr val="B29FDF"/>
              </a:gs>
            </a:gsLst>
            <a:lin ang="10800025" scaled="0"/>
          </a:gradFill>
          <a:ln>
            <a:noFill/>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Scheduling</a:t>
            </a:r>
            <a:endParaRPr b="1" dirty="0">
              <a:latin typeface="Open Sans"/>
              <a:ea typeface="Open Sans"/>
              <a:cs typeface="Open Sans"/>
              <a:sym typeface="Open Sans"/>
            </a:endParaRPr>
          </a:p>
        </p:txBody>
      </p:sp>
      <p:sp>
        <p:nvSpPr>
          <p:cNvPr id="415" name="Google Shape;415;p29"/>
          <p:cNvSpPr/>
          <p:nvPr/>
        </p:nvSpPr>
        <p:spPr>
          <a:xfrm>
            <a:off x="684100" y="1956775"/>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2</a:t>
            </a:r>
            <a:endParaRPr b="1" dirty="0">
              <a:latin typeface="Montserrat"/>
              <a:ea typeface="Montserrat"/>
              <a:cs typeface="Montserrat"/>
              <a:sym typeface="Montserrat"/>
            </a:endParaRPr>
          </a:p>
        </p:txBody>
      </p:sp>
      <p:sp>
        <p:nvSpPr>
          <p:cNvPr id="416" name="Google Shape;416;p29"/>
          <p:cNvSpPr/>
          <p:nvPr/>
        </p:nvSpPr>
        <p:spPr>
          <a:xfrm>
            <a:off x="684100" y="2614000"/>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3</a:t>
            </a:r>
            <a:endParaRPr b="1" dirty="0">
              <a:latin typeface="Montserrat"/>
              <a:ea typeface="Montserrat"/>
              <a:cs typeface="Montserrat"/>
              <a:sym typeface="Montserrat"/>
            </a:endParaRPr>
          </a:p>
        </p:txBody>
      </p:sp>
      <p:sp>
        <p:nvSpPr>
          <p:cNvPr id="417" name="Google Shape;417;p29"/>
          <p:cNvSpPr/>
          <p:nvPr/>
        </p:nvSpPr>
        <p:spPr>
          <a:xfrm>
            <a:off x="684100" y="3271225"/>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4</a:t>
            </a:r>
            <a:endParaRPr b="1" dirty="0">
              <a:latin typeface="Montserrat"/>
              <a:ea typeface="Montserrat"/>
              <a:cs typeface="Montserrat"/>
              <a:sym typeface="Montserrat"/>
            </a:endParaRPr>
          </a:p>
        </p:txBody>
      </p:sp>
      <p:sp>
        <p:nvSpPr>
          <p:cNvPr id="418" name="Google Shape;418;p29"/>
          <p:cNvSpPr/>
          <p:nvPr/>
        </p:nvSpPr>
        <p:spPr>
          <a:xfrm>
            <a:off x="7126059" y="1313188"/>
            <a:ext cx="1333841" cy="559078"/>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r>
              <a:rPr lang="en" u="sng" dirty="0">
                <a:solidFill>
                  <a:schemeClr val="hlink"/>
                </a:solidFill>
                <a:hlinkClick r:id="rId3" action="ppaction://hlinksldjump"/>
              </a:rPr>
              <a:t>3</a:t>
            </a:r>
            <a:endParaRPr dirty="0"/>
          </a:p>
        </p:txBody>
      </p:sp>
      <p:sp>
        <p:nvSpPr>
          <p:cNvPr id="419" name="Google Shape;419;p29"/>
          <p:cNvSpPr/>
          <p:nvPr/>
        </p:nvSpPr>
        <p:spPr>
          <a:xfrm>
            <a:off x="7126059" y="1963603"/>
            <a:ext cx="1333841" cy="559078"/>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r>
              <a:rPr lang="en" u="sng" dirty="0">
                <a:solidFill>
                  <a:schemeClr val="hlink"/>
                </a:solidFill>
                <a:hlinkClick r:id="rId4" action="ppaction://hlinksldjump"/>
              </a:rPr>
              <a:t>11</a:t>
            </a:r>
            <a:endParaRPr dirty="0"/>
          </a:p>
        </p:txBody>
      </p:sp>
      <p:sp>
        <p:nvSpPr>
          <p:cNvPr id="420" name="Google Shape;420;p29"/>
          <p:cNvSpPr/>
          <p:nvPr/>
        </p:nvSpPr>
        <p:spPr>
          <a:xfrm>
            <a:off x="7126059" y="2620819"/>
            <a:ext cx="1333841" cy="559078"/>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r>
              <a:rPr lang="en" u="sng" dirty="0">
                <a:solidFill>
                  <a:schemeClr val="hlink"/>
                </a:solidFill>
                <a:hlinkClick r:id="rId5" action="ppaction://hlinksldjump"/>
              </a:rPr>
              <a:t>15</a:t>
            </a:r>
            <a:endParaRPr dirty="0"/>
          </a:p>
        </p:txBody>
      </p:sp>
      <p:sp>
        <p:nvSpPr>
          <p:cNvPr id="421" name="Google Shape;421;p29"/>
          <p:cNvSpPr/>
          <p:nvPr/>
        </p:nvSpPr>
        <p:spPr>
          <a:xfrm>
            <a:off x="7126059" y="3278010"/>
            <a:ext cx="1333841" cy="559078"/>
          </a:xfrm>
          <a:prstGeom prst="flowChartOnlineStorage">
            <a:avLst/>
          </a:prstGeom>
          <a:solidFill>
            <a:srgbClr val="EBE5F8"/>
          </a:solidFill>
          <a:ln>
            <a:noFill/>
          </a:ln>
          <a:effectLst>
            <a:outerShdw blurRad="114300" dist="19050" dir="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r>
              <a:rPr lang="en" u="sng" dirty="0">
                <a:solidFill>
                  <a:schemeClr val="hlink"/>
                </a:solidFill>
                <a:hlinkClick r:id="rId6" action="ppaction://hlinksldjump"/>
              </a:rPr>
              <a:t>37</a:t>
            </a:r>
            <a:endParaRPr dirty="0"/>
          </a:p>
        </p:txBody>
      </p:sp>
      <p:sp>
        <p:nvSpPr>
          <p:cNvPr id="422" name="Google Shape;422;p29"/>
          <p:cNvSpPr/>
          <p:nvPr/>
        </p:nvSpPr>
        <p:spPr>
          <a:xfrm>
            <a:off x="684100" y="1299550"/>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1</a:t>
            </a:r>
            <a:endParaRPr b="1" dirty="0">
              <a:latin typeface="Montserrat"/>
              <a:ea typeface="Montserrat"/>
              <a:cs typeface="Montserrat"/>
              <a:sym typeface="Montserrat"/>
            </a:endParaRPr>
          </a:p>
        </p:txBody>
      </p:sp>
      <p:sp>
        <p:nvSpPr>
          <p:cNvPr id="423" name="Google Shape;423;p2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47"/>
          <p:cNvSpPr/>
          <p:nvPr/>
        </p:nvSpPr>
        <p:spPr>
          <a:xfrm>
            <a:off x="6201550" y="564025"/>
            <a:ext cx="2694000" cy="40839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1206;p47"/>
          <p:cNvSpPr/>
          <p:nvPr/>
        </p:nvSpPr>
        <p:spPr>
          <a:xfrm>
            <a:off x="3220275" y="2545175"/>
            <a:ext cx="2694000" cy="20535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1207;p47"/>
          <p:cNvSpPr/>
          <p:nvPr/>
        </p:nvSpPr>
        <p:spPr>
          <a:xfrm>
            <a:off x="0" y="564025"/>
            <a:ext cx="2835000" cy="386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8" name="Google Shape;1208;p47"/>
          <p:cNvSpPr txBox="1">
            <a:spLocks noGrp="1"/>
          </p:cNvSpPr>
          <p:nvPr>
            <p:ph type="title"/>
          </p:nvPr>
        </p:nvSpPr>
        <p:spPr>
          <a:xfrm>
            <a:off x="-12" y="-18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#1: Heliostat Test Introduction &amp; Motivation</a:t>
            </a:r>
            <a:endParaRPr dirty="0"/>
          </a:p>
        </p:txBody>
      </p:sp>
      <p:sp>
        <p:nvSpPr>
          <p:cNvPr id="1209" name="Google Shape;1209;p47"/>
          <p:cNvSpPr/>
          <p:nvPr/>
        </p:nvSpPr>
        <p:spPr>
          <a:xfrm>
            <a:off x="4004950" y="4796475"/>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1210" name="Google Shape;1210;p47"/>
          <p:cNvPicPr preferRelativeResize="0"/>
          <p:nvPr/>
        </p:nvPicPr>
        <p:blipFill>
          <a:blip r:embed="rId3">
            <a:alphaModFix/>
          </a:blip>
          <a:stretch>
            <a:fillRect/>
          </a:stretch>
        </p:blipFill>
        <p:spPr>
          <a:xfrm>
            <a:off x="6471225" y="2652725"/>
            <a:ext cx="2226224" cy="1873525"/>
          </a:xfrm>
          <a:prstGeom prst="rect">
            <a:avLst/>
          </a:prstGeom>
          <a:noFill/>
          <a:ln>
            <a:noFill/>
          </a:ln>
        </p:spPr>
      </p:pic>
      <p:grpSp>
        <p:nvGrpSpPr>
          <p:cNvPr id="1211" name="Google Shape;1211;p47"/>
          <p:cNvGrpSpPr/>
          <p:nvPr/>
        </p:nvGrpSpPr>
        <p:grpSpPr>
          <a:xfrm>
            <a:off x="6644129" y="873383"/>
            <a:ext cx="1782995" cy="1698358"/>
            <a:chOff x="1037590" y="2449845"/>
            <a:chExt cx="1803556" cy="1715860"/>
          </a:xfrm>
        </p:grpSpPr>
        <p:pic>
          <p:nvPicPr>
            <p:cNvPr id="1212" name="Google Shape;1212;p47"/>
            <p:cNvPicPr preferRelativeResize="0"/>
            <p:nvPr/>
          </p:nvPicPr>
          <p:blipFill>
            <a:blip r:embed="rId4">
              <a:alphaModFix/>
            </a:blip>
            <a:stretch>
              <a:fillRect/>
            </a:stretch>
          </p:blipFill>
          <p:spPr>
            <a:xfrm>
              <a:off x="1037590" y="2449845"/>
              <a:ext cx="1803556" cy="1715860"/>
            </a:xfrm>
            <a:prstGeom prst="rect">
              <a:avLst/>
            </a:prstGeom>
            <a:noFill/>
            <a:ln>
              <a:noFill/>
            </a:ln>
          </p:spPr>
        </p:pic>
        <p:sp>
          <p:nvSpPr>
            <p:cNvPr id="1213" name="Google Shape;1213;p47"/>
            <p:cNvSpPr/>
            <p:nvPr/>
          </p:nvSpPr>
          <p:spPr>
            <a:xfrm>
              <a:off x="1314947" y="2584753"/>
              <a:ext cx="226800" cy="1329900"/>
            </a:xfrm>
            <a:prstGeom prst="rect">
              <a:avLst/>
            </a:prstGeom>
            <a:solidFill>
              <a:srgbClr val="C83DEC">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1214;p47"/>
            <p:cNvSpPr txBox="1"/>
            <p:nvPr/>
          </p:nvSpPr>
          <p:spPr>
            <a:xfrm>
              <a:off x="1059199" y="3129349"/>
              <a:ext cx="738300" cy="29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i="1" dirty="0">
                  <a:solidFill>
                    <a:srgbClr val="000000"/>
                  </a:solidFill>
                  <a:latin typeface="Open Sans"/>
                  <a:ea typeface="Open Sans"/>
                  <a:cs typeface="Open Sans"/>
                  <a:sym typeface="Open Sans"/>
                </a:rPr>
                <a:t>FOV</a:t>
              </a:r>
              <a:endParaRPr sz="1000" b="1" dirty="0">
                <a:latin typeface="Open Sans"/>
                <a:ea typeface="Open Sans"/>
                <a:cs typeface="Open Sans"/>
                <a:sym typeface="Open Sans"/>
              </a:endParaRPr>
            </a:p>
          </p:txBody>
        </p:sp>
      </p:grpSp>
      <p:pic>
        <p:nvPicPr>
          <p:cNvPr id="1215" name="Google Shape;1215;p47"/>
          <p:cNvPicPr preferRelativeResize="0"/>
          <p:nvPr/>
        </p:nvPicPr>
        <p:blipFill>
          <a:blip r:embed="rId5">
            <a:alphaModFix/>
          </a:blip>
          <a:stretch>
            <a:fillRect/>
          </a:stretch>
        </p:blipFill>
        <p:spPr>
          <a:xfrm>
            <a:off x="4613777" y="1033527"/>
            <a:ext cx="1069450" cy="1218592"/>
          </a:xfrm>
          <a:prstGeom prst="rect">
            <a:avLst/>
          </a:prstGeom>
          <a:noFill/>
          <a:ln>
            <a:noFill/>
          </a:ln>
        </p:spPr>
      </p:pic>
      <p:pic>
        <p:nvPicPr>
          <p:cNvPr id="1216" name="Google Shape;1216;p47"/>
          <p:cNvPicPr preferRelativeResize="0"/>
          <p:nvPr/>
        </p:nvPicPr>
        <p:blipFill>
          <a:blip r:embed="rId6">
            <a:alphaModFix/>
          </a:blip>
          <a:stretch>
            <a:fillRect/>
          </a:stretch>
        </p:blipFill>
        <p:spPr>
          <a:xfrm>
            <a:off x="3429450" y="2774500"/>
            <a:ext cx="811551" cy="1751750"/>
          </a:xfrm>
          <a:prstGeom prst="rect">
            <a:avLst/>
          </a:prstGeom>
          <a:noFill/>
          <a:ln>
            <a:noFill/>
          </a:ln>
        </p:spPr>
      </p:pic>
      <p:pic>
        <p:nvPicPr>
          <p:cNvPr id="1217" name="Google Shape;1217;p47"/>
          <p:cNvPicPr preferRelativeResize="0"/>
          <p:nvPr/>
        </p:nvPicPr>
        <p:blipFill rotWithShape="1">
          <a:blip r:embed="rId7">
            <a:alphaModFix/>
          </a:blip>
          <a:srcRect l="12706" r="16701"/>
          <a:stretch/>
        </p:blipFill>
        <p:spPr>
          <a:xfrm>
            <a:off x="4333900" y="2952075"/>
            <a:ext cx="1180925" cy="1296676"/>
          </a:xfrm>
          <a:prstGeom prst="rect">
            <a:avLst/>
          </a:prstGeom>
          <a:noFill/>
          <a:ln>
            <a:noFill/>
          </a:ln>
        </p:spPr>
      </p:pic>
      <p:pic>
        <p:nvPicPr>
          <p:cNvPr id="1218" name="Google Shape;1218;p47"/>
          <p:cNvPicPr preferRelativeResize="0"/>
          <p:nvPr/>
        </p:nvPicPr>
        <p:blipFill>
          <a:blip r:embed="rId8">
            <a:alphaModFix/>
          </a:blip>
          <a:stretch>
            <a:fillRect/>
          </a:stretch>
        </p:blipFill>
        <p:spPr>
          <a:xfrm>
            <a:off x="3411218" y="1024213"/>
            <a:ext cx="1069457" cy="1237212"/>
          </a:xfrm>
          <a:prstGeom prst="rect">
            <a:avLst/>
          </a:prstGeom>
          <a:noFill/>
          <a:ln>
            <a:noFill/>
          </a:ln>
        </p:spPr>
      </p:pic>
      <p:sp>
        <p:nvSpPr>
          <p:cNvPr id="1219" name="Google Shape;1219;p47"/>
          <p:cNvSpPr/>
          <p:nvPr/>
        </p:nvSpPr>
        <p:spPr>
          <a:xfrm rot="10800000" flipH="1">
            <a:off x="1088700" y="4331175"/>
            <a:ext cx="2002200" cy="335400"/>
          </a:xfrm>
          <a:prstGeom prst="parallelogram">
            <a:avLst>
              <a:gd name="adj" fmla="val 99928"/>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0" name="Google Shape;1220;p47"/>
          <p:cNvSpPr/>
          <p:nvPr/>
        </p:nvSpPr>
        <p:spPr>
          <a:xfrm>
            <a:off x="2835000" y="4361775"/>
            <a:ext cx="342000" cy="30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1" name="Google Shape;1221;p47"/>
          <p:cNvSpPr txBox="1"/>
          <p:nvPr/>
        </p:nvSpPr>
        <p:spPr>
          <a:xfrm>
            <a:off x="3371113" y="664225"/>
            <a:ext cx="2312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MODEL: ZEMAX Stray Light</a:t>
            </a:r>
            <a:endParaRPr sz="1800" b="1" dirty="0"/>
          </a:p>
        </p:txBody>
      </p:sp>
      <p:sp>
        <p:nvSpPr>
          <p:cNvPr id="1222" name="Google Shape;1222;p47"/>
          <p:cNvSpPr txBox="1"/>
          <p:nvPr/>
        </p:nvSpPr>
        <p:spPr>
          <a:xfrm>
            <a:off x="3495600" y="2490925"/>
            <a:ext cx="2312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HARDWARE TEST: Heliostat </a:t>
            </a:r>
            <a:endParaRPr sz="1200" dirty="0"/>
          </a:p>
        </p:txBody>
      </p:sp>
      <p:sp>
        <p:nvSpPr>
          <p:cNvPr id="1223" name="Google Shape;1223;p47"/>
          <p:cNvSpPr txBox="1"/>
          <p:nvPr/>
        </p:nvSpPr>
        <p:spPr>
          <a:xfrm>
            <a:off x="6247750" y="554675"/>
            <a:ext cx="2647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RESULTS: Attenuation Curve</a:t>
            </a:r>
            <a:endParaRPr sz="1200" dirty="0"/>
          </a:p>
        </p:txBody>
      </p:sp>
      <p:sp>
        <p:nvSpPr>
          <p:cNvPr id="1224" name="Google Shape;1224;p47"/>
          <p:cNvSpPr/>
          <p:nvPr/>
        </p:nvSpPr>
        <p:spPr>
          <a:xfrm>
            <a:off x="3220275" y="700775"/>
            <a:ext cx="2694000" cy="16983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5" name="Google Shape;1225;p47"/>
          <p:cNvSpPr/>
          <p:nvPr/>
        </p:nvSpPr>
        <p:spPr>
          <a:xfrm rot="-5400000">
            <a:off x="6047300" y="1268275"/>
            <a:ext cx="174900" cy="7491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6" name="Google Shape;1226;p47"/>
          <p:cNvSpPr/>
          <p:nvPr/>
        </p:nvSpPr>
        <p:spPr>
          <a:xfrm rot="-5400000">
            <a:off x="5970325" y="3114850"/>
            <a:ext cx="174900" cy="7491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aphicFrame>
        <p:nvGraphicFramePr>
          <p:cNvPr id="1227" name="Google Shape;1227;p47"/>
          <p:cNvGraphicFramePr/>
          <p:nvPr/>
        </p:nvGraphicFramePr>
        <p:xfrm>
          <a:off x="261450" y="735425"/>
          <a:ext cx="2312100" cy="2590650"/>
        </p:xfrm>
        <a:graphic>
          <a:graphicData uri="http://schemas.openxmlformats.org/drawingml/2006/table">
            <a:tbl>
              <a:tblPr>
                <a:noFill/>
                <a:tableStyleId>{23CC4F8D-3894-416D-8B37-F4D78A966482}</a:tableStyleId>
              </a:tblPr>
              <a:tblGrid>
                <a:gridCol w="915925">
                  <a:extLst>
                    <a:ext uri="{9D8B030D-6E8A-4147-A177-3AD203B41FA5}">
                      <a16:colId xmlns:a16="http://schemas.microsoft.com/office/drawing/2014/main" val="20000"/>
                    </a:ext>
                  </a:extLst>
                </a:gridCol>
                <a:gridCol w="634500">
                  <a:extLst>
                    <a:ext uri="{9D8B030D-6E8A-4147-A177-3AD203B41FA5}">
                      <a16:colId xmlns:a16="http://schemas.microsoft.com/office/drawing/2014/main" val="20001"/>
                    </a:ext>
                  </a:extLst>
                </a:gridCol>
                <a:gridCol w="761675">
                  <a:extLst>
                    <a:ext uri="{9D8B030D-6E8A-4147-A177-3AD203B41FA5}">
                      <a16:colId xmlns:a16="http://schemas.microsoft.com/office/drawing/2014/main" val="20002"/>
                    </a:ext>
                  </a:extLst>
                </a:gridCol>
              </a:tblGrid>
              <a:tr h="285000">
                <a:tc>
                  <a:txBody>
                    <a:bodyPr/>
                    <a:lstStyle/>
                    <a:p>
                      <a:pPr marL="0" lvl="0" indent="0" algn="ctr" rtl="0">
                        <a:spcBef>
                          <a:spcPts val="0"/>
                        </a:spcBef>
                        <a:spcAft>
                          <a:spcPts val="0"/>
                        </a:spcAft>
                        <a:buNone/>
                      </a:pPr>
                      <a:r>
                        <a:rPr lang="en" sz="1000" b="1" dirty="0">
                          <a:latin typeface="Open Sans"/>
                          <a:ea typeface="Open Sans"/>
                          <a:cs typeface="Open Sans"/>
                          <a:sym typeface="Open Sans"/>
                        </a:rPr>
                        <a:t>System Element</a:t>
                      </a:r>
                      <a:endParaRPr sz="1000" b="1" dirty="0">
                        <a:latin typeface="Open Sans"/>
                        <a:ea typeface="Open Sans"/>
                        <a:cs typeface="Open Sans"/>
                        <a:sym typeface="Open Sans"/>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000" b="1" dirty="0">
                          <a:latin typeface="Open Sans"/>
                          <a:ea typeface="Open Sans"/>
                          <a:cs typeface="Open Sans"/>
                          <a:sym typeface="Open Sans"/>
                        </a:rPr>
                        <a:t>ZEMAX Model</a:t>
                      </a:r>
                      <a:endParaRPr sz="1000" b="1" dirty="0">
                        <a:latin typeface="Open Sans"/>
                        <a:ea typeface="Open Sans"/>
                        <a:cs typeface="Open Sans"/>
                        <a:sym typeface="Open Sans"/>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000" b="1" dirty="0">
                          <a:latin typeface="Open Sans"/>
                          <a:ea typeface="Open Sans"/>
                          <a:cs typeface="Open Sans"/>
                          <a:sym typeface="Open Sans"/>
                        </a:rPr>
                        <a:t>Heliostat Test</a:t>
                      </a:r>
                      <a:endParaRPr sz="1000" b="1" dirty="0">
                        <a:latin typeface="Open Sans"/>
                        <a:ea typeface="Open Sans"/>
                        <a:cs typeface="Open Sans"/>
                        <a:sym typeface="Open Sans"/>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dirty="0">
                          <a:latin typeface="Open Sans SemiBold"/>
                          <a:ea typeface="Open Sans SemiBold"/>
                          <a:cs typeface="Open Sans SemiBold"/>
                          <a:sym typeface="Open Sans SemiBold"/>
                        </a:rPr>
                        <a:t>Baffle</a:t>
                      </a:r>
                      <a:endParaRPr sz="1000" dirty="0">
                        <a:latin typeface="Open Sans SemiBold"/>
                        <a:ea typeface="Open Sans SemiBold"/>
                        <a:cs typeface="Open Sans SemiBold"/>
                        <a:sym typeface="Open Sans SemiBold"/>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000" dirty="0">
                          <a:latin typeface="Open Sans SemiBold"/>
                          <a:ea typeface="Open Sans SemiBold"/>
                          <a:cs typeface="Open Sans SemiBold"/>
                          <a:sym typeface="Open Sans SemiBold"/>
                        </a:rPr>
                        <a:t>✔</a:t>
                      </a: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Open Sans SemiBold"/>
                          <a:ea typeface="Open Sans SemiBold"/>
                          <a:cs typeface="Open Sans SemiBold"/>
                          <a:sym typeface="Open Sans SemiBold"/>
                        </a:rPr>
                        <a:t>✔</a:t>
                      </a: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000" dirty="0">
                          <a:latin typeface="Open Sans SemiBold"/>
                          <a:ea typeface="Open Sans SemiBold"/>
                          <a:cs typeface="Open Sans SemiBold"/>
                          <a:sym typeface="Open Sans SemiBold"/>
                        </a:rPr>
                        <a:t>Lens</a:t>
                      </a:r>
                      <a:endParaRPr sz="1000" dirty="0">
                        <a:latin typeface="Open Sans SemiBold"/>
                        <a:ea typeface="Open Sans SemiBold"/>
                        <a:cs typeface="Open Sans SemiBold"/>
                        <a:sym typeface="Open Sans SemiBold"/>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Open Sans SemiBold"/>
                          <a:ea typeface="Open Sans SemiBold"/>
                          <a:cs typeface="Open Sans SemiBold"/>
                          <a:sym typeface="Open Sans SemiBold"/>
                        </a:rPr>
                        <a:t>✔</a:t>
                      </a: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374050">
                <a:tc>
                  <a:txBody>
                    <a:bodyPr/>
                    <a:lstStyle/>
                    <a:p>
                      <a:pPr marL="0" lvl="0" indent="0" algn="l" rtl="0">
                        <a:spcBef>
                          <a:spcPts val="0"/>
                        </a:spcBef>
                        <a:spcAft>
                          <a:spcPts val="0"/>
                        </a:spcAft>
                        <a:buNone/>
                      </a:pPr>
                      <a:r>
                        <a:rPr lang="en" sz="1000" dirty="0">
                          <a:latin typeface="Open Sans SemiBold"/>
                          <a:ea typeface="Open Sans SemiBold"/>
                          <a:cs typeface="Open Sans SemiBold"/>
                          <a:sym typeface="Open Sans SemiBold"/>
                        </a:rPr>
                        <a:t>Image sensor and shield</a:t>
                      </a:r>
                      <a:endParaRPr sz="1000" dirty="0">
                        <a:latin typeface="Open Sans SemiBold"/>
                        <a:ea typeface="Open Sans SemiBold"/>
                        <a:cs typeface="Open Sans SemiBold"/>
                        <a:sym typeface="Open Sans SemiBold"/>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Open Sans SemiBold"/>
                          <a:ea typeface="Open Sans SemiBold"/>
                          <a:cs typeface="Open Sans SemiBold"/>
                          <a:sym typeface="Open Sans SemiBold"/>
                        </a:rPr>
                        <a:t>✔</a:t>
                      </a: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463125">
                <a:tc>
                  <a:txBody>
                    <a:bodyPr/>
                    <a:lstStyle/>
                    <a:p>
                      <a:pPr marL="0" lvl="0" indent="0" algn="l" rtl="0">
                        <a:spcBef>
                          <a:spcPts val="0"/>
                        </a:spcBef>
                        <a:spcAft>
                          <a:spcPts val="0"/>
                        </a:spcAft>
                        <a:buNone/>
                      </a:pPr>
                      <a:r>
                        <a:rPr lang="en" sz="1000" dirty="0">
                          <a:latin typeface="Open Sans SemiBold"/>
                          <a:ea typeface="Open Sans SemiBold"/>
                          <a:cs typeface="Open Sans SemiBold"/>
                          <a:sym typeface="Open Sans SemiBold"/>
                        </a:rPr>
                        <a:t>Average Intensity of Image for attenuation</a:t>
                      </a:r>
                      <a:endParaRPr sz="1000" dirty="0">
                        <a:latin typeface="Open Sans SemiBold"/>
                        <a:ea typeface="Open Sans SemiBold"/>
                        <a:cs typeface="Open Sans SemiBold"/>
                        <a:sym typeface="Open Sans SemiBold"/>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Open Sans SemiBold"/>
                          <a:ea typeface="Open Sans SemiBold"/>
                          <a:cs typeface="Open Sans SemiBold"/>
                          <a:sym typeface="Open Sans SemiBold"/>
                        </a:rPr>
                        <a:t>✔</a:t>
                      </a: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Open Sans SemiBold"/>
                          <a:ea typeface="Open Sans SemiBold"/>
                          <a:cs typeface="Open Sans SemiBold"/>
                          <a:sym typeface="Open Sans SemiBold"/>
                        </a:rPr>
                        <a:t>✔</a:t>
                      </a:r>
                      <a:endParaRPr sz="1000" dirty="0">
                        <a:latin typeface="Open Sans SemiBold"/>
                        <a:ea typeface="Open Sans SemiBold"/>
                        <a:cs typeface="Open Sans SemiBold"/>
                        <a:sym typeface="Open Sans SemiBold"/>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228" name="Google Shape;1228;p47"/>
          <p:cNvSpPr txBox="1"/>
          <p:nvPr/>
        </p:nvSpPr>
        <p:spPr>
          <a:xfrm>
            <a:off x="70500" y="3468975"/>
            <a:ext cx="26940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u="sng" dirty="0">
                <a:solidFill>
                  <a:schemeClr val="dk1"/>
                </a:solidFill>
                <a:latin typeface="Open Sans"/>
                <a:ea typeface="Open Sans"/>
                <a:cs typeface="Open Sans"/>
                <a:sym typeface="Open Sans"/>
              </a:rPr>
              <a:t>ZEMAX:</a:t>
            </a:r>
            <a:r>
              <a:rPr lang="en" sz="1000" b="1" dirty="0">
                <a:solidFill>
                  <a:schemeClr val="dk1"/>
                </a:solidFill>
                <a:latin typeface="Open Sans"/>
                <a:ea typeface="Open Sans"/>
                <a:cs typeface="Open Sans"/>
                <a:sym typeface="Open Sans"/>
              </a:rPr>
              <a:t> Finite linear ray tracing, ideal system/geometry properties</a:t>
            </a: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600" b="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u="sng" dirty="0">
                <a:solidFill>
                  <a:schemeClr val="dk1"/>
                </a:solidFill>
                <a:latin typeface="Open Sans"/>
                <a:ea typeface="Open Sans"/>
                <a:cs typeface="Open Sans"/>
                <a:sym typeface="Open Sans"/>
              </a:rPr>
              <a:t>HELIOSTAT: </a:t>
            </a:r>
            <a:r>
              <a:rPr lang="en" sz="1000" b="1" dirty="0">
                <a:solidFill>
                  <a:schemeClr val="dk1"/>
                </a:solidFill>
                <a:latin typeface="Open Sans"/>
                <a:ea typeface="Open Sans"/>
                <a:cs typeface="Open Sans"/>
                <a:sym typeface="Open Sans"/>
              </a:rPr>
              <a:t>Full system, manufactured baffle, sources of stray light in lab</a:t>
            </a:r>
            <a:endParaRPr sz="1000" b="1" dirty="0">
              <a:solidFill>
                <a:schemeClr val="dk1"/>
              </a:solidFill>
              <a:latin typeface="Open Sans"/>
              <a:ea typeface="Open Sans"/>
              <a:cs typeface="Open Sans"/>
              <a:sym typeface="Open Sans"/>
            </a:endParaRPr>
          </a:p>
        </p:txBody>
      </p:sp>
      <p:sp>
        <p:nvSpPr>
          <p:cNvPr id="1229" name="Google Shape;1229;p47"/>
          <p:cNvSpPr txBox="1"/>
          <p:nvPr/>
        </p:nvSpPr>
        <p:spPr>
          <a:xfrm>
            <a:off x="4333963" y="4218450"/>
            <a:ext cx="11808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i="1" dirty="0">
                <a:solidFill>
                  <a:schemeClr val="dk1"/>
                </a:solidFill>
                <a:latin typeface="Open Sans Medium"/>
                <a:ea typeface="Open Sans Medium"/>
                <a:cs typeface="Open Sans Medium"/>
                <a:sym typeface="Open Sans Medium"/>
              </a:rPr>
              <a:t>LASP Heliostat Lab </a:t>
            </a:r>
            <a:endParaRPr sz="1100" i="1" dirty="0"/>
          </a:p>
        </p:txBody>
      </p:sp>
      <p:sp>
        <p:nvSpPr>
          <p:cNvPr id="1230" name="Google Shape;1230;p4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20</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4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#1: Heliostat Test Block Diagram &amp; Procedure    </a:t>
            </a:r>
            <a:endParaRPr dirty="0"/>
          </a:p>
        </p:txBody>
      </p:sp>
      <p:sp>
        <p:nvSpPr>
          <p:cNvPr id="1236" name="Google Shape;1236;p48"/>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1237" name="Google Shape;1237;p48"/>
          <p:cNvPicPr preferRelativeResize="0"/>
          <p:nvPr/>
        </p:nvPicPr>
        <p:blipFill>
          <a:blip r:embed="rId3">
            <a:alphaModFix/>
          </a:blip>
          <a:stretch>
            <a:fillRect/>
          </a:stretch>
        </p:blipFill>
        <p:spPr>
          <a:xfrm>
            <a:off x="2352450" y="727375"/>
            <a:ext cx="6698952" cy="3630824"/>
          </a:xfrm>
          <a:prstGeom prst="rect">
            <a:avLst/>
          </a:prstGeom>
          <a:noFill/>
          <a:ln>
            <a:noFill/>
          </a:ln>
        </p:spPr>
      </p:pic>
      <p:sp>
        <p:nvSpPr>
          <p:cNvPr id="1238" name="Google Shape;1238;p48"/>
          <p:cNvSpPr txBox="1"/>
          <p:nvPr/>
        </p:nvSpPr>
        <p:spPr>
          <a:xfrm>
            <a:off x="96450" y="816975"/>
            <a:ext cx="2256000" cy="3699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SETUP</a:t>
            </a:r>
            <a:endParaRPr sz="1200" b="1"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Beam diameter (cardboard)</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Beam intensity (ND filters)</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Mount system to gimbal</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Evaluate baseline stray light in room, capture dark image without beam</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Capture Boresight Vector Image at 0° with beam</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sz="1100" dirty="0">
              <a:solidFill>
                <a:srgbClr val="221E1F"/>
              </a:solidFill>
              <a:latin typeface="Open Sans Medium"/>
              <a:ea typeface="Open Sans Medium"/>
              <a:cs typeface="Open Sans Medium"/>
              <a:sym typeface="Open Sans Medium"/>
            </a:endParaRPr>
          </a:p>
          <a:p>
            <a:pPr marL="0" lvl="0" indent="0" algn="ctr"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TEST</a:t>
            </a:r>
            <a:r>
              <a:rPr lang="en" sz="1100" dirty="0">
                <a:solidFill>
                  <a:schemeClr val="dk1"/>
                </a:solidFill>
                <a:latin typeface="Open Sans Medium"/>
                <a:ea typeface="Open Sans Medium"/>
                <a:cs typeface="Open Sans Medium"/>
                <a:sym typeface="Open Sans Medium"/>
              </a:rPr>
              <a:t> </a:t>
            </a:r>
            <a:endParaRPr sz="1100" i="1"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Rotate system by 2° via MATLAB script controlling Gimbal </a:t>
            </a:r>
            <a:r>
              <a:rPr lang="en" sz="1100" i="1" dirty="0">
                <a:solidFill>
                  <a:srgbClr val="221E1F"/>
                </a:solidFill>
                <a:latin typeface="Open Sans Medium"/>
                <a:ea typeface="Open Sans Medium"/>
                <a:cs typeface="Open Sans Medium"/>
                <a:sym typeface="Open Sans Medium"/>
              </a:rPr>
              <a:t>(Range: 2°-70°)</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Capture/save image (.png) via image sensor shield GUI </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sz="1100" dirty="0">
              <a:solidFill>
                <a:srgbClr val="221E1F"/>
              </a:solidFill>
              <a:latin typeface="Open Sans Medium"/>
              <a:ea typeface="Open Sans Medium"/>
              <a:cs typeface="Open Sans Medium"/>
              <a:sym typeface="Open Sans Medium"/>
            </a:endParaRPr>
          </a:p>
        </p:txBody>
      </p:sp>
      <p:sp>
        <p:nvSpPr>
          <p:cNvPr id="1239" name="Google Shape;1239;p4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dirty="0"/>
          </a:p>
        </p:txBody>
      </p:sp>
      <p:sp>
        <p:nvSpPr>
          <p:cNvPr id="1240" name="Google Shape;1240;p48"/>
          <p:cNvSpPr txBox="1"/>
          <p:nvPr/>
        </p:nvSpPr>
        <p:spPr>
          <a:xfrm>
            <a:off x="7029450" y="4698475"/>
            <a:ext cx="152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dirty="0">
                <a:solidFill>
                  <a:schemeClr val="hlink"/>
                </a:solidFill>
                <a:hlinkClick r:id="rId4" action="ppaction://hlinksldjump"/>
              </a:rPr>
              <a:t>Detailed Procedure</a:t>
            </a:r>
            <a:endParaRPr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4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#1: Heliostat Risks/Reduction  </a:t>
            </a:r>
            <a:endParaRPr dirty="0"/>
          </a:p>
        </p:txBody>
      </p:sp>
      <p:sp>
        <p:nvSpPr>
          <p:cNvPr id="1246" name="Google Shape;1246;p49"/>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aphicFrame>
        <p:nvGraphicFramePr>
          <p:cNvPr id="1247" name="Google Shape;1247;p49"/>
          <p:cNvGraphicFramePr/>
          <p:nvPr>
            <p:extLst>
              <p:ext uri="{D42A27DB-BD31-4B8C-83A1-F6EECF244321}">
                <p14:modId xmlns:p14="http://schemas.microsoft.com/office/powerpoint/2010/main" val="3514309481"/>
              </p:ext>
            </p:extLst>
          </p:nvPr>
        </p:nvGraphicFramePr>
        <p:xfrm>
          <a:off x="151184" y="688622"/>
          <a:ext cx="6264289" cy="3664882"/>
        </p:xfrm>
        <a:graphic>
          <a:graphicData uri="http://schemas.openxmlformats.org/drawingml/2006/table">
            <a:tbl>
              <a:tblPr>
                <a:noFill/>
                <a:tableStyleId>{23CC4F8D-3894-416D-8B37-F4D78A966482}</a:tableStyleId>
              </a:tblPr>
              <a:tblGrid>
                <a:gridCol w="1236859">
                  <a:extLst>
                    <a:ext uri="{9D8B030D-6E8A-4147-A177-3AD203B41FA5}">
                      <a16:colId xmlns:a16="http://schemas.microsoft.com/office/drawing/2014/main" val="20000"/>
                    </a:ext>
                  </a:extLst>
                </a:gridCol>
                <a:gridCol w="1895428">
                  <a:extLst>
                    <a:ext uri="{9D8B030D-6E8A-4147-A177-3AD203B41FA5}">
                      <a16:colId xmlns:a16="http://schemas.microsoft.com/office/drawing/2014/main" val="20001"/>
                    </a:ext>
                  </a:extLst>
                </a:gridCol>
                <a:gridCol w="3132002">
                  <a:extLst>
                    <a:ext uri="{9D8B030D-6E8A-4147-A177-3AD203B41FA5}">
                      <a16:colId xmlns:a16="http://schemas.microsoft.com/office/drawing/2014/main" val="20002"/>
                    </a:ext>
                  </a:extLst>
                </a:gridCol>
              </a:tblGrid>
              <a:tr h="322911">
                <a:tc>
                  <a:txBody>
                    <a:bodyPr/>
                    <a:lstStyle/>
                    <a:p>
                      <a:pPr marL="0" lvl="0" indent="0" algn="ctr" rtl="0">
                        <a:spcBef>
                          <a:spcPts val="0"/>
                        </a:spcBef>
                        <a:spcAft>
                          <a:spcPts val="0"/>
                        </a:spcAft>
                        <a:buNone/>
                      </a:pPr>
                      <a:r>
                        <a:rPr lang="en" sz="1000" dirty="0">
                          <a:solidFill>
                            <a:schemeClr val="lt1"/>
                          </a:solidFill>
                          <a:latin typeface="Open Sans ExtraBold"/>
                          <a:ea typeface="Open Sans ExtraBold"/>
                          <a:cs typeface="Open Sans ExtraBold"/>
                          <a:sym typeface="Open Sans ExtraBold"/>
                        </a:rPr>
                        <a:t>Type</a:t>
                      </a:r>
                      <a:endParaRPr sz="1000" dirty="0">
                        <a:solidFill>
                          <a:schemeClr val="lt1"/>
                        </a:solidFill>
                        <a:latin typeface="Open Sans ExtraBold"/>
                        <a:ea typeface="Open Sans ExtraBold"/>
                        <a:cs typeface="Open Sans ExtraBold"/>
                        <a:sym typeface="Open Sans ExtraBold"/>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1000" dirty="0">
                          <a:solidFill>
                            <a:schemeClr val="lt1"/>
                          </a:solidFill>
                          <a:latin typeface="Open Sans ExtraBold"/>
                          <a:ea typeface="Open Sans ExtraBold"/>
                          <a:cs typeface="Open Sans ExtraBold"/>
                          <a:sym typeface="Open Sans ExtraBold"/>
                        </a:rPr>
                        <a:t>Heliostat Test Risk</a:t>
                      </a:r>
                      <a:endParaRPr sz="1000" dirty="0">
                        <a:solidFill>
                          <a:schemeClr val="lt1"/>
                        </a:solidFill>
                        <a:latin typeface="Open Sans ExtraBold"/>
                        <a:ea typeface="Open Sans ExtraBold"/>
                        <a:cs typeface="Open Sans ExtraBold"/>
                        <a:sym typeface="Open Sans ExtraBold"/>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1000" dirty="0">
                          <a:solidFill>
                            <a:schemeClr val="lt1"/>
                          </a:solidFill>
                          <a:latin typeface="Open Sans ExtraBold"/>
                          <a:ea typeface="Open Sans ExtraBold"/>
                          <a:cs typeface="Open Sans ExtraBold"/>
                          <a:sym typeface="Open Sans ExtraBold"/>
                        </a:rPr>
                        <a:t>Mitigation</a:t>
                      </a:r>
                      <a:endParaRPr sz="1000" dirty="0">
                        <a:solidFill>
                          <a:schemeClr val="lt1"/>
                        </a:solidFill>
                        <a:latin typeface="Open Sans ExtraBold"/>
                        <a:ea typeface="Open Sans ExtraBold"/>
                        <a:cs typeface="Open Sans ExtraBold"/>
                        <a:sym typeface="Open Sans ExtraBold"/>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528419">
                <a:tc>
                  <a:txBody>
                    <a:bodyPr/>
                    <a:lstStyle/>
                    <a:p>
                      <a:pPr marL="0" lvl="0" indent="0" algn="ctr" rtl="0">
                        <a:spcBef>
                          <a:spcPts val="0"/>
                        </a:spcBef>
                        <a:spcAft>
                          <a:spcPts val="0"/>
                        </a:spcAft>
                        <a:buNone/>
                      </a:pPr>
                      <a:r>
                        <a:rPr lang="en" sz="1000" dirty="0">
                          <a:solidFill>
                            <a:schemeClr val="dk1"/>
                          </a:solidFill>
                          <a:latin typeface="Open Sans Medium"/>
                          <a:ea typeface="Open Sans Medium"/>
                          <a:cs typeface="Open Sans Medium"/>
                          <a:sym typeface="Open Sans Medium"/>
                        </a:rPr>
                        <a:t>Destruction of Image Sensor</a:t>
                      </a:r>
                      <a:endParaRPr sz="10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6F00">
                        <a:alpha val="41340"/>
                      </a:srgbClr>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Extreme oversaturation of image sensor </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 ND filters to reduce transmission of sunlight, adjust camera settings</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469702">
                <a:tc>
                  <a:txBody>
                    <a:bodyPr/>
                    <a:lstStyle/>
                    <a:p>
                      <a:pPr marL="0" lvl="0" indent="0" algn="ctr" rtl="0">
                        <a:spcBef>
                          <a:spcPts val="0"/>
                        </a:spcBef>
                        <a:spcAft>
                          <a:spcPts val="0"/>
                        </a:spcAft>
                        <a:buNone/>
                      </a:pPr>
                      <a:r>
                        <a:rPr lang="en" sz="1000" dirty="0">
                          <a:latin typeface="Open Sans Medium"/>
                          <a:ea typeface="Open Sans Medium"/>
                          <a:cs typeface="Open Sans Medium"/>
                          <a:sym typeface="Open Sans Medium"/>
                        </a:rPr>
                        <a:t>Destruction of Image Sensor </a:t>
                      </a:r>
                      <a:endParaRPr sz="10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6F00">
                        <a:alpha val="41340"/>
                      </a:srgbClr>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ESD</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 ESD coats/straps required in Lab </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1233015">
                <a:tc>
                  <a:txBody>
                    <a:bodyPr/>
                    <a:lstStyle/>
                    <a:p>
                      <a:pPr marL="0" lvl="0" indent="0" algn="ctr" rtl="0">
                        <a:spcBef>
                          <a:spcPts val="0"/>
                        </a:spcBef>
                        <a:spcAft>
                          <a:spcPts val="0"/>
                        </a:spcAft>
                        <a:buNone/>
                      </a:pPr>
                      <a:r>
                        <a:rPr lang="en" sz="1000" dirty="0">
                          <a:latin typeface="Open Sans Medium"/>
                          <a:ea typeface="Open Sans Medium"/>
                          <a:cs typeface="Open Sans Medium"/>
                          <a:sym typeface="Open Sans Medium"/>
                        </a:rPr>
                        <a:t>Schedule</a:t>
                      </a:r>
                      <a:endParaRPr sz="10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Takes 3-5 days to acquire data. </a:t>
                      </a:r>
                      <a:r>
                        <a:rPr lang="en" sz="1200" dirty="0">
                          <a:solidFill>
                            <a:schemeClr val="dk1"/>
                          </a:solidFill>
                          <a:latin typeface="Open Sans Medium"/>
                          <a:ea typeface="Open Sans Medium"/>
                          <a:cs typeface="Open Sans Medium"/>
                          <a:sym typeface="Open Sans Medium"/>
                        </a:rPr>
                        <a:t>Requires a sunny day, only get 5-6 hours in lab.</a:t>
                      </a:r>
                      <a:endParaRPr sz="1200" dirty="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r>
                        <a:rPr lang="en" sz="1200" dirty="0">
                          <a:latin typeface="Open Sans Medium"/>
                          <a:ea typeface="Open Sans Medium"/>
                          <a:cs typeface="Open Sans Medium"/>
                          <a:sym typeface="Open Sans Medium"/>
                        </a:rPr>
                        <a:t>Cannot use CubIST during this time</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 Allocate extra time for heliostat in schedule</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1013242">
                <a:tc>
                  <a:txBody>
                    <a:bodyPr/>
                    <a:lstStyle/>
                    <a:p>
                      <a:pPr marL="0" lvl="0" indent="0" algn="ctr" rtl="0">
                        <a:spcBef>
                          <a:spcPts val="0"/>
                        </a:spcBef>
                        <a:spcAft>
                          <a:spcPts val="0"/>
                        </a:spcAft>
                        <a:buNone/>
                      </a:pPr>
                      <a:r>
                        <a:rPr lang="en" sz="1000" dirty="0">
                          <a:latin typeface="Open Sans Medium"/>
                          <a:ea typeface="Open Sans Medium"/>
                          <a:cs typeface="Open Sans Medium"/>
                          <a:sym typeface="Open Sans Medium"/>
                        </a:rPr>
                        <a:t>Test Data </a:t>
                      </a:r>
                      <a:endParaRPr sz="10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9DC989">
                        <a:alpha val="41900"/>
                      </a:srgbClr>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Stray light in the lab</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dirty="0">
                          <a:latin typeface="Open Sans Medium"/>
                          <a:ea typeface="Open Sans Medium"/>
                          <a:cs typeface="Open Sans Medium"/>
                          <a:sym typeface="Open Sans Medium"/>
                        </a:rPr>
                        <a:t>→ Cover all surfaces with black fabric or cardboard</a:t>
                      </a:r>
                      <a:endParaRPr sz="1200" dirty="0">
                        <a:latin typeface="Open Sans Medium"/>
                        <a:ea typeface="Open Sans Medium"/>
                        <a:cs typeface="Open Sans Medium"/>
                        <a:sym typeface="Open Sans Medium"/>
                      </a:endParaRPr>
                    </a:p>
                    <a:p>
                      <a:pPr marL="0" lvl="0" indent="0" algn="l" rtl="0">
                        <a:spcBef>
                          <a:spcPts val="0"/>
                        </a:spcBef>
                        <a:spcAft>
                          <a:spcPts val="0"/>
                        </a:spcAft>
                        <a:buNone/>
                      </a:pPr>
                      <a:r>
                        <a:rPr lang="en" sz="1200" dirty="0">
                          <a:latin typeface="Open Sans Medium"/>
                          <a:ea typeface="Open Sans Medium"/>
                          <a:cs typeface="Open Sans Medium"/>
                          <a:sym typeface="Open Sans Medium"/>
                        </a:rPr>
                        <a:t>→ Ensure sunlight does not overfill baffle </a:t>
                      </a:r>
                      <a:endParaRPr sz="1200" dirty="0">
                        <a:latin typeface="Open Sans Medium"/>
                        <a:ea typeface="Open Sans Medium"/>
                        <a:cs typeface="Open Sans Medium"/>
                        <a:sym typeface="Open Sans Medium"/>
                      </a:endParaRPr>
                    </a:p>
                    <a:p>
                      <a:pPr marL="0" lvl="0" indent="0" algn="l" rtl="0">
                        <a:spcBef>
                          <a:spcPts val="0"/>
                        </a:spcBef>
                        <a:spcAft>
                          <a:spcPts val="0"/>
                        </a:spcAft>
                        <a:buNone/>
                      </a:pPr>
                      <a:r>
                        <a:rPr lang="en" sz="1200" dirty="0">
                          <a:latin typeface="Open Sans Medium"/>
                          <a:ea typeface="Open Sans Medium"/>
                          <a:cs typeface="Open Sans Medium"/>
                          <a:sym typeface="Open Sans Medium"/>
                        </a:rPr>
                        <a:t>→ Quantify stray light with dark images </a:t>
                      </a:r>
                      <a:endParaRPr sz="12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bl>
          </a:graphicData>
        </a:graphic>
      </p:graphicFrame>
      <p:sp>
        <p:nvSpPr>
          <p:cNvPr id="1248" name="Google Shape;1248;p49"/>
          <p:cNvSpPr/>
          <p:nvPr/>
        </p:nvSpPr>
        <p:spPr>
          <a:xfrm>
            <a:off x="6539199" y="661050"/>
            <a:ext cx="2345700" cy="19107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249" name="Google Shape;1249;p49"/>
          <p:cNvPicPr preferRelativeResize="0"/>
          <p:nvPr/>
        </p:nvPicPr>
        <p:blipFill>
          <a:blip r:embed="rId3">
            <a:alphaModFix/>
          </a:blip>
          <a:stretch>
            <a:fillRect/>
          </a:stretch>
        </p:blipFill>
        <p:spPr>
          <a:xfrm>
            <a:off x="6952961" y="1200400"/>
            <a:ext cx="1463525" cy="1200101"/>
          </a:xfrm>
          <a:prstGeom prst="rect">
            <a:avLst/>
          </a:prstGeom>
          <a:noFill/>
          <a:ln>
            <a:noFill/>
          </a:ln>
        </p:spPr>
      </p:pic>
      <p:sp>
        <p:nvSpPr>
          <p:cNvPr id="1251" name="Google Shape;1251;p49"/>
          <p:cNvSpPr txBox="1"/>
          <p:nvPr/>
        </p:nvSpPr>
        <p:spPr>
          <a:xfrm>
            <a:off x="6360824" y="618700"/>
            <a:ext cx="26478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Neutral Density Filter</a:t>
            </a:r>
            <a:endParaRPr sz="1200" b="1" dirty="0">
              <a:solidFill>
                <a:srgbClr val="221E1F"/>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200" i="1" dirty="0">
                <a:solidFill>
                  <a:srgbClr val="221E1F"/>
                </a:solidFill>
                <a:latin typeface="Open Sans Medium"/>
                <a:ea typeface="Open Sans Medium"/>
                <a:cs typeface="Open Sans Medium"/>
                <a:sym typeface="Open Sans Medium"/>
              </a:rPr>
              <a:t>“Sunglasses” for image sensor</a:t>
            </a:r>
            <a:endParaRPr sz="1200" i="1" dirty="0">
              <a:solidFill>
                <a:srgbClr val="221E1F"/>
              </a:solidFill>
              <a:latin typeface="Open Sans Medium"/>
              <a:ea typeface="Open Sans Medium"/>
              <a:cs typeface="Open Sans Medium"/>
              <a:sym typeface="Open Sans Medium"/>
            </a:endParaRPr>
          </a:p>
        </p:txBody>
      </p:sp>
      <p:graphicFrame>
        <p:nvGraphicFramePr>
          <p:cNvPr id="1252" name="Google Shape;1252;p49"/>
          <p:cNvGraphicFramePr/>
          <p:nvPr>
            <p:extLst>
              <p:ext uri="{D42A27DB-BD31-4B8C-83A1-F6EECF244321}">
                <p14:modId xmlns:p14="http://schemas.microsoft.com/office/powerpoint/2010/main" val="379768831"/>
              </p:ext>
            </p:extLst>
          </p:nvPr>
        </p:nvGraphicFramePr>
        <p:xfrm>
          <a:off x="6699099" y="3247181"/>
          <a:ext cx="2202750" cy="872841"/>
        </p:xfrm>
        <a:graphic>
          <a:graphicData uri="http://schemas.openxmlformats.org/drawingml/2006/table">
            <a:tbl>
              <a:tblPr>
                <a:noFill/>
                <a:tableStyleId>{23CC4F8D-3894-416D-8B37-F4D78A966482}</a:tableStyleId>
              </a:tblPr>
              <a:tblGrid>
                <a:gridCol w="2202750">
                  <a:extLst>
                    <a:ext uri="{9D8B030D-6E8A-4147-A177-3AD203B41FA5}">
                      <a16:colId xmlns:a16="http://schemas.microsoft.com/office/drawing/2014/main" val="20000"/>
                    </a:ext>
                  </a:extLst>
                </a:gridCol>
              </a:tblGrid>
              <a:tr h="803175">
                <a:tc>
                  <a:txBody>
                    <a:bodyPr/>
                    <a:lstStyle/>
                    <a:p>
                      <a:pPr marL="0" lvl="0" indent="0" algn="l" rtl="0">
                        <a:lnSpc>
                          <a:spcPct val="115000"/>
                        </a:lnSpc>
                        <a:spcBef>
                          <a:spcPts val="0"/>
                        </a:spcBef>
                        <a:spcAft>
                          <a:spcPts val="0"/>
                        </a:spcAft>
                        <a:buClr>
                          <a:srgbClr val="000000"/>
                        </a:buClr>
                        <a:buSzPts val="1100"/>
                        <a:buFont typeface="Arial"/>
                        <a:buNone/>
                      </a:pPr>
                      <a:r>
                        <a:rPr lang="en" sz="1000" dirty="0">
                          <a:solidFill>
                            <a:srgbClr val="221E1F"/>
                          </a:solidFill>
                          <a:latin typeface="Open Sans Medium"/>
                          <a:ea typeface="Open Sans Medium"/>
                          <a:cs typeface="Open Sans Medium"/>
                          <a:sym typeface="Open Sans Medium"/>
                        </a:rPr>
                        <a:t>The baffle shall attenuate </a:t>
                      </a:r>
                      <a:r>
                        <a:rPr lang="en" sz="1000" b="1" dirty="0">
                          <a:solidFill>
                            <a:srgbClr val="221E1F"/>
                          </a:solidFill>
                          <a:latin typeface="Open Sans"/>
                          <a:ea typeface="Open Sans"/>
                          <a:cs typeface="Open Sans"/>
                          <a:sym typeface="Open Sans"/>
                        </a:rPr>
                        <a:t>-25dB</a:t>
                      </a:r>
                      <a:r>
                        <a:rPr lang="en" sz="1000" dirty="0">
                          <a:solidFill>
                            <a:srgbClr val="221E1F"/>
                          </a:solidFill>
                          <a:latin typeface="Open Sans Medium"/>
                          <a:ea typeface="Open Sans Medium"/>
                          <a:cs typeface="Open Sans Medium"/>
                          <a:sym typeface="Open Sans Medium"/>
                        </a:rPr>
                        <a:t> of the light at the sun exclusion angle and </a:t>
                      </a:r>
                      <a:r>
                        <a:rPr lang="en" sz="1000" b="1" dirty="0">
                          <a:solidFill>
                            <a:srgbClr val="221E1F"/>
                          </a:solidFill>
                          <a:latin typeface="Open Sans"/>
                          <a:ea typeface="Open Sans"/>
                          <a:cs typeface="Open Sans"/>
                          <a:sym typeface="Open Sans"/>
                        </a:rPr>
                        <a:t>-5dB</a:t>
                      </a:r>
                      <a:r>
                        <a:rPr lang="en" sz="1000" dirty="0">
                          <a:solidFill>
                            <a:srgbClr val="221E1F"/>
                          </a:solidFill>
                          <a:latin typeface="Open Sans Medium"/>
                          <a:ea typeface="Open Sans Medium"/>
                          <a:cs typeface="Open Sans Medium"/>
                          <a:sym typeface="Open Sans Medium"/>
                        </a:rPr>
                        <a:t> of light at the moon exclusion angle. </a:t>
                      </a:r>
                      <a:endParaRPr sz="10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sp>
        <p:nvSpPr>
          <p:cNvPr id="1253" name="Google Shape;1253;p49"/>
          <p:cNvSpPr txBox="1"/>
          <p:nvPr/>
        </p:nvSpPr>
        <p:spPr>
          <a:xfrm>
            <a:off x="6476574" y="2774375"/>
            <a:ext cx="2647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solidFill>
                  <a:schemeClr val="dk1"/>
                </a:solidFill>
                <a:latin typeface="Open Sans"/>
                <a:ea typeface="Open Sans"/>
                <a:cs typeface="Open Sans"/>
                <a:sym typeface="Open Sans"/>
              </a:rPr>
              <a:t>VALIDATE SYSTEM REQUIREMENT</a:t>
            </a:r>
            <a:endParaRPr sz="1500" dirty="0"/>
          </a:p>
        </p:txBody>
      </p:sp>
      <p:sp>
        <p:nvSpPr>
          <p:cNvPr id="1254" name="Google Shape;1254;p4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5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Motivation </a:t>
            </a:r>
            <a:endParaRPr dirty="0"/>
          </a:p>
        </p:txBody>
      </p:sp>
      <p:sp>
        <p:nvSpPr>
          <p:cNvPr id="1260" name="Google Shape;1260;p50"/>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261" name="Google Shape;1261;p50"/>
          <p:cNvSpPr txBox="1"/>
          <p:nvPr/>
        </p:nvSpPr>
        <p:spPr>
          <a:xfrm>
            <a:off x="6536700" y="37650"/>
            <a:ext cx="1845000" cy="4743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1018"/>
              <a:buNone/>
            </a:pPr>
            <a:r>
              <a:rPr lang="en" sz="1210" b="1" dirty="0">
                <a:latin typeface="Open Sans"/>
                <a:ea typeface="Open Sans"/>
                <a:cs typeface="Open Sans"/>
                <a:sym typeface="Open Sans"/>
              </a:rPr>
              <a:t>Jan-April 2022</a:t>
            </a:r>
            <a:endParaRPr sz="1210" b="1" dirty="0">
              <a:latin typeface="Open Sans"/>
              <a:ea typeface="Open Sans"/>
              <a:cs typeface="Open Sans"/>
              <a:sym typeface="Open Sans"/>
            </a:endParaRPr>
          </a:p>
          <a:p>
            <a:pPr marL="0" lvl="0" indent="0" algn="ctr" rtl="0">
              <a:lnSpc>
                <a:spcPct val="80000"/>
              </a:lnSpc>
              <a:spcBef>
                <a:spcPts val="0"/>
              </a:spcBef>
              <a:spcAft>
                <a:spcPts val="0"/>
              </a:spcAft>
              <a:buSzPts val="1018"/>
              <a:buNone/>
            </a:pPr>
            <a:r>
              <a:rPr lang="en" sz="1210" b="1" dirty="0">
                <a:latin typeface="Open Sans"/>
                <a:ea typeface="Open Sans"/>
                <a:cs typeface="Open Sans"/>
                <a:sym typeface="Open Sans"/>
              </a:rPr>
              <a:t>Multiple Locations</a:t>
            </a:r>
            <a:endParaRPr sz="1210" b="1" dirty="0">
              <a:latin typeface="Open Sans"/>
              <a:ea typeface="Open Sans"/>
              <a:cs typeface="Open Sans"/>
              <a:sym typeface="Open Sans"/>
            </a:endParaRPr>
          </a:p>
        </p:txBody>
      </p:sp>
      <p:sp>
        <p:nvSpPr>
          <p:cNvPr id="1262" name="Google Shape;1262;p50"/>
          <p:cNvSpPr txBox="1"/>
          <p:nvPr/>
        </p:nvSpPr>
        <p:spPr>
          <a:xfrm>
            <a:off x="4644000" y="732875"/>
            <a:ext cx="3880800" cy="15024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b="1" dirty="0">
                <a:solidFill>
                  <a:schemeClr val="dk1"/>
                </a:solidFill>
                <a:latin typeface="Open Sans"/>
                <a:ea typeface="Open Sans"/>
                <a:cs typeface="Open Sans"/>
                <a:sym typeface="Open Sans"/>
              </a:rPr>
              <a:t>How well does the system function under differing levels of light pollution?</a:t>
            </a:r>
            <a:endParaRPr b="1"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Open Sans Medium"/>
                <a:ea typeface="Open Sans Medium"/>
                <a:cs typeface="Open Sans Medium"/>
                <a:sym typeface="Open Sans Medium"/>
              </a:rPr>
              <a:t>The star tracker shall operate within at least </a:t>
            </a:r>
            <a:r>
              <a:rPr lang="en" b="1" dirty="0">
                <a:solidFill>
                  <a:schemeClr val="dk1"/>
                </a:solidFill>
                <a:latin typeface="Open Sans"/>
                <a:ea typeface="Open Sans"/>
                <a:cs typeface="Open Sans"/>
                <a:sym typeface="Open Sans"/>
              </a:rPr>
              <a:t>60°</a:t>
            </a:r>
            <a:r>
              <a:rPr lang="en" dirty="0">
                <a:solidFill>
                  <a:schemeClr val="dk1"/>
                </a:solidFill>
                <a:latin typeface="Open Sans Medium"/>
                <a:ea typeface="Open Sans Medium"/>
                <a:cs typeface="Open Sans Medium"/>
                <a:sym typeface="Open Sans Medium"/>
              </a:rPr>
              <a:t> of the sun and within </a:t>
            </a:r>
            <a:r>
              <a:rPr lang="en" b="1" dirty="0">
                <a:solidFill>
                  <a:schemeClr val="dk1"/>
                </a:solidFill>
                <a:latin typeface="Open Sans"/>
                <a:ea typeface="Open Sans"/>
                <a:cs typeface="Open Sans"/>
                <a:sym typeface="Open Sans"/>
              </a:rPr>
              <a:t>20° </a:t>
            </a:r>
            <a:r>
              <a:rPr lang="en" dirty="0">
                <a:solidFill>
                  <a:schemeClr val="dk1"/>
                </a:solidFill>
                <a:latin typeface="Open Sans Medium"/>
                <a:ea typeface="Open Sans Medium"/>
                <a:cs typeface="Open Sans Medium"/>
                <a:sym typeface="Open Sans Medium"/>
              </a:rPr>
              <a:t>of the moon.</a:t>
            </a:r>
            <a:endParaRPr sz="1700" dirty="0">
              <a:solidFill>
                <a:schemeClr val="dk1"/>
              </a:solidFill>
              <a:latin typeface="Open Sans"/>
              <a:ea typeface="Open Sans"/>
              <a:cs typeface="Open Sans"/>
              <a:sym typeface="Open Sans"/>
            </a:endParaRPr>
          </a:p>
        </p:txBody>
      </p:sp>
      <p:sp>
        <p:nvSpPr>
          <p:cNvPr id="1263" name="Google Shape;1263;p50"/>
          <p:cNvSpPr txBox="1"/>
          <p:nvPr/>
        </p:nvSpPr>
        <p:spPr>
          <a:xfrm>
            <a:off x="4644000" y="2344563"/>
            <a:ext cx="3880800" cy="209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b="1" dirty="0">
                <a:solidFill>
                  <a:schemeClr val="dk1"/>
                </a:solidFill>
                <a:latin typeface="Open Sans"/>
                <a:ea typeface="Open Sans"/>
                <a:cs typeface="Open Sans"/>
                <a:sym typeface="Open Sans"/>
              </a:rPr>
              <a:t>How well does the system function for different exposure times? (i.e. can we get an image from the optical system?)</a:t>
            </a:r>
            <a:endParaRPr b="1" dirty="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The characteristics of the CM shall provide discernable images for centroiding and matching algorithms.</a:t>
            </a:r>
            <a:endParaRPr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Each image shall contain at least 3 stars.</a:t>
            </a:r>
            <a:endParaRPr b="1" dirty="0">
              <a:solidFill>
                <a:schemeClr val="dk1"/>
              </a:solidFill>
              <a:latin typeface="Open Sans"/>
              <a:ea typeface="Open Sans"/>
              <a:cs typeface="Open Sans"/>
              <a:sym typeface="Open Sans"/>
            </a:endParaRPr>
          </a:p>
        </p:txBody>
      </p:sp>
      <p:grpSp>
        <p:nvGrpSpPr>
          <p:cNvPr id="1264" name="Google Shape;1264;p50"/>
          <p:cNvGrpSpPr/>
          <p:nvPr/>
        </p:nvGrpSpPr>
        <p:grpSpPr>
          <a:xfrm>
            <a:off x="308752" y="800200"/>
            <a:ext cx="4023490" cy="3287853"/>
            <a:chOff x="2929452" y="1101450"/>
            <a:chExt cx="4023490" cy="3287853"/>
          </a:xfrm>
        </p:grpSpPr>
        <p:pic>
          <p:nvPicPr>
            <p:cNvPr id="1265" name="Google Shape;1265;p50"/>
            <p:cNvPicPr preferRelativeResize="0"/>
            <p:nvPr/>
          </p:nvPicPr>
          <p:blipFill rotWithShape="1">
            <a:blip r:embed="rId3">
              <a:alphaModFix/>
            </a:blip>
            <a:srcRect r="1999"/>
            <a:stretch/>
          </p:blipFill>
          <p:spPr>
            <a:xfrm>
              <a:off x="3639250" y="1506550"/>
              <a:ext cx="2625700" cy="2609475"/>
            </a:xfrm>
            <a:prstGeom prst="rect">
              <a:avLst/>
            </a:prstGeom>
            <a:noFill/>
            <a:ln>
              <a:noFill/>
            </a:ln>
          </p:spPr>
        </p:pic>
        <p:grpSp>
          <p:nvGrpSpPr>
            <p:cNvPr id="1266" name="Google Shape;1266;p50"/>
            <p:cNvGrpSpPr/>
            <p:nvPr/>
          </p:nvGrpSpPr>
          <p:grpSpPr>
            <a:xfrm>
              <a:off x="2929452" y="1101450"/>
              <a:ext cx="4023490" cy="3287853"/>
              <a:chOff x="-4752998" y="977600"/>
              <a:chExt cx="4023490" cy="3287853"/>
            </a:xfrm>
          </p:grpSpPr>
          <p:grpSp>
            <p:nvGrpSpPr>
              <p:cNvPr id="1267" name="Google Shape;1267;p50"/>
              <p:cNvGrpSpPr/>
              <p:nvPr/>
            </p:nvGrpSpPr>
            <p:grpSpPr>
              <a:xfrm>
                <a:off x="-3526633" y="977600"/>
                <a:ext cx="1636379" cy="2775375"/>
                <a:chOff x="2360351" y="509350"/>
                <a:chExt cx="1596000" cy="2775375"/>
              </a:xfrm>
            </p:grpSpPr>
            <p:sp>
              <p:nvSpPr>
                <p:cNvPr id="1268" name="Google Shape;1268;p50"/>
                <p:cNvSpPr/>
                <p:nvPr/>
              </p:nvSpPr>
              <p:spPr>
                <a:xfrm>
                  <a:off x="2447918" y="1238725"/>
                  <a:ext cx="1467000" cy="20460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9" name="Google Shape;1269;p50"/>
                <p:cNvSpPr txBox="1"/>
                <p:nvPr/>
              </p:nvSpPr>
              <p:spPr>
                <a:xfrm>
                  <a:off x="2360351" y="509350"/>
                  <a:ext cx="15960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Arducam AR0134 Camera Module</a:t>
                  </a:r>
                  <a:endParaRPr sz="1200" b="1" dirty="0">
                    <a:latin typeface="Open Sans"/>
                    <a:ea typeface="Open Sans"/>
                    <a:cs typeface="Open Sans"/>
                    <a:sym typeface="Open Sans"/>
                  </a:endParaRPr>
                </a:p>
              </p:txBody>
            </p:sp>
          </p:grpSp>
          <p:grpSp>
            <p:nvGrpSpPr>
              <p:cNvPr id="1270" name="Google Shape;1270;p50"/>
              <p:cNvGrpSpPr/>
              <p:nvPr/>
            </p:nvGrpSpPr>
            <p:grpSpPr>
              <a:xfrm>
                <a:off x="-1880625" y="1921200"/>
                <a:ext cx="1151117" cy="2087175"/>
                <a:chOff x="3875506" y="1529150"/>
                <a:chExt cx="1394279" cy="2087175"/>
              </a:xfrm>
            </p:grpSpPr>
            <p:sp>
              <p:nvSpPr>
                <p:cNvPr id="1271" name="Google Shape;1271;p50"/>
                <p:cNvSpPr/>
                <p:nvPr/>
              </p:nvSpPr>
              <p:spPr>
                <a:xfrm>
                  <a:off x="3875506" y="1529150"/>
                  <a:ext cx="561000" cy="1533000"/>
                </a:xfrm>
                <a:prstGeom prst="rect">
                  <a:avLst/>
                </a:prstGeom>
                <a:noFill/>
                <a:ln w="76200"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2" name="Google Shape;1272;p50"/>
                <p:cNvSpPr txBox="1"/>
                <p:nvPr/>
              </p:nvSpPr>
              <p:spPr>
                <a:xfrm>
                  <a:off x="4049985" y="3062225"/>
                  <a:ext cx="1219800" cy="554100"/>
                </a:xfrm>
                <a:prstGeom prst="rect">
                  <a:avLst/>
                </a:prstGeom>
                <a:solidFill>
                  <a:srgbClr val="9FC5E8"/>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⅓” 35mm M12 Lens</a:t>
                  </a:r>
                  <a:endParaRPr sz="1200" b="1" dirty="0">
                    <a:latin typeface="Open Sans"/>
                    <a:ea typeface="Open Sans"/>
                    <a:cs typeface="Open Sans"/>
                    <a:sym typeface="Open Sans"/>
                  </a:endParaRPr>
                </a:p>
              </p:txBody>
            </p:sp>
          </p:grpSp>
          <p:grpSp>
            <p:nvGrpSpPr>
              <p:cNvPr id="1273" name="Google Shape;1273;p50"/>
              <p:cNvGrpSpPr/>
              <p:nvPr/>
            </p:nvGrpSpPr>
            <p:grpSpPr>
              <a:xfrm>
                <a:off x="-4752998" y="1131725"/>
                <a:ext cx="1073816" cy="3133728"/>
                <a:chOff x="-618884" y="911215"/>
                <a:chExt cx="1300649" cy="2790000"/>
              </a:xfrm>
            </p:grpSpPr>
            <p:sp>
              <p:nvSpPr>
                <p:cNvPr id="1274" name="Google Shape;1274;p50"/>
                <p:cNvSpPr/>
                <p:nvPr/>
              </p:nvSpPr>
              <p:spPr>
                <a:xfrm>
                  <a:off x="105465" y="911215"/>
                  <a:ext cx="576300" cy="2790000"/>
                </a:xfrm>
                <a:prstGeom prst="rect">
                  <a:avLst/>
                </a:prstGeom>
                <a:no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5" name="Google Shape;1275;p50"/>
                <p:cNvSpPr txBox="1"/>
                <p:nvPr/>
              </p:nvSpPr>
              <p:spPr>
                <a:xfrm>
                  <a:off x="-618884" y="1996096"/>
                  <a:ext cx="941700" cy="657900"/>
                </a:xfrm>
                <a:prstGeom prst="rect">
                  <a:avLst/>
                </a:prstGeom>
                <a:solidFill>
                  <a:srgbClr val="3D85C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USB2 Camera Shield</a:t>
                  </a:r>
                  <a:endParaRPr sz="1200" b="1" dirty="0">
                    <a:latin typeface="Open Sans"/>
                    <a:ea typeface="Open Sans"/>
                    <a:cs typeface="Open Sans"/>
                    <a:sym typeface="Open Sans"/>
                  </a:endParaRPr>
                </a:p>
              </p:txBody>
            </p:sp>
          </p:grpSp>
        </p:grpSp>
      </p:grpSp>
      <p:sp>
        <p:nvSpPr>
          <p:cNvPr id="1276" name="Google Shape;1276;p50"/>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51"/>
          <p:cNvSpPr/>
          <p:nvPr/>
        </p:nvSpPr>
        <p:spPr>
          <a:xfrm>
            <a:off x="5172475" y="622800"/>
            <a:ext cx="3890100" cy="39672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2" name="Google Shape;1282;p51"/>
          <p:cNvSpPr/>
          <p:nvPr/>
        </p:nvSpPr>
        <p:spPr>
          <a:xfrm rot="1502622" flipH="1">
            <a:off x="2435586" y="792081"/>
            <a:ext cx="116227" cy="1792938"/>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3" name="Google Shape;1283;p5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Test Setup</a:t>
            </a:r>
            <a:endParaRPr dirty="0"/>
          </a:p>
        </p:txBody>
      </p:sp>
      <p:sp>
        <p:nvSpPr>
          <p:cNvPr id="1284" name="Google Shape;1284;p51"/>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285" name="Google Shape;1285;p51"/>
          <p:cNvSpPr txBox="1"/>
          <p:nvPr/>
        </p:nvSpPr>
        <p:spPr>
          <a:xfrm>
            <a:off x="161650" y="3416175"/>
            <a:ext cx="40683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pen Sans"/>
              <a:buChar char="●"/>
            </a:pPr>
            <a:r>
              <a:rPr lang="en" dirty="0">
                <a:latin typeface="Open Sans"/>
                <a:ea typeface="Open Sans"/>
                <a:cs typeface="Open Sans"/>
                <a:sym typeface="Open Sans"/>
              </a:rPr>
              <a:t>Similar to day-in-the-life test shown in CONOPS</a:t>
            </a:r>
            <a:endParaRPr dirty="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dirty="0">
                <a:latin typeface="Open Sans"/>
                <a:ea typeface="Open Sans"/>
                <a:cs typeface="Open Sans"/>
                <a:sym typeface="Open Sans"/>
              </a:rPr>
              <a:t>Can test with or without baffle</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p:txBody>
      </p:sp>
      <p:grpSp>
        <p:nvGrpSpPr>
          <p:cNvPr id="1286" name="Google Shape;1286;p51"/>
          <p:cNvGrpSpPr/>
          <p:nvPr/>
        </p:nvGrpSpPr>
        <p:grpSpPr>
          <a:xfrm>
            <a:off x="5375949" y="1616083"/>
            <a:ext cx="1671113" cy="527169"/>
            <a:chOff x="2881663" y="4184775"/>
            <a:chExt cx="2000375" cy="632400"/>
          </a:xfrm>
        </p:grpSpPr>
        <p:sp>
          <p:nvSpPr>
            <p:cNvPr id="1287" name="Google Shape;1287;p51"/>
            <p:cNvSpPr/>
            <p:nvPr/>
          </p:nvSpPr>
          <p:spPr>
            <a:xfrm>
              <a:off x="3096163" y="4184775"/>
              <a:ext cx="438000" cy="632400"/>
            </a:xfrm>
            <a:prstGeom prst="parallelogram">
              <a:avLst>
                <a:gd name="adj" fmla="val 25000"/>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8" name="Google Shape;1288;p51"/>
            <p:cNvSpPr/>
            <p:nvPr/>
          </p:nvSpPr>
          <p:spPr>
            <a:xfrm rot="10800000">
              <a:off x="2881663" y="4300525"/>
              <a:ext cx="470125" cy="393600"/>
            </a:xfrm>
            <a:prstGeom prst="flowChartMagneticDrum">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289" name="Google Shape;1289;p51"/>
            <p:cNvCxnSpPr/>
            <p:nvPr/>
          </p:nvCxnSpPr>
          <p:spPr>
            <a:xfrm rot="10800000" flipH="1">
              <a:off x="3450988" y="4312625"/>
              <a:ext cx="381000" cy="1353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290" name="Google Shape;1290;p51"/>
            <p:cNvSpPr/>
            <p:nvPr/>
          </p:nvSpPr>
          <p:spPr>
            <a:xfrm>
              <a:off x="3829938" y="4184775"/>
              <a:ext cx="1052100" cy="5190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1" name="Google Shape;1291;p51"/>
            <p:cNvSpPr/>
            <p:nvPr/>
          </p:nvSpPr>
          <p:spPr>
            <a:xfrm>
              <a:off x="4222513" y="4369650"/>
              <a:ext cx="2487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2" name="Google Shape;1292;p51"/>
            <p:cNvSpPr/>
            <p:nvPr/>
          </p:nvSpPr>
          <p:spPr>
            <a:xfrm>
              <a:off x="3927588" y="4218125"/>
              <a:ext cx="858000" cy="945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3" name="Google Shape;1293;p51"/>
            <p:cNvSpPr/>
            <p:nvPr/>
          </p:nvSpPr>
          <p:spPr>
            <a:xfrm>
              <a:off x="3952238" y="42386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4" name="Google Shape;1294;p51"/>
            <p:cNvSpPr/>
            <p:nvPr/>
          </p:nvSpPr>
          <p:spPr>
            <a:xfrm>
              <a:off x="3952238" y="42720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5" name="Google Shape;1295;p51"/>
            <p:cNvSpPr/>
            <p:nvPr/>
          </p:nvSpPr>
          <p:spPr>
            <a:xfrm>
              <a:off x="3993913"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6" name="Google Shape;1296;p51"/>
            <p:cNvSpPr/>
            <p:nvPr/>
          </p:nvSpPr>
          <p:spPr>
            <a:xfrm>
              <a:off x="3993913"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7" name="Google Shape;1297;p51"/>
            <p:cNvSpPr/>
            <p:nvPr/>
          </p:nvSpPr>
          <p:spPr>
            <a:xfrm>
              <a:off x="40355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8" name="Google Shape;1298;p51"/>
            <p:cNvSpPr/>
            <p:nvPr/>
          </p:nvSpPr>
          <p:spPr>
            <a:xfrm>
              <a:off x="40355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9" name="Google Shape;1299;p51"/>
            <p:cNvSpPr/>
            <p:nvPr/>
          </p:nvSpPr>
          <p:spPr>
            <a:xfrm>
              <a:off x="40772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0" name="Google Shape;1300;p51"/>
            <p:cNvSpPr/>
            <p:nvPr/>
          </p:nvSpPr>
          <p:spPr>
            <a:xfrm>
              <a:off x="40772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1" name="Google Shape;1301;p51"/>
            <p:cNvSpPr/>
            <p:nvPr/>
          </p:nvSpPr>
          <p:spPr>
            <a:xfrm>
              <a:off x="41189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2" name="Google Shape;1302;p51"/>
            <p:cNvSpPr/>
            <p:nvPr/>
          </p:nvSpPr>
          <p:spPr>
            <a:xfrm>
              <a:off x="41189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3" name="Google Shape;1303;p51"/>
            <p:cNvSpPr/>
            <p:nvPr/>
          </p:nvSpPr>
          <p:spPr>
            <a:xfrm>
              <a:off x="41606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4" name="Google Shape;1304;p51"/>
            <p:cNvSpPr/>
            <p:nvPr/>
          </p:nvSpPr>
          <p:spPr>
            <a:xfrm>
              <a:off x="41606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5" name="Google Shape;1305;p51"/>
            <p:cNvSpPr/>
            <p:nvPr/>
          </p:nvSpPr>
          <p:spPr>
            <a:xfrm>
              <a:off x="42022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6" name="Google Shape;1306;p51"/>
            <p:cNvSpPr/>
            <p:nvPr/>
          </p:nvSpPr>
          <p:spPr>
            <a:xfrm>
              <a:off x="42022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7" name="Google Shape;1307;p51"/>
            <p:cNvSpPr/>
            <p:nvPr/>
          </p:nvSpPr>
          <p:spPr>
            <a:xfrm>
              <a:off x="42439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8" name="Google Shape;1308;p51"/>
            <p:cNvSpPr/>
            <p:nvPr/>
          </p:nvSpPr>
          <p:spPr>
            <a:xfrm>
              <a:off x="42439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9" name="Google Shape;1309;p51"/>
            <p:cNvSpPr/>
            <p:nvPr/>
          </p:nvSpPr>
          <p:spPr>
            <a:xfrm>
              <a:off x="42856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0" name="Google Shape;1310;p51"/>
            <p:cNvSpPr/>
            <p:nvPr/>
          </p:nvSpPr>
          <p:spPr>
            <a:xfrm>
              <a:off x="42856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1" name="Google Shape;1311;p51"/>
            <p:cNvSpPr/>
            <p:nvPr/>
          </p:nvSpPr>
          <p:spPr>
            <a:xfrm>
              <a:off x="43273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2" name="Google Shape;1312;p51"/>
            <p:cNvSpPr/>
            <p:nvPr/>
          </p:nvSpPr>
          <p:spPr>
            <a:xfrm>
              <a:off x="43273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3" name="Google Shape;1313;p51"/>
            <p:cNvSpPr/>
            <p:nvPr/>
          </p:nvSpPr>
          <p:spPr>
            <a:xfrm>
              <a:off x="43689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4" name="Google Shape;1314;p51"/>
            <p:cNvSpPr/>
            <p:nvPr/>
          </p:nvSpPr>
          <p:spPr>
            <a:xfrm>
              <a:off x="43689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5" name="Google Shape;1315;p51"/>
            <p:cNvSpPr/>
            <p:nvPr/>
          </p:nvSpPr>
          <p:spPr>
            <a:xfrm>
              <a:off x="44106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6" name="Google Shape;1316;p51"/>
            <p:cNvSpPr/>
            <p:nvPr/>
          </p:nvSpPr>
          <p:spPr>
            <a:xfrm>
              <a:off x="44106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7" name="Google Shape;1317;p51"/>
            <p:cNvSpPr/>
            <p:nvPr/>
          </p:nvSpPr>
          <p:spPr>
            <a:xfrm>
              <a:off x="44523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8" name="Google Shape;1318;p51"/>
            <p:cNvSpPr/>
            <p:nvPr/>
          </p:nvSpPr>
          <p:spPr>
            <a:xfrm>
              <a:off x="44523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9" name="Google Shape;1319;p51"/>
            <p:cNvSpPr/>
            <p:nvPr/>
          </p:nvSpPr>
          <p:spPr>
            <a:xfrm>
              <a:off x="44940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0" name="Google Shape;1320;p51"/>
            <p:cNvSpPr/>
            <p:nvPr/>
          </p:nvSpPr>
          <p:spPr>
            <a:xfrm>
              <a:off x="44940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1" name="Google Shape;1321;p51"/>
            <p:cNvSpPr/>
            <p:nvPr/>
          </p:nvSpPr>
          <p:spPr>
            <a:xfrm>
              <a:off x="45356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2" name="Google Shape;1322;p51"/>
            <p:cNvSpPr/>
            <p:nvPr/>
          </p:nvSpPr>
          <p:spPr>
            <a:xfrm>
              <a:off x="45356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3" name="Google Shape;1323;p51"/>
            <p:cNvSpPr/>
            <p:nvPr/>
          </p:nvSpPr>
          <p:spPr>
            <a:xfrm>
              <a:off x="45773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4" name="Google Shape;1324;p51"/>
            <p:cNvSpPr/>
            <p:nvPr/>
          </p:nvSpPr>
          <p:spPr>
            <a:xfrm>
              <a:off x="45773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5" name="Google Shape;1325;p51"/>
            <p:cNvSpPr/>
            <p:nvPr/>
          </p:nvSpPr>
          <p:spPr>
            <a:xfrm>
              <a:off x="46190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6" name="Google Shape;1326;p51"/>
            <p:cNvSpPr/>
            <p:nvPr/>
          </p:nvSpPr>
          <p:spPr>
            <a:xfrm>
              <a:off x="46190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7" name="Google Shape;1327;p51"/>
            <p:cNvSpPr/>
            <p:nvPr/>
          </p:nvSpPr>
          <p:spPr>
            <a:xfrm>
              <a:off x="46607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8" name="Google Shape;1328;p51"/>
            <p:cNvSpPr/>
            <p:nvPr/>
          </p:nvSpPr>
          <p:spPr>
            <a:xfrm>
              <a:off x="46607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9" name="Google Shape;1329;p51"/>
            <p:cNvSpPr/>
            <p:nvPr/>
          </p:nvSpPr>
          <p:spPr>
            <a:xfrm>
              <a:off x="47023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0" name="Google Shape;1330;p51"/>
            <p:cNvSpPr/>
            <p:nvPr/>
          </p:nvSpPr>
          <p:spPr>
            <a:xfrm>
              <a:off x="47023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1" name="Google Shape;1331;p51"/>
            <p:cNvSpPr/>
            <p:nvPr/>
          </p:nvSpPr>
          <p:spPr>
            <a:xfrm>
              <a:off x="47440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2" name="Google Shape;1332;p51"/>
            <p:cNvSpPr/>
            <p:nvPr/>
          </p:nvSpPr>
          <p:spPr>
            <a:xfrm>
              <a:off x="47440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3" name="Google Shape;1333;p51"/>
            <p:cNvSpPr/>
            <p:nvPr/>
          </p:nvSpPr>
          <p:spPr>
            <a:xfrm>
              <a:off x="3822525" y="424892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4" name="Google Shape;1334;p51"/>
            <p:cNvSpPr/>
            <p:nvPr/>
          </p:nvSpPr>
          <p:spPr>
            <a:xfrm rot="5400000">
              <a:off x="4001975" y="461627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5" name="Google Shape;1335;p51"/>
            <p:cNvSpPr/>
            <p:nvPr/>
          </p:nvSpPr>
          <p:spPr>
            <a:xfrm rot="5400000">
              <a:off x="44384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6" name="Google Shape;1336;p51"/>
            <p:cNvSpPr/>
            <p:nvPr/>
          </p:nvSpPr>
          <p:spPr>
            <a:xfrm rot="5400000">
              <a:off x="46051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7" name="Google Shape;1337;p51"/>
            <p:cNvSpPr/>
            <p:nvPr/>
          </p:nvSpPr>
          <p:spPr>
            <a:xfrm>
              <a:off x="4598663" y="4369650"/>
              <a:ext cx="170100" cy="1701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8" name="Google Shape;1338;p51"/>
            <p:cNvSpPr/>
            <p:nvPr/>
          </p:nvSpPr>
          <p:spPr>
            <a:xfrm>
              <a:off x="386006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9" name="Google Shape;1339;p51"/>
            <p:cNvSpPr/>
            <p:nvPr/>
          </p:nvSpPr>
          <p:spPr>
            <a:xfrm>
              <a:off x="386006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0" name="Google Shape;1340;p51"/>
            <p:cNvSpPr/>
            <p:nvPr/>
          </p:nvSpPr>
          <p:spPr>
            <a:xfrm>
              <a:off x="480181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1" name="Google Shape;1341;p51"/>
            <p:cNvSpPr/>
            <p:nvPr/>
          </p:nvSpPr>
          <p:spPr>
            <a:xfrm>
              <a:off x="480181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42" name="Google Shape;1342;p51"/>
          <p:cNvPicPr preferRelativeResize="0"/>
          <p:nvPr/>
        </p:nvPicPr>
        <p:blipFill>
          <a:blip r:embed="rId3">
            <a:alphaModFix/>
          </a:blip>
          <a:stretch>
            <a:fillRect/>
          </a:stretch>
        </p:blipFill>
        <p:spPr>
          <a:xfrm>
            <a:off x="105425" y="2561875"/>
            <a:ext cx="4876799" cy="609600"/>
          </a:xfrm>
          <a:prstGeom prst="rect">
            <a:avLst/>
          </a:prstGeom>
          <a:noFill/>
          <a:ln>
            <a:noFill/>
          </a:ln>
        </p:spPr>
      </p:pic>
      <p:sp>
        <p:nvSpPr>
          <p:cNvPr id="1343" name="Google Shape;1343;p51"/>
          <p:cNvSpPr/>
          <p:nvPr/>
        </p:nvSpPr>
        <p:spPr>
          <a:xfrm>
            <a:off x="1733950" y="2185150"/>
            <a:ext cx="939600" cy="7908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44" name="Google Shape;1344;p51"/>
          <p:cNvPicPr preferRelativeResize="0"/>
          <p:nvPr/>
        </p:nvPicPr>
        <p:blipFill>
          <a:blip r:embed="rId4">
            <a:alphaModFix/>
          </a:blip>
          <a:stretch>
            <a:fillRect/>
          </a:stretch>
        </p:blipFill>
        <p:spPr>
          <a:xfrm rot="-2700000">
            <a:off x="2022663" y="2331962"/>
            <a:ext cx="360793" cy="527224"/>
          </a:xfrm>
          <a:prstGeom prst="rect">
            <a:avLst/>
          </a:prstGeom>
          <a:noFill/>
          <a:ln>
            <a:noFill/>
          </a:ln>
        </p:spPr>
      </p:pic>
      <p:grpSp>
        <p:nvGrpSpPr>
          <p:cNvPr id="1345" name="Google Shape;1345;p51"/>
          <p:cNvGrpSpPr/>
          <p:nvPr/>
        </p:nvGrpSpPr>
        <p:grpSpPr>
          <a:xfrm>
            <a:off x="192725" y="686562"/>
            <a:ext cx="1541225" cy="1534374"/>
            <a:chOff x="772625" y="610437"/>
            <a:chExt cx="1541225" cy="1534374"/>
          </a:xfrm>
        </p:grpSpPr>
        <p:pic>
          <p:nvPicPr>
            <p:cNvPr id="1346" name="Google Shape;1346;p51"/>
            <p:cNvPicPr preferRelativeResize="0"/>
            <p:nvPr/>
          </p:nvPicPr>
          <p:blipFill>
            <a:blip r:embed="rId5">
              <a:alphaModFix/>
            </a:blip>
            <a:stretch>
              <a:fillRect/>
            </a:stretch>
          </p:blipFill>
          <p:spPr>
            <a:xfrm>
              <a:off x="785425" y="610437"/>
              <a:ext cx="1511988" cy="1534374"/>
            </a:xfrm>
            <a:prstGeom prst="rect">
              <a:avLst/>
            </a:prstGeom>
            <a:noFill/>
            <a:ln>
              <a:noFill/>
            </a:ln>
          </p:spPr>
        </p:pic>
        <p:pic>
          <p:nvPicPr>
            <p:cNvPr id="1347" name="Google Shape;1347;p51"/>
            <p:cNvPicPr preferRelativeResize="0"/>
            <p:nvPr/>
          </p:nvPicPr>
          <p:blipFill>
            <a:blip r:embed="rId6">
              <a:alphaModFix/>
            </a:blip>
            <a:stretch>
              <a:fillRect/>
            </a:stretch>
          </p:blipFill>
          <p:spPr>
            <a:xfrm>
              <a:off x="1321250" y="1535950"/>
              <a:ext cx="548700" cy="548700"/>
            </a:xfrm>
            <a:prstGeom prst="rect">
              <a:avLst/>
            </a:prstGeom>
            <a:noFill/>
            <a:ln>
              <a:noFill/>
            </a:ln>
          </p:spPr>
        </p:pic>
        <p:pic>
          <p:nvPicPr>
            <p:cNvPr id="1348" name="Google Shape;1348;p51"/>
            <p:cNvPicPr preferRelativeResize="0"/>
            <p:nvPr/>
          </p:nvPicPr>
          <p:blipFill>
            <a:blip r:embed="rId6">
              <a:alphaModFix/>
            </a:blip>
            <a:stretch>
              <a:fillRect/>
            </a:stretch>
          </p:blipFill>
          <p:spPr>
            <a:xfrm>
              <a:off x="1605950" y="1140050"/>
              <a:ext cx="707900" cy="707900"/>
            </a:xfrm>
            <a:prstGeom prst="rect">
              <a:avLst/>
            </a:prstGeom>
            <a:noFill/>
            <a:ln>
              <a:noFill/>
            </a:ln>
          </p:spPr>
        </p:pic>
        <p:pic>
          <p:nvPicPr>
            <p:cNvPr id="1349" name="Google Shape;1349;p51"/>
            <p:cNvPicPr preferRelativeResize="0"/>
            <p:nvPr/>
          </p:nvPicPr>
          <p:blipFill>
            <a:blip r:embed="rId7">
              <a:alphaModFix/>
            </a:blip>
            <a:stretch>
              <a:fillRect/>
            </a:stretch>
          </p:blipFill>
          <p:spPr>
            <a:xfrm>
              <a:off x="998625" y="1371559"/>
              <a:ext cx="425400" cy="425400"/>
            </a:xfrm>
            <a:prstGeom prst="rect">
              <a:avLst/>
            </a:prstGeom>
            <a:noFill/>
            <a:ln>
              <a:noFill/>
            </a:ln>
          </p:spPr>
        </p:pic>
        <p:pic>
          <p:nvPicPr>
            <p:cNvPr id="1350" name="Google Shape;1350;p51"/>
            <p:cNvPicPr preferRelativeResize="0"/>
            <p:nvPr/>
          </p:nvPicPr>
          <p:blipFill>
            <a:blip r:embed="rId7">
              <a:alphaModFix/>
            </a:blip>
            <a:stretch>
              <a:fillRect/>
            </a:stretch>
          </p:blipFill>
          <p:spPr>
            <a:xfrm>
              <a:off x="772625" y="670621"/>
              <a:ext cx="425400" cy="425400"/>
            </a:xfrm>
            <a:prstGeom prst="rect">
              <a:avLst/>
            </a:prstGeom>
            <a:noFill/>
            <a:ln>
              <a:noFill/>
            </a:ln>
          </p:spPr>
        </p:pic>
        <p:pic>
          <p:nvPicPr>
            <p:cNvPr id="1351" name="Google Shape;1351;p51"/>
            <p:cNvPicPr preferRelativeResize="0"/>
            <p:nvPr/>
          </p:nvPicPr>
          <p:blipFill>
            <a:blip r:embed="rId7">
              <a:alphaModFix/>
            </a:blip>
            <a:stretch>
              <a:fillRect/>
            </a:stretch>
          </p:blipFill>
          <p:spPr>
            <a:xfrm>
              <a:off x="1687500" y="763001"/>
              <a:ext cx="544800" cy="544800"/>
            </a:xfrm>
            <a:prstGeom prst="rect">
              <a:avLst/>
            </a:prstGeom>
            <a:noFill/>
            <a:ln>
              <a:noFill/>
            </a:ln>
          </p:spPr>
        </p:pic>
        <p:pic>
          <p:nvPicPr>
            <p:cNvPr id="1352" name="Google Shape;1352;p51"/>
            <p:cNvPicPr preferRelativeResize="0"/>
            <p:nvPr/>
          </p:nvPicPr>
          <p:blipFill>
            <a:blip r:embed="rId7">
              <a:alphaModFix/>
            </a:blip>
            <a:stretch>
              <a:fillRect/>
            </a:stretch>
          </p:blipFill>
          <p:spPr>
            <a:xfrm>
              <a:off x="1198025" y="853921"/>
              <a:ext cx="425400" cy="425400"/>
            </a:xfrm>
            <a:prstGeom prst="rect">
              <a:avLst/>
            </a:prstGeom>
            <a:noFill/>
            <a:ln>
              <a:noFill/>
            </a:ln>
          </p:spPr>
        </p:pic>
      </p:grpSp>
      <p:pic>
        <p:nvPicPr>
          <p:cNvPr id="1353" name="Google Shape;1353;p51"/>
          <p:cNvPicPr preferRelativeResize="0"/>
          <p:nvPr/>
        </p:nvPicPr>
        <p:blipFill>
          <a:blip r:embed="rId8">
            <a:alphaModFix/>
          </a:blip>
          <a:stretch>
            <a:fillRect/>
          </a:stretch>
        </p:blipFill>
        <p:spPr>
          <a:xfrm>
            <a:off x="7858525" y="2358650"/>
            <a:ext cx="968399" cy="968401"/>
          </a:xfrm>
          <a:prstGeom prst="rect">
            <a:avLst/>
          </a:prstGeom>
          <a:noFill/>
          <a:ln>
            <a:noFill/>
          </a:ln>
        </p:spPr>
      </p:pic>
      <p:pic>
        <p:nvPicPr>
          <p:cNvPr id="1354" name="Google Shape;1354;p51"/>
          <p:cNvPicPr preferRelativeResize="0"/>
          <p:nvPr/>
        </p:nvPicPr>
        <p:blipFill rotWithShape="1">
          <a:blip r:embed="rId9">
            <a:alphaModFix/>
          </a:blip>
          <a:srcRect t="19762"/>
          <a:stretch/>
        </p:blipFill>
        <p:spPr>
          <a:xfrm>
            <a:off x="5398763" y="2213252"/>
            <a:ext cx="1862500" cy="1494450"/>
          </a:xfrm>
          <a:prstGeom prst="rect">
            <a:avLst/>
          </a:prstGeom>
          <a:noFill/>
          <a:ln>
            <a:noFill/>
          </a:ln>
        </p:spPr>
      </p:pic>
      <p:sp>
        <p:nvSpPr>
          <p:cNvPr id="1355" name="Google Shape;1355;p51"/>
          <p:cNvSpPr txBox="1"/>
          <p:nvPr/>
        </p:nvSpPr>
        <p:spPr>
          <a:xfrm>
            <a:off x="5309563" y="3706725"/>
            <a:ext cx="2040900" cy="554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System mounted to tripod for stability</a:t>
            </a:r>
            <a:endParaRPr sz="1200" b="1" dirty="0">
              <a:latin typeface="Open Sans"/>
              <a:ea typeface="Open Sans"/>
              <a:cs typeface="Open Sans"/>
              <a:sym typeface="Open Sans"/>
            </a:endParaRPr>
          </a:p>
        </p:txBody>
      </p:sp>
      <p:sp>
        <p:nvSpPr>
          <p:cNvPr id="1356" name="Google Shape;1356;p51"/>
          <p:cNvSpPr txBox="1"/>
          <p:nvPr/>
        </p:nvSpPr>
        <p:spPr>
          <a:xfrm>
            <a:off x="3078738" y="1674175"/>
            <a:ext cx="1735500" cy="8619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dk1"/>
                </a:solidFill>
                <a:latin typeface="Open Sans"/>
                <a:ea typeface="Open Sans"/>
                <a:cs typeface="Open Sans"/>
                <a:sym typeface="Open Sans"/>
              </a:rPr>
              <a:t>Multiple locations with different Bortle scale (brightness) values</a:t>
            </a:r>
            <a:endParaRPr sz="1100" b="1" dirty="0">
              <a:latin typeface="Open Sans"/>
              <a:ea typeface="Open Sans"/>
              <a:cs typeface="Open Sans"/>
              <a:sym typeface="Open Sans"/>
            </a:endParaRPr>
          </a:p>
        </p:txBody>
      </p:sp>
      <p:sp>
        <p:nvSpPr>
          <p:cNvPr id="1357" name="Google Shape;1357;p51"/>
          <p:cNvSpPr txBox="1"/>
          <p:nvPr/>
        </p:nvSpPr>
        <p:spPr>
          <a:xfrm>
            <a:off x="6400075" y="1211638"/>
            <a:ext cx="1176900" cy="354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RPi Zero 2W</a:t>
            </a:r>
            <a:endParaRPr sz="1100" b="1" dirty="0">
              <a:latin typeface="Open Sans"/>
              <a:ea typeface="Open Sans"/>
              <a:cs typeface="Open Sans"/>
              <a:sym typeface="Open Sans"/>
            </a:endParaRPr>
          </a:p>
        </p:txBody>
      </p:sp>
      <p:sp>
        <p:nvSpPr>
          <p:cNvPr id="1358" name="Google Shape;1358;p51"/>
          <p:cNvSpPr txBox="1"/>
          <p:nvPr/>
        </p:nvSpPr>
        <p:spPr>
          <a:xfrm>
            <a:off x="5309575" y="853375"/>
            <a:ext cx="1016700" cy="692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Lens, Image Sensor, (Baffle)</a:t>
            </a:r>
            <a:endParaRPr sz="1100" b="1" dirty="0">
              <a:latin typeface="Open Sans"/>
              <a:ea typeface="Open Sans"/>
              <a:cs typeface="Open Sans"/>
              <a:sym typeface="Open Sans"/>
            </a:endParaRPr>
          </a:p>
        </p:txBody>
      </p:sp>
      <p:pic>
        <p:nvPicPr>
          <p:cNvPr id="1359" name="Google Shape;1359;p51"/>
          <p:cNvPicPr preferRelativeResize="0"/>
          <p:nvPr/>
        </p:nvPicPr>
        <p:blipFill>
          <a:blip r:embed="rId10">
            <a:alphaModFix/>
          </a:blip>
          <a:stretch>
            <a:fillRect/>
          </a:stretch>
        </p:blipFill>
        <p:spPr>
          <a:xfrm>
            <a:off x="2673553" y="587838"/>
            <a:ext cx="548699" cy="527225"/>
          </a:xfrm>
          <a:prstGeom prst="rect">
            <a:avLst/>
          </a:prstGeom>
          <a:noFill/>
          <a:ln>
            <a:noFill/>
          </a:ln>
        </p:spPr>
      </p:pic>
      <p:grpSp>
        <p:nvGrpSpPr>
          <p:cNvPr id="1360" name="Google Shape;1360;p51"/>
          <p:cNvGrpSpPr/>
          <p:nvPr/>
        </p:nvGrpSpPr>
        <p:grpSpPr>
          <a:xfrm>
            <a:off x="6823239" y="2065254"/>
            <a:ext cx="1098585" cy="968388"/>
            <a:chOff x="6898125" y="2065257"/>
            <a:chExt cx="938400" cy="350700"/>
          </a:xfrm>
        </p:grpSpPr>
        <p:cxnSp>
          <p:nvCxnSpPr>
            <p:cNvPr id="1361" name="Google Shape;1361;p51"/>
            <p:cNvCxnSpPr/>
            <p:nvPr/>
          </p:nvCxnSpPr>
          <p:spPr>
            <a:xfrm flipH="1">
              <a:off x="6898133" y="2065257"/>
              <a:ext cx="1800" cy="350700"/>
            </a:xfrm>
            <a:prstGeom prst="straightConnector1">
              <a:avLst/>
            </a:prstGeom>
            <a:noFill/>
            <a:ln w="19050" cap="flat" cmpd="sng">
              <a:solidFill>
                <a:srgbClr val="9900FF"/>
              </a:solidFill>
              <a:prstDash val="solid"/>
              <a:round/>
              <a:headEnd type="none" w="med" len="med"/>
              <a:tailEnd type="none" w="med" len="med"/>
            </a:ln>
          </p:spPr>
        </p:cxnSp>
        <p:cxnSp>
          <p:nvCxnSpPr>
            <p:cNvPr id="1362" name="Google Shape;1362;p51"/>
            <p:cNvCxnSpPr/>
            <p:nvPr/>
          </p:nvCxnSpPr>
          <p:spPr>
            <a:xfrm rot="10800000" flipH="1">
              <a:off x="6898125" y="2413850"/>
              <a:ext cx="938400" cy="2100"/>
            </a:xfrm>
            <a:prstGeom prst="straightConnector1">
              <a:avLst/>
            </a:prstGeom>
            <a:noFill/>
            <a:ln w="19050" cap="flat" cmpd="sng">
              <a:solidFill>
                <a:srgbClr val="9900FF"/>
              </a:solidFill>
              <a:prstDash val="solid"/>
              <a:round/>
              <a:headEnd type="none" w="med" len="med"/>
              <a:tailEnd type="none" w="med" len="med"/>
            </a:ln>
          </p:spPr>
        </p:cxnSp>
      </p:grpSp>
      <p:sp>
        <p:nvSpPr>
          <p:cNvPr id="1363" name="Google Shape;1363;p51"/>
          <p:cNvSpPr txBox="1"/>
          <p:nvPr/>
        </p:nvSpPr>
        <p:spPr>
          <a:xfrm>
            <a:off x="7939813" y="832025"/>
            <a:ext cx="805800" cy="338700"/>
          </a:xfrm>
          <a:prstGeom prst="rect">
            <a:avLst/>
          </a:prstGeom>
          <a:solidFill>
            <a:srgbClr val="D9D2E9"/>
          </a:solidFill>
          <a:ln w="9525"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5V Power</a:t>
            </a:r>
            <a:endParaRPr sz="1000" b="1" dirty="0">
              <a:latin typeface="Open Sans"/>
              <a:ea typeface="Open Sans"/>
              <a:cs typeface="Open Sans"/>
              <a:sym typeface="Open Sans"/>
            </a:endParaRPr>
          </a:p>
        </p:txBody>
      </p:sp>
      <p:grpSp>
        <p:nvGrpSpPr>
          <p:cNvPr id="1364" name="Google Shape;1364;p51"/>
          <p:cNvGrpSpPr/>
          <p:nvPr/>
        </p:nvGrpSpPr>
        <p:grpSpPr>
          <a:xfrm>
            <a:off x="6692850" y="2065219"/>
            <a:ext cx="1228789" cy="1082365"/>
            <a:chOff x="6898125" y="2065257"/>
            <a:chExt cx="1013100" cy="350700"/>
          </a:xfrm>
        </p:grpSpPr>
        <p:cxnSp>
          <p:nvCxnSpPr>
            <p:cNvPr id="1365" name="Google Shape;1365;p51"/>
            <p:cNvCxnSpPr/>
            <p:nvPr/>
          </p:nvCxnSpPr>
          <p:spPr>
            <a:xfrm flipH="1">
              <a:off x="6898133" y="2065257"/>
              <a:ext cx="1800" cy="350700"/>
            </a:xfrm>
            <a:prstGeom prst="straightConnector1">
              <a:avLst/>
            </a:prstGeom>
            <a:noFill/>
            <a:ln w="19050" cap="flat" cmpd="sng">
              <a:solidFill>
                <a:srgbClr val="4A86E8"/>
              </a:solidFill>
              <a:prstDash val="solid"/>
              <a:round/>
              <a:headEnd type="none" w="med" len="med"/>
              <a:tailEnd type="none" w="med" len="med"/>
            </a:ln>
          </p:spPr>
        </p:cxnSp>
        <p:cxnSp>
          <p:nvCxnSpPr>
            <p:cNvPr id="1366" name="Google Shape;1366;p51"/>
            <p:cNvCxnSpPr/>
            <p:nvPr/>
          </p:nvCxnSpPr>
          <p:spPr>
            <a:xfrm rot="10800000" flipH="1">
              <a:off x="6898125" y="2414750"/>
              <a:ext cx="1013100" cy="1200"/>
            </a:xfrm>
            <a:prstGeom prst="straightConnector1">
              <a:avLst/>
            </a:prstGeom>
            <a:noFill/>
            <a:ln w="19050" cap="flat" cmpd="sng">
              <a:solidFill>
                <a:srgbClr val="4A86E8"/>
              </a:solidFill>
              <a:prstDash val="solid"/>
              <a:round/>
              <a:headEnd type="none" w="med" len="med"/>
              <a:tailEnd type="none" w="med" len="med"/>
            </a:ln>
          </p:spPr>
        </p:cxnSp>
      </p:grpSp>
      <p:sp>
        <p:nvSpPr>
          <p:cNvPr id="1367" name="Google Shape;1367;p51"/>
          <p:cNvSpPr txBox="1"/>
          <p:nvPr/>
        </p:nvSpPr>
        <p:spPr>
          <a:xfrm>
            <a:off x="7681350" y="1674175"/>
            <a:ext cx="1310400" cy="338700"/>
          </a:xfrm>
          <a:prstGeom prst="rect">
            <a:avLst/>
          </a:prstGeom>
          <a:solidFill>
            <a:srgbClr val="CFE2F3"/>
          </a:soli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Keyboard/mouse</a:t>
            </a:r>
            <a:endParaRPr sz="1000" b="1" dirty="0">
              <a:latin typeface="Open Sans"/>
              <a:ea typeface="Open Sans"/>
              <a:cs typeface="Open Sans"/>
              <a:sym typeface="Open Sans"/>
            </a:endParaRPr>
          </a:p>
        </p:txBody>
      </p:sp>
      <p:cxnSp>
        <p:nvCxnSpPr>
          <p:cNvPr id="1368" name="Google Shape;1368;p51"/>
          <p:cNvCxnSpPr>
            <a:endCxn id="1334" idx="3"/>
          </p:cNvCxnSpPr>
          <p:nvPr/>
        </p:nvCxnSpPr>
        <p:spPr>
          <a:xfrm rot="10800000">
            <a:off x="6320755" y="2055557"/>
            <a:ext cx="5100" cy="241200"/>
          </a:xfrm>
          <a:prstGeom prst="straightConnector1">
            <a:avLst/>
          </a:prstGeom>
          <a:noFill/>
          <a:ln w="19050" cap="flat" cmpd="sng">
            <a:solidFill>
              <a:srgbClr val="FF9900"/>
            </a:solidFill>
            <a:prstDash val="solid"/>
            <a:round/>
            <a:headEnd type="none" w="med" len="med"/>
            <a:tailEnd type="none" w="med" len="med"/>
          </a:ln>
        </p:spPr>
      </p:cxnSp>
      <p:cxnSp>
        <p:nvCxnSpPr>
          <p:cNvPr id="1369" name="Google Shape;1369;p51"/>
          <p:cNvCxnSpPr/>
          <p:nvPr/>
        </p:nvCxnSpPr>
        <p:spPr>
          <a:xfrm>
            <a:off x="6310771" y="2280866"/>
            <a:ext cx="2643300" cy="900"/>
          </a:xfrm>
          <a:prstGeom prst="straightConnector1">
            <a:avLst/>
          </a:prstGeom>
          <a:noFill/>
          <a:ln w="19050" cap="flat" cmpd="sng">
            <a:solidFill>
              <a:srgbClr val="FF9900"/>
            </a:solidFill>
            <a:prstDash val="solid"/>
            <a:round/>
            <a:headEnd type="none" w="med" len="med"/>
            <a:tailEnd type="none" w="med" len="med"/>
          </a:ln>
        </p:spPr>
      </p:cxnSp>
      <p:grpSp>
        <p:nvGrpSpPr>
          <p:cNvPr id="1370" name="Google Shape;1370;p51"/>
          <p:cNvGrpSpPr/>
          <p:nvPr/>
        </p:nvGrpSpPr>
        <p:grpSpPr>
          <a:xfrm flipH="1">
            <a:off x="8780790" y="2282514"/>
            <a:ext cx="176020" cy="790815"/>
            <a:chOff x="6898125" y="2065257"/>
            <a:chExt cx="974100" cy="352193"/>
          </a:xfrm>
        </p:grpSpPr>
        <p:cxnSp>
          <p:nvCxnSpPr>
            <p:cNvPr id="1371" name="Google Shape;1371;p51"/>
            <p:cNvCxnSpPr/>
            <p:nvPr/>
          </p:nvCxnSpPr>
          <p:spPr>
            <a:xfrm flipH="1">
              <a:off x="6898133" y="2065257"/>
              <a:ext cx="1800" cy="350700"/>
            </a:xfrm>
            <a:prstGeom prst="straightConnector1">
              <a:avLst/>
            </a:prstGeom>
            <a:noFill/>
            <a:ln w="19050" cap="flat" cmpd="sng">
              <a:solidFill>
                <a:srgbClr val="FF9900"/>
              </a:solidFill>
              <a:prstDash val="solid"/>
              <a:round/>
              <a:headEnd type="none" w="med" len="med"/>
              <a:tailEnd type="none" w="med" len="med"/>
            </a:ln>
          </p:spPr>
        </p:cxnSp>
        <p:cxnSp>
          <p:nvCxnSpPr>
            <p:cNvPr id="1372" name="Google Shape;1372;p51"/>
            <p:cNvCxnSpPr/>
            <p:nvPr/>
          </p:nvCxnSpPr>
          <p:spPr>
            <a:xfrm>
              <a:off x="6898125" y="2415950"/>
              <a:ext cx="974100" cy="1500"/>
            </a:xfrm>
            <a:prstGeom prst="straightConnector1">
              <a:avLst/>
            </a:prstGeom>
            <a:noFill/>
            <a:ln w="19050" cap="flat" cmpd="sng">
              <a:solidFill>
                <a:srgbClr val="FF9900"/>
              </a:solidFill>
              <a:prstDash val="solid"/>
              <a:round/>
              <a:headEnd type="none" w="med" len="med"/>
              <a:tailEnd type="none" w="med" len="med"/>
            </a:ln>
          </p:spPr>
        </p:cxnSp>
      </p:grpSp>
      <p:sp>
        <p:nvSpPr>
          <p:cNvPr id="1373" name="Google Shape;1373;p51"/>
          <p:cNvSpPr txBox="1"/>
          <p:nvPr/>
        </p:nvSpPr>
        <p:spPr>
          <a:xfrm>
            <a:off x="7728313" y="1253100"/>
            <a:ext cx="1228800" cy="338700"/>
          </a:xfrm>
          <a:prstGeom prst="rect">
            <a:avLst/>
          </a:prstGeom>
          <a:solidFill>
            <a:srgbClr val="FCE5CD"/>
          </a:solidFill>
          <a:ln w="9525"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HDMI Display</a:t>
            </a:r>
            <a:endParaRPr sz="1000" b="1" dirty="0">
              <a:latin typeface="Open Sans"/>
              <a:ea typeface="Open Sans"/>
              <a:cs typeface="Open Sans"/>
              <a:sym typeface="Open Sans"/>
            </a:endParaRPr>
          </a:p>
        </p:txBody>
      </p:sp>
      <p:sp>
        <p:nvSpPr>
          <p:cNvPr id="1374" name="Google Shape;1374;p51"/>
          <p:cNvSpPr txBox="1"/>
          <p:nvPr/>
        </p:nvSpPr>
        <p:spPr>
          <a:xfrm>
            <a:off x="7155188" y="2734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375" name="Google Shape;1375;p51"/>
          <p:cNvSpPr txBox="1"/>
          <p:nvPr/>
        </p:nvSpPr>
        <p:spPr>
          <a:xfrm>
            <a:off x="7155200" y="3108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376" name="Google Shape;1376;p5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52"/>
          <p:cNvSpPr/>
          <p:nvPr/>
        </p:nvSpPr>
        <p:spPr>
          <a:xfrm>
            <a:off x="5172475" y="622800"/>
            <a:ext cx="3890100" cy="39672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2" name="Google Shape;1382;p52"/>
          <p:cNvSpPr/>
          <p:nvPr/>
        </p:nvSpPr>
        <p:spPr>
          <a:xfrm rot="1502622" flipH="1">
            <a:off x="2435586" y="792081"/>
            <a:ext cx="116227" cy="1792938"/>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3" name="Google Shape;1383;p5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Procedure</a:t>
            </a:r>
            <a:endParaRPr dirty="0"/>
          </a:p>
        </p:txBody>
      </p:sp>
      <p:sp>
        <p:nvSpPr>
          <p:cNvPr id="1384" name="Google Shape;1384;p52"/>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1385" name="Google Shape;1385;p52"/>
          <p:cNvGrpSpPr/>
          <p:nvPr/>
        </p:nvGrpSpPr>
        <p:grpSpPr>
          <a:xfrm>
            <a:off x="5375949" y="1616083"/>
            <a:ext cx="1671113" cy="527169"/>
            <a:chOff x="2881663" y="4184775"/>
            <a:chExt cx="2000375" cy="632400"/>
          </a:xfrm>
        </p:grpSpPr>
        <p:sp>
          <p:nvSpPr>
            <p:cNvPr id="1386" name="Google Shape;1386;p52"/>
            <p:cNvSpPr/>
            <p:nvPr/>
          </p:nvSpPr>
          <p:spPr>
            <a:xfrm>
              <a:off x="3096163" y="4184775"/>
              <a:ext cx="438000" cy="632400"/>
            </a:xfrm>
            <a:prstGeom prst="parallelogram">
              <a:avLst>
                <a:gd name="adj" fmla="val 25000"/>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7" name="Google Shape;1387;p52"/>
            <p:cNvSpPr/>
            <p:nvPr/>
          </p:nvSpPr>
          <p:spPr>
            <a:xfrm rot="10800000">
              <a:off x="2881663" y="4300525"/>
              <a:ext cx="470125" cy="393600"/>
            </a:xfrm>
            <a:prstGeom prst="flowChartMagneticDrum">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388" name="Google Shape;1388;p52"/>
            <p:cNvCxnSpPr/>
            <p:nvPr/>
          </p:nvCxnSpPr>
          <p:spPr>
            <a:xfrm rot="10800000" flipH="1">
              <a:off x="3450988" y="4312625"/>
              <a:ext cx="381000" cy="1353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389" name="Google Shape;1389;p52"/>
            <p:cNvSpPr/>
            <p:nvPr/>
          </p:nvSpPr>
          <p:spPr>
            <a:xfrm>
              <a:off x="3829938" y="4184775"/>
              <a:ext cx="1052100" cy="5190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0" name="Google Shape;1390;p52"/>
            <p:cNvSpPr/>
            <p:nvPr/>
          </p:nvSpPr>
          <p:spPr>
            <a:xfrm>
              <a:off x="4222513" y="4369650"/>
              <a:ext cx="2487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1" name="Google Shape;1391;p52"/>
            <p:cNvSpPr/>
            <p:nvPr/>
          </p:nvSpPr>
          <p:spPr>
            <a:xfrm>
              <a:off x="3927588" y="4218125"/>
              <a:ext cx="858000" cy="945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2" name="Google Shape;1392;p52"/>
            <p:cNvSpPr/>
            <p:nvPr/>
          </p:nvSpPr>
          <p:spPr>
            <a:xfrm>
              <a:off x="3952238" y="42386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3" name="Google Shape;1393;p52"/>
            <p:cNvSpPr/>
            <p:nvPr/>
          </p:nvSpPr>
          <p:spPr>
            <a:xfrm>
              <a:off x="3952238" y="42720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4" name="Google Shape;1394;p52"/>
            <p:cNvSpPr/>
            <p:nvPr/>
          </p:nvSpPr>
          <p:spPr>
            <a:xfrm>
              <a:off x="3993913"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5" name="Google Shape;1395;p52"/>
            <p:cNvSpPr/>
            <p:nvPr/>
          </p:nvSpPr>
          <p:spPr>
            <a:xfrm>
              <a:off x="3993913"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6" name="Google Shape;1396;p52"/>
            <p:cNvSpPr/>
            <p:nvPr/>
          </p:nvSpPr>
          <p:spPr>
            <a:xfrm>
              <a:off x="40355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7" name="Google Shape;1397;p52"/>
            <p:cNvSpPr/>
            <p:nvPr/>
          </p:nvSpPr>
          <p:spPr>
            <a:xfrm>
              <a:off x="40355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2"/>
            <p:cNvSpPr/>
            <p:nvPr/>
          </p:nvSpPr>
          <p:spPr>
            <a:xfrm>
              <a:off x="40772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9" name="Google Shape;1399;p52"/>
            <p:cNvSpPr/>
            <p:nvPr/>
          </p:nvSpPr>
          <p:spPr>
            <a:xfrm>
              <a:off x="40772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0" name="Google Shape;1400;p52"/>
            <p:cNvSpPr/>
            <p:nvPr/>
          </p:nvSpPr>
          <p:spPr>
            <a:xfrm>
              <a:off x="41189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1" name="Google Shape;1401;p52"/>
            <p:cNvSpPr/>
            <p:nvPr/>
          </p:nvSpPr>
          <p:spPr>
            <a:xfrm>
              <a:off x="41189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2" name="Google Shape;1402;p52"/>
            <p:cNvSpPr/>
            <p:nvPr/>
          </p:nvSpPr>
          <p:spPr>
            <a:xfrm>
              <a:off x="41606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3" name="Google Shape;1403;p52"/>
            <p:cNvSpPr/>
            <p:nvPr/>
          </p:nvSpPr>
          <p:spPr>
            <a:xfrm>
              <a:off x="41606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4" name="Google Shape;1404;p52"/>
            <p:cNvSpPr/>
            <p:nvPr/>
          </p:nvSpPr>
          <p:spPr>
            <a:xfrm>
              <a:off x="42022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5" name="Google Shape;1405;p52"/>
            <p:cNvSpPr/>
            <p:nvPr/>
          </p:nvSpPr>
          <p:spPr>
            <a:xfrm>
              <a:off x="42022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6" name="Google Shape;1406;p52"/>
            <p:cNvSpPr/>
            <p:nvPr/>
          </p:nvSpPr>
          <p:spPr>
            <a:xfrm>
              <a:off x="42439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7" name="Google Shape;1407;p52"/>
            <p:cNvSpPr/>
            <p:nvPr/>
          </p:nvSpPr>
          <p:spPr>
            <a:xfrm>
              <a:off x="42439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8" name="Google Shape;1408;p52"/>
            <p:cNvSpPr/>
            <p:nvPr/>
          </p:nvSpPr>
          <p:spPr>
            <a:xfrm>
              <a:off x="42856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9" name="Google Shape;1409;p52"/>
            <p:cNvSpPr/>
            <p:nvPr/>
          </p:nvSpPr>
          <p:spPr>
            <a:xfrm>
              <a:off x="42856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0" name="Google Shape;1410;p52"/>
            <p:cNvSpPr/>
            <p:nvPr/>
          </p:nvSpPr>
          <p:spPr>
            <a:xfrm>
              <a:off x="43273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1" name="Google Shape;1411;p52"/>
            <p:cNvSpPr/>
            <p:nvPr/>
          </p:nvSpPr>
          <p:spPr>
            <a:xfrm>
              <a:off x="43273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2" name="Google Shape;1412;p52"/>
            <p:cNvSpPr/>
            <p:nvPr/>
          </p:nvSpPr>
          <p:spPr>
            <a:xfrm>
              <a:off x="43689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3" name="Google Shape;1413;p52"/>
            <p:cNvSpPr/>
            <p:nvPr/>
          </p:nvSpPr>
          <p:spPr>
            <a:xfrm>
              <a:off x="43689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4" name="Google Shape;1414;p52"/>
            <p:cNvSpPr/>
            <p:nvPr/>
          </p:nvSpPr>
          <p:spPr>
            <a:xfrm>
              <a:off x="44106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5" name="Google Shape;1415;p52"/>
            <p:cNvSpPr/>
            <p:nvPr/>
          </p:nvSpPr>
          <p:spPr>
            <a:xfrm>
              <a:off x="44106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6" name="Google Shape;1416;p52"/>
            <p:cNvSpPr/>
            <p:nvPr/>
          </p:nvSpPr>
          <p:spPr>
            <a:xfrm>
              <a:off x="44523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7" name="Google Shape;1417;p52"/>
            <p:cNvSpPr/>
            <p:nvPr/>
          </p:nvSpPr>
          <p:spPr>
            <a:xfrm>
              <a:off x="44523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8" name="Google Shape;1418;p52"/>
            <p:cNvSpPr/>
            <p:nvPr/>
          </p:nvSpPr>
          <p:spPr>
            <a:xfrm>
              <a:off x="44940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9" name="Google Shape;1419;p52"/>
            <p:cNvSpPr/>
            <p:nvPr/>
          </p:nvSpPr>
          <p:spPr>
            <a:xfrm>
              <a:off x="44940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0" name="Google Shape;1420;p52"/>
            <p:cNvSpPr/>
            <p:nvPr/>
          </p:nvSpPr>
          <p:spPr>
            <a:xfrm>
              <a:off x="45356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1" name="Google Shape;1421;p52"/>
            <p:cNvSpPr/>
            <p:nvPr/>
          </p:nvSpPr>
          <p:spPr>
            <a:xfrm>
              <a:off x="45356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2" name="Google Shape;1422;p52"/>
            <p:cNvSpPr/>
            <p:nvPr/>
          </p:nvSpPr>
          <p:spPr>
            <a:xfrm>
              <a:off x="45773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3" name="Google Shape;1423;p52"/>
            <p:cNvSpPr/>
            <p:nvPr/>
          </p:nvSpPr>
          <p:spPr>
            <a:xfrm>
              <a:off x="45773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4" name="Google Shape;1424;p52"/>
            <p:cNvSpPr/>
            <p:nvPr/>
          </p:nvSpPr>
          <p:spPr>
            <a:xfrm>
              <a:off x="46190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5" name="Google Shape;1425;p52"/>
            <p:cNvSpPr/>
            <p:nvPr/>
          </p:nvSpPr>
          <p:spPr>
            <a:xfrm>
              <a:off x="46190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6" name="Google Shape;1426;p52"/>
            <p:cNvSpPr/>
            <p:nvPr/>
          </p:nvSpPr>
          <p:spPr>
            <a:xfrm>
              <a:off x="46607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7" name="Google Shape;1427;p52"/>
            <p:cNvSpPr/>
            <p:nvPr/>
          </p:nvSpPr>
          <p:spPr>
            <a:xfrm>
              <a:off x="46607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8" name="Google Shape;1428;p52"/>
            <p:cNvSpPr/>
            <p:nvPr/>
          </p:nvSpPr>
          <p:spPr>
            <a:xfrm>
              <a:off x="47023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9" name="Google Shape;1429;p52"/>
            <p:cNvSpPr/>
            <p:nvPr/>
          </p:nvSpPr>
          <p:spPr>
            <a:xfrm>
              <a:off x="47023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0" name="Google Shape;1430;p52"/>
            <p:cNvSpPr/>
            <p:nvPr/>
          </p:nvSpPr>
          <p:spPr>
            <a:xfrm>
              <a:off x="47440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1" name="Google Shape;1431;p52"/>
            <p:cNvSpPr/>
            <p:nvPr/>
          </p:nvSpPr>
          <p:spPr>
            <a:xfrm>
              <a:off x="47440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2" name="Google Shape;1432;p52"/>
            <p:cNvSpPr/>
            <p:nvPr/>
          </p:nvSpPr>
          <p:spPr>
            <a:xfrm>
              <a:off x="3822525" y="424892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3" name="Google Shape;1433;p52"/>
            <p:cNvSpPr/>
            <p:nvPr/>
          </p:nvSpPr>
          <p:spPr>
            <a:xfrm rot="5400000">
              <a:off x="4001975" y="461627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4" name="Google Shape;1434;p52"/>
            <p:cNvSpPr/>
            <p:nvPr/>
          </p:nvSpPr>
          <p:spPr>
            <a:xfrm rot="5400000">
              <a:off x="44384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5" name="Google Shape;1435;p52"/>
            <p:cNvSpPr/>
            <p:nvPr/>
          </p:nvSpPr>
          <p:spPr>
            <a:xfrm rot="5400000">
              <a:off x="46051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6" name="Google Shape;1436;p52"/>
            <p:cNvSpPr/>
            <p:nvPr/>
          </p:nvSpPr>
          <p:spPr>
            <a:xfrm>
              <a:off x="4598663" y="4369650"/>
              <a:ext cx="170100" cy="1701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7" name="Google Shape;1437;p52"/>
            <p:cNvSpPr/>
            <p:nvPr/>
          </p:nvSpPr>
          <p:spPr>
            <a:xfrm>
              <a:off x="386006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8" name="Google Shape;1438;p52"/>
            <p:cNvSpPr/>
            <p:nvPr/>
          </p:nvSpPr>
          <p:spPr>
            <a:xfrm>
              <a:off x="386006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9" name="Google Shape;1439;p52"/>
            <p:cNvSpPr/>
            <p:nvPr/>
          </p:nvSpPr>
          <p:spPr>
            <a:xfrm>
              <a:off x="480181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0" name="Google Shape;1440;p52"/>
            <p:cNvSpPr/>
            <p:nvPr/>
          </p:nvSpPr>
          <p:spPr>
            <a:xfrm>
              <a:off x="480181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441" name="Google Shape;1441;p52"/>
          <p:cNvPicPr preferRelativeResize="0"/>
          <p:nvPr/>
        </p:nvPicPr>
        <p:blipFill>
          <a:blip r:embed="rId3">
            <a:alphaModFix/>
          </a:blip>
          <a:stretch>
            <a:fillRect/>
          </a:stretch>
        </p:blipFill>
        <p:spPr>
          <a:xfrm>
            <a:off x="105425" y="2561875"/>
            <a:ext cx="4876799" cy="609600"/>
          </a:xfrm>
          <a:prstGeom prst="rect">
            <a:avLst/>
          </a:prstGeom>
          <a:noFill/>
          <a:ln>
            <a:noFill/>
          </a:ln>
        </p:spPr>
      </p:pic>
      <p:sp>
        <p:nvSpPr>
          <p:cNvPr id="1442" name="Google Shape;1442;p52"/>
          <p:cNvSpPr/>
          <p:nvPr/>
        </p:nvSpPr>
        <p:spPr>
          <a:xfrm>
            <a:off x="1733950" y="2185150"/>
            <a:ext cx="939600" cy="7908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43" name="Google Shape;1443;p52"/>
          <p:cNvPicPr preferRelativeResize="0"/>
          <p:nvPr/>
        </p:nvPicPr>
        <p:blipFill>
          <a:blip r:embed="rId4">
            <a:alphaModFix/>
          </a:blip>
          <a:stretch>
            <a:fillRect/>
          </a:stretch>
        </p:blipFill>
        <p:spPr>
          <a:xfrm rot="-2700000">
            <a:off x="2022663" y="2331962"/>
            <a:ext cx="360793" cy="527224"/>
          </a:xfrm>
          <a:prstGeom prst="rect">
            <a:avLst/>
          </a:prstGeom>
          <a:noFill/>
          <a:ln>
            <a:noFill/>
          </a:ln>
        </p:spPr>
      </p:pic>
      <p:grpSp>
        <p:nvGrpSpPr>
          <p:cNvPr id="1444" name="Google Shape;1444;p52"/>
          <p:cNvGrpSpPr/>
          <p:nvPr/>
        </p:nvGrpSpPr>
        <p:grpSpPr>
          <a:xfrm>
            <a:off x="192725" y="686562"/>
            <a:ext cx="1541225" cy="1534374"/>
            <a:chOff x="772625" y="610437"/>
            <a:chExt cx="1541225" cy="1534374"/>
          </a:xfrm>
        </p:grpSpPr>
        <p:pic>
          <p:nvPicPr>
            <p:cNvPr id="1445" name="Google Shape;1445;p52"/>
            <p:cNvPicPr preferRelativeResize="0"/>
            <p:nvPr/>
          </p:nvPicPr>
          <p:blipFill>
            <a:blip r:embed="rId5">
              <a:alphaModFix/>
            </a:blip>
            <a:stretch>
              <a:fillRect/>
            </a:stretch>
          </p:blipFill>
          <p:spPr>
            <a:xfrm>
              <a:off x="785425" y="610437"/>
              <a:ext cx="1511988" cy="1534374"/>
            </a:xfrm>
            <a:prstGeom prst="rect">
              <a:avLst/>
            </a:prstGeom>
            <a:noFill/>
            <a:ln>
              <a:noFill/>
            </a:ln>
          </p:spPr>
        </p:pic>
        <p:pic>
          <p:nvPicPr>
            <p:cNvPr id="1446" name="Google Shape;1446;p52"/>
            <p:cNvPicPr preferRelativeResize="0"/>
            <p:nvPr/>
          </p:nvPicPr>
          <p:blipFill>
            <a:blip r:embed="rId6">
              <a:alphaModFix/>
            </a:blip>
            <a:stretch>
              <a:fillRect/>
            </a:stretch>
          </p:blipFill>
          <p:spPr>
            <a:xfrm>
              <a:off x="1321250" y="1535950"/>
              <a:ext cx="548700" cy="548700"/>
            </a:xfrm>
            <a:prstGeom prst="rect">
              <a:avLst/>
            </a:prstGeom>
            <a:noFill/>
            <a:ln>
              <a:noFill/>
            </a:ln>
          </p:spPr>
        </p:pic>
        <p:pic>
          <p:nvPicPr>
            <p:cNvPr id="1447" name="Google Shape;1447;p52"/>
            <p:cNvPicPr preferRelativeResize="0"/>
            <p:nvPr/>
          </p:nvPicPr>
          <p:blipFill>
            <a:blip r:embed="rId6">
              <a:alphaModFix/>
            </a:blip>
            <a:stretch>
              <a:fillRect/>
            </a:stretch>
          </p:blipFill>
          <p:spPr>
            <a:xfrm>
              <a:off x="1605950" y="1140050"/>
              <a:ext cx="707900" cy="707900"/>
            </a:xfrm>
            <a:prstGeom prst="rect">
              <a:avLst/>
            </a:prstGeom>
            <a:noFill/>
            <a:ln>
              <a:noFill/>
            </a:ln>
          </p:spPr>
        </p:pic>
        <p:pic>
          <p:nvPicPr>
            <p:cNvPr id="1448" name="Google Shape;1448;p52"/>
            <p:cNvPicPr preferRelativeResize="0"/>
            <p:nvPr/>
          </p:nvPicPr>
          <p:blipFill>
            <a:blip r:embed="rId7">
              <a:alphaModFix/>
            </a:blip>
            <a:stretch>
              <a:fillRect/>
            </a:stretch>
          </p:blipFill>
          <p:spPr>
            <a:xfrm>
              <a:off x="998625" y="1371559"/>
              <a:ext cx="425400" cy="425400"/>
            </a:xfrm>
            <a:prstGeom prst="rect">
              <a:avLst/>
            </a:prstGeom>
            <a:noFill/>
            <a:ln>
              <a:noFill/>
            </a:ln>
          </p:spPr>
        </p:pic>
        <p:pic>
          <p:nvPicPr>
            <p:cNvPr id="1449" name="Google Shape;1449;p52"/>
            <p:cNvPicPr preferRelativeResize="0"/>
            <p:nvPr/>
          </p:nvPicPr>
          <p:blipFill>
            <a:blip r:embed="rId7">
              <a:alphaModFix/>
            </a:blip>
            <a:stretch>
              <a:fillRect/>
            </a:stretch>
          </p:blipFill>
          <p:spPr>
            <a:xfrm>
              <a:off x="772625" y="670621"/>
              <a:ext cx="425400" cy="425400"/>
            </a:xfrm>
            <a:prstGeom prst="rect">
              <a:avLst/>
            </a:prstGeom>
            <a:noFill/>
            <a:ln>
              <a:noFill/>
            </a:ln>
          </p:spPr>
        </p:pic>
        <p:pic>
          <p:nvPicPr>
            <p:cNvPr id="1450" name="Google Shape;1450;p52"/>
            <p:cNvPicPr preferRelativeResize="0"/>
            <p:nvPr/>
          </p:nvPicPr>
          <p:blipFill>
            <a:blip r:embed="rId7">
              <a:alphaModFix/>
            </a:blip>
            <a:stretch>
              <a:fillRect/>
            </a:stretch>
          </p:blipFill>
          <p:spPr>
            <a:xfrm>
              <a:off x="1687500" y="763001"/>
              <a:ext cx="544800" cy="544800"/>
            </a:xfrm>
            <a:prstGeom prst="rect">
              <a:avLst/>
            </a:prstGeom>
            <a:noFill/>
            <a:ln>
              <a:noFill/>
            </a:ln>
          </p:spPr>
        </p:pic>
        <p:pic>
          <p:nvPicPr>
            <p:cNvPr id="1451" name="Google Shape;1451;p52"/>
            <p:cNvPicPr preferRelativeResize="0"/>
            <p:nvPr/>
          </p:nvPicPr>
          <p:blipFill>
            <a:blip r:embed="rId7">
              <a:alphaModFix/>
            </a:blip>
            <a:stretch>
              <a:fillRect/>
            </a:stretch>
          </p:blipFill>
          <p:spPr>
            <a:xfrm>
              <a:off x="1198025" y="853921"/>
              <a:ext cx="425400" cy="425400"/>
            </a:xfrm>
            <a:prstGeom prst="rect">
              <a:avLst/>
            </a:prstGeom>
            <a:noFill/>
            <a:ln>
              <a:noFill/>
            </a:ln>
          </p:spPr>
        </p:pic>
      </p:grpSp>
      <p:pic>
        <p:nvPicPr>
          <p:cNvPr id="1452" name="Google Shape;1452;p52"/>
          <p:cNvPicPr preferRelativeResize="0"/>
          <p:nvPr/>
        </p:nvPicPr>
        <p:blipFill>
          <a:blip r:embed="rId8">
            <a:alphaModFix/>
          </a:blip>
          <a:stretch>
            <a:fillRect/>
          </a:stretch>
        </p:blipFill>
        <p:spPr>
          <a:xfrm>
            <a:off x="7858525" y="2358650"/>
            <a:ext cx="968399" cy="968401"/>
          </a:xfrm>
          <a:prstGeom prst="rect">
            <a:avLst/>
          </a:prstGeom>
          <a:noFill/>
          <a:ln>
            <a:noFill/>
          </a:ln>
        </p:spPr>
      </p:pic>
      <p:pic>
        <p:nvPicPr>
          <p:cNvPr id="1453" name="Google Shape;1453;p52"/>
          <p:cNvPicPr preferRelativeResize="0"/>
          <p:nvPr/>
        </p:nvPicPr>
        <p:blipFill rotWithShape="1">
          <a:blip r:embed="rId9">
            <a:alphaModFix/>
          </a:blip>
          <a:srcRect t="19762"/>
          <a:stretch/>
        </p:blipFill>
        <p:spPr>
          <a:xfrm>
            <a:off x="5398763" y="2213252"/>
            <a:ext cx="1862500" cy="1494450"/>
          </a:xfrm>
          <a:prstGeom prst="rect">
            <a:avLst/>
          </a:prstGeom>
          <a:noFill/>
          <a:ln>
            <a:noFill/>
          </a:ln>
        </p:spPr>
      </p:pic>
      <p:sp>
        <p:nvSpPr>
          <p:cNvPr id="1454" name="Google Shape;1454;p52"/>
          <p:cNvSpPr txBox="1"/>
          <p:nvPr/>
        </p:nvSpPr>
        <p:spPr>
          <a:xfrm>
            <a:off x="5309563" y="3706725"/>
            <a:ext cx="2040900" cy="554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System mounted to tripod for stability</a:t>
            </a:r>
            <a:endParaRPr sz="1200" b="1" dirty="0">
              <a:latin typeface="Open Sans"/>
              <a:ea typeface="Open Sans"/>
              <a:cs typeface="Open Sans"/>
              <a:sym typeface="Open Sans"/>
            </a:endParaRPr>
          </a:p>
        </p:txBody>
      </p:sp>
      <p:sp>
        <p:nvSpPr>
          <p:cNvPr id="1455" name="Google Shape;1455;p52"/>
          <p:cNvSpPr txBox="1"/>
          <p:nvPr/>
        </p:nvSpPr>
        <p:spPr>
          <a:xfrm>
            <a:off x="3078738" y="1674175"/>
            <a:ext cx="1735500" cy="8619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dk1"/>
                </a:solidFill>
                <a:latin typeface="Open Sans"/>
                <a:ea typeface="Open Sans"/>
                <a:cs typeface="Open Sans"/>
                <a:sym typeface="Open Sans"/>
              </a:rPr>
              <a:t>Multiple locations with different Bortle scale (brightness) values</a:t>
            </a:r>
            <a:endParaRPr sz="1100" b="1" dirty="0">
              <a:latin typeface="Open Sans"/>
              <a:ea typeface="Open Sans"/>
              <a:cs typeface="Open Sans"/>
              <a:sym typeface="Open Sans"/>
            </a:endParaRPr>
          </a:p>
        </p:txBody>
      </p:sp>
      <p:sp>
        <p:nvSpPr>
          <p:cNvPr id="1456" name="Google Shape;1456;p52"/>
          <p:cNvSpPr txBox="1"/>
          <p:nvPr/>
        </p:nvSpPr>
        <p:spPr>
          <a:xfrm>
            <a:off x="6400075" y="1211638"/>
            <a:ext cx="1176900" cy="354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RPi Zero 2W</a:t>
            </a:r>
            <a:endParaRPr sz="1100" b="1" dirty="0">
              <a:latin typeface="Open Sans"/>
              <a:ea typeface="Open Sans"/>
              <a:cs typeface="Open Sans"/>
              <a:sym typeface="Open Sans"/>
            </a:endParaRPr>
          </a:p>
        </p:txBody>
      </p:sp>
      <p:sp>
        <p:nvSpPr>
          <p:cNvPr id="1457" name="Google Shape;1457;p52"/>
          <p:cNvSpPr txBox="1"/>
          <p:nvPr/>
        </p:nvSpPr>
        <p:spPr>
          <a:xfrm>
            <a:off x="5309575" y="853375"/>
            <a:ext cx="1016700" cy="692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Lens, Image Sensor, (Baffle)</a:t>
            </a:r>
            <a:endParaRPr sz="1100" b="1" dirty="0">
              <a:latin typeface="Open Sans"/>
              <a:ea typeface="Open Sans"/>
              <a:cs typeface="Open Sans"/>
              <a:sym typeface="Open Sans"/>
            </a:endParaRPr>
          </a:p>
        </p:txBody>
      </p:sp>
      <p:pic>
        <p:nvPicPr>
          <p:cNvPr id="1458" name="Google Shape;1458;p52"/>
          <p:cNvPicPr preferRelativeResize="0"/>
          <p:nvPr/>
        </p:nvPicPr>
        <p:blipFill>
          <a:blip r:embed="rId10">
            <a:alphaModFix/>
          </a:blip>
          <a:stretch>
            <a:fillRect/>
          </a:stretch>
        </p:blipFill>
        <p:spPr>
          <a:xfrm>
            <a:off x="2673553" y="587838"/>
            <a:ext cx="548699" cy="527225"/>
          </a:xfrm>
          <a:prstGeom prst="rect">
            <a:avLst/>
          </a:prstGeom>
          <a:noFill/>
          <a:ln>
            <a:noFill/>
          </a:ln>
        </p:spPr>
      </p:pic>
      <p:grpSp>
        <p:nvGrpSpPr>
          <p:cNvPr id="1459" name="Google Shape;1459;p52"/>
          <p:cNvGrpSpPr/>
          <p:nvPr/>
        </p:nvGrpSpPr>
        <p:grpSpPr>
          <a:xfrm>
            <a:off x="6823239" y="2065254"/>
            <a:ext cx="1098585" cy="968388"/>
            <a:chOff x="6898125" y="2065257"/>
            <a:chExt cx="938400" cy="350700"/>
          </a:xfrm>
        </p:grpSpPr>
        <p:cxnSp>
          <p:nvCxnSpPr>
            <p:cNvPr id="1460" name="Google Shape;1460;p52"/>
            <p:cNvCxnSpPr/>
            <p:nvPr/>
          </p:nvCxnSpPr>
          <p:spPr>
            <a:xfrm flipH="1">
              <a:off x="6898133" y="2065257"/>
              <a:ext cx="1800" cy="350700"/>
            </a:xfrm>
            <a:prstGeom prst="straightConnector1">
              <a:avLst/>
            </a:prstGeom>
            <a:noFill/>
            <a:ln w="19050" cap="flat" cmpd="sng">
              <a:solidFill>
                <a:srgbClr val="9900FF"/>
              </a:solidFill>
              <a:prstDash val="solid"/>
              <a:round/>
              <a:headEnd type="none" w="med" len="med"/>
              <a:tailEnd type="none" w="med" len="med"/>
            </a:ln>
          </p:spPr>
        </p:cxnSp>
        <p:cxnSp>
          <p:nvCxnSpPr>
            <p:cNvPr id="1461" name="Google Shape;1461;p52"/>
            <p:cNvCxnSpPr/>
            <p:nvPr/>
          </p:nvCxnSpPr>
          <p:spPr>
            <a:xfrm rot="10800000" flipH="1">
              <a:off x="6898125" y="2413850"/>
              <a:ext cx="938400" cy="2100"/>
            </a:xfrm>
            <a:prstGeom prst="straightConnector1">
              <a:avLst/>
            </a:prstGeom>
            <a:noFill/>
            <a:ln w="19050" cap="flat" cmpd="sng">
              <a:solidFill>
                <a:srgbClr val="9900FF"/>
              </a:solidFill>
              <a:prstDash val="solid"/>
              <a:round/>
              <a:headEnd type="none" w="med" len="med"/>
              <a:tailEnd type="none" w="med" len="med"/>
            </a:ln>
          </p:spPr>
        </p:cxnSp>
      </p:grpSp>
      <p:sp>
        <p:nvSpPr>
          <p:cNvPr id="1462" name="Google Shape;1462;p52"/>
          <p:cNvSpPr txBox="1"/>
          <p:nvPr/>
        </p:nvSpPr>
        <p:spPr>
          <a:xfrm>
            <a:off x="7939813" y="832025"/>
            <a:ext cx="805800" cy="338700"/>
          </a:xfrm>
          <a:prstGeom prst="rect">
            <a:avLst/>
          </a:prstGeom>
          <a:solidFill>
            <a:srgbClr val="D9D2E9"/>
          </a:solidFill>
          <a:ln w="9525"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5V Power</a:t>
            </a:r>
            <a:endParaRPr sz="1000" b="1" dirty="0">
              <a:latin typeface="Open Sans"/>
              <a:ea typeface="Open Sans"/>
              <a:cs typeface="Open Sans"/>
              <a:sym typeface="Open Sans"/>
            </a:endParaRPr>
          </a:p>
        </p:txBody>
      </p:sp>
      <p:grpSp>
        <p:nvGrpSpPr>
          <p:cNvPr id="1463" name="Google Shape;1463;p52"/>
          <p:cNvGrpSpPr/>
          <p:nvPr/>
        </p:nvGrpSpPr>
        <p:grpSpPr>
          <a:xfrm>
            <a:off x="6692850" y="2065219"/>
            <a:ext cx="1228789" cy="1082365"/>
            <a:chOff x="6898125" y="2065257"/>
            <a:chExt cx="1013100" cy="350700"/>
          </a:xfrm>
        </p:grpSpPr>
        <p:cxnSp>
          <p:nvCxnSpPr>
            <p:cNvPr id="1464" name="Google Shape;1464;p52"/>
            <p:cNvCxnSpPr/>
            <p:nvPr/>
          </p:nvCxnSpPr>
          <p:spPr>
            <a:xfrm flipH="1">
              <a:off x="6898133" y="2065257"/>
              <a:ext cx="1800" cy="350700"/>
            </a:xfrm>
            <a:prstGeom prst="straightConnector1">
              <a:avLst/>
            </a:prstGeom>
            <a:noFill/>
            <a:ln w="19050" cap="flat" cmpd="sng">
              <a:solidFill>
                <a:srgbClr val="4A86E8"/>
              </a:solidFill>
              <a:prstDash val="solid"/>
              <a:round/>
              <a:headEnd type="none" w="med" len="med"/>
              <a:tailEnd type="none" w="med" len="med"/>
            </a:ln>
          </p:spPr>
        </p:cxnSp>
        <p:cxnSp>
          <p:nvCxnSpPr>
            <p:cNvPr id="1465" name="Google Shape;1465;p52"/>
            <p:cNvCxnSpPr/>
            <p:nvPr/>
          </p:nvCxnSpPr>
          <p:spPr>
            <a:xfrm rot="10800000" flipH="1">
              <a:off x="6898125" y="2414750"/>
              <a:ext cx="1013100" cy="1200"/>
            </a:xfrm>
            <a:prstGeom prst="straightConnector1">
              <a:avLst/>
            </a:prstGeom>
            <a:noFill/>
            <a:ln w="19050" cap="flat" cmpd="sng">
              <a:solidFill>
                <a:srgbClr val="4A86E8"/>
              </a:solidFill>
              <a:prstDash val="solid"/>
              <a:round/>
              <a:headEnd type="none" w="med" len="med"/>
              <a:tailEnd type="none" w="med" len="med"/>
            </a:ln>
          </p:spPr>
        </p:cxnSp>
      </p:grpSp>
      <p:sp>
        <p:nvSpPr>
          <p:cNvPr id="1466" name="Google Shape;1466;p52"/>
          <p:cNvSpPr txBox="1"/>
          <p:nvPr/>
        </p:nvSpPr>
        <p:spPr>
          <a:xfrm>
            <a:off x="7681350" y="1674175"/>
            <a:ext cx="1310400" cy="338700"/>
          </a:xfrm>
          <a:prstGeom prst="rect">
            <a:avLst/>
          </a:prstGeom>
          <a:solidFill>
            <a:srgbClr val="CFE2F3"/>
          </a:soli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Keyboard/mouse</a:t>
            </a:r>
            <a:endParaRPr sz="1000" b="1" dirty="0">
              <a:latin typeface="Open Sans"/>
              <a:ea typeface="Open Sans"/>
              <a:cs typeface="Open Sans"/>
              <a:sym typeface="Open Sans"/>
            </a:endParaRPr>
          </a:p>
        </p:txBody>
      </p:sp>
      <p:cxnSp>
        <p:nvCxnSpPr>
          <p:cNvPr id="1467" name="Google Shape;1467;p52"/>
          <p:cNvCxnSpPr>
            <a:endCxn id="1433" idx="3"/>
          </p:cNvCxnSpPr>
          <p:nvPr/>
        </p:nvCxnSpPr>
        <p:spPr>
          <a:xfrm rot="10800000">
            <a:off x="6320755" y="2055557"/>
            <a:ext cx="5100" cy="241200"/>
          </a:xfrm>
          <a:prstGeom prst="straightConnector1">
            <a:avLst/>
          </a:prstGeom>
          <a:noFill/>
          <a:ln w="19050" cap="flat" cmpd="sng">
            <a:solidFill>
              <a:srgbClr val="FF9900"/>
            </a:solidFill>
            <a:prstDash val="solid"/>
            <a:round/>
            <a:headEnd type="none" w="med" len="med"/>
            <a:tailEnd type="none" w="med" len="med"/>
          </a:ln>
        </p:spPr>
      </p:cxnSp>
      <p:cxnSp>
        <p:nvCxnSpPr>
          <p:cNvPr id="1468" name="Google Shape;1468;p52"/>
          <p:cNvCxnSpPr/>
          <p:nvPr/>
        </p:nvCxnSpPr>
        <p:spPr>
          <a:xfrm>
            <a:off x="6310771" y="2280866"/>
            <a:ext cx="2643300" cy="900"/>
          </a:xfrm>
          <a:prstGeom prst="straightConnector1">
            <a:avLst/>
          </a:prstGeom>
          <a:noFill/>
          <a:ln w="19050" cap="flat" cmpd="sng">
            <a:solidFill>
              <a:srgbClr val="FF9900"/>
            </a:solidFill>
            <a:prstDash val="solid"/>
            <a:round/>
            <a:headEnd type="none" w="med" len="med"/>
            <a:tailEnd type="none" w="med" len="med"/>
          </a:ln>
        </p:spPr>
      </p:cxnSp>
      <p:grpSp>
        <p:nvGrpSpPr>
          <p:cNvPr id="1469" name="Google Shape;1469;p52"/>
          <p:cNvGrpSpPr/>
          <p:nvPr/>
        </p:nvGrpSpPr>
        <p:grpSpPr>
          <a:xfrm flipH="1">
            <a:off x="8780790" y="2282514"/>
            <a:ext cx="176020" cy="790815"/>
            <a:chOff x="6898125" y="2065257"/>
            <a:chExt cx="974100" cy="352193"/>
          </a:xfrm>
        </p:grpSpPr>
        <p:cxnSp>
          <p:nvCxnSpPr>
            <p:cNvPr id="1470" name="Google Shape;1470;p52"/>
            <p:cNvCxnSpPr/>
            <p:nvPr/>
          </p:nvCxnSpPr>
          <p:spPr>
            <a:xfrm flipH="1">
              <a:off x="6898133" y="2065257"/>
              <a:ext cx="1800" cy="350700"/>
            </a:xfrm>
            <a:prstGeom prst="straightConnector1">
              <a:avLst/>
            </a:prstGeom>
            <a:noFill/>
            <a:ln w="19050" cap="flat" cmpd="sng">
              <a:solidFill>
                <a:srgbClr val="FF9900"/>
              </a:solidFill>
              <a:prstDash val="solid"/>
              <a:round/>
              <a:headEnd type="none" w="med" len="med"/>
              <a:tailEnd type="none" w="med" len="med"/>
            </a:ln>
          </p:spPr>
        </p:cxnSp>
        <p:cxnSp>
          <p:nvCxnSpPr>
            <p:cNvPr id="1471" name="Google Shape;1471;p52"/>
            <p:cNvCxnSpPr/>
            <p:nvPr/>
          </p:nvCxnSpPr>
          <p:spPr>
            <a:xfrm>
              <a:off x="6898125" y="2415950"/>
              <a:ext cx="974100" cy="1500"/>
            </a:xfrm>
            <a:prstGeom prst="straightConnector1">
              <a:avLst/>
            </a:prstGeom>
            <a:noFill/>
            <a:ln w="19050" cap="flat" cmpd="sng">
              <a:solidFill>
                <a:srgbClr val="FF9900"/>
              </a:solidFill>
              <a:prstDash val="solid"/>
              <a:round/>
              <a:headEnd type="none" w="med" len="med"/>
              <a:tailEnd type="none" w="med" len="med"/>
            </a:ln>
          </p:spPr>
        </p:cxnSp>
      </p:grpSp>
      <p:sp>
        <p:nvSpPr>
          <p:cNvPr id="1472" name="Google Shape;1472;p52"/>
          <p:cNvSpPr txBox="1"/>
          <p:nvPr/>
        </p:nvSpPr>
        <p:spPr>
          <a:xfrm>
            <a:off x="7728313" y="1253100"/>
            <a:ext cx="1228800" cy="338700"/>
          </a:xfrm>
          <a:prstGeom prst="rect">
            <a:avLst/>
          </a:prstGeom>
          <a:solidFill>
            <a:srgbClr val="FCE5CD"/>
          </a:solidFill>
          <a:ln w="9525"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HDMI Display</a:t>
            </a:r>
            <a:endParaRPr sz="1000" b="1" dirty="0">
              <a:latin typeface="Open Sans"/>
              <a:ea typeface="Open Sans"/>
              <a:cs typeface="Open Sans"/>
              <a:sym typeface="Open Sans"/>
            </a:endParaRPr>
          </a:p>
        </p:txBody>
      </p:sp>
      <p:sp>
        <p:nvSpPr>
          <p:cNvPr id="1473" name="Google Shape;1473;p52"/>
          <p:cNvSpPr txBox="1"/>
          <p:nvPr/>
        </p:nvSpPr>
        <p:spPr>
          <a:xfrm>
            <a:off x="7155188" y="2734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474" name="Google Shape;1474;p52"/>
          <p:cNvSpPr txBox="1"/>
          <p:nvPr/>
        </p:nvSpPr>
        <p:spPr>
          <a:xfrm>
            <a:off x="7155200" y="3108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475" name="Google Shape;1475;p52"/>
          <p:cNvSpPr txBox="1"/>
          <p:nvPr/>
        </p:nvSpPr>
        <p:spPr>
          <a:xfrm>
            <a:off x="598779" y="3453588"/>
            <a:ext cx="3890100" cy="747300"/>
          </a:xfrm>
          <a:prstGeom prst="rect">
            <a:avLst/>
          </a:prstGeom>
          <a:solidFill>
            <a:srgbClr val="D9D2E9"/>
          </a:solid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chemeClr val="dk1"/>
              </a:buClr>
              <a:buSzPts val="1700"/>
              <a:buFont typeface="Open Sans"/>
              <a:buAutoNum type="arabicPeriod"/>
            </a:pPr>
            <a:r>
              <a:rPr lang="en" sz="1700" dirty="0">
                <a:solidFill>
                  <a:schemeClr val="dk1"/>
                </a:solidFill>
                <a:latin typeface="Open Sans"/>
                <a:ea typeface="Open Sans"/>
                <a:cs typeface="Open Sans"/>
                <a:sym typeface="Open Sans"/>
              </a:rPr>
              <a:t>Set up full system on tripod at specified location/time</a:t>
            </a:r>
            <a:endParaRPr sz="1300" dirty="0"/>
          </a:p>
        </p:txBody>
      </p:sp>
      <p:sp>
        <p:nvSpPr>
          <p:cNvPr id="1476" name="Google Shape;1476;p5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25</a:t>
            </a:fld>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53"/>
          <p:cNvSpPr/>
          <p:nvPr/>
        </p:nvSpPr>
        <p:spPr>
          <a:xfrm>
            <a:off x="5172475" y="622800"/>
            <a:ext cx="3890100" cy="39672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2" name="Google Shape;1482;p53"/>
          <p:cNvSpPr/>
          <p:nvPr/>
        </p:nvSpPr>
        <p:spPr>
          <a:xfrm rot="1502622" flipH="1">
            <a:off x="2435586" y="792081"/>
            <a:ext cx="116227" cy="1792938"/>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3" name="Google Shape;1483;p5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Procedure</a:t>
            </a:r>
            <a:endParaRPr dirty="0"/>
          </a:p>
        </p:txBody>
      </p:sp>
      <p:sp>
        <p:nvSpPr>
          <p:cNvPr id="1484" name="Google Shape;1484;p53"/>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1485" name="Google Shape;1485;p53"/>
          <p:cNvGrpSpPr/>
          <p:nvPr/>
        </p:nvGrpSpPr>
        <p:grpSpPr>
          <a:xfrm>
            <a:off x="5375949" y="1616083"/>
            <a:ext cx="1671113" cy="527169"/>
            <a:chOff x="2881663" y="4184775"/>
            <a:chExt cx="2000375" cy="632400"/>
          </a:xfrm>
        </p:grpSpPr>
        <p:sp>
          <p:nvSpPr>
            <p:cNvPr id="1486" name="Google Shape;1486;p53"/>
            <p:cNvSpPr/>
            <p:nvPr/>
          </p:nvSpPr>
          <p:spPr>
            <a:xfrm>
              <a:off x="3096163" y="4184775"/>
              <a:ext cx="438000" cy="632400"/>
            </a:xfrm>
            <a:prstGeom prst="parallelogram">
              <a:avLst>
                <a:gd name="adj" fmla="val 25000"/>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7" name="Google Shape;1487;p53"/>
            <p:cNvSpPr/>
            <p:nvPr/>
          </p:nvSpPr>
          <p:spPr>
            <a:xfrm rot="10800000">
              <a:off x="2881663" y="4300525"/>
              <a:ext cx="470125" cy="393600"/>
            </a:xfrm>
            <a:prstGeom prst="flowChartMagneticDrum">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488" name="Google Shape;1488;p53"/>
            <p:cNvCxnSpPr/>
            <p:nvPr/>
          </p:nvCxnSpPr>
          <p:spPr>
            <a:xfrm rot="10800000" flipH="1">
              <a:off x="3450988" y="4312625"/>
              <a:ext cx="381000" cy="1353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489" name="Google Shape;1489;p53"/>
            <p:cNvSpPr/>
            <p:nvPr/>
          </p:nvSpPr>
          <p:spPr>
            <a:xfrm>
              <a:off x="3829938" y="4184775"/>
              <a:ext cx="1052100" cy="5190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0" name="Google Shape;1490;p53"/>
            <p:cNvSpPr/>
            <p:nvPr/>
          </p:nvSpPr>
          <p:spPr>
            <a:xfrm>
              <a:off x="4222513" y="4369650"/>
              <a:ext cx="2487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1" name="Google Shape;1491;p53"/>
            <p:cNvSpPr/>
            <p:nvPr/>
          </p:nvSpPr>
          <p:spPr>
            <a:xfrm>
              <a:off x="3927588" y="4218125"/>
              <a:ext cx="858000" cy="945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2" name="Google Shape;1492;p53"/>
            <p:cNvSpPr/>
            <p:nvPr/>
          </p:nvSpPr>
          <p:spPr>
            <a:xfrm>
              <a:off x="3952238" y="42386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3" name="Google Shape;1493;p53"/>
            <p:cNvSpPr/>
            <p:nvPr/>
          </p:nvSpPr>
          <p:spPr>
            <a:xfrm>
              <a:off x="3952238" y="42720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4" name="Google Shape;1494;p53"/>
            <p:cNvSpPr/>
            <p:nvPr/>
          </p:nvSpPr>
          <p:spPr>
            <a:xfrm>
              <a:off x="3993913"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5" name="Google Shape;1495;p53"/>
            <p:cNvSpPr/>
            <p:nvPr/>
          </p:nvSpPr>
          <p:spPr>
            <a:xfrm>
              <a:off x="3993913"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6" name="Google Shape;1496;p53"/>
            <p:cNvSpPr/>
            <p:nvPr/>
          </p:nvSpPr>
          <p:spPr>
            <a:xfrm>
              <a:off x="40355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7" name="Google Shape;1497;p53"/>
            <p:cNvSpPr/>
            <p:nvPr/>
          </p:nvSpPr>
          <p:spPr>
            <a:xfrm>
              <a:off x="40355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8" name="Google Shape;1498;p53"/>
            <p:cNvSpPr/>
            <p:nvPr/>
          </p:nvSpPr>
          <p:spPr>
            <a:xfrm>
              <a:off x="40772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9" name="Google Shape;1499;p53"/>
            <p:cNvSpPr/>
            <p:nvPr/>
          </p:nvSpPr>
          <p:spPr>
            <a:xfrm>
              <a:off x="40772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0" name="Google Shape;1500;p53"/>
            <p:cNvSpPr/>
            <p:nvPr/>
          </p:nvSpPr>
          <p:spPr>
            <a:xfrm>
              <a:off x="41189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1" name="Google Shape;1501;p53"/>
            <p:cNvSpPr/>
            <p:nvPr/>
          </p:nvSpPr>
          <p:spPr>
            <a:xfrm>
              <a:off x="41189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2" name="Google Shape;1502;p53"/>
            <p:cNvSpPr/>
            <p:nvPr/>
          </p:nvSpPr>
          <p:spPr>
            <a:xfrm>
              <a:off x="41606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3" name="Google Shape;1503;p53"/>
            <p:cNvSpPr/>
            <p:nvPr/>
          </p:nvSpPr>
          <p:spPr>
            <a:xfrm>
              <a:off x="41606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4" name="Google Shape;1504;p53"/>
            <p:cNvSpPr/>
            <p:nvPr/>
          </p:nvSpPr>
          <p:spPr>
            <a:xfrm>
              <a:off x="42022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5" name="Google Shape;1505;p53"/>
            <p:cNvSpPr/>
            <p:nvPr/>
          </p:nvSpPr>
          <p:spPr>
            <a:xfrm>
              <a:off x="42022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6" name="Google Shape;1506;p53"/>
            <p:cNvSpPr/>
            <p:nvPr/>
          </p:nvSpPr>
          <p:spPr>
            <a:xfrm>
              <a:off x="42439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7" name="Google Shape;1507;p53"/>
            <p:cNvSpPr/>
            <p:nvPr/>
          </p:nvSpPr>
          <p:spPr>
            <a:xfrm>
              <a:off x="42439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8" name="Google Shape;1508;p53"/>
            <p:cNvSpPr/>
            <p:nvPr/>
          </p:nvSpPr>
          <p:spPr>
            <a:xfrm>
              <a:off x="42856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9" name="Google Shape;1509;p53"/>
            <p:cNvSpPr/>
            <p:nvPr/>
          </p:nvSpPr>
          <p:spPr>
            <a:xfrm>
              <a:off x="42856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0" name="Google Shape;1510;p53"/>
            <p:cNvSpPr/>
            <p:nvPr/>
          </p:nvSpPr>
          <p:spPr>
            <a:xfrm>
              <a:off x="43273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1" name="Google Shape;1511;p53"/>
            <p:cNvSpPr/>
            <p:nvPr/>
          </p:nvSpPr>
          <p:spPr>
            <a:xfrm>
              <a:off x="43273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2" name="Google Shape;1512;p53"/>
            <p:cNvSpPr/>
            <p:nvPr/>
          </p:nvSpPr>
          <p:spPr>
            <a:xfrm>
              <a:off x="43689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3" name="Google Shape;1513;p53"/>
            <p:cNvSpPr/>
            <p:nvPr/>
          </p:nvSpPr>
          <p:spPr>
            <a:xfrm>
              <a:off x="43689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4" name="Google Shape;1514;p53"/>
            <p:cNvSpPr/>
            <p:nvPr/>
          </p:nvSpPr>
          <p:spPr>
            <a:xfrm>
              <a:off x="44106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5" name="Google Shape;1515;p53"/>
            <p:cNvSpPr/>
            <p:nvPr/>
          </p:nvSpPr>
          <p:spPr>
            <a:xfrm>
              <a:off x="44106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6" name="Google Shape;1516;p53"/>
            <p:cNvSpPr/>
            <p:nvPr/>
          </p:nvSpPr>
          <p:spPr>
            <a:xfrm>
              <a:off x="44523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7" name="Google Shape;1517;p53"/>
            <p:cNvSpPr/>
            <p:nvPr/>
          </p:nvSpPr>
          <p:spPr>
            <a:xfrm>
              <a:off x="44523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8" name="Google Shape;1518;p53"/>
            <p:cNvSpPr/>
            <p:nvPr/>
          </p:nvSpPr>
          <p:spPr>
            <a:xfrm>
              <a:off x="44940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9" name="Google Shape;1519;p53"/>
            <p:cNvSpPr/>
            <p:nvPr/>
          </p:nvSpPr>
          <p:spPr>
            <a:xfrm>
              <a:off x="44940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0" name="Google Shape;1520;p53"/>
            <p:cNvSpPr/>
            <p:nvPr/>
          </p:nvSpPr>
          <p:spPr>
            <a:xfrm>
              <a:off x="45356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1" name="Google Shape;1521;p53"/>
            <p:cNvSpPr/>
            <p:nvPr/>
          </p:nvSpPr>
          <p:spPr>
            <a:xfrm>
              <a:off x="45356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2" name="Google Shape;1522;p53"/>
            <p:cNvSpPr/>
            <p:nvPr/>
          </p:nvSpPr>
          <p:spPr>
            <a:xfrm>
              <a:off x="45773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3" name="Google Shape;1523;p53"/>
            <p:cNvSpPr/>
            <p:nvPr/>
          </p:nvSpPr>
          <p:spPr>
            <a:xfrm>
              <a:off x="45773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4" name="Google Shape;1524;p53"/>
            <p:cNvSpPr/>
            <p:nvPr/>
          </p:nvSpPr>
          <p:spPr>
            <a:xfrm>
              <a:off x="46190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5" name="Google Shape;1525;p53"/>
            <p:cNvSpPr/>
            <p:nvPr/>
          </p:nvSpPr>
          <p:spPr>
            <a:xfrm>
              <a:off x="46190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6" name="Google Shape;1526;p53"/>
            <p:cNvSpPr/>
            <p:nvPr/>
          </p:nvSpPr>
          <p:spPr>
            <a:xfrm>
              <a:off x="46607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7" name="Google Shape;1527;p53"/>
            <p:cNvSpPr/>
            <p:nvPr/>
          </p:nvSpPr>
          <p:spPr>
            <a:xfrm>
              <a:off x="46607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8" name="Google Shape;1528;p53"/>
            <p:cNvSpPr/>
            <p:nvPr/>
          </p:nvSpPr>
          <p:spPr>
            <a:xfrm>
              <a:off x="47023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9" name="Google Shape;1529;p53"/>
            <p:cNvSpPr/>
            <p:nvPr/>
          </p:nvSpPr>
          <p:spPr>
            <a:xfrm>
              <a:off x="47023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0" name="Google Shape;1530;p53"/>
            <p:cNvSpPr/>
            <p:nvPr/>
          </p:nvSpPr>
          <p:spPr>
            <a:xfrm>
              <a:off x="47440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1" name="Google Shape;1531;p53"/>
            <p:cNvSpPr/>
            <p:nvPr/>
          </p:nvSpPr>
          <p:spPr>
            <a:xfrm>
              <a:off x="47440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2" name="Google Shape;1532;p53"/>
            <p:cNvSpPr/>
            <p:nvPr/>
          </p:nvSpPr>
          <p:spPr>
            <a:xfrm>
              <a:off x="3822525" y="424892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3" name="Google Shape;1533;p53"/>
            <p:cNvSpPr/>
            <p:nvPr/>
          </p:nvSpPr>
          <p:spPr>
            <a:xfrm rot="5400000">
              <a:off x="4001975" y="461627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4" name="Google Shape;1534;p53"/>
            <p:cNvSpPr/>
            <p:nvPr/>
          </p:nvSpPr>
          <p:spPr>
            <a:xfrm rot="5400000">
              <a:off x="44384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5" name="Google Shape;1535;p53"/>
            <p:cNvSpPr/>
            <p:nvPr/>
          </p:nvSpPr>
          <p:spPr>
            <a:xfrm rot="5400000">
              <a:off x="46051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6" name="Google Shape;1536;p53"/>
            <p:cNvSpPr/>
            <p:nvPr/>
          </p:nvSpPr>
          <p:spPr>
            <a:xfrm>
              <a:off x="4598663" y="4369650"/>
              <a:ext cx="170100" cy="1701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7" name="Google Shape;1537;p53"/>
            <p:cNvSpPr/>
            <p:nvPr/>
          </p:nvSpPr>
          <p:spPr>
            <a:xfrm>
              <a:off x="386006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8" name="Google Shape;1538;p53"/>
            <p:cNvSpPr/>
            <p:nvPr/>
          </p:nvSpPr>
          <p:spPr>
            <a:xfrm>
              <a:off x="386006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9" name="Google Shape;1539;p53"/>
            <p:cNvSpPr/>
            <p:nvPr/>
          </p:nvSpPr>
          <p:spPr>
            <a:xfrm>
              <a:off x="480181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0" name="Google Shape;1540;p53"/>
            <p:cNvSpPr/>
            <p:nvPr/>
          </p:nvSpPr>
          <p:spPr>
            <a:xfrm>
              <a:off x="480181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541" name="Google Shape;1541;p53"/>
          <p:cNvPicPr preferRelativeResize="0"/>
          <p:nvPr/>
        </p:nvPicPr>
        <p:blipFill>
          <a:blip r:embed="rId3">
            <a:alphaModFix/>
          </a:blip>
          <a:stretch>
            <a:fillRect/>
          </a:stretch>
        </p:blipFill>
        <p:spPr>
          <a:xfrm>
            <a:off x="105425" y="2561875"/>
            <a:ext cx="4876799" cy="609600"/>
          </a:xfrm>
          <a:prstGeom prst="rect">
            <a:avLst/>
          </a:prstGeom>
          <a:noFill/>
          <a:ln>
            <a:noFill/>
          </a:ln>
        </p:spPr>
      </p:pic>
      <p:sp>
        <p:nvSpPr>
          <p:cNvPr id="1542" name="Google Shape;1542;p53"/>
          <p:cNvSpPr/>
          <p:nvPr/>
        </p:nvSpPr>
        <p:spPr>
          <a:xfrm>
            <a:off x="1733950" y="2185150"/>
            <a:ext cx="939600" cy="7908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43" name="Google Shape;1543;p53"/>
          <p:cNvPicPr preferRelativeResize="0"/>
          <p:nvPr/>
        </p:nvPicPr>
        <p:blipFill>
          <a:blip r:embed="rId4">
            <a:alphaModFix/>
          </a:blip>
          <a:stretch>
            <a:fillRect/>
          </a:stretch>
        </p:blipFill>
        <p:spPr>
          <a:xfrm rot="-2700000">
            <a:off x="2022663" y="2331962"/>
            <a:ext cx="360793" cy="527224"/>
          </a:xfrm>
          <a:prstGeom prst="rect">
            <a:avLst/>
          </a:prstGeom>
          <a:noFill/>
          <a:ln>
            <a:noFill/>
          </a:ln>
        </p:spPr>
      </p:pic>
      <p:grpSp>
        <p:nvGrpSpPr>
          <p:cNvPr id="1544" name="Google Shape;1544;p53"/>
          <p:cNvGrpSpPr/>
          <p:nvPr/>
        </p:nvGrpSpPr>
        <p:grpSpPr>
          <a:xfrm>
            <a:off x="192725" y="686562"/>
            <a:ext cx="1541225" cy="1534374"/>
            <a:chOff x="772625" y="610437"/>
            <a:chExt cx="1541225" cy="1534374"/>
          </a:xfrm>
        </p:grpSpPr>
        <p:pic>
          <p:nvPicPr>
            <p:cNvPr id="1545" name="Google Shape;1545;p53"/>
            <p:cNvPicPr preferRelativeResize="0"/>
            <p:nvPr/>
          </p:nvPicPr>
          <p:blipFill>
            <a:blip r:embed="rId5">
              <a:alphaModFix/>
            </a:blip>
            <a:stretch>
              <a:fillRect/>
            </a:stretch>
          </p:blipFill>
          <p:spPr>
            <a:xfrm>
              <a:off x="785425" y="610437"/>
              <a:ext cx="1511988" cy="1534374"/>
            </a:xfrm>
            <a:prstGeom prst="rect">
              <a:avLst/>
            </a:prstGeom>
            <a:noFill/>
            <a:ln>
              <a:noFill/>
            </a:ln>
          </p:spPr>
        </p:pic>
        <p:pic>
          <p:nvPicPr>
            <p:cNvPr id="1546" name="Google Shape;1546;p53"/>
            <p:cNvPicPr preferRelativeResize="0"/>
            <p:nvPr/>
          </p:nvPicPr>
          <p:blipFill>
            <a:blip r:embed="rId6">
              <a:alphaModFix/>
            </a:blip>
            <a:stretch>
              <a:fillRect/>
            </a:stretch>
          </p:blipFill>
          <p:spPr>
            <a:xfrm>
              <a:off x="1321250" y="1535950"/>
              <a:ext cx="548700" cy="548700"/>
            </a:xfrm>
            <a:prstGeom prst="rect">
              <a:avLst/>
            </a:prstGeom>
            <a:noFill/>
            <a:ln>
              <a:noFill/>
            </a:ln>
          </p:spPr>
        </p:pic>
        <p:pic>
          <p:nvPicPr>
            <p:cNvPr id="1547" name="Google Shape;1547;p53"/>
            <p:cNvPicPr preferRelativeResize="0"/>
            <p:nvPr/>
          </p:nvPicPr>
          <p:blipFill>
            <a:blip r:embed="rId6">
              <a:alphaModFix/>
            </a:blip>
            <a:stretch>
              <a:fillRect/>
            </a:stretch>
          </p:blipFill>
          <p:spPr>
            <a:xfrm>
              <a:off x="1605950" y="1140050"/>
              <a:ext cx="707900" cy="707900"/>
            </a:xfrm>
            <a:prstGeom prst="rect">
              <a:avLst/>
            </a:prstGeom>
            <a:noFill/>
            <a:ln>
              <a:noFill/>
            </a:ln>
          </p:spPr>
        </p:pic>
        <p:pic>
          <p:nvPicPr>
            <p:cNvPr id="1548" name="Google Shape;1548;p53"/>
            <p:cNvPicPr preferRelativeResize="0"/>
            <p:nvPr/>
          </p:nvPicPr>
          <p:blipFill>
            <a:blip r:embed="rId7">
              <a:alphaModFix/>
            </a:blip>
            <a:stretch>
              <a:fillRect/>
            </a:stretch>
          </p:blipFill>
          <p:spPr>
            <a:xfrm>
              <a:off x="998625" y="1371559"/>
              <a:ext cx="425400" cy="425400"/>
            </a:xfrm>
            <a:prstGeom prst="rect">
              <a:avLst/>
            </a:prstGeom>
            <a:noFill/>
            <a:ln>
              <a:noFill/>
            </a:ln>
          </p:spPr>
        </p:pic>
        <p:pic>
          <p:nvPicPr>
            <p:cNvPr id="1549" name="Google Shape;1549;p53"/>
            <p:cNvPicPr preferRelativeResize="0"/>
            <p:nvPr/>
          </p:nvPicPr>
          <p:blipFill>
            <a:blip r:embed="rId7">
              <a:alphaModFix/>
            </a:blip>
            <a:stretch>
              <a:fillRect/>
            </a:stretch>
          </p:blipFill>
          <p:spPr>
            <a:xfrm>
              <a:off x="772625" y="670621"/>
              <a:ext cx="425400" cy="425400"/>
            </a:xfrm>
            <a:prstGeom prst="rect">
              <a:avLst/>
            </a:prstGeom>
            <a:noFill/>
            <a:ln>
              <a:noFill/>
            </a:ln>
          </p:spPr>
        </p:pic>
        <p:pic>
          <p:nvPicPr>
            <p:cNvPr id="1550" name="Google Shape;1550;p53"/>
            <p:cNvPicPr preferRelativeResize="0"/>
            <p:nvPr/>
          </p:nvPicPr>
          <p:blipFill>
            <a:blip r:embed="rId7">
              <a:alphaModFix/>
            </a:blip>
            <a:stretch>
              <a:fillRect/>
            </a:stretch>
          </p:blipFill>
          <p:spPr>
            <a:xfrm>
              <a:off x="1687500" y="763001"/>
              <a:ext cx="544800" cy="544800"/>
            </a:xfrm>
            <a:prstGeom prst="rect">
              <a:avLst/>
            </a:prstGeom>
            <a:noFill/>
            <a:ln>
              <a:noFill/>
            </a:ln>
          </p:spPr>
        </p:pic>
        <p:pic>
          <p:nvPicPr>
            <p:cNvPr id="1551" name="Google Shape;1551;p53"/>
            <p:cNvPicPr preferRelativeResize="0"/>
            <p:nvPr/>
          </p:nvPicPr>
          <p:blipFill>
            <a:blip r:embed="rId7">
              <a:alphaModFix/>
            </a:blip>
            <a:stretch>
              <a:fillRect/>
            </a:stretch>
          </p:blipFill>
          <p:spPr>
            <a:xfrm>
              <a:off x="1198025" y="853921"/>
              <a:ext cx="425400" cy="425400"/>
            </a:xfrm>
            <a:prstGeom prst="rect">
              <a:avLst/>
            </a:prstGeom>
            <a:noFill/>
            <a:ln>
              <a:noFill/>
            </a:ln>
          </p:spPr>
        </p:pic>
      </p:grpSp>
      <p:pic>
        <p:nvPicPr>
          <p:cNvPr id="1552" name="Google Shape;1552;p53"/>
          <p:cNvPicPr preferRelativeResize="0"/>
          <p:nvPr/>
        </p:nvPicPr>
        <p:blipFill>
          <a:blip r:embed="rId8">
            <a:alphaModFix/>
          </a:blip>
          <a:stretch>
            <a:fillRect/>
          </a:stretch>
        </p:blipFill>
        <p:spPr>
          <a:xfrm>
            <a:off x="7858525" y="2358650"/>
            <a:ext cx="968399" cy="968401"/>
          </a:xfrm>
          <a:prstGeom prst="rect">
            <a:avLst/>
          </a:prstGeom>
          <a:noFill/>
          <a:ln>
            <a:noFill/>
          </a:ln>
        </p:spPr>
      </p:pic>
      <p:pic>
        <p:nvPicPr>
          <p:cNvPr id="1553" name="Google Shape;1553;p53"/>
          <p:cNvPicPr preferRelativeResize="0"/>
          <p:nvPr/>
        </p:nvPicPr>
        <p:blipFill rotWithShape="1">
          <a:blip r:embed="rId9">
            <a:alphaModFix/>
          </a:blip>
          <a:srcRect t="19762"/>
          <a:stretch/>
        </p:blipFill>
        <p:spPr>
          <a:xfrm>
            <a:off x="5398763" y="2213252"/>
            <a:ext cx="1862500" cy="1494450"/>
          </a:xfrm>
          <a:prstGeom prst="rect">
            <a:avLst/>
          </a:prstGeom>
          <a:noFill/>
          <a:ln>
            <a:noFill/>
          </a:ln>
        </p:spPr>
      </p:pic>
      <p:sp>
        <p:nvSpPr>
          <p:cNvPr id="1554" name="Google Shape;1554;p53"/>
          <p:cNvSpPr txBox="1"/>
          <p:nvPr/>
        </p:nvSpPr>
        <p:spPr>
          <a:xfrm>
            <a:off x="5309563" y="3706725"/>
            <a:ext cx="2040900" cy="554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System mounted to tripod for stability</a:t>
            </a:r>
            <a:endParaRPr sz="1200" b="1" dirty="0">
              <a:latin typeface="Open Sans"/>
              <a:ea typeface="Open Sans"/>
              <a:cs typeface="Open Sans"/>
              <a:sym typeface="Open Sans"/>
            </a:endParaRPr>
          </a:p>
        </p:txBody>
      </p:sp>
      <p:sp>
        <p:nvSpPr>
          <p:cNvPr id="1555" name="Google Shape;1555;p53"/>
          <p:cNvSpPr txBox="1"/>
          <p:nvPr/>
        </p:nvSpPr>
        <p:spPr>
          <a:xfrm>
            <a:off x="3078738" y="1674175"/>
            <a:ext cx="1735500" cy="8619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dk1"/>
                </a:solidFill>
                <a:latin typeface="Open Sans"/>
                <a:ea typeface="Open Sans"/>
                <a:cs typeface="Open Sans"/>
                <a:sym typeface="Open Sans"/>
              </a:rPr>
              <a:t>Multiple locations with different Bortle scale (brightness) values</a:t>
            </a:r>
            <a:endParaRPr sz="1100" b="1" dirty="0">
              <a:latin typeface="Open Sans"/>
              <a:ea typeface="Open Sans"/>
              <a:cs typeface="Open Sans"/>
              <a:sym typeface="Open Sans"/>
            </a:endParaRPr>
          </a:p>
        </p:txBody>
      </p:sp>
      <p:sp>
        <p:nvSpPr>
          <p:cNvPr id="1556" name="Google Shape;1556;p53"/>
          <p:cNvSpPr txBox="1"/>
          <p:nvPr/>
        </p:nvSpPr>
        <p:spPr>
          <a:xfrm>
            <a:off x="6400075" y="1211638"/>
            <a:ext cx="1176900" cy="354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RPi Zero 2W</a:t>
            </a:r>
            <a:endParaRPr sz="1100" b="1" dirty="0">
              <a:latin typeface="Open Sans"/>
              <a:ea typeface="Open Sans"/>
              <a:cs typeface="Open Sans"/>
              <a:sym typeface="Open Sans"/>
            </a:endParaRPr>
          </a:p>
        </p:txBody>
      </p:sp>
      <p:sp>
        <p:nvSpPr>
          <p:cNvPr id="1557" name="Google Shape;1557;p53"/>
          <p:cNvSpPr txBox="1"/>
          <p:nvPr/>
        </p:nvSpPr>
        <p:spPr>
          <a:xfrm>
            <a:off x="5309575" y="853375"/>
            <a:ext cx="1016700" cy="692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Lens, Image Sensor, (Baffle)</a:t>
            </a:r>
            <a:endParaRPr sz="1100" b="1" dirty="0">
              <a:latin typeface="Open Sans"/>
              <a:ea typeface="Open Sans"/>
              <a:cs typeface="Open Sans"/>
              <a:sym typeface="Open Sans"/>
            </a:endParaRPr>
          </a:p>
        </p:txBody>
      </p:sp>
      <p:pic>
        <p:nvPicPr>
          <p:cNvPr id="1558" name="Google Shape;1558;p53"/>
          <p:cNvPicPr preferRelativeResize="0"/>
          <p:nvPr/>
        </p:nvPicPr>
        <p:blipFill>
          <a:blip r:embed="rId10">
            <a:alphaModFix/>
          </a:blip>
          <a:stretch>
            <a:fillRect/>
          </a:stretch>
        </p:blipFill>
        <p:spPr>
          <a:xfrm>
            <a:off x="2673553" y="587838"/>
            <a:ext cx="548699" cy="527225"/>
          </a:xfrm>
          <a:prstGeom prst="rect">
            <a:avLst/>
          </a:prstGeom>
          <a:noFill/>
          <a:ln>
            <a:noFill/>
          </a:ln>
        </p:spPr>
      </p:pic>
      <p:grpSp>
        <p:nvGrpSpPr>
          <p:cNvPr id="1559" name="Google Shape;1559;p53"/>
          <p:cNvGrpSpPr/>
          <p:nvPr/>
        </p:nvGrpSpPr>
        <p:grpSpPr>
          <a:xfrm>
            <a:off x="6823239" y="2065254"/>
            <a:ext cx="1098585" cy="968388"/>
            <a:chOff x="6898125" y="2065257"/>
            <a:chExt cx="938400" cy="350700"/>
          </a:xfrm>
        </p:grpSpPr>
        <p:cxnSp>
          <p:nvCxnSpPr>
            <p:cNvPr id="1560" name="Google Shape;1560;p53"/>
            <p:cNvCxnSpPr/>
            <p:nvPr/>
          </p:nvCxnSpPr>
          <p:spPr>
            <a:xfrm flipH="1">
              <a:off x="6898133" y="2065257"/>
              <a:ext cx="1800" cy="350700"/>
            </a:xfrm>
            <a:prstGeom prst="straightConnector1">
              <a:avLst/>
            </a:prstGeom>
            <a:noFill/>
            <a:ln w="19050" cap="flat" cmpd="sng">
              <a:solidFill>
                <a:srgbClr val="9900FF"/>
              </a:solidFill>
              <a:prstDash val="solid"/>
              <a:round/>
              <a:headEnd type="none" w="med" len="med"/>
              <a:tailEnd type="none" w="med" len="med"/>
            </a:ln>
          </p:spPr>
        </p:cxnSp>
        <p:cxnSp>
          <p:nvCxnSpPr>
            <p:cNvPr id="1561" name="Google Shape;1561;p53"/>
            <p:cNvCxnSpPr/>
            <p:nvPr/>
          </p:nvCxnSpPr>
          <p:spPr>
            <a:xfrm rot="10800000" flipH="1">
              <a:off x="6898125" y="2413850"/>
              <a:ext cx="938400" cy="2100"/>
            </a:xfrm>
            <a:prstGeom prst="straightConnector1">
              <a:avLst/>
            </a:prstGeom>
            <a:noFill/>
            <a:ln w="19050" cap="flat" cmpd="sng">
              <a:solidFill>
                <a:srgbClr val="9900FF"/>
              </a:solidFill>
              <a:prstDash val="solid"/>
              <a:round/>
              <a:headEnd type="none" w="med" len="med"/>
              <a:tailEnd type="none" w="med" len="med"/>
            </a:ln>
          </p:spPr>
        </p:cxnSp>
      </p:grpSp>
      <p:sp>
        <p:nvSpPr>
          <p:cNvPr id="1562" name="Google Shape;1562;p53"/>
          <p:cNvSpPr txBox="1"/>
          <p:nvPr/>
        </p:nvSpPr>
        <p:spPr>
          <a:xfrm>
            <a:off x="7939813" y="832025"/>
            <a:ext cx="805800" cy="338700"/>
          </a:xfrm>
          <a:prstGeom prst="rect">
            <a:avLst/>
          </a:prstGeom>
          <a:solidFill>
            <a:srgbClr val="D9D2E9"/>
          </a:solidFill>
          <a:ln w="9525"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5V Power</a:t>
            </a:r>
            <a:endParaRPr sz="1000" b="1" dirty="0">
              <a:latin typeface="Open Sans"/>
              <a:ea typeface="Open Sans"/>
              <a:cs typeface="Open Sans"/>
              <a:sym typeface="Open Sans"/>
            </a:endParaRPr>
          </a:p>
        </p:txBody>
      </p:sp>
      <p:grpSp>
        <p:nvGrpSpPr>
          <p:cNvPr id="1563" name="Google Shape;1563;p53"/>
          <p:cNvGrpSpPr/>
          <p:nvPr/>
        </p:nvGrpSpPr>
        <p:grpSpPr>
          <a:xfrm>
            <a:off x="6692850" y="2065219"/>
            <a:ext cx="1228789" cy="1082365"/>
            <a:chOff x="6898125" y="2065257"/>
            <a:chExt cx="1013100" cy="350700"/>
          </a:xfrm>
        </p:grpSpPr>
        <p:cxnSp>
          <p:nvCxnSpPr>
            <p:cNvPr id="1564" name="Google Shape;1564;p53"/>
            <p:cNvCxnSpPr/>
            <p:nvPr/>
          </p:nvCxnSpPr>
          <p:spPr>
            <a:xfrm flipH="1">
              <a:off x="6898133" y="2065257"/>
              <a:ext cx="1800" cy="350700"/>
            </a:xfrm>
            <a:prstGeom prst="straightConnector1">
              <a:avLst/>
            </a:prstGeom>
            <a:noFill/>
            <a:ln w="19050" cap="flat" cmpd="sng">
              <a:solidFill>
                <a:srgbClr val="4A86E8"/>
              </a:solidFill>
              <a:prstDash val="solid"/>
              <a:round/>
              <a:headEnd type="none" w="med" len="med"/>
              <a:tailEnd type="none" w="med" len="med"/>
            </a:ln>
          </p:spPr>
        </p:cxnSp>
        <p:cxnSp>
          <p:nvCxnSpPr>
            <p:cNvPr id="1565" name="Google Shape;1565;p53"/>
            <p:cNvCxnSpPr/>
            <p:nvPr/>
          </p:nvCxnSpPr>
          <p:spPr>
            <a:xfrm rot="10800000" flipH="1">
              <a:off x="6898125" y="2414750"/>
              <a:ext cx="1013100" cy="1200"/>
            </a:xfrm>
            <a:prstGeom prst="straightConnector1">
              <a:avLst/>
            </a:prstGeom>
            <a:noFill/>
            <a:ln w="19050" cap="flat" cmpd="sng">
              <a:solidFill>
                <a:srgbClr val="4A86E8"/>
              </a:solidFill>
              <a:prstDash val="solid"/>
              <a:round/>
              <a:headEnd type="none" w="med" len="med"/>
              <a:tailEnd type="none" w="med" len="med"/>
            </a:ln>
          </p:spPr>
        </p:cxnSp>
      </p:grpSp>
      <p:sp>
        <p:nvSpPr>
          <p:cNvPr id="1566" name="Google Shape;1566;p53"/>
          <p:cNvSpPr txBox="1"/>
          <p:nvPr/>
        </p:nvSpPr>
        <p:spPr>
          <a:xfrm>
            <a:off x="7681350" y="1674175"/>
            <a:ext cx="1310400" cy="338700"/>
          </a:xfrm>
          <a:prstGeom prst="rect">
            <a:avLst/>
          </a:prstGeom>
          <a:solidFill>
            <a:srgbClr val="CFE2F3"/>
          </a:soli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Keyboard/mouse</a:t>
            </a:r>
            <a:endParaRPr sz="1000" b="1" dirty="0">
              <a:latin typeface="Open Sans"/>
              <a:ea typeface="Open Sans"/>
              <a:cs typeface="Open Sans"/>
              <a:sym typeface="Open Sans"/>
            </a:endParaRPr>
          </a:p>
        </p:txBody>
      </p:sp>
      <p:cxnSp>
        <p:nvCxnSpPr>
          <p:cNvPr id="1567" name="Google Shape;1567;p53"/>
          <p:cNvCxnSpPr>
            <a:endCxn id="1533" idx="3"/>
          </p:cNvCxnSpPr>
          <p:nvPr/>
        </p:nvCxnSpPr>
        <p:spPr>
          <a:xfrm rot="10800000">
            <a:off x="6320755" y="2055557"/>
            <a:ext cx="5100" cy="241200"/>
          </a:xfrm>
          <a:prstGeom prst="straightConnector1">
            <a:avLst/>
          </a:prstGeom>
          <a:noFill/>
          <a:ln w="19050" cap="flat" cmpd="sng">
            <a:solidFill>
              <a:srgbClr val="FF9900"/>
            </a:solidFill>
            <a:prstDash val="solid"/>
            <a:round/>
            <a:headEnd type="none" w="med" len="med"/>
            <a:tailEnd type="none" w="med" len="med"/>
          </a:ln>
        </p:spPr>
      </p:cxnSp>
      <p:cxnSp>
        <p:nvCxnSpPr>
          <p:cNvPr id="1568" name="Google Shape;1568;p53"/>
          <p:cNvCxnSpPr/>
          <p:nvPr/>
        </p:nvCxnSpPr>
        <p:spPr>
          <a:xfrm>
            <a:off x="6310771" y="2280866"/>
            <a:ext cx="2643300" cy="900"/>
          </a:xfrm>
          <a:prstGeom prst="straightConnector1">
            <a:avLst/>
          </a:prstGeom>
          <a:noFill/>
          <a:ln w="19050" cap="flat" cmpd="sng">
            <a:solidFill>
              <a:srgbClr val="FF9900"/>
            </a:solidFill>
            <a:prstDash val="solid"/>
            <a:round/>
            <a:headEnd type="none" w="med" len="med"/>
            <a:tailEnd type="none" w="med" len="med"/>
          </a:ln>
        </p:spPr>
      </p:cxnSp>
      <p:grpSp>
        <p:nvGrpSpPr>
          <p:cNvPr id="1569" name="Google Shape;1569;p53"/>
          <p:cNvGrpSpPr/>
          <p:nvPr/>
        </p:nvGrpSpPr>
        <p:grpSpPr>
          <a:xfrm flipH="1">
            <a:off x="8780790" y="2282514"/>
            <a:ext cx="176020" cy="790815"/>
            <a:chOff x="6898125" y="2065257"/>
            <a:chExt cx="974100" cy="352193"/>
          </a:xfrm>
        </p:grpSpPr>
        <p:cxnSp>
          <p:nvCxnSpPr>
            <p:cNvPr id="1570" name="Google Shape;1570;p53"/>
            <p:cNvCxnSpPr/>
            <p:nvPr/>
          </p:nvCxnSpPr>
          <p:spPr>
            <a:xfrm flipH="1">
              <a:off x="6898133" y="2065257"/>
              <a:ext cx="1800" cy="350700"/>
            </a:xfrm>
            <a:prstGeom prst="straightConnector1">
              <a:avLst/>
            </a:prstGeom>
            <a:noFill/>
            <a:ln w="19050" cap="flat" cmpd="sng">
              <a:solidFill>
                <a:srgbClr val="FF9900"/>
              </a:solidFill>
              <a:prstDash val="solid"/>
              <a:round/>
              <a:headEnd type="none" w="med" len="med"/>
              <a:tailEnd type="none" w="med" len="med"/>
            </a:ln>
          </p:spPr>
        </p:cxnSp>
        <p:cxnSp>
          <p:nvCxnSpPr>
            <p:cNvPr id="1571" name="Google Shape;1571;p53"/>
            <p:cNvCxnSpPr/>
            <p:nvPr/>
          </p:nvCxnSpPr>
          <p:spPr>
            <a:xfrm>
              <a:off x="6898125" y="2415950"/>
              <a:ext cx="974100" cy="1500"/>
            </a:xfrm>
            <a:prstGeom prst="straightConnector1">
              <a:avLst/>
            </a:prstGeom>
            <a:noFill/>
            <a:ln w="19050" cap="flat" cmpd="sng">
              <a:solidFill>
                <a:srgbClr val="FF9900"/>
              </a:solidFill>
              <a:prstDash val="solid"/>
              <a:round/>
              <a:headEnd type="none" w="med" len="med"/>
              <a:tailEnd type="none" w="med" len="med"/>
            </a:ln>
          </p:spPr>
        </p:cxnSp>
      </p:grpSp>
      <p:sp>
        <p:nvSpPr>
          <p:cNvPr id="1572" name="Google Shape;1572;p53"/>
          <p:cNvSpPr txBox="1"/>
          <p:nvPr/>
        </p:nvSpPr>
        <p:spPr>
          <a:xfrm>
            <a:off x="7728313" y="1253100"/>
            <a:ext cx="1228800" cy="338700"/>
          </a:xfrm>
          <a:prstGeom prst="rect">
            <a:avLst/>
          </a:prstGeom>
          <a:solidFill>
            <a:srgbClr val="FCE5CD"/>
          </a:solidFill>
          <a:ln w="9525"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HDMI Display</a:t>
            </a:r>
            <a:endParaRPr sz="1000" b="1" dirty="0">
              <a:latin typeface="Open Sans"/>
              <a:ea typeface="Open Sans"/>
              <a:cs typeface="Open Sans"/>
              <a:sym typeface="Open Sans"/>
            </a:endParaRPr>
          </a:p>
        </p:txBody>
      </p:sp>
      <p:sp>
        <p:nvSpPr>
          <p:cNvPr id="1573" name="Google Shape;1573;p53"/>
          <p:cNvSpPr txBox="1"/>
          <p:nvPr/>
        </p:nvSpPr>
        <p:spPr>
          <a:xfrm>
            <a:off x="7155188" y="2734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574" name="Google Shape;1574;p53"/>
          <p:cNvSpPr txBox="1"/>
          <p:nvPr/>
        </p:nvSpPr>
        <p:spPr>
          <a:xfrm>
            <a:off x="7155200" y="3108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575" name="Google Shape;1575;p53"/>
          <p:cNvSpPr txBox="1"/>
          <p:nvPr/>
        </p:nvSpPr>
        <p:spPr>
          <a:xfrm>
            <a:off x="721325" y="3294288"/>
            <a:ext cx="3645000" cy="10482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700" dirty="0">
                <a:solidFill>
                  <a:schemeClr val="dk1"/>
                </a:solidFill>
                <a:latin typeface="Open Sans"/>
                <a:ea typeface="Open Sans"/>
                <a:cs typeface="Open Sans"/>
                <a:sym typeface="Open Sans"/>
              </a:rPr>
              <a:t>2. Point optical subsystem (baffle/lens/camera module) toward target of choice</a:t>
            </a:r>
            <a:endParaRPr sz="1300" dirty="0"/>
          </a:p>
        </p:txBody>
      </p:sp>
      <p:sp>
        <p:nvSpPr>
          <p:cNvPr id="1576" name="Google Shape;1576;p5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54"/>
          <p:cNvSpPr/>
          <p:nvPr/>
        </p:nvSpPr>
        <p:spPr>
          <a:xfrm>
            <a:off x="5172475" y="622800"/>
            <a:ext cx="3890100" cy="39672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2" name="Google Shape;1582;p5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Procedure</a:t>
            </a:r>
            <a:endParaRPr dirty="0"/>
          </a:p>
        </p:txBody>
      </p:sp>
      <p:sp>
        <p:nvSpPr>
          <p:cNvPr id="1583" name="Google Shape;1583;p54"/>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1584" name="Google Shape;1584;p54"/>
          <p:cNvGrpSpPr/>
          <p:nvPr/>
        </p:nvGrpSpPr>
        <p:grpSpPr>
          <a:xfrm>
            <a:off x="5375949" y="1616083"/>
            <a:ext cx="1671113" cy="527169"/>
            <a:chOff x="2881663" y="4184775"/>
            <a:chExt cx="2000375" cy="632400"/>
          </a:xfrm>
        </p:grpSpPr>
        <p:sp>
          <p:nvSpPr>
            <p:cNvPr id="1585" name="Google Shape;1585;p54"/>
            <p:cNvSpPr/>
            <p:nvPr/>
          </p:nvSpPr>
          <p:spPr>
            <a:xfrm>
              <a:off x="3096163" y="4184775"/>
              <a:ext cx="438000" cy="632400"/>
            </a:xfrm>
            <a:prstGeom prst="parallelogram">
              <a:avLst>
                <a:gd name="adj" fmla="val 25000"/>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6" name="Google Shape;1586;p54"/>
            <p:cNvSpPr/>
            <p:nvPr/>
          </p:nvSpPr>
          <p:spPr>
            <a:xfrm rot="10800000">
              <a:off x="2881663" y="4300525"/>
              <a:ext cx="470125" cy="393600"/>
            </a:xfrm>
            <a:prstGeom prst="flowChartMagneticDrum">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587" name="Google Shape;1587;p54"/>
            <p:cNvCxnSpPr/>
            <p:nvPr/>
          </p:nvCxnSpPr>
          <p:spPr>
            <a:xfrm rot="10800000" flipH="1">
              <a:off x="3450988" y="4312625"/>
              <a:ext cx="381000" cy="135300"/>
            </a:xfrm>
            <a:prstGeom prst="curvedConnector3">
              <a:avLst>
                <a:gd name="adj1" fmla="val 50000"/>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588" name="Google Shape;1588;p54"/>
            <p:cNvSpPr/>
            <p:nvPr/>
          </p:nvSpPr>
          <p:spPr>
            <a:xfrm>
              <a:off x="3829938" y="4184775"/>
              <a:ext cx="1052100" cy="5190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9" name="Google Shape;1589;p54"/>
            <p:cNvSpPr/>
            <p:nvPr/>
          </p:nvSpPr>
          <p:spPr>
            <a:xfrm>
              <a:off x="4222513" y="4369650"/>
              <a:ext cx="2487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0" name="Google Shape;1590;p54"/>
            <p:cNvSpPr/>
            <p:nvPr/>
          </p:nvSpPr>
          <p:spPr>
            <a:xfrm>
              <a:off x="3927588" y="4218125"/>
              <a:ext cx="858000" cy="945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1" name="Google Shape;1591;p54"/>
            <p:cNvSpPr/>
            <p:nvPr/>
          </p:nvSpPr>
          <p:spPr>
            <a:xfrm>
              <a:off x="3952238" y="42386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2" name="Google Shape;1592;p54"/>
            <p:cNvSpPr/>
            <p:nvPr/>
          </p:nvSpPr>
          <p:spPr>
            <a:xfrm>
              <a:off x="3952238" y="42720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3" name="Google Shape;1593;p54"/>
            <p:cNvSpPr/>
            <p:nvPr/>
          </p:nvSpPr>
          <p:spPr>
            <a:xfrm>
              <a:off x="3993913"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4" name="Google Shape;1594;p54"/>
            <p:cNvSpPr/>
            <p:nvPr/>
          </p:nvSpPr>
          <p:spPr>
            <a:xfrm>
              <a:off x="3993913"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5" name="Google Shape;1595;p54"/>
            <p:cNvSpPr/>
            <p:nvPr/>
          </p:nvSpPr>
          <p:spPr>
            <a:xfrm>
              <a:off x="40355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6" name="Google Shape;1596;p54"/>
            <p:cNvSpPr/>
            <p:nvPr/>
          </p:nvSpPr>
          <p:spPr>
            <a:xfrm>
              <a:off x="40355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7" name="Google Shape;1597;p54"/>
            <p:cNvSpPr/>
            <p:nvPr/>
          </p:nvSpPr>
          <p:spPr>
            <a:xfrm>
              <a:off x="40772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8" name="Google Shape;1598;p54"/>
            <p:cNvSpPr/>
            <p:nvPr/>
          </p:nvSpPr>
          <p:spPr>
            <a:xfrm>
              <a:off x="40772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9" name="Google Shape;1599;p54"/>
            <p:cNvSpPr/>
            <p:nvPr/>
          </p:nvSpPr>
          <p:spPr>
            <a:xfrm>
              <a:off x="41189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0" name="Google Shape;1600;p54"/>
            <p:cNvSpPr/>
            <p:nvPr/>
          </p:nvSpPr>
          <p:spPr>
            <a:xfrm>
              <a:off x="41189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1" name="Google Shape;1601;p54"/>
            <p:cNvSpPr/>
            <p:nvPr/>
          </p:nvSpPr>
          <p:spPr>
            <a:xfrm>
              <a:off x="41606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2" name="Google Shape;1602;p54"/>
            <p:cNvSpPr/>
            <p:nvPr/>
          </p:nvSpPr>
          <p:spPr>
            <a:xfrm>
              <a:off x="41606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3" name="Google Shape;1603;p54"/>
            <p:cNvSpPr/>
            <p:nvPr/>
          </p:nvSpPr>
          <p:spPr>
            <a:xfrm>
              <a:off x="42022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4" name="Google Shape;1604;p54"/>
            <p:cNvSpPr/>
            <p:nvPr/>
          </p:nvSpPr>
          <p:spPr>
            <a:xfrm>
              <a:off x="42022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5" name="Google Shape;1605;p54"/>
            <p:cNvSpPr/>
            <p:nvPr/>
          </p:nvSpPr>
          <p:spPr>
            <a:xfrm>
              <a:off x="42439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6" name="Google Shape;1606;p54"/>
            <p:cNvSpPr/>
            <p:nvPr/>
          </p:nvSpPr>
          <p:spPr>
            <a:xfrm>
              <a:off x="42439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7" name="Google Shape;1607;p54"/>
            <p:cNvSpPr/>
            <p:nvPr/>
          </p:nvSpPr>
          <p:spPr>
            <a:xfrm>
              <a:off x="42856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8" name="Google Shape;1608;p54"/>
            <p:cNvSpPr/>
            <p:nvPr/>
          </p:nvSpPr>
          <p:spPr>
            <a:xfrm>
              <a:off x="42856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9" name="Google Shape;1609;p54"/>
            <p:cNvSpPr/>
            <p:nvPr/>
          </p:nvSpPr>
          <p:spPr>
            <a:xfrm>
              <a:off x="43273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0" name="Google Shape;1610;p54"/>
            <p:cNvSpPr/>
            <p:nvPr/>
          </p:nvSpPr>
          <p:spPr>
            <a:xfrm>
              <a:off x="43273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1" name="Google Shape;1611;p54"/>
            <p:cNvSpPr/>
            <p:nvPr/>
          </p:nvSpPr>
          <p:spPr>
            <a:xfrm>
              <a:off x="4368988" y="42386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2" name="Google Shape;1612;p54"/>
            <p:cNvSpPr/>
            <p:nvPr/>
          </p:nvSpPr>
          <p:spPr>
            <a:xfrm>
              <a:off x="4368988" y="42720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3" name="Google Shape;1613;p54"/>
            <p:cNvSpPr/>
            <p:nvPr/>
          </p:nvSpPr>
          <p:spPr>
            <a:xfrm>
              <a:off x="4410663" y="42386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4" name="Google Shape;1614;p54"/>
            <p:cNvSpPr/>
            <p:nvPr/>
          </p:nvSpPr>
          <p:spPr>
            <a:xfrm>
              <a:off x="4410663" y="42719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5" name="Google Shape;1615;p54"/>
            <p:cNvSpPr/>
            <p:nvPr/>
          </p:nvSpPr>
          <p:spPr>
            <a:xfrm>
              <a:off x="44523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6" name="Google Shape;1616;p54"/>
            <p:cNvSpPr/>
            <p:nvPr/>
          </p:nvSpPr>
          <p:spPr>
            <a:xfrm>
              <a:off x="44523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7" name="Google Shape;1617;p54"/>
            <p:cNvSpPr/>
            <p:nvPr/>
          </p:nvSpPr>
          <p:spPr>
            <a:xfrm>
              <a:off x="44940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8" name="Google Shape;1618;p54"/>
            <p:cNvSpPr/>
            <p:nvPr/>
          </p:nvSpPr>
          <p:spPr>
            <a:xfrm>
              <a:off x="44940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9" name="Google Shape;1619;p54"/>
            <p:cNvSpPr/>
            <p:nvPr/>
          </p:nvSpPr>
          <p:spPr>
            <a:xfrm>
              <a:off x="45356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0" name="Google Shape;1620;p54"/>
            <p:cNvSpPr/>
            <p:nvPr/>
          </p:nvSpPr>
          <p:spPr>
            <a:xfrm>
              <a:off x="45356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1" name="Google Shape;1621;p54"/>
            <p:cNvSpPr/>
            <p:nvPr/>
          </p:nvSpPr>
          <p:spPr>
            <a:xfrm>
              <a:off x="45773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2" name="Google Shape;1622;p54"/>
            <p:cNvSpPr/>
            <p:nvPr/>
          </p:nvSpPr>
          <p:spPr>
            <a:xfrm>
              <a:off x="45773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3" name="Google Shape;1623;p54"/>
            <p:cNvSpPr/>
            <p:nvPr/>
          </p:nvSpPr>
          <p:spPr>
            <a:xfrm>
              <a:off x="461903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4" name="Google Shape;1624;p54"/>
            <p:cNvSpPr/>
            <p:nvPr/>
          </p:nvSpPr>
          <p:spPr>
            <a:xfrm>
              <a:off x="461903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5" name="Google Shape;1625;p54"/>
            <p:cNvSpPr/>
            <p:nvPr/>
          </p:nvSpPr>
          <p:spPr>
            <a:xfrm>
              <a:off x="466071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6" name="Google Shape;1626;p54"/>
            <p:cNvSpPr/>
            <p:nvPr/>
          </p:nvSpPr>
          <p:spPr>
            <a:xfrm>
              <a:off x="466071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7" name="Google Shape;1627;p54"/>
            <p:cNvSpPr/>
            <p:nvPr/>
          </p:nvSpPr>
          <p:spPr>
            <a:xfrm>
              <a:off x="4702388" y="42386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8" name="Google Shape;1628;p54"/>
            <p:cNvSpPr/>
            <p:nvPr/>
          </p:nvSpPr>
          <p:spPr>
            <a:xfrm>
              <a:off x="4702388" y="42720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9" name="Google Shape;1629;p54"/>
            <p:cNvSpPr/>
            <p:nvPr/>
          </p:nvSpPr>
          <p:spPr>
            <a:xfrm>
              <a:off x="4744063" y="42386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0" name="Google Shape;1630;p54"/>
            <p:cNvSpPr/>
            <p:nvPr/>
          </p:nvSpPr>
          <p:spPr>
            <a:xfrm>
              <a:off x="4744063" y="42719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1" name="Google Shape;1631;p54"/>
            <p:cNvSpPr/>
            <p:nvPr/>
          </p:nvSpPr>
          <p:spPr>
            <a:xfrm>
              <a:off x="3822525" y="424892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2" name="Google Shape;1632;p54"/>
            <p:cNvSpPr/>
            <p:nvPr/>
          </p:nvSpPr>
          <p:spPr>
            <a:xfrm rot="5400000">
              <a:off x="4001975" y="461627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3" name="Google Shape;1633;p54"/>
            <p:cNvSpPr/>
            <p:nvPr/>
          </p:nvSpPr>
          <p:spPr>
            <a:xfrm rot="5400000">
              <a:off x="44384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4" name="Google Shape;1634;p54"/>
            <p:cNvSpPr/>
            <p:nvPr/>
          </p:nvSpPr>
          <p:spPr>
            <a:xfrm rot="5400000">
              <a:off x="4605134" y="4642525"/>
              <a:ext cx="21300" cy="1176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5" name="Google Shape;1635;p54"/>
            <p:cNvSpPr/>
            <p:nvPr/>
          </p:nvSpPr>
          <p:spPr>
            <a:xfrm>
              <a:off x="4598663" y="4369650"/>
              <a:ext cx="170100" cy="1701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6" name="Google Shape;1636;p54"/>
            <p:cNvSpPr/>
            <p:nvPr/>
          </p:nvSpPr>
          <p:spPr>
            <a:xfrm>
              <a:off x="386006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7" name="Google Shape;1637;p54"/>
            <p:cNvSpPr/>
            <p:nvPr/>
          </p:nvSpPr>
          <p:spPr>
            <a:xfrm>
              <a:off x="386006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8" name="Google Shape;1638;p54"/>
            <p:cNvSpPr/>
            <p:nvPr/>
          </p:nvSpPr>
          <p:spPr>
            <a:xfrm>
              <a:off x="4801813" y="42181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9" name="Google Shape;1639;p54"/>
            <p:cNvSpPr/>
            <p:nvPr/>
          </p:nvSpPr>
          <p:spPr>
            <a:xfrm>
              <a:off x="4801813" y="463062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640" name="Google Shape;1640;p54"/>
          <p:cNvPicPr preferRelativeResize="0"/>
          <p:nvPr/>
        </p:nvPicPr>
        <p:blipFill>
          <a:blip r:embed="rId3">
            <a:alphaModFix/>
          </a:blip>
          <a:stretch>
            <a:fillRect/>
          </a:stretch>
        </p:blipFill>
        <p:spPr>
          <a:xfrm>
            <a:off x="7858525" y="2358650"/>
            <a:ext cx="968399" cy="968401"/>
          </a:xfrm>
          <a:prstGeom prst="rect">
            <a:avLst/>
          </a:prstGeom>
          <a:noFill/>
          <a:ln>
            <a:noFill/>
          </a:ln>
        </p:spPr>
      </p:pic>
      <p:pic>
        <p:nvPicPr>
          <p:cNvPr id="1641" name="Google Shape;1641;p54"/>
          <p:cNvPicPr preferRelativeResize="0"/>
          <p:nvPr/>
        </p:nvPicPr>
        <p:blipFill rotWithShape="1">
          <a:blip r:embed="rId4">
            <a:alphaModFix/>
          </a:blip>
          <a:srcRect t="19762"/>
          <a:stretch/>
        </p:blipFill>
        <p:spPr>
          <a:xfrm>
            <a:off x="5398763" y="2213252"/>
            <a:ext cx="1862500" cy="1494450"/>
          </a:xfrm>
          <a:prstGeom prst="rect">
            <a:avLst/>
          </a:prstGeom>
          <a:noFill/>
          <a:ln>
            <a:noFill/>
          </a:ln>
        </p:spPr>
      </p:pic>
      <p:sp>
        <p:nvSpPr>
          <p:cNvPr id="1642" name="Google Shape;1642;p54"/>
          <p:cNvSpPr txBox="1"/>
          <p:nvPr/>
        </p:nvSpPr>
        <p:spPr>
          <a:xfrm>
            <a:off x="5309563" y="3706725"/>
            <a:ext cx="2040900" cy="554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System mounted to tripod for stability</a:t>
            </a:r>
            <a:endParaRPr sz="1200" b="1" dirty="0">
              <a:latin typeface="Open Sans"/>
              <a:ea typeface="Open Sans"/>
              <a:cs typeface="Open Sans"/>
              <a:sym typeface="Open Sans"/>
            </a:endParaRPr>
          </a:p>
        </p:txBody>
      </p:sp>
      <p:sp>
        <p:nvSpPr>
          <p:cNvPr id="1643" name="Google Shape;1643;p54"/>
          <p:cNvSpPr txBox="1"/>
          <p:nvPr/>
        </p:nvSpPr>
        <p:spPr>
          <a:xfrm>
            <a:off x="6400075" y="1211638"/>
            <a:ext cx="1176900" cy="354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RPi Zero 2W</a:t>
            </a:r>
            <a:endParaRPr sz="1100" b="1" dirty="0">
              <a:latin typeface="Open Sans"/>
              <a:ea typeface="Open Sans"/>
              <a:cs typeface="Open Sans"/>
              <a:sym typeface="Open Sans"/>
            </a:endParaRPr>
          </a:p>
        </p:txBody>
      </p:sp>
      <p:sp>
        <p:nvSpPr>
          <p:cNvPr id="1644" name="Google Shape;1644;p54"/>
          <p:cNvSpPr txBox="1"/>
          <p:nvPr/>
        </p:nvSpPr>
        <p:spPr>
          <a:xfrm>
            <a:off x="5309575" y="853375"/>
            <a:ext cx="1016700" cy="692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latin typeface="Open Sans"/>
                <a:ea typeface="Open Sans"/>
                <a:cs typeface="Open Sans"/>
                <a:sym typeface="Open Sans"/>
              </a:rPr>
              <a:t>Lens, Image Sensor, (Baffle)</a:t>
            </a:r>
            <a:endParaRPr sz="1100" b="1" dirty="0">
              <a:latin typeface="Open Sans"/>
              <a:ea typeface="Open Sans"/>
              <a:cs typeface="Open Sans"/>
              <a:sym typeface="Open Sans"/>
            </a:endParaRPr>
          </a:p>
        </p:txBody>
      </p:sp>
      <p:grpSp>
        <p:nvGrpSpPr>
          <p:cNvPr id="1645" name="Google Shape;1645;p54"/>
          <p:cNvGrpSpPr/>
          <p:nvPr/>
        </p:nvGrpSpPr>
        <p:grpSpPr>
          <a:xfrm>
            <a:off x="6823239" y="2065254"/>
            <a:ext cx="1098585" cy="968388"/>
            <a:chOff x="6898125" y="2065257"/>
            <a:chExt cx="938400" cy="350700"/>
          </a:xfrm>
        </p:grpSpPr>
        <p:cxnSp>
          <p:nvCxnSpPr>
            <p:cNvPr id="1646" name="Google Shape;1646;p54"/>
            <p:cNvCxnSpPr/>
            <p:nvPr/>
          </p:nvCxnSpPr>
          <p:spPr>
            <a:xfrm flipH="1">
              <a:off x="6898133" y="2065257"/>
              <a:ext cx="1800" cy="350700"/>
            </a:xfrm>
            <a:prstGeom prst="straightConnector1">
              <a:avLst/>
            </a:prstGeom>
            <a:noFill/>
            <a:ln w="19050" cap="flat" cmpd="sng">
              <a:solidFill>
                <a:srgbClr val="9900FF"/>
              </a:solidFill>
              <a:prstDash val="solid"/>
              <a:round/>
              <a:headEnd type="none" w="med" len="med"/>
              <a:tailEnd type="none" w="med" len="med"/>
            </a:ln>
          </p:spPr>
        </p:cxnSp>
        <p:cxnSp>
          <p:nvCxnSpPr>
            <p:cNvPr id="1647" name="Google Shape;1647;p54"/>
            <p:cNvCxnSpPr/>
            <p:nvPr/>
          </p:nvCxnSpPr>
          <p:spPr>
            <a:xfrm rot="10800000" flipH="1">
              <a:off x="6898125" y="2413850"/>
              <a:ext cx="938400" cy="2100"/>
            </a:xfrm>
            <a:prstGeom prst="straightConnector1">
              <a:avLst/>
            </a:prstGeom>
            <a:noFill/>
            <a:ln w="19050" cap="flat" cmpd="sng">
              <a:solidFill>
                <a:srgbClr val="9900FF"/>
              </a:solidFill>
              <a:prstDash val="solid"/>
              <a:round/>
              <a:headEnd type="none" w="med" len="med"/>
              <a:tailEnd type="none" w="med" len="med"/>
            </a:ln>
          </p:spPr>
        </p:cxnSp>
      </p:grpSp>
      <p:sp>
        <p:nvSpPr>
          <p:cNvPr id="1648" name="Google Shape;1648;p54"/>
          <p:cNvSpPr txBox="1"/>
          <p:nvPr/>
        </p:nvSpPr>
        <p:spPr>
          <a:xfrm>
            <a:off x="7939813" y="832025"/>
            <a:ext cx="805800" cy="338700"/>
          </a:xfrm>
          <a:prstGeom prst="rect">
            <a:avLst/>
          </a:prstGeom>
          <a:solidFill>
            <a:srgbClr val="D9D2E9"/>
          </a:solidFill>
          <a:ln w="9525"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5V Power</a:t>
            </a:r>
            <a:endParaRPr sz="1000" b="1" dirty="0">
              <a:latin typeface="Open Sans"/>
              <a:ea typeface="Open Sans"/>
              <a:cs typeface="Open Sans"/>
              <a:sym typeface="Open Sans"/>
            </a:endParaRPr>
          </a:p>
        </p:txBody>
      </p:sp>
      <p:grpSp>
        <p:nvGrpSpPr>
          <p:cNvPr id="1649" name="Google Shape;1649;p54"/>
          <p:cNvGrpSpPr/>
          <p:nvPr/>
        </p:nvGrpSpPr>
        <p:grpSpPr>
          <a:xfrm>
            <a:off x="6692850" y="2065219"/>
            <a:ext cx="1228789" cy="1082365"/>
            <a:chOff x="6898125" y="2065257"/>
            <a:chExt cx="1013100" cy="350700"/>
          </a:xfrm>
        </p:grpSpPr>
        <p:cxnSp>
          <p:nvCxnSpPr>
            <p:cNvPr id="1650" name="Google Shape;1650;p54"/>
            <p:cNvCxnSpPr/>
            <p:nvPr/>
          </p:nvCxnSpPr>
          <p:spPr>
            <a:xfrm flipH="1">
              <a:off x="6898133" y="2065257"/>
              <a:ext cx="1800" cy="350700"/>
            </a:xfrm>
            <a:prstGeom prst="straightConnector1">
              <a:avLst/>
            </a:prstGeom>
            <a:noFill/>
            <a:ln w="19050" cap="flat" cmpd="sng">
              <a:solidFill>
                <a:srgbClr val="4A86E8"/>
              </a:solidFill>
              <a:prstDash val="solid"/>
              <a:round/>
              <a:headEnd type="none" w="med" len="med"/>
              <a:tailEnd type="none" w="med" len="med"/>
            </a:ln>
          </p:spPr>
        </p:cxnSp>
        <p:cxnSp>
          <p:nvCxnSpPr>
            <p:cNvPr id="1651" name="Google Shape;1651;p54"/>
            <p:cNvCxnSpPr/>
            <p:nvPr/>
          </p:nvCxnSpPr>
          <p:spPr>
            <a:xfrm rot="10800000" flipH="1">
              <a:off x="6898125" y="2414750"/>
              <a:ext cx="1013100" cy="1200"/>
            </a:xfrm>
            <a:prstGeom prst="straightConnector1">
              <a:avLst/>
            </a:prstGeom>
            <a:noFill/>
            <a:ln w="19050" cap="flat" cmpd="sng">
              <a:solidFill>
                <a:srgbClr val="4A86E8"/>
              </a:solidFill>
              <a:prstDash val="solid"/>
              <a:round/>
              <a:headEnd type="none" w="med" len="med"/>
              <a:tailEnd type="none" w="med" len="med"/>
            </a:ln>
          </p:spPr>
        </p:cxnSp>
      </p:grpSp>
      <p:sp>
        <p:nvSpPr>
          <p:cNvPr id="1652" name="Google Shape;1652;p54"/>
          <p:cNvSpPr txBox="1"/>
          <p:nvPr/>
        </p:nvSpPr>
        <p:spPr>
          <a:xfrm>
            <a:off x="7681350" y="1674175"/>
            <a:ext cx="1310400" cy="338700"/>
          </a:xfrm>
          <a:prstGeom prst="rect">
            <a:avLst/>
          </a:prstGeom>
          <a:solidFill>
            <a:srgbClr val="CFE2F3"/>
          </a:soli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Keyboard/mouse</a:t>
            </a:r>
            <a:endParaRPr sz="1000" b="1" dirty="0">
              <a:latin typeface="Open Sans"/>
              <a:ea typeface="Open Sans"/>
              <a:cs typeface="Open Sans"/>
              <a:sym typeface="Open Sans"/>
            </a:endParaRPr>
          </a:p>
        </p:txBody>
      </p:sp>
      <p:cxnSp>
        <p:nvCxnSpPr>
          <p:cNvPr id="1653" name="Google Shape;1653;p54"/>
          <p:cNvCxnSpPr>
            <a:endCxn id="1632" idx="3"/>
          </p:cNvCxnSpPr>
          <p:nvPr/>
        </p:nvCxnSpPr>
        <p:spPr>
          <a:xfrm rot="10800000">
            <a:off x="6320755" y="2055557"/>
            <a:ext cx="5100" cy="241200"/>
          </a:xfrm>
          <a:prstGeom prst="straightConnector1">
            <a:avLst/>
          </a:prstGeom>
          <a:noFill/>
          <a:ln w="19050" cap="flat" cmpd="sng">
            <a:solidFill>
              <a:srgbClr val="FF9900"/>
            </a:solidFill>
            <a:prstDash val="solid"/>
            <a:round/>
            <a:headEnd type="none" w="med" len="med"/>
            <a:tailEnd type="none" w="med" len="med"/>
          </a:ln>
        </p:spPr>
      </p:cxnSp>
      <p:cxnSp>
        <p:nvCxnSpPr>
          <p:cNvPr id="1654" name="Google Shape;1654;p54"/>
          <p:cNvCxnSpPr/>
          <p:nvPr/>
        </p:nvCxnSpPr>
        <p:spPr>
          <a:xfrm>
            <a:off x="6310771" y="2280866"/>
            <a:ext cx="2643300" cy="900"/>
          </a:xfrm>
          <a:prstGeom prst="straightConnector1">
            <a:avLst/>
          </a:prstGeom>
          <a:noFill/>
          <a:ln w="19050" cap="flat" cmpd="sng">
            <a:solidFill>
              <a:srgbClr val="FF9900"/>
            </a:solidFill>
            <a:prstDash val="solid"/>
            <a:round/>
            <a:headEnd type="none" w="med" len="med"/>
            <a:tailEnd type="none" w="med" len="med"/>
          </a:ln>
        </p:spPr>
      </p:cxnSp>
      <p:grpSp>
        <p:nvGrpSpPr>
          <p:cNvPr id="1655" name="Google Shape;1655;p54"/>
          <p:cNvGrpSpPr/>
          <p:nvPr/>
        </p:nvGrpSpPr>
        <p:grpSpPr>
          <a:xfrm flipH="1">
            <a:off x="8780790" y="2282514"/>
            <a:ext cx="176020" cy="790815"/>
            <a:chOff x="6898125" y="2065257"/>
            <a:chExt cx="974100" cy="352193"/>
          </a:xfrm>
        </p:grpSpPr>
        <p:cxnSp>
          <p:nvCxnSpPr>
            <p:cNvPr id="1656" name="Google Shape;1656;p54"/>
            <p:cNvCxnSpPr/>
            <p:nvPr/>
          </p:nvCxnSpPr>
          <p:spPr>
            <a:xfrm flipH="1">
              <a:off x="6898133" y="2065257"/>
              <a:ext cx="1800" cy="350700"/>
            </a:xfrm>
            <a:prstGeom prst="straightConnector1">
              <a:avLst/>
            </a:prstGeom>
            <a:noFill/>
            <a:ln w="19050" cap="flat" cmpd="sng">
              <a:solidFill>
                <a:srgbClr val="FF9900"/>
              </a:solidFill>
              <a:prstDash val="solid"/>
              <a:round/>
              <a:headEnd type="none" w="med" len="med"/>
              <a:tailEnd type="none" w="med" len="med"/>
            </a:ln>
          </p:spPr>
        </p:cxnSp>
        <p:cxnSp>
          <p:nvCxnSpPr>
            <p:cNvPr id="1657" name="Google Shape;1657;p54"/>
            <p:cNvCxnSpPr/>
            <p:nvPr/>
          </p:nvCxnSpPr>
          <p:spPr>
            <a:xfrm>
              <a:off x="6898125" y="2415950"/>
              <a:ext cx="974100" cy="1500"/>
            </a:xfrm>
            <a:prstGeom prst="straightConnector1">
              <a:avLst/>
            </a:prstGeom>
            <a:noFill/>
            <a:ln w="19050" cap="flat" cmpd="sng">
              <a:solidFill>
                <a:srgbClr val="FF9900"/>
              </a:solidFill>
              <a:prstDash val="solid"/>
              <a:round/>
              <a:headEnd type="none" w="med" len="med"/>
              <a:tailEnd type="none" w="med" len="med"/>
            </a:ln>
          </p:spPr>
        </p:cxnSp>
      </p:grpSp>
      <p:sp>
        <p:nvSpPr>
          <p:cNvPr id="1658" name="Google Shape;1658;p54"/>
          <p:cNvSpPr txBox="1"/>
          <p:nvPr/>
        </p:nvSpPr>
        <p:spPr>
          <a:xfrm>
            <a:off x="7728313" y="1253100"/>
            <a:ext cx="1228800" cy="338700"/>
          </a:xfrm>
          <a:prstGeom prst="rect">
            <a:avLst/>
          </a:prstGeom>
          <a:solidFill>
            <a:srgbClr val="FCE5CD"/>
          </a:solidFill>
          <a:ln w="9525"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latin typeface="Open Sans"/>
                <a:ea typeface="Open Sans"/>
                <a:cs typeface="Open Sans"/>
                <a:sym typeface="Open Sans"/>
              </a:rPr>
              <a:t>HDMI Display</a:t>
            </a:r>
            <a:endParaRPr sz="1000" b="1" dirty="0">
              <a:latin typeface="Open Sans"/>
              <a:ea typeface="Open Sans"/>
              <a:cs typeface="Open Sans"/>
              <a:sym typeface="Open Sans"/>
            </a:endParaRPr>
          </a:p>
        </p:txBody>
      </p:sp>
      <p:sp>
        <p:nvSpPr>
          <p:cNvPr id="1659" name="Google Shape;1659;p54"/>
          <p:cNvSpPr txBox="1"/>
          <p:nvPr/>
        </p:nvSpPr>
        <p:spPr>
          <a:xfrm>
            <a:off x="7155188" y="2734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660" name="Google Shape;1660;p54"/>
          <p:cNvSpPr txBox="1"/>
          <p:nvPr/>
        </p:nvSpPr>
        <p:spPr>
          <a:xfrm>
            <a:off x="7155200" y="3108625"/>
            <a:ext cx="43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USB</a:t>
            </a:r>
            <a:endParaRPr sz="1000" b="1" dirty="0">
              <a:latin typeface="Open Sans"/>
              <a:ea typeface="Open Sans"/>
              <a:cs typeface="Open Sans"/>
              <a:sym typeface="Open Sans"/>
            </a:endParaRPr>
          </a:p>
        </p:txBody>
      </p:sp>
      <p:sp>
        <p:nvSpPr>
          <p:cNvPr id="1661" name="Google Shape;1661;p54"/>
          <p:cNvSpPr txBox="1"/>
          <p:nvPr/>
        </p:nvSpPr>
        <p:spPr>
          <a:xfrm>
            <a:off x="530700" y="1170725"/>
            <a:ext cx="4041300" cy="2557593"/>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chemeClr val="dk1"/>
                </a:solidFill>
                <a:latin typeface="Open Sans"/>
                <a:ea typeface="Open Sans"/>
                <a:cs typeface="Open Sans"/>
                <a:sym typeface="Open Sans"/>
              </a:rPr>
              <a:t>3. Take photos, run through software at 1 Hz</a:t>
            </a:r>
            <a:endParaRPr sz="18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800" dirty="0">
                <a:solidFill>
                  <a:schemeClr val="dk1"/>
                </a:solidFill>
                <a:latin typeface="Open Sans"/>
                <a:ea typeface="Open Sans"/>
                <a:cs typeface="Open Sans"/>
                <a:sym typeface="Open Sans"/>
              </a:rPr>
              <a:t>4. Output solutions to external monitor and/or save to .csv file</a:t>
            </a:r>
            <a:endParaRPr sz="1800" dirty="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r>
              <a:rPr lang="en" sz="1800" dirty="0">
                <a:solidFill>
                  <a:schemeClr val="dk1"/>
                </a:solidFill>
                <a:latin typeface="Open Sans"/>
                <a:ea typeface="Open Sans"/>
                <a:cs typeface="Open Sans"/>
                <a:sym typeface="Open Sans"/>
              </a:rPr>
              <a:t>5. Upload images to Astrometry.net and compare solutions</a:t>
            </a:r>
            <a:endParaRPr dirty="0"/>
          </a:p>
        </p:txBody>
      </p:sp>
      <p:sp>
        <p:nvSpPr>
          <p:cNvPr id="1662" name="Google Shape;1662;p5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5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Procedure</a:t>
            </a:r>
            <a:endParaRPr dirty="0"/>
          </a:p>
        </p:txBody>
      </p:sp>
      <p:sp>
        <p:nvSpPr>
          <p:cNvPr id="1668" name="Google Shape;1668;p55"/>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1669" name="Google Shape;1669;p55"/>
          <p:cNvGrpSpPr/>
          <p:nvPr/>
        </p:nvGrpSpPr>
        <p:grpSpPr>
          <a:xfrm>
            <a:off x="264075" y="1318313"/>
            <a:ext cx="4876799" cy="2583637"/>
            <a:chOff x="105425" y="587838"/>
            <a:chExt cx="4876799" cy="2583637"/>
          </a:xfrm>
        </p:grpSpPr>
        <p:sp>
          <p:nvSpPr>
            <p:cNvPr id="1670" name="Google Shape;1670;p55"/>
            <p:cNvSpPr/>
            <p:nvPr/>
          </p:nvSpPr>
          <p:spPr>
            <a:xfrm rot="1502622" flipH="1">
              <a:off x="2435586" y="792081"/>
              <a:ext cx="116227" cy="1792938"/>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671" name="Google Shape;1671;p55"/>
            <p:cNvPicPr preferRelativeResize="0"/>
            <p:nvPr/>
          </p:nvPicPr>
          <p:blipFill>
            <a:blip r:embed="rId3">
              <a:alphaModFix/>
            </a:blip>
            <a:stretch>
              <a:fillRect/>
            </a:stretch>
          </p:blipFill>
          <p:spPr>
            <a:xfrm>
              <a:off x="105425" y="2561875"/>
              <a:ext cx="4876799" cy="609600"/>
            </a:xfrm>
            <a:prstGeom prst="rect">
              <a:avLst/>
            </a:prstGeom>
            <a:noFill/>
            <a:ln>
              <a:noFill/>
            </a:ln>
          </p:spPr>
        </p:pic>
        <p:sp>
          <p:nvSpPr>
            <p:cNvPr id="1672" name="Google Shape;1672;p55"/>
            <p:cNvSpPr/>
            <p:nvPr/>
          </p:nvSpPr>
          <p:spPr>
            <a:xfrm>
              <a:off x="1733950" y="2185150"/>
              <a:ext cx="939600" cy="790800"/>
            </a:xfrm>
            <a:prstGeom prst="rect">
              <a:avLst/>
            </a:prstGeom>
            <a:noFill/>
            <a:ln w="19050" cap="flat" cmpd="sng">
              <a:solidFill>
                <a:srgbClr val="FFB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673" name="Google Shape;1673;p55"/>
            <p:cNvPicPr preferRelativeResize="0"/>
            <p:nvPr/>
          </p:nvPicPr>
          <p:blipFill>
            <a:blip r:embed="rId4">
              <a:alphaModFix/>
            </a:blip>
            <a:stretch>
              <a:fillRect/>
            </a:stretch>
          </p:blipFill>
          <p:spPr>
            <a:xfrm rot="-2700000">
              <a:off x="2022663" y="2331962"/>
              <a:ext cx="360793" cy="527224"/>
            </a:xfrm>
            <a:prstGeom prst="rect">
              <a:avLst/>
            </a:prstGeom>
            <a:noFill/>
            <a:ln>
              <a:noFill/>
            </a:ln>
          </p:spPr>
        </p:pic>
        <p:grpSp>
          <p:nvGrpSpPr>
            <p:cNvPr id="1674" name="Google Shape;1674;p55"/>
            <p:cNvGrpSpPr/>
            <p:nvPr/>
          </p:nvGrpSpPr>
          <p:grpSpPr>
            <a:xfrm>
              <a:off x="192725" y="686562"/>
              <a:ext cx="1541225" cy="1534374"/>
              <a:chOff x="772625" y="610437"/>
              <a:chExt cx="1541225" cy="1534374"/>
            </a:xfrm>
          </p:grpSpPr>
          <p:pic>
            <p:nvPicPr>
              <p:cNvPr id="1675" name="Google Shape;1675;p55"/>
              <p:cNvPicPr preferRelativeResize="0"/>
              <p:nvPr/>
            </p:nvPicPr>
            <p:blipFill>
              <a:blip r:embed="rId5">
                <a:alphaModFix/>
              </a:blip>
              <a:stretch>
                <a:fillRect/>
              </a:stretch>
            </p:blipFill>
            <p:spPr>
              <a:xfrm>
                <a:off x="785425" y="610437"/>
                <a:ext cx="1511988" cy="1534374"/>
              </a:xfrm>
              <a:prstGeom prst="rect">
                <a:avLst/>
              </a:prstGeom>
              <a:noFill/>
              <a:ln>
                <a:noFill/>
              </a:ln>
            </p:spPr>
          </p:pic>
          <p:pic>
            <p:nvPicPr>
              <p:cNvPr id="1676" name="Google Shape;1676;p55"/>
              <p:cNvPicPr preferRelativeResize="0"/>
              <p:nvPr/>
            </p:nvPicPr>
            <p:blipFill>
              <a:blip r:embed="rId6">
                <a:alphaModFix/>
              </a:blip>
              <a:stretch>
                <a:fillRect/>
              </a:stretch>
            </p:blipFill>
            <p:spPr>
              <a:xfrm>
                <a:off x="1321250" y="1535950"/>
                <a:ext cx="548700" cy="548700"/>
              </a:xfrm>
              <a:prstGeom prst="rect">
                <a:avLst/>
              </a:prstGeom>
              <a:noFill/>
              <a:ln>
                <a:noFill/>
              </a:ln>
            </p:spPr>
          </p:pic>
          <p:pic>
            <p:nvPicPr>
              <p:cNvPr id="1677" name="Google Shape;1677;p55"/>
              <p:cNvPicPr preferRelativeResize="0"/>
              <p:nvPr/>
            </p:nvPicPr>
            <p:blipFill>
              <a:blip r:embed="rId6">
                <a:alphaModFix/>
              </a:blip>
              <a:stretch>
                <a:fillRect/>
              </a:stretch>
            </p:blipFill>
            <p:spPr>
              <a:xfrm>
                <a:off x="1605950" y="1140050"/>
                <a:ext cx="707900" cy="707900"/>
              </a:xfrm>
              <a:prstGeom prst="rect">
                <a:avLst/>
              </a:prstGeom>
              <a:noFill/>
              <a:ln>
                <a:noFill/>
              </a:ln>
            </p:spPr>
          </p:pic>
          <p:pic>
            <p:nvPicPr>
              <p:cNvPr id="1678" name="Google Shape;1678;p55"/>
              <p:cNvPicPr preferRelativeResize="0"/>
              <p:nvPr/>
            </p:nvPicPr>
            <p:blipFill>
              <a:blip r:embed="rId7">
                <a:alphaModFix/>
              </a:blip>
              <a:stretch>
                <a:fillRect/>
              </a:stretch>
            </p:blipFill>
            <p:spPr>
              <a:xfrm>
                <a:off x="998625" y="1371559"/>
                <a:ext cx="425400" cy="425400"/>
              </a:xfrm>
              <a:prstGeom prst="rect">
                <a:avLst/>
              </a:prstGeom>
              <a:noFill/>
              <a:ln>
                <a:noFill/>
              </a:ln>
            </p:spPr>
          </p:pic>
          <p:pic>
            <p:nvPicPr>
              <p:cNvPr id="1679" name="Google Shape;1679;p55"/>
              <p:cNvPicPr preferRelativeResize="0"/>
              <p:nvPr/>
            </p:nvPicPr>
            <p:blipFill>
              <a:blip r:embed="rId7">
                <a:alphaModFix/>
              </a:blip>
              <a:stretch>
                <a:fillRect/>
              </a:stretch>
            </p:blipFill>
            <p:spPr>
              <a:xfrm>
                <a:off x="772625" y="670621"/>
                <a:ext cx="425400" cy="425400"/>
              </a:xfrm>
              <a:prstGeom prst="rect">
                <a:avLst/>
              </a:prstGeom>
              <a:noFill/>
              <a:ln>
                <a:noFill/>
              </a:ln>
            </p:spPr>
          </p:pic>
          <p:pic>
            <p:nvPicPr>
              <p:cNvPr id="1680" name="Google Shape;1680;p55"/>
              <p:cNvPicPr preferRelativeResize="0"/>
              <p:nvPr/>
            </p:nvPicPr>
            <p:blipFill>
              <a:blip r:embed="rId7">
                <a:alphaModFix/>
              </a:blip>
              <a:stretch>
                <a:fillRect/>
              </a:stretch>
            </p:blipFill>
            <p:spPr>
              <a:xfrm>
                <a:off x="1687500" y="763001"/>
                <a:ext cx="544800" cy="544800"/>
              </a:xfrm>
              <a:prstGeom prst="rect">
                <a:avLst/>
              </a:prstGeom>
              <a:noFill/>
              <a:ln>
                <a:noFill/>
              </a:ln>
            </p:spPr>
          </p:pic>
          <p:pic>
            <p:nvPicPr>
              <p:cNvPr id="1681" name="Google Shape;1681;p55"/>
              <p:cNvPicPr preferRelativeResize="0"/>
              <p:nvPr/>
            </p:nvPicPr>
            <p:blipFill>
              <a:blip r:embed="rId7">
                <a:alphaModFix/>
              </a:blip>
              <a:stretch>
                <a:fillRect/>
              </a:stretch>
            </p:blipFill>
            <p:spPr>
              <a:xfrm>
                <a:off x="1198025" y="853921"/>
                <a:ext cx="425400" cy="425400"/>
              </a:xfrm>
              <a:prstGeom prst="rect">
                <a:avLst/>
              </a:prstGeom>
              <a:noFill/>
              <a:ln>
                <a:noFill/>
              </a:ln>
            </p:spPr>
          </p:pic>
        </p:grpSp>
        <p:sp>
          <p:nvSpPr>
            <p:cNvPr id="1682" name="Google Shape;1682;p55"/>
            <p:cNvSpPr txBox="1"/>
            <p:nvPr/>
          </p:nvSpPr>
          <p:spPr>
            <a:xfrm>
              <a:off x="3078738" y="1674175"/>
              <a:ext cx="1735500" cy="8619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dk1"/>
                  </a:solidFill>
                  <a:latin typeface="Open Sans"/>
                  <a:ea typeface="Open Sans"/>
                  <a:cs typeface="Open Sans"/>
                  <a:sym typeface="Open Sans"/>
                </a:rPr>
                <a:t>Multiple locations with different Bortle scale (brightness) values</a:t>
              </a:r>
              <a:endParaRPr sz="1100" b="1" dirty="0">
                <a:latin typeface="Open Sans"/>
                <a:ea typeface="Open Sans"/>
                <a:cs typeface="Open Sans"/>
                <a:sym typeface="Open Sans"/>
              </a:endParaRPr>
            </a:p>
          </p:txBody>
        </p:sp>
        <p:pic>
          <p:nvPicPr>
            <p:cNvPr id="1683" name="Google Shape;1683;p55"/>
            <p:cNvPicPr preferRelativeResize="0"/>
            <p:nvPr/>
          </p:nvPicPr>
          <p:blipFill>
            <a:blip r:embed="rId8">
              <a:alphaModFix/>
            </a:blip>
            <a:stretch>
              <a:fillRect/>
            </a:stretch>
          </p:blipFill>
          <p:spPr>
            <a:xfrm>
              <a:off x="2673553" y="587838"/>
              <a:ext cx="548699" cy="527225"/>
            </a:xfrm>
            <a:prstGeom prst="rect">
              <a:avLst/>
            </a:prstGeom>
            <a:noFill/>
            <a:ln>
              <a:noFill/>
            </a:ln>
          </p:spPr>
        </p:pic>
      </p:grpSp>
      <p:sp>
        <p:nvSpPr>
          <p:cNvPr id="1684" name="Google Shape;1684;p55"/>
          <p:cNvSpPr txBox="1"/>
          <p:nvPr/>
        </p:nvSpPr>
        <p:spPr>
          <a:xfrm>
            <a:off x="5550150" y="757461"/>
            <a:ext cx="3419100" cy="2085600"/>
          </a:xfrm>
          <a:prstGeom prst="rect">
            <a:avLst/>
          </a:prstGeom>
          <a:solidFill>
            <a:srgbClr val="D9D2E9"/>
          </a:solid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None/>
            </a:pPr>
            <a:r>
              <a:rPr lang="en" sz="1800" dirty="0">
                <a:solidFill>
                  <a:schemeClr val="dk1"/>
                </a:solidFill>
                <a:latin typeface="Open Sans"/>
                <a:ea typeface="Open Sans"/>
                <a:cs typeface="Open Sans"/>
                <a:sym typeface="Open Sans"/>
              </a:rPr>
              <a:t>6. Repeat steps 1-4 for varying exposure times at varying </a:t>
            </a:r>
            <a:r>
              <a:rPr lang="en" sz="1800" dirty="0">
                <a:solidFill>
                  <a:schemeClr val="dk1"/>
                </a:solidFill>
                <a:highlight>
                  <a:srgbClr val="D9D2E9"/>
                </a:highlight>
                <a:latin typeface="Open Sans"/>
                <a:ea typeface="Open Sans"/>
                <a:cs typeface="Open Sans"/>
                <a:sym typeface="Open Sans"/>
              </a:rPr>
              <a:t>Bortle scale</a:t>
            </a:r>
            <a:r>
              <a:rPr lang="en" sz="1800" dirty="0">
                <a:solidFill>
                  <a:schemeClr val="dk1"/>
                </a:solidFill>
                <a:latin typeface="Open Sans"/>
                <a:ea typeface="Open Sans"/>
                <a:cs typeface="Open Sans"/>
                <a:sym typeface="Open Sans"/>
              </a:rPr>
              <a:t> locations</a:t>
            </a:r>
            <a:endParaRPr sz="1800" dirty="0">
              <a:solidFill>
                <a:schemeClr val="dk1"/>
              </a:solidFill>
              <a:latin typeface="Open Sans"/>
              <a:ea typeface="Open Sans"/>
              <a:cs typeface="Open Sans"/>
              <a:sym typeface="Open Sans"/>
            </a:endParaRPr>
          </a:p>
          <a:p>
            <a:pPr marL="457200" lvl="0" indent="-302259" algn="l" rtl="0">
              <a:lnSpc>
                <a:spcPct val="115000"/>
              </a:lnSpc>
              <a:spcBef>
                <a:spcPts val="1200"/>
              </a:spcBef>
              <a:spcAft>
                <a:spcPts val="0"/>
              </a:spcAft>
              <a:buClr>
                <a:schemeClr val="dk1"/>
              </a:buClr>
              <a:buSzPct val="100000"/>
              <a:buFont typeface="Open Sans"/>
              <a:buAutoNum type="alphaLcPeriod"/>
            </a:pPr>
            <a:r>
              <a:rPr lang="en" sz="1657" dirty="0">
                <a:solidFill>
                  <a:schemeClr val="dk1"/>
                </a:solidFill>
                <a:latin typeface="Open Sans"/>
                <a:ea typeface="Open Sans"/>
                <a:cs typeface="Open Sans"/>
                <a:sym typeface="Open Sans"/>
              </a:rPr>
              <a:t>Tests will be run three times at each location pointing at the same 3 specific constellations</a:t>
            </a:r>
            <a:endParaRPr sz="1657" dirty="0">
              <a:solidFill>
                <a:schemeClr val="dk1"/>
              </a:solidFill>
              <a:latin typeface="Open Sans"/>
              <a:ea typeface="Open Sans"/>
              <a:cs typeface="Open Sans"/>
              <a:sym typeface="Open Sans"/>
            </a:endParaRPr>
          </a:p>
          <a:p>
            <a:pPr marL="457200" lvl="0" indent="-302259" algn="l" rtl="0">
              <a:lnSpc>
                <a:spcPct val="115000"/>
              </a:lnSpc>
              <a:spcBef>
                <a:spcPts val="0"/>
              </a:spcBef>
              <a:spcAft>
                <a:spcPts val="0"/>
              </a:spcAft>
              <a:buClr>
                <a:schemeClr val="dk1"/>
              </a:buClr>
              <a:buSzPct val="100784"/>
              <a:buFont typeface="Open Sans"/>
              <a:buAutoNum type="alphaLcPeriod"/>
            </a:pPr>
            <a:r>
              <a:rPr lang="en" sz="1644" dirty="0">
                <a:solidFill>
                  <a:schemeClr val="dk1"/>
                </a:solidFill>
                <a:latin typeface="Open Sans"/>
                <a:ea typeface="Open Sans"/>
                <a:cs typeface="Open Sans"/>
                <a:sym typeface="Open Sans"/>
              </a:rPr>
              <a:t>Exposure times will vary from: 5-25ms</a:t>
            </a:r>
            <a:endParaRPr sz="1644" dirty="0">
              <a:solidFill>
                <a:schemeClr val="dk1"/>
              </a:solidFill>
              <a:latin typeface="Open Sans"/>
              <a:ea typeface="Open Sans"/>
              <a:cs typeface="Open Sans"/>
              <a:sym typeface="Open Sans"/>
            </a:endParaRPr>
          </a:p>
          <a:p>
            <a:pPr marL="457200" lvl="0" indent="-301686" algn="l" rtl="0">
              <a:lnSpc>
                <a:spcPct val="115000"/>
              </a:lnSpc>
              <a:spcBef>
                <a:spcPts val="0"/>
              </a:spcBef>
              <a:spcAft>
                <a:spcPts val="0"/>
              </a:spcAft>
              <a:buClr>
                <a:schemeClr val="dk1"/>
              </a:buClr>
              <a:buSzPct val="100000"/>
              <a:buFont typeface="Open Sans"/>
              <a:buAutoNum type="alphaLcPeriod"/>
            </a:pPr>
            <a:r>
              <a:rPr lang="en" sz="1644" dirty="0">
                <a:solidFill>
                  <a:schemeClr val="dk1"/>
                </a:solidFill>
                <a:latin typeface="Open Sans"/>
                <a:ea typeface="Open Sans"/>
                <a:cs typeface="Open Sans"/>
                <a:sym typeface="Open Sans"/>
              </a:rPr>
              <a:t>Exposure time required for a solution to be acquired will be logged</a:t>
            </a:r>
            <a:endParaRPr sz="1644" dirty="0">
              <a:solidFill>
                <a:schemeClr val="dk1"/>
              </a:solidFill>
              <a:latin typeface="Open Sans"/>
              <a:ea typeface="Open Sans"/>
              <a:cs typeface="Open Sans"/>
              <a:sym typeface="Open Sans"/>
            </a:endParaRPr>
          </a:p>
        </p:txBody>
      </p:sp>
      <p:sp>
        <p:nvSpPr>
          <p:cNvPr id="1685" name="Google Shape;1685;p55"/>
          <p:cNvSpPr txBox="1"/>
          <p:nvPr/>
        </p:nvSpPr>
        <p:spPr>
          <a:xfrm>
            <a:off x="5550150" y="3021275"/>
            <a:ext cx="3419100" cy="1477500"/>
          </a:xfrm>
          <a:prstGeom prst="rect">
            <a:avLst/>
          </a:prstGeom>
          <a:solidFill>
            <a:schemeClr val="lt2"/>
          </a:solidFill>
          <a:ln w="19050" cap="flat" cmpd="sng">
            <a:solidFill>
              <a:srgbClr val="FFBC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dk1"/>
                </a:solidFill>
                <a:latin typeface="Open Sans"/>
                <a:ea typeface="Open Sans"/>
                <a:cs typeface="Open Sans"/>
                <a:sym typeface="Open Sans"/>
              </a:rPr>
              <a:t>What is the Bortle scale?</a:t>
            </a:r>
            <a:endParaRPr b="1" dirty="0">
              <a:solidFill>
                <a:schemeClr val="dk1"/>
              </a:solidFill>
              <a:latin typeface="Open Sans"/>
              <a:ea typeface="Open Sans"/>
              <a:cs typeface="Open Sans"/>
              <a:sym typeface="Open Sans"/>
            </a:endParaRPr>
          </a:p>
          <a:p>
            <a:pPr marL="0" lvl="0" indent="0" algn="ctr" rtl="0">
              <a:spcBef>
                <a:spcPts val="0"/>
              </a:spcBef>
              <a:spcAft>
                <a:spcPts val="0"/>
              </a:spcAft>
              <a:buNone/>
            </a:pPr>
            <a:endParaRPr dirty="0">
              <a:solidFill>
                <a:schemeClr val="dk1"/>
              </a:solidFill>
              <a:latin typeface="Open Sans"/>
              <a:ea typeface="Open Sans"/>
              <a:cs typeface="Open Sans"/>
              <a:sym typeface="Open Sans"/>
            </a:endParaRPr>
          </a:p>
          <a:p>
            <a:pPr marL="0" lvl="0" indent="0" algn="ctr" rtl="0">
              <a:spcBef>
                <a:spcPts val="0"/>
              </a:spcBef>
              <a:spcAft>
                <a:spcPts val="0"/>
              </a:spcAft>
              <a:buNone/>
            </a:pPr>
            <a:r>
              <a:rPr lang="en" dirty="0">
                <a:solidFill>
                  <a:schemeClr val="dk1"/>
                </a:solidFill>
                <a:latin typeface="Open Sans"/>
                <a:ea typeface="Open Sans"/>
                <a:cs typeface="Open Sans"/>
                <a:sym typeface="Open Sans"/>
              </a:rPr>
              <a:t>Nine-level numerical scale to quantify night-sky brightness and object observability due to light pollution</a:t>
            </a:r>
            <a:endParaRPr dirty="0">
              <a:solidFill>
                <a:schemeClr val="dk1"/>
              </a:solidFill>
              <a:latin typeface="Open Sans"/>
              <a:ea typeface="Open Sans"/>
              <a:cs typeface="Open Sans"/>
              <a:sym typeface="Open Sans"/>
            </a:endParaRPr>
          </a:p>
          <a:p>
            <a:pPr marL="0" lvl="0" indent="0" algn="ctr" rtl="0">
              <a:spcBef>
                <a:spcPts val="0"/>
              </a:spcBef>
              <a:spcAft>
                <a:spcPts val="0"/>
              </a:spcAft>
              <a:buNone/>
            </a:pPr>
            <a:r>
              <a:rPr lang="en" dirty="0">
                <a:solidFill>
                  <a:schemeClr val="dk1"/>
                </a:solidFill>
                <a:latin typeface="Open Sans"/>
                <a:ea typeface="Open Sans"/>
                <a:cs typeface="Open Sans"/>
                <a:sym typeface="Open Sans"/>
              </a:rPr>
              <a:t>9 = brightest, 1 = darkest</a:t>
            </a:r>
            <a:endParaRPr dirty="0">
              <a:solidFill>
                <a:schemeClr val="dk1"/>
              </a:solidFill>
              <a:latin typeface="Open Sans"/>
              <a:ea typeface="Open Sans"/>
              <a:cs typeface="Open Sans"/>
              <a:sym typeface="Open Sans"/>
            </a:endParaRPr>
          </a:p>
        </p:txBody>
      </p:sp>
      <p:sp>
        <p:nvSpPr>
          <p:cNvPr id="1686" name="Google Shape;1686;p5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56"/>
          <p:cNvSpPr/>
          <p:nvPr/>
        </p:nvSpPr>
        <p:spPr>
          <a:xfrm rot="5399485">
            <a:off x="5588675" y="336350"/>
            <a:ext cx="2002200" cy="4187700"/>
          </a:xfrm>
          <a:prstGeom prst="rtTriangle">
            <a:avLst/>
          </a:prstGeom>
          <a:solidFill>
            <a:srgbClr val="A1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2" name="Google Shape;1692;p5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(Expected) Results  </a:t>
            </a:r>
            <a:endParaRPr dirty="0"/>
          </a:p>
        </p:txBody>
      </p:sp>
      <p:sp>
        <p:nvSpPr>
          <p:cNvPr id="1693" name="Google Shape;1693;p56"/>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694" name="Google Shape;1694;p56"/>
          <p:cNvSpPr txBox="1"/>
          <p:nvPr/>
        </p:nvSpPr>
        <p:spPr>
          <a:xfrm>
            <a:off x="264075" y="780483"/>
            <a:ext cx="3419100" cy="14175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dk1"/>
                </a:solidFill>
                <a:latin typeface="Open Sans"/>
                <a:ea typeface="Open Sans"/>
                <a:cs typeface="Open Sans"/>
                <a:sym typeface="Open Sans"/>
              </a:rPr>
              <a:t>Verify detection from images taken (real-time) with hardware and software (LIS, Tracking): </a:t>
            </a:r>
            <a:r>
              <a:rPr lang="en" sz="1700" dirty="0">
                <a:solidFill>
                  <a:schemeClr val="dk1"/>
                </a:solidFill>
                <a:latin typeface="Open Sans"/>
                <a:ea typeface="Open Sans"/>
                <a:cs typeface="Open Sans"/>
                <a:sym typeface="Open Sans"/>
              </a:rPr>
              <a:t>FR. 1 - 3</a:t>
            </a:r>
            <a:endParaRPr dirty="0"/>
          </a:p>
        </p:txBody>
      </p:sp>
      <p:sp>
        <p:nvSpPr>
          <p:cNvPr id="1695" name="Google Shape;1695;p56"/>
          <p:cNvSpPr txBox="1"/>
          <p:nvPr/>
        </p:nvSpPr>
        <p:spPr>
          <a:xfrm>
            <a:off x="264075" y="2299338"/>
            <a:ext cx="3419100" cy="129417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latin typeface="Open Sans"/>
                <a:ea typeface="Open Sans"/>
                <a:cs typeface="Open Sans"/>
                <a:sym typeface="Open Sans"/>
              </a:rPr>
              <a:t>Understand interference with light pollution on system and solution (exposure vs Bortle)</a:t>
            </a:r>
            <a:endParaRPr sz="1800" dirty="0">
              <a:latin typeface="Open Sans"/>
              <a:ea typeface="Open Sans"/>
              <a:cs typeface="Open Sans"/>
              <a:sym typeface="Open Sans"/>
            </a:endParaRPr>
          </a:p>
        </p:txBody>
      </p:sp>
      <p:sp>
        <p:nvSpPr>
          <p:cNvPr id="1696" name="Google Shape;1696;p56"/>
          <p:cNvSpPr txBox="1"/>
          <p:nvPr/>
        </p:nvSpPr>
        <p:spPr>
          <a:xfrm>
            <a:off x="264075" y="3499613"/>
            <a:ext cx="3419100" cy="7803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dk1"/>
                </a:solidFill>
                <a:latin typeface="Open Sans"/>
                <a:ea typeface="Open Sans"/>
                <a:cs typeface="Open Sans"/>
                <a:sym typeface="Open Sans"/>
              </a:rPr>
              <a:t>Qualify update rates based on images: </a:t>
            </a:r>
            <a:r>
              <a:rPr lang="en" sz="1700" dirty="0">
                <a:solidFill>
                  <a:schemeClr val="dk1"/>
                </a:solidFill>
                <a:latin typeface="Open Sans"/>
                <a:ea typeface="Open Sans"/>
                <a:cs typeface="Open Sans"/>
                <a:sym typeface="Open Sans"/>
              </a:rPr>
              <a:t>DR 3.1 - 3.3</a:t>
            </a:r>
            <a:endParaRPr dirty="0"/>
          </a:p>
        </p:txBody>
      </p:sp>
      <p:cxnSp>
        <p:nvCxnSpPr>
          <p:cNvPr id="1697" name="Google Shape;1697;p56"/>
          <p:cNvCxnSpPr/>
          <p:nvPr/>
        </p:nvCxnSpPr>
        <p:spPr>
          <a:xfrm>
            <a:off x="4495800" y="1214400"/>
            <a:ext cx="0" cy="2562300"/>
          </a:xfrm>
          <a:prstGeom prst="straightConnector1">
            <a:avLst/>
          </a:prstGeom>
          <a:noFill/>
          <a:ln w="38100" cap="flat" cmpd="sng">
            <a:solidFill>
              <a:schemeClr val="dk2"/>
            </a:solidFill>
            <a:prstDash val="solid"/>
            <a:round/>
            <a:headEnd type="triangle" w="med" len="med"/>
            <a:tailEnd type="none" w="med" len="med"/>
          </a:ln>
        </p:spPr>
      </p:cxnSp>
      <p:cxnSp>
        <p:nvCxnSpPr>
          <p:cNvPr id="1698" name="Google Shape;1698;p56"/>
          <p:cNvCxnSpPr/>
          <p:nvPr/>
        </p:nvCxnSpPr>
        <p:spPr>
          <a:xfrm rot="10800000">
            <a:off x="4477475" y="3778275"/>
            <a:ext cx="4444800" cy="600"/>
          </a:xfrm>
          <a:prstGeom prst="straightConnector1">
            <a:avLst/>
          </a:prstGeom>
          <a:noFill/>
          <a:ln w="38100" cap="flat" cmpd="sng">
            <a:solidFill>
              <a:schemeClr val="dk2"/>
            </a:solidFill>
            <a:prstDash val="solid"/>
            <a:round/>
            <a:headEnd type="triangle" w="med" len="med"/>
            <a:tailEnd type="none" w="med" len="med"/>
          </a:ln>
        </p:spPr>
      </p:cxnSp>
      <p:sp>
        <p:nvSpPr>
          <p:cNvPr id="1699" name="Google Shape;1699;p56"/>
          <p:cNvSpPr txBox="1"/>
          <p:nvPr/>
        </p:nvSpPr>
        <p:spPr>
          <a:xfrm>
            <a:off x="5704475" y="3965925"/>
            <a:ext cx="199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latin typeface="Open Sans"/>
                <a:ea typeface="Open Sans"/>
                <a:cs typeface="Open Sans"/>
                <a:sym typeface="Open Sans"/>
              </a:rPr>
              <a:t>Bortle Scale</a:t>
            </a:r>
            <a:endParaRPr u="sng" dirty="0">
              <a:latin typeface="Open Sans"/>
              <a:ea typeface="Open Sans"/>
              <a:cs typeface="Open Sans"/>
              <a:sym typeface="Open Sans"/>
            </a:endParaRPr>
          </a:p>
        </p:txBody>
      </p:sp>
      <p:sp>
        <p:nvSpPr>
          <p:cNvPr id="1700" name="Google Shape;1700;p56"/>
          <p:cNvSpPr txBox="1"/>
          <p:nvPr/>
        </p:nvSpPr>
        <p:spPr>
          <a:xfrm rot="-5400000">
            <a:off x="3225975" y="2414425"/>
            <a:ext cx="199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latin typeface="Open Sans"/>
                <a:ea typeface="Open Sans"/>
                <a:cs typeface="Open Sans"/>
                <a:sym typeface="Open Sans"/>
              </a:rPr>
              <a:t>Exposure Time </a:t>
            </a:r>
            <a:r>
              <a:rPr lang="en" dirty="0">
                <a:latin typeface="Open Sans"/>
                <a:ea typeface="Open Sans"/>
                <a:cs typeface="Open Sans"/>
                <a:sym typeface="Open Sans"/>
              </a:rPr>
              <a:t>(ms)</a:t>
            </a:r>
            <a:endParaRPr dirty="0">
              <a:latin typeface="Open Sans"/>
              <a:ea typeface="Open Sans"/>
              <a:cs typeface="Open Sans"/>
              <a:sym typeface="Open Sans"/>
            </a:endParaRPr>
          </a:p>
        </p:txBody>
      </p:sp>
      <p:sp>
        <p:nvSpPr>
          <p:cNvPr id="1701" name="Google Shape;1701;p56"/>
          <p:cNvSpPr txBox="1"/>
          <p:nvPr/>
        </p:nvSpPr>
        <p:spPr>
          <a:xfrm>
            <a:off x="5316426" y="796475"/>
            <a:ext cx="2676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u="sng" dirty="0">
                <a:latin typeface="Open Sans"/>
                <a:ea typeface="Open Sans"/>
                <a:cs typeface="Open Sans"/>
                <a:sym typeface="Open Sans"/>
              </a:rPr>
              <a:t>Light Pollution Interference</a:t>
            </a:r>
            <a:endParaRPr sz="1500" u="sng" dirty="0">
              <a:latin typeface="Open Sans"/>
              <a:ea typeface="Open Sans"/>
              <a:cs typeface="Open Sans"/>
              <a:sym typeface="Open Sans"/>
            </a:endParaRPr>
          </a:p>
        </p:txBody>
      </p:sp>
      <p:cxnSp>
        <p:nvCxnSpPr>
          <p:cNvPr id="1702" name="Google Shape;1702;p56"/>
          <p:cNvCxnSpPr/>
          <p:nvPr/>
        </p:nvCxnSpPr>
        <p:spPr>
          <a:xfrm>
            <a:off x="4826600" y="3681625"/>
            <a:ext cx="300" cy="187200"/>
          </a:xfrm>
          <a:prstGeom prst="straightConnector1">
            <a:avLst/>
          </a:prstGeom>
          <a:noFill/>
          <a:ln w="9525" cap="flat" cmpd="sng">
            <a:solidFill>
              <a:schemeClr val="dk2"/>
            </a:solidFill>
            <a:prstDash val="solid"/>
            <a:round/>
            <a:headEnd type="none" w="med" len="med"/>
            <a:tailEnd type="none" w="med" len="med"/>
          </a:ln>
        </p:spPr>
      </p:cxnSp>
      <p:cxnSp>
        <p:nvCxnSpPr>
          <p:cNvPr id="1703" name="Google Shape;1703;p56"/>
          <p:cNvCxnSpPr/>
          <p:nvPr/>
        </p:nvCxnSpPr>
        <p:spPr>
          <a:xfrm>
            <a:off x="6699725" y="3684975"/>
            <a:ext cx="300" cy="187200"/>
          </a:xfrm>
          <a:prstGeom prst="straightConnector1">
            <a:avLst/>
          </a:prstGeom>
          <a:noFill/>
          <a:ln w="9525" cap="flat" cmpd="sng">
            <a:solidFill>
              <a:schemeClr val="dk2"/>
            </a:solidFill>
            <a:prstDash val="solid"/>
            <a:round/>
            <a:headEnd type="none" w="med" len="med"/>
            <a:tailEnd type="none" w="med" len="med"/>
          </a:ln>
        </p:spPr>
      </p:cxnSp>
      <p:cxnSp>
        <p:nvCxnSpPr>
          <p:cNvPr id="1704" name="Google Shape;1704;p56"/>
          <p:cNvCxnSpPr/>
          <p:nvPr/>
        </p:nvCxnSpPr>
        <p:spPr>
          <a:xfrm>
            <a:off x="8238900" y="3681625"/>
            <a:ext cx="300" cy="187200"/>
          </a:xfrm>
          <a:prstGeom prst="straightConnector1">
            <a:avLst/>
          </a:prstGeom>
          <a:noFill/>
          <a:ln w="9525" cap="flat" cmpd="sng">
            <a:solidFill>
              <a:schemeClr val="dk2"/>
            </a:solidFill>
            <a:prstDash val="solid"/>
            <a:round/>
            <a:headEnd type="none" w="med" len="med"/>
            <a:tailEnd type="none" w="med" len="med"/>
          </a:ln>
        </p:spPr>
      </p:cxnSp>
      <p:sp>
        <p:nvSpPr>
          <p:cNvPr id="1705" name="Google Shape;1705;p56"/>
          <p:cNvSpPr txBox="1"/>
          <p:nvPr/>
        </p:nvSpPr>
        <p:spPr>
          <a:xfrm>
            <a:off x="4688600" y="3778875"/>
            <a:ext cx="276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1</a:t>
            </a:r>
            <a:endParaRPr sz="1000" dirty="0"/>
          </a:p>
        </p:txBody>
      </p:sp>
      <p:sp>
        <p:nvSpPr>
          <p:cNvPr id="1706" name="Google Shape;1706;p56"/>
          <p:cNvSpPr txBox="1"/>
          <p:nvPr/>
        </p:nvSpPr>
        <p:spPr>
          <a:xfrm>
            <a:off x="6567525" y="3778875"/>
            <a:ext cx="276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5</a:t>
            </a:r>
            <a:endParaRPr sz="1000" dirty="0"/>
          </a:p>
        </p:txBody>
      </p:sp>
      <p:sp>
        <p:nvSpPr>
          <p:cNvPr id="1707" name="Google Shape;1707;p56"/>
          <p:cNvSpPr txBox="1"/>
          <p:nvPr/>
        </p:nvSpPr>
        <p:spPr>
          <a:xfrm>
            <a:off x="8115200" y="3778275"/>
            <a:ext cx="276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9</a:t>
            </a:r>
            <a:endParaRPr sz="1000" dirty="0"/>
          </a:p>
        </p:txBody>
      </p:sp>
      <p:sp>
        <p:nvSpPr>
          <p:cNvPr id="1708" name="Google Shape;1708;p56"/>
          <p:cNvSpPr/>
          <p:nvPr/>
        </p:nvSpPr>
        <p:spPr>
          <a:xfrm>
            <a:off x="4625975" y="1543400"/>
            <a:ext cx="2788500" cy="369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Open Sans"/>
                <a:ea typeface="Open Sans"/>
                <a:cs typeface="Open Sans"/>
                <a:sym typeface="Open Sans"/>
              </a:rPr>
              <a:t>Successful Solution Acquisition</a:t>
            </a:r>
            <a:endParaRPr dirty="0">
              <a:latin typeface="Open Sans"/>
              <a:ea typeface="Open Sans"/>
              <a:cs typeface="Open Sans"/>
              <a:sym typeface="Open Sans"/>
            </a:endParaRPr>
          </a:p>
        </p:txBody>
      </p:sp>
      <p:sp>
        <p:nvSpPr>
          <p:cNvPr id="1709" name="Google Shape;1709;p5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0"/>
          <p:cNvSpPr/>
          <p:nvPr/>
        </p:nvSpPr>
        <p:spPr>
          <a:xfrm>
            <a:off x="0" y="0"/>
            <a:ext cx="9144000" cy="4400700"/>
          </a:xfrm>
          <a:prstGeom prst="rect">
            <a:avLst/>
          </a:prstGeom>
          <a:gradFill>
            <a:gsLst>
              <a:gs pos="0">
                <a:srgbClr val="FFFFFF"/>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0"/>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CubIST’s Overview</a:t>
            </a:r>
            <a:endParaRPr dirty="0"/>
          </a:p>
        </p:txBody>
      </p:sp>
      <p:sp>
        <p:nvSpPr>
          <p:cNvPr id="430" name="Google Shape;430;p30"/>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431" name="Google Shape;431;p30"/>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57"/>
          <p:cNvSpPr txBox="1">
            <a:spLocks noGrp="1"/>
          </p:cNvSpPr>
          <p:nvPr>
            <p:ph type="title"/>
          </p:nvPr>
        </p:nvSpPr>
        <p:spPr>
          <a:xfrm>
            <a:off x="286550"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#2: Image Acquisition Testing → Status </a:t>
            </a:r>
            <a:endParaRPr dirty="0"/>
          </a:p>
        </p:txBody>
      </p:sp>
      <p:sp>
        <p:nvSpPr>
          <p:cNvPr id="1715" name="Google Shape;1715;p57"/>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716" name="Google Shape;1716;p5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30</a:t>
            </a:fld>
            <a:endParaRPr dirty="0"/>
          </a:p>
        </p:txBody>
      </p:sp>
      <p:sp>
        <p:nvSpPr>
          <p:cNvPr id="1717" name="Google Shape;1717;p57"/>
          <p:cNvSpPr/>
          <p:nvPr/>
        </p:nvSpPr>
        <p:spPr>
          <a:xfrm>
            <a:off x="57150" y="962375"/>
            <a:ext cx="9003600" cy="28860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8" name="Google Shape;1718;p57"/>
          <p:cNvSpPr/>
          <p:nvPr/>
        </p:nvSpPr>
        <p:spPr>
          <a:xfrm>
            <a:off x="57150" y="676625"/>
            <a:ext cx="1314600" cy="342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dirty="0"/>
              <a:t>Bortle Class</a:t>
            </a:r>
            <a:endParaRPr b="1" u="sng" dirty="0"/>
          </a:p>
        </p:txBody>
      </p:sp>
      <p:sp>
        <p:nvSpPr>
          <p:cNvPr id="1719" name="Google Shape;1719;p57"/>
          <p:cNvSpPr/>
          <p:nvPr/>
        </p:nvSpPr>
        <p:spPr>
          <a:xfrm>
            <a:off x="1464850" y="676625"/>
            <a:ext cx="1555200" cy="342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dirty="0"/>
              <a:t>Exposure Time</a:t>
            </a:r>
            <a:endParaRPr b="1" u="sng" dirty="0"/>
          </a:p>
        </p:txBody>
      </p:sp>
      <p:sp>
        <p:nvSpPr>
          <p:cNvPr id="1720" name="Google Shape;1720;p57"/>
          <p:cNvSpPr/>
          <p:nvPr/>
        </p:nvSpPr>
        <p:spPr>
          <a:xfrm>
            <a:off x="3113150" y="676625"/>
            <a:ext cx="1555200" cy="342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dirty="0"/>
              <a:t>Solved?</a:t>
            </a:r>
            <a:endParaRPr b="1" u="sng" dirty="0"/>
          </a:p>
        </p:txBody>
      </p:sp>
      <p:sp>
        <p:nvSpPr>
          <p:cNvPr id="1721" name="Google Shape;1721;p57"/>
          <p:cNvSpPr/>
          <p:nvPr/>
        </p:nvSpPr>
        <p:spPr>
          <a:xfrm>
            <a:off x="4761450" y="676625"/>
            <a:ext cx="1555200" cy="342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dirty="0"/>
              <a:t>Time to Solve</a:t>
            </a:r>
            <a:endParaRPr b="1" u="sng" dirty="0"/>
          </a:p>
        </p:txBody>
      </p:sp>
      <p:sp>
        <p:nvSpPr>
          <p:cNvPr id="1722" name="Google Shape;1722;p57"/>
          <p:cNvSpPr/>
          <p:nvPr/>
        </p:nvSpPr>
        <p:spPr>
          <a:xfrm>
            <a:off x="6409750" y="676625"/>
            <a:ext cx="1555200" cy="342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dirty="0"/>
              <a:t>Update Rate</a:t>
            </a:r>
            <a:endParaRPr b="1" u="sng" dirty="0"/>
          </a:p>
        </p:txBody>
      </p:sp>
      <p:sp>
        <p:nvSpPr>
          <p:cNvPr id="1723" name="Google Shape;1723;p57"/>
          <p:cNvSpPr/>
          <p:nvPr/>
        </p:nvSpPr>
        <p:spPr>
          <a:xfrm>
            <a:off x="8058050" y="676625"/>
            <a:ext cx="1002600" cy="342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dirty="0"/>
              <a:t>Tools</a:t>
            </a:r>
            <a:endParaRPr b="1" u="sng" dirty="0"/>
          </a:p>
        </p:txBody>
      </p:sp>
      <p:grpSp>
        <p:nvGrpSpPr>
          <p:cNvPr id="1724" name="Google Shape;1724;p57"/>
          <p:cNvGrpSpPr/>
          <p:nvPr/>
        </p:nvGrpSpPr>
        <p:grpSpPr>
          <a:xfrm>
            <a:off x="128525" y="835050"/>
            <a:ext cx="8884525" cy="3018000"/>
            <a:chOff x="128525" y="835050"/>
            <a:chExt cx="8884525" cy="3018000"/>
          </a:xfrm>
        </p:grpSpPr>
        <p:cxnSp>
          <p:nvCxnSpPr>
            <p:cNvPr id="1725" name="Google Shape;1725;p57"/>
            <p:cNvCxnSpPr/>
            <p:nvPr/>
          </p:nvCxnSpPr>
          <p:spPr>
            <a:xfrm rot="10800000" flipH="1">
              <a:off x="128525" y="1833275"/>
              <a:ext cx="8882100" cy="6000"/>
            </a:xfrm>
            <a:prstGeom prst="straightConnector1">
              <a:avLst/>
            </a:prstGeom>
            <a:noFill/>
            <a:ln w="28575" cap="flat" cmpd="sng">
              <a:solidFill>
                <a:schemeClr val="dk2"/>
              </a:solidFill>
              <a:prstDash val="solid"/>
              <a:round/>
              <a:headEnd type="none" w="med" len="med"/>
              <a:tailEnd type="none" w="med" len="med"/>
            </a:ln>
          </p:spPr>
        </p:cxnSp>
        <p:cxnSp>
          <p:nvCxnSpPr>
            <p:cNvPr id="1726" name="Google Shape;1726;p57"/>
            <p:cNvCxnSpPr/>
            <p:nvPr/>
          </p:nvCxnSpPr>
          <p:spPr>
            <a:xfrm rot="10800000" flipH="1">
              <a:off x="130950" y="2956125"/>
              <a:ext cx="8882100" cy="6000"/>
            </a:xfrm>
            <a:prstGeom prst="straightConnector1">
              <a:avLst/>
            </a:prstGeom>
            <a:noFill/>
            <a:ln w="28575" cap="flat" cmpd="sng">
              <a:solidFill>
                <a:schemeClr val="dk2"/>
              </a:solidFill>
              <a:prstDash val="solid"/>
              <a:round/>
              <a:headEnd type="none" w="med" len="med"/>
              <a:tailEnd type="none" w="med" len="med"/>
            </a:ln>
          </p:spPr>
        </p:cxnSp>
        <p:cxnSp>
          <p:nvCxnSpPr>
            <p:cNvPr id="1727" name="Google Shape;1727;p57"/>
            <p:cNvCxnSpPr/>
            <p:nvPr/>
          </p:nvCxnSpPr>
          <p:spPr>
            <a:xfrm>
              <a:off x="1413650" y="835050"/>
              <a:ext cx="15000" cy="3013500"/>
            </a:xfrm>
            <a:prstGeom prst="straightConnector1">
              <a:avLst/>
            </a:prstGeom>
            <a:noFill/>
            <a:ln w="28575" cap="flat" cmpd="sng">
              <a:solidFill>
                <a:schemeClr val="dk2"/>
              </a:solidFill>
              <a:prstDash val="solid"/>
              <a:round/>
              <a:headEnd type="none" w="med" len="med"/>
              <a:tailEnd type="none" w="med" len="med"/>
            </a:ln>
          </p:spPr>
        </p:cxnSp>
        <p:cxnSp>
          <p:nvCxnSpPr>
            <p:cNvPr id="1728" name="Google Shape;1728;p57"/>
            <p:cNvCxnSpPr/>
            <p:nvPr/>
          </p:nvCxnSpPr>
          <p:spPr>
            <a:xfrm>
              <a:off x="3061950" y="835050"/>
              <a:ext cx="13200" cy="3013200"/>
            </a:xfrm>
            <a:prstGeom prst="straightConnector1">
              <a:avLst/>
            </a:prstGeom>
            <a:noFill/>
            <a:ln w="28575" cap="flat" cmpd="sng">
              <a:solidFill>
                <a:schemeClr val="dk2"/>
              </a:solidFill>
              <a:prstDash val="solid"/>
              <a:round/>
              <a:headEnd type="none" w="med" len="med"/>
              <a:tailEnd type="none" w="med" len="med"/>
            </a:ln>
          </p:spPr>
        </p:cxnSp>
        <p:cxnSp>
          <p:nvCxnSpPr>
            <p:cNvPr id="1729" name="Google Shape;1729;p57"/>
            <p:cNvCxnSpPr/>
            <p:nvPr/>
          </p:nvCxnSpPr>
          <p:spPr>
            <a:xfrm>
              <a:off x="4710250" y="835050"/>
              <a:ext cx="7800" cy="3003600"/>
            </a:xfrm>
            <a:prstGeom prst="straightConnector1">
              <a:avLst/>
            </a:prstGeom>
            <a:noFill/>
            <a:ln w="28575" cap="flat" cmpd="sng">
              <a:solidFill>
                <a:schemeClr val="dk2"/>
              </a:solidFill>
              <a:prstDash val="solid"/>
              <a:round/>
              <a:headEnd type="none" w="med" len="med"/>
              <a:tailEnd type="none" w="med" len="med"/>
            </a:ln>
          </p:spPr>
        </p:cxnSp>
        <p:cxnSp>
          <p:nvCxnSpPr>
            <p:cNvPr id="1730" name="Google Shape;1730;p57"/>
            <p:cNvCxnSpPr/>
            <p:nvPr/>
          </p:nvCxnSpPr>
          <p:spPr>
            <a:xfrm>
              <a:off x="6358550" y="835050"/>
              <a:ext cx="12000" cy="3018000"/>
            </a:xfrm>
            <a:prstGeom prst="straightConnector1">
              <a:avLst/>
            </a:prstGeom>
            <a:noFill/>
            <a:ln w="28575" cap="flat" cmpd="sng">
              <a:solidFill>
                <a:schemeClr val="dk2"/>
              </a:solidFill>
              <a:prstDash val="solid"/>
              <a:round/>
              <a:headEnd type="none" w="med" len="med"/>
              <a:tailEnd type="none" w="med" len="med"/>
            </a:ln>
          </p:spPr>
        </p:cxnSp>
        <p:cxnSp>
          <p:nvCxnSpPr>
            <p:cNvPr id="1731" name="Google Shape;1731;p57"/>
            <p:cNvCxnSpPr/>
            <p:nvPr/>
          </p:nvCxnSpPr>
          <p:spPr>
            <a:xfrm>
              <a:off x="8006850" y="835050"/>
              <a:ext cx="9600" cy="3013200"/>
            </a:xfrm>
            <a:prstGeom prst="straightConnector1">
              <a:avLst/>
            </a:prstGeom>
            <a:noFill/>
            <a:ln w="28575" cap="flat" cmpd="sng">
              <a:solidFill>
                <a:schemeClr val="dk2"/>
              </a:solidFill>
              <a:prstDash val="solid"/>
              <a:round/>
              <a:headEnd type="none" w="med" len="med"/>
              <a:tailEnd type="none" w="med" len="med"/>
            </a:ln>
          </p:spPr>
        </p:cxnSp>
      </p:grpSp>
      <p:sp>
        <p:nvSpPr>
          <p:cNvPr id="1732" name="Google Shape;1732;p57"/>
          <p:cNvSpPr txBox="1"/>
          <p:nvPr/>
        </p:nvSpPr>
        <p:spPr>
          <a:xfrm>
            <a:off x="180975" y="1091475"/>
            <a:ext cx="1228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Class 5:</a:t>
            </a:r>
            <a:br>
              <a:rPr lang="en" dirty="0"/>
            </a:br>
            <a:r>
              <a:rPr lang="en" dirty="0"/>
              <a:t>Boulder, CO</a:t>
            </a:r>
            <a:endParaRPr dirty="0"/>
          </a:p>
        </p:txBody>
      </p:sp>
      <p:sp>
        <p:nvSpPr>
          <p:cNvPr id="1733" name="Google Shape;1733;p57"/>
          <p:cNvSpPr txBox="1"/>
          <p:nvPr/>
        </p:nvSpPr>
        <p:spPr>
          <a:xfrm>
            <a:off x="180975" y="2096675"/>
            <a:ext cx="114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Class 4:</a:t>
            </a:r>
            <a:br>
              <a:rPr lang="en" dirty="0"/>
            </a:br>
            <a:r>
              <a:rPr lang="en" dirty="0"/>
              <a:t>Vail, CO</a:t>
            </a:r>
            <a:endParaRPr dirty="0"/>
          </a:p>
        </p:txBody>
      </p:sp>
      <p:sp>
        <p:nvSpPr>
          <p:cNvPr id="1734" name="Google Shape;1734;p57"/>
          <p:cNvSpPr txBox="1"/>
          <p:nvPr/>
        </p:nvSpPr>
        <p:spPr>
          <a:xfrm>
            <a:off x="142925" y="3088800"/>
            <a:ext cx="114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Class 3</a:t>
            </a:r>
            <a:br>
              <a:rPr lang="en" dirty="0"/>
            </a:br>
            <a:r>
              <a:rPr lang="en" dirty="0"/>
              <a:t>or below:</a:t>
            </a:r>
            <a:endParaRPr dirty="0"/>
          </a:p>
        </p:txBody>
      </p:sp>
      <p:sp>
        <p:nvSpPr>
          <p:cNvPr id="1735" name="Google Shape;1735;p57"/>
          <p:cNvSpPr txBox="1"/>
          <p:nvPr/>
        </p:nvSpPr>
        <p:spPr>
          <a:xfrm>
            <a:off x="1670950" y="1199175"/>
            <a:ext cx="114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10 ms</a:t>
            </a:r>
            <a:endParaRPr dirty="0"/>
          </a:p>
        </p:txBody>
      </p:sp>
      <p:sp>
        <p:nvSpPr>
          <p:cNvPr id="1736" name="Google Shape;1736;p57"/>
          <p:cNvSpPr txBox="1"/>
          <p:nvPr/>
        </p:nvSpPr>
        <p:spPr>
          <a:xfrm>
            <a:off x="1670950" y="2204363"/>
            <a:ext cx="114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24 ms</a:t>
            </a:r>
            <a:endParaRPr dirty="0"/>
          </a:p>
        </p:txBody>
      </p:sp>
      <p:sp>
        <p:nvSpPr>
          <p:cNvPr id="1737" name="Google Shape;1737;p57"/>
          <p:cNvSpPr txBox="1"/>
          <p:nvPr/>
        </p:nvSpPr>
        <p:spPr>
          <a:xfrm>
            <a:off x="1670950" y="2980950"/>
            <a:ext cx="1143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5 ms</a:t>
            </a:r>
            <a:br>
              <a:rPr lang="en" dirty="0"/>
            </a:br>
            <a:r>
              <a:rPr lang="en" dirty="0"/>
              <a:t>10 ms</a:t>
            </a:r>
            <a:br>
              <a:rPr lang="en" dirty="0"/>
            </a:br>
            <a:r>
              <a:rPr lang="en" dirty="0"/>
              <a:t>20 ms</a:t>
            </a:r>
            <a:endParaRPr dirty="0"/>
          </a:p>
        </p:txBody>
      </p:sp>
      <p:sp>
        <p:nvSpPr>
          <p:cNvPr id="1738" name="Google Shape;1738;p57"/>
          <p:cNvSpPr txBox="1"/>
          <p:nvPr/>
        </p:nvSpPr>
        <p:spPr>
          <a:xfrm>
            <a:off x="3155000" y="1091475"/>
            <a:ext cx="147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CubIST: NO</a:t>
            </a:r>
            <a:br>
              <a:rPr lang="en" dirty="0"/>
            </a:br>
            <a:r>
              <a:rPr lang="en" dirty="0"/>
              <a:t>Astrometry: NO</a:t>
            </a:r>
            <a:endParaRPr dirty="0"/>
          </a:p>
        </p:txBody>
      </p:sp>
      <p:sp>
        <p:nvSpPr>
          <p:cNvPr id="1739" name="Google Shape;1739;p57"/>
          <p:cNvSpPr txBox="1"/>
          <p:nvPr/>
        </p:nvSpPr>
        <p:spPr>
          <a:xfrm>
            <a:off x="3071900" y="2096675"/>
            <a:ext cx="163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CubIST: YES</a:t>
            </a:r>
            <a:br>
              <a:rPr lang="en" dirty="0"/>
            </a:br>
            <a:r>
              <a:rPr lang="en" dirty="0"/>
              <a:t>Astrometry: YES</a:t>
            </a:r>
            <a:endParaRPr dirty="0"/>
          </a:p>
        </p:txBody>
      </p:sp>
      <p:sp>
        <p:nvSpPr>
          <p:cNvPr id="1740" name="Google Shape;1740;p57"/>
          <p:cNvSpPr txBox="1"/>
          <p:nvPr/>
        </p:nvSpPr>
        <p:spPr>
          <a:xfrm>
            <a:off x="3049925" y="3088800"/>
            <a:ext cx="163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Expecting Success</a:t>
            </a:r>
            <a:endParaRPr dirty="0"/>
          </a:p>
        </p:txBody>
      </p:sp>
      <p:sp>
        <p:nvSpPr>
          <p:cNvPr id="1741" name="Google Shape;1741;p57"/>
          <p:cNvSpPr txBox="1"/>
          <p:nvPr/>
        </p:nvSpPr>
        <p:spPr>
          <a:xfrm>
            <a:off x="4803300" y="1199175"/>
            <a:ext cx="147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UNK</a:t>
            </a:r>
            <a:endParaRPr dirty="0"/>
          </a:p>
        </p:txBody>
      </p:sp>
      <p:sp>
        <p:nvSpPr>
          <p:cNvPr id="1742" name="Google Shape;1742;p57"/>
          <p:cNvSpPr txBox="1"/>
          <p:nvPr/>
        </p:nvSpPr>
        <p:spPr>
          <a:xfrm>
            <a:off x="6451600" y="1199175"/>
            <a:ext cx="147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UNK</a:t>
            </a:r>
            <a:endParaRPr dirty="0"/>
          </a:p>
        </p:txBody>
      </p:sp>
      <p:sp>
        <p:nvSpPr>
          <p:cNvPr id="1743" name="Google Shape;1743;p57"/>
          <p:cNvSpPr txBox="1"/>
          <p:nvPr/>
        </p:nvSpPr>
        <p:spPr>
          <a:xfrm>
            <a:off x="4803300" y="2234525"/>
            <a:ext cx="147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797 ms</a:t>
            </a:r>
            <a:endParaRPr dirty="0"/>
          </a:p>
        </p:txBody>
      </p:sp>
      <p:sp>
        <p:nvSpPr>
          <p:cNvPr id="1744" name="Google Shape;1744;p57"/>
          <p:cNvSpPr txBox="1"/>
          <p:nvPr/>
        </p:nvSpPr>
        <p:spPr>
          <a:xfrm>
            <a:off x="4833863" y="3088800"/>
            <a:ext cx="147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Expecting</a:t>
            </a:r>
            <a:endParaRPr dirty="0"/>
          </a:p>
          <a:p>
            <a:pPr marL="0" lvl="0" indent="0" algn="ctr" rtl="0">
              <a:spcBef>
                <a:spcPts val="0"/>
              </a:spcBef>
              <a:spcAft>
                <a:spcPts val="0"/>
              </a:spcAft>
              <a:buNone/>
            </a:pPr>
            <a:r>
              <a:rPr lang="en" dirty="0"/>
              <a:t>&lt;500ms</a:t>
            </a:r>
            <a:endParaRPr dirty="0"/>
          </a:p>
        </p:txBody>
      </p:sp>
      <p:sp>
        <p:nvSpPr>
          <p:cNvPr id="1745" name="Google Shape;1745;p57"/>
          <p:cNvSpPr txBox="1"/>
          <p:nvPr/>
        </p:nvSpPr>
        <p:spPr>
          <a:xfrm>
            <a:off x="6457525" y="1988800"/>
            <a:ext cx="1471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1.25 Hz</a:t>
            </a:r>
            <a:br>
              <a:rPr lang="en" dirty="0"/>
            </a:br>
            <a:r>
              <a:rPr lang="en" dirty="0"/>
              <a:t>On laptop, using LIS </a:t>
            </a:r>
            <a:endParaRPr dirty="0"/>
          </a:p>
        </p:txBody>
      </p:sp>
      <p:sp>
        <p:nvSpPr>
          <p:cNvPr id="1746" name="Google Shape;1746;p57"/>
          <p:cNvSpPr txBox="1"/>
          <p:nvPr/>
        </p:nvSpPr>
        <p:spPr>
          <a:xfrm>
            <a:off x="6451625" y="2980950"/>
            <a:ext cx="1471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Expecting</a:t>
            </a:r>
            <a:endParaRPr dirty="0"/>
          </a:p>
          <a:p>
            <a:pPr marL="0" lvl="0" indent="0" algn="ctr" rtl="0">
              <a:spcBef>
                <a:spcPts val="0"/>
              </a:spcBef>
              <a:spcAft>
                <a:spcPts val="0"/>
              </a:spcAft>
              <a:buNone/>
            </a:pPr>
            <a:r>
              <a:rPr lang="en" dirty="0"/>
              <a:t>&gt;2 Hz using software</a:t>
            </a:r>
            <a:endParaRPr dirty="0"/>
          </a:p>
        </p:txBody>
      </p:sp>
      <p:sp>
        <p:nvSpPr>
          <p:cNvPr id="1747" name="Google Shape;1747;p57"/>
          <p:cNvSpPr txBox="1"/>
          <p:nvPr/>
        </p:nvSpPr>
        <p:spPr>
          <a:xfrm>
            <a:off x="7823600" y="1091463"/>
            <a:ext cx="147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No </a:t>
            </a:r>
            <a:endParaRPr dirty="0"/>
          </a:p>
          <a:p>
            <a:pPr marL="0" lvl="0" indent="0" algn="ctr" rtl="0">
              <a:spcBef>
                <a:spcPts val="0"/>
              </a:spcBef>
              <a:spcAft>
                <a:spcPts val="0"/>
              </a:spcAft>
              <a:buNone/>
            </a:pPr>
            <a:r>
              <a:rPr lang="en" dirty="0"/>
              <a:t>tripod</a:t>
            </a:r>
            <a:endParaRPr dirty="0"/>
          </a:p>
        </p:txBody>
      </p:sp>
      <p:sp>
        <p:nvSpPr>
          <p:cNvPr id="1748" name="Google Shape;1748;p57"/>
          <p:cNvSpPr txBox="1"/>
          <p:nvPr/>
        </p:nvSpPr>
        <p:spPr>
          <a:xfrm>
            <a:off x="7823600" y="2052100"/>
            <a:ext cx="147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Tripod,</a:t>
            </a:r>
            <a:br>
              <a:rPr lang="en" dirty="0"/>
            </a:br>
            <a:r>
              <a:rPr lang="en" dirty="0"/>
              <a:t>Mount</a:t>
            </a:r>
            <a:endParaRPr dirty="0"/>
          </a:p>
        </p:txBody>
      </p:sp>
      <p:sp>
        <p:nvSpPr>
          <p:cNvPr id="1749" name="Google Shape;1749;p57"/>
          <p:cNvSpPr txBox="1"/>
          <p:nvPr/>
        </p:nvSpPr>
        <p:spPr>
          <a:xfrm>
            <a:off x="7823600" y="3088963"/>
            <a:ext cx="147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Tripod,</a:t>
            </a:r>
            <a:br>
              <a:rPr lang="en" dirty="0"/>
            </a:br>
            <a:r>
              <a:rPr lang="en" dirty="0"/>
              <a:t>Mount</a:t>
            </a:r>
            <a:endParaRPr dirty="0"/>
          </a:p>
        </p:txBody>
      </p:sp>
      <p:pic>
        <p:nvPicPr>
          <p:cNvPr id="1750" name="Google Shape;1750;p57"/>
          <p:cNvPicPr preferRelativeResize="0"/>
          <p:nvPr/>
        </p:nvPicPr>
        <p:blipFill rotWithShape="1">
          <a:blip r:embed="rId3">
            <a:alphaModFix/>
          </a:blip>
          <a:srcRect l="8740" t="20805" r="69286" b="20800"/>
          <a:stretch/>
        </p:blipFill>
        <p:spPr>
          <a:xfrm>
            <a:off x="4438151" y="1575668"/>
            <a:ext cx="288000" cy="282000"/>
          </a:xfrm>
          <a:prstGeom prst="ellipse">
            <a:avLst/>
          </a:prstGeom>
          <a:noFill/>
          <a:ln>
            <a:noFill/>
          </a:ln>
        </p:spPr>
      </p:pic>
      <p:pic>
        <p:nvPicPr>
          <p:cNvPr id="1751" name="Google Shape;1751;p57"/>
          <p:cNvPicPr preferRelativeResize="0"/>
          <p:nvPr/>
        </p:nvPicPr>
        <p:blipFill rotWithShape="1">
          <a:blip r:embed="rId4">
            <a:alphaModFix/>
          </a:blip>
          <a:srcRect l="7594" t="19726" r="53099" b="26668"/>
          <a:stretch/>
        </p:blipFill>
        <p:spPr>
          <a:xfrm>
            <a:off x="4438775" y="2672929"/>
            <a:ext cx="288000" cy="282000"/>
          </a:xfrm>
          <a:prstGeom prst="ellipse">
            <a:avLst/>
          </a:prstGeom>
          <a:noFill/>
          <a:ln>
            <a:noFill/>
          </a:ln>
        </p:spPr>
      </p:pic>
      <p:grpSp>
        <p:nvGrpSpPr>
          <p:cNvPr id="1752" name="Google Shape;1752;p57"/>
          <p:cNvGrpSpPr/>
          <p:nvPr/>
        </p:nvGrpSpPr>
        <p:grpSpPr>
          <a:xfrm>
            <a:off x="1119175" y="3950225"/>
            <a:ext cx="352425" cy="371475"/>
            <a:chOff x="352425" y="857600"/>
            <a:chExt cx="352425" cy="371475"/>
          </a:xfrm>
        </p:grpSpPr>
        <p:sp>
          <p:nvSpPr>
            <p:cNvPr id="1753" name="Google Shape;1753;p57"/>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4" name="Google Shape;1754;p57"/>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a:t>
              </a:r>
              <a:r>
                <a:rPr lang="en" dirty="0"/>
                <a:t> </a:t>
              </a:r>
              <a:endParaRPr dirty="0"/>
            </a:p>
          </p:txBody>
        </p:sp>
      </p:grpSp>
      <p:sp>
        <p:nvSpPr>
          <p:cNvPr id="1755" name="Google Shape;1755;p57"/>
          <p:cNvSpPr txBox="1"/>
          <p:nvPr/>
        </p:nvSpPr>
        <p:spPr>
          <a:xfrm>
            <a:off x="1434000" y="3882500"/>
            <a:ext cx="7134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dk1"/>
                </a:solidFill>
                <a:latin typeface="Open Sans"/>
                <a:ea typeface="Open Sans"/>
                <a:cs typeface="Open Sans"/>
                <a:sym typeface="Open Sans"/>
              </a:rPr>
              <a:t>Lower class Bortle and tripod use increased stability and visibility of stars in image plane</a:t>
            </a: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100" dirty="0"/>
          </a:p>
        </p:txBody>
      </p:sp>
      <p:grpSp>
        <p:nvGrpSpPr>
          <p:cNvPr id="1756" name="Google Shape;1756;p57"/>
          <p:cNvGrpSpPr/>
          <p:nvPr/>
        </p:nvGrpSpPr>
        <p:grpSpPr>
          <a:xfrm>
            <a:off x="1447950" y="4266050"/>
            <a:ext cx="352425" cy="371475"/>
            <a:chOff x="352425" y="857600"/>
            <a:chExt cx="352425" cy="371475"/>
          </a:xfrm>
        </p:grpSpPr>
        <p:sp>
          <p:nvSpPr>
            <p:cNvPr id="1757" name="Google Shape;1757;p57"/>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8" name="Google Shape;1758;p57"/>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grpSp>
      <p:sp>
        <p:nvSpPr>
          <p:cNvPr id="1759" name="Google Shape;1759;p57"/>
          <p:cNvSpPr txBox="1"/>
          <p:nvPr/>
        </p:nvSpPr>
        <p:spPr>
          <a:xfrm>
            <a:off x="1767050" y="4264825"/>
            <a:ext cx="7134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dk1"/>
                </a:solidFill>
                <a:latin typeface="Open Sans"/>
                <a:ea typeface="Open Sans"/>
                <a:cs typeface="Open Sans"/>
                <a:sym typeface="Open Sans"/>
              </a:rPr>
              <a:t>Test lower class Bortle, variation of exposure, &amp; use of tracking software to speed update rate </a:t>
            </a: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100" dirty="0"/>
          </a:p>
        </p:txBody>
      </p:sp>
      <p:sp>
        <p:nvSpPr>
          <p:cNvPr id="1760" name="Google Shape;1760;p57"/>
          <p:cNvSpPr txBox="1"/>
          <p:nvPr/>
        </p:nvSpPr>
        <p:spPr>
          <a:xfrm>
            <a:off x="7496175" y="4698475"/>
            <a:ext cx="1054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dirty="0">
                <a:solidFill>
                  <a:schemeClr val="hlink"/>
                </a:solidFill>
                <a:hlinkClick r:id="rId5" action="ppaction://hlinksldjump"/>
              </a:rPr>
              <a:t>Test Results</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0"/>
                                        </p:tgtEl>
                                        <p:attrNameLst>
                                          <p:attrName>style.visibility</p:attrName>
                                        </p:attrNameLst>
                                      </p:cBhvr>
                                      <p:to>
                                        <p:strVal val="visible"/>
                                      </p:to>
                                    </p:set>
                                    <p:animEffect transition="in" filter="fade">
                                      <p:cBhvr>
                                        <p:cTn id="7" dur="1000"/>
                                        <p:tgtEl>
                                          <p:spTgt spid="1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5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#3: Power Consumption</a:t>
            </a:r>
            <a:endParaRPr dirty="0"/>
          </a:p>
        </p:txBody>
      </p:sp>
      <p:sp>
        <p:nvSpPr>
          <p:cNvPr id="1766" name="Google Shape;1766;p58"/>
          <p:cNvSpPr txBox="1">
            <a:spLocks noGrp="1"/>
          </p:cNvSpPr>
          <p:nvPr>
            <p:ph type="body" idx="1"/>
          </p:nvPr>
        </p:nvSpPr>
        <p:spPr>
          <a:xfrm>
            <a:off x="426000" y="681375"/>
            <a:ext cx="8520600" cy="3745200"/>
          </a:xfrm>
          <a:prstGeom prst="rect">
            <a:avLst/>
          </a:prstGeom>
        </p:spPr>
        <p:txBody>
          <a:bodyPr spcFirstLastPara="1" wrap="square" lIns="91425" tIns="91425" rIns="91425" bIns="91425" anchor="t" anchorCtr="0">
            <a:normAutofit/>
          </a:bodyPr>
          <a:lstStyle/>
          <a:p>
            <a:pPr marL="45720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spcBef>
                <a:spcPts val="0"/>
              </a:spcBef>
              <a:spcAft>
                <a:spcPts val="1200"/>
              </a:spcAft>
              <a:buNone/>
            </a:pPr>
            <a:endParaRPr dirty="0"/>
          </a:p>
        </p:txBody>
      </p:sp>
      <p:sp>
        <p:nvSpPr>
          <p:cNvPr id="1767" name="Google Shape;1767;p58"/>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768" name="Google Shape;1768;p58"/>
          <p:cNvSpPr txBox="1"/>
          <p:nvPr/>
        </p:nvSpPr>
        <p:spPr>
          <a:xfrm>
            <a:off x="216025" y="722175"/>
            <a:ext cx="3366600" cy="12222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b="1" dirty="0">
                <a:latin typeface="Open Sans"/>
                <a:ea typeface="Open Sans"/>
                <a:cs typeface="Open Sans"/>
                <a:sym typeface="Open Sans"/>
              </a:rPr>
              <a:t>How do we verify the system’s operational power consumption?</a:t>
            </a:r>
            <a:endParaRPr b="1" dirty="0">
              <a:latin typeface="Open Sans"/>
              <a:ea typeface="Open Sans"/>
              <a:cs typeface="Open Sans"/>
              <a:sym typeface="Open Sans"/>
            </a:endParaRPr>
          </a:p>
          <a:p>
            <a:pPr marL="0" lvl="0" indent="0" algn="l" rtl="0">
              <a:spcBef>
                <a:spcPts val="1200"/>
              </a:spcBef>
              <a:spcAft>
                <a:spcPts val="0"/>
              </a:spcAft>
              <a:buNone/>
            </a:pPr>
            <a:r>
              <a:rPr lang="en" dirty="0">
                <a:solidFill>
                  <a:schemeClr val="dk1"/>
                </a:solidFill>
                <a:latin typeface="Open Sans"/>
                <a:ea typeface="Open Sans"/>
                <a:cs typeface="Open Sans"/>
                <a:sym typeface="Open Sans"/>
              </a:rPr>
              <a:t>The star tracker shall operate on a maximum continuous power of 2W</a:t>
            </a:r>
            <a:endParaRPr sz="1700" dirty="0">
              <a:latin typeface="Open Sans"/>
              <a:ea typeface="Open Sans"/>
              <a:cs typeface="Open Sans"/>
              <a:sym typeface="Open Sans"/>
            </a:endParaRPr>
          </a:p>
        </p:txBody>
      </p:sp>
      <p:pic>
        <p:nvPicPr>
          <p:cNvPr id="1769" name="Google Shape;1769;p58"/>
          <p:cNvPicPr preferRelativeResize="0"/>
          <p:nvPr/>
        </p:nvPicPr>
        <p:blipFill>
          <a:blip r:embed="rId3">
            <a:alphaModFix/>
          </a:blip>
          <a:stretch>
            <a:fillRect/>
          </a:stretch>
        </p:blipFill>
        <p:spPr>
          <a:xfrm>
            <a:off x="4032000" y="722176"/>
            <a:ext cx="5024151" cy="3418276"/>
          </a:xfrm>
          <a:prstGeom prst="rect">
            <a:avLst/>
          </a:prstGeom>
          <a:noFill/>
          <a:ln>
            <a:noFill/>
          </a:ln>
        </p:spPr>
      </p:pic>
      <p:graphicFrame>
        <p:nvGraphicFramePr>
          <p:cNvPr id="1770" name="Google Shape;1770;p58"/>
          <p:cNvGraphicFramePr/>
          <p:nvPr>
            <p:extLst>
              <p:ext uri="{D42A27DB-BD31-4B8C-83A1-F6EECF244321}">
                <p14:modId xmlns:p14="http://schemas.microsoft.com/office/powerpoint/2010/main" val="2042002456"/>
              </p:ext>
            </p:extLst>
          </p:nvPr>
        </p:nvGraphicFramePr>
        <p:xfrm>
          <a:off x="216000" y="2298536"/>
          <a:ext cx="3366650" cy="1584840"/>
        </p:xfrm>
        <a:graphic>
          <a:graphicData uri="http://schemas.openxmlformats.org/drawingml/2006/table">
            <a:tbl>
              <a:tblPr>
                <a:noFill/>
                <a:tableStyleId>{23CC4F8D-3894-416D-8B37-F4D78A966482}</a:tableStyleId>
              </a:tblPr>
              <a:tblGrid>
                <a:gridCol w="2134425">
                  <a:extLst>
                    <a:ext uri="{9D8B030D-6E8A-4147-A177-3AD203B41FA5}">
                      <a16:colId xmlns:a16="http://schemas.microsoft.com/office/drawing/2014/main" val="20000"/>
                    </a:ext>
                  </a:extLst>
                </a:gridCol>
                <a:gridCol w="12322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dirty="0">
                          <a:latin typeface="Open Sans"/>
                          <a:ea typeface="Open Sans"/>
                          <a:cs typeface="Open Sans"/>
                          <a:sym typeface="Open Sans"/>
                        </a:rPr>
                        <a:t>Image Sensor</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&lt; 400 mW</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dirty="0">
                          <a:latin typeface="Open Sans"/>
                          <a:ea typeface="Open Sans"/>
                          <a:cs typeface="Open Sans"/>
                          <a:sym typeface="Open Sans"/>
                        </a:rPr>
                        <a:t>Image Sensor Shield</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&lt; 1.5 W</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dirty="0">
                          <a:latin typeface="Open Sans"/>
                          <a:ea typeface="Open Sans"/>
                          <a:cs typeface="Open Sans"/>
                          <a:sym typeface="Open Sans"/>
                        </a:rPr>
                        <a:t>Raspberry Pi Zero 2W</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&lt; 1.25 W</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dirty="0">
                          <a:latin typeface="Open Sans"/>
                          <a:ea typeface="Open Sans"/>
                          <a:cs typeface="Open Sans"/>
                          <a:sym typeface="Open Sans"/>
                        </a:rPr>
                        <a:t>Total</a:t>
                      </a:r>
                      <a:endParaRPr b="1"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b="1" dirty="0">
                          <a:latin typeface="Open Sans"/>
                          <a:ea typeface="Open Sans"/>
                          <a:cs typeface="Open Sans"/>
                          <a:sym typeface="Open Sans"/>
                        </a:rPr>
                        <a:t>3.15 W</a:t>
                      </a:r>
                      <a:endParaRPr b="1"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sp>
        <p:nvSpPr>
          <p:cNvPr id="1771" name="Google Shape;1771;p5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31</a:t>
            </a:fld>
            <a:endParaRPr dirty="0"/>
          </a:p>
        </p:txBody>
      </p:sp>
      <p:sp>
        <p:nvSpPr>
          <p:cNvPr id="1772" name="Google Shape;1772;p58"/>
          <p:cNvSpPr txBox="1"/>
          <p:nvPr/>
        </p:nvSpPr>
        <p:spPr>
          <a:xfrm>
            <a:off x="203925" y="3935850"/>
            <a:ext cx="495570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solidFill>
                  <a:srgbClr val="FF0000"/>
                </a:solidFill>
              </a:rPr>
              <a:t>Currently projected to exceed operational power requirement of 2W</a:t>
            </a:r>
            <a:endParaRPr sz="1100" b="1" dirty="0">
              <a:solidFill>
                <a:srgbClr val="FF0000"/>
              </a:solidFill>
            </a:endParaRPr>
          </a:p>
        </p:txBody>
      </p:sp>
      <p:sp>
        <p:nvSpPr>
          <p:cNvPr id="1773" name="Google Shape;1773;p58"/>
          <p:cNvSpPr txBox="1"/>
          <p:nvPr/>
        </p:nvSpPr>
        <p:spPr>
          <a:xfrm>
            <a:off x="353750" y="2168750"/>
            <a:ext cx="347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p>
        </p:txBody>
      </p:sp>
      <p:sp>
        <p:nvSpPr>
          <p:cNvPr id="1774" name="Google Shape;1774;p58"/>
          <p:cNvSpPr txBox="1"/>
          <p:nvPr/>
        </p:nvSpPr>
        <p:spPr>
          <a:xfrm>
            <a:off x="147079" y="1976325"/>
            <a:ext cx="3473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dirty="0"/>
              <a:t>Expected Results</a:t>
            </a:r>
            <a:endParaRPr sz="13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59"/>
          <p:cNvSpPr/>
          <p:nvPr/>
        </p:nvSpPr>
        <p:spPr>
          <a:xfrm>
            <a:off x="1444625" y="2908628"/>
            <a:ext cx="6873600" cy="648600"/>
          </a:xfrm>
          <a:prstGeom prst="rect">
            <a:avLst/>
          </a:prstGeom>
          <a:solidFill>
            <a:srgbClr val="EEEEEE"/>
          </a:solidFill>
          <a:ln>
            <a:noFill/>
          </a:ln>
        </p:spPr>
        <p:txBody>
          <a:bodyPr spcFirstLastPara="1" wrap="square" lIns="91425" tIns="91425" rIns="91425" bIns="91425" anchor="ctr" anchorCtr="0">
            <a:noAutofit/>
          </a:bodyPr>
          <a:lstStyle/>
          <a:p>
            <a:pPr marL="914400" lvl="1" indent="-317500" algn="l" rtl="0">
              <a:lnSpc>
                <a:spcPct val="130000"/>
              </a:lnSpc>
              <a:spcBef>
                <a:spcPts val="0"/>
              </a:spcBef>
              <a:spcAft>
                <a:spcPts val="0"/>
              </a:spcAft>
              <a:buClr>
                <a:schemeClr val="dk1"/>
              </a:buClr>
              <a:buSzPts val="1400"/>
              <a:buFont typeface="Arial"/>
              <a:buChar char="➢"/>
            </a:pPr>
            <a:r>
              <a:rPr lang="en" dirty="0">
                <a:solidFill>
                  <a:schemeClr val="dk1"/>
                </a:solidFill>
              </a:rPr>
              <a:t>Down-sampling images (decreasing resolution)</a:t>
            </a:r>
            <a:endParaRPr dirty="0">
              <a:solidFill>
                <a:schemeClr val="dk1"/>
              </a:solidFill>
            </a:endParaRPr>
          </a:p>
          <a:p>
            <a:pPr marL="914400" lvl="1" indent="-304165" algn="l" rtl="0">
              <a:lnSpc>
                <a:spcPct val="130000"/>
              </a:lnSpc>
              <a:spcBef>
                <a:spcPts val="0"/>
              </a:spcBef>
              <a:spcAft>
                <a:spcPts val="0"/>
              </a:spcAft>
              <a:buClr>
                <a:schemeClr val="dk1"/>
              </a:buClr>
              <a:buSzPts val="1190"/>
              <a:buFont typeface="Open Sans"/>
              <a:buChar char="➢"/>
            </a:pPr>
            <a:r>
              <a:rPr lang="en" dirty="0">
                <a:solidFill>
                  <a:schemeClr val="dk1"/>
                </a:solidFill>
              </a:rPr>
              <a:t>Test combination of LIS and tracking algorithms</a:t>
            </a:r>
            <a:endParaRPr dirty="0">
              <a:solidFill>
                <a:schemeClr val="dk1"/>
              </a:solidFill>
            </a:endParaRPr>
          </a:p>
        </p:txBody>
      </p:sp>
      <p:sp>
        <p:nvSpPr>
          <p:cNvPr id="1780" name="Google Shape;1780;p59"/>
          <p:cNvSpPr/>
          <p:nvPr/>
        </p:nvSpPr>
        <p:spPr>
          <a:xfrm>
            <a:off x="1440000" y="3858106"/>
            <a:ext cx="6873600" cy="648600"/>
          </a:xfrm>
          <a:prstGeom prst="rect">
            <a:avLst/>
          </a:prstGeom>
          <a:solidFill>
            <a:srgbClr val="EEEEEE"/>
          </a:solidFill>
          <a:ln>
            <a:noFill/>
          </a:ln>
        </p:spPr>
        <p:txBody>
          <a:bodyPr spcFirstLastPara="1" wrap="square" lIns="91425" tIns="91425" rIns="91425" bIns="91425" anchor="ctr" anchorCtr="0">
            <a:noAutofit/>
          </a:bodyPr>
          <a:lstStyle/>
          <a:p>
            <a:pPr marL="914400" lvl="1" indent="-317500" algn="l" rtl="0">
              <a:lnSpc>
                <a:spcPct val="130000"/>
              </a:lnSpc>
              <a:spcBef>
                <a:spcPts val="0"/>
              </a:spcBef>
              <a:spcAft>
                <a:spcPts val="0"/>
              </a:spcAft>
              <a:buClr>
                <a:schemeClr val="dk1"/>
              </a:buClr>
              <a:buSzPts val="1400"/>
              <a:buFont typeface="Arial"/>
              <a:buChar char="➢"/>
            </a:pPr>
            <a:r>
              <a:rPr lang="en" dirty="0">
                <a:solidFill>
                  <a:schemeClr val="dk1"/>
                </a:solidFill>
              </a:rPr>
              <a:t>Monitor power and rates of specific testing functions </a:t>
            </a:r>
            <a:br>
              <a:rPr lang="en" dirty="0">
                <a:solidFill>
                  <a:schemeClr val="dk1"/>
                </a:solidFill>
              </a:rPr>
            </a:br>
            <a:r>
              <a:rPr lang="en" dirty="0">
                <a:solidFill>
                  <a:schemeClr val="dk1"/>
                </a:solidFill>
              </a:rPr>
              <a:t>using logging multimeter</a:t>
            </a:r>
            <a:endParaRPr dirty="0">
              <a:solidFill>
                <a:schemeClr val="dk1"/>
              </a:solidFill>
            </a:endParaRPr>
          </a:p>
        </p:txBody>
      </p:sp>
      <p:sp>
        <p:nvSpPr>
          <p:cNvPr id="1781" name="Google Shape;1781;p5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#3: Power Consumption → Status </a:t>
            </a:r>
            <a:endParaRPr dirty="0"/>
          </a:p>
        </p:txBody>
      </p:sp>
      <p:sp>
        <p:nvSpPr>
          <p:cNvPr id="1782" name="Google Shape;1782;p59"/>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783" name="Google Shape;1783;p5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32</a:t>
            </a:fld>
            <a:endParaRPr dirty="0"/>
          </a:p>
        </p:txBody>
      </p:sp>
      <p:grpSp>
        <p:nvGrpSpPr>
          <p:cNvPr id="1784" name="Google Shape;1784;p59"/>
          <p:cNvGrpSpPr/>
          <p:nvPr/>
        </p:nvGrpSpPr>
        <p:grpSpPr>
          <a:xfrm>
            <a:off x="823900" y="1073675"/>
            <a:ext cx="352425" cy="371475"/>
            <a:chOff x="352425" y="857600"/>
            <a:chExt cx="352425" cy="371475"/>
          </a:xfrm>
        </p:grpSpPr>
        <p:sp>
          <p:nvSpPr>
            <p:cNvPr id="1785" name="Google Shape;1785;p59"/>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6" name="Google Shape;1786;p59"/>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a:t>
              </a:r>
              <a:r>
                <a:rPr lang="en" dirty="0"/>
                <a:t> </a:t>
              </a:r>
              <a:endParaRPr dirty="0"/>
            </a:p>
          </p:txBody>
        </p:sp>
      </p:grpSp>
      <p:cxnSp>
        <p:nvCxnSpPr>
          <p:cNvPr id="1787" name="Google Shape;1787;p59"/>
          <p:cNvCxnSpPr/>
          <p:nvPr/>
        </p:nvCxnSpPr>
        <p:spPr>
          <a:xfrm rot="10800000" flipH="1">
            <a:off x="568875" y="987950"/>
            <a:ext cx="6570600" cy="600"/>
          </a:xfrm>
          <a:prstGeom prst="straightConnector1">
            <a:avLst/>
          </a:prstGeom>
          <a:noFill/>
          <a:ln w="28575" cap="flat" cmpd="sng">
            <a:solidFill>
              <a:schemeClr val="dk2"/>
            </a:solidFill>
            <a:prstDash val="solid"/>
            <a:round/>
            <a:headEnd type="none" w="med" len="med"/>
            <a:tailEnd type="none" w="med" len="med"/>
          </a:ln>
        </p:spPr>
      </p:cxnSp>
      <p:sp>
        <p:nvSpPr>
          <p:cNvPr id="1788" name="Google Shape;1788;p59"/>
          <p:cNvSpPr txBox="1"/>
          <p:nvPr/>
        </p:nvSpPr>
        <p:spPr>
          <a:xfrm>
            <a:off x="730250" y="580650"/>
            <a:ext cx="603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Completed:</a:t>
            </a:r>
            <a:endParaRPr b="1" dirty="0"/>
          </a:p>
        </p:txBody>
      </p:sp>
      <p:sp>
        <p:nvSpPr>
          <p:cNvPr id="1789" name="Google Shape;1789;p59"/>
          <p:cNvSpPr/>
          <p:nvPr/>
        </p:nvSpPr>
        <p:spPr>
          <a:xfrm>
            <a:off x="1226325" y="1121263"/>
            <a:ext cx="7205700" cy="276300"/>
          </a:xfrm>
          <a:prstGeom prst="rect">
            <a:avLst/>
          </a:prstGeom>
          <a:solidFill>
            <a:srgbClr val="D8F7CE">
              <a:alpha val="37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Tested Lost In Space Algorithm on Raspberry Pi Zero 2W</a:t>
            </a:r>
            <a:endParaRPr dirty="0"/>
          </a:p>
        </p:txBody>
      </p:sp>
      <p:sp>
        <p:nvSpPr>
          <p:cNvPr id="1790" name="Google Shape;1790;p59"/>
          <p:cNvSpPr/>
          <p:nvPr/>
        </p:nvSpPr>
        <p:spPr>
          <a:xfrm>
            <a:off x="1444625" y="1397575"/>
            <a:ext cx="6873600" cy="648600"/>
          </a:xfrm>
          <a:prstGeom prst="rect">
            <a:avLst/>
          </a:prstGeom>
          <a:solidFill>
            <a:srgbClr val="EEEEEE"/>
          </a:solidFill>
          <a:ln>
            <a:noFill/>
          </a:ln>
        </p:spPr>
        <p:txBody>
          <a:bodyPr spcFirstLastPara="1" wrap="square" lIns="91425" tIns="91425" rIns="91425" bIns="91425" anchor="ctr" anchorCtr="0">
            <a:noAutofit/>
          </a:bodyPr>
          <a:lstStyle/>
          <a:p>
            <a:pPr marL="914400" lvl="1" indent="-317500" algn="l" rtl="0">
              <a:lnSpc>
                <a:spcPct val="130000"/>
              </a:lnSpc>
              <a:spcBef>
                <a:spcPts val="0"/>
              </a:spcBef>
              <a:spcAft>
                <a:spcPts val="0"/>
              </a:spcAft>
              <a:buClr>
                <a:schemeClr val="dk1"/>
              </a:buClr>
              <a:buSzPts val="1400"/>
              <a:buFont typeface="Arial"/>
              <a:buChar char="➢"/>
            </a:pPr>
            <a:r>
              <a:rPr lang="en" dirty="0">
                <a:solidFill>
                  <a:schemeClr val="dk1"/>
                </a:solidFill>
              </a:rPr>
              <a:t>Gave upper limit on RP power consumption (used high res images and most power intensive algorithm)</a:t>
            </a:r>
            <a:endParaRPr dirty="0"/>
          </a:p>
        </p:txBody>
      </p:sp>
      <p:grpSp>
        <p:nvGrpSpPr>
          <p:cNvPr id="1791" name="Google Shape;1791;p59"/>
          <p:cNvGrpSpPr/>
          <p:nvPr/>
        </p:nvGrpSpPr>
        <p:grpSpPr>
          <a:xfrm>
            <a:off x="823900" y="2600225"/>
            <a:ext cx="352425" cy="371475"/>
            <a:chOff x="352425" y="857600"/>
            <a:chExt cx="352425" cy="371475"/>
          </a:xfrm>
        </p:grpSpPr>
        <p:sp>
          <p:nvSpPr>
            <p:cNvPr id="1792" name="Google Shape;1792;p59"/>
            <p:cNvSpPr/>
            <p:nvPr/>
          </p:nvSpPr>
          <p:spPr>
            <a:xfrm>
              <a:off x="400050" y="924275"/>
              <a:ext cx="304800" cy="304800"/>
            </a:xfrm>
            <a:prstGeom prst="rect">
              <a:avLst/>
            </a:prstGeom>
            <a:solidFill>
              <a:srgbClr val="FF6F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3" name="Google Shape;1793;p59"/>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grpSp>
      <p:cxnSp>
        <p:nvCxnSpPr>
          <p:cNvPr id="1794" name="Google Shape;1794;p59"/>
          <p:cNvCxnSpPr/>
          <p:nvPr/>
        </p:nvCxnSpPr>
        <p:spPr>
          <a:xfrm rot="10800000" flipH="1">
            <a:off x="568875" y="2514500"/>
            <a:ext cx="6570600" cy="600"/>
          </a:xfrm>
          <a:prstGeom prst="straightConnector1">
            <a:avLst/>
          </a:prstGeom>
          <a:noFill/>
          <a:ln w="28575" cap="flat" cmpd="sng">
            <a:solidFill>
              <a:schemeClr val="dk2"/>
            </a:solidFill>
            <a:prstDash val="solid"/>
            <a:round/>
            <a:headEnd type="none" w="med" len="med"/>
            <a:tailEnd type="none" w="med" len="med"/>
          </a:ln>
        </p:spPr>
      </p:cxnSp>
      <p:sp>
        <p:nvSpPr>
          <p:cNvPr id="1795" name="Google Shape;1795;p59"/>
          <p:cNvSpPr txBox="1"/>
          <p:nvPr/>
        </p:nvSpPr>
        <p:spPr>
          <a:xfrm>
            <a:off x="730250" y="2107200"/>
            <a:ext cx="603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Future Tasks</a:t>
            </a:r>
            <a:endParaRPr b="1" dirty="0"/>
          </a:p>
        </p:txBody>
      </p:sp>
      <p:sp>
        <p:nvSpPr>
          <p:cNvPr id="1796" name="Google Shape;1796;p59"/>
          <p:cNvSpPr/>
          <p:nvPr/>
        </p:nvSpPr>
        <p:spPr>
          <a:xfrm>
            <a:off x="1226325" y="2647813"/>
            <a:ext cx="7205700" cy="276300"/>
          </a:xfrm>
          <a:prstGeom prst="rect">
            <a:avLst/>
          </a:prstGeom>
          <a:solidFill>
            <a:srgbClr val="FF6F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Driving down power consumption </a:t>
            </a:r>
            <a:endParaRPr dirty="0"/>
          </a:p>
        </p:txBody>
      </p:sp>
      <p:grpSp>
        <p:nvGrpSpPr>
          <p:cNvPr id="1797" name="Google Shape;1797;p59"/>
          <p:cNvGrpSpPr/>
          <p:nvPr/>
        </p:nvGrpSpPr>
        <p:grpSpPr>
          <a:xfrm>
            <a:off x="806450" y="3547977"/>
            <a:ext cx="352425" cy="371475"/>
            <a:chOff x="352425" y="857600"/>
            <a:chExt cx="352425" cy="371475"/>
          </a:xfrm>
        </p:grpSpPr>
        <p:sp>
          <p:nvSpPr>
            <p:cNvPr id="1798" name="Google Shape;1798;p59"/>
            <p:cNvSpPr/>
            <p:nvPr/>
          </p:nvSpPr>
          <p:spPr>
            <a:xfrm>
              <a:off x="400050" y="924275"/>
              <a:ext cx="304800" cy="304800"/>
            </a:xfrm>
            <a:prstGeom prst="rect">
              <a:avLst/>
            </a:prstGeom>
            <a:solidFill>
              <a:srgbClr val="FF6F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9" name="Google Shape;1799;p59"/>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grpSp>
      <p:sp>
        <p:nvSpPr>
          <p:cNvPr id="1800" name="Google Shape;1800;p59"/>
          <p:cNvSpPr/>
          <p:nvPr/>
        </p:nvSpPr>
        <p:spPr>
          <a:xfrm>
            <a:off x="1208875" y="3595564"/>
            <a:ext cx="7205700" cy="276300"/>
          </a:xfrm>
          <a:prstGeom prst="rect">
            <a:avLst/>
          </a:prstGeom>
          <a:solidFill>
            <a:srgbClr val="FF6F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Determining power consumption of optical module (img sensor &amp; shield)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pic>
        <p:nvPicPr>
          <p:cNvPr id="1805" name="Google Shape;1805;p60"/>
          <p:cNvPicPr preferRelativeResize="0"/>
          <p:nvPr/>
        </p:nvPicPr>
        <p:blipFill>
          <a:blip r:embed="rId3">
            <a:alphaModFix/>
          </a:blip>
          <a:stretch>
            <a:fillRect/>
          </a:stretch>
        </p:blipFill>
        <p:spPr>
          <a:xfrm>
            <a:off x="-2" y="572702"/>
            <a:ext cx="4923968" cy="2908053"/>
          </a:xfrm>
          <a:prstGeom prst="rect">
            <a:avLst/>
          </a:prstGeom>
          <a:noFill/>
          <a:ln>
            <a:noFill/>
          </a:ln>
        </p:spPr>
      </p:pic>
      <p:sp>
        <p:nvSpPr>
          <p:cNvPr id="1806" name="Google Shape;1806;p60"/>
          <p:cNvSpPr txBox="1">
            <a:spLocks noGrp="1"/>
          </p:cNvSpPr>
          <p:nvPr>
            <p:ph type="title"/>
          </p:nvPr>
        </p:nvSpPr>
        <p:spPr>
          <a:xfrm>
            <a:off x="21385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#4: Observatory Testing→ Motivation</a:t>
            </a:r>
            <a:endParaRPr dirty="0"/>
          </a:p>
        </p:txBody>
      </p:sp>
      <p:sp>
        <p:nvSpPr>
          <p:cNvPr id="1807" name="Google Shape;1807;p60"/>
          <p:cNvSpPr txBox="1"/>
          <p:nvPr/>
        </p:nvSpPr>
        <p:spPr>
          <a:xfrm>
            <a:off x="5580100" y="0"/>
            <a:ext cx="3303000" cy="5727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1120" b="1" dirty="0">
                <a:latin typeface="Open Sans"/>
                <a:ea typeface="Open Sans"/>
                <a:cs typeface="Open Sans"/>
                <a:sym typeface="Open Sans"/>
              </a:rPr>
              <a:t>Full-System Test</a:t>
            </a:r>
            <a:endParaRPr sz="1120" b="1" dirty="0">
              <a:latin typeface="Open Sans"/>
              <a:ea typeface="Open Sans"/>
              <a:cs typeface="Open Sans"/>
              <a:sym typeface="Open Sans"/>
            </a:endParaRPr>
          </a:p>
          <a:p>
            <a:pPr marL="0" lvl="0" indent="0" algn="ctr" rtl="0">
              <a:lnSpc>
                <a:spcPct val="80000"/>
              </a:lnSpc>
              <a:spcBef>
                <a:spcPts val="0"/>
              </a:spcBef>
              <a:spcAft>
                <a:spcPts val="0"/>
              </a:spcAft>
              <a:buSzPts val="935"/>
              <a:buNone/>
            </a:pPr>
            <a:r>
              <a:rPr lang="en" sz="1120" b="1" dirty="0">
                <a:latin typeface="Open Sans"/>
                <a:ea typeface="Open Sans"/>
                <a:cs typeface="Open Sans"/>
                <a:sym typeface="Open Sans"/>
              </a:rPr>
              <a:t>March 2022</a:t>
            </a:r>
            <a:endParaRPr sz="1120" b="1" dirty="0">
              <a:latin typeface="Open Sans"/>
              <a:ea typeface="Open Sans"/>
              <a:cs typeface="Open Sans"/>
              <a:sym typeface="Open Sans"/>
            </a:endParaRPr>
          </a:p>
          <a:p>
            <a:pPr marL="0" lvl="0" indent="0" algn="ctr" rtl="0">
              <a:lnSpc>
                <a:spcPct val="80000"/>
              </a:lnSpc>
              <a:spcBef>
                <a:spcPts val="0"/>
              </a:spcBef>
              <a:spcAft>
                <a:spcPts val="0"/>
              </a:spcAft>
              <a:buSzPts val="935"/>
              <a:buNone/>
            </a:pPr>
            <a:r>
              <a:rPr lang="en" sz="1120" b="1" dirty="0">
                <a:latin typeface="Open Sans"/>
                <a:ea typeface="Open Sans"/>
                <a:cs typeface="Open Sans"/>
                <a:sym typeface="Open Sans"/>
              </a:rPr>
              <a:t>Sommers-Bausch Observatory</a:t>
            </a:r>
            <a:endParaRPr sz="1120" b="1" dirty="0">
              <a:latin typeface="Open Sans"/>
              <a:ea typeface="Open Sans"/>
              <a:cs typeface="Open Sans"/>
              <a:sym typeface="Open Sans"/>
            </a:endParaRPr>
          </a:p>
        </p:txBody>
      </p:sp>
      <p:sp>
        <p:nvSpPr>
          <p:cNvPr id="1808" name="Google Shape;1808;p60"/>
          <p:cNvSpPr txBox="1"/>
          <p:nvPr/>
        </p:nvSpPr>
        <p:spPr>
          <a:xfrm>
            <a:off x="1610225" y="3535800"/>
            <a:ext cx="7443600" cy="1038000"/>
          </a:xfrm>
          <a:prstGeom prst="rect">
            <a:avLst/>
          </a:prstGeom>
          <a:solidFill>
            <a:schemeClr val="lt2"/>
          </a:solidFill>
          <a:ln w="19050" cap="flat" cmpd="sng">
            <a:solidFill>
              <a:srgbClr val="9900FF"/>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lnSpc>
                <a:spcPct val="105000"/>
              </a:lnSpc>
              <a:spcBef>
                <a:spcPts val="0"/>
              </a:spcBef>
              <a:spcAft>
                <a:spcPts val="0"/>
              </a:spcAft>
              <a:buNone/>
            </a:pPr>
            <a:r>
              <a:rPr lang="en" b="1" dirty="0">
                <a:latin typeface="Open Sans"/>
                <a:ea typeface="Open Sans"/>
                <a:cs typeface="Open Sans"/>
                <a:sym typeface="Open Sans"/>
              </a:rPr>
              <a:t>How do we verify attitude solution accuracy and characterize update rate?</a:t>
            </a:r>
            <a:endParaRPr b="1" dirty="0">
              <a:latin typeface="Open Sans"/>
              <a:ea typeface="Open Sans"/>
              <a:cs typeface="Open Sans"/>
              <a:sym typeface="Open Sans"/>
            </a:endParaRPr>
          </a:p>
          <a:p>
            <a:pPr marL="0" lvl="0" indent="0" algn="l" rtl="0">
              <a:spcBef>
                <a:spcPts val="1200"/>
              </a:spcBef>
              <a:spcAft>
                <a:spcPts val="0"/>
              </a:spcAft>
              <a:buNone/>
            </a:pPr>
            <a:r>
              <a:rPr lang="en" dirty="0">
                <a:solidFill>
                  <a:schemeClr val="dk1"/>
                </a:solidFill>
                <a:latin typeface="Open Sans"/>
                <a:ea typeface="Open Sans"/>
                <a:cs typeface="Open Sans"/>
                <a:sym typeface="Open Sans"/>
              </a:rPr>
              <a:t>Attitude solutions shall be generated at a rate of 0.2 Hz or greater.</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The attitude solution shall have an absolute accuracy of less than 0.05°(1σ).</a:t>
            </a:r>
            <a:endParaRPr sz="1700" dirty="0">
              <a:latin typeface="Open Sans"/>
              <a:ea typeface="Open Sans"/>
              <a:cs typeface="Open Sans"/>
              <a:sym typeface="Open Sans"/>
            </a:endParaRPr>
          </a:p>
        </p:txBody>
      </p:sp>
      <p:sp>
        <p:nvSpPr>
          <p:cNvPr id="1809" name="Google Shape;1809;p60"/>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810" name="Google Shape;1810;p60"/>
          <p:cNvSpPr txBox="1"/>
          <p:nvPr/>
        </p:nvSpPr>
        <p:spPr>
          <a:xfrm>
            <a:off x="5234075" y="682500"/>
            <a:ext cx="3819900" cy="2176800"/>
          </a:xfrm>
          <a:prstGeom prst="rect">
            <a:avLst/>
          </a:prstGeom>
          <a:solidFill>
            <a:schemeClr val="lt2"/>
          </a:solidFill>
          <a:ln w="19050" cap="flat" cmpd="sng">
            <a:solidFill>
              <a:srgbClr val="0000FF"/>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lnSpc>
                <a:spcPct val="105000"/>
              </a:lnSpc>
              <a:spcBef>
                <a:spcPts val="0"/>
              </a:spcBef>
              <a:spcAft>
                <a:spcPts val="0"/>
              </a:spcAft>
              <a:buNone/>
            </a:pPr>
            <a:r>
              <a:rPr lang="en" b="1" dirty="0">
                <a:latin typeface="Open Sans"/>
                <a:ea typeface="Open Sans"/>
                <a:cs typeface="Open Sans"/>
                <a:sym typeface="Open Sans"/>
              </a:rPr>
              <a:t>How do we verify optical system alignment, performance, and interfacing?</a:t>
            </a:r>
            <a:endParaRPr b="1" dirty="0">
              <a:latin typeface="Open Sans"/>
              <a:ea typeface="Open Sans"/>
              <a:cs typeface="Open Sans"/>
              <a:sym typeface="Open Sans"/>
            </a:endParaRPr>
          </a:p>
          <a:p>
            <a:pPr marL="0" lvl="0" indent="0" algn="l" rtl="0">
              <a:spcBef>
                <a:spcPts val="1200"/>
              </a:spcBef>
              <a:spcAft>
                <a:spcPts val="0"/>
              </a:spcAft>
              <a:buNone/>
            </a:pPr>
            <a:r>
              <a:rPr lang="en" dirty="0">
                <a:solidFill>
                  <a:schemeClr val="dk1"/>
                </a:solidFill>
                <a:latin typeface="Open Sans"/>
                <a:ea typeface="Open Sans"/>
                <a:cs typeface="Open Sans"/>
                <a:sym typeface="Open Sans"/>
              </a:rPr>
              <a:t>The image sensor shall output each image to the on board processor.</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The characteristics of the CM shall provide discernable images for centroiding and matching algorithms.</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The star tracker shall remain functional at a slew rate of 2°/s or less.</a:t>
            </a:r>
            <a:endParaRPr sz="1700" b="1" dirty="0">
              <a:latin typeface="Open Sans"/>
              <a:ea typeface="Open Sans"/>
              <a:cs typeface="Open Sans"/>
              <a:sym typeface="Open Sans"/>
            </a:endParaRPr>
          </a:p>
        </p:txBody>
      </p:sp>
      <p:cxnSp>
        <p:nvCxnSpPr>
          <p:cNvPr id="1811" name="Google Shape;1811;p60"/>
          <p:cNvCxnSpPr/>
          <p:nvPr/>
        </p:nvCxnSpPr>
        <p:spPr>
          <a:xfrm>
            <a:off x="729125" y="3330600"/>
            <a:ext cx="0" cy="751200"/>
          </a:xfrm>
          <a:prstGeom prst="straightConnector1">
            <a:avLst/>
          </a:prstGeom>
          <a:noFill/>
          <a:ln w="28575" cap="flat" cmpd="sng">
            <a:solidFill>
              <a:srgbClr val="9900FF"/>
            </a:solidFill>
            <a:prstDash val="solid"/>
            <a:round/>
            <a:headEnd type="none" w="med" len="med"/>
            <a:tailEnd type="none" w="med" len="med"/>
          </a:ln>
        </p:spPr>
      </p:cxnSp>
      <p:cxnSp>
        <p:nvCxnSpPr>
          <p:cNvPr id="1812" name="Google Shape;1812;p60"/>
          <p:cNvCxnSpPr>
            <a:endCxn id="1808" idx="1"/>
          </p:cNvCxnSpPr>
          <p:nvPr/>
        </p:nvCxnSpPr>
        <p:spPr>
          <a:xfrm rot="10800000" flipH="1">
            <a:off x="729125" y="4054800"/>
            <a:ext cx="881100" cy="2700"/>
          </a:xfrm>
          <a:prstGeom prst="straightConnector1">
            <a:avLst/>
          </a:prstGeom>
          <a:noFill/>
          <a:ln w="28575" cap="flat" cmpd="sng">
            <a:solidFill>
              <a:srgbClr val="9900FF"/>
            </a:solidFill>
            <a:prstDash val="solid"/>
            <a:round/>
            <a:headEnd type="none" w="med" len="med"/>
            <a:tailEnd type="triangle" w="med" len="med"/>
          </a:ln>
        </p:spPr>
      </p:cxnSp>
      <p:cxnSp>
        <p:nvCxnSpPr>
          <p:cNvPr id="1813" name="Google Shape;1813;p60"/>
          <p:cNvCxnSpPr>
            <a:endCxn id="1810" idx="1"/>
          </p:cNvCxnSpPr>
          <p:nvPr/>
        </p:nvCxnSpPr>
        <p:spPr>
          <a:xfrm rot="10800000" flipH="1">
            <a:off x="4836575" y="1770900"/>
            <a:ext cx="397500" cy="900"/>
          </a:xfrm>
          <a:prstGeom prst="straightConnector1">
            <a:avLst/>
          </a:prstGeom>
          <a:noFill/>
          <a:ln w="28575" cap="flat" cmpd="sng">
            <a:solidFill>
              <a:srgbClr val="0000FF"/>
            </a:solidFill>
            <a:prstDash val="solid"/>
            <a:round/>
            <a:headEnd type="none" w="med" len="med"/>
            <a:tailEnd type="triangle" w="med" len="med"/>
          </a:ln>
        </p:spPr>
      </p:cxnSp>
      <p:sp>
        <p:nvSpPr>
          <p:cNvPr id="1814" name="Google Shape;1814;p60"/>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33</a:t>
            </a:fld>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grpSp>
        <p:nvGrpSpPr>
          <p:cNvPr id="1819" name="Google Shape;1819;p61"/>
          <p:cNvGrpSpPr/>
          <p:nvPr/>
        </p:nvGrpSpPr>
        <p:grpSpPr>
          <a:xfrm>
            <a:off x="409575" y="867400"/>
            <a:ext cx="2869999" cy="3226312"/>
            <a:chOff x="213850" y="764125"/>
            <a:chExt cx="2869999" cy="3226312"/>
          </a:xfrm>
        </p:grpSpPr>
        <p:grpSp>
          <p:nvGrpSpPr>
            <p:cNvPr id="1820" name="Google Shape;1820;p61"/>
            <p:cNvGrpSpPr/>
            <p:nvPr/>
          </p:nvGrpSpPr>
          <p:grpSpPr>
            <a:xfrm>
              <a:off x="213850" y="764125"/>
              <a:ext cx="2869999" cy="3226312"/>
              <a:chOff x="3516150" y="631975"/>
              <a:chExt cx="2869999" cy="3226312"/>
            </a:xfrm>
          </p:grpSpPr>
          <p:pic>
            <p:nvPicPr>
              <p:cNvPr id="1821" name="Google Shape;1821;p61"/>
              <p:cNvPicPr preferRelativeResize="0"/>
              <p:nvPr/>
            </p:nvPicPr>
            <p:blipFill rotWithShape="1">
              <a:blip r:embed="rId3">
                <a:alphaModFix/>
              </a:blip>
              <a:srcRect b="9074"/>
              <a:stretch/>
            </p:blipFill>
            <p:spPr>
              <a:xfrm>
                <a:off x="3953100" y="1483688"/>
                <a:ext cx="2433049" cy="2374600"/>
              </a:xfrm>
              <a:prstGeom prst="rect">
                <a:avLst/>
              </a:prstGeom>
              <a:noFill/>
              <a:ln>
                <a:noFill/>
              </a:ln>
            </p:spPr>
          </p:pic>
          <p:cxnSp>
            <p:nvCxnSpPr>
              <p:cNvPr id="1822" name="Google Shape;1822;p61"/>
              <p:cNvCxnSpPr/>
              <p:nvPr/>
            </p:nvCxnSpPr>
            <p:spPr>
              <a:xfrm rot="10800000">
                <a:off x="3558750" y="1729238"/>
                <a:ext cx="974400" cy="361500"/>
              </a:xfrm>
              <a:prstGeom prst="straightConnector1">
                <a:avLst/>
              </a:prstGeom>
              <a:noFill/>
              <a:ln w="38100" cap="flat" cmpd="sng">
                <a:solidFill>
                  <a:schemeClr val="dk2"/>
                </a:solidFill>
                <a:prstDash val="dash"/>
                <a:round/>
                <a:headEnd type="none" w="med" len="med"/>
                <a:tailEnd type="none" w="med" len="med"/>
              </a:ln>
            </p:spPr>
          </p:cxnSp>
          <p:sp>
            <p:nvSpPr>
              <p:cNvPr id="1823" name="Google Shape;1823;p61"/>
              <p:cNvSpPr/>
              <p:nvPr/>
            </p:nvSpPr>
            <p:spPr>
              <a:xfrm>
                <a:off x="3516150" y="1483688"/>
                <a:ext cx="271200" cy="2490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24" name="Google Shape;1824;p61"/>
              <p:cNvPicPr preferRelativeResize="0"/>
              <p:nvPr/>
            </p:nvPicPr>
            <p:blipFill>
              <a:blip r:embed="rId4">
                <a:alphaModFix/>
              </a:blip>
              <a:stretch>
                <a:fillRect/>
              </a:stretch>
            </p:blipFill>
            <p:spPr>
              <a:xfrm rot="-4108749">
                <a:off x="4790625" y="1268375"/>
                <a:ext cx="360793" cy="527226"/>
              </a:xfrm>
              <a:prstGeom prst="rect">
                <a:avLst/>
              </a:prstGeom>
              <a:noFill/>
              <a:ln>
                <a:noFill/>
              </a:ln>
            </p:spPr>
          </p:pic>
          <p:cxnSp>
            <p:nvCxnSpPr>
              <p:cNvPr id="1825" name="Google Shape;1825;p61"/>
              <p:cNvCxnSpPr/>
              <p:nvPr/>
            </p:nvCxnSpPr>
            <p:spPr>
              <a:xfrm rot="10800000">
                <a:off x="3892687" y="1206983"/>
                <a:ext cx="756900" cy="304500"/>
              </a:xfrm>
              <a:prstGeom prst="straightConnector1">
                <a:avLst/>
              </a:prstGeom>
              <a:noFill/>
              <a:ln w="38100" cap="flat" cmpd="sng">
                <a:solidFill>
                  <a:schemeClr val="dk2"/>
                </a:solidFill>
                <a:prstDash val="dash"/>
                <a:round/>
                <a:headEnd type="none" w="med" len="med"/>
                <a:tailEnd type="none" w="med" len="med"/>
              </a:ln>
            </p:spPr>
          </p:cxnSp>
          <p:sp>
            <p:nvSpPr>
              <p:cNvPr id="1826" name="Google Shape;1826;p61"/>
              <p:cNvSpPr/>
              <p:nvPr/>
            </p:nvSpPr>
            <p:spPr>
              <a:xfrm>
                <a:off x="3516150" y="1074897"/>
                <a:ext cx="192600" cy="1875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7" name="Google Shape;1827;p61"/>
              <p:cNvSpPr/>
              <p:nvPr/>
            </p:nvSpPr>
            <p:spPr>
              <a:xfrm>
                <a:off x="3817375" y="825913"/>
                <a:ext cx="271200" cy="2490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8" name="Google Shape;1828;p61"/>
              <p:cNvSpPr/>
              <p:nvPr/>
            </p:nvSpPr>
            <p:spPr>
              <a:xfrm>
                <a:off x="3927950" y="1343675"/>
                <a:ext cx="106200" cy="1143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9" name="Google Shape;1829;p61"/>
              <p:cNvSpPr/>
              <p:nvPr/>
            </p:nvSpPr>
            <p:spPr>
              <a:xfrm>
                <a:off x="3555450" y="740522"/>
                <a:ext cx="192600" cy="1875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0" name="Google Shape;1830;p61"/>
              <p:cNvSpPr/>
              <p:nvPr/>
            </p:nvSpPr>
            <p:spPr>
              <a:xfrm>
                <a:off x="4083875" y="631975"/>
                <a:ext cx="192600" cy="1875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31" name="Google Shape;1831;p61"/>
            <p:cNvSpPr/>
            <p:nvPr/>
          </p:nvSpPr>
          <p:spPr>
            <a:xfrm rot="1343774">
              <a:off x="1215168" y="1856889"/>
              <a:ext cx="638566" cy="249141"/>
            </a:xfrm>
            <a:prstGeom prst="rect">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2" name="Google Shape;1832;p61"/>
            <p:cNvSpPr/>
            <p:nvPr/>
          </p:nvSpPr>
          <p:spPr>
            <a:xfrm rot="1343774">
              <a:off x="1307599" y="1508133"/>
              <a:ext cx="638566" cy="448920"/>
            </a:xfrm>
            <a:prstGeom prst="rect">
              <a:avLst/>
            </a:prstGeom>
            <a:noFill/>
            <a:ln w="19050"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33" name="Google Shape;1833;p61"/>
          <p:cNvSpPr txBox="1">
            <a:spLocks noGrp="1"/>
          </p:cNvSpPr>
          <p:nvPr>
            <p:ph type="title"/>
          </p:nvPr>
        </p:nvSpPr>
        <p:spPr>
          <a:xfrm>
            <a:off x="21385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#4: Observatory Testing → Setup/Procedure</a:t>
            </a:r>
            <a:endParaRPr dirty="0"/>
          </a:p>
        </p:txBody>
      </p:sp>
      <p:sp>
        <p:nvSpPr>
          <p:cNvPr id="1834" name="Google Shape;1834;p61"/>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1835" name="Google Shape;1835;p61"/>
          <p:cNvGrpSpPr/>
          <p:nvPr/>
        </p:nvGrpSpPr>
        <p:grpSpPr>
          <a:xfrm>
            <a:off x="3085653" y="1126928"/>
            <a:ext cx="4981819" cy="1662178"/>
            <a:chOff x="291125" y="572700"/>
            <a:chExt cx="5548300" cy="1900500"/>
          </a:xfrm>
        </p:grpSpPr>
        <p:pic>
          <p:nvPicPr>
            <p:cNvPr id="1836" name="Google Shape;1836;p61"/>
            <p:cNvPicPr preferRelativeResize="0"/>
            <p:nvPr/>
          </p:nvPicPr>
          <p:blipFill>
            <a:blip r:embed="rId5">
              <a:alphaModFix/>
            </a:blip>
            <a:stretch>
              <a:fillRect/>
            </a:stretch>
          </p:blipFill>
          <p:spPr>
            <a:xfrm>
              <a:off x="3731924" y="572701"/>
              <a:ext cx="1735236" cy="1900499"/>
            </a:xfrm>
            <a:prstGeom prst="rect">
              <a:avLst/>
            </a:prstGeom>
            <a:noFill/>
            <a:ln>
              <a:noFill/>
            </a:ln>
          </p:spPr>
        </p:pic>
        <p:pic>
          <p:nvPicPr>
            <p:cNvPr id="1837" name="Google Shape;1837;p61"/>
            <p:cNvPicPr preferRelativeResize="0"/>
            <p:nvPr/>
          </p:nvPicPr>
          <p:blipFill>
            <a:blip r:embed="rId6">
              <a:alphaModFix/>
            </a:blip>
            <a:stretch>
              <a:fillRect/>
            </a:stretch>
          </p:blipFill>
          <p:spPr>
            <a:xfrm>
              <a:off x="865169" y="572700"/>
              <a:ext cx="2356808" cy="1900500"/>
            </a:xfrm>
            <a:prstGeom prst="rect">
              <a:avLst/>
            </a:prstGeom>
            <a:noFill/>
            <a:ln w="19050" cap="flat" cmpd="sng">
              <a:solidFill>
                <a:srgbClr val="0000FF"/>
              </a:solidFill>
              <a:prstDash val="dash"/>
              <a:round/>
              <a:headEnd type="none" w="sm" len="sm"/>
              <a:tailEnd type="none" w="sm" len="sm"/>
            </a:ln>
          </p:spPr>
        </p:pic>
        <p:sp>
          <p:nvSpPr>
            <p:cNvPr id="1838" name="Google Shape;1838;p61"/>
            <p:cNvSpPr/>
            <p:nvPr/>
          </p:nvSpPr>
          <p:spPr>
            <a:xfrm>
              <a:off x="3731925" y="775675"/>
              <a:ext cx="1667100" cy="993300"/>
            </a:xfrm>
            <a:prstGeom prst="rect">
              <a:avLst/>
            </a:prstGeom>
            <a:noFill/>
            <a:ln w="19050"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9" name="Google Shape;1839;p61"/>
            <p:cNvSpPr txBox="1"/>
            <p:nvPr/>
          </p:nvSpPr>
          <p:spPr>
            <a:xfrm>
              <a:off x="4936425" y="1920988"/>
              <a:ext cx="903000" cy="457500"/>
            </a:xfrm>
            <a:prstGeom prst="rect">
              <a:avLst/>
            </a:prstGeom>
            <a:solidFill>
              <a:srgbClr val="EBCE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1"/>
                  </a:solidFill>
                  <a:latin typeface="Open Sans"/>
                  <a:ea typeface="Open Sans"/>
                  <a:cs typeface="Open Sans"/>
                  <a:sym typeface="Open Sans"/>
                </a:rPr>
                <a:t>CubIST</a:t>
              </a:r>
              <a:endParaRPr dirty="0">
                <a:solidFill>
                  <a:schemeClr val="dk1"/>
                </a:solidFill>
                <a:latin typeface="Open Sans"/>
                <a:ea typeface="Open Sans"/>
                <a:cs typeface="Open Sans"/>
                <a:sym typeface="Open Sans"/>
              </a:endParaRPr>
            </a:p>
          </p:txBody>
        </p:sp>
        <p:sp>
          <p:nvSpPr>
            <p:cNvPr id="1840" name="Google Shape;1840;p61"/>
            <p:cNvSpPr txBox="1"/>
            <p:nvPr/>
          </p:nvSpPr>
          <p:spPr>
            <a:xfrm>
              <a:off x="291125" y="652304"/>
              <a:ext cx="988500" cy="457500"/>
            </a:xfrm>
            <a:prstGeom prst="rect">
              <a:avLst/>
            </a:prstGeom>
            <a:solidFill>
              <a:srgbClr val="CFE2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Open Sans"/>
                  <a:ea typeface="Open Sans"/>
                  <a:cs typeface="Open Sans"/>
                  <a:sym typeface="Open Sans"/>
                </a:rPr>
                <a:t>Mount</a:t>
              </a:r>
              <a:endParaRPr dirty="0">
                <a:latin typeface="Open Sans"/>
                <a:ea typeface="Open Sans"/>
                <a:cs typeface="Open Sans"/>
                <a:sym typeface="Open Sans"/>
              </a:endParaRPr>
            </a:p>
          </p:txBody>
        </p:sp>
      </p:grpSp>
      <p:sp>
        <p:nvSpPr>
          <p:cNvPr id="1841" name="Google Shape;1841;p6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34</a:t>
            </a:fld>
            <a:endParaRPr dirty="0"/>
          </a:p>
        </p:txBody>
      </p:sp>
      <p:pic>
        <p:nvPicPr>
          <p:cNvPr id="1842" name="Google Shape;1842;p61"/>
          <p:cNvPicPr preferRelativeResize="0"/>
          <p:nvPr/>
        </p:nvPicPr>
        <p:blipFill>
          <a:blip r:embed="rId7">
            <a:alphaModFix/>
          </a:blip>
          <a:stretch>
            <a:fillRect/>
          </a:stretch>
        </p:blipFill>
        <p:spPr>
          <a:xfrm>
            <a:off x="96825" y="2821453"/>
            <a:ext cx="1294375" cy="986451"/>
          </a:xfrm>
          <a:prstGeom prst="rect">
            <a:avLst/>
          </a:prstGeom>
          <a:noFill/>
          <a:ln>
            <a:noFill/>
          </a:ln>
        </p:spPr>
      </p:pic>
      <p:pic>
        <p:nvPicPr>
          <p:cNvPr id="1843" name="Google Shape;1843;p61"/>
          <p:cNvPicPr preferRelativeResize="0"/>
          <p:nvPr/>
        </p:nvPicPr>
        <p:blipFill rotWithShape="1">
          <a:blip r:embed="rId8">
            <a:alphaModFix/>
          </a:blip>
          <a:srcRect l="25021" t="23549" r="24368" b="33633"/>
          <a:stretch/>
        </p:blipFill>
        <p:spPr>
          <a:xfrm>
            <a:off x="148175" y="2867400"/>
            <a:ext cx="1194849" cy="723900"/>
          </a:xfrm>
          <a:prstGeom prst="rect">
            <a:avLst/>
          </a:prstGeom>
          <a:noFill/>
          <a:ln>
            <a:noFill/>
          </a:ln>
        </p:spPr>
      </p:pic>
      <p:grpSp>
        <p:nvGrpSpPr>
          <p:cNvPr id="1844" name="Google Shape;1844;p61"/>
          <p:cNvGrpSpPr/>
          <p:nvPr/>
        </p:nvGrpSpPr>
        <p:grpSpPr>
          <a:xfrm>
            <a:off x="2964038" y="697425"/>
            <a:ext cx="307788" cy="304800"/>
            <a:chOff x="397063" y="924275"/>
            <a:chExt cx="307788" cy="304800"/>
          </a:xfrm>
        </p:grpSpPr>
        <p:sp>
          <p:nvSpPr>
            <p:cNvPr id="1845" name="Google Shape;1845;p61"/>
            <p:cNvSpPr/>
            <p:nvPr/>
          </p:nvSpPr>
          <p:spPr>
            <a:xfrm>
              <a:off x="400050" y="924275"/>
              <a:ext cx="304800" cy="304800"/>
            </a:xfrm>
            <a:prstGeom prst="rect">
              <a:avLst/>
            </a:prstGeom>
            <a:solidFill>
              <a:srgbClr val="EB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6" name="Google Shape;1846;p61"/>
            <p:cNvSpPr/>
            <p:nvPr/>
          </p:nvSpPr>
          <p:spPr>
            <a:xfrm>
              <a:off x="397063" y="924275"/>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1</a:t>
              </a:r>
              <a:r>
                <a:rPr lang="en" dirty="0"/>
                <a:t> </a:t>
              </a:r>
              <a:endParaRPr dirty="0"/>
            </a:p>
          </p:txBody>
        </p:sp>
      </p:grpSp>
      <p:sp>
        <p:nvSpPr>
          <p:cNvPr id="1847" name="Google Shape;1847;p61"/>
          <p:cNvSpPr/>
          <p:nvPr/>
        </p:nvSpPr>
        <p:spPr>
          <a:xfrm>
            <a:off x="3312300" y="711675"/>
            <a:ext cx="5698200" cy="276300"/>
          </a:xfrm>
          <a:prstGeom prst="rect">
            <a:avLst/>
          </a:prstGeom>
          <a:solidFill>
            <a:srgbClr val="F3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Mount CubIST to Observatory telescope using clip mount</a:t>
            </a:r>
            <a:endParaRPr dirty="0"/>
          </a:p>
        </p:txBody>
      </p:sp>
      <p:cxnSp>
        <p:nvCxnSpPr>
          <p:cNvPr id="1848" name="Google Shape;1848;p61"/>
          <p:cNvCxnSpPr/>
          <p:nvPr/>
        </p:nvCxnSpPr>
        <p:spPr>
          <a:xfrm rot="10800000" flipH="1">
            <a:off x="2598600" y="1990225"/>
            <a:ext cx="887700" cy="1200"/>
          </a:xfrm>
          <a:prstGeom prst="straightConnector1">
            <a:avLst/>
          </a:prstGeom>
          <a:noFill/>
          <a:ln w="28575" cap="flat" cmpd="sng">
            <a:solidFill>
              <a:schemeClr val="dk2"/>
            </a:solidFill>
            <a:prstDash val="solid"/>
            <a:round/>
            <a:headEnd type="none" w="med" len="med"/>
            <a:tailEnd type="triangle" w="med" len="med"/>
          </a:ln>
        </p:spPr>
      </p:cxnSp>
      <p:sp>
        <p:nvSpPr>
          <p:cNvPr id="1849" name="Google Shape;1849;p61"/>
          <p:cNvSpPr/>
          <p:nvPr/>
        </p:nvSpPr>
        <p:spPr>
          <a:xfrm>
            <a:off x="3385959" y="2910075"/>
            <a:ext cx="5624700" cy="276300"/>
          </a:xfrm>
          <a:prstGeom prst="rect">
            <a:avLst/>
          </a:prstGeom>
          <a:solidFill>
            <a:srgbClr val="F3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Attach cables and power on CubIST</a:t>
            </a:r>
            <a:endParaRPr dirty="0"/>
          </a:p>
        </p:txBody>
      </p:sp>
      <p:sp>
        <p:nvSpPr>
          <p:cNvPr id="1850" name="Google Shape;1850;p61"/>
          <p:cNvSpPr/>
          <p:nvPr/>
        </p:nvSpPr>
        <p:spPr>
          <a:xfrm>
            <a:off x="3385940" y="3307338"/>
            <a:ext cx="5624700" cy="276300"/>
          </a:xfrm>
          <a:prstGeom prst="rect">
            <a:avLst/>
          </a:prstGeom>
          <a:solidFill>
            <a:srgbClr val="F3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Command Telescope to known star or specified location</a:t>
            </a:r>
            <a:endParaRPr dirty="0"/>
          </a:p>
        </p:txBody>
      </p:sp>
      <p:sp>
        <p:nvSpPr>
          <p:cNvPr id="1851" name="Google Shape;1851;p61"/>
          <p:cNvSpPr/>
          <p:nvPr/>
        </p:nvSpPr>
        <p:spPr>
          <a:xfrm>
            <a:off x="2976608" y="3737775"/>
            <a:ext cx="6034200" cy="276300"/>
          </a:xfrm>
          <a:prstGeom prst="rect">
            <a:avLst/>
          </a:prstGeom>
          <a:solidFill>
            <a:srgbClr val="F3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Run CubIST config → capture images, run software, output solutions</a:t>
            </a:r>
            <a:endParaRPr dirty="0"/>
          </a:p>
        </p:txBody>
      </p:sp>
      <p:sp>
        <p:nvSpPr>
          <p:cNvPr id="1852" name="Google Shape;1852;p61"/>
          <p:cNvSpPr/>
          <p:nvPr/>
        </p:nvSpPr>
        <p:spPr>
          <a:xfrm>
            <a:off x="2995650" y="4138375"/>
            <a:ext cx="6015000" cy="276300"/>
          </a:xfrm>
          <a:prstGeom prst="rect">
            <a:avLst/>
          </a:prstGeom>
          <a:solidFill>
            <a:srgbClr val="F3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Compare CubIST’s calculated RA/Dec to SBO software coordinates</a:t>
            </a:r>
            <a:endParaRPr dirty="0"/>
          </a:p>
        </p:txBody>
      </p:sp>
      <p:grpSp>
        <p:nvGrpSpPr>
          <p:cNvPr id="1853" name="Google Shape;1853;p61"/>
          <p:cNvGrpSpPr/>
          <p:nvPr/>
        </p:nvGrpSpPr>
        <p:grpSpPr>
          <a:xfrm>
            <a:off x="3007503" y="3293100"/>
            <a:ext cx="296492" cy="304800"/>
            <a:chOff x="397063" y="924275"/>
            <a:chExt cx="307788" cy="304800"/>
          </a:xfrm>
        </p:grpSpPr>
        <p:sp>
          <p:nvSpPr>
            <p:cNvPr id="1854" name="Google Shape;1854;p61"/>
            <p:cNvSpPr/>
            <p:nvPr/>
          </p:nvSpPr>
          <p:spPr>
            <a:xfrm>
              <a:off x="400050" y="924275"/>
              <a:ext cx="304800" cy="304800"/>
            </a:xfrm>
            <a:prstGeom prst="rect">
              <a:avLst/>
            </a:prstGeom>
            <a:solidFill>
              <a:srgbClr val="EB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5" name="Google Shape;1855;p61"/>
            <p:cNvSpPr/>
            <p:nvPr/>
          </p:nvSpPr>
          <p:spPr>
            <a:xfrm>
              <a:off x="397063" y="924275"/>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3</a:t>
              </a:r>
              <a:r>
                <a:rPr lang="en" dirty="0"/>
                <a:t> </a:t>
              </a:r>
              <a:endParaRPr dirty="0"/>
            </a:p>
          </p:txBody>
        </p:sp>
      </p:grpSp>
      <p:grpSp>
        <p:nvGrpSpPr>
          <p:cNvPr id="1856" name="Google Shape;1856;p61"/>
          <p:cNvGrpSpPr/>
          <p:nvPr/>
        </p:nvGrpSpPr>
        <p:grpSpPr>
          <a:xfrm>
            <a:off x="2598588" y="3723525"/>
            <a:ext cx="307788" cy="304800"/>
            <a:chOff x="397063" y="924275"/>
            <a:chExt cx="307788" cy="304800"/>
          </a:xfrm>
        </p:grpSpPr>
        <p:sp>
          <p:nvSpPr>
            <p:cNvPr id="1857" name="Google Shape;1857;p61"/>
            <p:cNvSpPr/>
            <p:nvPr/>
          </p:nvSpPr>
          <p:spPr>
            <a:xfrm>
              <a:off x="400050" y="924275"/>
              <a:ext cx="304800" cy="304800"/>
            </a:xfrm>
            <a:prstGeom prst="rect">
              <a:avLst/>
            </a:prstGeom>
            <a:solidFill>
              <a:srgbClr val="EB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8" name="Google Shape;1858;p61"/>
            <p:cNvSpPr/>
            <p:nvPr/>
          </p:nvSpPr>
          <p:spPr>
            <a:xfrm>
              <a:off x="397063" y="924275"/>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4</a:t>
              </a:r>
              <a:r>
                <a:rPr lang="en" dirty="0"/>
                <a:t> </a:t>
              </a:r>
              <a:endParaRPr dirty="0"/>
            </a:p>
          </p:txBody>
        </p:sp>
      </p:grpSp>
      <p:grpSp>
        <p:nvGrpSpPr>
          <p:cNvPr id="1859" name="Google Shape;1859;p61"/>
          <p:cNvGrpSpPr/>
          <p:nvPr/>
        </p:nvGrpSpPr>
        <p:grpSpPr>
          <a:xfrm>
            <a:off x="2995638" y="2888700"/>
            <a:ext cx="307788" cy="304800"/>
            <a:chOff x="397063" y="924275"/>
            <a:chExt cx="307788" cy="304800"/>
          </a:xfrm>
        </p:grpSpPr>
        <p:sp>
          <p:nvSpPr>
            <p:cNvPr id="1860" name="Google Shape;1860;p61"/>
            <p:cNvSpPr/>
            <p:nvPr/>
          </p:nvSpPr>
          <p:spPr>
            <a:xfrm>
              <a:off x="400050" y="924275"/>
              <a:ext cx="304800" cy="304800"/>
            </a:xfrm>
            <a:prstGeom prst="rect">
              <a:avLst/>
            </a:prstGeom>
            <a:solidFill>
              <a:srgbClr val="EB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1" name="Google Shape;1861;p61"/>
            <p:cNvSpPr/>
            <p:nvPr/>
          </p:nvSpPr>
          <p:spPr>
            <a:xfrm>
              <a:off x="397063" y="924275"/>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2</a:t>
              </a:r>
              <a:r>
                <a:rPr lang="en" dirty="0"/>
                <a:t> </a:t>
              </a:r>
              <a:endParaRPr dirty="0"/>
            </a:p>
          </p:txBody>
        </p:sp>
      </p:grpSp>
      <p:grpSp>
        <p:nvGrpSpPr>
          <p:cNvPr id="1862" name="Google Shape;1862;p61"/>
          <p:cNvGrpSpPr/>
          <p:nvPr/>
        </p:nvGrpSpPr>
        <p:grpSpPr>
          <a:xfrm>
            <a:off x="2598588" y="4124125"/>
            <a:ext cx="307788" cy="304800"/>
            <a:chOff x="397063" y="924275"/>
            <a:chExt cx="307788" cy="304800"/>
          </a:xfrm>
        </p:grpSpPr>
        <p:sp>
          <p:nvSpPr>
            <p:cNvPr id="1863" name="Google Shape;1863;p61"/>
            <p:cNvSpPr/>
            <p:nvPr/>
          </p:nvSpPr>
          <p:spPr>
            <a:xfrm>
              <a:off x="400050" y="924275"/>
              <a:ext cx="304800" cy="304800"/>
            </a:xfrm>
            <a:prstGeom prst="rect">
              <a:avLst/>
            </a:prstGeom>
            <a:solidFill>
              <a:srgbClr val="EB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4" name="Google Shape;1864;p61"/>
            <p:cNvSpPr/>
            <p:nvPr/>
          </p:nvSpPr>
          <p:spPr>
            <a:xfrm>
              <a:off x="397063" y="924275"/>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5</a:t>
              </a:r>
              <a:r>
                <a:rPr lang="en" dirty="0"/>
                <a:t> </a:t>
              </a:r>
              <a:endParaRPr dirty="0"/>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62"/>
          <p:cNvSpPr txBox="1"/>
          <p:nvPr/>
        </p:nvSpPr>
        <p:spPr>
          <a:xfrm>
            <a:off x="2029513" y="732638"/>
            <a:ext cx="1294500" cy="831300"/>
          </a:xfrm>
          <a:prstGeom prst="rect">
            <a:avLst/>
          </a:prstGeom>
          <a:solidFill>
            <a:srgbClr val="B7D2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Open Sans"/>
                <a:ea typeface="Open Sans"/>
                <a:cs typeface="Open Sans"/>
                <a:sym typeface="Open Sans"/>
              </a:rPr>
              <a:t>Observatory Output: RA/Dec</a:t>
            </a:r>
            <a:endParaRPr dirty="0">
              <a:latin typeface="Open Sans"/>
              <a:ea typeface="Open Sans"/>
              <a:cs typeface="Open Sans"/>
              <a:sym typeface="Open Sans"/>
            </a:endParaRPr>
          </a:p>
        </p:txBody>
      </p:sp>
      <p:sp>
        <p:nvSpPr>
          <p:cNvPr id="1870" name="Google Shape;1870;p62"/>
          <p:cNvSpPr txBox="1"/>
          <p:nvPr/>
        </p:nvSpPr>
        <p:spPr>
          <a:xfrm>
            <a:off x="264075" y="732650"/>
            <a:ext cx="1228800" cy="831300"/>
          </a:xfrm>
          <a:prstGeom prst="rect">
            <a:avLst/>
          </a:prstGeom>
          <a:solidFill>
            <a:srgbClr val="EAD1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Open Sans"/>
                <a:ea typeface="Open Sans"/>
                <a:cs typeface="Open Sans"/>
                <a:sym typeface="Open Sans"/>
              </a:rPr>
              <a:t>CubIST Output: RA/Dec</a:t>
            </a:r>
            <a:endParaRPr dirty="0">
              <a:latin typeface="Open Sans"/>
              <a:ea typeface="Open Sans"/>
              <a:cs typeface="Open Sans"/>
              <a:sym typeface="Open Sans"/>
            </a:endParaRPr>
          </a:p>
        </p:txBody>
      </p:sp>
      <p:sp>
        <p:nvSpPr>
          <p:cNvPr id="1871" name="Google Shape;1871;p6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dirty="0"/>
              <a:t>Test #4: Observatory Testing → (Expected) Results</a:t>
            </a:r>
            <a:endParaRPr dirty="0"/>
          </a:p>
        </p:txBody>
      </p:sp>
      <p:sp>
        <p:nvSpPr>
          <p:cNvPr id="1872" name="Google Shape;1872;p62"/>
          <p:cNvSpPr txBox="1">
            <a:spLocks noGrp="1"/>
          </p:cNvSpPr>
          <p:nvPr>
            <p:ph type="body" idx="1"/>
          </p:nvPr>
        </p:nvSpPr>
        <p:spPr>
          <a:xfrm>
            <a:off x="6181000" y="564025"/>
            <a:ext cx="2963100" cy="4095000"/>
          </a:xfrm>
          <a:prstGeom prst="rect">
            <a:avLst/>
          </a:prstGeom>
          <a:solidFill>
            <a:schemeClr val="lt2"/>
          </a:solidFill>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dirty="0">
                <a:solidFill>
                  <a:schemeClr val="dk1"/>
                </a:solidFill>
              </a:rPr>
              <a:t>Can also operate CubIST while telescope is </a:t>
            </a:r>
            <a:r>
              <a:rPr lang="en" sz="1600" b="1" dirty="0">
                <a:solidFill>
                  <a:schemeClr val="dk1"/>
                </a:solidFill>
              </a:rPr>
              <a:t>slewing </a:t>
            </a:r>
            <a:r>
              <a:rPr lang="en" sz="1600" dirty="0">
                <a:solidFill>
                  <a:schemeClr val="dk1"/>
                </a:solidFill>
              </a:rPr>
              <a:t>to desired location to characterize performance.</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Do images fail at certain slew rates?</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How does exposure time relate to slew rate and solution success?</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Is solution update rate affected?</a:t>
            </a:r>
            <a:endParaRPr sz="1700" dirty="0">
              <a:solidFill>
                <a:schemeClr val="dk1"/>
              </a:solidFill>
            </a:endParaRPr>
          </a:p>
        </p:txBody>
      </p:sp>
      <p:sp>
        <p:nvSpPr>
          <p:cNvPr id="1873" name="Google Shape;1873;p62"/>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1874" name="Google Shape;1874;p62"/>
          <p:cNvPicPr preferRelativeResize="0"/>
          <p:nvPr/>
        </p:nvPicPr>
        <p:blipFill>
          <a:blip r:embed="rId3">
            <a:alphaModFix/>
          </a:blip>
          <a:stretch>
            <a:fillRect/>
          </a:stretch>
        </p:blipFill>
        <p:spPr>
          <a:xfrm>
            <a:off x="203050" y="746106"/>
            <a:ext cx="1294375" cy="986447"/>
          </a:xfrm>
          <a:prstGeom prst="rect">
            <a:avLst/>
          </a:prstGeom>
          <a:noFill/>
          <a:ln>
            <a:noFill/>
          </a:ln>
        </p:spPr>
      </p:pic>
      <p:pic>
        <p:nvPicPr>
          <p:cNvPr id="1875" name="Google Shape;1875;p62"/>
          <p:cNvPicPr preferRelativeResize="0"/>
          <p:nvPr/>
        </p:nvPicPr>
        <p:blipFill>
          <a:blip r:embed="rId3">
            <a:alphaModFix/>
          </a:blip>
          <a:stretch>
            <a:fillRect/>
          </a:stretch>
        </p:blipFill>
        <p:spPr>
          <a:xfrm>
            <a:off x="2029575" y="746103"/>
            <a:ext cx="1294375" cy="986451"/>
          </a:xfrm>
          <a:prstGeom prst="rect">
            <a:avLst/>
          </a:prstGeom>
          <a:noFill/>
          <a:ln>
            <a:noFill/>
          </a:ln>
        </p:spPr>
      </p:pic>
      <p:cxnSp>
        <p:nvCxnSpPr>
          <p:cNvPr id="1876" name="Google Shape;1876;p62"/>
          <p:cNvCxnSpPr>
            <a:stCxn id="1874" idx="2"/>
            <a:endCxn id="1877" idx="0"/>
          </p:cNvCxnSpPr>
          <p:nvPr/>
        </p:nvCxnSpPr>
        <p:spPr>
          <a:xfrm>
            <a:off x="850237" y="1732553"/>
            <a:ext cx="941400" cy="476400"/>
          </a:xfrm>
          <a:prstGeom prst="straightConnector1">
            <a:avLst/>
          </a:prstGeom>
          <a:noFill/>
          <a:ln w="19050" cap="flat" cmpd="sng">
            <a:solidFill>
              <a:schemeClr val="dk2"/>
            </a:solidFill>
            <a:prstDash val="solid"/>
            <a:round/>
            <a:headEnd type="none" w="med" len="med"/>
            <a:tailEnd type="triangle" w="med" len="med"/>
          </a:ln>
        </p:spPr>
      </p:cxnSp>
      <p:cxnSp>
        <p:nvCxnSpPr>
          <p:cNvPr id="1878" name="Google Shape;1878;p62"/>
          <p:cNvCxnSpPr>
            <a:stCxn id="1875" idx="2"/>
            <a:endCxn id="1877" idx="0"/>
          </p:cNvCxnSpPr>
          <p:nvPr/>
        </p:nvCxnSpPr>
        <p:spPr>
          <a:xfrm flipH="1">
            <a:off x="1791462" y="1732553"/>
            <a:ext cx="885300" cy="476400"/>
          </a:xfrm>
          <a:prstGeom prst="straightConnector1">
            <a:avLst/>
          </a:prstGeom>
          <a:noFill/>
          <a:ln w="19050" cap="flat" cmpd="sng">
            <a:solidFill>
              <a:schemeClr val="dk2"/>
            </a:solidFill>
            <a:prstDash val="solid"/>
            <a:round/>
            <a:headEnd type="none" w="med" len="med"/>
            <a:tailEnd type="triangle" w="med" len="med"/>
          </a:ln>
        </p:spPr>
      </p:cxnSp>
      <p:sp>
        <p:nvSpPr>
          <p:cNvPr id="1877" name="Google Shape;1877;p62"/>
          <p:cNvSpPr txBox="1"/>
          <p:nvPr/>
        </p:nvSpPr>
        <p:spPr>
          <a:xfrm>
            <a:off x="696075" y="2209025"/>
            <a:ext cx="2190900" cy="1262100"/>
          </a:xfrm>
          <a:prstGeom prst="rect">
            <a:avLst/>
          </a:prstGeom>
          <a:solidFill>
            <a:srgbClr val="EBCE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a:ea typeface="Open Sans"/>
                <a:cs typeface="Open Sans"/>
                <a:sym typeface="Open Sans"/>
              </a:rPr>
              <a:t>Average difference over multiple images to </a:t>
            </a:r>
            <a:r>
              <a:rPr lang="en" b="1" dirty="0">
                <a:latin typeface="Open Sans"/>
                <a:ea typeface="Open Sans"/>
                <a:cs typeface="Open Sans"/>
                <a:sym typeface="Open Sans"/>
              </a:rPr>
              <a:t>characterize offset</a:t>
            </a:r>
            <a:r>
              <a:rPr lang="en" dirty="0">
                <a:latin typeface="Open Sans"/>
                <a:ea typeface="Open Sans"/>
                <a:cs typeface="Open Sans"/>
                <a:sym typeface="Open Sans"/>
              </a:rPr>
              <a:t> - how well is the optical system aligned?</a:t>
            </a:r>
            <a:endParaRPr dirty="0">
              <a:latin typeface="Open Sans"/>
              <a:ea typeface="Open Sans"/>
              <a:cs typeface="Open Sans"/>
              <a:sym typeface="Open Sans"/>
            </a:endParaRPr>
          </a:p>
        </p:txBody>
      </p:sp>
      <p:pic>
        <p:nvPicPr>
          <p:cNvPr id="1879" name="Google Shape;1879;p62"/>
          <p:cNvPicPr preferRelativeResize="0"/>
          <p:nvPr/>
        </p:nvPicPr>
        <p:blipFill>
          <a:blip r:embed="rId4">
            <a:alphaModFix/>
          </a:blip>
          <a:stretch>
            <a:fillRect/>
          </a:stretch>
        </p:blipFill>
        <p:spPr>
          <a:xfrm>
            <a:off x="3429000" y="3676638"/>
            <a:ext cx="2190750" cy="476250"/>
          </a:xfrm>
          <a:prstGeom prst="rect">
            <a:avLst/>
          </a:prstGeom>
          <a:noFill/>
          <a:ln>
            <a:noFill/>
          </a:ln>
        </p:spPr>
      </p:pic>
      <p:pic>
        <p:nvPicPr>
          <p:cNvPr id="1880" name="Google Shape;1880;p62"/>
          <p:cNvPicPr preferRelativeResize="0"/>
          <p:nvPr/>
        </p:nvPicPr>
        <p:blipFill>
          <a:blip r:embed="rId5">
            <a:alphaModFix/>
          </a:blip>
          <a:stretch>
            <a:fillRect/>
          </a:stretch>
        </p:blipFill>
        <p:spPr>
          <a:xfrm>
            <a:off x="829713" y="3676650"/>
            <a:ext cx="1905000" cy="476250"/>
          </a:xfrm>
          <a:prstGeom prst="rect">
            <a:avLst/>
          </a:prstGeom>
          <a:noFill/>
          <a:ln>
            <a:noFill/>
          </a:ln>
        </p:spPr>
      </p:pic>
      <p:cxnSp>
        <p:nvCxnSpPr>
          <p:cNvPr id="1881" name="Google Shape;1881;p62"/>
          <p:cNvCxnSpPr>
            <a:stCxn id="1877" idx="3"/>
            <a:endCxn id="1882" idx="1"/>
          </p:cNvCxnSpPr>
          <p:nvPr/>
        </p:nvCxnSpPr>
        <p:spPr>
          <a:xfrm>
            <a:off x="2886975" y="2840075"/>
            <a:ext cx="637200" cy="0"/>
          </a:xfrm>
          <a:prstGeom prst="straightConnector1">
            <a:avLst/>
          </a:prstGeom>
          <a:noFill/>
          <a:ln w="19050" cap="flat" cmpd="sng">
            <a:solidFill>
              <a:schemeClr val="dk2"/>
            </a:solidFill>
            <a:prstDash val="solid"/>
            <a:round/>
            <a:headEnd type="none" w="med" len="med"/>
            <a:tailEnd type="triangle" w="med" len="med"/>
          </a:ln>
        </p:spPr>
      </p:cxnSp>
      <p:sp>
        <p:nvSpPr>
          <p:cNvPr id="1883" name="Google Shape;1883;p62"/>
          <p:cNvSpPr txBox="1"/>
          <p:nvPr/>
        </p:nvSpPr>
        <p:spPr>
          <a:xfrm>
            <a:off x="3712425" y="840500"/>
            <a:ext cx="2190900" cy="615600"/>
          </a:xfrm>
          <a:prstGeom prst="rect">
            <a:avLst/>
          </a:prstGeom>
          <a:solidFill>
            <a:srgbClr val="EBCE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a:ea typeface="Open Sans"/>
                <a:cs typeface="Open Sans"/>
                <a:sym typeface="Open Sans"/>
              </a:rPr>
              <a:t>Goal: accuracy within 0.05 degrees (DR 3.2)</a:t>
            </a:r>
            <a:endParaRPr dirty="0">
              <a:latin typeface="Open Sans"/>
              <a:ea typeface="Open Sans"/>
              <a:cs typeface="Open Sans"/>
              <a:sym typeface="Open Sans"/>
            </a:endParaRPr>
          </a:p>
        </p:txBody>
      </p:sp>
      <p:sp>
        <p:nvSpPr>
          <p:cNvPr id="1884" name="Google Shape;1884;p62"/>
          <p:cNvSpPr txBox="1"/>
          <p:nvPr/>
        </p:nvSpPr>
        <p:spPr>
          <a:xfrm>
            <a:off x="6208750" y="3827725"/>
            <a:ext cx="2907600" cy="831300"/>
          </a:xfrm>
          <a:prstGeom prst="rect">
            <a:avLst/>
          </a:prstGeom>
          <a:solidFill>
            <a:schemeClr val="lt2"/>
          </a:solidFill>
          <a:ln w="9525"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The star tracker shall remain functional at a slew rate of 2°/s or less.</a:t>
            </a:r>
            <a:endParaRPr dirty="0"/>
          </a:p>
        </p:txBody>
      </p:sp>
      <p:sp>
        <p:nvSpPr>
          <p:cNvPr id="1885" name="Google Shape;1885;p6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35</a:t>
            </a:fld>
            <a:endParaRPr dirty="0"/>
          </a:p>
        </p:txBody>
      </p:sp>
      <p:sp>
        <p:nvSpPr>
          <p:cNvPr id="1882" name="Google Shape;1882;p62"/>
          <p:cNvSpPr txBox="1"/>
          <p:nvPr/>
        </p:nvSpPr>
        <p:spPr>
          <a:xfrm>
            <a:off x="3524225" y="2209025"/>
            <a:ext cx="2190900" cy="1262100"/>
          </a:xfrm>
          <a:prstGeom prst="rect">
            <a:avLst/>
          </a:prstGeom>
          <a:solidFill>
            <a:srgbClr val="EBCE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a:ea typeface="Open Sans"/>
                <a:cs typeface="Open Sans"/>
                <a:sym typeface="Open Sans"/>
              </a:rPr>
              <a:t>Compare solutions to determine accuracy - provides a more accurate “truth” to measure against</a:t>
            </a:r>
            <a:endParaRPr dirty="0">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6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#4: Observatory Testing → Status</a:t>
            </a:r>
            <a:endParaRPr dirty="0"/>
          </a:p>
        </p:txBody>
      </p:sp>
      <p:sp>
        <p:nvSpPr>
          <p:cNvPr id="1891" name="Google Shape;1891;p63"/>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892" name="Google Shape;1892;p6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36</a:t>
            </a:fld>
            <a:endParaRPr dirty="0"/>
          </a:p>
        </p:txBody>
      </p:sp>
      <p:grpSp>
        <p:nvGrpSpPr>
          <p:cNvPr id="1893" name="Google Shape;1893;p63"/>
          <p:cNvGrpSpPr/>
          <p:nvPr/>
        </p:nvGrpSpPr>
        <p:grpSpPr>
          <a:xfrm>
            <a:off x="290500" y="771425"/>
            <a:ext cx="352425" cy="371475"/>
            <a:chOff x="352425" y="857600"/>
            <a:chExt cx="352425" cy="371475"/>
          </a:xfrm>
        </p:grpSpPr>
        <p:sp>
          <p:nvSpPr>
            <p:cNvPr id="1894" name="Google Shape;1894;p63"/>
            <p:cNvSpPr/>
            <p:nvPr/>
          </p:nvSpPr>
          <p:spPr>
            <a:xfrm>
              <a:off x="400050" y="924275"/>
              <a:ext cx="304800" cy="304800"/>
            </a:xfrm>
            <a:prstGeom prst="rect">
              <a:avLst/>
            </a:prstGeom>
            <a:solidFill>
              <a:srgbClr val="FF6F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5" name="Google Shape;1895;p63"/>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 </a:t>
              </a:r>
              <a:endParaRPr dirty="0"/>
            </a:p>
          </p:txBody>
        </p:sp>
      </p:grpSp>
      <p:sp>
        <p:nvSpPr>
          <p:cNvPr id="1896" name="Google Shape;1896;p63"/>
          <p:cNvSpPr/>
          <p:nvPr/>
        </p:nvSpPr>
        <p:spPr>
          <a:xfrm>
            <a:off x="731025" y="819000"/>
            <a:ext cx="7365300" cy="276300"/>
          </a:xfrm>
          <a:prstGeom prst="rect">
            <a:avLst/>
          </a:prstGeom>
          <a:solidFill>
            <a:srgbClr val="FF6F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Limitations:</a:t>
            </a:r>
            <a:endParaRPr b="1" dirty="0"/>
          </a:p>
        </p:txBody>
      </p:sp>
      <p:sp>
        <p:nvSpPr>
          <p:cNvPr id="1897" name="Google Shape;1897;p63"/>
          <p:cNvSpPr/>
          <p:nvPr/>
        </p:nvSpPr>
        <p:spPr>
          <a:xfrm>
            <a:off x="897075" y="1095300"/>
            <a:ext cx="6873600" cy="1039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dirty="0">
                <a:solidFill>
                  <a:schemeClr val="dk1"/>
                </a:solidFill>
              </a:rPr>
              <a:t>→ </a:t>
            </a:r>
            <a:r>
              <a:rPr lang="en" dirty="0">
                <a:solidFill>
                  <a:schemeClr val="dk1"/>
                </a:solidFill>
              </a:rPr>
              <a:t>POC: Rose Smith is OOO until 2nd week of March</a:t>
            </a: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 Scheduling relies on clear nights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 Possible mounting error during test that could offset calculations </a:t>
            </a:r>
            <a:endParaRPr dirty="0">
              <a:solidFill>
                <a:schemeClr val="dk1"/>
              </a:solidFill>
            </a:endParaRPr>
          </a:p>
        </p:txBody>
      </p:sp>
      <p:graphicFrame>
        <p:nvGraphicFramePr>
          <p:cNvPr id="1898" name="Google Shape;1898;p63"/>
          <p:cNvGraphicFramePr/>
          <p:nvPr/>
        </p:nvGraphicFramePr>
        <p:xfrm>
          <a:off x="165100" y="2029245"/>
          <a:ext cx="8813800" cy="1584840"/>
        </p:xfrm>
        <a:graphic>
          <a:graphicData uri="http://schemas.openxmlformats.org/drawingml/2006/table">
            <a:tbl>
              <a:tblPr>
                <a:noFill/>
                <a:tableStyleId>{23CC4F8D-3894-416D-8B37-F4D78A966482}</a:tableStyleId>
              </a:tblPr>
              <a:tblGrid>
                <a:gridCol w="4406900">
                  <a:extLst>
                    <a:ext uri="{9D8B030D-6E8A-4147-A177-3AD203B41FA5}">
                      <a16:colId xmlns:a16="http://schemas.microsoft.com/office/drawing/2014/main" val="20000"/>
                    </a:ext>
                  </a:extLst>
                </a:gridCol>
                <a:gridCol w="4406900">
                  <a:extLst>
                    <a:ext uri="{9D8B030D-6E8A-4147-A177-3AD203B41FA5}">
                      <a16:colId xmlns:a16="http://schemas.microsoft.com/office/drawing/2014/main" val="20001"/>
                    </a:ext>
                  </a:extLst>
                </a:gridCol>
              </a:tblGrid>
              <a:tr h="253325">
                <a:tc>
                  <a:txBody>
                    <a:bodyPr/>
                    <a:lstStyle/>
                    <a:p>
                      <a:pPr marL="0" lvl="0" indent="0" algn="ctr" rtl="0">
                        <a:spcBef>
                          <a:spcPts val="0"/>
                        </a:spcBef>
                        <a:spcAft>
                          <a:spcPts val="0"/>
                        </a:spcAft>
                        <a:buNone/>
                      </a:pPr>
                      <a:r>
                        <a:rPr lang="en" b="1" dirty="0">
                          <a:latin typeface="Open Sans"/>
                          <a:ea typeface="Open Sans"/>
                          <a:cs typeface="Open Sans"/>
                          <a:sym typeface="Open Sans"/>
                        </a:rPr>
                        <a:t>Know</a:t>
                      </a:r>
                      <a:endParaRPr b="1"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b="1" dirty="0">
                          <a:latin typeface="Open Sans"/>
                          <a:ea typeface="Open Sans"/>
                          <a:cs typeface="Open Sans"/>
                          <a:sym typeface="Open Sans"/>
                        </a:rPr>
                        <a:t>Don’t Know</a:t>
                      </a:r>
                      <a:endParaRPr b="1"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73675">
                <a:tc>
                  <a:txBody>
                    <a:bodyPr/>
                    <a:lstStyle/>
                    <a:p>
                      <a:pPr marL="0" lvl="0" indent="0" algn="l" rtl="0">
                        <a:spcBef>
                          <a:spcPts val="0"/>
                        </a:spcBef>
                        <a:spcAft>
                          <a:spcPts val="0"/>
                        </a:spcAft>
                        <a:buNone/>
                      </a:pPr>
                      <a:r>
                        <a:rPr lang="en" dirty="0">
                          <a:solidFill>
                            <a:schemeClr val="dk1"/>
                          </a:solidFill>
                          <a:latin typeface="Open Sans"/>
                          <a:ea typeface="Open Sans"/>
                          <a:cs typeface="Open Sans"/>
                          <a:sym typeface="Open Sans"/>
                        </a:rPr>
                        <a:t>General accuracy (arcsec)</a:t>
                      </a:r>
                      <a:endParaRPr sz="1000"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Specific accuracy</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73675">
                <a:tc>
                  <a:txBody>
                    <a:bodyPr/>
                    <a:lstStyle/>
                    <a:p>
                      <a:pPr marL="0" lvl="0" indent="0" algn="l" rtl="0">
                        <a:spcBef>
                          <a:spcPts val="0"/>
                        </a:spcBef>
                        <a:spcAft>
                          <a:spcPts val="0"/>
                        </a:spcAft>
                        <a:buNone/>
                      </a:pPr>
                      <a:r>
                        <a:rPr lang="en" dirty="0">
                          <a:latin typeface="Open Sans"/>
                          <a:ea typeface="Open Sans"/>
                          <a:cs typeface="Open Sans"/>
                          <a:sym typeface="Open Sans"/>
                        </a:rPr>
                        <a:t>Could utilize telescope slewing</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Exact slew capabilities</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73675">
                <a:tc>
                  <a:txBody>
                    <a:bodyPr/>
                    <a:lstStyle/>
                    <a:p>
                      <a:pPr marL="0" lvl="0" indent="0" algn="l" rtl="0">
                        <a:spcBef>
                          <a:spcPts val="0"/>
                        </a:spcBef>
                        <a:spcAft>
                          <a:spcPts val="0"/>
                        </a:spcAft>
                        <a:buNone/>
                      </a:pPr>
                      <a:r>
                        <a:rPr lang="en" dirty="0">
                          <a:latin typeface="Open Sans"/>
                          <a:ea typeface="Open Sans"/>
                          <a:cs typeface="Open Sans"/>
                          <a:sym typeface="Open Sans"/>
                        </a:rPr>
                        <a:t>Details of mount</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Exact test setup</a:t>
                      </a:r>
                      <a:endParaRPr dirty="0">
                        <a:latin typeface="Open Sans"/>
                        <a:ea typeface="Open Sans"/>
                        <a:cs typeface="Open Sans"/>
                        <a:sym typeface="Open Sans"/>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bl>
          </a:graphicData>
        </a:graphic>
      </p:graphicFrame>
      <p:grpSp>
        <p:nvGrpSpPr>
          <p:cNvPr id="1899" name="Google Shape;1899;p63"/>
          <p:cNvGrpSpPr/>
          <p:nvPr/>
        </p:nvGrpSpPr>
        <p:grpSpPr>
          <a:xfrm>
            <a:off x="1357300" y="3683525"/>
            <a:ext cx="352425" cy="371475"/>
            <a:chOff x="352425" y="857600"/>
            <a:chExt cx="352425" cy="371475"/>
          </a:xfrm>
        </p:grpSpPr>
        <p:sp>
          <p:nvSpPr>
            <p:cNvPr id="1900" name="Google Shape;1900;p63"/>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1" name="Google Shape;1901;p63"/>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a:t>
              </a:r>
              <a:r>
                <a:rPr lang="en" dirty="0"/>
                <a:t> </a:t>
              </a:r>
              <a:endParaRPr dirty="0"/>
            </a:p>
          </p:txBody>
        </p:sp>
      </p:grpSp>
      <p:sp>
        <p:nvSpPr>
          <p:cNvPr id="1902" name="Google Shape;1902;p63"/>
          <p:cNvSpPr/>
          <p:nvPr/>
        </p:nvSpPr>
        <p:spPr>
          <a:xfrm>
            <a:off x="1759725" y="3731125"/>
            <a:ext cx="6270000" cy="276300"/>
          </a:xfrm>
          <a:prstGeom prst="rect">
            <a:avLst/>
          </a:prstGeom>
          <a:solidFill>
            <a:srgbClr val="D8F7CE">
              <a:alpha val="37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Accessibility is flexible, lead time of ~4 hours  </a:t>
            </a:r>
            <a:endParaRPr dirty="0"/>
          </a:p>
        </p:txBody>
      </p:sp>
      <p:sp>
        <p:nvSpPr>
          <p:cNvPr id="1903" name="Google Shape;1903;p63"/>
          <p:cNvSpPr/>
          <p:nvPr/>
        </p:nvSpPr>
        <p:spPr>
          <a:xfrm>
            <a:off x="1759725" y="4172050"/>
            <a:ext cx="6270000" cy="276300"/>
          </a:xfrm>
          <a:prstGeom prst="rect">
            <a:avLst/>
          </a:prstGeom>
          <a:solidFill>
            <a:srgbClr val="D8F7CE">
              <a:alpha val="37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Staff has completed testing for government developed star trackers in past </a:t>
            </a:r>
            <a:endParaRPr dirty="0"/>
          </a:p>
        </p:txBody>
      </p:sp>
      <p:grpSp>
        <p:nvGrpSpPr>
          <p:cNvPr id="1904" name="Google Shape;1904;p63"/>
          <p:cNvGrpSpPr/>
          <p:nvPr/>
        </p:nvGrpSpPr>
        <p:grpSpPr>
          <a:xfrm>
            <a:off x="1357300" y="4124450"/>
            <a:ext cx="352425" cy="371475"/>
            <a:chOff x="352425" y="857600"/>
            <a:chExt cx="352425" cy="371475"/>
          </a:xfrm>
        </p:grpSpPr>
        <p:sp>
          <p:nvSpPr>
            <p:cNvPr id="1905" name="Google Shape;1905;p63"/>
            <p:cNvSpPr/>
            <p:nvPr/>
          </p:nvSpPr>
          <p:spPr>
            <a:xfrm>
              <a:off x="400050" y="924275"/>
              <a:ext cx="304800" cy="304800"/>
            </a:xfrm>
            <a:prstGeom prst="rect">
              <a:avLst/>
            </a:prstGeom>
            <a:solidFill>
              <a:srgbClr val="D8F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6" name="Google Shape;1906;p63"/>
            <p:cNvSpPr/>
            <p:nvPr/>
          </p:nvSpPr>
          <p:spPr>
            <a:xfrm>
              <a:off x="352425" y="857600"/>
              <a:ext cx="304800" cy="30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a:t>
              </a:r>
              <a:r>
                <a:rPr lang="en" dirty="0"/>
                <a:t> </a:t>
              </a:r>
              <a:endParaRPr dirty="0"/>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64"/>
          <p:cNvSpPr/>
          <p:nvPr/>
        </p:nvSpPr>
        <p:spPr>
          <a:xfrm>
            <a:off x="0" y="0"/>
            <a:ext cx="9144000" cy="4400700"/>
          </a:xfrm>
          <a:prstGeom prst="rect">
            <a:avLst/>
          </a:prstGeom>
          <a:gradFill>
            <a:gsLst>
              <a:gs pos="0">
                <a:srgbClr val="FFFFFF"/>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2" name="Google Shape;1912;p64"/>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Budgeting</a:t>
            </a:r>
            <a:endParaRPr dirty="0"/>
          </a:p>
        </p:txBody>
      </p:sp>
      <p:sp>
        <p:nvSpPr>
          <p:cNvPr id="1913" name="Google Shape;1913;p64"/>
          <p:cNvSpPr/>
          <p:nvPr/>
        </p:nvSpPr>
        <p:spPr>
          <a:xfrm>
            <a:off x="5110175" y="4777950"/>
            <a:ext cx="12336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1914" name="Google Shape;1914;p6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37</a:t>
            </a:fld>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sp>
        <p:nvSpPr>
          <p:cNvPr id="1919" name="Google Shape;1919;p65"/>
          <p:cNvSpPr/>
          <p:nvPr/>
        </p:nvSpPr>
        <p:spPr>
          <a:xfrm>
            <a:off x="509625" y="1095725"/>
            <a:ext cx="8029500" cy="1657500"/>
          </a:xfrm>
          <a:prstGeom prst="rect">
            <a:avLst/>
          </a:prstGeom>
          <a:solidFill>
            <a:srgbClr val="F2F2F2"/>
          </a:solidFill>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t>Processors [6.02%]		RP0 v1.2 &amp; 	   1		11.95</a:t>
            </a:r>
          </a:p>
          <a:p>
            <a:pPr marL="0" lvl="0" indent="0" algn="l" rtl="0">
              <a:spcBef>
                <a:spcPts val="0"/>
              </a:spcBef>
              <a:spcAft>
                <a:spcPts val="0"/>
              </a:spcAft>
              <a:buNone/>
            </a:pPr>
            <a:r>
              <a:rPr lang="en" dirty="0"/>
              <a:t>			RP0 2W		   2		22.13 + 24.50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Optics [40.73%]		Arducam 134 &amp; 	   2		169.99 (x2)</a:t>
            </a:r>
            <a:endParaRPr dirty="0"/>
          </a:p>
          <a:p>
            <a:pPr marL="1828800" lvl="0" indent="457200" algn="l" rtl="0">
              <a:spcBef>
                <a:spcPts val="0"/>
              </a:spcBef>
              <a:spcAft>
                <a:spcPts val="0"/>
              </a:spcAft>
              <a:buNone/>
            </a:pPr>
            <a:r>
              <a:rPr lang="en" dirty="0"/>
              <a:t>	35mm Lens	   2		28.09   (x2)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Baffle [49.18%] 		Xometry machined Aluminum 6061-T6 Baffle	478.36</a:t>
            </a:r>
            <a:endParaRPr dirty="0"/>
          </a:p>
        </p:txBody>
      </p:sp>
      <p:sp>
        <p:nvSpPr>
          <p:cNvPr id="1920" name="Google Shape;1920;p6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Components purchased </a:t>
            </a:r>
            <a:endParaRPr dirty="0"/>
          </a:p>
        </p:txBody>
      </p:sp>
      <p:sp>
        <p:nvSpPr>
          <p:cNvPr id="1921" name="Google Shape;1921;p65"/>
          <p:cNvSpPr/>
          <p:nvPr/>
        </p:nvSpPr>
        <p:spPr>
          <a:xfrm>
            <a:off x="371475" y="809975"/>
            <a:ext cx="8460900" cy="342900"/>
          </a:xfrm>
          <a:prstGeom prst="round1Rect">
            <a:avLst>
              <a:gd name="adj" fmla="val 16667"/>
            </a:avLst>
          </a:prstGeom>
          <a:solidFill>
            <a:srgbClr val="FFB3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Components:		Name: 		 Quantity:		Tab:</a:t>
            </a:r>
            <a:endParaRPr b="1" dirty="0"/>
          </a:p>
        </p:txBody>
      </p:sp>
      <p:sp>
        <p:nvSpPr>
          <p:cNvPr id="1922" name="Google Shape;1922;p65"/>
          <p:cNvSpPr/>
          <p:nvPr/>
        </p:nvSpPr>
        <p:spPr>
          <a:xfrm>
            <a:off x="508275" y="3115025"/>
            <a:ext cx="8029500" cy="1084442"/>
          </a:xfrm>
          <a:prstGeom prst="rect">
            <a:avLst/>
          </a:prstGeom>
          <a:solidFill>
            <a:srgbClr val="F2F2F2"/>
          </a:solidFill>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t>22-Pin Connectors 				  20		7.99</a:t>
            </a:r>
            <a:endParaRPr dirty="0"/>
          </a:p>
          <a:p>
            <a:pPr marL="0" lvl="0" indent="0" algn="l" rtl="0">
              <a:spcBef>
                <a:spcPts val="0"/>
              </a:spcBef>
              <a:spcAft>
                <a:spcPts val="0"/>
              </a:spcAft>
              <a:buNone/>
            </a:pPr>
            <a:r>
              <a:rPr lang="en" dirty="0"/>
              <a:t>HDMI Extension				   1		8.99</a:t>
            </a:r>
            <a:endParaRPr dirty="0"/>
          </a:p>
          <a:p>
            <a:pPr marL="0" lvl="0" indent="0" algn="l" rtl="0">
              <a:spcBef>
                <a:spcPts val="0"/>
              </a:spcBef>
              <a:spcAft>
                <a:spcPts val="0"/>
              </a:spcAft>
              <a:buNone/>
            </a:pPr>
            <a:r>
              <a:rPr lang="en" dirty="0"/>
              <a:t>Micro USB Extension				   1		11.59</a:t>
            </a:r>
            <a:endParaRPr dirty="0"/>
          </a:p>
          <a:p>
            <a:pPr marL="0" lvl="0" indent="0" algn="l" rtl="0">
              <a:spcBef>
                <a:spcPts val="0"/>
              </a:spcBef>
              <a:spcAft>
                <a:spcPts val="0"/>
              </a:spcAft>
              <a:buNone/>
            </a:pPr>
            <a:r>
              <a:rPr lang="en" dirty="0"/>
              <a:t>USB 4-way Splitter				   1		10.99</a:t>
            </a:r>
            <a:endParaRPr dirty="0"/>
          </a:p>
        </p:txBody>
      </p:sp>
      <p:sp>
        <p:nvSpPr>
          <p:cNvPr id="1923" name="Google Shape;1923;p65"/>
          <p:cNvSpPr/>
          <p:nvPr/>
        </p:nvSpPr>
        <p:spPr>
          <a:xfrm>
            <a:off x="370125" y="2829275"/>
            <a:ext cx="8460900" cy="342900"/>
          </a:xfrm>
          <a:prstGeom prst="round1Rect">
            <a:avLst>
              <a:gd name="adj" fmla="val 16667"/>
            </a:avLst>
          </a:prstGeom>
          <a:solidFill>
            <a:srgbClr val="FFB3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Additional: 				Quantity:		Tab:</a:t>
            </a:r>
            <a:endParaRPr b="1" dirty="0"/>
          </a:p>
        </p:txBody>
      </p:sp>
      <p:sp>
        <p:nvSpPr>
          <p:cNvPr id="1924" name="Google Shape;1924;p6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38</a:t>
            </a:fld>
            <a:endParaRPr dirty="0"/>
          </a:p>
        </p:txBody>
      </p:sp>
      <p:sp>
        <p:nvSpPr>
          <p:cNvPr id="1925" name="Google Shape;1925;p65"/>
          <p:cNvSpPr/>
          <p:nvPr/>
        </p:nvSpPr>
        <p:spPr>
          <a:xfrm>
            <a:off x="5110175" y="4777950"/>
            <a:ext cx="12336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66"/>
          <p:cNvSpPr/>
          <p:nvPr/>
        </p:nvSpPr>
        <p:spPr>
          <a:xfrm>
            <a:off x="823925" y="1537800"/>
            <a:ext cx="2376600" cy="261300"/>
          </a:xfrm>
          <a:prstGeom prst="rect">
            <a:avLst/>
          </a:prstGeom>
          <a:solidFill>
            <a:srgbClr val="9E9E9E">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t>Baffle  </a:t>
            </a:r>
            <a:r>
              <a:rPr lang="en" sz="1200" dirty="0">
                <a:solidFill>
                  <a:schemeClr val="dk1"/>
                </a:solidFill>
              </a:rPr>
              <a:t>→ $478.36</a:t>
            </a:r>
            <a:endParaRPr sz="1200" dirty="0"/>
          </a:p>
        </p:txBody>
      </p:sp>
      <p:sp>
        <p:nvSpPr>
          <p:cNvPr id="1931" name="Google Shape;1931;p6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Budget Breakdown</a:t>
            </a:r>
            <a:endParaRPr dirty="0"/>
          </a:p>
        </p:txBody>
      </p:sp>
      <p:pic>
        <p:nvPicPr>
          <p:cNvPr id="1932" name="Google Shape;1932;p66" title="Gráfico"/>
          <p:cNvPicPr preferRelativeResize="0"/>
          <p:nvPr/>
        </p:nvPicPr>
        <p:blipFill>
          <a:blip r:embed="rId3">
            <a:alphaModFix/>
          </a:blip>
          <a:stretch>
            <a:fillRect/>
          </a:stretch>
        </p:blipFill>
        <p:spPr>
          <a:xfrm>
            <a:off x="3889375" y="1198426"/>
            <a:ext cx="5323950" cy="3291976"/>
          </a:xfrm>
          <a:prstGeom prst="rect">
            <a:avLst/>
          </a:prstGeom>
          <a:noFill/>
          <a:ln>
            <a:noFill/>
          </a:ln>
          <a:effectLst>
            <a:outerShdw blurRad="57150" dist="28575" dir="4800000" algn="bl" rotWithShape="0">
              <a:srgbClr val="000000">
                <a:alpha val="94000"/>
              </a:srgbClr>
            </a:outerShdw>
          </a:effectLst>
        </p:spPr>
      </p:pic>
      <p:grpSp>
        <p:nvGrpSpPr>
          <p:cNvPr id="1933" name="Google Shape;1933;p66"/>
          <p:cNvGrpSpPr/>
          <p:nvPr/>
        </p:nvGrpSpPr>
        <p:grpSpPr>
          <a:xfrm>
            <a:off x="3289225" y="1350675"/>
            <a:ext cx="3657500" cy="484000"/>
            <a:chOff x="3361900" y="903000"/>
            <a:chExt cx="3657500" cy="484000"/>
          </a:xfrm>
        </p:grpSpPr>
        <p:cxnSp>
          <p:nvCxnSpPr>
            <p:cNvPr id="1934" name="Google Shape;1934;p66"/>
            <p:cNvCxnSpPr/>
            <p:nvPr/>
          </p:nvCxnSpPr>
          <p:spPr>
            <a:xfrm>
              <a:off x="3361900" y="903000"/>
              <a:ext cx="3617100" cy="1800"/>
            </a:xfrm>
            <a:prstGeom prst="straightConnector1">
              <a:avLst/>
            </a:prstGeom>
            <a:noFill/>
            <a:ln w="38100" cap="flat" cmpd="sng">
              <a:solidFill>
                <a:schemeClr val="dk2"/>
              </a:solidFill>
              <a:prstDash val="dash"/>
              <a:round/>
              <a:headEnd type="none" w="med" len="med"/>
              <a:tailEnd type="none" w="med" len="med"/>
            </a:ln>
          </p:spPr>
        </p:cxnSp>
        <p:cxnSp>
          <p:nvCxnSpPr>
            <p:cNvPr id="1935" name="Google Shape;1935;p66"/>
            <p:cNvCxnSpPr/>
            <p:nvPr/>
          </p:nvCxnSpPr>
          <p:spPr>
            <a:xfrm rot="10800000">
              <a:off x="7018500" y="903000"/>
              <a:ext cx="900" cy="460200"/>
            </a:xfrm>
            <a:prstGeom prst="straightConnector1">
              <a:avLst/>
            </a:prstGeom>
            <a:noFill/>
            <a:ln w="28575" cap="flat" cmpd="sng">
              <a:solidFill>
                <a:schemeClr val="dk2"/>
              </a:solidFill>
              <a:prstDash val="dash"/>
              <a:round/>
              <a:headEnd type="triangle" w="med" len="med"/>
              <a:tailEnd type="none" w="med" len="med"/>
            </a:ln>
          </p:spPr>
        </p:cxnSp>
        <p:cxnSp>
          <p:nvCxnSpPr>
            <p:cNvPr id="1936" name="Google Shape;1936;p66"/>
            <p:cNvCxnSpPr/>
            <p:nvPr/>
          </p:nvCxnSpPr>
          <p:spPr>
            <a:xfrm>
              <a:off x="3385700" y="926800"/>
              <a:ext cx="3617100" cy="1800"/>
            </a:xfrm>
            <a:prstGeom prst="straightConnector1">
              <a:avLst/>
            </a:prstGeom>
            <a:noFill/>
            <a:ln w="38100" cap="flat" cmpd="sng">
              <a:solidFill>
                <a:srgbClr val="9900FF"/>
              </a:solidFill>
              <a:prstDash val="dash"/>
              <a:round/>
              <a:headEnd type="none" w="med" len="med"/>
              <a:tailEnd type="none" w="med" len="med"/>
            </a:ln>
          </p:spPr>
        </p:cxnSp>
        <p:cxnSp>
          <p:nvCxnSpPr>
            <p:cNvPr id="1937" name="Google Shape;1937;p66"/>
            <p:cNvCxnSpPr/>
            <p:nvPr/>
          </p:nvCxnSpPr>
          <p:spPr>
            <a:xfrm rot="10800000">
              <a:off x="7002800" y="926800"/>
              <a:ext cx="900" cy="460200"/>
            </a:xfrm>
            <a:prstGeom prst="straightConnector1">
              <a:avLst/>
            </a:prstGeom>
            <a:noFill/>
            <a:ln w="28575" cap="flat" cmpd="sng">
              <a:solidFill>
                <a:srgbClr val="9900FF"/>
              </a:solidFill>
              <a:prstDash val="dash"/>
              <a:round/>
              <a:headEnd type="triangle" w="med" len="med"/>
              <a:tailEnd type="none" w="med" len="med"/>
            </a:ln>
          </p:spPr>
        </p:cxnSp>
      </p:grpSp>
      <p:sp>
        <p:nvSpPr>
          <p:cNvPr id="1938" name="Google Shape;1938;p66"/>
          <p:cNvSpPr/>
          <p:nvPr/>
        </p:nvSpPr>
        <p:spPr>
          <a:xfrm>
            <a:off x="365125" y="860800"/>
            <a:ext cx="2924100" cy="261300"/>
          </a:xfrm>
          <a:prstGeom prst="rect">
            <a:avLst/>
          </a:prstGeom>
          <a:solidFill>
            <a:srgbClr val="EB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Current Expenses</a:t>
            </a:r>
            <a:endParaRPr dirty="0"/>
          </a:p>
        </p:txBody>
      </p:sp>
      <p:grpSp>
        <p:nvGrpSpPr>
          <p:cNvPr id="1939" name="Google Shape;1939;p66"/>
          <p:cNvGrpSpPr/>
          <p:nvPr/>
        </p:nvGrpSpPr>
        <p:grpSpPr>
          <a:xfrm rot="10800000" flipH="1">
            <a:off x="2618925" y="3359175"/>
            <a:ext cx="3657500" cy="484000"/>
            <a:chOff x="3361900" y="903000"/>
            <a:chExt cx="3657500" cy="484000"/>
          </a:xfrm>
        </p:grpSpPr>
        <p:cxnSp>
          <p:nvCxnSpPr>
            <p:cNvPr id="1940" name="Google Shape;1940;p66"/>
            <p:cNvCxnSpPr/>
            <p:nvPr/>
          </p:nvCxnSpPr>
          <p:spPr>
            <a:xfrm>
              <a:off x="3361900" y="903000"/>
              <a:ext cx="3617100" cy="1800"/>
            </a:xfrm>
            <a:prstGeom prst="straightConnector1">
              <a:avLst/>
            </a:prstGeom>
            <a:noFill/>
            <a:ln w="38100" cap="flat" cmpd="sng">
              <a:solidFill>
                <a:schemeClr val="dk2"/>
              </a:solidFill>
              <a:prstDash val="dash"/>
              <a:round/>
              <a:headEnd type="none" w="med" len="med"/>
              <a:tailEnd type="none" w="med" len="med"/>
            </a:ln>
          </p:spPr>
        </p:cxnSp>
        <p:cxnSp>
          <p:nvCxnSpPr>
            <p:cNvPr id="1941" name="Google Shape;1941;p66"/>
            <p:cNvCxnSpPr/>
            <p:nvPr/>
          </p:nvCxnSpPr>
          <p:spPr>
            <a:xfrm rot="10800000">
              <a:off x="7018500" y="903000"/>
              <a:ext cx="900" cy="460200"/>
            </a:xfrm>
            <a:prstGeom prst="straightConnector1">
              <a:avLst/>
            </a:prstGeom>
            <a:noFill/>
            <a:ln w="28575" cap="flat" cmpd="sng">
              <a:solidFill>
                <a:schemeClr val="dk2"/>
              </a:solidFill>
              <a:prstDash val="dash"/>
              <a:round/>
              <a:headEnd type="triangle" w="med" len="med"/>
              <a:tailEnd type="none" w="med" len="med"/>
            </a:ln>
          </p:spPr>
        </p:cxnSp>
        <p:cxnSp>
          <p:nvCxnSpPr>
            <p:cNvPr id="1942" name="Google Shape;1942;p66"/>
            <p:cNvCxnSpPr/>
            <p:nvPr/>
          </p:nvCxnSpPr>
          <p:spPr>
            <a:xfrm>
              <a:off x="3385700" y="926800"/>
              <a:ext cx="3617100" cy="1800"/>
            </a:xfrm>
            <a:prstGeom prst="straightConnector1">
              <a:avLst/>
            </a:prstGeom>
            <a:noFill/>
            <a:ln w="38100" cap="flat" cmpd="sng">
              <a:solidFill>
                <a:srgbClr val="9E9E9E"/>
              </a:solidFill>
              <a:prstDash val="dash"/>
              <a:round/>
              <a:headEnd type="none" w="med" len="med"/>
              <a:tailEnd type="none" w="med" len="med"/>
            </a:ln>
          </p:spPr>
        </p:cxnSp>
        <p:cxnSp>
          <p:nvCxnSpPr>
            <p:cNvPr id="1943" name="Google Shape;1943;p66"/>
            <p:cNvCxnSpPr/>
            <p:nvPr/>
          </p:nvCxnSpPr>
          <p:spPr>
            <a:xfrm rot="10800000">
              <a:off x="7002800" y="926800"/>
              <a:ext cx="900" cy="460200"/>
            </a:xfrm>
            <a:prstGeom prst="straightConnector1">
              <a:avLst/>
            </a:prstGeom>
            <a:noFill/>
            <a:ln w="28575" cap="flat" cmpd="sng">
              <a:solidFill>
                <a:srgbClr val="9E9E9E"/>
              </a:solidFill>
              <a:prstDash val="dash"/>
              <a:round/>
              <a:headEnd type="triangle" w="med" len="med"/>
              <a:tailEnd type="none" w="med" len="med"/>
            </a:ln>
          </p:spPr>
        </p:cxnSp>
      </p:grpSp>
      <p:cxnSp>
        <p:nvCxnSpPr>
          <p:cNvPr id="1944" name="Google Shape;1944;p66"/>
          <p:cNvCxnSpPr/>
          <p:nvPr/>
        </p:nvCxnSpPr>
        <p:spPr>
          <a:xfrm>
            <a:off x="371500" y="1176500"/>
            <a:ext cx="2916900" cy="2100"/>
          </a:xfrm>
          <a:prstGeom prst="straightConnector1">
            <a:avLst/>
          </a:prstGeom>
          <a:noFill/>
          <a:ln w="19050" cap="flat" cmpd="sng">
            <a:solidFill>
              <a:schemeClr val="dk2"/>
            </a:solidFill>
            <a:prstDash val="solid"/>
            <a:round/>
            <a:headEnd type="none" w="med" len="med"/>
            <a:tailEnd type="none" w="med" len="med"/>
          </a:ln>
        </p:spPr>
      </p:cxnSp>
      <p:sp>
        <p:nvSpPr>
          <p:cNvPr id="1945" name="Google Shape;1945;p66"/>
          <p:cNvSpPr/>
          <p:nvPr/>
        </p:nvSpPr>
        <p:spPr>
          <a:xfrm>
            <a:off x="367900" y="1233000"/>
            <a:ext cx="29241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$972.66 ~ 1,100.00</a:t>
            </a:r>
            <a:endParaRPr dirty="0"/>
          </a:p>
        </p:txBody>
      </p:sp>
      <p:sp>
        <p:nvSpPr>
          <p:cNvPr id="1946" name="Google Shape;1946;p66"/>
          <p:cNvSpPr/>
          <p:nvPr/>
        </p:nvSpPr>
        <p:spPr>
          <a:xfrm>
            <a:off x="367900" y="2606650"/>
            <a:ext cx="2924100" cy="2613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Expected Labor</a:t>
            </a:r>
            <a:endParaRPr dirty="0"/>
          </a:p>
        </p:txBody>
      </p:sp>
      <p:cxnSp>
        <p:nvCxnSpPr>
          <p:cNvPr id="1947" name="Google Shape;1947;p66"/>
          <p:cNvCxnSpPr/>
          <p:nvPr/>
        </p:nvCxnSpPr>
        <p:spPr>
          <a:xfrm>
            <a:off x="371500" y="2926125"/>
            <a:ext cx="2916900" cy="2100"/>
          </a:xfrm>
          <a:prstGeom prst="straightConnector1">
            <a:avLst/>
          </a:prstGeom>
          <a:noFill/>
          <a:ln w="19050" cap="flat" cmpd="sng">
            <a:solidFill>
              <a:schemeClr val="dk2"/>
            </a:solidFill>
            <a:prstDash val="solid"/>
            <a:round/>
            <a:headEnd type="none" w="med" len="med"/>
            <a:tailEnd type="none" w="med" len="med"/>
          </a:ln>
        </p:spPr>
      </p:cxnSp>
      <p:sp>
        <p:nvSpPr>
          <p:cNvPr id="1948" name="Google Shape;1948;p66"/>
          <p:cNvSpPr/>
          <p:nvPr/>
        </p:nvSpPr>
        <p:spPr>
          <a:xfrm>
            <a:off x="367900" y="2982625"/>
            <a:ext cx="29241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20 Hours → $1,000.00 ± 250</a:t>
            </a:r>
            <a:endParaRPr dirty="0"/>
          </a:p>
        </p:txBody>
      </p:sp>
      <p:sp>
        <p:nvSpPr>
          <p:cNvPr id="1949" name="Google Shape;1949;p66"/>
          <p:cNvSpPr/>
          <p:nvPr/>
        </p:nvSpPr>
        <p:spPr>
          <a:xfrm>
            <a:off x="823925" y="1779163"/>
            <a:ext cx="2376600" cy="261300"/>
          </a:xfrm>
          <a:prstGeom prst="rect">
            <a:avLst/>
          </a:prstGeom>
          <a:solidFill>
            <a:srgbClr val="9E9E9E">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t>Optics </a:t>
            </a:r>
            <a:r>
              <a:rPr lang="en" sz="1200" dirty="0">
                <a:solidFill>
                  <a:schemeClr val="dk1"/>
                </a:solidFill>
              </a:rPr>
              <a:t>→ $396.16</a:t>
            </a:r>
            <a:endParaRPr sz="1200" dirty="0"/>
          </a:p>
        </p:txBody>
      </p:sp>
      <p:sp>
        <p:nvSpPr>
          <p:cNvPr id="1950" name="Google Shape;1950;p66"/>
          <p:cNvSpPr/>
          <p:nvPr/>
        </p:nvSpPr>
        <p:spPr>
          <a:xfrm>
            <a:off x="823925" y="2017825"/>
            <a:ext cx="2376600" cy="261300"/>
          </a:xfrm>
          <a:prstGeom prst="rect">
            <a:avLst/>
          </a:prstGeom>
          <a:solidFill>
            <a:srgbClr val="9E9E9E">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t>Processors </a:t>
            </a:r>
            <a:r>
              <a:rPr lang="en" sz="1200" dirty="0">
                <a:solidFill>
                  <a:schemeClr val="dk1"/>
                </a:solidFill>
              </a:rPr>
              <a:t>→ $58.58</a:t>
            </a:r>
            <a:endParaRPr sz="1200" dirty="0"/>
          </a:p>
        </p:txBody>
      </p:sp>
      <p:sp>
        <p:nvSpPr>
          <p:cNvPr id="1951" name="Google Shape;1951;p66"/>
          <p:cNvSpPr/>
          <p:nvPr/>
        </p:nvSpPr>
        <p:spPr>
          <a:xfrm>
            <a:off x="823925" y="2260439"/>
            <a:ext cx="2376600" cy="261300"/>
          </a:xfrm>
          <a:prstGeom prst="rect">
            <a:avLst/>
          </a:prstGeom>
          <a:solidFill>
            <a:srgbClr val="9E9E9E">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t>Misc </a:t>
            </a:r>
            <a:r>
              <a:rPr lang="en" sz="1200" dirty="0">
                <a:solidFill>
                  <a:schemeClr val="dk1"/>
                </a:solidFill>
              </a:rPr>
              <a:t>→ $100.00</a:t>
            </a:r>
            <a:endParaRPr sz="1200" dirty="0"/>
          </a:p>
        </p:txBody>
      </p:sp>
      <p:sp>
        <p:nvSpPr>
          <p:cNvPr id="1952" name="Google Shape;1952;p66"/>
          <p:cNvSpPr/>
          <p:nvPr/>
        </p:nvSpPr>
        <p:spPr>
          <a:xfrm>
            <a:off x="5153075" y="2886450"/>
            <a:ext cx="676200" cy="2613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3" name="Google Shape;1953;p66"/>
          <p:cNvSpPr/>
          <p:nvPr/>
        </p:nvSpPr>
        <p:spPr>
          <a:xfrm>
            <a:off x="7381925" y="2767650"/>
            <a:ext cx="676200" cy="2613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4" name="Google Shape;1954;p66"/>
          <p:cNvSpPr/>
          <p:nvPr/>
        </p:nvSpPr>
        <p:spPr>
          <a:xfrm>
            <a:off x="6848525" y="1987850"/>
            <a:ext cx="676200" cy="261300"/>
          </a:xfrm>
          <a:prstGeom prst="rect">
            <a:avLst/>
          </a:prstGeom>
          <a:solidFill>
            <a:srgbClr val="C06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55" name="Google Shape;1955;p66"/>
          <p:cNvGrpSpPr/>
          <p:nvPr/>
        </p:nvGrpSpPr>
        <p:grpSpPr>
          <a:xfrm>
            <a:off x="3288241" y="2773550"/>
            <a:ext cx="4311827" cy="484000"/>
            <a:chOff x="3361900" y="903000"/>
            <a:chExt cx="3657500" cy="484000"/>
          </a:xfrm>
        </p:grpSpPr>
        <p:cxnSp>
          <p:nvCxnSpPr>
            <p:cNvPr id="1956" name="Google Shape;1956;p66"/>
            <p:cNvCxnSpPr/>
            <p:nvPr/>
          </p:nvCxnSpPr>
          <p:spPr>
            <a:xfrm>
              <a:off x="3361900" y="903000"/>
              <a:ext cx="3617100" cy="1800"/>
            </a:xfrm>
            <a:prstGeom prst="straightConnector1">
              <a:avLst/>
            </a:prstGeom>
            <a:noFill/>
            <a:ln w="38100" cap="flat" cmpd="sng">
              <a:solidFill>
                <a:schemeClr val="dk2"/>
              </a:solidFill>
              <a:prstDash val="dash"/>
              <a:round/>
              <a:headEnd type="none" w="med" len="med"/>
              <a:tailEnd type="none" w="med" len="med"/>
            </a:ln>
          </p:spPr>
        </p:cxnSp>
        <p:cxnSp>
          <p:nvCxnSpPr>
            <p:cNvPr id="1957" name="Google Shape;1957;p66"/>
            <p:cNvCxnSpPr/>
            <p:nvPr/>
          </p:nvCxnSpPr>
          <p:spPr>
            <a:xfrm rot="10800000">
              <a:off x="7018500" y="903000"/>
              <a:ext cx="900" cy="460200"/>
            </a:xfrm>
            <a:prstGeom prst="straightConnector1">
              <a:avLst/>
            </a:prstGeom>
            <a:noFill/>
            <a:ln w="28575" cap="flat" cmpd="sng">
              <a:solidFill>
                <a:schemeClr val="dk2"/>
              </a:solidFill>
              <a:prstDash val="dash"/>
              <a:round/>
              <a:headEnd type="triangle" w="med" len="med"/>
              <a:tailEnd type="none" w="med" len="med"/>
            </a:ln>
          </p:spPr>
        </p:cxnSp>
        <p:cxnSp>
          <p:nvCxnSpPr>
            <p:cNvPr id="1958" name="Google Shape;1958;p66"/>
            <p:cNvCxnSpPr/>
            <p:nvPr/>
          </p:nvCxnSpPr>
          <p:spPr>
            <a:xfrm>
              <a:off x="3385700" y="926800"/>
              <a:ext cx="3617100" cy="1800"/>
            </a:xfrm>
            <a:prstGeom prst="straightConnector1">
              <a:avLst/>
            </a:prstGeom>
            <a:noFill/>
            <a:ln w="38100" cap="flat" cmpd="sng">
              <a:solidFill>
                <a:schemeClr val="accent1"/>
              </a:solidFill>
              <a:prstDash val="dash"/>
              <a:round/>
              <a:headEnd type="none" w="med" len="med"/>
              <a:tailEnd type="none" w="med" len="med"/>
            </a:ln>
          </p:spPr>
        </p:cxnSp>
        <p:cxnSp>
          <p:nvCxnSpPr>
            <p:cNvPr id="1959" name="Google Shape;1959;p66"/>
            <p:cNvCxnSpPr/>
            <p:nvPr/>
          </p:nvCxnSpPr>
          <p:spPr>
            <a:xfrm rot="10800000">
              <a:off x="7002800" y="926800"/>
              <a:ext cx="900" cy="460200"/>
            </a:xfrm>
            <a:prstGeom prst="straightConnector1">
              <a:avLst/>
            </a:prstGeom>
            <a:noFill/>
            <a:ln w="28575" cap="flat" cmpd="sng">
              <a:solidFill>
                <a:schemeClr val="accent1"/>
              </a:solidFill>
              <a:prstDash val="dash"/>
              <a:round/>
              <a:headEnd type="triangle" w="med" len="med"/>
              <a:tailEnd type="none" w="med" len="med"/>
            </a:ln>
          </p:spPr>
        </p:cxnSp>
      </p:grpSp>
      <p:sp>
        <p:nvSpPr>
          <p:cNvPr id="1960" name="Google Shape;1960;p66"/>
          <p:cNvSpPr txBox="1"/>
          <p:nvPr/>
        </p:nvSpPr>
        <p:spPr>
          <a:xfrm>
            <a:off x="6896150" y="1972050"/>
            <a:ext cx="48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p>
        </p:txBody>
      </p:sp>
      <p:sp>
        <p:nvSpPr>
          <p:cNvPr id="1961" name="Google Shape;1961;p66"/>
          <p:cNvSpPr/>
          <p:nvPr/>
        </p:nvSpPr>
        <p:spPr>
          <a:xfrm>
            <a:off x="367900" y="3639925"/>
            <a:ext cx="2924100" cy="2613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Remaining Budget</a:t>
            </a:r>
            <a:endParaRPr dirty="0"/>
          </a:p>
        </p:txBody>
      </p:sp>
      <p:cxnSp>
        <p:nvCxnSpPr>
          <p:cNvPr id="1962" name="Google Shape;1962;p66"/>
          <p:cNvCxnSpPr/>
          <p:nvPr/>
        </p:nvCxnSpPr>
        <p:spPr>
          <a:xfrm>
            <a:off x="368725" y="3939863"/>
            <a:ext cx="2916900" cy="2100"/>
          </a:xfrm>
          <a:prstGeom prst="straightConnector1">
            <a:avLst/>
          </a:prstGeom>
          <a:noFill/>
          <a:ln w="19050" cap="flat" cmpd="sng">
            <a:solidFill>
              <a:schemeClr val="dk2"/>
            </a:solidFill>
            <a:prstDash val="solid"/>
            <a:round/>
            <a:headEnd type="none" w="med" len="med"/>
            <a:tailEnd type="none" w="med" len="med"/>
          </a:ln>
        </p:spPr>
      </p:cxnSp>
      <p:sp>
        <p:nvSpPr>
          <p:cNvPr id="1963" name="Google Shape;1963;p66"/>
          <p:cNvSpPr/>
          <p:nvPr/>
        </p:nvSpPr>
        <p:spPr>
          <a:xfrm>
            <a:off x="365125" y="3996363"/>
            <a:ext cx="2924100" cy="26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$2,650 ~ 3030.00</a:t>
            </a:r>
            <a:endParaRPr dirty="0"/>
          </a:p>
        </p:txBody>
      </p:sp>
      <p:sp>
        <p:nvSpPr>
          <p:cNvPr id="1964" name="Google Shape;1964;p66"/>
          <p:cNvSpPr/>
          <p:nvPr/>
        </p:nvSpPr>
        <p:spPr>
          <a:xfrm>
            <a:off x="7105725" y="1026088"/>
            <a:ext cx="543000" cy="483900"/>
          </a:xfrm>
          <a:prstGeom prst="wedgeRectCallout">
            <a:avLst>
              <a:gd name="adj1" fmla="val -20833"/>
              <a:gd name="adj2" fmla="val 62500"/>
            </a:avLst>
          </a:prstGeom>
          <a:solidFill>
            <a:schemeClr val="lt2"/>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20%</a:t>
            </a:r>
            <a:endParaRPr b="1" dirty="0"/>
          </a:p>
        </p:txBody>
      </p:sp>
      <p:sp>
        <p:nvSpPr>
          <p:cNvPr id="1965" name="Google Shape;1965;p66"/>
          <p:cNvSpPr/>
          <p:nvPr/>
        </p:nvSpPr>
        <p:spPr>
          <a:xfrm>
            <a:off x="7839150" y="2602450"/>
            <a:ext cx="543000" cy="483900"/>
          </a:xfrm>
          <a:prstGeom prst="wedgeRectCallout">
            <a:avLst>
              <a:gd name="adj1" fmla="val -20833"/>
              <a:gd name="adj2" fmla="val 62500"/>
            </a:avLst>
          </a:prstGeom>
          <a:solidFill>
            <a:schemeClr val="lt2"/>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20%</a:t>
            </a:r>
            <a:endParaRPr b="1" dirty="0"/>
          </a:p>
        </p:txBody>
      </p:sp>
      <p:sp>
        <p:nvSpPr>
          <p:cNvPr id="1966" name="Google Shape;1966;p66"/>
          <p:cNvSpPr/>
          <p:nvPr/>
        </p:nvSpPr>
        <p:spPr>
          <a:xfrm>
            <a:off x="5591250" y="3028950"/>
            <a:ext cx="543000" cy="483900"/>
          </a:xfrm>
          <a:prstGeom prst="wedgeRectCallout">
            <a:avLst>
              <a:gd name="adj1" fmla="val -20833"/>
              <a:gd name="adj2" fmla="val 62500"/>
            </a:avLst>
          </a:prstGeom>
          <a:solidFill>
            <a:schemeClr val="lt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60%</a:t>
            </a:r>
            <a:endParaRPr b="1" dirty="0"/>
          </a:p>
        </p:txBody>
      </p:sp>
      <p:sp>
        <p:nvSpPr>
          <p:cNvPr id="1967" name="Google Shape;1967;p6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39</a:t>
            </a:fld>
            <a:endParaRPr dirty="0"/>
          </a:p>
        </p:txBody>
      </p:sp>
      <p:sp>
        <p:nvSpPr>
          <p:cNvPr id="1968" name="Google Shape;1968;p66"/>
          <p:cNvSpPr/>
          <p:nvPr/>
        </p:nvSpPr>
        <p:spPr>
          <a:xfrm>
            <a:off x="5110175" y="4777950"/>
            <a:ext cx="12336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1"/>
          <p:cNvSpPr/>
          <p:nvPr/>
        </p:nvSpPr>
        <p:spPr>
          <a:xfrm>
            <a:off x="514350" y="2355888"/>
            <a:ext cx="7429500" cy="393600"/>
          </a:xfrm>
          <a:prstGeom prst="rect">
            <a:avLst/>
          </a:prstGeom>
          <a:solidFill>
            <a:srgbClr val="B6D7A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latin typeface="Open Sans"/>
                <a:ea typeface="Open Sans"/>
                <a:cs typeface="Open Sans"/>
                <a:sym typeface="Open Sans"/>
              </a:rPr>
              <a:t>Action</a:t>
            </a:r>
            <a:endParaRPr sz="1600" b="1" dirty="0">
              <a:latin typeface="Open Sans"/>
              <a:ea typeface="Open Sans"/>
              <a:cs typeface="Open Sans"/>
              <a:sym typeface="Open Sans"/>
            </a:endParaRPr>
          </a:p>
        </p:txBody>
      </p:sp>
      <p:sp>
        <p:nvSpPr>
          <p:cNvPr id="437" name="Google Shape;437;p31"/>
          <p:cNvSpPr/>
          <p:nvPr/>
        </p:nvSpPr>
        <p:spPr>
          <a:xfrm rot="10800000">
            <a:off x="7250613" y="2611075"/>
            <a:ext cx="1182116" cy="1145614"/>
          </a:xfrm>
          <a:custGeom>
            <a:avLst/>
            <a:gdLst/>
            <a:ahLst/>
            <a:cxnLst/>
            <a:rect l="l" t="t" r="r" b="b"/>
            <a:pathLst>
              <a:path w="45721" h="45134" extrusionOk="0">
                <a:moveTo>
                  <a:pt x="22862" y="0"/>
                </a:moveTo>
                <a:cubicBezTo>
                  <a:pt x="22093" y="0"/>
                  <a:pt x="21325" y="295"/>
                  <a:pt x="20741" y="884"/>
                </a:cubicBezTo>
                <a:lnTo>
                  <a:pt x="1179" y="20446"/>
                </a:lnTo>
                <a:cubicBezTo>
                  <a:pt x="1" y="21613"/>
                  <a:pt x="1" y="23518"/>
                  <a:pt x="1179" y="24697"/>
                </a:cubicBezTo>
                <a:lnTo>
                  <a:pt x="20741" y="44259"/>
                </a:lnTo>
                <a:cubicBezTo>
                  <a:pt x="21325" y="44842"/>
                  <a:pt x="22093" y="45134"/>
                  <a:pt x="22862" y="45134"/>
                </a:cubicBezTo>
                <a:cubicBezTo>
                  <a:pt x="23631" y="45134"/>
                  <a:pt x="24402" y="44842"/>
                  <a:pt x="24992" y="44259"/>
                </a:cubicBezTo>
                <a:lnTo>
                  <a:pt x="44554" y="24697"/>
                </a:lnTo>
                <a:cubicBezTo>
                  <a:pt x="45721" y="23518"/>
                  <a:pt x="45721" y="21613"/>
                  <a:pt x="44554" y="20446"/>
                </a:cubicBezTo>
                <a:lnTo>
                  <a:pt x="36684" y="12576"/>
                </a:lnTo>
                <a:cubicBezTo>
                  <a:pt x="36279" y="12171"/>
                  <a:pt x="36362" y="11481"/>
                  <a:pt x="36850" y="11171"/>
                </a:cubicBezTo>
                <a:cubicBezTo>
                  <a:pt x="37565" y="10719"/>
                  <a:pt x="38327" y="10362"/>
                  <a:pt x="39124" y="10052"/>
                </a:cubicBezTo>
                <a:cubicBezTo>
                  <a:pt x="39613" y="9874"/>
                  <a:pt x="40053" y="9552"/>
                  <a:pt x="40410" y="9100"/>
                </a:cubicBezTo>
                <a:cubicBezTo>
                  <a:pt x="41172" y="8111"/>
                  <a:pt x="41220" y="6778"/>
                  <a:pt x="40518" y="5742"/>
                </a:cubicBezTo>
                <a:cubicBezTo>
                  <a:pt x="39931" y="4872"/>
                  <a:pt x="39013" y="4437"/>
                  <a:pt x="38094" y="4437"/>
                </a:cubicBezTo>
                <a:cubicBezTo>
                  <a:pt x="37352" y="4437"/>
                  <a:pt x="36610" y="4721"/>
                  <a:pt x="36041" y="5290"/>
                </a:cubicBezTo>
                <a:cubicBezTo>
                  <a:pt x="35731" y="5599"/>
                  <a:pt x="35505" y="5956"/>
                  <a:pt x="35362" y="6337"/>
                </a:cubicBezTo>
                <a:cubicBezTo>
                  <a:pt x="35076" y="7135"/>
                  <a:pt x="34719" y="7885"/>
                  <a:pt x="34267" y="8588"/>
                </a:cubicBezTo>
                <a:cubicBezTo>
                  <a:pt x="34091" y="8872"/>
                  <a:pt x="33796" y="9021"/>
                  <a:pt x="33498" y="9021"/>
                </a:cubicBezTo>
                <a:cubicBezTo>
                  <a:pt x="33271" y="9021"/>
                  <a:pt x="33042" y="8934"/>
                  <a:pt x="32862" y="8754"/>
                </a:cubicBezTo>
                <a:lnTo>
                  <a:pt x="24992" y="884"/>
                </a:lnTo>
                <a:cubicBezTo>
                  <a:pt x="24402" y="295"/>
                  <a:pt x="23631" y="0"/>
                  <a:pt x="22862" y="0"/>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1"/>
          <p:cNvSpPr/>
          <p:nvPr/>
        </p:nvSpPr>
        <p:spPr>
          <a:xfrm>
            <a:off x="8584718" y="2118298"/>
            <a:ext cx="287338" cy="287338"/>
          </a:xfrm>
          <a:custGeom>
            <a:avLst/>
            <a:gdLst/>
            <a:ahLst/>
            <a:cxnLst/>
            <a:rect l="l" t="t" r="r" b="b"/>
            <a:pathLst>
              <a:path w="11955" h="11955" extrusionOk="0">
                <a:moveTo>
                  <a:pt x="5978" y="0"/>
                </a:moveTo>
                <a:cubicBezTo>
                  <a:pt x="2680" y="0"/>
                  <a:pt x="1" y="2679"/>
                  <a:pt x="1" y="5977"/>
                </a:cubicBezTo>
                <a:cubicBezTo>
                  <a:pt x="1" y="9275"/>
                  <a:pt x="2680" y="11954"/>
                  <a:pt x="5978" y="11954"/>
                </a:cubicBezTo>
                <a:cubicBezTo>
                  <a:pt x="9276" y="11954"/>
                  <a:pt x="11955" y="9275"/>
                  <a:pt x="11955" y="5977"/>
                </a:cubicBezTo>
                <a:cubicBezTo>
                  <a:pt x="11955" y="2679"/>
                  <a:pt x="9276" y="0"/>
                  <a:pt x="5978" y="0"/>
                </a:cubicBezTo>
                <a:close/>
              </a:path>
            </a:pathLst>
          </a:custGeom>
          <a:solidFill>
            <a:srgbClr val="C83D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1"/>
          <p:cNvSpPr/>
          <p:nvPr/>
        </p:nvSpPr>
        <p:spPr>
          <a:xfrm flipH="1">
            <a:off x="7238688" y="1415300"/>
            <a:ext cx="1182116" cy="1145614"/>
          </a:xfrm>
          <a:custGeom>
            <a:avLst/>
            <a:gdLst/>
            <a:ahLst/>
            <a:cxnLst/>
            <a:rect l="l" t="t" r="r" b="b"/>
            <a:pathLst>
              <a:path w="45721" h="45134" extrusionOk="0">
                <a:moveTo>
                  <a:pt x="22862" y="0"/>
                </a:moveTo>
                <a:cubicBezTo>
                  <a:pt x="22093" y="0"/>
                  <a:pt x="21325" y="295"/>
                  <a:pt x="20741" y="884"/>
                </a:cubicBezTo>
                <a:lnTo>
                  <a:pt x="1179" y="20446"/>
                </a:lnTo>
                <a:cubicBezTo>
                  <a:pt x="1" y="21613"/>
                  <a:pt x="1" y="23518"/>
                  <a:pt x="1179" y="24697"/>
                </a:cubicBezTo>
                <a:lnTo>
                  <a:pt x="20741" y="44259"/>
                </a:lnTo>
                <a:cubicBezTo>
                  <a:pt x="21325" y="44842"/>
                  <a:pt x="22093" y="45134"/>
                  <a:pt x="22862" y="45134"/>
                </a:cubicBezTo>
                <a:cubicBezTo>
                  <a:pt x="23631" y="45134"/>
                  <a:pt x="24402" y="44842"/>
                  <a:pt x="24992" y="44259"/>
                </a:cubicBezTo>
                <a:lnTo>
                  <a:pt x="44554" y="24697"/>
                </a:lnTo>
                <a:cubicBezTo>
                  <a:pt x="45721" y="23518"/>
                  <a:pt x="45721" y="21613"/>
                  <a:pt x="44554" y="20446"/>
                </a:cubicBezTo>
                <a:lnTo>
                  <a:pt x="36684" y="12576"/>
                </a:lnTo>
                <a:cubicBezTo>
                  <a:pt x="36279" y="12171"/>
                  <a:pt x="36362" y="11481"/>
                  <a:pt x="36850" y="11171"/>
                </a:cubicBezTo>
                <a:cubicBezTo>
                  <a:pt x="37565" y="10719"/>
                  <a:pt x="38327" y="10362"/>
                  <a:pt x="39124" y="10052"/>
                </a:cubicBezTo>
                <a:cubicBezTo>
                  <a:pt x="39613" y="9874"/>
                  <a:pt x="40053" y="9552"/>
                  <a:pt x="40410" y="9100"/>
                </a:cubicBezTo>
                <a:cubicBezTo>
                  <a:pt x="41172" y="8111"/>
                  <a:pt x="41220" y="6778"/>
                  <a:pt x="40518" y="5742"/>
                </a:cubicBezTo>
                <a:cubicBezTo>
                  <a:pt x="39931" y="4872"/>
                  <a:pt x="39013" y="4437"/>
                  <a:pt x="38094" y="4437"/>
                </a:cubicBezTo>
                <a:cubicBezTo>
                  <a:pt x="37352" y="4437"/>
                  <a:pt x="36610" y="4721"/>
                  <a:pt x="36041" y="5290"/>
                </a:cubicBezTo>
                <a:cubicBezTo>
                  <a:pt x="35731" y="5599"/>
                  <a:pt x="35505" y="5956"/>
                  <a:pt x="35362" y="6337"/>
                </a:cubicBezTo>
                <a:cubicBezTo>
                  <a:pt x="35076" y="7135"/>
                  <a:pt x="34719" y="7885"/>
                  <a:pt x="34267" y="8588"/>
                </a:cubicBezTo>
                <a:cubicBezTo>
                  <a:pt x="34091" y="8872"/>
                  <a:pt x="33796" y="9021"/>
                  <a:pt x="33498" y="9021"/>
                </a:cubicBezTo>
                <a:cubicBezTo>
                  <a:pt x="33271" y="9021"/>
                  <a:pt x="33042" y="8934"/>
                  <a:pt x="32862" y="8754"/>
                </a:cubicBezTo>
                <a:lnTo>
                  <a:pt x="24992" y="884"/>
                </a:lnTo>
                <a:cubicBezTo>
                  <a:pt x="24402" y="295"/>
                  <a:pt x="23631" y="0"/>
                  <a:pt x="22862" y="0"/>
                </a:cubicBezTo>
                <a:close/>
              </a:path>
            </a:pathLst>
          </a:custGeom>
          <a:solidFill>
            <a:srgbClr val="E6A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1"/>
          <p:cNvSpPr/>
          <p:nvPr/>
        </p:nvSpPr>
        <p:spPr>
          <a:xfrm>
            <a:off x="7238688" y="1415300"/>
            <a:ext cx="1182116" cy="1145614"/>
          </a:xfrm>
          <a:custGeom>
            <a:avLst/>
            <a:gdLst/>
            <a:ahLst/>
            <a:cxnLst/>
            <a:rect l="l" t="t" r="r" b="b"/>
            <a:pathLst>
              <a:path w="45721" h="45134" extrusionOk="0">
                <a:moveTo>
                  <a:pt x="22862" y="0"/>
                </a:moveTo>
                <a:cubicBezTo>
                  <a:pt x="22093" y="0"/>
                  <a:pt x="21325" y="295"/>
                  <a:pt x="20741" y="884"/>
                </a:cubicBezTo>
                <a:lnTo>
                  <a:pt x="1179" y="20446"/>
                </a:lnTo>
                <a:cubicBezTo>
                  <a:pt x="1" y="21613"/>
                  <a:pt x="1" y="23518"/>
                  <a:pt x="1179" y="24697"/>
                </a:cubicBezTo>
                <a:lnTo>
                  <a:pt x="20741" y="44259"/>
                </a:lnTo>
                <a:cubicBezTo>
                  <a:pt x="21325" y="44842"/>
                  <a:pt x="22093" y="45134"/>
                  <a:pt x="22862" y="45134"/>
                </a:cubicBezTo>
                <a:cubicBezTo>
                  <a:pt x="23631" y="45134"/>
                  <a:pt x="24402" y="44842"/>
                  <a:pt x="24992" y="44259"/>
                </a:cubicBezTo>
                <a:lnTo>
                  <a:pt x="44554" y="24697"/>
                </a:lnTo>
                <a:cubicBezTo>
                  <a:pt x="45721" y="23518"/>
                  <a:pt x="45721" y="21613"/>
                  <a:pt x="44554" y="20446"/>
                </a:cubicBezTo>
                <a:lnTo>
                  <a:pt x="36684" y="12576"/>
                </a:lnTo>
                <a:cubicBezTo>
                  <a:pt x="36279" y="12171"/>
                  <a:pt x="36362" y="11481"/>
                  <a:pt x="36850" y="11171"/>
                </a:cubicBezTo>
                <a:cubicBezTo>
                  <a:pt x="37565" y="10719"/>
                  <a:pt x="38327" y="10362"/>
                  <a:pt x="39124" y="10052"/>
                </a:cubicBezTo>
                <a:cubicBezTo>
                  <a:pt x="39613" y="9874"/>
                  <a:pt x="40053" y="9552"/>
                  <a:pt x="40410" y="9100"/>
                </a:cubicBezTo>
                <a:cubicBezTo>
                  <a:pt x="41172" y="8111"/>
                  <a:pt x="41220" y="6778"/>
                  <a:pt x="40518" y="5742"/>
                </a:cubicBezTo>
                <a:cubicBezTo>
                  <a:pt x="39931" y="4872"/>
                  <a:pt x="39013" y="4437"/>
                  <a:pt x="38094" y="4437"/>
                </a:cubicBezTo>
                <a:cubicBezTo>
                  <a:pt x="37352" y="4437"/>
                  <a:pt x="36610" y="4721"/>
                  <a:pt x="36041" y="5290"/>
                </a:cubicBezTo>
                <a:cubicBezTo>
                  <a:pt x="35731" y="5599"/>
                  <a:pt x="35505" y="5956"/>
                  <a:pt x="35362" y="6337"/>
                </a:cubicBezTo>
                <a:cubicBezTo>
                  <a:pt x="35076" y="7135"/>
                  <a:pt x="34719" y="7885"/>
                  <a:pt x="34267" y="8588"/>
                </a:cubicBezTo>
                <a:cubicBezTo>
                  <a:pt x="34091" y="8872"/>
                  <a:pt x="33796" y="9021"/>
                  <a:pt x="33498" y="9021"/>
                </a:cubicBezTo>
                <a:cubicBezTo>
                  <a:pt x="33271" y="9021"/>
                  <a:pt x="33042" y="8934"/>
                  <a:pt x="32862" y="8754"/>
                </a:cubicBezTo>
                <a:lnTo>
                  <a:pt x="24992" y="884"/>
                </a:lnTo>
                <a:cubicBezTo>
                  <a:pt x="24402" y="295"/>
                  <a:pt x="23631" y="0"/>
                  <a:pt x="22862" y="0"/>
                </a:cubicBezTo>
                <a:close/>
              </a:path>
            </a:pathLst>
          </a:custGeom>
          <a:solidFill>
            <a:srgbClr val="E6A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1"/>
          <p:cNvSpPr/>
          <p:nvPr/>
        </p:nvSpPr>
        <p:spPr>
          <a:xfrm>
            <a:off x="7875875" y="2009950"/>
            <a:ext cx="1152284" cy="1119926"/>
          </a:xfrm>
          <a:custGeom>
            <a:avLst/>
            <a:gdLst/>
            <a:ahLst/>
            <a:cxnLst/>
            <a:rect l="l" t="t" r="r" b="b"/>
            <a:pathLst>
              <a:path w="45721" h="45131" extrusionOk="0">
                <a:moveTo>
                  <a:pt x="22862" y="0"/>
                </a:moveTo>
                <a:cubicBezTo>
                  <a:pt x="22092" y="0"/>
                  <a:pt x="21324" y="295"/>
                  <a:pt x="20741" y="884"/>
                </a:cubicBezTo>
                <a:lnTo>
                  <a:pt x="12871" y="8742"/>
                </a:lnTo>
                <a:cubicBezTo>
                  <a:pt x="12698" y="8921"/>
                  <a:pt x="12472" y="9005"/>
                  <a:pt x="12246" y="9005"/>
                </a:cubicBezTo>
                <a:cubicBezTo>
                  <a:pt x="11945" y="9005"/>
                  <a:pt x="11643" y="8855"/>
                  <a:pt x="11466" y="8576"/>
                </a:cubicBezTo>
                <a:cubicBezTo>
                  <a:pt x="11014" y="7861"/>
                  <a:pt x="10645" y="7099"/>
                  <a:pt x="10347" y="6302"/>
                </a:cubicBezTo>
                <a:cubicBezTo>
                  <a:pt x="10168" y="5813"/>
                  <a:pt x="9847" y="5373"/>
                  <a:pt x="9394" y="5028"/>
                </a:cubicBezTo>
                <a:cubicBezTo>
                  <a:pt x="8866" y="4619"/>
                  <a:pt x="8248" y="4413"/>
                  <a:pt x="7630" y="4413"/>
                </a:cubicBezTo>
                <a:cubicBezTo>
                  <a:pt x="7078" y="4413"/>
                  <a:pt x="6526" y="4577"/>
                  <a:pt x="6037" y="4909"/>
                </a:cubicBezTo>
                <a:cubicBezTo>
                  <a:pt x="4465" y="5968"/>
                  <a:pt x="4310" y="8123"/>
                  <a:pt x="5584" y="9385"/>
                </a:cubicBezTo>
                <a:cubicBezTo>
                  <a:pt x="5894" y="9695"/>
                  <a:pt x="6251" y="9921"/>
                  <a:pt x="6632" y="10064"/>
                </a:cubicBezTo>
                <a:cubicBezTo>
                  <a:pt x="7418" y="10350"/>
                  <a:pt x="8180" y="10707"/>
                  <a:pt x="8882" y="11159"/>
                </a:cubicBezTo>
                <a:cubicBezTo>
                  <a:pt x="9383"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C83D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1"/>
          <p:cNvSpPr/>
          <p:nvPr/>
        </p:nvSpPr>
        <p:spPr>
          <a:xfrm>
            <a:off x="6573050" y="1969375"/>
            <a:ext cx="1253556" cy="1224034"/>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B7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1"/>
          <p:cNvSpPr/>
          <p:nvPr/>
        </p:nvSpPr>
        <p:spPr>
          <a:xfrm>
            <a:off x="6714021" y="2099853"/>
            <a:ext cx="327447" cy="324220"/>
          </a:xfrm>
          <a:custGeom>
            <a:avLst/>
            <a:gdLst/>
            <a:ahLst/>
            <a:cxnLst/>
            <a:rect l="l" t="t" r="r" b="b"/>
            <a:pathLst>
              <a:path w="11943" h="11955" extrusionOk="0">
                <a:moveTo>
                  <a:pt x="5977" y="0"/>
                </a:moveTo>
                <a:cubicBezTo>
                  <a:pt x="2679" y="0"/>
                  <a:pt x="0" y="2679"/>
                  <a:pt x="0" y="5977"/>
                </a:cubicBezTo>
                <a:cubicBezTo>
                  <a:pt x="0" y="9275"/>
                  <a:pt x="2679" y="11954"/>
                  <a:pt x="5977" y="11954"/>
                </a:cubicBezTo>
                <a:cubicBezTo>
                  <a:pt x="9275" y="11954"/>
                  <a:pt x="11942" y="9275"/>
                  <a:pt x="11942" y="5977"/>
                </a:cubicBezTo>
                <a:cubicBezTo>
                  <a:pt x="11942" y="2679"/>
                  <a:pt x="9275" y="0"/>
                  <a:pt x="5977" y="0"/>
                </a:cubicBezTo>
                <a:close/>
              </a:path>
            </a:pathLst>
          </a:custGeom>
          <a:solidFill>
            <a:srgbClr val="B7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CubIST’s Purpose</a:t>
            </a:r>
            <a:endParaRPr dirty="0"/>
          </a:p>
        </p:txBody>
      </p:sp>
      <p:sp>
        <p:nvSpPr>
          <p:cNvPr id="445" name="Google Shape;445;p31"/>
          <p:cNvSpPr txBox="1">
            <a:spLocks noGrp="1"/>
          </p:cNvSpPr>
          <p:nvPr>
            <p:ph type="body" idx="1"/>
          </p:nvPr>
        </p:nvSpPr>
        <p:spPr>
          <a:xfrm>
            <a:off x="628650" y="2839875"/>
            <a:ext cx="75534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dirty="0"/>
              <a:t>Takes images</a:t>
            </a:r>
            <a:r>
              <a:rPr lang="en" dirty="0"/>
              <a:t> of stars, </a:t>
            </a:r>
            <a:r>
              <a:rPr lang="en" b="1" dirty="0"/>
              <a:t>processes</a:t>
            </a:r>
            <a:r>
              <a:rPr lang="en" dirty="0"/>
              <a:t> these images to </a:t>
            </a:r>
            <a:br>
              <a:rPr lang="en" dirty="0"/>
            </a:br>
            <a:r>
              <a:rPr lang="en" b="1" dirty="0"/>
              <a:t>detect patterns</a:t>
            </a:r>
            <a:r>
              <a:rPr lang="en" dirty="0"/>
              <a:t> based on relative brightness, </a:t>
            </a:r>
            <a:br>
              <a:rPr lang="en" dirty="0"/>
            </a:br>
            <a:r>
              <a:rPr lang="en" dirty="0"/>
              <a:t>and compares these patterns to a known catalog.</a:t>
            </a:r>
            <a:br>
              <a:rPr lang="en" dirty="0"/>
            </a:br>
            <a:r>
              <a:rPr lang="en" dirty="0"/>
              <a:t>CubIST </a:t>
            </a:r>
            <a:r>
              <a:rPr lang="en" b="1" dirty="0"/>
              <a:t>delivers accurate attitude solutions</a:t>
            </a:r>
            <a:r>
              <a:rPr lang="en" dirty="0"/>
              <a:t> for CubeSat missions.</a:t>
            </a:r>
            <a:endParaRPr dirty="0"/>
          </a:p>
        </p:txBody>
      </p:sp>
      <p:sp>
        <p:nvSpPr>
          <p:cNvPr id="446" name="Google Shape;446;p31"/>
          <p:cNvSpPr/>
          <p:nvPr/>
        </p:nvSpPr>
        <p:spPr>
          <a:xfrm>
            <a:off x="438150" y="742950"/>
            <a:ext cx="7429500" cy="393600"/>
          </a:xfrm>
          <a:prstGeom prst="rect">
            <a:avLst/>
          </a:prstGeom>
          <a:solidFill>
            <a:srgbClr val="B6D7A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latin typeface="Open Sans"/>
                <a:ea typeface="Open Sans"/>
                <a:cs typeface="Open Sans"/>
                <a:sym typeface="Open Sans"/>
              </a:rPr>
              <a:t>Mission</a:t>
            </a:r>
            <a:endParaRPr sz="1600" b="1" dirty="0">
              <a:latin typeface="Open Sans"/>
              <a:ea typeface="Open Sans"/>
              <a:cs typeface="Open Sans"/>
              <a:sym typeface="Open Sans"/>
            </a:endParaRPr>
          </a:p>
        </p:txBody>
      </p:sp>
      <p:sp>
        <p:nvSpPr>
          <p:cNvPr id="447" name="Google Shape;447;p31"/>
          <p:cNvSpPr txBox="1"/>
          <p:nvPr/>
        </p:nvSpPr>
        <p:spPr>
          <a:xfrm>
            <a:off x="628650" y="1224875"/>
            <a:ext cx="54579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800" dirty="0">
                <a:solidFill>
                  <a:schemeClr val="dk2"/>
                </a:solidFill>
                <a:latin typeface="Open Sans"/>
                <a:ea typeface="Open Sans"/>
                <a:cs typeface="Open Sans"/>
                <a:sym typeface="Open Sans"/>
              </a:rPr>
              <a:t>CubIST aims to design, build, and test a </a:t>
            </a:r>
            <a:r>
              <a:rPr lang="en" sz="1800" i="1" dirty="0">
                <a:solidFill>
                  <a:schemeClr val="dk2"/>
                </a:solidFill>
                <a:latin typeface="Open Sans"/>
                <a:ea typeface="Open Sans"/>
                <a:cs typeface="Open Sans"/>
                <a:sym typeface="Open Sans"/>
              </a:rPr>
              <a:t>prototypical</a:t>
            </a:r>
            <a:r>
              <a:rPr lang="en" sz="1800" dirty="0">
                <a:solidFill>
                  <a:schemeClr val="dk2"/>
                </a:solidFill>
                <a:latin typeface="Open Sans"/>
                <a:ea typeface="Open Sans"/>
                <a:cs typeface="Open Sans"/>
                <a:sym typeface="Open Sans"/>
              </a:rPr>
              <a:t> </a:t>
            </a:r>
            <a:r>
              <a:rPr lang="en" sz="1800" b="1" dirty="0">
                <a:solidFill>
                  <a:schemeClr val="dk2"/>
                </a:solidFill>
                <a:latin typeface="Open Sans"/>
                <a:ea typeface="Open Sans"/>
                <a:cs typeface="Open Sans"/>
                <a:sym typeface="Open Sans"/>
              </a:rPr>
              <a:t>star tracker</a:t>
            </a:r>
            <a:r>
              <a:rPr lang="en" sz="1800" dirty="0">
                <a:solidFill>
                  <a:schemeClr val="dk2"/>
                </a:solidFill>
                <a:latin typeface="Open Sans"/>
                <a:ea typeface="Open Sans"/>
                <a:cs typeface="Open Sans"/>
                <a:sym typeface="Open Sans"/>
              </a:rPr>
              <a:t> for future testing and flight instrument development in house at CU.</a:t>
            </a:r>
            <a:endParaRPr dirty="0"/>
          </a:p>
        </p:txBody>
      </p:sp>
      <p:sp>
        <p:nvSpPr>
          <p:cNvPr id="448" name="Google Shape;448;p31"/>
          <p:cNvSpPr/>
          <p:nvPr/>
        </p:nvSpPr>
        <p:spPr>
          <a:xfrm rot="-2469453">
            <a:off x="6957125" y="2196190"/>
            <a:ext cx="284897" cy="292320"/>
          </a:xfrm>
          <a:prstGeom prst="bentArrow">
            <a:avLst>
              <a:gd name="adj1" fmla="val 25000"/>
              <a:gd name="adj2" fmla="val 25000"/>
              <a:gd name="adj3" fmla="val 25000"/>
              <a:gd name="adj4" fmla="val 4375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1"/>
          <p:cNvSpPr/>
          <p:nvPr/>
        </p:nvSpPr>
        <p:spPr>
          <a:xfrm>
            <a:off x="7417175" y="1847850"/>
            <a:ext cx="847800" cy="3936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Design</a:t>
            </a:r>
            <a:endParaRPr dirty="0"/>
          </a:p>
        </p:txBody>
      </p:sp>
      <p:sp>
        <p:nvSpPr>
          <p:cNvPr id="450" name="Google Shape;450;p31"/>
          <p:cNvSpPr/>
          <p:nvPr/>
        </p:nvSpPr>
        <p:spPr>
          <a:xfrm>
            <a:off x="7905325" y="2656000"/>
            <a:ext cx="847800" cy="3936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Build</a:t>
            </a:r>
            <a:endParaRPr dirty="0"/>
          </a:p>
        </p:txBody>
      </p:sp>
      <p:sp>
        <p:nvSpPr>
          <p:cNvPr id="451" name="Google Shape;451;p31"/>
          <p:cNvSpPr/>
          <p:nvPr/>
        </p:nvSpPr>
        <p:spPr>
          <a:xfrm>
            <a:off x="6921875" y="2656000"/>
            <a:ext cx="847800" cy="3936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Test</a:t>
            </a:r>
            <a:endParaRPr dirty="0"/>
          </a:p>
        </p:txBody>
      </p:sp>
      <p:sp>
        <p:nvSpPr>
          <p:cNvPr id="452" name="Google Shape;452;p31"/>
          <p:cNvSpPr/>
          <p:nvPr/>
        </p:nvSpPr>
        <p:spPr>
          <a:xfrm rot="7383253">
            <a:off x="8392021" y="2196196"/>
            <a:ext cx="284912" cy="292319"/>
          </a:xfrm>
          <a:prstGeom prst="bentArrow">
            <a:avLst>
              <a:gd name="adj1" fmla="val 25000"/>
              <a:gd name="adj2" fmla="val 25000"/>
              <a:gd name="adj3" fmla="val 25000"/>
              <a:gd name="adj4" fmla="val 4375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31"/>
          <p:cNvSpPr/>
          <p:nvPr/>
        </p:nvSpPr>
        <p:spPr>
          <a:xfrm rot="-8097440">
            <a:off x="7696867" y="3059642"/>
            <a:ext cx="284893" cy="292318"/>
          </a:xfrm>
          <a:prstGeom prst="bentArrow">
            <a:avLst>
              <a:gd name="adj1" fmla="val 25000"/>
              <a:gd name="adj2" fmla="val 25000"/>
              <a:gd name="adj3" fmla="val 25000"/>
              <a:gd name="adj4" fmla="val 4375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54" name="Google Shape;454;p31"/>
          <p:cNvPicPr preferRelativeResize="0"/>
          <p:nvPr/>
        </p:nvPicPr>
        <p:blipFill>
          <a:blip r:embed="rId3">
            <a:alphaModFix/>
          </a:blip>
          <a:stretch>
            <a:fillRect/>
          </a:stretch>
        </p:blipFill>
        <p:spPr>
          <a:xfrm rot="1702941">
            <a:off x="7661275" y="2281737"/>
            <a:ext cx="360792" cy="527224"/>
          </a:xfrm>
          <a:prstGeom prst="rect">
            <a:avLst/>
          </a:prstGeom>
          <a:noFill/>
          <a:ln>
            <a:noFill/>
          </a:ln>
          <a:effectLst>
            <a:outerShdw blurRad="57150" dist="19050" dir="5400000" algn="bl" rotWithShape="0">
              <a:srgbClr val="000000">
                <a:alpha val="50000"/>
              </a:srgbClr>
            </a:outerShdw>
          </a:effectLst>
        </p:spPr>
      </p:pic>
      <p:sp>
        <p:nvSpPr>
          <p:cNvPr id="455" name="Google Shape;455;p31"/>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456" name="Google Shape;456;p3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67"/>
          <p:cNvSpPr txBox="1"/>
          <p:nvPr/>
        </p:nvSpPr>
        <p:spPr>
          <a:xfrm>
            <a:off x="311700" y="1758450"/>
            <a:ext cx="8520600" cy="84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rgbClr val="000000"/>
                </a:solidFill>
                <a:latin typeface="PT Sans Narrow"/>
                <a:ea typeface="PT Sans Narrow"/>
                <a:cs typeface="PT Sans Narrow"/>
                <a:sym typeface="PT Sans Narrow"/>
              </a:rPr>
              <a:t>Acknowledgments</a:t>
            </a:r>
            <a:endParaRPr sz="5400" b="1" dirty="0">
              <a:solidFill>
                <a:srgbClr val="000000"/>
              </a:solidFill>
              <a:latin typeface="PT Sans Narrow"/>
              <a:ea typeface="PT Sans Narrow"/>
              <a:cs typeface="PT Sans Narrow"/>
              <a:sym typeface="PT Sans Narrow"/>
            </a:endParaRPr>
          </a:p>
        </p:txBody>
      </p:sp>
      <p:sp>
        <p:nvSpPr>
          <p:cNvPr id="1974" name="Google Shape;1974;p67"/>
          <p:cNvSpPr txBox="1"/>
          <p:nvPr/>
        </p:nvSpPr>
        <p:spPr>
          <a:xfrm>
            <a:off x="466800" y="2600250"/>
            <a:ext cx="836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Thank you to our customer Dr. Palo, our advisor Dr. Akos, Colin for reviewing our presentation, and everyone else who has helped our team thus far!</a:t>
            </a:r>
            <a:endParaRPr dirty="0"/>
          </a:p>
        </p:txBody>
      </p:sp>
      <p:sp>
        <p:nvSpPr>
          <p:cNvPr id="1975" name="Google Shape;1975;p6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40</a:t>
            </a:fld>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pic>
        <p:nvPicPr>
          <p:cNvPr id="1980" name="Google Shape;1980;p68"/>
          <p:cNvPicPr preferRelativeResize="0"/>
          <p:nvPr/>
        </p:nvPicPr>
        <p:blipFill rotWithShape="1">
          <a:blip r:embed="rId3">
            <a:alphaModFix/>
          </a:blip>
          <a:srcRect l="-1056" t="13966" r="1405" b="16093"/>
          <a:stretch/>
        </p:blipFill>
        <p:spPr>
          <a:xfrm>
            <a:off x="-184950" y="0"/>
            <a:ext cx="9349125" cy="5275900"/>
          </a:xfrm>
          <a:prstGeom prst="rect">
            <a:avLst/>
          </a:prstGeom>
          <a:noFill/>
          <a:ln>
            <a:noFill/>
          </a:ln>
        </p:spPr>
      </p:pic>
      <p:sp>
        <p:nvSpPr>
          <p:cNvPr id="1981" name="Google Shape;1981;p68"/>
          <p:cNvSpPr txBox="1">
            <a:spLocks noGrp="1"/>
          </p:cNvSpPr>
          <p:nvPr>
            <p:ph type="sldNum" idx="12"/>
          </p:nvPr>
        </p:nvSpPr>
        <p:spPr>
          <a:xfrm>
            <a:off x="8539133" y="4882292"/>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41</a:t>
            </a:fld>
            <a:endParaRPr dirty="0"/>
          </a:p>
        </p:txBody>
      </p:sp>
      <p:sp>
        <p:nvSpPr>
          <p:cNvPr id="1982" name="Google Shape;1982;p68"/>
          <p:cNvSpPr txBox="1">
            <a:spLocks noGrp="1"/>
          </p:cNvSpPr>
          <p:nvPr>
            <p:ph type="title" idx="4294967295"/>
          </p:nvPr>
        </p:nvSpPr>
        <p:spPr>
          <a:xfrm>
            <a:off x="-85725" y="4057650"/>
            <a:ext cx="9249900" cy="841800"/>
          </a:xfrm>
          <a:prstGeom prst="rect">
            <a:avLst/>
          </a:prstGeom>
          <a:solidFill>
            <a:srgbClr val="E8EAED"/>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latin typeface="PT Sans Narrow"/>
                <a:ea typeface="PT Sans Narrow"/>
                <a:cs typeface="PT Sans Narrow"/>
                <a:sym typeface="PT Sans Narrow"/>
              </a:rPr>
              <a:t>Questions?</a:t>
            </a:r>
            <a:endParaRPr sz="5400" b="1" dirty="0">
              <a:latin typeface="PT Sans Narrow"/>
              <a:ea typeface="PT Sans Narrow"/>
              <a:cs typeface="PT Sans Narrow"/>
              <a:sym typeface="PT Sans Narrow"/>
            </a:endParaRPr>
          </a:p>
        </p:txBody>
      </p:sp>
      <p:pic>
        <p:nvPicPr>
          <p:cNvPr id="1983" name="Google Shape;1983;p68"/>
          <p:cNvPicPr preferRelativeResize="0"/>
          <p:nvPr/>
        </p:nvPicPr>
        <p:blipFill>
          <a:blip r:embed="rId4">
            <a:alphaModFix/>
          </a:blip>
          <a:stretch>
            <a:fillRect/>
          </a:stretch>
        </p:blipFill>
        <p:spPr>
          <a:xfrm>
            <a:off x="214319" y="4081545"/>
            <a:ext cx="1263650" cy="79401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p6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Appendix</a:t>
            </a:r>
            <a:endParaRPr dirty="0"/>
          </a:p>
        </p:txBody>
      </p:sp>
      <p:sp>
        <p:nvSpPr>
          <p:cNvPr id="1989" name="Google Shape;1989;p69"/>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Accumulated Documentation of Subsystems:</a:t>
            </a:r>
            <a:endParaRPr dirty="0"/>
          </a:p>
          <a:p>
            <a:pPr marL="0" lvl="0" indent="0" algn="l" rtl="0">
              <a:spcBef>
                <a:spcPts val="1200"/>
              </a:spcBef>
              <a:spcAft>
                <a:spcPts val="0"/>
              </a:spcAft>
              <a:buNone/>
            </a:pPr>
            <a:r>
              <a:rPr lang="en" dirty="0"/>
              <a:t>[1] Baffle Technical Document:</a:t>
            </a:r>
            <a:br>
              <a:rPr lang="en" dirty="0"/>
            </a:br>
            <a:r>
              <a:rPr lang="en" sz="1200" u="sng" dirty="0">
                <a:solidFill>
                  <a:schemeClr val="hlink"/>
                </a:solidFill>
                <a:hlinkClick r:id="rId3"/>
              </a:rPr>
              <a:t>https://docs.google.com/document/d/1WwXZ3dmE4t2_mBjZ3s4tzEjJJWSP3C6wyox_JScZp10/edit?usp=sharing</a:t>
            </a:r>
            <a:endParaRPr sz="1200" dirty="0"/>
          </a:p>
          <a:p>
            <a:pPr marL="0" lvl="0" indent="0" algn="l" rtl="0">
              <a:spcBef>
                <a:spcPts val="1200"/>
              </a:spcBef>
              <a:spcAft>
                <a:spcPts val="0"/>
              </a:spcAft>
              <a:buNone/>
            </a:pPr>
            <a:r>
              <a:rPr lang="en" dirty="0"/>
              <a:t>[2] Optics Technical Document:</a:t>
            </a:r>
            <a:br>
              <a:rPr lang="en" dirty="0"/>
            </a:br>
            <a:r>
              <a:rPr lang="en" sz="1200" u="sng" dirty="0">
                <a:solidFill>
                  <a:schemeClr val="hlink"/>
                </a:solidFill>
                <a:hlinkClick r:id="rId4"/>
              </a:rPr>
              <a:t>https://docs.google.com/document/d/1ZhyTCVkR2t3Tr4r4GpJ2OpF3q-DwYyIeRW7NWn7Gdwg/edit?usp=sharing</a:t>
            </a:r>
            <a:r>
              <a:rPr lang="en" sz="1200" dirty="0"/>
              <a:t> </a:t>
            </a:r>
            <a:endParaRPr sz="1200" dirty="0"/>
          </a:p>
          <a:p>
            <a:pPr marL="0" lvl="0" indent="0" algn="l" rtl="0">
              <a:spcBef>
                <a:spcPts val="1200"/>
              </a:spcBef>
              <a:spcAft>
                <a:spcPts val="0"/>
              </a:spcAft>
              <a:buNone/>
            </a:pPr>
            <a:r>
              <a:rPr lang="en" dirty="0"/>
              <a:t>[3] Software Technical Document: </a:t>
            </a:r>
            <a:br>
              <a:rPr lang="en" sz="1200" dirty="0"/>
            </a:br>
            <a:r>
              <a:rPr lang="en" sz="1200" u="sng" dirty="0">
                <a:solidFill>
                  <a:schemeClr val="hlink"/>
                </a:solidFill>
                <a:hlinkClick r:id="rId5"/>
              </a:rPr>
              <a:t>https://docs.google.com/document/d/1Q-_UHFDu2OuHukHIWtknz723jfdGDBnz7hESqHTJFzI/edit?usp=sharing</a:t>
            </a:r>
            <a:r>
              <a:rPr lang="en" sz="1200" dirty="0"/>
              <a:t> </a:t>
            </a:r>
            <a:endParaRPr sz="1200" dirty="0"/>
          </a:p>
          <a:p>
            <a:pPr marL="0" lvl="0" indent="0" algn="l" rtl="0">
              <a:spcBef>
                <a:spcPts val="1200"/>
              </a:spcBef>
              <a:spcAft>
                <a:spcPts val="1200"/>
              </a:spcAft>
              <a:buNone/>
            </a:pPr>
            <a:r>
              <a:rPr lang="en" dirty="0"/>
              <a:t>[4] Electrical System Hardware Technical Document:</a:t>
            </a:r>
            <a:br>
              <a:rPr lang="en" dirty="0"/>
            </a:br>
            <a:r>
              <a:rPr lang="en" sz="1200" u="sng" dirty="0">
                <a:solidFill>
                  <a:schemeClr val="hlink"/>
                </a:solidFill>
                <a:hlinkClick r:id="rId6"/>
              </a:rPr>
              <a:t>https://docs.google.com/document/d/1ciG65TJSJbB-Ew871nMCaLoUYqRjo-unH7c9CKo8GS0/edit?usp=sharing</a:t>
            </a:r>
            <a:r>
              <a:rPr lang="en" sz="1200" dirty="0"/>
              <a:t> </a:t>
            </a:r>
            <a:br>
              <a:rPr lang="en" sz="1200" dirty="0"/>
            </a:br>
            <a:br>
              <a:rPr lang="en" sz="1200" dirty="0"/>
            </a:br>
            <a:r>
              <a:rPr lang="en" sz="1200" dirty="0"/>
              <a:t>** Accessible via CU Boulder email</a:t>
            </a:r>
            <a:endParaRPr sz="1200" dirty="0"/>
          </a:p>
        </p:txBody>
      </p:sp>
      <p:sp>
        <p:nvSpPr>
          <p:cNvPr id="1990" name="Google Shape;1990;p6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42</a:t>
            </a:fld>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Google Shape;1995;p70"/>
          <p:cNvSpPr/>
          <p:nvPr/>
        </p:nvSpPr>
        <p:spPr>
          <a:xfrm>
            <a:off x="0" y="0"/>
            <a:ext cx="9144000" cy="4400700"/>
          </a:xfrm>
          <a:prstGeom prst="rect">
            <a:avLst/>
          </a:prstGeom>
          <a:gradFill>
            <a:gsLst>
              <a:gs pos="0">
                <a:srgbClr val="FFFFFF"/>
              </a:gs>
              <a:gs pos="100000">
                <a:srgbClr val="CFCFFF"/>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6" name="Google Shape;1996;p70"/>
          <p:cNvSpPr txBox="1">
            <a:spLocks noGrp="1"/>
          </p:cNvSpPr>
          <p:nvPr>
            <p:ph type="title"/>
          </p:nvPr>
        </p:nvSpPr>
        <p:spPr>
          <a:xfrm>
            <a:off x="311700" y="18555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Backup Slides</a:t>
            </a:r>
            <a:endParaRPr dirty="0"/>
          </a:p>
        </p:txBody>
      </p:sp>
      <p:sp>
        <p:nvSpPr>
          <p:cNvPr id="1997" name="Google Shape;1997;p70"/>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43</a:t>
            </a:fld>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7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Primary Objectives</a:t>
            </a:r>
            <a:endParaRPr dirty="0"/>
          </a:p>
        </p:txBody>
      </p:sp>
      <p:sp>
        <p:nvSpPr>
          <p:cNvPr id="2003" name="Google Shape;2003;p71"/>
          <p:cNvSpPr/>
          <p:nvPr/>
        </p:nvSpPr>
        <p:spPr>
          <a:xfrm>
            <a:off x="2972488" y="1147975"/>
            <a:ext cx="438000" cy="632400"/>
          </a:xfrm>
          <a:prstGeom prst="parallelogram">
            <a:avLst>
              <a:gd name="adj" fmla="val 25000"/>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4" name="Google Shape;2004;p71"/>
          <p:cNvSpPr/>
          <p:nvPr/>
        </p:nvSpPr>
        <p:spPr>
          <a:xfrm rot="10800000">
            <a:off x="2757988" y="1263725"/>
            <a:ext cx="470125" cy="393600"/>
          </a:xfrm>
          <a:prstGeom prst="flowChartMagneticDrum">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05" name="Google Shape;2005;p71"/>
          <p:cNvGrpSpPr/>
          <p:nvPr/>
        </p:nvGrpSpPr>
        <p:grpSpPr>
          <a:xfrm>
            <a:off x="912488" y="714625"/>
            <a:ext cx="1535333" cy="1514400"/>
            <a:chOff x="912488" y="714625"/>
            <a:chExt cx="1535333" cy="1514400"/>
          </a:xfrm>
        </p:grpSpPr>
        <p:sp>
          <p:nvSpPr>
            <p:cNvPr id="2006" name="Google Shape;2006;p71"/>
            <p:cNvSpPr/>
            <p:nvPr/>
          </p:nvSpPr>
          <p:spPr>
            <a:xfrm rot="5400000">
              <a:off x="674438" y="952675"/>
              <a:ext cx="1514400" cy="1038300"/>
            </a:xfrm>
            <a:prstGeom prst="triangle">
              <a:avLst>
                <a:gd name="adj" fmla="val 50000"/>
              </a:avLst>
            </a:prstGeom>
            <a:solidFill>
              <a:srgbClr val="FFE599"/>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7" name="Google Shape;2007;p71"/>
            <p:cNvSpPr/>
            <p:nvPr/>
          </p:nvSpPr>
          <p:spPr>
            <a:xfrm rot="-5400000">
              <a:off x="2099520" y="1347475"/>
              <a:ext cx="447900" cy="248700"/>
            </a:xfrm>
            <a:prstGeom prst="can">
              <a:avLst>
                <a:gd name="adj" fmla="val 25000"/>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8" name="Google Shape;2008;p71"/>
            <p:cNvSpPr/>
            <p:nvPr/>
          </p:nvSpPr>
          <p:spPr>
            <a:xfrm rot="-5400000">
              <a:off x="1649770" y="1196350"/>
              <a:ext cx="673500" cy="529800"/>
            </a:xfrm>
            <a:prstGeom prst="can">
              <a:avLst>
                <a:gd name="adj" fmla="val 25000"/>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9" name="Google Shape;2009;p71"/>
            <p:cNvSpPr/>
            <p:nvPr/>
          </p:nvSpPr>
          <p:spPr>
            <a:xfrm rot="-5400000">
              <a:off x="1106088" y="1196350"/>
              <a:ext cx="954600" cy="529800"/>
            </a:xfrm>
            <a:prstGeom prst="can">
              <a:avLst>
                <a:gd name="adj" fmla="val 25000"/>
              </a:avLst>
            </a:prstGeom>
            <a:solidFill>
              <a:srgbClr val="B3A77D"/>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10" name="Google Shape;2010;p71"/>
          <p:cNvSpPr/>
          <p:nvPr/>
        </p:nvSpPr>
        <p:spPr>
          <a:xfrm>
            <a:off x="2757988" y="1265175"/>
            <a:ext cx="155700" cy="393600"/>
          </a:xfrm>
          <a:prstGeom prst="ellipse">
            <a:avLst/>
          </a:prstGeom>
          <a:solidFill>
            <a:srgbClr val="A1E8D9"/>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1" name="Google Shape;2011;p71"/>
          <p:cNvSpPr/>
          <p:nvPr/>
        </p:nvSpPr>
        <p:spPr>
          <a:xfrm>
            <a:off x="2491688" y="1365125"/>
            <a:ext cx="328800" cy="190800"/>
          </a:xfrm>
          <a:prstGeom prst="rightArrow">
            <a:avLst>
              <a:gd name="adj1" fmla="val 50000"/>
              <a:gd name="adj2" fmla="val 50000"/>
            </a:avLst>
          </a:prstGeom>
          <a:solidFill>
            <a:srgbClr val="00FF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0FF00"/>
              </a:solidFill>
            </a:endParaRPr>
          </a:p>
        </p:txBody>
      </p:sp>
      <p:cxnSp>
        <p:nvCxnSpPr>
          <p:cNvPr id="2012" name="Google Shape;2012;p71"/>
          <p:cNvCxnSpPr>
            <a:stCxn id="2003" idx="2"/>
          </p:cNvCxnSpPr>
          <p:nvPr/>
        </p:nvCxnSpPr>
        <p:spPr>
          <a:xfrm rot="10800000" flipH="1">
            <a:off x="3355738" y="1328875"/>
            <a:ext cx="381000" cy="135300"/>
          </a:xfrm>
          <a:prstGeom prst="curvedConnector3">
            <a:avLst>
              <a:gd name="adj1" fmla="val 57185"/>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2013" name="Google Shape;2013;p71"/>
          <p:cNvSpPr/>
          <p:nvPr/>
        </p:nvSpPr>
        <p:spPr>
          <a:xfrm>
            <a:off x="3734688" y="1201025"/>
            <a:ext cx="1052100" cy="519000"/>
          </a:xfrm>
          <a:prstGeom prst="roundRect">
            <a:avLst>
              <a:gd name="adj" fmla="val 16667"/>
            </a:avLst>
          </a:prstGeom>
          <a:solidFill>
            <a:srgbClr val="6AA84F"/>
          </a:solidFill>
          <a:ln w="9525" cap="flat" cmpd="sng">
            <a:solidFill>
              <a:srgbClr val="695D4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4" name="Google Shape;2014;p71"/>
          <p:cNvSpPr/>
          <p:nvPr/>
        </p:nvSpPr>
        <p:spPr>
          <a:xfrm>
            <a:off x="4127263" y="1385900"/>
            <a:ext cx="2487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5" name="Google Shape;2015;p71"/>
          <p:cNvSpPr/>
          <p:nvPr/>
        </p:nvSpPr>
        <p:spPr>
          <a:xfrm>
            <a:off x="3832338" y="1234375"/>
            <a:ext cx="858000" cy="945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6" name="Google Shape;2016;p71"/>
          <p:cNvSpPr/>
          <p:nvPr/>
        </p:nvSpPr>
        <p:spPr>
          <a:xfrm>
            <a:off x="3856988" y="12549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7" name="Google Shape;2017;p71"/>
          <p:cNvSpPr/>
          <p:nvPr/>
        </p:nvSpPr>
        <p:spPr>
          <a:xfrm>
            <a:off x="3856988" y="12882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8" name="Google Shape;2018;p71"/>
          <p:cNvSpPr/>
          <p:nvPr/>
        </p:nvSpPr>
        <p:spPr>
          <a:xfrm>
            <a:off x="3898663"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9" name="Google Shape;2019;p71"/>
          <p:cNvSpPr/>
          <p:nvPr/>
        </p:nvSpPr>
        <p:spPr>
          <a:xfrm>
            <a:off x="3898663"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0" name="Google Shape;2020;p71"/>
          <p:cNvSpPr/>
          <p:nvPr/>
        </p:nvSpPr>
        <p:spPr>
          <a:xfrm>
            <a:off x="3940338" y="12549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1" name="Google Shape;2021;p71"/>
          <p:cNvSpPr/>
          <p:nvPr/>
        </p:nvSpPr>
        <p:spPr>
          <a:xfrm>
            <a:off x="3940338" y="12882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71"/>
          <p:cNvSpPr/>
          <p:nvPr/>
        </p:nvSpPr>
        <p:spPr>
          <a:xfrm>
            <a:off x="3982013" y="12548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3" name="Google Shape;2023;p71"/>
          <p:cNvSpPr/>
          <p:nvPr/>
        </p:nvSpPr>
        <p:spPr>
          <a:xfrm>
            <a:off x="3982013" y="12882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4" name="Google Shape;2024;p71"/>
          <p:cNvSpPr/>
          <p:nvPr/>
        </p:nvSpPr>
        <p:spPr>
          <a:xfrm>
            <a:off x="4023688"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5" name="Google Shape;2025;p71"/>
          <p:cNvSpPr/>
          <p:nvPr/>
        </p:nvSpPr>
        <p:spPr>
          <a:xfrm>
            <a:off x="4023688"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6" name="Google Shape;2026;p71"/>
          <p:cNvSpPr/>
          <p:nvPr/>
        </p:nvSpPr>
        <p:spPr>
          <a:xfrm>
            <a:off x="4065363" y="12548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7" name="Google Shape;2027;p71"/>
          <p:cNvSpPr/>
          <p:nvPr/>
        </p:nvSpPr>
        <p:spPr>
          <a:xfrm>
            <a:off x="4065363" y="12882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8" name="Google Shape;2028;p71"/>
          <p:cNvSpPr/>
          <p:nvPr/>
        </p:nvSpPr>
        <p:spPr>
          <a:xfrm>
            <a:off x="4107038"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9" name="Google Shape;2029;p71"/>
          <p:cNvSpPr/>
          <p:nvPr/>
        </p:nvSpPr>
        <p:spPr>
          <a:xfrm>
            <a:off x="4107038"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0" name="Google Shape;2030;p71"/>
          <p:cNvSpPr/>
          <p:nvPr/>
        </p:nvSpPr>
        <p:spPr>
          <a:xfrm>
            <a:off x="4148713" y="12548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1" name="Google Shape;2031;p71"/>
          <p:cNvSpPr/>
          <p:nvPr/>
        </p:nvSpPr>
        <p:spPr>
          <a:xfrm>
            <a:off x="4148713" y="12882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2" name="Google Shape;2032;p71"/>
          <p:cNvSpPr/>
          <p:nvPr/>
        </p:nvSpPr>
        <p:spPr>
          <a:xfrm>
            <a:off x="4190388"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3" name="Google Shape;2033;p71"/>
          <p:cNvSpPr/>
          <p:nvPr/>
        </p:nvSpPr>
        <p:spPr>
          <a:xfrm>
            <a:off x="4190388"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4" name="Google Shape;2034;p71"/>
          <p:cNvSpPr/>
          <p:nvPr/>
        </p:nvSpPr>
        <p:spPr>
          <a:xfrm>
            <a:off x="4232063" y="12548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5" name="Google Shape;2035;p71"/>
          <p:cNvSpPr/>
          <p:nvPr/>
        </p:nvSpPr>
        <p:spPr>
          <a:xfrm>
            <a:off x="4232063" y="12882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6" name="Google Shape;2036;p71"/>
          <p:cNvSpPr/>
          <p:nvPr/>
        </p:nvSpPr>
        <p:spPr>
          <a:xfrm>
            <a:off x="4273738" y="125491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7" name="Google Shape;2037;p71"/>
          <p:cNvSpPr/>
          <p:nvPr/>
        </p:nvSpPr>
        <p:spPr>
          <a:xfrm>
            <a:off x="4273738" y="1288263"/>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8" name="Google Shape;2038;p71"/>
          <p:cNvSpPr/>
          <p:nvPr/>
        </p:nvSpPr>
        <p:spPr>
          <a:xfrm>
            <a:off x="4315413" y="125488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9" name="Google Shape;2039;p71"/>
          <p:cNvSpPr/>
          <p:nvPr/>
        </p:nvSpPr>
        <p:spPr>
          <a:xfrm>
            <a:off x="4315413" y="1288238"/>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0" name="Google Shape;2040;p71"/>
          <p:cNvSpPr/>
          <p:nvPr/>
        </p:nvSpPr>
        <p:spPr>
          <a:xfrm>
            <a:off x="4357088"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1" name="Google Shape;2041;p71"/>
          <p:cNvSpPr/>
          <p:nvPr/>
        </p:nvSpPr>
        <p:spPr>
          <a:xfrm>
            <a:off x="4357088"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2" name="Google Shape;2042;p71"/>
          <p:cNvSpPr/>
          <p:nvPr/>
        </p:nvSpPr>
        <p:spPr>
          <a:xfrm>
            <a:off x="4398763" y="12548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3" name="Google Shape;2043;p71"/>
          <p:cNvSpPr/>
          <p:nvPr/>
        </p:nvSpPr>
        <p:spPr>
          <a:xfrm>
            <a:off x="4398763" y="12882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4" name="Google Shape;2044;p71"/>
          <p:cNvSpPr/>
          <p:nvPr/>
        </p:nvSpPr>
        <p:spPr>
          <a:xfrm>
            <a:off x="4440438"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5" name="Google Shape;2045;p71"/>
          <p:cNvSpPr/>
          <p:nvPr/>
        </p:nvSpPr>
        <p:spPr>
          <a:xfrm>
            <a:off x="4440438"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6" name="Google Shape;2046;p71"/>
          <p:cNvSpPr/>
          <p:nvPr/>
        </p:nvSpPr>
        <p:spPr>
          <a:xfrm>
            <a:off x="4482113" y="12548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7" name="Google Shape;2047;p71"/>
          <p:cNvSpPr/>
          <p:nvPr/>
        </p:nvSpPr>
        <p:spPr>
          <a:xfrm>
            <a:off x="4482113" y="12882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2048;p71"/>
          <p:cNvSpPr/>
          <p:nvPr/>
        </p:nvSpPr>
        <p:spPr>
          <a:xfrm>
            <a:off x="4523788"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2049;p71"/>
          <p:cNvSpPr/>
          <p:nvPr/>
        </p:nvSpPr>
        <p:spPr>
          <a:xfrm>
            <a:off x="4523788"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2050;p71"/>
          <p:cNvSpPr/>
          <p:nvPr/>
        </p:nvSpPr>
        <p:spPr>
          <a:xfrm>
            <a:off x="4565463" y="12548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2051;p71"/>
          <p:cNvSpPr/>
          <p:nvPr/>
        </p:nvSpPr>
        <p:spPr>
          <a:xfrm>
            <a:off x="4565463" y="12882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2052;p71"/>
          <p:cNvSpPr/>
          <p:nvPr/>
        </p:nvSpPr>
        <p:spPr>
          <a:xfrm>
            <a:off x="4607138" y="125490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2053;p71"/>
          <p:cNvSpPr/>
          <p:nvPr/>
        </p:nvSpPr>
        <p:spPr>
          <a:xfrm>
            <a:off x="4607138" y="1288250"/>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4" name="Google Shape;2054;p71"/>
          <p:cNvSpPr/>
          <p:nvPr/>
        </p:nvSpPr>
        <p:spPr>
          <a:xfrm>
            <a:off x="4648813" y="125487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2055;p71"/>
          <p:cNvSpPr/>
          <p:nvPr/>
        </p:nvSpPr>
        <p:spPr>
          <a:xfrm>
            <a:off x="4648813" y="1288225"/>
            <a:ext cx="21300" cy="201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2056;p71"/>
          <p:cNvSpPr/>
          <p:nvPr/>
        </p:nvSpPr>
        <p:spPr>
          <a:xfrm>
            <a:off x="3727275" y="1265175"/>
            <a:ext cx="21300" cy="170100"/>
          </a:xfrm>
          <a:prstGeom prst="rect">
            <a:avLst/>
          </a:prstGeom>
          <a:solidFill>
            <a:srgbClr val="0000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2057;p71"/>
          <p:cNvSpPr/>
          <p:nvPr/>
        </p:nvSpPr>
        <p:spPr>
          <a:xfrm>
            <a:off x="4503413" y="1385900"/>
            <a:ext cx="170100" cy="170100"/>
          </a:xfrm>
          <a:prstGeom prst="rect">
            <a:avLst/>
          </a:prstGeom>
          <a:solidFill>
            <a:srgbClr val="9E9E9E"/>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2058;p71"/>
          <p:cNvSpPr/>
          <p:nvPr/>
        </p:nvSpPr>
        <p:spPr>
          <a:xfrm>
            <a:off x="3764813" y="123437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2059;p71"/>
          <p:cNvSpPr/>
          <p:nvPr/>
        </p:nvSpPr>
        <p:spPr>
          <a:xfrm>
            <a:off x="3764813" y="164687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2060;p71"/>
          <p:cNvSpPr/>
          <p:nvPr/>
        </p:nvSpPr>
        <p:spPr>
          <a:xfrm>
            <a:off x="4706563" y="123437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2061;p71"/>
          <p:cNvSpPr/>
          <p:nvPr/>
        </p:nvSpPr>
        <p:spPr>
          <a:xfrm>
            <a:off x="4706563" y="1646875"/>
            <a:ext cx="51300" cy="48900"/>
          </a:xfrm>
          <a:prstGeom prst="ellipse">
            <a:avLst/>
          </a:prstGeom>
          <a:solidFill>
            <a:srgbClr val="CFB87C"/>
          </a:solidFill>
          <a:ln w="9525" cap="flat" cmpd="sng">
            <a:solidFill>
              <a:srgbClr val="B3A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2062;p71"/>
          <p:cNvSpPr/>
          <p:nvPr/>
        </p:nvSpPr>
        <p:spPr>
          <a:xfrm>
            <a:off x="4901513" y="1365125"/>
            <a:ext cx="328800" cy="190800"/>
          </a:xfrm>
          <a:prstGeom prst="rightArrow">
            <a:avLst>
              <a:gd name="adj1" fmla="val 50000"/>
              <a:gd name="adj2" fmla="val 50000"/>
            </a:avLst>
          </a:prstGeom>
          <a:solidFill>
            <a:srgbClr val="00FF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0FF00"/>
              </a:solidFill>
            </a:endParaRPr>
          </a:p>
        </p:txBody>
      </p:sp>
      <p:sp>
        <p:nvSpPr>
          <p:cNvPr id="2063" name="Google Shape;2063;p71"/>
          <p:cNvSpPr/>
          <p:nvPr/>
        </p:nvSpPr>
        <p:spPr>
          <a:xfrm>
            <a:off x="5458313" y="1127427"/>
            <a:ext cx="438001" cy="673500"/>
          </a:xfrm>
          <a:prstGeom prst="rect">
            <a:avLst/>
          </a:prstGeom>
        </p:spPr>
        <p:txBody>
          <a:bodyPr>
            <a:prstTxWarp prst="textPlain">
              <a:avLst/>
            </a:prstTxWarp>
          </a:bodyPr>
          <a:lstStyle/>
          <a:p>
            <a:pPr lvl="0" algn="ctr"/>
            <a:r>
              <a:rPr b="0" i="0" dirty="0">
                <a:ln w="9525" cap="flat" cmpd="sng">
                  <a:solidFill>
                    <a:srgbClr val="695D46"/>
                  </a:solidFill>
                  <a:prstDash val="solid"/>
                  <a:round/>
                  <a:headEnd type="none" w="sm" len="sm"/>
                  <a:tailEnd type="none" w="sm" len="sm"/>
                </a:ln>
                <a:solidFill>
                  <a:srgbClr val="B3A77D"/>
                </a:solidFill>
                <a:latin typeface="Lobster"/>
              </a:rPr>
              <a:t>q</a:t>
            </a:r>
          </a:p>
        </p:txBody>
      </p:sp>
      <p:sp>
        <p:nvSpPr>
          <p:cNvPr id="2064" name="Google Shape;2064;p71"/>
          <p:cNvSpPr/>
          <p:nvPr/>
        </p:nvSpPr>
        <p:spPr>
          <a:xfrm>
            <a:off x="6073663" y="1265175"/>
            <a:ext cx="328800" cy="262700"/>
          </a:xfrm>
          <a:prstGeom prst="rect">
            <a:avLst/>
          </a:prstGeom>
        </p:spPr>
        <p:txBody>
          <a:bodyPr>
            <a:prstTxWarp prst="textPlain">
              <a:avLst/>
            </a:prstTxWarp>
          </a:bodyPr>
          <a:lstStyle/>
          <a:p>
            <a:pPr lvl="0" algn="ctr"/>
            <a:r>
              <a:rPr b="0" i="0" dirty="0">
                <a:ln w="9525" cap="flat" cmpd="sng">
                  <a:solidFill>
                    <a:srgbClr val="695D46"/>
                  </a:solidFill>
                  <a:prstDash val="solid"/>
                  <a:round/>
                  <a:headEnd type="none" w="sm" len="sm"/>
                  <a:tailEnd type="none" w="sm" len="sm"/>
                </a:ln>
                <a:solidFill>
                  <a:srgbClr val="B3A77D"/>
                </a:solidFill>
                <a:latin typeface="Arial"/>
              </a:rPr>
              <a:t>=</a:t>
            </a:r>
          </a:p>
        </p:txBody>
      </p:sp>
      <p:sp>
        <p:nvSpPr>
          <p:cNvPr id="2065" name="Google Shape;2065;p71"/>
          <p:cNvSpPr/>
          <p:nvPr/>
        </p:nvSpPr>
        <p:spPr>
          <a:xfrm>
            <a:off x="6579821" y="787225"/>
            <a:ext cx="367653" cy="1218582"/>
          </a:xfrm>
          <a:prstGeom prst="rect">
            <a:avLst/>
          </a:prstGeom>
        </p:spPr>
        <p:txBody>
          <a:bodyPr>
            <a:prstTxWarp prst="textPlain">
              <a:avLst/>
            </a:prstTxWarp>
          </a:bodyPr>
          <a:lstStyle/>
          <a:p>
            <a:pPr lvl="0" algn="ctr"/>
            <a:r>
              <a:rPr b="0" i="0" dirty="0">
                <a:ln w="9525" cap="flat" cmpd="sng">
                  <a:solidFill>
                    <a:srgbClr val="695D46"/>
                  </a:solidFill>
                  <a:prstDash val="solid"/>
                  <a:round/>
                  <a:headEnd type="none" w="sm" len="sm"/>
                  <a:tailEnd type="none" w="sm" len="sm"/>
                </a:ln>
                <a:solidFill>
                  <a:srgbClr val="B3A77D"/>
                </a:solidFill>
                <a:latin typeface="Arial"/>
              </a:rPr>
              <a:t>{</a:t>
            </a:r>
          </a:p>
        </p:txBody>
      </p:sp>
      <p:sp>
        <p:nvSpPr>
          <p:cNvPr id="2066" name="Google Shape;2066;p71"/>
          <p:cNvSpPr/>
          <p:nvPr/>
        </p:nvSpPr>
        <p:spPr>
          <a:xfrm flipH="1">
            <a:off x="7689346" y="787225"/>
            <a:ext cx="367653" cy="1218582"/>
          </a:xfrm>
          <a:prstGeom prst="rect">
            <a:avLst/>
          </a:prstGeom>
        </p:spPr>
        <p:txBody>
          <a:bodyPr>
            <a:prstTxWarp prst="textPlain">
              <a:avLst/>
            </a:prstTxWarp>
          </a:bodyPr>
          <a:lstStyle/>
          <a:p>
            <a:pPr lvl="0" algn="ctr"/>
            <a:r>
              <a:rPr b="0" i="0" dirty="0">
                <a:ln w="9525" cap="flat" cmpd="sng">
                  <a:solidFill>
                    <a:srgbClr val="695D46"/>
                  </a:solidFill>
                  <a:prstDash val="solid"/>
                  <a:round/>
                  <a:headEnd type="none" w="sm" len="sm"/>
                  <a:tailEnd type="none" w="sm" len="sm"/>
                </a:ln>
                <a:solidFill>
                  <a:srgbClr val="B3A77D"/>
                </a:solidFill>
                <a:latin typeface="Arial"/>
              </a:rPr>
              <a:t>{</a:t>
            </a:r>
          </a:p>
        </p:txBody>
      </p:sp>
      <p:cxnSp>
        <p:nvCxnSpPr>
          <p:cNvPr id="2067" name="Google Shape;2067;p71"/>
          <p:cNvCxnSpPr/>
          <p:nvPr/>
        </p:nvCxnSpPr>
        <p:spPr>
          <a:xfrm rot="10800000" flipH="1">
            <a:off x="7312652" y="1343013"/>
            <a:ext cx="400800" cy="275700"/>
          </a:xfrm>
          <a:prstGeom prst="straightConnector1">
            <a:avLst/>
          </a:prstGeom>
          <a:noFill/>
          <a:ln w="28575" cap="flat" cmpd="sng">
            <a:solidFill>
              <a:srgbClr val="FF0000"/>
            </a:solidFill>
            <a:prstDash val="solid"/>
            <a:round/>
            <a:headEnd type="none" w="med" len="med"/>
            <a:tailEnd type="triangle" w="med" len="med"/>
          </a:ln>
        </p:spPr>
      </p:cxnSp>
      <p:cxnSp>
        <p:nvCxnSpPr>
          <p:cNvPr id="2068" name="Google Shape;2068;p71"/>
          <p:cNvCxnSpPr/>
          <p:nvPr/>
        </p:nvCxnSpPr>
        <p:spPr>
          <a:xfrm rot="10800000">
            <a:off x="7075363" y="1238313"/>
            <a:ext cx="237300" cy="380400"/>
          </a:xfrm>
          <a:prstGeom prst="straightConnector1">
            <a:avLst/>
          </a:prstGeom>
          <a:noFill/>
          <a:ln w="28575" cap="flat" cmpd="sng">
            <a:solidFill>
              <a:srgbClr val="00FF00"/>
            </a:solidFill>
            <a:prstDash val="solid"/>
            <a:round/>
            <a:headEnd type="none" w="med" len="med"/>
            <a:tailEnd type="triangle" w="med" len="med"/>
          </a:ln>
        </p:spPr>
      </p:cxnSp>
      <p:cxnSp>
        <p:nvCxnSpPr>
          <p:cNvPr id="2069" name="Google Shape;2069;p71"/>
          <p:cNvCxnSpPr/>
          <p:nvPr/>
        </p:nvCxnSpPr>
        <p:spPr>
          <a:xfrm flipH="1">
            <a:off x="7132352" y="1618713"/>
            <a:ext cx="180300" cy="333900"/>
          </a:xfrm>
          <a:prstGeom prst="straightConnector1">
            <a:avLst/>
          </a:prstGeom>
          <a:noFill/>
          <a:ln w="28575" cap="flat" cmpd="sng">
            <a:solidFill>
              <a:srgbClr val="000000"/>
            </a:solidFill>
            <a:prstDash val="solid"/>
            <a:round/>
            <a:headEnd type="none" w="med" len="med"/>
            <a:tailEnd type="triangle" w="med" len="med"/>
          </a:ln>
        </p:spPr>
      </p:cxnSp>
      <p:cxnSp>
        <p:nvCxnSpPr>
          <p:cNvPr id="2070" name="Google Shape;2070;p71"/>
          <p:cNvCxnSpPr/>
          <p:nvPr/>
        </p:nvCxnSpPr>
        <p:spPr>
          <a:xfrm rot="10800000" flipH="1">
            <a:off x="7312650" y="216825"/>
            <a:ext cx="9900" cy="1410300"/>
          </a:xfrm>
          <a:prstGeom prst="straightConnector1">
            <a:avLst/>
          </a:prstGeom>
          <a:noFill/>
          <a:ln w="28575" cap="flat" cmpd="sng">
            <a:solidFill>
              <a:srgbClr val="FF00FF"/>
            </a:solidFill>
            <a:prstDash val="solid"/>
            <a:round/>
            <a:headEnd type="none" w="med" len="med"/>
            <a:tailEnd type="triangle" w="med" len="med"/>
          </a:ln>
        </p:spPr>
      </p:cxnSp>
      <p:grpSp>
        <p:nvGrpSpPr>
          <p:cNvPr id="2071" name="Google Shape;2071;p71"/>
          <p:cNvGrpSpPr/>
          <p:nvPr/>
        </p:nvGrpSpPr>
        <p:grpSpPr>
          <a:xfrm>
            <a:off x="819150" y="2457825"/>
            <a:ext cx="7284125" cy="380400"/>
            <a:chOff x="819150" y="2457825"/>
            <a:chExt cx="7284125" cy="380400"/>
          </a:xfrm>
        </p:grpSpPr>
        <p:sp>
          <p:nvSpPr>
            <p:cNvPr id="2072" name="Google Shape;2072;p71"/>
            <p:cNvSpPr/>
            <p:nvPr/>
          </p:nvSpPr>
          <p:spPr>
            <a:xfrm>
              <a:off x="1073675" y="2457988"/>
              <a:ext cx="70296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    Attenuate light from bright objects that enter the lens using a baffle </a:t>
              </a:r>
              <a:endParaRPr dirty="0"/>
            </a:p>
          </p:txBody>
        </p:sp>
        <p:sp>
          <p:nvSpPr>
            <p:cNvPr id="2073" name="Google Shape;2073;p71"/>
            <p:cNvSpPr/>
            <p:nvPr/>
          </p:nvSpPr>
          <p:spPr>
            <a:xfrm>
              <a:off x="819150" y="2457825"/>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1</a:t>
              </a:r>
              <a:endParaRPr dirty="0"/>
            </a:p>
          </p:txBody>
        </p:sp>
      </p:grpSp>
      <p:grpSp>
        <p:nvGrpSpPr>
          <p:cNvPr id="2074" name="Google Shape;2074;p71"/>
          <p:cNvGrpSpPr/>
          <p:nvPr/>
        </p:nvGrpSpPr>
        <p:grpSpPr>
          <a:xfrm>
            <a:off x="809025" y="2962650"/>
            <a:ext cx="7284125" cy="380400"/>
            <a:chOff x="809025" y="2962650"/>
            <a:chExt cx="7284125" cy="380400"/>
          </a:xfrm>
        </p:grpSpPr>
        <p:sp>
          <p:nvSpPr>
            <p:cNvPr id="2075" name="Google Shape;2075;p71"/>
            <p:cNvSpPr/>
            <p:nvPr/>
          </p:nvSpPr>
          <p:spPr>
            <a:xfrm>
              <a:off x="1063550" y="2962813"/>
              <a:ext cx="70296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    Capture images of stars from ground location using an image sensor</a:t>
              </a:r>
              <a:endParaRPr dirty="0">
                <a:solidFill>
                  <a:schemeClr val="dk1"/>
                </a:solidFill>
              </a:endParaRPr>
            </a:p>
          </p:txBody>
        </p:sp>
        <p:sp>
          <p:nvSpPr>
            <p:cNvPr id="2076" name="Google Shape;2076;p71"/>
            <p:cNvSpPr/>
            <p:nvPr/>
          </p:nvSpPr>
          <p:spPr>
            <a:xfrm>
              <a:off x="809025" y="2962650"/>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2</a:t>
              </a:r>
              <a:endParaRPr dirty="0"/>
            </a:p>
          </p:txBody>
        </p:sp>
      </p:grpSp>
      <p:grpSp>
        <p:nvGrpSpPr>
          <p:cNvPr id="2077" name="Google Shape;2077;p71"/>
          <p:cNvGrpSpPr/>
          <p:nvPr/>
        </p:nvGrpSpPr>
        <p:grpSpPr>
          <a:xfrm>
            <a:off x="809038" y="3467475"/>
            <a:ext cx="7284125" cy="380400"/>
            <a:chOff x="809038" y="3467475"/>
            <a:chExt cx="7284125" cy="380400"/>
          </a:xfrm>
        </p:grpSpPr>
        <p:sp>
          <p:nvSpPr>
            <p:cNvPr id="2078" name="Google Shape;2078;p71"/>
            <p:cNvSpPr/>
            <p:nvPr/>
          </p:nvSpPr>
          <p:spPr>
            <a:xfrm>
              <a:off x="1063563" y="3467638"/>
              <a:ext cx="70296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    Process these images and match to known star patterns in a star catalog</a:t>
              </a:r>
              <a:endParaRPr dirty="0">
                <a:solidFill>
                  <a:schemeClr val="dk1"/>
                </a:solidFill>
              </a:endParaRPr>
            </a:p>
          </p:txBody>
        </p:sp>
        <p:sp>
          <p:nvSpPr>
            <p:cNvPr id="2079" name="Google Shape;2079;p71"/>
            <p:cNvSpPr/>
            <p:nvPr/>
          </p:nvSpPr>
          <p:spPr>
            <a:xfrm>
              <a:off x="809038" y="3467475"/>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3</a:t>
              </a:r>
              <a:endParaRPr dirty="0"/>
            </a:p>
          </p:txBody>
        </p:sp>
      </p:grpSp>
      <p:grpSp>
        <p:nvGrpSpPr>
          <p:cNvPr id="2080" name="Google Shape;2080;p71"/>
          <p:cNvGrpSpPr/>
          <p:nvPr/>
        </p:nvGrpSpPr>
        <p:grpSpPr>
          <a:xfrm>
            <a:off x="809025" y="3972300"/>
            <a:ext cx="7284125" cy="380400"/>
            <a:chOff x="809025" y="3972300"/>
            <a:chExt cx="7284125" cy="380400"/>
          </a:xfrm>
        </p:grpSpPr>
        <p:sp>
          <p:nvSpPr>
            <p:cNvPr id="2081" name="Google Shape;2081;p71"/>
            <p:cNvSpPr/>
            <p:nvPr/>
          </p:nvSpPr>
          <p:spPr>
            <a:xfrm>
              <a:off x="1063550" y="3972463"/>
              <a:ext cx="7029600" cy="275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    Derive three deterministic angles that describe the orientation of the star tracker </a:t>
              </a:r>
              <a:endParaRPr dirty="0">
                <a:solidFill>
                  <a:schemeClr val="dk1"/>
                </a:solidFill>
              </a:endParaRPr>
            </a:p>
          </p:txBody>
        </p:sp>
        <p:sp>
          <p:nvSpPr>
            <p:cNvPr id="2082" name="Google Shape;2082;p71"/>
            <p:cNvSpPr/>
            <p:nvPr/>
          </p:nvSpPr>
          <p:spPr>
            <a:xfrm>
              <a:off x="809025" y="3972300"/>
              <a:ext cx="400800" cy="380400"/>
            </a:xfrm>
            <a:prstGeom prst="teardrop">
              <a:avLst>
                <a:gd name="adj" fmla="val 10000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t>4</a:t>
              </a:r>
              <a:endParaRPr dirty="0"/>
            </a:p>
          </p:txBody>
        </p:sp>
      </p:grpSp>
      <p:sp>
        <p:nvSpPr>
          <p:cNvPr id="2083" name="Google Shape;2083;p71"/>
          <p:cNvSpPr/>
          <p:nvPr/>
        </p:nvSpPr>
        <p:spPr>
          <a:xfrm>
            <a:off x="856113" y="1365125"/>
            <a:ext cx="328800" cy="190800"/>
          </a:xfrm>
          <a:prstGeom prst="rightArrow">
            <a:avLst>
              <a:gd name="adj1" fmla="val 50000"/>
              <a:gd name="adj2" fmla="val 50000"/>
            </a:avLst>
          </a:prstGeom>
          <a:solidFill>
            <a:srgbClr val="00FF00"/>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0FF00"/>
              </a:solidFill>
            </a:endParaRPr>
          </a:p>
        </p:txBody>
      </p:sp>
      <p:sp>
        <p:nvSpPr>
          <p:cNvPr id="2084" name="Google Shape;2084;p71"/>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2085" name="Google Shape;2085;p7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44</a:t>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7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Specific Objectives</a:t>
            </a:r>
            <a:endParaRPr dirty="0"/>
          </a:p>
        </p:txBody>
      </p:sp>
      <p:graphicFrame>
        <p:nvGraphicFramePr>
          <p:cNvPr id="2091" name="Google Shape;2091;p72"/>
          <p:cNvGraphicFramePr/>
          <p:nvPr/>
        </p:nvGraphicFramePr>
        <p:xfrm>
          <a:off x="321688" y="712588"/>
          <a:ext cx="3000000" cy="3000000"/>
        </p:xfrm>
        <a:graphic>
          <a:graphicData uri="http://schemas.openxmlformats.org/drawingml/2006/table">
            <a:tbl>
              <a:tblPr>
                <a:noFill/>
                <a:tableStyleId>{23CC4F8D-3894-416D-8B37-F4D78A966482}</a:tableStyleId>
              </a:tblPr>
              <a:tblGrid>
                <a:gridCol w="1729250">
                  <a:extLst>
                    <a:ext uri="{9D8B030D-6E8A-4147-A177-3AD203B41FA5}">
                      <a16:colId xmlns:a16="http://schemas.microsoft.com/office/drawing/2014/main" val="20000"/>
                    </a:ext>
                  </a:extLst>
                </a:gridCol>
                <a:gridCol w="2473425">
                  <a:extLst>
                    <a:ext uri="{9D8B030D-6E8A-4147-A177-3AD203B41FA5}">
                      <a16:colId xmlns:a16="http://schemas.microsoft.com/office/drawing/2014/main" val="20001"/>
                    </a:ext>
                  </a:extLst>
                </a:gridCol>
                <a:gridCol w="2135550">
                  <a:extLst>
                    <a:ext uri="{9D8B030D-6E8A-4147-A177-3AD203B41FA5}">
                      <a16:colId xmlns:a16="http://schemas.microsoft.com/office/drawing/2014/main" val="20002"/>
                    </a:ext>
                  </a:extLst>
                </a:gridCol>
                <a:gridCol w="2067150">
                  <a:extLst>
                    <a:ext uri="{9D8B030D-6E8A-4147-A177-3AD203B41FA5}">
                      <a16:colId xmlns:a16="http://schemas.microsoft.com/office/drawing/2014/main" val="20003"/>
                    </a:ext>
                  </a:extLst>
                </a:gridCol>
              </a:tblGrid>
              <a:tr h="395950">
                <a:tc>
                  <a:txBody>
                    <a:bodyPr/>
                    <a:lstStyle/>
                    <a:p>
                      <a:pPr marL="0" lvl="0" indent="0" algn="l" rtl="0">
                        <a:spcBef>
                          <a:spcPts val="0"/>
                        </a:spcBef>
                        <a:spcAft>
                          <a:spcPts val="0"/>
                        </a:spcAft>
                        <a:buNone/>
                      </a:pPr>
                      <a:r>
                        <a:rPr lang="en" dirty="0"/>
                        <a:t>Specific Objective</a:t>
                      </a:r>
                      <a:endParaRPr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tc>
                  <a:txBody>
                    <a:bodyPr/>
                    <a:lstStyle/>
                    <a:p>
                      <a:pPr marL="0" lvl="0" indent="0" algn="l" rtl="0">
                        <a:spcBef>
                          <a:spcPts val="0"/>
                        </a:spcBef>
                        <a:spcAft>
                          <a:spcPts val="0"/>
                        </a:spcAft>
                        <a:buNone/>
                      </a:pPr>
                      <a:r>
                        <a:rPr lang="en" dirty="0"/>
                        <a:t>Level 1</a:t>
                      </a:r>
                      <a:endParaRPr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tc>
                  <a:txBody>
                    <a:bodyPr/>
                    <a:lstStyle/>
                    <a:p>
                      <a:pPr marL="0" lvl="0" indent="0" algn="l" rtl="0">
                        <a:spcBef>
                          <a:spcPts val="0"/>
                        </a:spcBef>
                        <a:spcAft>
                          <a:spcPts val="0"/>
                        </a:spcAft>
                        <a:buNone/>
                      </a:pPr>
                      <a:r>
                        <a:rPr lang="en" dirty="0"/>
                        <a:t>Level 2</a:t>
                      </a:r>
                      <a:endParaRPr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tc>
                  <a:txBody>
                    <a:bodyPr/>
                    <a:lstStyle/>
                    <a:p>
                      <a:pPr marL="0" lvl="0" indent="0" algn="l" rtl="0">
                        <a:spcBef>
                          <a:spcPts val="0"/>
                        </a:spcBef>
                        <a:spcAft>
                          <a:spcPts val="0"/>
                        </a:spcAft>
                        <a:buNone/>
                      </a:pPr>
                      <a:r>
                        <a:rPr lang="en" dirty="0"/>
                        <a:t>Level 3</a:t>
                      </a:r>
                      <a:endParaRPr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3A77D"/>
                    </a:solidFill>
                  </a:tcPr>
                </a:tc>
                <a:extLst>
                  <a:ext uri="{0D108BD9-81ED-4DB2-BD59-A6C34878D82A}">
                    <a16:rowId xmlns:a16="http://schemas.microsoft.com/office/drawing/2014/main" val="10000"/>
                  </a:ext>
                </a:extLst>
              </a:tr>
              <a:tr h="459775">
                <a:tc>
                  <a:txBody>
                    <a:bodyPr/>
                    <a:lstStyle/>
                    <a:p>
                      <a:pPr marL="0" lvl="0" indent="0" algn="l" rtl="0">
                        <a:spcBef>
                          <a:spcPts val="0"/>
                        </a:spcBef>
                        <a:spcAft>
                          <a:spcPts val="0"/>
                        </a:spcAft>
                        <a:buNone/>
                      </a:pPr>
                      <a:r>
                        <a:rPr lang="en" sz="1200" dirty="0"/>
                        <a:t>Image Acquisition</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solidFill>
                            <a:srgbClr val="000000"/>
                          </a:solidFill>
                        </a:rPr>
                        <a:t>Operate within 60° of the sun and 20° of the moon</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dirty="0">
                          <a:solidFill>
                            <a:srgbClr val="000000"/>
                          </a:solidFill>
                        </a:rPr>
                        <a:t>45° of the sun &amp;</a:t>
                      </a:r>
                      <a:endParaRPr sz="1100" dirty="0">
                        <a:solidFill>
                          <a:srgbClr val="000000"/>
                        </a:solidFill>
                      </a:endParaRPr>
                    </a:p>
                    <a:p>
                      <a:pPr marL="0" lvl="0" indent="0" algn="l" rtl="0">
                        <a:spcBef>
                          <a:spcPts val="0"/>
                        </a:spcBef>
                        <a:spcAft>
                          <a:spcPts val="0"/>
                        </a:spcAft>
                        <a:buNone/>
                      </a:pPr>
                      <a:r>
                        <a:rPr lang="en" sz="1100" dirty="0">
                          <a:solidFill>
                            <a:srgbClr val="000000"/>
                          </a:solidFill>
                        </a:rPr>
                        <a:t>15° of the moon</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dirty="0">
                          <a:solidFill>
                            <a:srgbClr val="000000"/>
                          </a:solidFill>
                        </a:rPr>
                        <a:t>30° of the sun and</a:t>
                      </a:r>
                      <a:endParaRPr sz="1100" dirty="0">
                        <a:solidFill>
                          <a:srgbClr val="000000"/>
                        </a:solidFill>
                      </a:endParaRPr>
                    </a:p>
                    <a:p>
                      <a:pPr marL="0" lvl="0" indent="0" algn="l" rtl="0">
                        <a:spcBef>
                          <a:spcPts val="0"/>
                        </a:spcBef>
                        <a:spcAft>
                          <a:spcPts val="0"/>
                        </a:spcAft>
                        <a:buNone/>
                      </a:pPr>
                      <a:r>
                        <a:rPr lang="en" sz="1100" dirty="0">
                          <a:solidFill>
                            <a:srgbClr val="000000"/>
                          </a:solidFill>
                        </a:rPr>
                        <a:t>10° of the moon</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7025">
                <a:tc>
                  <a:txBody>
                    <a:bodyPr/>
                    <a:lstStyle/>
                    <a:p>
                      <a:pPr marL="0" lvl="0" indent="0" algn="l" rtl="0">
                        <a:spcBef>
                          <a:spcPts val="0"/>
                        </a:spcBef>
                        <a:spcAft>
                          <a:spcPts val="0"/>
                        </a:spcAft>
                        <a:buNone/>
                      </a:pPr>
                      <a:r>
                        <a:rPr lang="en" sz="1200" dirty="0"/>
                        <a:t>Power &amp; Comm</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Operate on minimum continuous power of 2W</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1W</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0.5W</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36375">
                <a:tc>
                  <a:txBody>
                    <a:bodyPr/>
                    <a:lstStyle/>
                    <a:p>
                      <a:pPr marL="0" lvl="0" indent="0" algn="l" rtl="0">
                        <a:spcBef>
                          <a:spcPts val="0"/>
                        </a:spcBef>
                        <a:spcAft>
                          <a:spcPts val="0"/>
                        </a:spcAft>
                        <a:buNone/>
                      </a:pPr>
                      <a:r>
                        <a:rPr lang="en" sz="1200" dirty="0"/>
                        <a:t>Volume</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0.5U</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0.4U</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0.3U or less</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23025">
                <a:tc>
                  <a:txBody>
                    <a:bodyPr/>
                    <a:lstStyle/>
                    <a:p>
                      <a:pPr marL="0" lvl="0" indent="0" algn="l" rtl="0">
                        <a:spcBef>
                          <a:spcPts val="0"/>
                        </a:spcBef>
                        <a:spcAft>
                          <a:spcPts val="0"/>
                        </a:spcAft>
                        <a:buNone/>
                      </a:pPr>
                      <a:r>
                        <a:rPr lang="en" sz="1200" dirty="0"/>
                        <a:t>Mass</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dirty="0">
                          <a:solidFill>
                            <a:srgbClr val="000000"/>
                          </a:solidFill>
                        </a:rPr>
                        <a:t>400g</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300g</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200g or less</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15575">
                <a:tc>
                  <a:txBody>
                    <a:bodyPr/>
                    <a:lstStyle/>
                    <a:p>
                      <a:pPr marL="0" lvl="0" indent="0" algn="l" rtl="0">
                        <a:spcBef>
                          <a:spcPts val="0"/>
                        </a:spcBef>
                        <a:spcAft>
                          <a:spcPts val="0"/>
                        </a:spcAft>
                        <a:buNone/>
                      </a:pPr>
                      <a:r>
                        <a:rPr lang="en" sz="1200" dirty="0"/>
                        <a:t>Attitude Solution</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Deliver a quaternion with 1.0</a:t>
                      </a:r>
                      <a:r>
                        <a:rPr lang="en" sz="1100" dirty="0">
                          <a:solidFill>
                            <a:srgbClr val="000000"/>
                          </a:solidFill>
                        </a:rPr>
                        <a:t>° </a:t>
                      </a:r>
                      <a:br>
                        <a:rPr lang="en" sz="1100" dirty="0">
                          <a:solidFill>
                            <a:srgbClr val="000000"/>
                          </a:solidFill>
                        </a:rPr>
                      </a:br>
                      <a:r>
                        <a:rPr lang="en" sz="1100" dirty="0">
                          <a:solidFill>
                            <a:srgbClr val="000000"/>
                          </a:solidFill>
                        </a:rPr>
                        <a:t>and 1σ absolute accuracy </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0.2</a:t>
                      </a:r>
                      <a:r>
                        <a:rPr lang="en" sz="1100" dirty="0">
                          <a:solidFill>
                            <a:srgbClr val="000000"/>
                          </a:solidFill>
                        </a:rPr>
                        <a:t>° and 1σ </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dirty="0">
                          <a:solidFill>
                            <a:srgbClr val="000000"/>
                          </a:solidFill>
                        </a:rPr>
                        <a:t>0.05° and 1σ </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9775">
                <a:tc>
                  <a:txBody>
                    <a:bodyPr/>
                    <a:lstStyle/>
                    <a:p>
                      <a:pPr marL="0" lvl="0" indent="0" algn="l" rtl="0">
                        <a:spcBef>
                          <a:spcPts val="0"/>
                        </a:spcBef>
                        <a:spcAft>
                          <a:spcPts val="0"/>
                        </a:spcAft>
                        <a:buNone/>
                      </a:pPr>
                      <a:r>
                        <a:rPr lang="en" sz="1200" dirty="0"/>
                        <a:t>Slew Rate</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Camera will perform at maximum attitude rate of 0.1</a:t>
                      </a:r>
                      <a:r>
                        <a:rPr lang="en" sz="1100" dirty="0">
                          <a:solidFill>
                            <a:srgbClr val="000000"/>
                          </a:solidFill>
                        </a:rPr>
                        <a:t>°/s </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dirty="0">
                          <a:solidFill>
                            <a:srgbClr val="000000"/>
                          </a:solidFill>
                        </a:rPr>
                        <a:t>0.5°/s </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dirty="0">
                          <a:solidFill>
                            <a:srgbClr val="000000"/>
                          </a:solidFill>
                        </a:rPr>
                        <a:t>2.0°/s </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59775">
                <a:tc>
                  <a:txBody>
                    <a:bodyPr/>
                    <a:lstStyle/>
                    <a:p>
                      <a:pPr marL="0" lvl="0" indent="0" algn="l" rtl="0">
                        <a:spcBef>
                          <a:spcPts val="0"/>
                        </a:spcBef>
                        <a:spcAft>
                          <a:spcPts val="0"/>
                        </a:spcAft>
                        <a:buNone/>
                      </a:pPr>
                      <a:r>
                        <a:rPr lang="en" sz="1200" dirty="0"/>
                        <a:t>Duty Cycle </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Initial solution produced within 120 s, then continuously at 0.2Hz</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60 seconds, 1 Hz</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30 seconds, 5 Hz</a:t>
                      </a:r>
                      <a:endParaRPr sz="11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092" name="Google Shape;2092;p72"/>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2093" name="Google Shape;2093;p7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45</a:t>
            </a:fld>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7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Software → Lost In Space Vs Tracking</a:t>
            </a:r>
            <a:endParaRPr dirty="0"/>
          </a:p>
        </p:txBody>
      </p:sp>
      <p:sp>
        <p:nvSpPr>
          <p:cNvPr id="2099" name="Google Shape;2099;p7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46</a:t>
            </a:fld>
            <a:endParaRPr dirty="0"/>
          </a:p>
        </p:txBody>
      </p:sp>
      <p:sp>
        <p:nvSpPr>
          <p:cNvPr id="2100" name="Google Shape;2100;p73"/>
          <p:cNvSpPr txBox="1"/>
          <p:nvPr/>
        </p:nvSpPr>
        <p:spPr>
          <a:xfrm>
            <a:off x="113375" y="564025"/>
            <a:ext cx="2190600" cy="344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dirty="0">
                <a:latin typeface="Open Sans"/>
                <a:ea typeface="Open Sans"/>
                <a:cs typeface="Open Sans"/>
                <a:sym typeface="Open Sans"/>
              </a:rPr>
              <a:t>Algorithms:</a:t>
            </a:r>
            <a:br>
              <a:rPr lang="en" sz="1800" b="1" u="sng" dirty="0">
                <a:latin typeface="Open Sans"/>
                <a:ea typeface="Open Sans"/>
                <a:cs typeface="Open Sans"/>
                <a:sym typeface="Open Sans"/>
              </a:rPr>
            </a:br>
            <a:br>
              <a:rPr lang="en" sz="1800" b="1" u="sng" dirty="0">
                <a:latin typeface="Open Sans"/>
                <a:ea typeface="Open Sans"/>
                <a:cs typeface="Open Sans"/>
                <a:sym typeface="Open Sans"/>
              </a:rPr>
            </a:br>
            <a:r>
              <a:rPr lang="en" sz="1600" b="1" dirty="0">
                <a:latin typeface="Open Sans"/>
                <a:ea typeface="Open Sans"/>
                <a:cs typeface="Open Sans"/>
                <a:sym typeface="Open Sans"/>
              </a:rPr>
              <a:t>Lost in Space:</a:t>
            </a:r>
            <a:endParaRPr sz="1600" b="1" dirty="0">
              <a:latin typeface="Open Sans"/>
              <a:ea typeface="Open Sans"/>
              <a:cs typeface="Open Sans"/>
              <a:sym typeface="Open Sans"/>
            </a:endParaRPr>
          </a:p>
          <a:p>
            <a:pPr marL="0" lvl="0" indent="0" algn="l" rtl="0">
              <a:spcBef>
                <a:spcPts val="0"/>
              </a:spcBef>
              <a:spcAft>
                <a:spcPts val="0"/>
              </a:spcAft>
              <a:buNone/>
            </a:pPr>
            <a:r>
              <a:rPr lang="en" sz="1600" dirty="0">
                <a:latin typeface="Open Sans"/>
                <a:ea typeface="Open Sans"/>
                <a:cs typeface="Open Sans"/>
                <a:sym typeface="Open Sans"/>
              </a:rPr>
              <a:t>Calculates solution with no prior attitude knowledge</a:t>
            </a:r>
            <a:endParaRPr sz="1600" dirty="0">
              <a:latin typeface="Open Sans"/>
              <a:ea typeface="Open Sans"/>
              <a:cs typeface="Open Sans"/>
              <a:sym typeface="Open Sans"/>
            </a:endParaRPr>
          </a:p>
          <a:p>
            <a:pPr marL="0" lvl="0" indent="0" algn="l" rtl="0">
              <a:spcBef>
                <a:spcPts val="0"/>
              </a:spcBef>
              <a:spcAft>
                <a:spcPts val="0"/>
              </a:spcAft>
              <a:buNone/>
            </a:pPr>
            <a:endParaRPr sz="1600" dirty="0">
              <a:latin typeface="Open Sans"/>
              <a:ea typeface="Open Sans"/>
              <a:cs typeface="Open Sans"/>
              <a:sym typeface="Open Sans"/>
            </a:endParaRPr>
          </a:p>
          <a:p>
            <a:pPr marL="0" lvl="0" indent="0" algn="l" rtl="0">
              <a:spcBef>
                <a:spcPts val="0"/>
              </a:spcBef>
              <a:spcAft>
                <a:spcPts val="0"/>
              </a:spcAft>
              <a:buNone/>
            </a:pPr>
            <a:endParaRPr sz="1600" dirty="0">
              <a:latin typeface="Open Sans"/>
              <a:ea typeface="Open Sans"/>
              <a:cs typeface="Open Sans"/>
              <a:sym typeface="Open Sans"/>
            </a:endParaRPr>
          </a:p>
          <a:p>
            <a:pPr marL="0" lvl="0" indent="0" algn="l" rtl="0">
              <a:spcBef>
                <a:spcPts val="0"/>
              </a:spcBef>
              <a:spcAft>
                <a:spcPts val="0"/>
              </a:spcAft>
              <a:buNone/>
            </a:pPr>
            <a:r>
              <a:rPr lang="en" sz="1600" b="1" dirty="0">
                <a:latin typeface="Open Sans"/>
                <a:ea typeface="Open Sans"/>
                <a:cs typeface="Open Sans"/>
                <a:sym typeface="Open Sans"/>
              </a:rPr>
              <a:t>Tracking:</a:t>
            </a:r>
            <a:endParaRPr sz="1600" b="1" dirty="0">
              <a:latin typeface="Open Sans"/>
              <a:ea typeface="Open Sans"/>
              <a:cs typeface="Open Sans"/>
              <a:sym typeface="Open Sans"/>
            </a:endParaRPr>
          </a:p>
          <a:p>
            <a:pPr marL="0" lvl="0" indent="0" algn="l" rtl="0">
              <a:spcBef>
                <a:spcPts val="0"/>
              </a:spcBef>
              <a:spcAft>
                <a:spcPts val="0"/>
              </a:spcAft>
              <a:buNone/>
            </a:pPr>
            <a:r>
              <a:rPr lang="en" sz="1600" dirty="0">
                <a:latin typeface="Open Sans"/>
                <a:ea typeface="Open Sans"/>
                <a:cs typeface="Open Sans"/>
                <a:sym typeface="Open Sans"/>
              </a:rPr>
              <a:t>Utilizes prior attitude and probability to narrow search field for centroiding</a:t>
            </a:r>
            <a:endParaRPr sz="1600" dirty="0">
              <a:latin typeface="Open Sans"/>
              <a:ea typeface="Open Sans"/>
              <a:cs typeface="Open Sans"/>
              <a:sym typeface="Open Sans"/>
            </a:endParaRPr>
          </a:p>
        </p:txBody>
      </p:sp>
      <p:graphicFrame>
        <p:nvGraphicFramePr>
          <p:cNvPr id="2101" name="Google Shape;2101;p73"/>
          <p:cNvGraphicFramePr/>
          <p:nvPr>
            <p:extLst>
              <p:ext uri="{D42A27DB-BD31-4B8C-83A1-F6EECF244321}">
                <p14:modId xmlns:p14="http://schemas.microsoft.com/office/powerpoint/2010/main" val="1869292290"/>
              </p:ext>
            </p:extLst>
          </p:nvPr>
        </p:nvGraphicFramePr>
        <p:xfrm>
          <a:off x="2303975" y="820125"/>
          <a:ext cx="4968825" cy="1221705"/>
        </p:xfrm>
        <a:graphic>
          <a:graphicData uri="http://schemas.openxmlformats.org/drawingml/2006/table">
            <a:tbl>
              <a:tblPr>
                <a:noFill/>
                <a:tableStyleId>{23CC4F8D-3894-416D-8B37-F4D78A966482}</a:tableStyleId>
              </a:tblPr>
              <a:tblGrid>
                <a:gridCol w="1134400">
                  <a:extLst>
                    <a:ext uri="{9D8B030D-6E8A-4147-A177-3AD203B41FA5}">
                      <a16:colId xmlns:a16="http://schemas.microsoft.com/office/drawing/2014/main" val="20000"/>
                    </a:ext>
                  </a:extLst>
                </a:gridCol>
                <a:gridCol w="1734550">
                  <a:extLst>
                    <a:ext uri="{9D8B030D-6E8A-4147-A177-3AD203B41FA5}">
                      <a16:colId xmlns:a16="http://schemas.microsoft.com/office/drawing/2014/main" val="20001"/>
                    </a:ext>
                  </a:extLst>
                </a:gridCol>
                <a:gridCol w="2099875">
                  <a:extLst>
                    <a:ext uri="{9D8B030D-6E8A-4147-A177-3AD203B41FA5}">
                      <a16:colId xmlns:a16="http://schemas.microsoft.com/office/drawing/2014/main" val="20002"/>
                    </a:ext>
                  </a:extLst>
                </a:gridCol>
              </a:tblGrid>
              <a:tr h="398775">
                <a:tc>
                  <a:txBody>
                    <a:bodyPr/>
                    <a:lstStyle/>
                    <a:p>
                      <a:pPr marL="0" lvl="0" indent="0" algn="l" rtl="0">
                        <a:spcBef>
                          <a:spcPts val="0"/>
                        </a:spcBef>
                        <a:spcAft>
                          <a:spcPts val="0"/>
                        </a:spcAft>
                        <a:buNone/>
                      </a:pPr>
                      <a:r>
                        <a:rPr lang="en" dirty="0">
                          <a:latin typeface="Open Sans"/>
                          <a:ea typeface="Open Sans"/>
                          <a:cs typeface="Open Sans"/>
                          <a:sym typeface="Open Sans"/>
                        </a:rPr>
                        <a:t>Costs</a:t>
                      </a:r>
                      <a:endParaRPr dirty="0">
                        <a:latin typeface="Open Sans"/>
                        <a:ea typeface="Open Sans"/>
                        <a:cs typeface="Open Sans"/>
                        <a:sym typeface="Open Sans"/>
                      </a:endParaRPr>
                    </a:p>
                  </a:txBody>
                  <a:tcPr marL="91425" marR="91425" marT="91425" marB="91425">
                    <a:lnB w="2857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Benefits</a:t>
                      </a:r>
                      <a:endParaRPr dirty="0">
                        <a:latin typeface="Open Sans"/>
                        <a:ea typeface="Open Sans"/>
                        <a:cs typeface="Open Sans"/>
                        <a:sym typeface="Open Sans"/>
                      </a:endParaRPr>
                    </a:p>
                  </a:txBody>
                  <a:tcPr marL="91425" marR="91425" marT="91425" marB="91425">
                    <a:lnB w="28575" cap="flat" cmpd="sng">
                      <a:solidFill>
                        <a:srgbClr val="9E9E9E"/>
                      </a:solidFill>
                      <a:prstDash val="solid"/>
                      <a:round/>
                      <a:headEnd type="none" w="sm" len="sm"/>
                      <a:tailEnd type="none" w="sm" len="sm"/>
                    </a:lnB>
                    <a:solidFill>
                      <a:srgbClr val="9E9E9E">
                        <a:alpha val="47490"/>
                      </a:srgbClr>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Future Modifications</a:t>
                      </a:r>
                      <a:endParaRPr dirty="0">
                        <a:latin typeface="Open Sans"/>
                        <a:ea typeface="Open Sans"/>
                        <a:cs typeface="Open Sans"/>
                        <a:sym typeface="Open Sans"/>
                      </a:endParaRPr>
                    </a:p>
                  </a:txBody>
                  <a:tcPr marL="91425" marR="91425" marT="91425" marB="91425">
                    <a:lnB w="28575" cap="flat" cmpd="sng">
                      <a:solidFill>
                        <a:srgbClr val="9E9E9E"/>
                      </a:solidFill>
                      <a:prstDash val="solid"/>
                      <a:round/>
                      <a:headEnd type="none" w="sm" len="sm"/>
                      <a:tailEnd type="none" w="sm" len="sm"/>
                    </a:lnB>
                    <a:solidFill>
                      <a:srgbClr val="9E9E9E">
                        <a:alpha val="47490"/>
                      </a:srgbClr>
                    </a:solidFill>
                  </a:tcPr>
                </a:tc>
                <a:extLst>
                  <a:ext uri="{0D108BD9-81ED-4DB2-BD59-A6C34878D82A}">
                    <a16:rowId xmlns:a16="http://schemas.microsoft.com/office/drawing/2014/main" val="10000"/>
                  </a:ext>
                </a:extLst>
              </a:tr>
              <a:tr h="817575">
                <a:tc>
                  <a:txBody>
                    <a:bodyPr/>
                    <a:lstStyle/>
                    <a:p>
                      <a:pPr marL="0" lvl="0" indent="0" algn="l" rtl="0">
                        <a:spcBef>
                          <a:spcPts val="0"/>
                        </a:spcBef>
                        <a:spcAft>
                          <a:spcPts val="0"/>
                        </a:spcAft>
                        <a:buNone/>
                      </a:pPr>
                      <a:r>
                        <a:rPr lang="en" dirty="0">
                          <a:latin typeface="Open Sans"/>
                          <a:ea typeface="Open Sans"/>
                          <a:cs typeface="Open Sans"/>
                          <a:sym typeface="Open Sans"/>
                        </a:rPr>
                        <a:t>Update Rate</a:t>
                      </a:r>
                      <a:endParaRPr dirty="0">
                        <a:latin typeface="Open Sans"/>
                        <a:ea typeface="Open Sans"/>
                        <a:cs typeface="Open Sans"/>
                        <a:sym typeface="Open Sans"/>
                      </a:endParaRPr>
                    </a:p>
                  </a:txBody>
                  <a:tcPr marL="91425" marR="91425" marT="91425" marB="91425" anchor="ctr">
                    <a:lnT w="2857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dirty="0">
                          <a:latin typeface="Open Sans"/>
                          <a:ea typeface="Open Sans"/>
                          <a:cs typeface="Open Sans"/>
                          <a:sym typeface="Open Sans"/>
                        </a:rPr>
                        <a:t>Accuracy</a:t>
                      </a:r>
                      <a:endParaRPr dirty="0">
                        <a:latin typeface="Open Sans"/>
                        <a:ea typeface="Open Sans"/>
                        <a:cs typeface="Open Sans"/>
                        <a:sym typeface="Open Sans"/>
                      </a:endParaRPr>
                    </a:p>
                    <a:p>
                      <a:pPr marL="0" lvl="0" indent="0" algn="l" rtl="0">
                        <a:spcBef>
                          <a:spcPts val="0"/>
                        </a:spcBef>
                        <a:spcAft>
                          <a:spcPts val="0"/>
                        </a:spcAft>
                        <a:buNone/>
                      </a:pPr>
                      <a:br>
                        <a:rPr lang="en" dirty="0">
                          <a:latin typeface="Open Sans"/>
                          <a:ea typeface="Open Sans"/>
                          <a:cs typeface="Open Sans"/>
                          <a:sym typeface="Open Sans"/>
                        </a:rPr>
                      </a:br>
                      <a:r>
                        <a:rPr lang="en" dirty="0">
                          <a:latin typeface="Open Sans"/>
                          <a:ea typeface="Open Sans"/>
                          <a:cs typeface="Open Sans"/>
                          <a:sym typeface="Open Sans"/>
                        </a:rPr>
                        <a:t>Simple</a:t>
                      </a:r>
                      <a:endParaRPr dirty="0">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dirty="0">
                          <a:latin typeface="Open Sans"/>
                          <a:ea typeface="Open Sans"/>
                          <a:cs typeface="Open Sans"/>
                          <a:sym typeface="Open Sans"/>
                        </a:rPr>
                        <a:t>Image down sampling</a:t>
                      </a:r>
                      <a:br>
                        <a:rPr lang="en" dirty="0">
                          <a:latin typeface="Open Sans"/>
                          <a:ea typeface="Open Sans"/>
                          <a:cs typeface="Open Sans"/>
                          <a:sym typeface="Open Sans"/>
                        </a:rPr>
                      </a:br>
                      <a:br>
                        <a:rPr lang="en" dirty="0">
                          <a:latin typeface="Open Sans"/>
                          <a:ea typeface="Open Sans"/>
                          <a:cs typeface="Open Sans"/>
                          <a:sym typeface="Open Sans"/>
                        </a:rPr>
                      </a:br>
                      <a:r>
                        <a:rPr lang="en" dirty="0">
                          <a:latin typeface="Open Sans"/>
                          <a:ea typeface="Open Sans"/>
                          <a:cs typeface="Open Sans"/>
                          <a:sym typeface="Open Sans"/>
                        </a:rPr>
                        <a:t>Log Scaling</a:t>
                      </a:r>
                      <a:endParaRPr dirty="0">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graphicFrame>
        <p:nvGraphicFramePr>
          <p:cNvPr id="2102" name="Google Shape;2102;p73"/>
          <p:cNvGraphicFramePr/>
          <p:nvPr/>
        </p:nvGraphicFramePr>
        <p:xfrm>
          <a:off x="2303975" y="2657850"/>
          <a:ext cx="4968825" cy="1249650"/>
        </p:xfrm>
        <a:graphic>
          <a:graphicData uri="http://schemas.openxmlformats.org/drawingml/2006/table">
            <a:tbl>
              <a:tblPr>
                <a:noFill/>
                <a:tableStyleId>{23CC4F8D-3894-416D-8B37-F4D78A966482}</a:tableStyleId>
              </a:tblPr>
              <a:tblGrid>
                <a:gridCol w="1134400">
                  <a:extLst>
                    <a:ext uri="{9D8B030D-6E8A-4147-A177-3AD203B41FA5}">
                      <a16:colId xmlns:a16="http://schemas.microsoft.com/office/drawing/2014/main" val="20000"/>
                    </a:ext>
                  </a:extLst>
                </a:gridCol>
                <a:gridCol w="1734550">
                  <a:extLst>
                    <a:ext uri="{9D8B030D-6E8A-4147-A177-3AD203B41FA5}">
                      <a16:colId xmlns:a16="http://schemas.microsoft.com/office/drawing/2014/main" val="20001"/>
                    </a:ext>
                  </a:extLst>
                </a:gridCol>
                <a:gridCol w="2099875">
                  <a:extLst>
                    <a:ext uri="{9D8B030D-6E8A-4147-A177-3AD203B41FA5}">
                      <a16:colId xmlns:a16="http://schemas.microsoft.com/office/drawing/2014/main" val="20002"/>
                    </a:ext>
                  </a:extLst>
                </a:gridCol>
              </a:tblGrid>
              <a:tr h="822925">
                <a:tc>
                  <a:txBody>
                    <a:bodyPr/>
                    <a:lstStyle/>
                    <a:p>
                      <a:pPr marL="0" lvl="0" indent="0" algn="l" rtl="0">
                        <a:spcBef>
                          <a:spcPts val="0"/>
                        </a:spcBef>
                        <a:spcAft>
                          <a:spcPts val="0"/>
                        </a:spcAft>
                        <a:buNone/>
                      </a:pPr>
                      <a:r>
                        <a:rPr lang="en" dirty="0">
                          <a:latin typeface="Open Sans"/>
                          <a:ea typeface="Open Sans"/>
                          <a:cs typeface="Open Sans"/>
                          <a:sym typeface="Open Sans"/>
                        </a:rPr>
                        <a:t>Complexity </a:t>
                      </a: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Accuracy</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Approximately 10x faster than LIS</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Will be implemented post-CDR</a:t>
                      </a:r>
                      <a:br>
                        <a:rPr lang="en" dirty="0">
                          <a:latin typeface="Open Sans"/>
                          <a:ea typeface="Open Sans"/>
                          <a:cs typeface="Open Sans"/>
                          <a:sym typeface="Open Sans"/>
                        </a:rPr>
                      </a:br>
                      <a:br>
                        <a:rPr lang="en" dirty="0">
                          <a:latin typeface="Open Sans"/>
                          <a:ea typeface="Open Sans"/>
                          <a:cs typeface="Open Sans"/>
                          <a:sym typeface="Open Sans"/>
                        </a:rPr>
                      </a:br>
                      <a:r>
                        <a:rPr lang="en" dirty="0">
                          <a:latin typeface="Open Sans"/>
                          <a:ea typeface="Open Sans"/>
                          <a:cs typeface="Open Sans"/>
                          <a:sym typeface="Open Sans"/>
                        </a:rPr>
                        <a:t>Refinement of current model</a:t>
                      </a:r>
                      <a:endParaRPr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0"/>
                  </a:ext>
                </a:extLst>
              </a:tr>
            </a:tbl>
          </a:graphicData>
        </a:graphic>
      </p:graphicFrame>
      <p:cxnSp>
        <p:nvCxnSpPr>
          <p:cNvPr id="2103" name="Google Shape;2103;p73"/>
          <p:cNvCxnSpPr/>
          <p:nvPr/>
        </p:nvCxnSpPr>
        <p:spPr>
          <a:xfrm flipH="1">
            <a:off x="4462425" y="1937325"/>
            <a:ext cx="4800" cy="825000"/>
          </a:xfrm>
          <a:prstGeom prst="straightConnector1">
            <a:avLst/>
          </a:prstGeom>
          <a:noFill/>
          <a:ln w="28575" cap="flat" cmpd="sng">
            <a:solidFill>
              <a:schemeClr val="dk2"/>
            </a:solidFill>
            <a:prstDash val="solid"/>
            <a:round/>
            <a:headEnd type="triangle" w="med" len="med"/>
            <a:tailEnd type="triangle" w="med" len="med"/>
          </a:ln>
        </p:spPr>
      </p:cxnSp>
      <p:cxnSp>
        <p:nvCxnSpPr>
          <p:cNvPr id="2104" name="Google Shape;2104;p73"/>
          <p:cNvCxnSpPr/>
          <p:nvPr/>
        </p:nvCxnSpPr>
        <p:spPr>
          <a:xfrm rot="10800000">
            <a:off x="5172925" y="2388063"/>
            <a:ext cx="943200" cy="0"/>
          </a:xfrm>
          <a:prstGeom prst="straightConnector1">
            <a:avLst/>
          </a:prstGeom>
          <a:noFill/>
          <a:ln w="28575" cap="flat" cmpd="sng">
            <a:solidFill>
              <a:schemeClr val="dk2"/>
            </a:solidFill>
            <a:prstDash val="solid"/>
            <a:round/>
            <a:headEnd type="triangle" w="med" len="med"/>
            <a:tailEnd type="none" w="med" len="med"/>
          </a:ln>
        </p:spPr>
      </p:cxnSp>
      <p:pic>
        <p:nvPicPr>
          <p:cNvPr id="2105" name="Google Shape;2105;p73"/>
          <p:cNvPicPr preferRelativeResize="0"/>
          <p:nvPr/>
        </p:nvPicPr>
        <p:blipFill>
          <a:blip r:embed="rId3">
            <a:alphaModFix/>
          </a:blip>
          <a:stretch>
            <a:fillRect/>
          </a:stretch>
        </p:blipFill>
        <p:spPr>
          <a:xfrm>
            <a:off x="7439025" y="740413"/>
            <a:ext cx="1594501" cy="1594501"/>
          </a:xfrm>
          <a:prstGeom prst="rect">
            <a:avLst/>
          </a:prstGeom>
          <a:noFill/>
          <a:ln w="28575" cap="flat" cmpd="sng">
            <a:solidFill>
              <a:srgbClr val="FF0000"/>
            </a:solidFill>
            <a:prstDash val="solid"/>
            <a:round/>
            <a:headEnd type="none" w="sm" len="sm"/>
            <a:tailEnd type="none" w="sm" len="sm"/>
          </a:ln>
        </p:spPr>
      </p:pic>
      <p:pic>
        <p:nvPicPr>
          <p:cNvPr id="2106" name="Google Shape;2106;p73"/>
          <p:cNvPicPr preferRelativeResize="0"/>
          <p:nvPr/>
        </p:nvPicPr>
        <p:blipFill>
          <a:blip r:embed="rId4">
            <a:alphaModFix/>
          </a:blip>
          <a:stretch>
            <a:fillRect/>
          </a:stretch>
        </p:blipFill>
        <p:spPr>
          <a:xfrm>
            <a:off x="7439025" y="2657850"/>
            <a:ext cx="1594501" cy="1594501"/>
          </a:xfrm>
          <a:prstGeom prst="rect">
            <a:avLst/>
          </a:prstGeom>
          <a:noFill/>
          <a:ln>
            <a:noFill/>
          </a:ln>
        </p:spPr>
      </p:pic>
      <p:pic>
        <p:nvPicPr>
          <p:cNvPr id="2107" name="Google Shape;2107;p73"/>
          <p:cNvPicPr preferRelativeResize="0"/>
          <p:nvPr/>
        </p:nvPicPr>
        <p:blipFill rotWithShape="1">
          <a:blip r:embed="rId5">
            <a:alphaModFix/>
          </a:blip>
          <a:srcRect l="7594" t="19726" r="53099" b="26668"/>
          <a:stretch/>
        </p:blipFill>
        <p:spPr>
          <a:xfrm>
            <a:off x="7157375" y="706150"/>
            <a:ext cx="214200" cy="209700"/>
          </a:xfrm>
          <a:prstGeom prst="ellipse">
            <a:avLst/>
          </a:prstGeom>
          <a:noFill/>
          <a:ln>
            <a:noFill/>
          </a:ln>
        </p:spPr>
      </p:pic>
      <p:pic>
        <p:nvPicPr>
          <p:cNvPr id="2108" name="Google Shape;2108;p73"/>
          <p:cNvPicPr preferRelativeResize="0"/>
          <p:nvPr/>
        </p:nvPicPr>
        <p:blipFill rotWithShape="1">
          <a:blip r:embed="rId5">
            <a:alphaModFix/>
          </a:blip>
          <a:srcRect l="7594" t="19726" r="53099" b="26668"/>
          <a:stretch/>
        </p:blipFill>
        <p:spPr>
          <a:xfrm>
            <a:off x="7157375" y="2571750"/>
            <a:ext cx="214200" cy="209700"/>
          </a:xfrm>
          <a:prstGeom prst="ellipse">
            <a:avLst/>
          </a:prstGeom>
          <a:noFill/>
          <a:ln>
            <a:noFill/>
          </a:ln>
        </p:spPr>
      </p:pic>
      <p:cxnSp>
        <p:nvCxnSpPr>
          <p:cNvPr id="2109" name="Google Shape;2109;p73"/>
          <p:cNvCxnSpPr/>
          <p:nvPr/>
        </p:nvCxnSpPr>
        <p:spPr>
          <a:xfrm flipH="1">
            <a:off x="2938425" y="1956450"/>
            <a:ext cx="4800" cy="825000"/>
          </a:xfrm>
          <a:prstGeom prst="straightConnector1">
            <a:avLst/>
          </a:prstGeom>
          <a:noFill/>
          <a:ln w="28575" cap="flat" cmpd="sng">
            <a:solidFill>
              <a:schemeClr val="dk2"/>
            </a:solidFill>
            <a:prstDash val="solid"/>
            <a:round/>
            <a:headEnd type="triangle" w="med" len="med"/>
            <a:tailEnd type="triangle" w="med" len="med"/>
          </a:ln>
        </p:spPr>
      </p:cxnSp>
      <p:sp>
        <p:nvSpPr>
          <p:cNvPr id="2110" name="Google Shape;2110;p73"/>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7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Testing Table</a:t>
            </a:r>
            <a:endParaRPr dirty="0"/>
          </a:p>
        </p:txBody>
      </p:sp>
      <p:graphicFrame>
        <p:nvGraphicFramePr>
          <p:cNvPr id="2116" name="Google Shape;2116;p74"/>
          <p:cNvGraphicFramePr/>
          <p:nvPr>
            <p:extLst>
              <p:ext uri="{D42A27DB-BD31-4B8C-83A1-F6EECF244321}">
                <p14:modId xmlns:p14="http://schemas.microsoft.com/office/powerpoint/2010/main" val="2571327019"/>
              </p:ext>
            </p:extLst>
          </p:nvPr>
        </p:nvGraphicFramePr>
        <p:xfrm>
          <a:off x="255875" y="853713"/>
          <a:ext cx="8632250" cy="3194470"/>
        </p:xfrm>
        <a:graphic>
          <a:graphicData uri="http://schemas.openxmlformats.org/drawingml/2006/table">
            <a:tbl>
              <a:tblPr>
                <a:noFill/>
                <a:tableStyleId>{23CC4F8D-3894-416D-8B37-F4D78A966482}</a:tableStyleId>
              </a:tblPr>
              <a:tblGrid>
                <a:gridCol w="1602625">
                  <a:extLst>
                    <a:ext uri="{9D8B030D-6E8A-4147-A177-3AD203B41FA5}">
                      <a16:colId xmlns:a16="http://schemas.microsoft.com/office/drawing/2014/main" val="20000"/>
                    </a:ext>
                  </a:extLst>
                </a:gridCol>
                <a:gridCol w="1744900">
                  <a:extLst>
                    <a:ext uri="{9D8B030D-6E8A-4147-A177-3AD203B41FA5}">
                      <a16:colId xmlns:a16="http://schemas.microsoft.com/office/drawing/2014/main" val="20001"/>
                    </a:ext>
                  </a:extLst>
                </a:gridCol>
                <a:gridCol w="1469875">
                  <a:extLst>
                    <a:ext uri="{9D8B030D-6E8A-4147-A177-3AD203B41FA5}">
                      <a16:colId xmlns:a16="http://schemas.microsoft.com/office/drawing/2014/main" val="20002"/>
                    </a:ext>
                  </a:extLst>
                </a:gridCol>
                <a:gridCol w="1507275">
                  <a:extLst>
                    <a:ext uri="{9D8B030D-6E8A-4147-A177-3AD203B41FA5}">
                      <a16:colId xmlns:a16="http://schemas.microsoft.com/office/drawing/2014/main" val="20003"/>
                    </a:ext>
                  </a:extLst>
                </a:gridCol>
                <a:gridCol w="2307575">
                  <a:extLst>
                    <a:ext uri="{9D8B030D-6E8A-4147-A177-3AD203B41FA5}">
                      <a16:colId xmlns:a16="http://schemas.microsoft.com/office/drawing/2014/main" val="20004"/>
                    </a:ext>
                  </a:extLst>
                </a:gridCol>
              </a:tblGrid>
              <a:tr h="396200">
                <a:tc rowSpan="2">
                  <a:txBody>
                    <a:bodyPr/>
                    <a:lstStyle/>
                    <a:p>
                      <a:pPr marL="0" lvl="0" indent="0" algn="ctr" rtl="0">
                        <a:spcBef>
                          <a:spcPts val="0"/>
                        </a:spcBef>
                        <a:spcAft>
                          <a:spcPts val="0"/>
                        </a:spcAft>
                        <a:buNone/>
                      </a:pPr>
                      <a:r>
                        <a:rPr lang="en" b="1" dirty="0">
                          <a:latin typeface="Open Sans"/>
                          <a:ea typeface="Open Sans"/>
                          <a:cs typeface="Open Sans"/>
                          <a:sym typeface="Open Sans"/>
                        </a:rPr>
                        <a:t>Test</a:t>
                      </a:r>
                      <a:endParaRPr b="1" dirty="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T w="2857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solidFill>
                      <a:srgbClr val="9E9E9E">
                        <a:alpha val="47490"/>
                      </a:srgbClr>
                    </a:solidFill>
                  </a:tcPr>
                </a:tc>
                <a:tc rowSpan="2">
                  <a:txBody>
                    <a:bodyPr/>
                    <a:lstStyle/>
                    <a:p>
                      <a:pPr marL="0" lvl="0" indent="0" algn="ctr" rtl="0">
                        <a:spcBef>
                          <a:spcPts val="0"/>
                        </a:spcBef>
                        <a:spcAft>
                          <a:spcPts val="0"/>
                        </a:spcAft>
                        <a:buNone/>
                      </a:pPr>
                      <a:r>
                        <a:rPr lang="en" b="1" dirty="0">
                          <a:latin typeface="Open Sans"/>
                          <a:ea typeface="Open Sans"/>
                          <a:cs typeface="Open Sans"/>
                          <a:sym typeface="Open Sans"/>
                        </a:rPr>
                        <a:t>CPE’s</a:t>
                      </a:r>
                      <a:endParaRPr b="1" dirty="0">
                        <a:latin typeface="Open Sans"/>
                        <a:ea typeface="Open Sans"/>
                        <a:cs typeface="Open Sans"/>
                        <a:sym typeface="Open Sans"/>
                      </a:endParaRPr>
                    </a:p>
                  </a:txBody>
                  <a:tcPr marL="91425" marR="91425" marT="91425" marB="91425" anchor="ctr">
                    <a:lnT w="2857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solidFill>
                      <a:srgbClr val="9E9E9E">
                        <a:alpha val="47490"/>
                      </a:srgbClr>
                    </a:solidFill>
                  </a:tcPr>
                </a:tc>
                <a:tc gridSpan="3">
                  <a:txBody>
                    <a:bodyPr/>
                    <a:lstStyle/>
                    <a:p>
                      <a:pPr marL="0" lvl="0" indent="0" algn="ctr" rtl="0">
                        <a:spcBef>
                          <a:spcPts val="0"/>
                        </a:spcBef>
                        <a:spcAft>
                          <a:spcPts val="0"/>
                        </a:spcAft>
                        <a:buNone/>
                      </a:pPr>
                      <a:r>
                        <a:rPr lang="en" b="1" dirty="0">
                          <a:latin typeface="Open Sans"/>
                          <a:ea typeface="Open Sans"/>
                          <a:cs typeface="Open Sans"/>
                          <a:sym typeface="Open Sans"/>
                        </a:rPr>
                        <a:t>Planning</a:t>
                      </a:r>
                      <a:endParaRPr b="1" dirty="0">
                        <a:latin typeface="Open Sans"/>
                        <a:ea typeface="Open Sans"/>
                        <a:cs typeface="Open Sans"/>
                        <a:sym typeface="Open Sans"/>
                      </a:endParaRPr>
                    </a:p>
                  </a:txBody>
                  <a:tcPr marL="91425" marR="91425" marT="91425" marB="91425">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solidFill>
                      <a:srgbClr val="9E9E9E">
                        <a:alpha val="4749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Date</a:t>
                      </a:r>
                      <a:endParaRPr sz="1200" b="1" dirty="0">
                        <a:latin typeface="Open Sans"/>
                        <a:ea typeface="Open Sans"/>
                        <a:cs typeface="Open Sans"/>
                        <a:sym typeface="Open Sans"/>
                      </a:endParaRPr>
                    </a:p>
                  </a:txBody>
                  <a:tcPr marL="91425" marR="91425" marT="91425" marB="91425">
                    <a:lnB w="28575" cap="flat" cmpd="sng">
                      <a:solidFill>
                        <a:srgbClr val="000000"/>
                      </a:solidFill>
                      <a:prstDash val="solid"/>
                      <a:round/>
                      <a:headEnd type="none" w="sm" len="sm"/>
                      <a:tailEnd type="none" w="sm" len="sm"/>
                    </a:lnB>
                    <a:solidFill>
                      <a:srgbClr val="9E9E9E">
                        <a:alpha val="47490"/>
                      </a:srgbClr>
                    </a:solidFill>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Facility</a:t>
                      </a:r>
                      <a:endParaRPr sz="1200" b="1" dirty="0">
                        <a:latin typeface="Open Sans"/>
                        <a:ea typeface="Open Sans"/>
                        <a:cs typeface="Open Sans"/>
                        <a:sym typeface="Open Sans"/>
                      </a:endParaRPr>
                    </a:p>
                  </a:txBody>
                  <a:tcPr marL="91425" marR="91425" marT="91425" marB="91425">
                    <a:lnB w="28575" cap="flat" cmpd="sng">
                      <a:solidFill>
                        <a:srgbClr val="000000"/>
                      </a:solidFill>
                      <a:prstDash val="solid"/>
                      <a:round/>
                      <a:headEnd type="none" w="sm" len="sm"/>
                      <a:tailEnd type="none" w="sm" len="sm"/>
                    </a:lnB>
                    <a:solidFill>
                      <a:srgbClr val="9E9E9E">
                        <a:alpha val="47490"/>
                      </a:srgbClr>
                    </a:solidFill>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Equipment</a:t>
                      </a:r>
                      <a:endParaRPr sz="1200" b="1" dirty="0">
                        <a:latin typeface="Open Sans"/>
                        <a:ea typeface="Open Sans"/>
                        <a:cs typeface="Open Sans"/>
                        <a:sym typeface="Open Sans"/>
                      </a:endParaRPr>
                    </a:p>
                  </a:txBody>
                  <a:tcPr marL="91425" marR="91425" marT="91425" marB="91425">
                    <a:lnR w="28575" cap="flat" cmpd="sng">
                      <a:solidFill>
                        <a:srgbClr val="9E9E9E"/>
                      </a:solidFill>
                      <a:prstDash val="solid"/>
                      <a:round/>
                      <a:headEnd type="none" w="sm" len="sm"/>
                      <a:tailEnd type="none" w="sm" len="sm"/>
                    </a:lnR>
                    <a:lnB w="28575" cap="flat" cmpd="sng">
                      <a:solidFill>
                        <a:srgbClr val="000000"/>
                      </a:solidFill>
                      <a:prstDash val="solid"/>
                      <a:round/>
                      <a:headEnd type="none" w="sm" len="sm"/>
                      <a:tailEnd type="none" w="sm" len="sm"/>
                    </a:lnB>
                    <a:solidFill>
                      <a:srgbClr val="9E9E9E">
                        <a:alpha val="47490"/>
                      </a:srgbClr>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200" dirty="0">
                          <a:latin typeface="Open Sans"/>
                          <a:ea typeface="Open Sans"/>
                          <a:cs typeface="Open Sans"/>
                          <a:sym typeface="Open Sans"/>
                        </a:rPr>
                        <a:t>Baffle Effectiveness</a:t>
                      </a:r>
                      <a:endParaRPr sz="1200" dirty="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T w="2857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dirty="0">
                          <a:latin typeface="Open Sans"/>
                          <a:ea typeface="Open Sans"/>
                          <a:cs typeface="Open Sans"/>
                          <a:sym typeface="Open Sans"/>
                        </a:rPr>
                        <a:t>Baffle</a:t>
                      </a:r>
                      <a:endParaRPr sz="1200" dirty="0">
                        <a:latin typeface="Open Sans"/>
                        <a:ea typeface="Open Sans"/>
                        <a:cs typeface="Open Sans"/>
                        <a:sym typeface="Open Sans"/>
                      </a:endParaRPr>
                    </a:p>
                  </a:txBody>
                  <a:tcPr marL="91425" marR="91425" marT="91425" marB="91425" anchor="ctr">
                    <a:lnT w="28575" cap="flat" cmpd="sng">
                      <a:solidFill>
                        <a:srgbClr val="000000"/>
                      </a:solidFill>
                      <a:prstDash val="solid"/>
                      <a:round/>
                      <a:headEnd type="none" w="sm" len="sm"/>
                      <a:tailEnd type="none" w="sm" len="sm"/>
                    </a:lnT>
                    <a:solidFill>
                      <a:srgbClr val="FFF2CC"/>
                    </a:solidFill>
                  </a:tcPr>
                </a:tc>
                <a:tc>
                  <a:txBody>
                    <a:bodyPr/>
                    <a:lstStyle/>
                    <a:p>
                      <a:pPr marL="0" lvl="0" indent="0" algn="l" rtl="0">
                        <a:spcBef>
                          <a:spcPts val="0"/>
                        </a:spcBef>
                        <a:spcAft>
                          <a:spcPts val="0"/>
                        </a:spcAft>
                        <a:buNone/>
                      </a:pPr>
                      <a:r>
                        <a:rPr lang="en" sz="1200" dirty="0">
                          <a:latin typeface="Open Sans"/>
                          <a:ea typeface="Open Sans"/>
                          <a:cs typeface="Open Sans"/>
                          <a:sym typeface="Open Sans"/>
                        </a:rPr>
                        <a:t>Feb 28th-Mar 4th</a:t>
                      </a:r>
                      <a:endParaRPr sz="1200" dirty="0">
                        <a:latin typeface="Open Sans"/>
                        <a:ea typeface="Open Sans"/>
                        <a:cs typeface="Open Sans"/>
                        <a:sym typeface="Open Sans"/>
                      </a:endParaRPr>
                    </a:p>
                  </a:txBody>
                  <a:tcPr marL="91425" marR="91425" marT="91425" marB="91425" anchor="ctr">
                    <a:lnT w="28575"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r>
                        <a:rPr lang="en" sz="1200" dirty="0">
                          <a:latin typeface="Open Sans"/>
                          <a:ea typeface="Open Sans"/>
                          <a:cs typeface="Open Sans"/>
                          <a:sym typeface="Open Sans"/>
                        </a:rPr>
                        <a:t>LASP</a:t>
                      </a:r>
                      <a:endParaRPr sz="1200" dirty="0">
                        <a:latin typeface="Open Sans"/>
                        <a:ea typeface="Open Sans"/>
                        <a:cs typeface="Open Sans"/>
                        <a:sym typeface="Open Sans"/>
                      </a:endParaRPr>
                    </a:p>
                  </a:txBody>
                  <a:tcPr marL="91425" marR="91425" marT="91425" marB="91425" anchor="ctr">
                    <a:lnT w="28575"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r>
                        <a:rPr lang="en" sz="1200" dirty="0">
                          <a:latin typeface="Open Sans"/>
                          <a:ea typeface="Open Sans"/>
                          <a:cs typeface="Open Sans"/>
                          <a:sym typeface="Open Sans"/>
                        </a:rPr>
                        <a:t>HelioStat</a:t>
                      </a:r>
                      <a:endParaRPr sz="1200" dirty="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lnT w="28575" cap="flat" cmpd="sng">
                      <a:solidFill>
                        <a:srgbClr val="000000"/>
                      </a:solidFill>
                      <a:prstDash val="solid"/>
                      <a:round/>
                      <a:headEnd type="none" w="sm" len="sm"/>
                      <a:tailEnd type="none" w="sm" len="sm"/>
                    </a:lnT>
                  </a:tcPr>
                </a:tc>
                <a:extLst>
                  <a:ext uri="{0D108BD9-81ED-4DB2-BD59-A6C34878D82A}">
                    <a16:rowId xmlns:a16="http://schemas.microsoft.com/office/drawing/2014/main" val="10002"/>
                  </a:ext>
                </a:extLst>
              </a:tr>
              <a:tr h="390500">
                <a:tc>
                  <a:txBody>
                    <a:bodyPr/>
                    <a:lstStyle/>
                    <a:p>
                      <a:pPr marL="0" lvl="0" indent="0" algn="l" rtl="0">
                        <a:spcBef>
                          <a:spcPts val="0"/>
                        </a:spcBef>
                        <a:spcAft>
                          <a:spcPts val="0"/>
                        </a:spcAft>
                        <a:buNone/>
                      </a:pPr>
                      <a:r>
                        <a:rPr lang="en" sz="1200" dirty="0">
                          <a:latin typeface="Open Sans"/>
                          <a:ea typeface="Open Sans"/>
                          <a:cs typeface="Open Sans"/>
                          <a:sym typeface="Open Sans"/>
                        </a:rPr>
                        <a:t>Baffle Sensitivity</a:t>
                      </a:r>
                      <a:endParaRPr sz="1200" dirty="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dirty="0">
                          <a:latin typeface="Open Sans"/>
                          <a:ea typeface="Open Sans"/>
                          <a:cs typeface="Open Sans"/>
                          <a:sym typeface="Open Sans"/>
                        </a:rPr>
                        <a:t>Baffle</a:t>
                      </a:r>
                      <a:endParaRPr sz="1200" dirty="0">
                        <a:latin typeface="Open Sans"/>
                        <a:ea typeface="Open Sans"/>
                        <a:cs typeface="Open Sans"/>
                        <a:sym typeface="Open Sans"/>
                      </a:endParaRPr>
                    </a:p>
                  </a:txBody>
                  <a:tcPr marL="91425" marR="91425" marT="91425" marB="91425" anchor="ctr">
                    <a:solidFill>
                      <a:srgbClr val="FFF2CC"/>
                    </a:solidFill>
                  </a:tcPr>
                </a:tc>
                <a:tc>
                  <a:txBody>
                    <a:bodyPr/>
                    <a:lstStyle/>
                    <a:p>
                      <a:pPr marL="0" lvl="0" indent="0" algn="l" rtl="0">
                        <a:spcBef>
                          <a:spcPts val="0"/>
                        </a:spcBef>
                        <a:spcAft>
                          <a:spcPts val="0"/>
                        </a:spcAft>
                        <a:buNone/>
                      </a:pPr>
                      <a:r>
                        <a:rPr lang="en" sz="1200" dirty="0">
                          <a:latin typeface="Open Sans"/>
                          <a:ea typeface="Open Sans"/>
                          <a:cs typeface="Open Sans"/>
                          <a:sym typeface="Open Sans"/>
                        </a:rPr>
                        <a:t>Jan - Mar 2022</a:t>
                      </a:r>
                      <a:endParaRPr sz="1200"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dirty="0">
                          <a:latin typeface="Open Sans"/>
                          <a:ea typeface="Open Sans"/>
                          <a:cs typeface="Open Sans"/>
                          <a:sym typeface="Open Sans"/>
                        </a:rPr>
                        <a:t>[Simulation]</a:t>
                      </a:r>
                      <a:endParaRPr sz="1200"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dirty="0">
                          <a:latin typeface="Open Sans"/>
                          <a:ea typeface="Open Sans"/>
                          <a:cs typeface="Open Sans"/>
                          <a:sym typeface="Open Sans"/>
                        </a:rPr>
                        <a:t>ZEMAX</a:t>
                      </a:r>
                      <a:endParaRPr sz="1200" dirty="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461250">
                <a:tc>
                  <a:txBody>
                    <a:bodyPr/>
                    <a:lstStyle/>
                    <a:p>
                      <a:pPr marL="0" lvl="0" indent="0" algn="l" rtl="0">
                        <a:spcBef>
                          <a:spcPts val="0"/>
                        </a:spcBef>
                        <a:spcAft>
                          <a:spcPts val="0"/>
                        </a:spcAft>
                        <a:buNone/>
                      </a:pPr>
                      <a:r>
                        <a:rPr lang="en" sz="1200" dirty="0">
                          <a:latin typeface="Open Sans"/>
                          <a:ea typeface="Open Sans"/>
                          <a:cs typeface="Open Sans"/>
                          <a:sym typeface="Open Sans"/>
                        </a:rPr>
                        <a:t>Power Consumption</a:t>
                      </a:r>
                      <a:endParaRPr sz="1200" dirty="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rgbClr val="000000"/>
                        </a:buClr>
                        <a:buSzPts val="1100"/>
                        <a:buFont typeface="Arial"/>
                        <a:buNone/>
                      </a:pPr>
                      <a:r>
                        <a:rPr lang="en" sz="1200" dirty="0">
                          <a:solidFill>
                            <a:srgbClr val="000000"/>
                          </a:solidFill>
                          <a:latin typeface="Open Sans"/>
                          <a:ea typeface="Open Sans"/>
                          <a:cs typeface="Open Sans"/>
                          <a:sym typeface="Open Sans"/>
                        </a:rPr>
                        <a:t>Processing SW + HW</a:t>
                      </a:r>
                      <a:endParaRPr sz="1200" dirty="0">
                        <a:latin typeface="Open Sans"/>
                        <a:ea typeface="Open Sans"/>
                        <a:cs typeface="Open Sans"/>
                        <a:sym typeface="Open Sans"/>
                      </a:endParaRPr>
                    </a:p>
                  </a:txBody>
                  <a:tcPr marL="91425" marR="91425" marT="91425" marB="91425" anchor="ctr">
                    <a:solidFill>
                      <a:srgbClr val="D9EAD3"/>
                    </a:solidFill>
                  </a:tcPr>
                </a:tc>
                <a:tc>
                  <a:txBody>
                    <a:bodyPr/>
                    <a:lstStyle/>
                    <a:p>
                      <a:pPr marL="0" lvl="0" indent="0" algn="l" rtl="0">
                        <a:spcBef>
                          <a:spcPts val="0"/>
                        </a:spcBef>
                        <a:spcAft>
                          <a:spcPts val="0"/>
                        </a:spcAft>
                        <a:buClr>
                          <a:srgbClr val="000000"/>
                        </a:buClr>
                        <a:buSzPts val="1100"/>
                        <a:buFont typeface="Arial"/>
                        <a:buNone/>
                      </a:pPr>
                      <a:r>
                        <a:rPr lang="en" sz="1200" dirty="0">
                          <a:solidFill>
                            <a:srgbClr val="000000"/>
                          </a:solidFill>
                          <a:latin typeface="Open Sans"/>
                          <a:ea typeface="Open Sans"/>
                          <a:cs typeface="Open Sans"/>
                          <a:sym typeface="Open Sans"/>
                        </a:rPr>
                        <a:t>Jan - Feb 2022</a:t>
                      </a:r>
                      <a:endParaRPr sz="1200"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dirty="0">
                          <a:latin typeface="Open Sans"/>
                          <a:ea typeface="Open Sans"/>
                          <a:cs typeface="Open Sans"/>
                          <a:sym typeface="Open Sans"/>
                        </a:rPr>
                        <a:t>Electronics Shop</a:t>
                      </a:r>
                      <a:endParaRPr sz="1200"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sz="1200" dirty="0">
                          <a:latin typeface="Open Sans"/>
                          <a:ea typeface="Open Sans"/>
                          <a:cs typeface="Open Sans"/>
                          <a:sym typeface="Open Sans"/>
                        </a:rPr>
                        <a:t>Logging Multimeter, Oscilloscope, wires, toolbox</a:t>
                      </a:r>
                      <a:endParaRPr sz="1200" dirty="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396200">
                <a:tc rowSpan="2">
                  <a:txBody>
                    <a:bodyPr/>
                    <a:lstStyle/>
                    <a:p>
                      <a:pPr marL="0" lvl="0" indent="0" algn="l" rtl="0">
                        <a:spcBef>
                          <a:spcPts val="0"/>
                        </a:spcBef>
                        <a:spcAft>
                          <a:spcPts val="0"/>
                        </a:spcAft>
                        <a:buNone/>
                      </a:pPr>
                      <a:r>
                        <a:rPr lang="en" sz="1200" dirty="0">
                          <a:latin typeface="Open Sans"/>
                          <a:ea typeface="Open Sans"/>
                          <a:cs typeface="Open Sans"/>
                          <a:sym typeface="Open Sans"/>
                        </a:rPr>
                        <a:t>Full System</a:t>
                      </a:r>
                      <a:endParaRPr sz="1200" dirty="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B w="28575" cap="flat" cmpd="sng">
                      <a:solidFill>
                        <a:srgbClr val="9E9E9E"/>
                      </a:solidFill>
                      <a:prstDash val="solid"/>
                      <a:round/>
                      <a:headEnd type="none" w="sm" len="sm"/>
                      <a:tailEnd type="none" w="sm" len="sm"/>
                    </a:lnB>
                  </a:tcPr>
                </a:tc>
                <a:tc rowSpan="2">
                  <a:txBody>
                    <a:bodyPr/>
                    <a:lstStyle/>
                    <a:p>
                      <a:pPr marL="0" lvl="0" indent="0" algn="ctr" rtl="0">
                        <a:spcBef>
                          <a:spcPts val="0"/>
                        </a:spcBef>
                        <a:spcAft>
                          <a:spcPts val="0"/>
                        </a:spcAft>
                        <a:buNone/>
                      </a:pPr>
                      <a:r>
                        <a:rPr lang="en" sz="1200" dirty="0">
                          <a:latin typeface="Open Sans"/>
                          <a:ea typeface="Open Sans"/>
                          <a:cs typeface="Open Sans"/>
                          <a:sym typeface="Open Sans"/>
                        </a:rPr>
                        <a:t>All</a:t>
                      </a:r>
                      <a:endParaRPr sz="1200" dirty="0">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 sz="1200" dirty="0">
                          <a:latin typeface="Open Sans"/>
                          <a:ea typeface="Open Sans"/>
                          <a:cs typeface="Open Sans"/>
                          <a:sym typeface="Open Sans"/>
                        </a:rPr>
                        <a:t>Mar 2022</a:t>
                      </a:r>
                      <a:endParaRPr sz="1200" dirty="0">
                        <a:latin typeface="Open Sans"/>
                        <a:ea typeface="Open Sans"/>
                        <a:cs typeface="Open Sans"/>
                        <a:sym typeface="Open Sans"/>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Sommers-Bausch Observatory</a:t>
                      </a:r>
                      <a:endParaRPr sz="1200" dirty="0">
                        <a:latin typeface="Open Sans"/>
                        <a:ea typeface="Open Sans"/>
                        <a:cs typeface="Open Sans"/>
                        <a:sym typeface="Open Sans"/>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Mount, power and connection cables, monitor</a:t>
                      </a:r>
                      <a:endParaRPr sz="1200" dirty="0">
                        <a:latin typeface="Open Sans"/>
                        <a:ea typeface="Open Sans"/>
                        <a:cs typeface="Open Sans"/>
                        <a:sym typeface="Open Sans"/>
                      </a:endParaRPr>
                    </a:p>
                  </a:txBody>
                  <a:tcPr marL="91425" marR="91425" marT="91425" marB="91425" anchor="ctr">
                    <a:lnR w="2857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620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1200" dirty="0">
                          <a:latin typeface="Open Sans"/>
                          <a:ea typeface="Open Sans"/>
                          <a:cs typeface="Open Sans"/>
                          <a:sym typeface="Open Sans"/>
                        </a:rPr>
                        <a:t>Jan - April 2022</a:t>
                      </a:r>
                      <a:endParaRPr sz="1200"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Outdoor</a:t>
                      </a:r>
                      <a:endParaRPr sz="1200"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Tripod, rotating motor, pwr src, verification tools</a:t>
                      </a:r>
                      <a:endParaRPr sz="1200"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117" name="Google Shape;2117;p7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47</a:t>
            </a:fld>
            <a:endParaRPr dirty="0"/>
          </a:p>
        </p:txBody>
      </p:sp>
      <p:sp>
        <p:nvSpPr>
          <p:cNvPr id="2118" name="Google Shape;2118;p74"/>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75"/>
          <p:cNvSpPr/>
          <p:nvPr/>
        </p:nvSpPr>
        <p:spPr>
          <a:xfrm>
            <a:off x="6803775" y="564025"/>
            <a:ext cx="2340300" cy="4100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2124;p7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#4: Data Post-Processing</a:t>
            </a:r>
            <a:endParaRPr dirty="0"/>
          </a:p>
        </p:txBody>
      </p:sp>
      <p:pic>
        <p:nvPicPr>
          <p:cNvPr id="2125" name="Google Shape;2125;p75"/>
          <p:cNvPicPr preferRelativeResize="0"/>
          <p:nvPr/>
        </p:nvPicPr>
        <p:blipFill>
          <a:blip r:embed="rId3">
            <a:alphaModFix/>
          </a:blip>
          <a:stretch>
            <a:fillRect/>
          </a:stretch>
        </p:blipFill>
        <p:spPr>
          <a:xfrm>
            <a:off x="4890327" y="2388600"/>
            <a:ext cx="1613901" cy="1215426"/>
          </a:xfrm>
          <a:prstGeom prst="rect">
            <a:avLst/>
          </a:prstGeom>
          <a:noFill/>
          <a:ln w="28575" cap="flat" cmpd="sng">
            <a:solidFill>
              <a:srgbClr val="C83DEC"/>
            </a:solidFill>
            <a:prstDash val="solid"/>
            <a:round/>
            <a:headEnd type="none" w="sm" len="sm"/>
            <a:tailEnd type="none" w="sm" len="sm"/>
          </a:ln>
        </p:spPr>
      </p:pic>
      <p:pic>
        <p:nvPicPr>
          <p:cNvPr id="2126" name="Google Shape;2126;p75"/>
          <p:cNvPicPr preferRelativeResize="0"/>
          <p:nvPr/>
        </p:nvPicPr>
        <p:blipFill>
          <a:blip r:embed="rId4">
            <a:alphaModFix/>
          </a:blip>
          <a:stretch>
            <a:fillRect/>
          </a:stretch>
        </p:blipFill>
        <p:spPr>
          <a:xfrm>
            <a:off x="3011525" y="2388573"/>
            <a:ext cx="1613901" cy="1215491"/>
          </a:xfrm>
          <a:prstGeom prst="rect">
            <a:avLst/>
          </a:prstGeom>
          <a:noFill/>
          <a:ln w="28575" cap="flat" cmpd="sng">
            <a:solidFill>
              <a:srgbClr val="C83DEC"/>
            </a:solidFill>
            <a:prstDash val="solid"/>
            <a:round/>
            <a:headEnd type="none" w="sm" len="sm"/>
            <a:tailEnd type="none" w="sm" len="sm"/>
          </a:ln>
        </p:spPr>
      </p:pic>
      <p:pic>
        <p:nvPicPr>
          <p:cNvPr id="2127" name="Google Shape;2127;p75"/>
          <p:cNvPicPr preferRelativeResize="0"/>
          <p:nvPr/>
        </p:nvPicPr>
        <p:blipFill>
          <a:blip r:embed="rId5">
            <a:alphaModFix/>
          </a:blip>
          <a:stretch>
            <a:fillRect/>
          </a:stretch>
        </p:blipFill>
        <p:spPr>
          <a:xfrm>
            <a:off x="1173650" y="2403975"/>
            <a:ext cx="1572976" cy="1184674"/>
          </a:xfrm>
          <a:prstGeom prst="rect">
            <a:avLst/>
          </a:prstGeom>
          <a:noFill/>
          <a:ln w="28575" cap="flat" cmpd="sng">
            <a:solidFill>
              <a:srgbClr val="C83DEC"/>
            </a:solidFill>
            <a:prstDash val="solid"/>
            <a:round/>
            <a:headEnd type="none" w="sm" len="sm"/>
            <a:tailEnd type="none" w="sm" len="sm"/>
          </a:ln>
        </p:spPr>
      </p:pic>
      <p:pic>
        <p:nvPicPr>
          <p:cNvPr id="2128" name="Google Shape;2128;p75"/>
          <p:cNvPicPr preferRelativeResize="0"/>
          <p:nvPr/>
        </p:nvPicPr>
        <p:blipFill rotWithShape="1">
          <a:blip r:embed="rId6">
            <a:alphaModFix/>
          </a:blip>
          <a:srcRect b="9934"/>
          <a:stretch/>
        </p:blipFill>
        <p:spPr>
          <a:xfrm>
            <a:off x="870925" y="969324"/>
            <a:ext cx="2090225" cy="1258850"/>
          </a:xfrm>
          <a:prstGeom prst="rect">
            <a:avLst/>
          </a:prstGeom>
          <a:noFill/>
          <a:ln>
            <a:noFill/>
          </a:ln>
        </p:spPr>
      </p:pic>
      <p:pic>
        <p:nvPicPr>
          <p:cNvPr id="2129" name="Google Shape;2129;p75"/>
          <p:cNvPicPr preferRelativeResize="0"/>
          <p:nvPr/>
        </p:nvPicPr>
        <p:blipFill rotWithShape="1">
          <a:blip r:embed="rId7">
            <a:alphaModFix/>
          </a:blip>
          <a:srcRect b="9657"/>
          <a:stretch/>
        </p:blipFill>
        <p:spPr>
          <a:xfrm>
            <a:off x="2789850" y="969349"/>
            <a:ext cx="2090200" cy="1258849"/>
          </a:xfrm>
          <a:prstGeom prst="rect">
            <a:avLst/>
          </a:prstGeom>
          <a:noFill/>
          <a:ln>
            <a:noFill/>
          </a:ln>
        </p:spPr>
      </p:pic>
      <p:sp>
        <p:nvSpPr>
          <p:cNvPr id="2130" name="Google Shape;2130;p75"/>
          <p:cNvSpPr/>
          <p:nvPr/>
        </p:nvSpPr>
        <p:spPr>
          <a:xfrm rot="5400000" flipH="1">
            <a:off x="2834075" y="3625650"/>
            <a:ext cx="99600" cy="274500"/>
          </a:xfrm>
          <a:prstGeom prst="lef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75"/>
          <p:cNvSpPr/>
          <p:nvPr/>
        </p:nvSpPr>
        <p:spPr>
          <a:xfrm rot="-5400000">
            <a:off x="4712875" y="3625650"/>
            <a:ext cx="99600" cy="274500"/>
          </a:xfrm>
          <a:prstGeom prst="lef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75"/>
          <p:cNvSpPr txBox="1"/>
          <p:nvPr/>
        </p:nvSpPr>
        <p:spPr>
          <a:xfrm>
            <a:off x="2575575" y="37644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6F00"/>
                </a:solidFill>
                <a:latin typeface="Open Sans ExtraBold"/>
                <a:ea typeface="Open Sans ExtraBold"/>
                <a:cs typeface="Open Sans ExtraBold"/>
                <a:sym typeface="Open Sans ExtraBold"/>
              </a:rPr>
              <a:t>-11dB </a:t>
            </a:r>
            <a:endParaRPr dirty="0">
              <a:solidFill>
                <a:srgbClr val="FF6F00"/>
              </a:solidFill>
              <a:latin typeface="Open Sans ExtraBold"/>
              <a:ea typeface="Open Sans ExtraBold"/>
              <a:cs typeface="Open Sans ExtraBold"/>
              <a:sym typeface="Open Sans ExtraBold"/>
            </a:endParaRPr>
          </a:p>
        </p:txBody>
      </p:sp>
      <p:sp>
        <p:nvSpPr>
          <p:cNvPr id="2133" name="Google Shape;2133;p75"/>
          <p:cNvSpPr txBox="1"/>
          <p:nvPr/>
        </p:nvSpPr>
        <p:spPr>
          <a:xfrm>
            <a:off x="4505125" y="37644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6F00"/>
                </a:solidFill>
                <a:latin typeface="Open Sans ExtraBold"/>
                <a:ea typeface="Open Sans ExtraBold"/>
                <a:cs typeface="Open Sans ExtraBold"/>
                <a:sym typeface="Open Sans ExtraBold"/>
              </a:rPr>
              <a:t>-8dB </a:t>
            </a:r>
            <a:endParaRPr dirty="0">
              <a:solidFill>
                <a:srgbClr val="FF6F00"/>
              </a:solidFill>
              <a:latin typeface="Open Sans ExtraBold"/>
              <a:ea typeface="Open Sans ExtraBold"/>
              <a:cs typeface="Open Sans ExtraBold"/>
              <a:sym typeface="Open Sans ExtraBold"/>
            </a:endParaRPr>
          </a:p>
        </p:txBody>
      </p:sp>
      <p:sp>
        <p:nvSpPr>
          <p:cNvPr id="2134" name="Google Shape;2134;p75"/>
          <p:cNvSpPr txBox="1"/>
          <p:nvPr/>
        </p:nvSpPr>
        <p:spPr>
          <a:xfrm>
            <a:off x="-117125" y="2633475"/>
            <a:ext cx="14217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dirty="0">
                <a:solidFill>
                  <a:schemeClr val="dk1"/>
                </a:solidFill>
                <a:latin typeface="Open Sans"/>
                <a:ea typeface="Open Sans"/>
                <a:cs typeface="Open Sans"/>
                <a:sym typeface="Open Sans"/>
              </a:rPr>
              <a:t>Image from camera</a:t>
            </a:r>
            <a:endParaRPr sz="1100" b="1" i="1" dirty="0">
              <a:solidFill>
                <a:schemeClr val="dk1"/>
              </a:solidFill>
              <a:latin typeface="Open Sans"/>
              <a:ea typeface="Open Sans"/>
              <a:cs typeface="Open Sans"/>
              <a:sym typeface="Open Sans"/>
            </a:endParaRPr>
          </a:p>
          <a:p>
            <a:pPr marL="0" lvl="0" indent="0" algn="ctr" rtl="0">
              <a:spcBef>
                <a:spcPts val="0"/>
              </a:spcBef>
              <a:spcAft>
                <a:spcPts val="0"/>
              </a:spcAft>
              <a:buNone/>
            </a:pPr>
            <a:r>
              <a:rPr lang="en" sz="900" dirty="0">
                <a:solidFill>
                  <a:schemeClr val="dk1"/>
                </a:solidFill>
                <a:latin typeface="Open Sans"/>
                <a:ea typeface="Open Sans"/>
                <a:cs typeface="Open Sans"/>
                <a:sym typeface="Open Sans"/>
              </a:rPr>
              <a:t>.png  .jpg  .bmp</a:t>
            </a:r>
            <a:r>
              <a:rPr lang="en" sz="1100" b="1" i="1" dirty="0">
                <a:solidFill>
                  <a:schemeClr val="dk1"/>
                </a:solidFill>
                <a:latin typeface="Open Sans"/>
                <a:ea typeface="Open Sans"/>
                <a:cs typeface="Open Sans"/>
                <a:sym typeface="Open Sans"/>
              </a:rPr>
              <a:t> </a:t>
            </a:r>
            <a:endParaRPr sz="1100" b="1" i="1" dirty="0">
              <a:latin typeface="Open Sans"/>
              <a:ea typeface="Open Sans"/>
              <a:cs typeface="Open Sans"/>
              <a:sym typeface="Open Sans"/>
            </a:endParaRPr>
          </a:p>
        </p:txBody>
      </p:sp>
      <p:sp>
        <p:nvSpPr>
          <p:cNvPr id="2135" name="Google Shape;2135;p75"/>
          <p:cNvSpPr txBox="1"/>
          <p:nvPr/>
        </p:nvSpPr>
        <p:spPr>
          <a:xfrm>
            <a:off x="-151575" y="1401975"/>
            <a:ext cx="1421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dirty="0">
                <a:solidFill>
                  <a:schemeClr val="dk1"/>
                </a:solidFill>
                <a:latin typeface="Open Sans"/>
                <a:ea typeface="Open Sans"/>
                <a:cs typeface="Open Sans"/>
                <a:sym typeface="Open Sans"/>
              </a:rPr>
              <a:t>Intensity Histogram </a:t>
            </a:r>
            <a:endParaRPr sz="1100" b="1" i="1" dirty="0">
              <a:latin typeface="Open Sans"/>
              <a:ea typeface="Open Sans"/>
              <a:cs typeface="Open Sans"/>
              <a:sym typeface="Open Sans"/>
            </a:endParaRPr>
          </a:p>
        </p:txBody>
      </p:sp>
      <p:sp>
        <p:nvSpPr>
          <p:cNvPr id="2136" name="Google Shape;2136;p75"/>
          <p:cNvSpPr txBox="1"/>
          <p:nvPr/>
        </p:nvSpPr>
        <p:spPr>
          <a:xfrm>
            <a:off x="0" y="3641438"/>
            <a:ext cx="1477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dirty="0">
                <a:solidFill>
                  <a:srgbClr val="FF6F00"/>
                </a:solidFill>
                <a:latin typeface="Open Sans"/>
                <a:ea typeface="Open Sans"/>
                <a:cs typeface="Open Sans"/>
                <a:sym typeface="Open Sans"/>
              </a:rPr>
              <a:t>Points on Attenuation Curve</a:t>
            </a:r>
            <a:endParaRPr sz="1100" b="1" i="1" dirty="0">
              <a:solidFill>
                <a:srgbClr val="FF6F00"/>
              </a:solidFill>
              <a:latin typeface="Open Sans"/>
              <a:ea typeface="Open Sans"/>
              <a:cs typeface="Open Sans"/>
              <a:sym typeface="Open Sans"/>
            </a:endParaRPr>
          </a:p>
        </p:txBody>
      </p:sp>
      <p:sp>
        <p:nvSpPr>
          <p:cNvPr id="2137" name="Google Shape;2137;p75"/>
          <p:cNvSpPr txBox="1"/>
          <p:nvPr/>
        </p:nvSpPr>
        <p:spPr>
          <a:xfrm>
            <a:off x="2961150" y="3585900"/>
            <a:ext cx="1664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i="1" dirty="0">
                <a:solidFill>
                  <a:schemeClr val="dk2"/>
                </a:solidFill>
                <a:latin typeface="Open Sans"/>
                <a:ea typeface="Open Sans"/>
                <a:cs typeface="Open Sans"/>
                <a:sym typeface="Open Sans"/>
              </a:rPr>
              <a:t>“0° Boresight”</a:t>
            </a:r>
            <a:endParaRPr sz="1100" b="1" i="1" dirty="0">
              <a:solidFill>
                <a:schemeClr val="dk2"/>
              </a:solidFill>
              <a:latin typeface="Open Sans"/>
              <a:ea typeface="Open Sans"/>
              <a:cs typeface="Open Sans"/>
              <a:sym typeface="Open Sans"/>
            </a:endParaRPr>
          </a:p>
        </p:txBody>
      </p:sp>
      <p:sp>
        <p:nvSpPr>
          <p:cNvPr id="2138" name="Google Shape;2138;p75"/>
          <p:cNvSpPr txBox="1"/>
          <p:nvPr/>
        </p:nvSpPr>
        <p:spPr>
          <a:xfrm>
            <a:off x="6921375" y="880225"/>
            <a:ext cx="21729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i="1" dirty="0">
                <a:solidFill>
                  <a:schemeClr val="dk1"/>
                </a:solidFill>
                <a:latin typeface="Open Sans"/>
                <a:ea typeface="Open Sans"/>
                <a:cs typeface="Open Sans"/>
                <a:sym typeface="Open Sans"/>
              </a:rPr>
              <a:t>→ MATLAB Image Processing Toolbox</a:t>
            </a:r>
            <a:endParaRPr sz="1000" b="1" i="1" dirty="0">
              <a:solidFill>
                <a:schemeClr val="dk1"/>
              </a:solidFill>
              <a:latin typeface="Open Sans"/>
              <a:ea typeface="Open Sans"/>
              <a:cs typeface="Open Sans"/>
              <a:sym typeface="Open Sans"/>
            </a:endParaRPr>
          </a:p>
          <a:p>
            <a:pPr marL="0" lvl="0" indent="0" algn="l" rtl="0">
              <a:spcBef>
                <a:spcPts val="0"/>
              </a:spcBef>
              <a:spcAft>
                <a:spcPts val="0"/>
              </a:spcAft>
              <a:buNone/>
            </a:pPr>
            <a:endParaRPr sz="800" b="1" i="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i="1" dirty="0">
                <a:solidFill>
                  <a:schemeClr val="dk1"/>
                </a:solidFill>
                <a:latin typeface="Open Sans"/>
                <a:ea typeface="Open Sans"/>
                <a:cs typeface="Open Sans"/>
                <a:sym typeface="Open Sans"/>
              </a:rPr>
              <a:t>→ Average intensity of images and intensity distribution</a:t>
            </a:r>
            <a:endParaRPr sz="1000" b="1" i="1" dirty="0">
              <a:solidFill>
                <a:schemeClr val="dk1"/>
              </a:solidFill>
              <a:latin typeface="Open Sans"/>
              <a:ea typeface="Open Sans"/>
              <a:cs typeface="Open Sans"/>
              <a:sym typeface="Open Sans"/>
            </a:endParaRPr>
          </a:p>
          <a:p>
            <a:pPr marL="0" lvl="0" indent="0" algn="l" rtl="0">
              <a:spcBef>
                <a:spcPts val="0"/>
              </a:spcBef>
              <a:spcAft>
                <a:spcPts val="0"/>
              </a:spcAft>
              <a:buNone/>
            </a:pPr>
            <a:endParaRPr sz="700" b="1" i="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i="1" dirty="0">
                <a:solidFill>
                  <a:schemeClr val="dk1"/>
                </a:solidFill>
                <a:latin typeface="Open Sans"/>
                <a:ea typeface="Open Sans"/>
                <a:cs typeface="Open Sans"/>
                <a:sym typeface="Open Sans"/>
              </a:rPr>
              <a:t>→ Attenuation [dB] </a:t>
            </a:r>
            <a:r>
              <a:rPr lang="en" sz="1000" b="1" dirty="0">
                <a:solidFill>
                  <a:schemeClr val="dk1"/>
                </a:solidFill>
                <a:latin typeface="Open Sans"/>
                <a:ea typeface="Open Sans"/>
                <a:cs typeface="Open Sans"/>
                <a:sym typeface="Open Sans"/>
              </a:rPr>
              <a:t>for each baffle angular position</a:t>
            </a: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700" b="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i="1" dirty="0">
                <a:solidFill>
                  <a:schemeClr val="dk1"/>
                </a:solidFill>
                <a:latin typeface="Open Sans"/>
                <a:ea typeface="Open Sans"/>
                <a:cs typeface="Open Sans"/>
                <a:sym typeface="Open Sans"/>
              </a:rPr>
              <a:t> (ratio of average intensity of an image compared to “0° Boresight” </a:t>
            </a:r>
            <a:r>
              <a:rPr lang="en" sz="1000" b="1" dirty="0">
                <a:solidFill>
                  <a:schemeClr val="dk1"/>
                </a:solidFill>
                <a:latin typeface="Open Sans"/>
                <a:ea typeface="Open Sans"/>
                <a:cs typeface="Open Sans"/>
                <a:sym typeface="Open Sans"/>
              </a:rPr>
              <a:t>case) </a:t>
            </a: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dirty="0">
                <a:solidFill>
                  <a:schemeClr val="dk1"/>
                </a:solidFill>
                <a:latin typeface="Open Sans"/>
                <a:ea typeface="Open Sans"/>
                <a:cs typeface="Open Sans"/>
                <a:sym typeface="Open Sans"/>
              </a:rPr>
              <a:t>→ Project risk reduction: </a:t>
            </a: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dirty="0">
                <a:solidFill>
                  <a:schemeClr val="dk1"/>
                </a:solidFill>
                <a:latin typeface="Open Sans"/>
                <a:ea typeface="Open Sans"/>
                <a:cs typeface="Open Sans"/>
                <a:sym typeface="Open Sans"/>
              </a:rPr>
              <a:t>     Baffle performance </a:t>
            </a: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dirty="0">
                <a:solidFill>
                  <a:schemeClr val="dk1"/>
                </a:solidFill>
                <a:latin typeface="Open Sans"/>
                <a:ea typeface="Open Sans"/>
                <a:cs typeface="Open Sans"/>
                <a:sym typeface="Open Sans"/>
              </a:rPr>
              <a:t>→ Validate Requirement</a:t>
            </a:r>
            <a:endParaRPr sz="1000" b="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000" b="1" dirty="0">
                <a:solidFill>
                  <a:schemeClr val="dk1"/>
                </a:solidFill>
                <a:latin typeface="Open Sans"/>
                <a:ea typeface="Open Sans"/>
                <a:cs typeface="Open Sans"/>
                <a:sym typeface="Open Sans"/>
              </a:rPr>
              <a:t> </a:t>
            </a:r>
            <a:endParaRPr sz="1000" b="1" dirty="0">
              <a:solidFill>
                <a:schemeClr val="dk1"/>
              </a:solidFill>
              <a:latin typeface="Open Sans"/>
              <a:ea typeface="Open Sans"/>
              <a:cs typeface="Open Sans"/>
              <a:sym typeface="Open Sans"/>
            </a:endParaRPr>
          </a:p>
        </p:txBody>
      </p:sp>
      <p:graphicFrame>
        <p:nvGraphicFramePr>
          <p:cNvPr id="2139" name="Google Shape;2139;p75"/>
          <p:cNvGraphicFramePr/>
          <p:nvPr/>
        </p:nvGraphicFramePr>
        <p:xfrm>
          <a:off x="7189938" y="3497956"/>
          <a:ext cx="1820425" cy="734856"/>
        </p:xfrm>
        <a:graphic>
          <a:graphicData uri="http://schemas.openxmlformats.org/drawingml/2006/table">
            <a:tbl>
              <a:tblPr>
                <a:noFill/>
                <a:tableStyleId>{23CC4F8D-3894-416D-8B37-F4D78A966482}</a:tableStyleId>
              </a:tblPr>
              <a:tblGrid>
                <a:gridCol w="1820425">
                  <a:extLst>
                    <a:ext uri="{9D8B030D-6E8A-4147-A177-3AD203B41FA5}">
                      <a16:colId xmlns:a16="http://schemas.microsoft.com/office/drawing/2014/main" val="20000"/>
                    </a:ext>
                  </a:extLst>
                </a:gridCol>
              </a:tblGrid>
              <a:tr h="725400">
                <a:tc>
                  <a:txBody>
                    <a:bodyPr/>
                    <a:lstStyle/>
                    <a:p>
                      <a:pPr marL="0" lvl="0" indent="0" algn="l" rtl="0">
                        <a:lnSpc>
                          <a:spcPct val="115000"/>
                        </a:lnSpc>
                        <a:spcBef>
                          <a:spcPts val="0"/>
                        </a:spcBef>
                        <a:spcAft>
                          <a:spcPts val="0"/>
                        </a:spcAft>
                        <a:buClr>
                          <a:srgbClr val="000000"/>
                        </a:buClr>
                        <a:buSzPts val="1100"/>
                        <a:buFont typeface="Arial"/>
                        <a:buNone/>
                      </a:pPr>
                      <a:r>
                        <a:rPr lang="en" sz="800" dirty="0">
                          <a:solidFill>
                            <a:srgbClr val="221E1F"/>
                          </a:solidFill>
                          <a:latin typeface="Open Sans Medium"/>
                          <a:ea typeface="Open Sans Medium"/>
                          <a:cs typeface="Open Sans Medium"/>
                          <a:sym typeface="Open Sans Medium"/>
                        </a:rPr>
                        <a:t>The baffle shall attenuate </a:t>
                      </a:r>
                      <a:r>
                        <a:rPr lang="en" sz="800" b="1" dirty="0">
                          <a:solidFill>
                            <a:srgbClr val="221E1F"/>
                          </a:solidFill>
                          <a:latin typeface="Open Sans"/>
                          <a:ea typeface="Open Sans"/>
                          <a:cs typeface="Open Sans"/>
                          <a:sym typeface="Open Sans"/>
                        </a:rPr>
                        <a:t>-25dB</a:t>
                      </a:r>
                      <a:r>
                        <a:rPr lang="en" sz="800" dirty="0">
                          <a:solidFill>
                            <a:srgbClr val="221E1F"/>
                          </a:solidFill>
                          <a:latin typeface="Open Sans Medium"/>
                          <a:ea typeface="Open Sans Medium"/>
                          <a:cs typeface="Open Sans Medium"/>
                          <a:sym typeface="Open Sans Medium"/>
                        </a:rPr>
                        <a:t> of the light at the sun exclusion angle. And </a:t>
                      </a:r>
                      <a:r>
                        <a:rPr lang="en" sz="800" b="1" dirty="0">
                          <a:solidFill>
                            <a:srgbClr val="221E1F"/>
                          </a:solidFill>
                          <a:latin typeface="Open Sans"/>
                          <a:ea typeface="Open Sans"/>
                          <a:cs typeface="Open Sans"/>
                          <a:sym typeface="Open Sans"/>
                        </a:rPr>
                        <a:t>-5dB</a:t>
                      </a:r>
                      <a:r>
                        <a:rPr lang="en" sz="800" dirty="0">
                          <a:solidFill>
                            <a:srgbClr val="221E1F"/>
                          </a:solidFill>
                          <a:latin typeface="Open Sans Medium"/>
                          <a:ea typeface="Open Sans Medium"/>
                          <a:cs typeface="Open Sans Medium"/>
                          <a:sym typeface="Open Sans Medium"/>
                        </a:rPr>
                        <a:t> of light at the moon exclusion angle. </a:t>
                      </a:r>
                      <a:endParaRPr sz="800" dirty="0">
                        <a:solidFill>
                          <a:srgbClr val="221E1F"/>
                        </a:solidFill>
                        <a:latin typeface="Open Sans Medium"/>
                        <a:ea typeface="Open Sans Medium"/>
                        <a:cs typeface="Open Sans Medium"/>
                        <a:sym typeface="Open Sans Medium"/>
                      </a:endParaRPr>
                    </a:p>
                  </a:txBody>
                  <a:tcPr marL="91425" marR="91425" marT="91425" marB="91425">
                    <a:lnL w="38100" cap="flat" cmpd="sng">
                      <a:solidFill>
                        <a:srgbClr val="4285F4">
                          <a:alpha val="0"/>
                        </a:srgbClr>
                      </a:solidFill>
                      <a:prstDash val="solid"/>
                      <a:round/>
                      <a:headEnd type="none" w="sm" len="sm"/>
                      <a:tailEnd type="none" w="sm" len="sm"/>
                    </a:lnL>
                    <a:lnR w="38100" cap="flat" cmpd="sng">
                      <a:solidFill>
                        <a:srgbClr val="4285F4">
                          <a:alpha val="0"/>
                        </a:srgbClr>
                      </a:solidFill>
                      <a:prstDash val="solid"/>
                      <a:round/>
                      <a:headEnd type="none" w="sm" len="sm"/>
                      <a:tailEnd type="none" w="sm" len="sm"/>
                    </a:lnR>
                    <a:lnT w="38100" cap="flat" cmpd="sng">
                      <a:solidFill>
                        <a:srgbClr val="4285F4">
                          <a:alpha val="0"/>
                        </a:srgbClr>
                      </a:solidFill>
                      <a:prstDash val="solid"/>
                      <a:round/>
                      <a:headEnd type="none" w="sm" len="sm"/>
                      <a:tailEnd type="none" w="sm" len="sm"/>
                    </a:lnT>
                    <a:lnB w="38100" cap="flat" cmpd="sng">
                      <a:solidFill>
                        <a:srgbClr val="4285F4">
                          <a:alpha val="0"/>
                        </a:srgbClr>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pic>
        <p:nvPicPr>
          <p:cNvPr id="2140" name="Google Shape;2140;p75"/>
          <p:cNvPicPr preferRelativeResize="0"/>
          <p:nvPr/>
        </p:nvPicPr>
        <p:blipFill rotWithShape="1">
          <a:blip r:embed="rId8">
            <a:alphaModFix/>
          </a:blip>
          <a:srcRect b="10031"/>
          <a:stretch/>
        </p:blipFill>
        <p:spPr>
          <a:xfrm>
            <a:off x="4693000" y="1012675"/>
            <a:ext cx="2008551" cy="1215501"/>
          </a:xfrm>
          <a:prstGeom prst="rect">
            <a:avLst/>
          </a:prstGeom>
          <a:noFill/>
          <a:ln>
            <a:noFill/>
          </a:ln>
        </p:spPr>
      </p:pic>
      <p:sp>
        <p:nvSpPr>
          <p:cNvPr id="2141" name="Google Shape;2141;p7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48</a:t>
            </a:fld>
            <a:endParaRPr dirty="0"/>
          </a:p>
        </p:txBody>
      </p:sp>
      <p:sp>
        <p:nvSpPr>
          <p:cNvPr id="2142" name="Google Shape;2142;p75"/>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7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#4: Heliostat Test Block Diagram &amp; Test Status </a:t>
            </a:r>
            <a:endParaRPr dirty="0">
              <a:solidFill>
                <a:srgbClr val="FF0000"/>
              </a:solidFill>
            </a:endParaRPr>
          </a:p>
        </p:txBody>
      </p:sp>
      <p:pic>
        <p:nvPicPr>
          <p:cNvPr id="2148" name="Google Shape;2148;p76"/>
          <p:cNvPicPr preferRelativeResize="0"/>
          <p:nvPr/>
        </p:nvPicPr>
        <p:blipFill>
          <a:blip r:embed="rId3">
            <a:alphaModFix/>
          </a:blip>
          <a:stretch>
            <a:fillRect/>
          </a:stretch>
        </p:blipFill>
        <p:spPr>
          <a:xfrm>
            <a:off x="2352450" y="727375"/>
            <a:ext cx="6698952" cy="3630824"/>
          </a:xfrm>
          <a:prstGeom prst="rect">
            <a:avLst/>
          </a:prstGeom>
          <a:noFill/>
          <a:ln>
            <a:noFill/>
          </a:ln>
        </p:spPr>
      </p:pic>
      <p:sp>
        <p:nvSpPr>
          <p:cNvPr id="2149" name="Google Shape;2149;p76"/>
          <p:cNvSpPr txBox="1"/>
          <p:nvPr/>
        </p:nvSpPr>
        <p:spPr>
          <a:xfrm>
            <a:off x="135425" y="1174100"/>
            <a:ext cx="2189100" cy="27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dirty="0">
                <a:solidFill>
                  <a:srgbClr val="221E1F"/>
                </a:solidFill>
                <a:latin typeface="Open Sans"/>
                <a:ea typeface="Open Sans"/>
                <a:cs typeface="Open Sans"/>
                <a:sym typeface="Open Sans"/>
              </a:rPr>
              <a:t>STATUS</a:t>
            </a:r>
            <a:endParaRPr sz="1300" b="1" dirty="0">
              <a:solidFill>
                <a:srgbClr val="221E1F"/>
              </a:solidFill>
              <a:latin typeface="Open Sans"/>
              <a:ea typeface="Open Sans"/>
              <a:cs typeface="Open Sans"/>
              <a:sym typeface="Open Sans"/>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Walk through 02/04 </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Reserved for 02/28-03/04</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Fit Check 02/28</a:t>
            </a:r>
            <a:endParaRPr sz="1100" dirty="0">
              <a:solidFill>
                <a:srgbClr val="221E1F"/>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rgbClr val="221E1F"/>
                </a:solidFill>
                <a:latin typeface="Open Sans Medium"/>
                <a:ea typeface="Open Sans Medium"/>
                <a:cs typeface="Open Sans Medium"/>
                <a:sym typeface="Open Sans Medium"/>
              </a:rPr>
              <a:t>→ Receive Baffle from manufacturer</a:t>
            </a:r>
            <a:endParaRPr sz="1100" dirty="0">
              <a:solidFill>
                <a:srgbClr val="FF0000"/>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sz="1100" b="1"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100" b="1" dirty="0">
              <a:solidFill>
                <a:schemeClr val="dk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200" b="1" dirty="0">
                <a:solidFill>
                  <a:schemeClr val="dk1"/>
                </a:solidFill>
                <a:latin typeface="Open Sans"/>
                <a:ea typeface="Open Sans"/>
                <a:cs typeface="Open Sans"/>
                <a:sym typeface="Open Sans"/>
              </a:rPr>
              <a:t>IN PROGRESS</a:t>
            </a:r>
            <a:endParaRPr sz="1200" b="1"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100" b="1" dirty="0">
                <a:solidFill>
                  <a:schemeClr val="dk1"/>
                </a:solidFill>
                <a:latin typeface="Open Sans"/>
                <a:ea typeface="Open Sans"/>
                <a:cs typeface="Open Sans"/>
                <a:sym typeface="Open Sans"/>
              </a:rPr>
              <a:t>→ </a:t>
            </a:r>
            <a:r>
              <a:rPr lang="en" sz="1100" dirty="0">
                <a:solidFill>
                  <a:schemeClr val="dk1"/>
                </a:solidFill>
                <a:latin typeface="Open Sans Medium"/>
                <a:ea typeface="Open Sans Medium"/>
                <a:cs typeface="Open Sans Medium"/>
                <a:sym typeface="Open Sans Medium"/>
              </a:rPr>
              <a:t>Baffle/Gimbal mount</a:t>
            </a:r>
            <a:endParaRPr sz="1100" dirty="0">
              <a:solidFill>
                <a:schemeClr val="dk1"/>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sz="1100" dirty="0">
                <a:solidFill>
                  <a:schemeClr val="dk1"/>
                </a:solidFill>
                <a:latin typeface="Open Sans Medium"/>
                <a:ea typeface="Open Sans Medium"/>
                <a:cs typeface="Open Sans Medium"/>
                <a:sym typeface="Open Sans Medium"/>
              </a:rPr>
              <a:t>→ MATLAB code to control gimbal position </a:t>
            </a:r>
            <a:endParaRPr sz="1100" dirty="0">
              <a:solidFill>
                <a:schemeClr val="dk1"/>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sz="1100" dirty="0">
              <a:solidFill>
                <a:srgbClr val="221E1F"/>
              </a:solidFill>
              <a:latin typeface="Open Sans Medium"/>
              <a:ea typeface="Open Sans Medium"/>
              <a:cs typeface="Open Sans Medium"/>
              <a:sym typeface="Open Sans Medium"/>
            </a:endParaRPr>
          </a:p>
        </p:txBody>
      </p:sp>
      <p:pic>
        <p:nvPicPr>
          <p:cNvPr id="2150" name="Google Shape;2150;p76"/>
          <p:cNvPicPr preferRelativeResize="0"/>
          <p:nvPr/>
        </p:nvPicPr>
        <p:blipFill>
          <a:blip r:embed="rId4">
            <a:alphaModFix/>
          </a:blip>
          <a:stretch>
            <a:fillRect/>
          </a:stretch>
        </p:blipFill>
        <p:spPr>
          <a:xfrm>
            <a:off x="2324525" y="564025"/>
            <a:ext cx="6658924" cy="3855624"/>
          </a:xfrm>
          <a:prstGeom prst="rect">
            <a:avLst/>
          </a:prstGeom>
          <a:noFill/>
          <a:ln>
            <a:noFill/>
          </a:ln>
        </p:spPr>
      </p:pic>
      <p:sp>
        <p:nvSpPr>
          <p:cNvPr id="2151" name="Google Shape;2151;p76"/>
          <p:cNvSpPr/>
          <p:nvPr/>
        </p:nvSpPr>
        <p:spPr>
          <a:xfrm>
            <a:off x="4626750" y="635000"/>
            <a:ext cx="1252800" cy="678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2152;p76"/>
          <p:cNvSpPr txBox="1"/>
          <p:nvPr/>
        </p:nvSpPr>
        <p:spPr>
          <a:xfrm>
            <a:off x="4572000" y="588200"/>
            <a:ext cx="1362300" cy="772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dirty="0">
                <a:solidFill>
                  <a:schemeClr val="dk1"/>
                </a:solidFill>
                <a:latin typeface="Open Sans ExtraBold"/>
                <a:ea typeface="Open Sans ExtraBold"/>
                <a:cs typeface="Open Sans ExtraBold"/>
                <a:sym typeface="Open Sans ExtraBold"/>
              </a:rPr>
              <a:t>Bolded Item:</a:t>
            </a:r>
            <a:endParaRPr sz="800" dirty="0">
              <a:solidFill>
                <a:schemeClr val="dk1"/>
              </a:solidFill>
              <a:latin typeface="Open Sans ExtraBold"/>
              <a:ea typeface="Open Sans ExtraBold"/>
              <a:cs typeface="Open Sans ExtraBold"/>
              <a:sym typeface="Open Sans ExtraBold"/>
            </a:endParaRPr>
          </a:p>
          <a:p>
            <a:pPr marL="0" lvl="0" indent="0" algn="ctr" rtl="0">
              <a:lnSpc>
                <a:spcPct val="115000"/>
              </a:lnSpc>
              <a:spcBef>
                <a:spcPts val="0"/>
              </a:spcBef>
              <a:spcAft>
                <a:spcPts val="0"/>
              </a:spcAft>
              <a:buNone/>
            </a:pPr>
            <a:r>
              <a:rPr lang="en" sz="800" dirty="0">
                <a:solidFill>
                  <a:schemeClr val="dk1"/>
                </a:solidFill>
                <a:latin typeface="Open Sans ExtraBold"/>
                <a:ea typeface="Open Sans ExtraBold"/>
                <a:cs typeface="Open Sans ExtraBold"/>
                <a:sym typeface="Open Sans ExtraBold"/>
              </a:rPr>
              <a:t>Provided by </a:t>
            </a:r>
            <a:r>
              <a:rPr lang="en" sz="800" u="sng" dirty="0">
                <a:solidFill>
                  <a:schemeClr val="dk1"/>
                </a:solidFill>
                <a:latin typeface="Open Sans ExtraBold"/>
                <a:ea typeface="Open Sans ExtraBold"/>
                <a:cs typeface="Open Sans ExtraBold"/>
                <a:sym typeface="Open Sans ExtraBold"/>
              </a:rPr>
              <a:t>LASP</a:t>
            </a:r>
            <a:endParaRPr sz="800" u="sng" dirty="0">
              <a:solidFill>
                <a:schemeClr val="dk1"/>
              </a:solidFill>
              <a:latin typeface="Open Sans ExtraBold"/>
              <a:ea typeface="Open Sans ExtraBold"/>
              <a:cs typeface="Open Sans ExtraBold"/>
              <a:sym typeface="Open Sans ExtraBold"/>
            </a:endParaRPr>
          </a:p>
          <a:p>
            <a:pPr marL="0" lvl="0" indent="0" algn="ctr" rtl="0">
              <a:lnSpc>
                <a:spcPct val="115000"/>
              </a:lnSpc>
              <a:spcBef>
                <a:spcPts val="0"/>
              </a:spcBef>
              <a:spcAft>
                <a:spcPts val="0"/>
              </a:spcAft>
              <a:buNone/>
            </a:pPr>
            <a:endParaRPr sz="100" dirty="0">
              <a:solidFill>
                <a:schemeClr val="dk1"/>
              </a:solidFill>
              <a:latin typeface="Open Sans ExtraBold"/>
              <a:ea typeface="Open Sans ExtraBold"/>
              <a:cs typeface="Open Sans ExtraBold"/>
              <a:sym typeface="Open Sans ExtraBold"/>
            </a:endParaRPr>
          </a:p>
          <a:p>
            <a:pPr marL="0" lvl="0" indent="0" algn="ctr" rtl="0">
              <a:lnSpc>
                <a:spcPct val="115000"/>
              </a:lnSpc>
              <a:spcBef>
                <a:spcPts val="0"/>
              </a:spcBef>
              <a:spcAft>
                <a:spcPts val="0"/>
              </a:spcAft>
              <a:buNone/>
            </a:pPr>
            <a:r>
              <a:rPr lang="en" sz="800" dirty="0">
                <a:solidFill>
                  <a:schemeClr val="dk1"/>
                </a:solidFill>
                <a:latin typeface="Open Sans ExtraBold"/>
                <a:ea typeface="Open Sans ExtraBold"/>
                <a:cs typeface="Open Sans ExtraBold"/>
                <a:sym typeface="Open Sans ExtraBold"/>
              </a:rPr>
              <a:t>Transparent Item: Provided by </a:t>
            </a:r>
            <a:r>
              <a:rPr lang="en" sz="800" u="sng" dirty="0">
                <a:solidFill>
                  <a:schemeClr val="dk1"/>
                </a:solidFill>
                <a:latin typeface="Open Sans ExtraBold"/>
                <a:ea typeface="Open Sans ExtraBold"/>
                <a:cs typeface="Open Sans ExtraBold"/>
                <a:sym typeface="Open Sans ExtraBold"/>
              </a:rPr>
              <a:t>CubIST</a:t>
            </a:r>
            <a:endParaRPr sz="800" u="sng" dirty="0">
              <a:solidFill>
                <a:schemeClr val="dk1"/>
              </a:solidFill>
              <a:latin typeface="Open Sans ExtraBold"/>
              <a:ea typeface="Open Sans ExtraBold"/>
              <a:cs typeface="Open Sans ExtraBold"/>
              <a:sym typeface="Open Sans ExtraBold"/>
            </a:endParaRPr>
          </a:p>
        </p:txBody>
      </p:sp>
      <p:sp>
        <p:nvSpPr>
          <p:cNvPr id="2153" name="Google Shape;2153;p7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49</a:t>
            </a:fld>
            <a:endParaRPr dirty="0"/>
          </a:p>
        </p:txBody>
      </p:sp>
      <p:sp>
        <p:nvSpPr>
          <p:cNvPr id="2154" name="Google Shape;2154;p76"/>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2"/>
          <p:cNvSpPr/>
          <p:nvPr/>
        </p:nvSpPr>
        <p:spPr>
          <a:xfrm rot="6803553" flipH="1">
            <a:off x="7616192" y="2116381"/>
            <a:ext cx="116364" cy="2648005"/>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32"/>
          <p:cNvSpPr/>
          <p:nvPr/>
        </p:nvSpPr>
        <p:spPr>
          <a:xfrm rot="3463461">
            <a:off x="7329866" y="374128"/>
            <a:ext cx="161800" cy="3264560"/>
          </a:xfrm>
          <a:prstGeom prst="rtTriangl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463;p3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Current Detailed Design </a:t>
            </a:r>
            <a:endParaRPr dirty="0"/>
          </a:p>
        </p:txBody>
      </p:sp>
      <p:grpSp>
        <p:nvGrpSpPr>
          <p:cNvPr id="464" name="Google Shape;464;p32"/>
          <p:cNvGrpSpPr/>
          <p:nvPr/>
        </p:nvGrpSpPr>
        <p:grpSpPr>
          <a:xfrm>
            <a:off x="2741525" y="1083849"/>
            <a:ext cx="7033602" cy="3604461"/>
            <a:chOff x="1428575" y="883749"/>
            <a:chExt cx="7033602" cy="3604461"/>
          </a:xfrm>
        </p:grpSpPr>
        <p:pic>
          <p:nvPicPr>
            <p:cNvPr id="465" name="Google Shape;465;p32"/>
            <p:cNvPicPr preferRelativeResize="0"/>
            <p:nvPr/>
          </p:nvPicPr>
          <p:blipFill>
            <a:blip r:embed="rId3">
              <a:alphaModFix/>
            </a:blip>
            <a:stretch>
              <a:fillRect/>
            </a:stretch>
          </p:blipFill>
          <p:spPr>
            <a:xfrm>
              <a:off x="1690048" y="1195927"/>
              <a:ext cx="4923968" cy="2908053"/>
            </a:xfrm>
            <a:prstGeom prst="rect">
              <a:avLst/>
            </a:prstGeom>
            <a:noFill/>
            <a:ln>
              <a:noFill/>
            </a:ln>
          </p:spPr>
        </p:pic>
        <p:cxnSp>
          <p:nvCxnSpPr>
            <p:cNvPr id="466" name="Google Shape;466;p32"/>
            <p:cNvCxnSpPr/>
            <p:nvPr/>
          </p:nvCxnSpPr>
          <p:spPr>
            <a:xfrm flipH="1">
              <a:off x="1629110" y="1142717"/>
              <a:ext cx="598200" cy="365700"/>
            </a:xfrm>
            <a:prstGeom prst="straightConnector1">
              <a:avLst/>
            </a:prstGeom>
            <a:noFill/>
            <a:ln w="19050" cap="flat" cmpd="sng">
              <a:solidFill>
                <a:srgbClr val="FF0000"/>
              </a:solidFill>
              <a:prstDash val="solid"/>
              <a:round/>
              <a:headEnd type="none" w="med" len="med"/>
              <a:tailEnd type="none" w="med" len="med"/>
            </a:ln>
          </p:spPr>
        </p:cxnSp>
        <p:cxnSp>
          <p:nvCxnSpPr>
            <p:cNvPr id="467" name="Google Shape;467;p32"/>
            <p:cNvCxnSpPr/>
            <p:nvPr/>
          </p:nvCxnSpPr>
          <p:spPr>
            <a:xfrm rot="10800000">
              <a:off x="1691850" y="4008475"/>
              <a:ext cx="4794000" cy="279300"/>
            </a:xfrm>
            <a:prstGeom prst="straightConnector1">
              <a:avLst/>
            </a:prstGeom>
            <a:noFill/>
            <a:ln w="19050" cap="flat" cmpd="sng">
              <a:solidFill>
                <a:srgbClr val="FF0000"/>
              </a:solidFill>
              <a:prstDash val="solid"/>
              <a:round/>
              <a:headEnd type="none" w="med" len="med"/>
              <a:tailEnd type="none" w="med" len="med"/>
            </a:ln>
          </p:spPr>
        </p:cxnSp>
        <p:cxnSp>
          <p:nvCxnSpPr>
            <p:cNvPr id="468" name="Google Shape;468;p32"/>
            <p:cNvCxnSpPr/>
            <p:nvPr/>
          </p:nvCxnSpPr>
          <p:spPr>
            <a:xfrm flipH="1">
              <a:off x="7036575" y="1362075"/>
              <a:ext cx="2400" cy="2735100"/>
            </a:xfrm>
            <a:prstGeom prst="straightConnector1">
              <a:avLst/>
            </a:prstGeom>
            <a:noFill/>
            <a:ln w="19050" cap="flat" cmpd="sng">
              <a:solidFill>
                <a:srgbClr val="FF0000"/>
              </a:solidFill>
              <a:prstDash val="solid"/>
              <a:round/>
              <a:headEnd type="none" w="med" len="med"/>
              <a:tailEnd type="none" w="med" len="med"/>
            </a:ln>
          </p:spPr>
        </p:cxnSp>
        <p:sp>
          <p:nvSpPr>
            <p:cNvPr id="469" name="Google Shape;469;p32"/>
            <p:cNvSpPr txBox="1"/>
            <p:nvPr/>
          </p:nvSpPr>
          <p:spPr>
            <a:xfrm>
              <a:off x="7036577" y="2363662"/>
              <a:ext cx="142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0000"/>
                  </a:solidFill>
                </a:rPr>
                <a:t>6.12cm</a:t>
              </a:r>
              <a:endParaRPr b="1" dirty="0">
                <a:solidFill>
                  <a:srgbClr val="FF0000"/>
                </a:solidFill>
              </a:endParaRPr>
            </a:p>
          </p:txBody>
        </p:sp>
        <p:sp>
          <p:nvSpPr>
            <p:cNvPr id="470" name="Google Shape;470;p32"/>
            <p:cNvSpPr txBox="1"/>
            <p:nvPr/>
          </p:nvSpPr>
          <p:spPr>
            <a:xfrm>
              <a:off x="3129223" y="4088010"/>
              <a:ext cx="16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0000"/>
                  </a:solidFill>
                </a:rPr>
                <a:t>9.39cm</a:t>
              </a:r>
              <a:endParaRPr b="1" dirty="0">
                <a:solidFill>
                  <a:srgbClr val="FF0000"/>
                </a:solidFill>
              </a:endParaRPr>
            </a:p>
          </p:txBody>
        </p:sp>
        <p:sp>
          <p:nvSpPr>
            <p:cNvPr id="471" name="Google Shape;471;p32"/>
            <p:cNvSpPr txBox="1"/>
            <p:nvPr/>
          </p:nvSpPr>
          <p:spPr>
            <a:xfrm>
              <a:off x="1428575" y="883749"/>
              <a:ext cx="168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0000"/>
                  </a:solidFill>
                </a:rPr>
                <a:t>5.00cm</a:t>
              </a:r>
              <a:endParaRPr b="1" dirty="0">
                <a:solidFill>
                  <a:srgbClr val="FF0000"/>
                </a:solidFill>
              </a:endParaRPr>
            </a:p>
          </p:txBody>
        </p:sp>
      </p:grpSp>
      <p:sp>
        <p:nvSpPr>
          <p:cNvPr id="472" name="Google Shape;472;p32"/>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473" name="Google Shape;473;p32"/>
          <p:cNvPicPr preferRelativeResize="0"/>
          <p:nvPr/>
        </p:nvPicPr>
        <p:blipFill>
          <a:blip r:embed="rId4">
            <a:alphaModFix/>
          </a:blip>
          <a:stretch>
            <a:fillRect/>
          </a:stretch>
        </p:blipFill>
        <p:spPr>
          <a:xfrm rot="5056509">
            <a:off x="8167416" y="665643"/>
            <a:ext cx="1018530" cy="1021621"/>
          </a:xfrm>
          <a:prstGeom prst="rect">
            <a:avLst/>
          </a:prstGeom>
          <a:noFill/>
          <a:ln>
            <a:noFill/>
          </a:ln>
        </p:spPr>
      </p:pic>
      <p:pic>
        <p:nvPicPr>
          <p:cNvPr id="474" name="Google Shape;474;p32"/>
          <p:cNvPicPr preferRelativeResize="0"/>
          <p:nvPr/>
        </p:nvPicPr>
        <p:blipFill>
          <a:blip r:embed="rId5">
            <a:alphaModFix/>
          </a:blip>
          <a:stretch>
            <a:fillRect/>
          </a:stretch>
        </p:blipFill>
        <p:spPr>
          <a:xfrm rot="5375036">
            <a:off x="8549365" y="3684191"/>
            <a:ext cx="548700" cy="527225"/>
          </a:xfrm>
          <a:prstGeom prst="rect">
            <a:avLst/>
          </a:prstGeom>
          <a:noFill/>
          <a:ln>
            <a:noFill/>
          </a:ln>
        </p:spPr>
      </p:pic>
      <p:grpSp>
        <p:nvGrpSpPr>
          <p:cNvPr id="475" name="Google Shape;475;p32"/>
          <p:cNvGrpSpPr/>
          <p:nvPr/>
        </p:nvGrpSpPr>
        <p:grpSpPr>
          <a:xfrm>
            <a:off x="169750" y="1483100"/>
            <a:ext cx="2231975" cy="657300"/>
            <a:chOff x="169750" y="1483100"/>
            <a:chExt cx="2231975" cy="657300"/>
          </a:xfrm>
        </p:grpSpPr>
        <p:sp>
          <p:nvSpPr>
            <p:cNvPr id="476" name="Google Shape;476;p32"/>
            <p:cNvSpPr/>
            <p:nvPr/>
          </p:nvSpPr>
          <p:spPr>
            <a:xfrm>
              <a:off x="559175" y="1582400"/>
              <a:ext cx="1756200" cy="447600"/>
            </a:xfrm>
            <a:prstGeom prst="roundRect">
              <a:avLst>
                <a:gd name="adj" fmla="val 16667"/>
              </a:avLst>
            </a:prstGeom>
            <a:gradFill>
              <a:gsLst>
                <a:gs pos="0">
                  <a:srgbClr val="EBE5F8"/>
                </a:gs>
                <a:gs pos="100000">
                  <a:srgbClr val="FFBC00"/>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   Volume: 0.5U</a:t>
              </a:r>
              <a:endParaRPr sz="1200" dirty="0">
                <a:latin typeface="Open Sans"/>
                <a:ea typeface="Open Sans"/>
                <a:cs typeface="Open Sans"/>
                <a:sym typeface="Open Sans"/>
              </a:endParaRPr>
            </a:p>
          </p:txBody>
        </p:sp>
        <p:sp>
          <p:nvSpPr>
            <p:cNvPr id="477" name="Google Shape;477;p32"/>
            <p:cNvSpPr/>
            <p:nvPr/>
          </p:nvSpPr>
          <p:spPr>
            <a:xfrm>
              <a:off x="169750" y="1483100"/>
              <a:ext cx="5487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dirty="0"/>
                <a:t>L1</a:t>
              </a:r>
              <a:endParaRPr sz="1300" b="1" dirty="0"/>
            </a:p>
          </p:txBody>
        </p:sp>
        <p:pic>
          <p:nvPicPr>
            <p:cNvPr id="478" name="Google Shape;478;p32"/>
            <p:cNvPicPr preferRelativeResize="0"/>
            <p:nvPr/>
          </p:nvPicPr>
          <p:blipFill rotWithShape="1">
            <a:blip r:embed="rId6">
              <a:alphaModFix/>
            </a:blip>
            <a:srcRect l="7594" t="19726" r="53099" b="26668"/>
            <a:stretch/>
          </p:blipFill>
          <p:spPr>
            <a:xfrm>
              <a:off x="2187525" y="1930700"/>
              <a:ext cx="214200" cy="209700"/>
            </a:xfrm>
            <a:prstGeom prst="ellipse">
              <a:avLst/>
            </a:prstGeom>
            <a:noFill/>
            <a:ln>
              <a:noFill/>
            </a:ln>
          </p:spPr>
        </p:pic>
      </p:grpSp>
      <p:grpSp>
        <p:nvGrpSpPr>
          <p:cNvPr id="479" name="Google Shape;479;p32"/>
          <p:cNvGrpSpPr/>
          <p:nvPr/>
        </p:nvGrpSpPr>
        <p:grpSpPr>
          <a:xfrm>
            <a:off x="213450" y="2168975"/>
            <a:ext cx="2230675" cy="657300"/>
            <a:chOff x="213450" y="2168975"/>
            <a:chExt cx="2230675" cy="657300"/>
          </a:xfrm>
        </p:grpSpPr>
        <p:sp>
          <p:nvSpPr>
            <p:cNvPr id="480" name="Google Shape;480;p32"/>
            <p:cNvSpPr/>
            <p:nvPr/>
          </p:nvSpPr>
          <p:spPr>
            <a:xfrm>
              <a:off x="602875" y="2268275"/>
              <a:ext cx="1756200" cy="447600"/>
            </a:xfrm>
            <a:prstGeom prst="roundRect">
              <a:avLst>
                <a:gd name="adj" fmla="val 16667"/>
              </a:avLst>
            </a:prstGeom>
            <a:gradFill>
              <a:gsLst>
                <a:gs pos="0">
                  <a:srgbClr val="EBE5F8"/>
                </a:gs>
                <a:gs pos="100000">
                  <a:srgbClr val="FFBC00"/>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   Mass: 300g</a:t>
              </a:r>
              <a:endParaRPr sz="1200" dirty="0">
                <a:latin typeface="Open Sans"/>
                <a:ea typeface="Open Sans"/>
                <a:cs typeface="Open Sans"/>
                <a:sym typeface="Open Sans"/>
              </a:endParaRPr>
            </a:p>
          </p:txBody>
        </p:sp>
        <p:sp>
          <p:nvSpPr>
            <p:cNvPr id="481" name="Google Shape;481;p32"/>
            <p:cNvSpPr/>
            <p:nvPr/>
          </p:nvSpPr>
          <p:spPr>
            <a:xfrm>
              <a:off x="213450" y="2168975"/>
              <a:ext cx="5487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dirty="0"/>
                <a:t>L2</a:t>
              </a:r>
              <a:endParaRPr sz="1300" b="1" dirty="0"/>
            </a:p>
          </p:txBody>
        </p:sp>
        <p:pic>
          <p:nvPicPr>
            <p:cNvPr id="482" name="Google Shape;482;p32"/>
            <p:cNvPicPr preferRelativeResize="0"/>
            <p:nvPr/>
          </p:nvPicPr>
          <p:blipFill rotWithShape="1">
            <a:blip r:embed="rId6">
              <a:alphaModFix/>
            </a:blip>
            <a:srcRect l="7594" t="19726" r="53099" b="26668"/>
            <a:stretch/>
          </p:blipFill>
          <p:spPr>
            <a:xfrm>
              <a:off x="2229925" y="2616575"/>
              <a:ext cx="214200" cy="209700"/>
            </a:xfrm>
            <a:prstGeom prst="ellipse">
              <a:avLst/>
            </a:prstGeom>
            <a:noFill/>
            <a:ln>
              <a:noFill/>
            </a:ln>
          </p:spPr>
        </p:pic>
      </p:grpSp>
      <p:grpSp>
        <p:nvGrpSpPr>
          <p:cNvPr id="483" name="Google Shape;483;p32"/>
          <p:cNvGrpSpPr/>
          <p:nvPr/>
        </p:nvGrpSpPr>
        <p:grpSpPr>
          <a:xfrm>
            <a:off x="213438" y="2966613"/>
            <a:ext cx="2233087" cy="1088425"/>
            <a:chOff x="213438" y="2966613"/>
            <a:chExt cx="2233087" cy="1088425"/>
          </a:xfrm>
        </p:grpSpPr>
        <p:sp>
          <p:nvSpPr>
            <p:cNvPr id="484" name="Google Shape;484;p32"/>
            <p:cNvSpPr/>
            <p:nvPr/>
          </p:nvSpPr>
          <p:spPr>
            <a:xfrm>
              <a:off x="602875" y="3065923"/>
              <a:ext cx="1756200" cy="923400"/>
            </a:xfrm>
            <a:prstGeom prst="roundRect">
              <a:avLst>
                <a:gd name="adj" fmla="val 16667"/>
              </a:avLst>
            </a:prstGeom>
            <a:gradFill>
              <a:gsLst>
                <a:gs pos="0">
                  <a:srgbClr val="EBE5F8"/>
                </a:gs>
                <a:gs pos="100000">
                  <a:srgbClr val="FFBC00"/>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     Operate within 60° of the sun and 20° of the moon</a:t>
              </a:r>
              <a:endParaRPr sz="1200" dirty="0">
                <a:latin typeface="Open Sans"/>
                <a:ea typeface="Open Sans"/>
                <a:cs typeface="Open Sans"/>
                <a:sym typeface="Open Sans"/>
              </a:endParaRPr>
            </a:p>
          </p:txBody>
        </p:sp>
        <p:sp>
          <p:nvSpPr>
            <p:cNvPr id="485" name="Google Shape;485;p32"/>
            <p:cNvSpPr/>
            <p:nvPr/>
          </p:nvSpPr>
          <p:spPr>
            <a:xfrm>
              <a:off x="213438" y="2966613"/>
              <a:ext cx="5487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dirty="0"/>
                <a:t>L1</a:t>
              </a:r>
              <a:endParaRPr sz="1300" b="1" dirty="0"/>
            </a:p>
          </p:txBody>
        </p:sp>
        <p:pic>
          <p:nvPicPr>
            <p:cNvPr id="486" name="Google Shape;486;p32"/>
            <p:cNvPicPr preferRelativeResize="0"/>
            <p:nvPr/>
          </p:nvPicPr>
          <p:blipFill rotWithShape="1">
            <a:blip r:embed="rId7">
              <a:alphaModFix/>
            </a:blip>
            <a:srcRect l="8740" t="20805" r="69286" b="20800"/>
            <a:stretch/>
          </p:blipFill>
          <p:spPr>
            <a:xfrm>
              <a:off x="2227525" y="3840538"/>
              <a:ext cx="219000" cy="214500"/>
            </a:xfrm>
            <a:prstGeom prst="ellipse">
              <a:avLst/>
            </a:prstGeom>
            <a:noFill/>
            <a:ln>
              <a:noFill/>
            </a:ln>
          </p:spPr>
        </p:pic>
      </p:grpSp>
      <p:grpSp>
        <p:nvGrpSpPr>
          <p:cNvPr id="487" name="Google Shape;487;p32"/>
          <p:cNvGrpSpPr/>
          <p:nvPr/>
        </p:nvGrpSpPr>
        <p:grpSpPr>
          <a:xfrm>
            <a:off x="169750" y="598763"/>
            <a:ext cx="7979850" cy="3441305"/>
            <a:chOff x="169750" y="598763"/>
            <a:chExt cx="7979850" cy="3441305"/>
          </a:xfrm>
        </p:grpSpPr>
        <p:grpSp>
          <p:nvGrpSpPr>
            <p:cNvPr id="488" name="Google Shape;488;p32"/>
            <p:cNvGrpSpPr/>
            <p:nvPr/>
          </p:nvGrpSpPr>
          <p:grpSpPr>
            <a:xfrm>
              <a:off x="4079200" y="1083850"/>
              <a:ext cx="4070400" cy="2956218"/>
              <a:chOff x="2860000" y="1083850"/>
              <a:chExt cx="4070400" cy="2956218"/>
            </a:xfrm>
          </p:grpSpPr>
          <p:sp>
            <p:nvSpPr>
              <p:cNvPr id="489" name="Google Shape;489;p32"/>
              <p:cNvSpPr/>
              <p:nvPr/>
            </p:nvSpPr>
            <p:spPr>
              <a:xfrm rot="5611110">
                <a:off x="3597354" y="665280"/>
                <a:ext cx="2595693" cy="3918475"/>
              </a:xfrm>
              <a:prstGeom prst="can">
                <a:avLst>
                  <a:gd name="adj" fmla="val 25000"/>
                </a:avLst>
              </a:prstGeom>
              <a:noFill/>
              <a:ln w="76200" cap="flat" cmpd="sng">
                <a:solidFill>
                  <a:srgbClr val="FFB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32"/>
              <p:cNvSpPr txBox="1"/>
              <p:nvPr/>
            </p:nvSpPr>
            <p:spPr>
              <a:xfrm>
                <a:off x="3650703" y="1083850"/>
                <a:ext cx="2087100" cy="554100"/>
              </a:xfrm>
              <a:prstGeom prst="rect">
                <a:avLst/>
              </a:prstGeom>
              <a:solidFill>
                <a:srgbClr val="FFD96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6061-T6 Anodized Aluminum Baffle</a:t>
                </a:r>
                <a:endParaRPr sz="1200" b="1" dirty="0">
                  <a:latin typeface="Open Sans"/>
                  <a:ea typeface="Open Sans"/>
                  <a:cs typeface="Open Sans"/>
                  <a:sym typeface="Open Sans"/>
                </a:endParaRPr>
              </a:p>
            </p:txBody>
          </p:sp>
        </p:grpSp>
        <p:sp>
          <p:nvSpPr>
            <p:cNvPr id="491" name="Google Shape;491;p32"/>
            <p:cNvSpPr/>
            <p:nvPr/>
          </p:nvSpPr>
          <p:spPr>
            <a:xfrm>
              <a:off x="454400" y="642275"/>
              <a:ext cx="7213800" cy="249000"/>
            </a:xfrm>
            <a:prstGeom prst="roundRect">
              <a:avLst>
                <a:gd name="adj" fmla="val 16667"/>
              </a:avLst>
            </a:prstGeom>
            <a:gradFill>
              <a:gsLst>
                <a:gs pos="0">
                  <a:srgbClr val="EBE5F8"/>
                </a:gs>
                <a:gs pos="100000">
                  <a:srgbClr val="FFBC00"/>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Baffle - </a:t>
              </a:r>
              <a:r>
                <a:rPr lang="en" dirty="0">
                  <a:latin typeface="Open Sans"/>
                  <a:ea typeface="Open Sans"/>
                  <a:cs typeface="Open Sans"/>
                  <a:sym typeface="Open Sans"/>
                </a:rPr>
                <a:t>System must mitigate stray light to capture images</a:t>
              </a:r>
              <a:endParaRPr dirty="0">
                <a:latin typeface="Open Sans"/>
                <a:ea typeface="Open Sans"/>
                <a:cs typeface="Open Sans"/>
                <a:sym typeface="Open Sans"/>
              </a:endParaRPr>
            </a:p>
          </p:txBody>
        </p:sp>
        <p:sp>
          <p:nvSpPr>
            <p:cNvPr id="492" name="Google Shape;492;p32"/>
            <p:cNvSpPr/>
            <p:nvPr/>
          </p:nvSpPr>
          <p:spPr>
            <a:xfrm>
              <a:off x="169750" y="5987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1</a:t>
              </a:r>
              <a:endParaRPr b="1" dirty="0">
                <a:latin typeface="Montserrat"/>
                <a:ea typeface="Montserrat"/>
                <a:cs typeface="Montserrat"/>
                <a:sym typeface="Montserrat"/>
              </a:endParaRPr>
            </a:p>
          </p:txBody>
        </p:sp>
      </p:grpSp>
      <p:sp>
        <p:nvSpPr>
          <p:cNvPr id="493" name="Google Shape;493;p3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1000"/>
                                        <p:tgtEl>
                                          <p:spTgt spid="487"/>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475"/>
                                        </p:tgtEl>
                                        <p:attrNameLst>
                                          <p:attrName>style.visibility</p:attrName>
                                        </p:attrNameLst>
                                      </p:cBhvr>
                                      <p:to>
                                        <p:strVal val="visible"/>
                                      </p:to>
                                    </p:set>
                                    <p:anim calcmode="lin" valueType="num">
                                      <p:cBhvr additive="base">
                                        <p:cTn id="11" dur="1000"/>
                                        <p:tgtEl>
                                          <p:spTgt spid="47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479"/>
                                        </p:tgtEl>
                                        <p:attrNameLst>
                                          <p:attrName>style.visibility</p:attrName>
                                        </p:attrNameLst>
                                      </p:cBhvr>
                                      <p:to>
                                        <p:strVal val="visible"/>
                                      </p:to>
                                    </p:set>
                                    <p:anim calcmode="lin" valueType="num">
                                      <p:cBhvr additive="base">
                                        <p:cTn id="15" dur="1000"/>
                                        <p:tgtEl>
                                          <p:spTgt spid="479"/>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483"/>
                                        </p:tgtEl>
                                        <p:attrNameLst>
                                          <p:attrName>style.visibility</p:attrName>
                                        </p:attrNameLst>
                                      </p:cBhvr>
                                      <p:to>
                                        <p:strVal val="visible"/>
                                      </p:to>
                                    </p:set>
                                    <p:anim calcmode="lin" valueType="num">
                                      <p:cBhvr additive="base">
                                        <p:cTn id="19" dur="1000"/>
                                        <p:tgtEl>
                                          <p:spTgt spid="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77"/>
          <p:cNvSpPr/>
          <p:nvPr/>
        </p:nvSpPr>
        <p:spPr>
          <a:xfrm>
            <a:off x="6096000" y="564025"/>
            <a:ext cx="3048000" cy="4100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2160;p7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#4: Heliostat 101 &amp; Star Tracker Interface</a:t>
            </a:r>
            <a:endParaRPr dirty="0"/>
          </a:p>
        </p:txBody>
      </p:sp>
      <p:pic>
        <p:nvPicPr>
          <p:cNvPr id="2161" name="Google Shape;2161;p77"/>
          <p:cNvPicPr preferRelativeResize="0"/>
          <p:nvPr/>
        </p:nvPicPr>
        <p:blipFill>
          <a:blip r:embed="rId3">
            <a:alphaModFix/>
          </a:blip>
          <a:stretch>
            <a:fillRect/>
          </a:stretch>
        </p:blipFill>
        <p:spPr>
          <a:xfrm>
            <a:off x="1468379" y="559150"/>
            <a:ext cx="4325146" cy="4025201"/>
          </a:xfrm>
          <a:prstGeom prst="rect">
            <a:avLst/>
          </a:prstGeom>
          <a:noFill/>
          <a:ln>
            <a:noFill/>
          </a:ln>
        </p:spPr>
      </p:pic>
      <p:pic>
        <p:nvPicPr>
          <p:cNvPr id="2162" name="Google Shape;2162;p77"/>
          <p:cNvPicPr preferRelativeResize="0"/>
          <p:nvPr/>
        </p:nvPicPr>
        <p:blipFill>
          <a:blip r:embed="rId4">
            <a:alphaModFix/>
          </a:blip>
          <a:stretch>
            <a:fillRect/>
          </a:stretch>
        </p:blipFill>
        <p:spPr>
          <a:xfrm>
            <a:off x="6341550" y="2571750"/>
            <a:ext cx="2493600" cy="1860550"/>
          </a:xfrm>
          <a:prstGeom prst="rect">
            <a:avLst/>
          </a:prstGeom>
          <a:noFill/>
          <a:ln>
            <a:noFill/>
          </a:ln>
        </p:spPr>
      </p:pic>
      <p:pic>
        <p:nvPicPr>
          <p:cNvPr id="2163" name="Google Shape;2163;p77"/>
          <p:cNvPicPr preferRelativeResize="0"/>
          <p:nvPr/>
        </p:nvPicPr>
        <p:blipFill rotWithShape="1">
          <a:blip r:embed="rId5">
            <a:alphaModFix/>
          </a:blip>
          <a:srcRect l="5204" t="5348" b="5651"/>
          <a:stretch/>
        </p:blipFill>
        <p:spPr>
          <a:xfrm>
            <a:off x="6341550" y="875258"/>
            <a:ext cx="2493600" cy="1951016"/>
          </a:xfrm>
          <a:prstGeom prst="rect">
            <a:avLst/>
          </a:prstGeom>
          <a:noFill/>
          <a:ln>
            <a:noFill/>
          </a:ln>
        </p:spPr>
      </p:pic>
      <p:sp>
        <p:nvSpPr>
          <p:cNvPr id="2164" name="Google Shape;2164;p77"/>
          <p:cNvSpPr txBox="1"/>
          <p:nvPr/>
        </p:nvSpPr>
        <p:spPr>
          <a:xfrm>
            <a:off x="5178150" y="1613400"/>
            <a:ext cx="10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9900FF"/>
                </a:solidFill>
              </a:rPr>
              <a:t>CubIST</a:t>
            </a:r>
            <a:endParaRPr dirty="0">
              <a:solidFill>
                <a:srgbClr val="9900FF"/>
              </a:solidFill>
            </a:endParaRPr>
          </a:p>
        </p:txBody>
      </p:sp>
      <p:cxnSp>
        <p:nvCxnSpPr>
          <p:cNvPr id="2165" name="Google Shape;2165;p77"/>
          <p:cNvCxnSpPr/>
          <p:nvPr/>
        </p:nvCxnSpPr>
        <p:spPr>
          <a:xfrm rot="10800000" flipH="1">
            <a:off x="5924550" y="1833275"/>
            <a:ext cx="903000" cy="5400"/>
          </a:xfrm>
          <a:prstGeom prst="straightConnector1">
            <a:avLst/>
          </a:prstGeom>
          <a:noFill/>
          <a:ln w="38100" cap="flat" cmpd="sng">
            <a:solidFill>
              <a:srgbClr val="9900FF"/>
            </a:solidFill>
            <a:prstDash val="solid"/>
            <a:round/>
            <a:headEnd type="none" w="med" len="med"/>
            <a:tailEnd type="triangle" w="med" len="med"/>
          </a:ln>
        </p:spPr>
      </p:cxnSp>
      <p:cxnSp>
        <p:nvCxnSpPr>
          <p:cNvPr id="2166" name="Google Shape;2166;p77"/>
          <p:cNvCxnSpPr/>
          <p:nvPr/>
        </p:nvCxnSpPr>
        <p:spPr>
          <a:xfrm rot="10800000" flipH="1">
            <a:off x="7497900" y="1395688"/>
            <a:ext cx="1032900" cy="344400"/>
          </a:xfrm>
          <a:prstGeom prst="straightConnector1">
            <a:avLst/>
          </a:prstGeom>
          <a:noFill/>
          <a:ln w="28575" cap="flat" cmpd="sng">
            <a:solidFill>
              <a:srgbClr val="52B428"/>
            </a:solidFill>
            <a:prstDash val="solid"/>
            <a:round/>
            <a:headEnd type="none" w="med" len="med"/>
            <a:tailEnd type="none" w="med" len="med"/>
          </a:ln>
        </p:spPr>
      </p:cxnSp>
      <p:cxnSp>
        <p:nvCxnSpPr>
          <p:cNvPr id="2167" name="Google Shape;2167;p77"/>
          <p:cNvCxnSpPr>
            <a:endCxn id="2163" idx="2"/>
          </p:cNvCxnSpPr>
          <p:nvPr/>
        </p:nvCxnSpPr>
        <p:spPr>
          <a:xfrm flipH="1">
            <a:off x="7588350" y="1569874"/>
            <a:ext cx="6300" cy="1256400"/>
          </a:xfrm>
          <a:prstGeom prst="straightConnector1">
            <a:avLst/>
          </a:prstGeom>
          <a:noFill/>
          <a:ln w="28575" cap="flat" cmpd="sng">
            <a:solidFill>
              <a:srgbClr val="52B428"/>
            </a:solidFill>
            <a:prstDash val="solid"/>
            <a:round/>
            <a:headEnd type="none" w="med" len="med"/>
            <a:tailEnd type="none" w="med" len="med"/>
          </a:ln>
        </p:spPr>
      </p:cxnSp>
      <p:sp>
        <p:nvSpPr>
          <p:cNvPr id="2168" name="Google Shape;2168;p77"/>
          <p:cNvSpPr txBox="1"/>
          <p:nvPr/>
        </p:nvSpPr>
        <p:spPr>
          <a:xfrm>
            <a:off x="8314050" y="780100"/>
            <a:ext cx="982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52B428"/>
                </a:solidFill>
              </a:rPr>
              <a:t>Rotation Axes</a:t>
            </a:r>
            <a:endParaRPr dirty="0">
              <a:solidFill>
                <a:srgbClr val="52B428"/>
              </a:solidFill>
            </a:endParaRPr>
          </a:p>
        </p:txBody>
      </p:sp>
      <p:sp>
        <p:nvSpPr>
          <p:cNvPr id="2169" name="Google Shape;2169;p7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50</a:t>
            </a:fld>
            <a:endParaRPr dirty="0"/>
          </a:p>
        </p:txBody>
      </p:sp>
      <p:pic>
        <p:nvPicPr>
          <p:cNvPr id="2170" name="Google Shape;2170;p77"/>
          <p:cNvPicPr preferRelativeResize="0"/>
          <p:nvPr/>
        </p:nvPicPr>
        <p:blipFill rotWithShape="1">
          <a:blip r:embed="rId6">
            <a:alphaModFix/>
          </a:blip>
          <a:srcRect l="4968" t="24358" r="4688" b="29289"/>
          <a:stretch/>
        </p:blipFill>
        <p:spPr>
          <a:xfrm>
            <a:off x="264075" y="3784900"/>
            <a:ext cx="1706425" cy="547150"/>
          </a:xfrm>
          <a:prstGeom prst="rect">
            <a:avLst/>
          </a:prstGeom>
          <a:noFill/>
          <a:ln>
            <a:noFill/>
          </a:ln>
        </p:spPr>
      </p:pic>
      <p:sp>
        <p:nvSpPr>
          <p:cNvPr id="2171" name="Google Shape;2171;p77"/>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75"/>
        <p:cNvGrpSpPr/>
        <p:nvPr/>
      </p:nvGrpSpPr>
      <p:grpSpPr>
        <a:xfrm>
          <a:off x="0" y="0"/>
          <a:ext cx="0" cy="0"/>
          <a:chOff x="0" y="0"/>
          <a:chExt cx="0" cy="0"/>
        </a:xfrm>
      </p:grpSpPr>
      <p:sp>
        <p:nvSpPr>
          <p:cNvPr id="2176" name="Google Shape;2176;p7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#4: Heliostat Risks/Reduction  </a:t>
            </a:r>
            <a:endParaRPr dirty="0"/>
          </a:p>
        </p:txBody>
      </p:sp>
      <p:sp>
        <p:nvSpPr>
          <p:cNvPr id="2177" name="Google Shape;2177;p78"/>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aphicFrame>
        <p:nvGraphicFramePr>
          <p:cNvPr id="2178" name="Google Shape;2178;p78"/>
          <p:cNvGraphicFramePr/>
          <p:nvPr/>
        </p:nvGraphicFramePr>
        <p:xfrm>
          <a:off x="367450" y="711430"/>
          <a:ext cx="3000000" cy="3000000"/>
        </p:xfrm>
        <a:graphic>
          <a:graphicData uri="http://schemas.openxmlformats.org/drawingml/2006/table">
            <a:tbl>
              <a:tblPr>
                <a:noFill/>
                <a:tableStyleId>{23CC4F8D-3894-416D-8B37-F4D78A966482}</a:tableStyleId>
              </a:tblPr>
              <a:tblGrid>
                <a:gridCol w="1075625">
                  <a:extLst>
                    <a:ext uri="{9D8B030D-6E8A-4147-A177-3AD203B41FA5}">
                      <a16:colId xmlns:a16="http://schemas.microsoft.com/office/drawing/2014/main" val="20000"/>
                    </a:ext>
                  </a:extLst>
                </a:gridCol>
                <a:gridCol w="1553725">
                  <a:extLst>
                    <a:ext uri="{9D8B030D-6E8A-4147-A177-3AD203B41FA5}">
                      <a16:colId xmlns:a16="http://schemas.microsoft.com/office/drawing/2014/main" val="20001"/>
                    </a:ext>
                  </a:extLst>
                </a:gridCol>
                <a:gridCol w="2818325">
                  <a:extLst>
                    <a:ext uri="{9D8B030D-6E8A-4147-A177-3AD203B41FA5}">
                      <a16:colId xmlns:a16="http://schemas.microsoft.com/office/drawing/2014/main" val="20002"/>
                    </a:ext>
                  </a:extLst>
                </a:gridCol>
              </a:tblGrid>
              <a:tr h="210425">
                <a:tc>
                  <a:txBody>
                    <a:bodyPr/>
                    <a:lstStyle/>
                    <a:p>
                      <a:pPr marL="0" lvl="0" indent="0" algn="ctr" rtl="0">
                        <a:spcBef>
                          <a:spcPts val="0"/>
                        </a:spcBef>
                        <a:spcAft>
                          <a:spcPts val="0"/>
                        </a:spcAft>
                        <a:buNone/>
                      </a:pPr>
                      <a:r>
                        <a:rPr lang="en" sz="900" dirty="0">
                          <a:solidFill>
                            <a:schemeClr val="lt1"/>
                          </a:solidFill>
                          <a:latin typeface="Open Sans ExtraBold"/>
                          <a:ea typeface="Open Sans ExtraBold"/>
                          <a:cs typeface="Open Sans ExtraBold"/>
                          <a:sym typeface="Open Sans ExtraBold"/>
                        </a:rPr>
                        <a:t>Type</a:t>
                      </a:r>
                      <a:endParaRPr sz="900" dirty="0">
                        <a:solidFill>
                          <a:schemeClr val="lt1"/>
                        </a:solidFill>
                        <a:latin typeface="Open Sans ExtraBold"/>
                        <a:ea typeface="Open Sans ExtraBold"/>
                        <a:cs typeface="Open Sans ExtraBold"/>
                        <a:sym typeface="Open Sans ExtraBold"/>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900" dirty="0">
                          <a:solidFill>
                            <a:schemeClr val="lt1"/>
                          </a:solidFill>
                          <a:latin typeface="Open Sans ExtraBold"/>
                          <a:ea typeface="Open Sans ExtraBold"/>
                          <a:cs typeface="Open Sans ExtraBold"/>
                          <a:sym typeface="Open Sans ExtraBold"/>
                        </a:rPr>
                        <a:t>Heliostat Test Risk</a:t>
                      </a:r>
                      <a:endParaRPr sz="900" dirty="0">
                        <a:solidFill>
                          <a:schemeClr val="lt1"/>
                        </a:solidFill>
                        <a:latin typeface="Open Sans ExtraBold"/>
                        <a:ea typeface="Open Sans ExtraBold"/>
                        <a:cs typeface="Open Sans ExtraBold"/>
                        <a:sym typeface="Open Sans ExtraBold"/>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900" dirty="0">
                          <a:solidFill>
                            <a:schemeClr val="lt1"/>
                          </a:solidFill>
                          <a:latin typeface="Open Sans ExtraBold"/>
                          <a:ea typeface="Open Sans ExtraBold"/>
                          <a:cs typeface="Open Sans ExtraBold"/>
                          <a:sym typeface="Open Sans ExtraBold"/>
                        </a:rPr>
                        <a:t>Mitigation</a:t>
                      </a:r>
                      <a:endParaRPr sz="900" dirty="0">
                        <a:solidFill>
                          <a:schemeClr val="lt1"/>
                        </a:solidFill>
                        <a:latin typeface="Open Sans ExtraBold"/>
                        <a:ea typeface="Open Sans ExtraBold"/>
                        <a:cs typeface="Open Sans ExtraBold"/>
                        <a:sym typeface="Open Sans ExtraBold"/>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90800">
                <a:tc>
                  <a:txBody>
                    <a:bodyPr/>
                    <a:lstStyle/>
                    <a:p>
                      <a:pPr marL="0" lvl="0" indent="0" algn="ctr" rtl="0">
                        <a:spcBef>
                          <a:spcPts val="0"/>
                        </a:spcBef>
                        <a:spcAft>
                          <a:spcPts val="0"/>
                        </a:spcAft>
                        <a:buNone/>
                      </a:pPr>
                      <a:r>
                        <a:rPr lang="en" sz="900" dirty="0">
                          <a:latin typeface="Open Sans Medium"/>
                          <a:ea typeface="Open Sans Medium"/>
                          <a:cs typeface="Open Sans Medium"/>
                          <a:sym typeface="Open Sans Medium"/>
                        </a:rPr>
                        <a:t>Schedule</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Takes 3-5 days to acquire data. Cannot use CubIST during this time</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 Allocate extra time for heliostat in schedule</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00600">
                <a:tc>
                  <a:txBody>
                    <a:bodyPr/>
                    <a:lstStyle/>
                    <a:p>
                      <a:pPr marL="0" lvl="0" indent="0" algn="ctr" rtl="0">
                        <a:spcBef>
                          <a:spcPts val="0"/>
                        </a:spcBef>
                        <a:spcAft>
                          <a:spcPts val="0"/>
                        </a:spcAft>
                        <a:buNone/>
                      </a:pPr>
                      <a:r>
                        <a:rPr lang="en" sz="900" dirty="0">
                          <a:latin typeface="Open Sans Medium"/>
                          <a:ea typeface="Open Sans Medium"/>
                          <a:cs typeface="Open Sans Medium"/>
                          <a:sym typeface="Open Sans Medium"/>
                        </a:rPr>
                        <a:t>Schedule</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Requires a sunny day, only get 5-6 hours in lab</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900" dirty="0">
                          <a:solidFill>
                            <a:schemeClr val="dk1"/>
                          </a:solidFill>
                          <a:latin typeface="Open Sans Medium"/>
                          <a:ea typeface="Open Sans Medium"/>
                          <a:cs typeface="Open Sans Medium"/>
                          <a:sym typeface="Open Sans Medium"/>
                        </a:rPr>
                        <a:t>→ Allocate extra time for heliostat in schedule</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480975">
                <a:tc>
                  <a:txBody>
                    <a:bodyPr/>
                    <a:lstStyle/>
                    <a:p>
                      <a:pPr marL="0" lvl="0" indent="0" algn="ctr" rtl="0">
                        <a:spcBef>
                          <a:spcPts val="0"/>
                        </a:spcBef>
                        <a:spcAft>
                          <a:spcPts val="0"/>
                        </a:spcAft>
                        <a:buNone/>
                      </a:pPr>
                      <a:r>
                        <a:rPr lang="en" sz="900" dirty="0">
                          <a:latin typeface="Open Sans Medium"/>
                          <a:ea typeface="Open Sans Medium"/>
                          <a:cs typeface="Open Sans Medium"/>
                          <a:sym typeface="Open Sans Medium"/>
                        </a:rPr>
                        <a:t>Test Data </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9DC989">
                        <a:alpha val="41900"/>
                      </a:srgbClr>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Stray light in the lab</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 Cover all surfaces with black fabric or cardboard</a:t>
                      </a:r>
                      <a:endParaRPr sz="900" dirty="0">
                        <a:latin typeface="Open Sans Medium"/>
                        <a:ea typeface="Open Sans Medium"/>
                        <a:cs typeface="Open Sans Medium"/>
                        <a:sym typeface="Open Sans Medium"/>
                      </a:endParaRPr>
                    </a:p>
                    <a:p>
                      <a:pPr marL="0" lvl="0" indent="0" algn="l" rtl="0">
                        <a:spcBef>
                          <a:spcPts val="0"/>
                        </a:spcBef>
                        <a:spcAft>
                          <a:spcPts val="0"/>
                        </a:spcAft>
                        <a:buNone/>
                      </a:pPr>
                      <a:r>
                        <a:rPr lang="en" sz="900" dirty="0">
                          <a:latin typeface="Open Sans Medium"/>
                          <a:ea typeface="Open Sans Medium"/>
                          <a:cs typeface="Open Sans Medium"/>
                          <a:sym typeface="Open Sans Medium"/>
                        </a:rPr>
                        <a:t>→ Ensure sunlight does not overfill baffle </a:t>
                      </a:r>
                      <a:endParaRPr sz="900" dirty="0">
                        <a:latin typeface="Open Sans Medium"/>
                        <a:ea typeface="Open Sans Medium"/>
                        <a:cs typeface="Open Sans Medium"/>
                        <a:sym typeface="Open Sans Medium"/>
                      </a:endParaRPr>
                    </a:p>
                    <a:p>
                      <a:pPr marL="0" lvl="0" indent="0" algn="l" rtl="0">
                        <a:spcBef>
                          <a:spcPts val="0"/>
                        </a:spcBef>
                        <a:spcAft>
                          <a:spcPts val="0"/>
                        </a:spcAft>
                        <a:buNone/>
                      </a:pPr>
                      <a:r>
                        <a:rPr lang="en" sz="900" dirty="0">
                          <a:latin typeface="Open Sans Medium"/>
                          <a:ea typeface="Open Sans Medium"/>
                          <a:cs typeface="Open Sans Medium"/>
                          <a:sym typeface="Open Sans Medium"/>
                        </a:rPr>
                        <a:t>→ Quantify stray light with dark images </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300600">
                <a:tc>
                  <a:txBody>
                    <a:bodyPr/>
                    <a:lstStyle/>
                    <a:p>
                      <a:pPr marL="0" lvl="0" indent="0" algn="ctr" rtl="0">
                        <a:spcBef>
                          <a:spcPts val="0"/>
                        </a:spcBef>
                        <a:spcAft>
                          <a:spcPts val="0"/>
                        </a:spcAft>
                        <a:buNone/>
                      </a:pPr>
                      <a:r>
                        <a:rPr lang="en" sz="900" dirty="0">
                          <a:solidFill>
                            <a:schemeClr val="dk1"/>
                          </a:solidFill>
                          <a:latin typeface="Open Sans Medium"/>
                          <a:ea typeface="Open Sans Medium"/>
                          <a:cs typeface="Open Sans Medium"/>
                          <a:sym typeface="Open Sans Medium"/>
                        </a:rPr>
                        <a:t>Destruction of Image Sensor</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6F00">
                        <a:alpha val="41340"/>
                      </a:srgbClr>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Extreme oversaturation of image sensor </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 ND filters to reduce transmission of sunlight, adjust camera settings</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300600">
                <a:tc>
                  <a:txBody>
                    <a:bodyPr/>
                    <a:lstStyle/>
                    <a:p>
                      <a:pPr marL="0" lvl="0" indent="0" algn="ctr" rtl="0">
                        <a:spcBef>
                          <a:spcPts val="0"/>
                        </a:spcBef>
                        <a:spcAft>
                          <a:spcPts val="0"/>
                        </a:spcAft>
                        <a:buNone/>
                      </a:pPr>
                      <a:r>
                        <a:rPr lang="en" sz="900" dirty="0">
                          <a:latin typeface="Open Sans Medium"/>
                          <a:ea typeface="Open Sans Medium"/>
                          <a:cs typeface="Open Sans Medium"/>
                          <a:sym typeface="Open Sans Medium"/>
                        </a:rPr>
                        <a:t>Destruction of Image Sensor </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6F00">
                        <a:alpha val="41340"/>
                      </a:srgbClr>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ESD</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 ESD coats/straps required in Heliostat Lab </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390800">
                <a:tc>
                  <a:txBody>
                    <a:bodyPr/>
                    <a:lstStyle/>
                    <a:p>
                      <a:pPr marL="0" lvl="0" indent="0" algn="ctr" rtl="0">
                        <a:spcBef>
                          <a:spcPts val="0"/>
                        </a:spcBef>
                        <a:spcAft>
                          <a:spcPts val="0"/>
                        </a:spcAft>
                        <a:buNone/>
                      </a:pPr>
                      <a:r>
                        <a:rPr lang="en" sz="900" dirty="0">
                          <a:latin typeface="Open Sans Medium"/>
                          <a:ea typeface="Open Sans Medium"/>
                          <a:cs typeface="Open Sans Medium"/>
                          <a:sym typeface="Open Sans Medium"/>
                        </a:rPr>
                        <a:t>Baffle performance requirements </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3C78D8">
                        <a:alpha val="25700"/>
                      </a:srgbClr>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Light not evenly distributed on image sensor</a:t>
                      </a: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900" dirty="0">
                          <a:latin typeface="Open Sans Medium"/>
                          <a:ea typeface="Open Sans Medium"/>
                          <a:cs typeface="Open Sans Medium"/>
                          <a:sym typeface="Open Sans Medium"/>
                        </a:rPr>
                        <a:t>→ check alignment</a:t>
                      </a:r>
                      <a:endParaRPr sz="900" dirty="0">
                        <a:latin typeface="Open Sans Medium"/>
                        <a:ea typeface="Open Sans Medium"/>
                        <a:cs typeface="Open Sans Medium"/>
                        <a:sym typeface="Open Sans Medium"/>
                      </a:endParaRPr>
                    </a:p>
                    <a:p>
                      <a:pPr marL="0" lvl="0" indent="0" algn="l" rtl="0">
                        <a:spcBef>
                          <a:spcPts val="0"/>
                        </a:spcBef>
                        <a:spcAft>
                          <a:spcPts val="0"/>
                        </a:spcAft>
                        <a:buNone/>
                      </a:pPr>
                      <a:endParaRPr sz="900" dirty="0">
                        <a:latin typeface="Open Sans Medium"/>
                        <a:ea typeface="Open Sans Medium"/>
                        <a:cs typeface="Open Sans Medium"/>
                        <a:sym typeface="Open Sans Medium"/>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bl>
          </a:graphicData>
        </a:graphic>
      </p:graphicFrame>
      <p:sp>
        <p:nvSpPr>
          <p:cNvPr id="2179" name="Google Shape;2179;p78"/>
          <p:cNvSpPr/>
          <p:nvPr/>
        </p:nvSpPr>
        <p:spPr>
          <a:xfrm>
            <a:off x="6162625" y="643200"/>
            <a:ext cx="2901900" cy="3995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80" name="Google Shape;2180;p78"/>
          <p:cNvPicPr preferRelativeResize="0"/>
          <p:nvPr/>
        </p:nvPicPr>
        <p:blipFill>
          <a:blip r:embed="rId3">
            <a:alphaModFix/>
          </a:blip>
          <a:stretch>
            <a:fillRect/>
          </a:stretch>
        </p:blipFill>
        <p:spPr>
          <a:xfrm>
            <a:off x="6453082" y="1255150"/>
            <a:ext cx="1144019" cy="938100"/>
          </a:xfrm>
          <a:prstGeom prst="rect">
            <a:avLst/>
          </a:prstGeom>
          <a:noFill/>
          <a:ln>
            <a:noFill/>
          </a:ln>
        </p:spPr>
      </p:pic>
      <p:sp>
        <p:nvSpPr>
          <p:cNvPr id="2181" name="Google Shape;2181;p78"/>
          <p:cNvSpPr/>
          <p:nvPr/>
        </p:nvSpPr>
        <p:spPr>
          <a:xfrm rot="-5409393">
            <a:off x="5933974" y="2908501"/>
            <a:ext cx="109800" cy="2490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2182;p78"/>
          <p:cNvSpPr txBox="1"/>
          <p:nvPr/>
        </p:nvSpPr>
        <p:spPr>
          <a:xfrm>
            <a:off x="6260550" y="618725"/>
            <a:ext cx="26478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dirty="0">
                <a:solidFill>
                  <a:srgbClr val="221E1F"/>
                </a:solidFill>
                <a:latin typeface="Open Sans"/>
                <a:ea typeface="Open Sans"/>
                <a:cs typeface="Open Sans"/>
                <a:sym typeface="Open Sans"/>
              </a:rPr>
              <a:t>Neutral Density Filter</a:t>
            </a:r>
            <a:endParaRPr sz="1200" b="1" dirty="0">
              <a:solidFill>
                <a:srgbClr val="221E1F"/>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200" i="1" dirty="0">
                <a:solidFill>
                  <a:srgbClr val="221E1F"/>
                </a:solidFill>
                <a:latin typeface="Open Sans Medium"/>
                <a:ea typeface="Open Sans Medium"/>
                <a:cs typeface="Open Sans Medium"/>
                <a:sym typeface="Open Sans Medium"/>
              </a:rPr>
              <a:t>“Sunglasses” for image sensor</a:t>
            </a:r>
            <a:endParaRPr sz="1200" i="1" dirty="0">
              <a:solidFill>
                <a:srgbClr val="221E1F"/>
              </a:solidFill>
              <a:latin typeface="Open Sans Medium"/>
              <a:ea typeface="Open Sans Medium"/>
              <a:cs typeface="Open Sans Medium"/>
              <a:sym typeface="Open Sans Medium"/>
            </a:endParaRPr>
          </a:p>
        </p:txBody>
      </p:sp>
      <p:sp>
        <p:nvSpPr>
          <p:cNvPr id="2183" name="Google Shape;2183;p78"/>
          <p:cNvSpPr txBox="1"/>
          <p:nvPr/>
        </p:nvSpPr>
        <p:spPr>
          <a:xfrm>
            <a:off x="7451125" y="1227888"/>
            <a:ext cx="1613400" cy="132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dirty="0">
                <a:solidFill>
                  <a:srgbClr val="221E1F"/>
                </a:solidFill>
                <a:latin typeface="Open Sans"/>
                <a:ea typeface="Open Sans"/>
                <a:cs typeface="Open Sans"/>
                <a:sym typeface="Open Sans"/>
              </a:rPr>
              <a:t>% Transmission = 10</a:t>
            </a:r>
            <a:r>
              <a:rPr lang="en" sz="1100" baseline="30000" dirty="0">
                <a:solidFill>
                  <a:srgbClr val="C83DEC"/>
                </a:solidFill>
                <a:latin typeface="Open Sans ExtraBold"/>
                <a:ea typeface="Open Sans ExtraBold"/>
                <a:cs typeface="Open Sans ExtraBold"/>
                <a:sym typeface="Open Sans ExtraBold"/>
              </a:rPr>
              <a:t>-OD</a:t>
            </a:r>
            <a:r>
              <a:rPr lang="en" sz="1100" b="1" dirty="0">
                <a:solidFill>
                  <a:srgbClr val="221E1F"/>
                </a:solidFill>
                <a:latin typeface="Open Sans"/>
                <a:ea typeface="Open Sans"/>
                <a:cs typeface="Open Sans"/>
                <a:sym typeface="Open Sans"/>
              </a:rPr>
              <a:t> x 100</a:t>
            </a:r>
            <a:endParaRPr sz="1100" b="1" dirty="0">
              <a:solidFill>
                <a:srgbClr val="221E1F"/>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100" dirty="0">
                <a:solidFill>
                  <a:srgbClr val="C83DEC"/>
                </a:solidFill>
                <a:latin typeface="Open Sans ExtraBold"/>
                <a:ea typeface="Open Sans ExtraBold"/>
                <a:cs typeface="Open Sans ExtraBold"/>
                <a:sym typeface="Open Sans ExtraBold"/>
              </a:rPr>
              <a:t>OD</a:t>
            </a:r>
            <a:r>
              <a:rPr lang="en" sz="1100" b="1" dirty="0">
                <a:solidFill>
                  <a:srgbClr val="221E1F"/>
                </a:solidFill>
                <a:latin typeface="Open Sans"/>
                <a:ea typeface="Open Sans"/>
                <a:cs typeface="Open Sans"/>
                <a:sym typeface="Open Sans"/>
              </a:rPr>
              <a:t> = Optical Density of filter</a:t>
            </a:r>
            <a:endParaRPr sz="1100" b="1" dirty="0">
              <a:solidFill>
                <a:srgbClr val="221E1F"/>
              </a:solidFill>
              <a:latin typeface="Open Sans"/>
              <a:ea typeface="Open Sans"/>
              <a:cs typeface="Open Sans"/>
              <a:sym typeface="Open Sans"/>
            </a:endParaRPr>
          </a:p>
          <a:p>
            <a:pPr marL="0" lvl="0" indent="0" algn="ctr" rtl="0">
              <a:lnSpc>
                <a:spcPct val="115000"/>
              </a:lnSpc>
              <a:spcBef>
                <a:spcPts val="0"/>
              </a:spcBef>
              <a:spcAft>
                <a:spcPts val="0"/>
              </a:spcAft>
              <a:buNone/>
            </a:pPr>
            <a:endParaRPr sz="1100" b="1" dirty="0">
              <a:solidFill>
                <a:srgbClr val="221E1F"/>
              </a:solidFill>
              <a:latin typeface="Open Sans"/>
              <a:ea typeface="Open Sans"/>
              <a:cs typeface="Open Sans"/>
              <a:sym typeface="Open Sans"/>
            </a:endParaRPr>
          </a:p>
          <a:p>
            <a:pPr marL="0" lvl="0" indent="0" algn="ctr" rtl="0">
              <a:lnSpc>
                <a:spcPct val="115000"/>
              </a:lnSpc>
              <a:spcBef>
                <a:spcPts val="0"/>
              </a:spcBef>
              <a:spcAft>
                <a:spcPts val="0"/>
              </a:spcAft>
              <a:buNone/>
            </a:pPr>
            <a:endParaRPr sz="1100" b="1" dirty="0">
              <a:solidFill>
                <a:srgbClr val="221E1F"/>
              </a:solidFill>
              <a:latin typeface="Open Sans"/>
              <a:ea typeface="Open Sans"/>
              <a:cs typeface="Open Sans"/>
              <a:sym typeface="Open Sans"/>
            </a:endParaRPr>
          </a:p>
        </p:txBody>
      </p:sp>
      <p:grpSp>
        <p:nvGrpSpPr>
          <p:cNvPr id="2184" name="Google Shape;2184;p78"/>
          <p:cNvGrpSpPr/>
          <p:nvPr/>
        </p:nvGrpSpPr>
        <p:grpSpPr>
          <a:xfrm>
            <a:off x="6621463" y="3766550"/>
            <a:ext cx="454500" cy="229050"/>
            <a:chOff x="6330425" y="3423400"/>
            <a:chExt cx="454500" cy="229050"/>
          </a:xfrm>
        </p:grpSpPr>
        <p:sp>
          <p:nvSpPr>
            <p:cNvPr id="2185" name="Google Shape;2185;p78"/>
            <p:cNvSpPr/>
            <p:nvPr/>
          </p:nvSpPr>
          <p:spPr>
            <a:xfrm rot="-5400000" flipH="1">
              <a:off x="6443150" y="3452138"/>
              <a:ext cx="229050" cy="171575"/>
            </a:xfrm>
            <a:prstGeom prst="flowChartExtract">
              <a:avLst/>
            </a:prstGeom>
            <a:solidFill>
              <a:srgbClr val="C83D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186" name="Google Shape;2186;p78"/>
            <p:cNvCxnSpPr/>
            <p:nvPr/>
          </p:nvCxnSpPr>
          <p:spPr>
            <a:xfrm rot="10800000" flipH="1">
              <a:off x="6330425" y="3531625"/>
              <a:ext cx="454500" cy="12600"/>
            </a:xfrm>
            <a:prstGeom prst="straightConnector1">
              <a:avLst/>
            </a:prstGeom>
            <a:noFill/>
            <a:ln w="28575" cap="flat" cmpd="sng">
              <a:solidFill>
                <a:srgbClr val="C83DEC"/>
              </a:solidFill>
              <a:prstDash val="solid"/>
              <a:round/>
              <a:headEnd type="none" w="med" len="med"/>
              <a:tailEnd type="none" w="med" len="med"/>
            </a:ln>
          </p:spPr>
        </p:cxnSp>
        <p:cxnSp>
          <p:nvCxnSpPr>
            <p:cNvPr id="2187" name="Google Shape;2187;p78"/>
            <p:cNvCxnSpPr/>
            <p:nvPr/>
          </p:nvCxnSpPr>
          <p:spPr>
            <a:xfrm rot="10800000">
              <a:off x="6471900" y="3462025"/>
              <a:ext cx="900" cy="151800"/>
            </a:xfrm>
            <a:prstGeom prst="straightConnector1">
              <a:avLst/>
            </a:prstGeom>
            <a:noFill/>
            <a:ln w="28575" cap="flat" cmpd="sng">
              <a:solidFill>
                <a:srgbClr val="C83DEC"/>
              </a:solidFill>
              <a:prstDash val="solid"/>
              <a:round/>
              <a:headEnd type="none" w="med" len="med"/>
              <a:tailEnd type="none" w="med" len="med"/>
            </a:ln>
          </p:spPr>
        </p:cxnSp>
      </p:grpSp>
      <p:sp>
        <p:nvSpPr>
          <p:cNvPr id="2188" name="Google Shape;2188;p78"/>
          <p:cNvSpPr/>
          <p:nvPr/>
        </p:nvSpPr>
        <p:spPr>
          <a:xfrm>
            <a:off x="6921600" y="3446500"/>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2189;p78"/>
          <p:cNvSpPr/>
          <p:nvPr/>
        </p:nvSpPr>
        <p:spPr>
          <a:xfrm>
            <a:off x="6612625" y="3649000"/>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8"/>
          <p:cNvSpPr/>
          <p:nvPr/>
        </p:nvSpPr>
        <p:spPr>
          <a:xfrm>
            <a:off x="6765025" y="3568000"/>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2191;p78"/>
          <p:cNvSpPr/>
          <p:nvPr/>
        </p:nvSpPr>
        <p:spPr>
          <a:xfrm>
            <a:off x="6765025" y="3344113"/>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2192;p78"/>
          <p:cNvSpPr/>
          <p:nvPr/>
        </p:nvSpPr>
        <p:spPr>
          <a:xfrm>
            <a:off x="7683150" y="3219250"/>
            <a:ext cx="543000" cy="604800"/>
          </a:xfrm>
          <a:prstGeom prst="can">
            <a:avLst>
              <a:gd name="adj" fmla="val 17680"/>
            </a:avLst>
          </a:prstGeom>
          <a:solidFill>
            <a:srgbClr val="EEEEEE"/>
          </a:solidFill>
          <a:ln w="19050"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2193;p78"/>
          <p:cNvSpPr/>
          <p:nvPr/>
        </p:nvSpPr>
        <p:spPr>
          <a:xfrm>
            <a:off x="6984600" y="3593863"/>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2194;p78"/>
          <p:cNvSpPr/>
          <p:nvPr/>
        </p:nvSpPr>
        <p:spPr>
          <a:xfrm>
            <a:off x="6921600" y="3270413"/>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2195;p78"/>
          <p:cNvSpPr/>
          <p:nvPr/>
        </p:nvSpPr>
        <p:spPr>
          <a:xfrm>
            <a:off x="7067125" y="3384600"/>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6" name="Google Shape;2196;p78"/>
          <p:cNvSpPr/>
          <p:nvPr/>
        </p:nvSpPr>
        <p:spPr>
          <a:xfrm>
            <a:off x="6645925" y="3465588"/>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7" name="Google Shape;2197;p78"/>
          <p:cNvSpPr/>
          <p:nvPr/>
        </p:nvSpPr>
        <p:spPr>
          <a:xfrm>
            <a:off x="6493325" y="3527500"/>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8" name="Google Shape;2198;p78"/>
          <p:cNvSpPr/>
          <p:nvPr/>
        </p:nvSpPr>
        <p:spPr>
          <a:xfrm>
            <a:off x="6528475" y="3344113"/>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9" name="Google Shape;2199;p78"/>
          <p:cNvSpPr/>
          <p:nvPr/>
        </p:nvSpPr>
        <p:spPr>
          <a:xfrm>
            <a:off x="6765025" y="3179813"/>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200" name="Google Shape;2200;p78"/>
          <p:cNvCxnSpPr/>
          <p:nvPr/>
        </p:nvCxnSpPr>
        <p:spPr>
          <a:xfrm>
            <a:off x="8291750" y="3414775"/>
            <a:ext cx="0" cy="390600"/>
          </a:xfrm>
          <a:prstGeom prst="straightConnector1">
            <a:avLst/>
          </a:prstGeom>
          <a:noFill/>
          <a:ln w="19050" cap="flat" cmpd="sng">
            <a:solidFill>
              <a:srgbClr val="3C78D8"/>
            </a:solidFill>
            <a:prstDash val="solid"/>
            <a:round/>
            <a:headEnd type="none" w="med" len="med"/>
            <a:tailEnd type="none" w="med" len="med"/>
          </a:ln>
        </p:spPr>
      </p:cxnSp>
      <p:sp>
        <p:nvSpPr>
          <p:cNvPr id="2201" name="Google Shape;2201;p78"/>
          <p:cNvSpPr txBox="1"/>
          <p:nvPr/>
        </p:nvSpPr>
        <p:spPr>
          <a:xfrm>
            <a:off x="6379975" y="3929800"/>
            <a:ext cx="9198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b="1" dirty="0">
                <a:solidFill>
                  <a:srgbClr val="221E1F"/>
                </a:solidFill>
                <a:latin typeface="Open Sans"/>
                <a:ea typeface="Open Sans"/>
                <a:cs typeface="Open Sans"/>
                <a:sym typeface="Open Sans"/>
              </a:rPr>
              <a:t>Photodiode</a:t>
            </a:r>
            <a:endParaRPr sz="1200" dirty="0"/>
          </a:p>
        </p:txBody>
      </p:sp>
      <p:sp>
        <p:nvSpPr>
          <p:cNvPr id="2202" name="Google Shape;2202;p78"/>
          <p:cNvSpPr txBox="1"/>
          <p:nvPr/>
        </p:nvSpPr>
        <p:spPr>
          <a:xfrm>
            <a:off x="5305525" y="2884338"/>
            <a:ext cx="30000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b="1" dirty="0">
                <a:solidFill>
                  <a:srgbClr val="FF5500"/>
                </a:solidFill>
                <a:latin typeface="Open Sans"/>
                <a:ea typeface="Open Sans"/>
                <a:cs typeface="Open Sans"/>
                <a:sym typeface="Open Sans"/>
              </a:rPr>
              <a:t>Light (photons)</a:t>
            </a:r>
            <a:endParaRPr sz="1200" dirty="0">
              <a:solidFill>
                <a:srgbClr val="FF5500"/>
              </a:solidFill>
            </a:endParaRPr>
          </a:p>
        </p:txBody>
      </p:sp>
      <p:sp>
        <p:nvSpPr>
          <p:cNvPr id="2203" name="Google Shape;2203;p78"/>
          <p:cNvSpPr/>
          <p:nvPr/>
        </p:nvSpPr>
        <p:spPr>
          <a:xfrm>
            <a:off x="6612625" y="3214363"/>
            <a:ext cx="81000" cy="81000"/>
          </a:xfrm>
          <a:prstGeom prst="ellipse">
            <a:avLst/>
          </a:prstGeom>
          <a:solidFill>
            <a:srgbClr val="595959"/>
          </a:solidFill>
          <a:ln w="28575" cap="flat" cmpd="sng">
            <a:solidFill>
              <a:srgbClr val="F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4" name="Google Shape;2204;p78"/>
          <p:cNvSpPr/>
          <p:nvPr/>
        </p:nvSpPr>
        <p:spPr>
          <a:xfrm>
            <a:off x="7723450" y="3666088"/>
            <a:ext cx="81000" cy="81000"/>
          </a:xfrm>
          <a:prstGeom prst="ellipse">
            <a:avLst/>
          </a:prstGeom>
          <a:solidFill>
            <a:srgbClr val="595959"/>
          </a:solid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5" name="Google Shape;2205;p78"/>
          <p:cNvSpPr/>
          <p:nvPr/>
        </p:nvSpPr>
        <p:spPr>
          <a:xfrm>
            <a:off x="7856150" y="3569563"/>
            <a:ext cx="81000" cy="81000"/>
          </a:xfrm>
          <a:prstGeom prst="ellipse">
            <a:avLst/>
          </a:prstGeom>
          <a:solidFill>
            <a:srgbClr val="595959"/>
          </a:solid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6" name="Google Shape;2206;p78"/>
          <p:cNvSpPr/>
          <p:nvPr/>
        </p:nvSpPr>
        <p:spPr>
          <a:xfrm>
            <a:off x="7937150" y="3706388"/>
            <a:ext cx="81000" cy="81000"/>
          </a:xfrm>
          <a:prstGeom prst="ellipse">
            <a:avLst/>
          </a:prstGeom>
          <a:solidFill>
            <a:srgbClr val="595959"/>
          </a:solid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7" name="Google Shape;2207;p78"/>
          <p:cNvSpPr/>
          <p:nvPr/>
        </p:nvSpPr>
        <p:spPr>
          <a:xfrm>
            <a:off x="8018150" y="3495763"/>
            <a:ext cx="81000" cy="81000"/>
          </a:xfrm>
          <a:prstGeom prst="ellipse">
            <a:avLst/>
          </a:prstGeom>
          <a:solidFill>
            <a:srgbClr val="595959"/>
          </a:solid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8" name="Google Shape;2208;p78"/>
          <p:cNvSpPr/>
          <p:nvPr/>
        </p:nvSpPr>
        <p:spPr>
          <a:xfrm flipH="1">
            <a:off x="8089550" y="3648175"/>
            <a:ext cx="81000" cy="81000"/>
          </a:xfrm>
          <a:prstGeom prst="ellipse">
            <a:avLst/>
          </a:prstGeom>
          <a:solidFill>
            <a:srgbClr val="595959"/>
          </a:solid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9" name="Google Shape;2209;p78"/>
          <p:cNvSpPr/>
          <p:nvPr/>
        </p:nvSpPr>
        <p:spPr>
          <a:xfrm>
            <a:off x="7739675" y="3481138"/>
            <a:ext cx="81000" cy="81000"/>
          </a:xfrm>
          <a:prstGeom prst="ellipse">
            <a:avLst/>
          </a:prstGeom>
          <a:solidFill>
            <a:srgbClr val="595959"/>
          </a:solidFill>
          <a:ln w="28575" cap="flat" cmpd="sng">
            <a:solidFill>
              <a:srgbClr val="52B42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2210;p78"/>
          <p:cNvSpPr txBox="1"/>
          <p:nvPr/>
        </p:nvSpPr>
        <p:spPr>
          <a:xfrm>
            <a:off x="7308050" y="2884350"/>
            <a:ext cx="13392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b="1" dirty="0">
                <a:solidFill>
                  <a:srgbClr val="52B428"/>
                </a:solidFill>
                <a:latin typeface="Open Sans"/>
                <a:ea typeface="Open Sans"/>
                <a:cs typeface="Open Sans"/>
                <a:sym typeface="Open Sans"/>
              </a:rPr>
              <a:t>Charge (Electrons)</a:t>
            </a:r>
            <a:endParaRPr sz="1200" dirty="0">
              <a:solidFill>
                <a:srgbClr val="52B428"/>
              </a:solidFill>
            </a:endParaRPr>
          </a:p>
        </p:txBody>
      </p:sp>
      <p:sp>
        <p:nvSpPr>
          <p:cNvPr id="2211" name="Google Shape;2211;p78"/>
          <p:cNvSpPr/>
          <p:nvPr/>
        </p:nvSpPr>
        <p:spPr>
          <a:xfrm rot="-5409393">
            <a:off x="7337686" y="3429101"/>
            <a:ext cx="109800" cy="2490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2" name="Google Shape;2212;p78"/>
          <p:cNvSpPr txBox="1"/>
          <p:nvPr/>
        </p:nvSpPr>
        <p:spPr>
          <a:xfrm>
            <a:off x="7542200" y="3791200"/>
            <a:ext cx="870900" cy="44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b="1" dirty="0">
                <a:solidFill>
                  <a:srgbClr val="1155CC"/>
                </a:solidFill>
                <a:latin typeface="Open Sans"/>
                <a:ea typeface="Open Sans"/>
                <a:cs typeface="Open Sans"/>
                <a:sym typeface="Open Sans"/>
              </a:rPr>
              <a:t>Saturation Capacity (e-)</a:t>
            </a:r>
            <a:endParaRPr sz="1100" dirty="0">
              <a:solidFill>
                <a:srgbClr val="1155CC"/>
              </a:solidFill>
            </a:endParaRPr>
          </a:p>
        </p:txBody>
      </p:sp>
      <p:sp>
        <p:nvSpPr>
          <p:cNvPr id="2213" name="Google Shape;2213;p78"/>
          <p:cNvSpPr/>
          <p:nvPr/>
        </p:nvSpPr>
        <p:spPr>
          <a:xfrm rot="-5409393">
            <a:off x="8524211" y="3429101"/>
            <a:ext cx="109800" cy="249000"/>
          </a:xfrm>
          <a:prstGeom prst="downArrow">
            <a:avLst>
              <a:gd name="adj1" fmla="val 50000"/>
              <a:gd name="adj2"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4" name="Google Shape;2214;p78"/>
          <p:cNvSpPr txBox="1"/>
          <p:nvPr/>
        </p:nvSpPr>
        <p:spPr>
          <a:xfrm>
            <a:off x="8646350" y="3392050"/>
            <a:ext cx="4545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dirty="0">
                <a:solidFill>
                  <a:srgbClr val="000000"/>
                </a:solidFill>
                <a:latin typeface="Open Sans"/>
                <a:ea typeface="Open Sans"/>
                <a:cs typeface="Open Sans"/>
                <a:sym typeface="Open Sans"/>
              </a:rPr>
              <a:t>ADC</a:t>
            </a:r>
            <a:endParaRPr sz="1200" dirty="0">
              <a:solidFill>
                <a:srgbClr val="000000"/>
              </a:solidFill>
            </a:endParaRPr>
          </a:p>
        </p:txBody>
      </p:sp>
      <p:grpSp>
        <p:nvGrpSpPr>
          <p:cNvPr id="2215" name="Google Shape;2215;p78"/>
          <p:cNvGrpSpPr/>
          <p:nvPr/>
        </p:nvGrpSpPr>
        <p:grpSpPr>
          <a:xfrm>
            <a:off x="6612613" y="4215550"/>
            <a:ext cx="454500" cy="229050"/>
            <a:chOff x="6330425" y="3423400"/>
            <a:chExt cx="454500" cy="229050"/>
          </a:xfrm>
        </p:grpSpPr>
        <p:sp>
          <p:nvSpPr>
            <p:cNvPr id="2216" name="Google Shape;2216;p78"/>
            <p:cNvSpPr/>
            <p:nvPr/>
          </p:nvSpPr>
          <p:spPr>
            <a:xfrm rot="5400000" flipH="1">
              <a:off x="6443150" y="3452138"/>
              <a:ext cx="229050" cy="171575"/>
            </a:xfrm>
            <a:prstGeom prst="flowChartExtract">
              <a:avLst/>
            </a:prstGeom>
            <a:solidFill>
              <a:srgbClr val="695D46"/>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217" name="Google Shape;2217;p78"/>
            <p:cNvCxnSpPr/>
            <p:nvPr/>
          </p:nvCxnSpPr>
          <p:spPr>
            <a:xfrm rot="10800000" flipH="1">
              <a:off x="6330425" y="3531625"/>
              <a:ext cx="454500" cy="12600"/>
            </a:xfrm>
            <a:prstGeom prst="straightConnector1">
              <a:avLst/>
            </a:prstGeom>
            <a:noFill/>
            <a:ln w="28575" cap="flat" cmpd="sng">
              <a:solidFill>
                <a:srgbClr val="695D46"/>
              </a:solidFill>
              <a:prstDash val="solid"/>
              <a:round/>
              <a:headEnd type="none" w="med" len="med"/>
              <a:tailEnd type="none" w="med" len="med"/>
            </a:ln>
          </p:spPr>
        </p:cxnSp>
      </p:grpSp>
      <p:sp>
        <p:nvSpPr>
          <p:cNvPr id="2218" name="Google Shape;2218;p78"/>
          <p:cNvSpPr txBox="1"/>
          <p:nvPr/>
        </p:nvSpPr>
        <p:spPr>
          <a:xfrm>
            <a:off x="6345625" y="4381225"/>
            <a:ext cx="9198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b="1" dirty="0">
                <a:solidFill>
                  <a:srgbClr val="221E1F"/>
                </a:solidFill>
                <a:latin typeface="Open Sans"/>
                <a:ea typeface="Open Sans"/>
                <a:cs typeface="Open Sans"/>
                <a:sym typeface="Open Sans"/>
              </a:rPr>
              <a:t>Amplifier</a:t>
            </a:r>
            <a:endParaRPr sz="1200" dirty="0"/>
          </a:p>
        </p:txBody>
      </p:sp>
      <p:sp>
        <p:nvSpPr>
          <p:cNvPr id="2219" name="Google Shape;2219;p78"/>
          <p:cNvSpPr txBox="1"/>
          <p:nvPr/>
        </p:nvSpPr>
        <p:spPr>
          <a:xfrm>
            <a:off x="6693625" y="2155950"/>
            <a:ext cx="2007000" cy="482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i="1" dirty="0">
                <a:solidFill>
                  <a:srgbClr val="221E1F"/>
                </a:solidFill>
                <a:latin typeface="Open Sans Medium"/>
                <a:ea typeface="Open Sans Medium"/>
                <a:cs typeface="Open Sans Medium"/>
                <a:sym typeface="Open Sans Medium"/>
              </a:rPr>
              <a:t>Start with OD of 5 depends on gain and input light power (P=IA)</a:t>
            </a:r>
            <a:endParaRPr sz="1200" i="1" dirty="0"/>
          </a:p>
        </p:txBody>
      </p:sp>
      <p:sp>
        <p:nvSpPr>
          <p:cNvPr id="2220" name="Google Shape;2220;p78"/>
          <p:cNvSpPr txBox="1"/>
          <p:nvPr/>
        </p:nvSpPr>
        <p:spPr>
          <a:xfrm>
            <a:off x="6162625" y="2627238"/>
            <a:ext cx="30000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dirty="0">
                <a:solidFill>
                  <a:srgbClr val="9E9E9E"/>
                </a:solidFill>
                <a:latin typeface="Open Sans"/>
                <a:ea typeface="Open Sans"/>
                <a:cs typeface="Open Sans"/>
                <a:sym typeface="Open Sans"/>
              </a:rPr>
              <a:t>ONE PIXEL</a:t>
            </a:r>
            <a:endParaRPr dirty="0">
              <a:solidFill>
                <a:srgbClr val="9E9E9E"/>
              </a:solidFill>
            </a:endParaRPr>
          </a:p>
        </p:txBody>
      </p:sp>
      <p:sp>
        <p:nvSpPr>
          <p:cNvPr id="2221" name="Google Shape;2221;p78"/>
          <p:cNvSpPr/>
          <p:nvPr/>
        </p:nvSpPr>
        <p:spPr>
          <a:xfrm rot="5400000">
            <a:off x="7581600" y="1569525"/>
            <a:ext cx="33600" cy="2732700"/>
          </a:xfrm>
          <a:prstGeom prst="leftBracket">
            <a:avLst>
              <a:gd name="adj" fmla="val 8333"/>
            </a:avLst>
          </a:prstGeom>
          <a:noFill/>
          <a:ln w="19050"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222" name="Google Shape;2222;p78"/>
          <p:cNvCxnSpPr/>
          <p:nvPr/>
        </p:nvCxnSpPr>
        <p:spPr>
          <a:xfrm>
            <a:off x="8367300" y="3252475"/>
            <a:ext cx="5700" cy="551400"/>
          </a:xfrm>
          <a:prstGeom prst="straightConnector1">
            <a:avLst/>
          </a:prstGeom>
          <a:noFill/>
          <a:ln w="19050" cap="flat" cmpd="sng">
            <a:solidFill>
              <a:srgbClr val="741B47"/>
            </a:solidFill>
            <a:prstDash val="solid"/>
            <a:round/>
            <a:headEnd type="none" w="med" len="med"/>
            <a:tailEnd type="none" w="med" len="med"/>
          </a:ln>
        </p:spPr>
      </p:cxnSp>
      <p:sp>
        <p:nvSpPr>
          <p:cNvPr id="2223" name="Google Shape;2223;p78"/>
          <p:cNvSpPr txBox="1"/>
          <p:nvPr/>
        </p:nvSpPr>
        <p:spPr>
          <a:xfrm>
            <a:off x="7519200" y="4090625"/>
            <a:ext cx="870900" cy="44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b="1" dirty="0">
                <a:solidFill>
                  <a:srgbClr val="741B47"/>
                </a:solidFill>
                <a:latin typeface="Open Sans"/>
                <a:ea typeface="Open Sans"/>
                <a:cs typeface="Open Sans"/>
                <a:sym typeface="Open Sans"/>
              </a:rPr>
              <a:t>Full Well Capacity (e-)</a:t>
            </a:r>
            <a:endParaRPr sz="1100" dirty="0">
              <a:solidFill>
                <a:srgbClr val="741B47"/>
              </a:solidFill>
            </a:endParaRPr>
          </a:p>
        </p:txBody>
      </p:sp>
      <p:sp>
        <p:nvSpPr>
          <p:cNvPr id="2224" name="Google Shape;2224;p7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51</a:t>
            </a:fld>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7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Heliostat → Neutral Density Filter</a:t>
            </a:r>
            <a:endParaRPr dirty="0"/>
          </a:p>
        </p:txBody>
      </p:sp>
      <p:sp>
        <p:nvSpPr>
          <p:cNvPr id="2230" name="Google Shape;2230;p79"/>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1500" dirty="0"/>
              <a:t>What is an ND filter? </a:t>
            </a:r>
            <a:endParaRPr sz="1500" dirty="0"/>
          </a:p>
          <a:p>
            <a:pPr marL="0" lvl="0" indent="0" algn="l" rtl="0">
              <a:spcBef>
                <a:spcPts val="1200"/>
              </a:spcBef>
              <a:spcAft>
                <a:spcPts val="0"/>
              </a:spcAft>
              <a:buNone/>
            </a:pPr>
            <a:r>
              <a:rPr lang="en" sz="1500" dirty="0"/>
              <a:t>Responsivity of detector: converting optical energy to signal generated </a:t>
            </a:r>
            <a:endParaRPr sz="1500" dirty="0"/>
          </a:p>
          <a:p>
            <a:pPr marL="0" lvl="0" indent="457200" algn="l" rtl="0">
              <a:spcBef>
                <a:spcPts val="1200"/>
              </a:spcBef>
              <a:spcAft>
                <a:spcPts val="0"/>
              </a:spcAft>
              <a:buNone/>
            </a:pPr>
            <a:r>
              <a:rPr lang="en" sz="1500" dirty="0"/>
              <a:t>6.1 V/lux-s</a:t>
            </a:r>
            <a:endParaRPr sz="1500" dirty="0"/>
          </a:p>
          <a:p>
            <a:pPr marL="0" lvl="0" indent="0" algn="l" rtl="0">
              <a:spcBef>
                <a:spcPts val="1200"/>
              </a:spcBef>
              <a:spcAft>
                <a:spcPts val="0"/>
              </a:spcAft>
              <a:buNone/>
            </a:pPr>
            <a:r>
              <a:rPr lang="en" sz="1500" dirty="0"/>
              <a:t>Dynamic Range: saturation optical power / min detectable optical power </a:t>
            </a:r>
            <a:endParaRPr sz="1500" dirty="0"/>
          </a:p>
          <a:p>
            <a:pPr marL="0" lvl="0" indent="0" algn="l" rtl="0">
              <a:spcBef>
                <a:spcPts val="1200"/>
              </a:spcBef>
              <a:spcAft>
                <a:spcPts val="0"/>
              </a:spcAft>
              <a:buNone/>
            </a:pPr>
            <a:r>
              <a:rPr lang="en" sz="1500" dirty="0"/>
              <a:t>	64dB</a:t>
            </a:r>
            <a:endParaRPr sz="1500" dirty="0"/>
          </a:p>
          <a:p>
            <a:pPr marL="0" lvl="0" indent="0" algn="l" rtl="0">
              <a:spcBef>
                <a:spcPts val="1200"/>
              </a:spcBef>
              <a:spcAft>
                <a:spcPts val="0"/>
              </a:spcAft>
              <a:buNone/>
            </a:pPr>
            <a:r>
              <a:rPr lang="en" sz="1500" dirty="0"/>
              <a:t>Lux and W/m^2 relationship depends on wavelength but for sunlight</a:t>
            </a:r>
            <a:endParaRPr sz="1500" dirty="0"/>
          </a:p>
          <a:p>
            <a:pPr marL="0" lvl="0" indent="0" algn="l" rtl="0">
              <a:spcBef>
                <a:spcPts val="1200"/>
              </a:spcBef>
              <a:spcAft>
                <a:spcPts val="0"/>
              </a:spcAft>
              <a:buNone/>
            </a:pPr>
            <a:r>
              <a:rPr lang="en" sz="1500" dirty="0"/>
              <a:t>1 Lux = 0.0079 W/m^2</a:t>
            </a:r>
            <a:r>
              <a:rPr lang="en" dirty="0"/>
              <a:t> </a:t>
            </a:r>
            <a:endParaRPr dirty="0"/>
          </a:p>
          <a:p>
            <a:pPr marL="0" lvl="0" indent="0" algn="l" rtl="0">
              <a:spcBef>
                <a:spcPts val="1200"/>
              </a:spcBef>
              <a:spcAft>
                <a:spcPts val="0"/>
              </a:spcAft>
              <a:buNone/>
            </a:pPr>
            <a:r>
              <a:rPr lang="en" dirty="0"/>
              <a:t>Saturation Capacity (Well-depth) = 5542 e-</a:t>
            </a:r>
            <a:endParaRPr dirty="0"/>
          </a:p>
          <a:p>
            <a:pPr marL="0" lvl="0" indent="0" algn="l" rtl="0">
              <a:spcBef>
                <a:spcPts val="1200"/>
              </a:spcBef>
              <a:spcAft>
                <a:spcPts val="0"/>
              </a:spcAft>
              <a:buNone/>
            </a:pPr>
            <a:r>
              <a:rPr lang="en" dirty="0"/>
              <a:t>Full Well Capacity = 8000e- </a:t>
            </a:r>
            <a:endParaRPr dirty="0"/>
          </a:p>
          <a:p>
            <a:pPr marL="0" lvl="0" indent="0" algn="l" rtl="0">
              <a:spcBef>
                <a:spcPts val="1200"/>
              </a:spcBef>
              <a:spcAft>
                <a:spcPts val="0"/>
              </a:spcAft>
              <a:buNone/>
            </a:pPr>
            <a:r>
              <a:rPr lang="en" dirty="0"/>
              <a:t>Digital and Analog gain up to 8 </a:t>
            </a:r>
            <a:endParaRPr dirty="0"/>
          </a:p>
          <a:p>
            <a:pPr marL="0" lvl="0" indent="0" algn="l" rtl="0">
              <a:spcBef>
                <a:spcPts val="1200"/>
              </a:spcBef>
              <a:spcAft>
                <a:spcPts val="1200"/>
              </a:spcAft>
              <a:buNone/>
            </a:pPr>
            <a:r>
              <a:rPr lang="en" dirty="0"/>
              <a:t>12 bit camera  </a:t>
            </a:r>
            <a:endParaRPr dirty="0"/>
          </a:p>
        </p:txBody>
      </p:sp>
      <p:sp>
        <p:nvSpPr>
          <p:cNvPr id="2231" name="Google Shape;2231;p7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52</a:t>
            </a:fld>
            <a:endParaRPr dirty="0"/>
          </a:p>
        </p:txBody>
      </p:sp>
      <p:sp>
        <p:nvSpPr>
          <p:cNvPr id="2232" name="Google Shape;2232;p79"/>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7" name="Google Shape;2237;p8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 #1: Night Sky Testing  </a:t>
            </a:r>
            <a:endParaRPr dirty="0"/>
          </a:p>
        </p:txBody>
      </p:sp>
      <p:sp>
        <p:nvSpPr>
          <p:cNvPr id="2238" name="Google Shape;2238;p80"/>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2239" name="Google Shape;2239;p80"/>
          <p:cNvPicPr preferRelativeResize="0"/>
          <p:nvPr/>
        </p:nvPicPr>
        <p:blipFill>
          <a:blip r:embed="rId3">
            <a:alphaModFix/>
          </a:blip>
          <a:stretch>
            <a:fillRect/>
          </a:stretch>
        </p:blipFill>
        <p:spPr>
          <a:xfrm>
            <a:off x="4718800" y="963125"/>
            <a:ext cx="4271875" cy="3217242"/>
          </a:xfrm>
          <a:prstGeom prst="rect">
            <a:avLst/>
          </a:prstGeom>
          <a:noFill/>
          <a:ln>
            <a:noFill/>
          </a:ln>
        </p:spPr>
      </p:pic>
      <p:pic>
        <p:nvPicPr>
          <p:cNvPr id="2240" name="Google Shape;2240;p80"/>
          <p:cNvPicPr preferRelativeResize="0"/>
          <p:nvPr/>
        </p:nvPicPr>
        <p:blipFill>
          <a:blip r:embed="rId4">
            <a:alphaModFix/>
          </a:blip>
          <a:stretch>
            <a:fillRect/>
          </a:stretch>
        </p:blipFill>
        <p:spPr>
          <a:xfrm>
            <a:off x="264075" y="963125"/>
            <a:ext cx="4271875" cy="3217251"/>
          </a:xfrm>
          <a:prstGeom prst="rect">
            <a:avLst/>
          </a:prstGeom>
          <a:noFill/>
          <a:ln>
            <a:noFill/>
          </a:ln>
        </p:spPr>
      </p:pic>
      <p:sp>
        <p:nvSpPr>
          <p:cNvPr id="2241" name="Google Shape;2241;p80"/>
          <p:cNvSpPr/>
          <p:nvPr/>
        </p:nvSpPr>
        <p:spPr>
          <a:xfrm>
            <a:off x="1786475" y="1890000"/>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2" name="Google Shape;2242;p80"/>
          <p:cNvSpPr/>
          <p:nvPr/>
        </p:nvSpPr>
        <p:spPr>
          <a:xfrm>
            <a:off x="1786475" y="2637150"/>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3" name="Google Shape;2243;p80"/>
          <p:cNvSpPr/>
          <p:nvPr/>
        </p:nvSpPr>
        <p:spPr>
          <a:xfrm>
            <a:off x="1882000" y="3384300"/>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4" name="Google Shape;2244;p80"/>
          <p:cNvSpPr/>
          <p:nvPr/>
        </p:nvSpPr>
        <p:spPr>
          <a:xfrm>
            <a:off x="5867250" y="2472600"/>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5" name="Google Shape;2245;p80"/>
          <p:cNvSpPr/>
          <p:nvPr/>
        </p:nvSpPr>
        <p:spPr>
          <a:xfrm>
            <a:off x="5867250" y="3237525"/>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6" name="Google Shape;2246;p80"/>
          <p:cNvSpPr/>
          <p:nvPr/>
        </p:nvSpPr>
        <p:spPr>
          <a:xfrm>
            <a:off x="5940775" y="4002450"/>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7" name="Google Shape;2247;p80"/>
          <p:cNvSpPr txBox="1"/>
          <p:nvPr/>
        </p:nvSpPr>
        <p:spPr>
          <a:xfrm>
            <a:off x="3768950" y="612375"/>
            <a:ext cx="24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5 minutes —&gt;</a:t>
            </a:r>
            <a:endParaRPr dirty="0"/>
          </a:p>
        </p:txBody>
      </p:sp>
      <p:sp>
        <p:nvSpPr>
          <p:cNvPr id="2248" name="Google Shape;2248;p80"/>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53</a:t>
            </a:fld>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8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Night Sky Test Findings - Test 1: FAIL</a:t>
            </a:r>
            <a:endParaRPr dirty="0"/>
          </a:p>
        </p:txBody>
      </p:sp>
      <p:sp>
        <p:nvSpPr>
          <p:cNvPr id="2254" name="Google Shape;2254;p81"/>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1500" b="1" u="sng" dirty="0">
                <a:solidFill>
                  <a:schemeClr val="dk1"/>
                </a:solidFill>
                <a:latin typeface="Arial"/>
                <a:ea typeface="Arial"/>
                <a:cs typeface="Arial"/>
                <a:sym typeface="Arial"/>
              </a:rPr>
              <a:t>Outdoor Test 2-4-22</a:t>
            </a:r>
            <a:endParaRPr sz="1500" b="1" u="sng"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300" b="1" u="sng" dirty="0">
                <a:solidFill>
                  <a:schemeClr val="dk1"/>
                </a:solidFill>
                <a:latin typeface="Arial"/>
                <a:ea typeface="Arial"/>
                <a:cs typeface="Arial"/>
                <a:sym typeface="Arial"/>
              </a:rPr>
              <a:t>Class 4 Bortle (Light pollution level)</a:t>
            </a:r>
            <a:endParaRPr sz="1300" b="1" u="sng" dirty="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dirty="0">
                <a:solidFill>
                  <a:schemeClr val="dk1"/>
                </a:solidFill>
                <a:latin typeface="Arial"/>
                <a:ea typeface="Arial"/>
                <a:cs typeface="Arial"/>
                <a:sym typeface="Arial"/>
              </a:rPr>
              <a:t>Higher Bortle has more light pollution on a scale from 1-9, 1 being completely dark and 9 being middle of a dense rural area</a:t>
            </a:r>
            <a:endParaRPr sz="1100" dirty="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dirty="0">
                <a:solidFill>
                  <a:schemeClr val="dk1"/>
                </a:solidFill>
                <a:latin typeface="Arial"/>
                <a:ea typeface="Arial"/>
                <a:cs typeface="Arial"/>
                <a:sym typeface="Arial"/>
              </a:rPr>
              <a:t>Boulder, in comparison, is class 5 on the Bortle scale</a:t>
            </a:r>
            <a:endParaRPr sz="1100" dirty="0">
              <a:solidFill>
                <a:schemeClr val="dk1"/>
              </a:solidFill>
              <a:latin typeface="Arial"/>
              <a:ea typeface="Arial"/>
              <a:cs typeface="Arial"/>
              <a:sym typeface="Arial"/>
            </a:endParaRPr>
          </a:p>
          <a:p>
            <a:pPr marL="0" lvl="0" indent="0" algn="l" rtl="0">
              <a:spcBef>
                <a:spcPts val="0"/>
              </a:spcBef>
              <a:spcAft>
                <a:spcPts val="0"/>
              </a:spcAft>
              <a:buNone/>
            </a:pPr>
            <a:endParaRPr sz="1300" b="1" u="sng"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300" b="1" u="sng" dirty="0">
                <a:solidFill>
                  <a:schemeClr val="dk1"/>
                </a:solidFill>
                <a:latin typeface="Arial"/>
                <a:ea typeface="Arial"/>
                <a:cs typeface="Arial"/>
                <a:sym typeface="Arial"/>
              </a:rPr>
              <a:t>Test 1 - no tripod </a:t>
            </a:r>
            <a:endParaRPr sz="1300" b="1" u="sng"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	ALL FAILED - Astrometry (Only one star visible to the eye, many dead pixels seen as stars)</a:t>
            </a: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9:15 </a:t>
            </a:r>
            <a:r>
              <a:rPr lang="en"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https://nova.astrometry.net/user_images/5602604#original</a:t>
            </a:r>
            <a:r>
              <a:rPr lang="en" sz="1100" dirty="0">
                <a:solidFill>
                  <a:schemeClr val="dk1"/>
                </a:solidFill>
                <a:latin typeface="Arial"/>
                <a:ea typeface="Arial"/>
                <a:cs typeface="Arial"/>
                <a:sym typeface="Arial"/>
              </a:rPr>
              <a:t> </a:t>
            </a: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9:20 </a:t>
            </a:r>
            <a:r>
              <a:rPr lang="en" sz="110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https://nova.astrometry.net/user_images/5602601#original</a:t>
            </a:r>
            <a:r>
              <a:rPr lang="en" sz="1100" dirty="0">
                <a:solidFill>
                  <a:schemeClr val="dk1"/>
                </a:solidFill>
                <a:latin typeface="Arial"/>
                <a:ea typeface="Arial"/>
                <a:cs typeface="Arial"/>
                <a:sym typeface="Arial"/>
              </a:rPr>
              <a:t> </a:t>
            </a: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9:25 </a:t>
            </a:r>
            <a:r>
              <a:rPr lang="en" sz="1100" u="sng"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https://nova.astrometry.net/user_images/5602600#original</a:t>
            </a:r>
            <a:endParaRPr sz="1100" dirty="0">
              <a:solidFill>
                <a:schemeClr val="dk1"/>
              </a:solidFill>
              <a:latin typeface="Arial"/>
              <a:ea typeface="Arial"/>
              <a:cs typeface="Arial"/>
              <a:sym typeface="Arial"/>
            </a:endParaRPr>
          </a:p>
          <a:p>
            <a:pPr marL="0" lvl="0" indent="0" algn="l" rtl="0">
              <a:spcBef>
                <a:spcPts val="0"/>
              </a:spcBef>
              <a:spcAft>
                <a:spcPts val="1200"/>
              </a:spcAft>
              <a:buNone/>
            </a:pPr>
            <a:endParaRPr dirty="0"/>
          </a:p>
        </p:txBody>
      </p:sp>
      <p:sp>
        <p:nvSpPr>
          <p:cNvPr id="2255" name="Google Shape;2255;p8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54</a:t>
            </a:fld>
            <a:endParaRPr dirty="0"/>
          </a:p>
        </p:txBody>
      </p:sp>
      <p:sp>
        <p:nvSpPr>
          <p:cNvPr id="2256" name="Google Shape;2256;p81"/>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8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Night Sky Test Findings - Test 2: SUCCESS</a:t>
            </a:r>
            <a:endParaRPr dirty="0"/>
          </a:p>
        </p:txBody>
      </p:sp>
      <p:sp>
        <p:nvSpPr>
          <p:cNvPr id="2262" name="Google Shape;2262;p82"/>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770"/>
              <a:buNone/>
            </a:pPr>
            <a:r>
              <a:rPr lang="en" sz="1150" b="1" u="sng" dirty="0">
                <a:solidFill>
                  <a:schemeClr val="dk1"/>
                </a:solidFill>
                <a:latin typeface="Arial"/>
                <a:ea typeface="Arial"/>
                <a:cs typeface="Arial"/>
                <a:sym typeface="Arial"/>
              </a:rPr>
              <a:t>Outdoor Test 2-4-22</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endParaRPr sz="1010" b="1" u="sng"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1010" b="1" u="sng" dirty="0">
                <a:solidFill>
                  <a:schemeClr val="dk1"/>
                </a:solidFill>
                <a:latin typeface="Arial"/>
                <a:ea typeface="Arial"/>
                <a:cs typeface="Arial"/>
                <a:sym typeface="Arial"/>
              </a:rPr>
              <a:t>Test 2: high exposure (24.3ms) of Orion’s Belt </a:t>
            </a:r>
            <a:endParaRPr sz="1010" b="1" u="sng"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	ALL PASSED - Astrometry </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10:40 </a:t>
            </a:r>
            <a:r>
              <a:rPr lang="en" sz="87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https://nova.astrometry.net/user_images/5602621#annotated</a:t>
            </a:r>
            <a:r>
              <a:rPr lang="en" sz="870" dirty="0">
                <a:solidFill>
                  <a:schemeClr val="dk1"/>
                </a:solidFill>
                <a:latin typeface="Arial"/>
                <a:ea typeface="Arial"/>
                <a:cs typeface="Arial"/>
                <a:sym typeface="Arial"/>
              </a:rPr>
              <a:t> </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	Software solution: [('RA', 84.85900063925229), ('Dec', -0.5716227169278444), ('Roll', </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236.2472152895862), ('FOV', 7.774046285857805), ('RMSE', 8.48829629373073), </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('Matches', 7), ('Prob', 3.748800916108931e-10), ('T_solve', 4.040999999999961), </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('T_extract', 530.6629999999999)]</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b="1" dirty="0">
                <a:solidFill>
                  <a:schemeClr val="dk1"/>
                </a:solidFill>
                <a:latin typeface="Arial"/>
                <a:ea typeface="Arial"/>
                <a:cs typeface="Arial"/>
                <a:sym typeface="Arial"/>
              </a:rPr>
              <a:t>***Matches astrometry solution</a:t>
            </a:r>
            <a:endParaRPr sz="870" b="1"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With 7.8 degree database: {'RA': 84.858354930441, 'Dec': -0.5707963751821439, 'Roll': </a:t>
            </a:r>
            <a:endParaRPr sz="870" dirty="0">
              <a:solidFill>
                <a:schemeClr val="dk1"/>
              </a:solidFill>
              <a:latin typeface="Arial"/>
              <a:ea typeface="Arial"/>
              <a:cs typeface="Arial"/>
              <a:sym typeface="Arial"/>
            </a:endParaRPr>
          </a:p>
          <a:p>
            <a:pPr marL="45720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236.22954055060035, 'FOV': 7.77403953114612, 'RMSE': 11.511081284580078, 'Matches': 13, 'Prob': 2.145925786490352e-22, 'T_solve': 23.749599999998594, 'T_extract': 815.878399999999}</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10:45 </a:t>
            </a:r>
            <a:r>
              <a:rPr lang="en" sz="87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https://nova.astrometry.net/user_images/5602625#annotated</a:t>
            </a:r>
            <a:r>
              <a:rPr lang="en" sz="870" dirty="0">
                <a:solidFill>
                  <a:schemeClr val="dk1"/>
                </a:solidFill>
                <a:latin typeface="Arial"/>
                <a:ea typeface="Arial"/>
                <a:cs typeface="Arial"/>
                <a:sym typeface="Arial"/>
              </a:rPr>
              <a:t> </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	Software solution: [('RA', 86.11140056769794), ('Dec', -0.5879866051262019), ('Roll', </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236.2294665746022), ('FOV', 7.771450925716293), ('RMSE', 9.035660707301854), </a:t>
            </a:r>
            <a:endParaRPr sz="870" dirty="0">
              <a:solidFill>
                <a:schemeClr val="dk1"/>
              </a:solidFill>
              <a:latin typeface="Arial"/>
              <a:ea typeface="Arial"/>
              <a:cs typeface="Arial"/>
              <a:sym typeface="Arial"/>
            </a:endParaRPr>
          </a:p>
          <a:p>
            <a:pPr marL="45720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('Matches', 9), ('Prob', 3.1199884494419435e-15), ('T_solve', 169.39249999999984), ('T_extract', 517.9789000000002)]</a:t>
            </a:r>
            <a:endParaRPr sz="870" dirty="0">
              <a:solidFill>
                <a:schemeClr val="dk1"/>
              </a:solidFill>
              <a:latin typeface="Arial"/>
              <a:ea typeface="Arial"/>
              <a:cs typeface="Arial"/>
              <a:sym typeface="Arial"/>
            </a:endParaRPr>
          </a:p>
          <a:p>
            <a:pPr marL="457200" lvl="0" indent="0" algn="l" rtl="0">
              <a:lnSpc>
                <a:spcPct val="95000"/>
              </a:lnSpc>
              <a:spcBef>
                <a:spcPts val="0"/>
              </a:spcBef>
              <a:spcAft>
                <a:spcPts val="0"/>
              </a:spcAft>
              <a:buSzPts val="770"/>
              <a:buNone/>
            </a:pPr>
            <a:r>
              <a:rPr lang="en" sz="870" b="1" dirty="0">
                <a:solidFill>
                  <a:schemeClr val="dk1"/>
                </a:solidFill>
                <a:latin typeface="Arial"/>
                <a:ea typeface="Arial"/>
                <a:cs typeface="Arial"/>
                <a:sym typeface="Arial"/>
              </a:rPr>
              <a:t>***Matches astrometry solution</a:t>
            </a:r>
            <a:endParaRPr sz="870" b="1" dirty="0">
              <a:solidFill>
                <a:schemeClr val="dk1"/>
              </a:solidFill>
              <a:latin typeface="Arial"/>
              <a:ea typeface="Arial"/>
              <a:cs typeface="Arial"/>
              <a:sym typeface="Arial"/>
            </a:endParaRPr>
          </a:p>
          <a:p>
            <a:pPr marL="457200" lvl="0" indent="0" algn="l" rtl="0">
              <a:lnSpc>
                <a:spcPct val="95000"/>
              </a:lnSpc>
              <a:spcBef>
                <a:spcPts val="0"/>
              </a:spcBef>
              <a:spcAft>
                <a:spcPts val="0"/>
              </a:spcAft>
              <a:buSzPts val="770"/>
              <a:buNone/>
            </a:pPr>
            <a:endParaRPr sz="870" b="1" dirty="0">
              <a:solidFill>
                <a:schemeClr val="dk1"/>
              </a:solidFill>
              <a:latin typeface="Arial"/>
              <a:ea typeface="Arial"/>
              <a:cs typeface="Arial"/>
              <a:sym typeface="Arial"/>
            </a:endParaRPr>
          </a:p>
          <a:p>
            <a:pPr marL="45720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With 7.8 degree database: {'RA': 86.11192035873441, 'Dec': -0.5877978208234548, 'Roll': 236.2295496524941, 'FOV': 7.769379933907241, 'RMSE': 12.037328365267916, 'Matches': 15, 'Prob': 7.805317695592083e-29, 'T_solve': 28.656399999999138, 'T_extract': 743.8491000000002}</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10:50 </a:t>
            </a:r>
            <a:r>
              <a:rPr lang="en" sz="870" u="sng"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https://nova.astrometry.net/user_images/5602622#annotated</a:t>
            </a:r>
            <a:r>
              <a:rPr lang="en" sz="870" dirty="0">
                <a:solidFill>
                  <a:schemeClr val="dk1"/>
                </a:solidFill>
                <a:latin typeface="Arial"/>
                <a:ea typeface="Arial"/>
                <a:cs typeface="Arial"/>
                <a:sym typeface="Arial"/>
              </a:rPr>
              <a:t> </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	</a:t>
            </a:r>
            <a:r>
              <a:rPr lang="en" sz="870" dirty="0">
                <a:solidFill>
                  <a:schemeClr val="dk1"/>
                </a:solidFill>
                <a:highlight>
                  <a:srgbClr val="FFFF00"/>
                </a:highlight>
                <a:latin typeface="Arial"/>
                <a:ea typeface="Arial"/>
                <a:cs typeface="Arial"/>
                <a:sym typeface="Arial"/>
              </a:rPr>
              <a:t>PASSED with 7.8 degree database</a:t>
            </a:r>
            <a:r>
              <a:rPr lang="en" sz="870" dirty="0">
                <a:solidFill>
                  <a:schemeClr val="dk1"/>
                </a:solidFill>
                <a:latin typeface="Arial"/>
                <a:ea typeface="Arial"/>
                <a:cs typeface="Arial"/>
                <a:sym typeface="Arial"/>
              </a:rPr>
              <a:t>: {'RA': 87.4399939958123, 'Dec': </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-0.5904853281931894, 'Roll': 236.24829357346613, 'FOV': 7.771056942423022, 'RMSE':</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10.903925391234615, 'Matches': 11, 'Prob': 8.887415547589275e-19, 'T_solve': </a:t>
            </a:r>
            <a:endParaRPr sz="870" dirty="0">
              <a:solidFill>
                <a:schemeClr val="dk1"/>
              </a:solidFill>
              <a:latin typeface="Arial"/>
              <a:ea typeface="Arial"/>
              <a:cs typeface="Arial"/>
              <a:sym typeface="Arial"/>
            </a:endParaRPr>
          </a:p>
          <a:p>
            <a:pPr marL="0" lvl="0" indent="457200" algn="l" rtl="0">
              <a:lnSpc>
                <a:spcPct val="95000"/>
              </a:lnSpc>
              <a:spcBef>
                <a:spcPts val="0"/>
              </a:spcBef>
              <a:spcAft>
                <a:spcPts val="0"/>
              </a:spcAft>
              <a:buSzPts val="770"/>
              <a:buNone/>
            </a:pPr>
            <a:r>
              <a:rPr lang="en" sz="870" dirty="0">
                <a:solidFill>
                  <a:schemeClr val="dk1"/>
                </a:solidFill>
                <a:latin typeface="Arial"/>
                <a:ea typeface="Arial"/>
                <a:cs typeface="Arial"/>
                <a:sym typeface="Arial"/>
              </a:rPr>
              <a:t>50.07729999999988, 'T_extract': 732.0782000000002}</a:t>
            </a:r>
            <a:endParaRPr sz="870" dirty="0">
              <a:solidFill>
                <a:schemeClr val="dk1"/>
              </a:solidFill>
              <a:latin typeface="Arial"/>
              <a:ea typeface="Arial"/>
              <a:cs typeface="Arial"/>
              <a:sym typeface="Arial"/>
            </a:endParaRPr>
          </a:p>
          <a:p>
            <a:pPr marL="457200" lvl="0" indent="0" algn="l" rtl="0">
              <a:lnSpc>
                <a:spcPct val="95000"/>
              </a:lnSpc>
              <a:spcBef>
                <a:spcPts val="0"/>
              </a:spcBef>
              <a:spcAft>
                <a:spcPts val="0"/>
              </a:spcAft>
              <a:buSzPts val="770"/>
              <a:buNone/>
            </a:pPr>
            <a:r>
              <a:rPr lang="en" sz="870" b="1" dirty="0">
                <a:solidFill>
                  <a:schemeClr val="dk1"/>
                </a:solidFill>
                <a:latin typeface="Arial"/>
                <a:ea typeface="Arial"/>
                <a:cs typeface="Arial"/>
                <a:sym typeface="Arial"/>
              </a:rPr>
              <a:t>***Matches astrometry solution</a:t>
            </a:r>
            <a:endParaRPr sz="1360" dirty="0"/>
          </a:p>
        </p:txBody>
      </p:sp>
      <p:sp>
        <p:nvSpPr>
          <p:cNvPr id="2263" name="Google Shape;2263;p8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55</a:t>
            </a:fld>
            <a:endParaRPr dirty="0"/>
          </a:p>
        </p:txBody>
      </p:sp>
      <p:sp>
        <p:nvSpPr>
          <p:cNvPr id="2264" name="Google Shape;2264;p82"/>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8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Night Sky Test Findings - Test 3: P/F</a:t>
            </a:r>
            <a:endParaRPr dirty="0"/>
          </a:p>
        </p:txBody>
      </p:sp>
      <p:sp>
        <p:nvSpPr>
          <p:cNvPr id="2270" name="Google Shape;2270;p83"/>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770"/>
              <a:buNone/>
            </a:pPr>
            <a:r>
              <a:rPr lang="en" sz="1150" b="1" u="sng" dirty="0">
                <a:solidFill>
                  <a:schemeClr val="dk1"/>
                </a:solidFill>
                <a:latin typeface="Arial"/>
                <a:ea typeface="Arial"/>
                <a:cs typeface="Arial"/>
                <a:sym typeface="Arial"/>
              </a:rPr>
              <a:t>Outdoor Test 2-4-22</a:t>
            </a:r>
            <a:endParaRPr sz="870" dirty="0">
              <a:solidFill>
                <a:schemeClr val="dk1"/>
              </a:solidFill>
              <a:latin typeface="Arial"/>
              <a:ea typeface="Arial"/>
              <a:cs typeface="Arial"/>
              <a:sym typeface="Arial"/>
            </a:endParaRPr>
          </a:p>
          <a:p>
            <a:pPr marL="0" lvl="0" indent="0" algn="l" rtl="0">
              <a:lnSpc>
                <a:spcPct val="95000"/>
              </a:lnSpc>
              <a:spcBef>
                <a:spcPts val="0"/>
              </a:spcBef>
              <a:spcAft>
                <a:spcPts val="0"/>
              </a:spcAft>
              <a:buSzPts val="770"/>
              <a:buNone/>
            </a:pPr>
            <a:endParaRPr sz="1010" b="1" u="sng"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300" b="1" u="sng" dirty="0">
                <a:solidFill>
                  <a:schemeClr val="dk1"/>
                </a:solidFill>
                <a:latin typeface="Arial"/>
                <a:ea typeface="Arial"/>
                <a:cs typeface="Arial"/>
                <a:sym typeface="Arial"/>
              </a:rPr>
              <a:t>Test 3: low exposure (4.9ms) of Orion’s Belt </a:t>
            </a:r>
            <a:endParaRPr sz="1300" b="1" u="sng"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	ALL FAILED - Astrometry </a:t>
            </a: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11:00 </a:t>
            </a:r>
            <a:r>
              <a:rPr lang="en"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https://nova.astrometry.net/user_images/5602707#original</a:t>
            </a:r>
            <a:r>
              <a:rPr lang="en" sz="1100" dirty="0">
                <a:solidFill>
                  <a:schemeClr val="dk1"/>
                </a:solidFill>
                <a:latin typeface="Arial"/>
                <a:ea typeface="Arial"/>
                <a:cs typeface="Arial"/>
                <a:sym typeface="Arial"/>
              </a:rPr>
              <a:t> </a:t>
            </a: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	Software Solution: [('RA', 84.82692850365792), ('Dec', -0.9039704731463848), ('Roll', </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247.48170622930002), ('FOV', 7.770704908997107), ('RMSE', 11.758076100352733), </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('Matches', 7), ('Prob', 2.864377591134488e-10), ('T_solve', 176.0681000000002), </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('T_extract', 577.9709000000001)]</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With 7.8 degree database:  {'RA': 84.82688424282256, 'Dec': -0.9042002471229603, </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'Roll': 247.48617275749035, 'FOV': 7.768753910227887, 'RMSE': 11.51085661000271, </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'Matches': 8, 'Prob': 4.8111801179178224e-11, 'T_solve': 38.44270000000005, </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'T_extract': 988.8798000000003}</a:t>
            </a: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45720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Had all 3 of Orion’s belt stars, next two had only 2</a:t>
            </a:r>
            <a:endParaRPr sz="11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Arial"/>
                <a:ea typeface="Arial"/>
                <a:cs typeface="Arial"/>
                <a:sym typeface="Arial"/>
              </a:rPr>
              <a:t>11:05 </a:t>
            </a:r>
            <a:r>
              <a:rPr lang="en" sz="110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https://nova.astrometry.net/user_images/5602706#original</a:t>
            </a:r>
            <a:r>
              <a:rPr lang="en" sz="1100" dirty="0">
                <a:solidFill>
                  <a:schemeClr val="dk1"/>
                </a:solidFill>
                <a:latin typeface="Arial"/>
                <a:ea typeface="Arial"/>
                <a:cs typeface="Arial"/>
                <a:sym typeface="Arial"/>
              </a:rPr>
              <a:t> </a:t>
            </a:r>
            <a:endParaRPr sz="1100" dirty="0">
              <a:solidFill>
                <a:schemeClr val="dk1"/>
              </a:solidFill>
              <a:latin typeface="Arial"/>
              <a:ea typeface="Arial"/>
              <a:cs typeface="Arial"/>
              <a:sym typeface="Arial"/>
            </a:endParaRPr>
          </a:p>
          <a:p>
            <a:pPr marL="0" lvl="0" indent="0" algn="l" rtl="0">
              <a:spcBef>
                <a:spcPts val="0"/>
              </a:spcBef>
              <a:spcAft>
                <a:spcPts val="0"/>
              </a:spcAft>
              <a:buSzPts val="1100"/>
              <a:buNone/>
            </a:pPr>
            <a:r>
              <a:rPr lang="en" sz="1100" dirty="0">
                <a:solidFill>
                  <a:schemeClr val="dk1"/>
                </a:solidFill>
                <a:latin typeface="Arial"/>
                <a:ea typeface="Arial"/>
                <a:cs typeface="Arial"/>
                <a:sym typeface="Arial"/>
              </a:rPr>
              <a:t>11:10 </a:t>
            </a:r>
            <a:r>
              <a:rPr lang="en" sz="1100" u="sng"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https://nova.astrometry.net/user_images/5602730#original</a:t>
            </a:r>
            <a:r>
              <a:rPr lang="en" sz="1100" dirty="0">
                <a:solidFill>
                  <a:schemeClr val="dk1"/>
                </a:solidFill>
                <a:latin typeface="Arial"/>
                <a:ea typeface="Arial"/>
                <a:cs typeface="Arial"/>
                <a:sym typeface="Arial"/>
              </a:rPr>
              <a:t> </a:t>
            </a:r>
            <a:endParaRPr sz="1360" dirty="0"/>
          </a:p>
        </p:txBody>
      </p:sp>
      <p:sp>
        <p:nvSpPr>
          <p:cNvPr id="2271" name="Google Shape;2271;p8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56</a:t>
            </a:fld>
            <a:endParaRPr dirty="0"/>
          </a:p>
        </p:txBody>
      </p:sp>
      <p:sp>
        <p:nvSpPr>
          <p:cNvPr id="2272" name="Google Shape;2272;p83"/>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84"/>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dirty="0">
                <a:solidFill>
                  <a:schemeClr val="dk1"/>
                </a:solidFill>
                <a:latin typeface="Courier New"/>
                <a:ea typeface="Courier New"/>
                <a:cs typeface="Courier New"/>
                <a:sym typeface="Courier New"/>
              </a:rPr>
              <a:t>10:40pm Test:</a:t>
            </a:r>
            <a:endParaRPr sz="1600" u="sng" dirty="0">
              <a:solidFill>
                <a:schemeClr val="dk1"/>
              </a:solidFill>
              <a:latin typeface="Courier New"/>
              <a:ea typeface="Courier New"/>
              <a:cs typeface="Courier New"/>
              <a:sym typeface="Courier New"/>
            </a:endParaRPr>
          </a:p>
          <a:p>
            <a:pPr marL="0" lvl="0" indent="0" algn="l" rtl="0">
              <a:spcBef>
                <a:spcPts val="1200"/>
              </a:spcBef>
              <a:spcAft>
                <a:spcPts val="1200"/>
              </a:spcAft>
              <a:buNone/>
            </a:pPr>
            <a:r>
              <a:rPr lang="en" sz="1600" dirty="0">
                <a:solidFill>
                  <a:schemeClr val="dk1"/>
                </a:solidFill>
                <a:latin typeface="Arial"/>
                <a:ea typeface="Arial"/>
                <a:cs typeface="Arial"/>
                <a:sym typeface="Arial"/>
              </a:rPr>
              <a:t>24.3ms exposure</a:t>
            </a:r>
            <a:endParaRPr sz="1600" dirty="0">
              <a:solidFill>
                <a:schemeClr val="dk1"/>
              </a:solidFill>
              <a:latin typeface="Arial"/>
              <a:ea typeface="Arial"/>
              <a:cs typeface="Arial"/>
              <a:sym typeface="Arial"/>
            </a:endParaRPr>
          </a:p>
        </p:txBody>
      </p:sp>
      <p:sp>
        <p:nvSpPr>
          <p:cNvPr id="2278" name="Google Shape;2278;p8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Astrometry Findings on Test 2</a:t>
            </a:r>
            <a:endParaRPr dirty="0"/>
          </a:p>
        </p:txBody>
      </p:sp>
      <p:pic>
        <p:nvPicPr>
          <p:cNvPr id="2279" name="Google Shape;2279;p84"/>
          <p:cNvPicPr preferRelativeResize="0"/>
          <p:nvPr/>
        </p:nvPicPr>
        <p:blipFill>
          <a:blip r:embed="rId3">
            <a:alphaModFix/>
          </a:blip>
          <a:stretch>
            <a:fillRect/>
          </a:stretch>
        </p:blipFill>
        <p:spPr>
          <a:xfrm>
            <a:off x="3970350" y="883274"/>
            <a:ext cx="4814326" cy="3589599"/>
          </a:xfrm>
          <a:prstGeom prst="rect">
            <a:avLst/>
          </a:prstGeom>
          <a:noFill/>
          <a:ln>
            <a:noFill/>
          </a:ln>
        </p:spPr>
      </p:pic>
      <p:sp>
        <p:nvSpPr>
          <p:cNvPr id="2280" name="Google Shape;2280;p84"/>
          <p:cNvSpPr/>
          <p:nvPr/>
        </p:nvSpPr>
        <p:spPr>
          <a:xfrm>
            <a:off x="5703625" y="1930475"/>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1" name="Google Shape;2281;p84"/>
          <p:cNvSpPr/>
          <p:nvPr/>
        </p:nvSpPr>
        <p:spPr>
          <a:xfrm>
            <a:off x="5703625" y="2749625"/>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2" name="Google Shape;2282;p84"/>
          <p:cNvSpPr/>
          <p:nvPr/>
        </p:nvSpPr>
        <p:spPr>
          <a:xfrm>
            <a:off x="5786950" y="3644975"/>
            <a:ext cx="187200" cy="198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3" name="Google Shape;2283;p84"/>
          <p:cNvSpPr txBox="1"/>
          <p:nvPr/>
        </p:nvSpPr>
        <p:spPr>
          <a:xfrm>
            <a:off x="4139150" y="7972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C061FF"/>
                </a:solidFill>
              </a:rPr>
              <a:t>-5</a:t>
            </a:r>
            <a:endParaRPr dirty="0">
              <a:solidFill>
                <a:srgbClr val="C061FF"/>
              </a:solidFill>
            </a:endParaRPr>
          </a:p>
        </p:txBody>
      </p:sp>
      <p:sp>
        <p:nvSpPr>
          <p:cNvPr id="2284" name="Google Shape;2284;p84"/>
          <p:cNvSpPr txBox="1"/>
          <p:nvPr/>
        </p:nvSpPr>
        <p:spPr>
          <a:xfrm>
            <a:off x="7796750" y="7972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C061FF"/>
                </a:solidFill>
              </a:rPr>
              <a:t>+0</a:t>
            </a:r>
            <a:endParaRPr dirty="0">
              <a:solidFill>
                <a:srgbClr val="C061FF"/>
              </a:solidFill>
            </a:endParaRPr>
          </a:p>
        </p:txBody>
      </p:sp>
      <p:sp>
        <p:nvSpPr>
          <p:cNvPr id="2285" name="Google Shape;2285;p84"/>
          <p:cNvSpPr txBox="1"/>
          <p:nvPr/>
        </p:nvSpPr>
        <p:spPr>
          <a:xfrm>
            <a:off x="8480175" y="19188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C061FF"/>
                </a:solidFill>
              </a:rPr>
              <a:t>88</a:t>
            </a:r>
            <a:endParaRPr dirty="0">
              <a:solidFill>
                <a:srgbClr val="C061FF"/>
              </a:solidFill>
            </a:endParaRPr>
          </a:p>
        </p:txBody>
      </p:sp>
      <p:sp>
        <p:nvSpPr>
          <p:cNvPr id="2286" name="Google Shape;2286;p84"/>
          <p:cNvSpPr txBox="1"/>
          <p:nvPr/>
        </p:nvSpPr>
        <p:spPr>
          <a:xfrm>
            <a:off x="8480175" y="33642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C061FF"/>
                </a:solidFill>
              </a:rPr>
              <a:t>86</a:t>
            </a:r>
            <a:endParaRPr dirty="0">
              <a:solidFill>
                <a:srgbClr val="C061FF"/>
              </a:solidFill>
            </a:endParaRPr>
          </a:p>
        </p:txBody>
      </p:sp>
      <p:sp>
        <p:nvSpPr>
          <p:cNvPr id="2287" name="Google Shape;2287;p84"/>
          <p:cNvSpPr txBox="1"/>
          <p:nvPr/>
        </p:nvSpPr>
        <p:spPr>
          <a:xfrm>
            <a:off x="7832475" y="41194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C061FF"/>
                </a:solidFill>
              </a:rPr>
              <a:t>84</a:t>
            </a:r>
            <a:endParaRPr dirty="0">
              <a:solidFill>
                <a:srgbClr val="C061FF"/>
              </a:solidFill>
            </a:endParaRPr>
          </a:p>
        </p:txBody>
      </p:sp>
      <p:sp>
        <p:nvSpPr>
          <p:cNvPr id="2288" name="Google Shape;2288;p84"/>
          <p:cNvSpPr txBox="1"/>
          <p:nvPr/>
        </p:nvSpPr>
        <p:spPr>
          <a:xfrm>
            <a:off x="5689325" y="41432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C061FF"/>
                </a:solidFill>
              </a:rPr>
              <a:t>82</a:t>
            </a:r>
            <a:endParaRPr dirty="0">
              <a:solidFill>
                <a:srgbClr val="C061FF"/>
              </a:solidFill>
            </a:endParaRPr>
          </a:p>
        </p:txBody>
      </p:sp>
      <p:sp>
        <p:nvSpPr>
          <p:cNvPr id="2289" name="Google Shape;2289;p84"/>
          <p:cNvSpPr txBox="1"/>
          <p:nvPr/>
        </p:nvSpPr>
        <p:spPr>
          <a:xfrm>
            <a:off x="4366675" y="564025"/>
            <a:ext cx="23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Grid Overlay</a:t>
            </a:r>
            <a:endParaRPr dirty="0"/>
          </a:p>
        </p:txBody>
      </p:sp>
      <p:pic>
        <p:nvPicPr>
          <p:cNvPr id="2290" name="Google Shape;2290;p84"/>
          <p:cNvPicPr preferRelativeResize="0"/>
          <p:nvPr/>
        </p:nvPicPr>
        <p:blipFill>
          <a:blip r:embed="rId4">
            <a:alphaModFix/>
          </a:blip>
          <a:stretch>
            <a:fillRect/>
          </a:stretch>
        </p:blipFill>
        <p:spPr>
          <a:xfrm>
            <a:off x="345525" y="1686075"/>
            <a:ext cx="3415900" cy="1849775"/>
          </a:xfrm>
          <a:prstGeom prst="rect">
            <a:avLst/>
          </a:prstGeom>
          <a:noFill/>
          <a:ln>
            <a:noFill/>
          </a:ln>
        </p:spPr>
      </p:pic>
      <p:sp>
        <p:nvSpPr>
          <p:cNvPr id="2291" name="Google Shape;2291;p8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57</a:t>
            </a:fld>
            <a:endParaRPr dirty="0"/>
          </a:p>
        </p:txBody>
      </p:sp>
      <p:sp>
        <p:nvSpPr>
          <p:cNvPr id="2292" name="Google Shape;2292;p84"/>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sp>
        <p:nvSpPr>
          <p:cNvPr id="2297" name="Google Shape;2297;p85"/>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dirty="0">
                <a:solidFill>
                  <a:schemeClr val="dk1"/>
                </a:solidFill>
                <a:latin typeface="Courier New"/>
                <a:ea typeface="Courier New"/>
                <a:cs typeface="Courier New"/>
                <a:sym typeface="Courier New"/>
              </a:rPr>
              <a:t>10:40pm Test:</a:t>
            </a:r>
            <a:endParaRPr sz="1600" u="sng" dirty="0">
              <a:solidFill>
                <a:schemeClr val="dk1"/>
              </a:solidFill>
              <a:latin typeface="Courier New"/>
              <a:ea typeface="Courier New"/>
              <a:cs typeface="Courier New"/>
              <a:sym typeface="Courier New"/>
            </a:endParaRPr>
          </a:p>
          <a:p>
            <a:pPr marL="0" lvl="0" indent="0" algn="l" rtl="0">
              <a:spcBef>
                <a:spcPts val="1200"/>
              </a:spcBef>
              <a:spcAft>
                <a:spcPts val="1200"/>
              </a:spcAft>
              <a:buNone/>
            </a:pPr>
            <a:r>
              <a:rPr lang="en" sz="1400" dirty="0">
                <a:solidFill>
                  <a:schemeClr val="dk1"/>
                </a:solidFill>
              </a:rPr>
              <a:t>*14/21 stars confirmed*</a:t>
            </a:r>
            <a:endParaRPr sz="1400" dirty="0">
              <a:solidFill>
                <a:schemeClr val="dk1"/>
              </a:solidFill>
            </a:endParaRPr>
          </a:p>
        </p:txBody>
      </p:sp>
      <p:sp>
        <p:nvSpPr>
          <p:cNvPr id="2298" name="Google Shape;2298;p8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Astrometry Findings on Test 2</a:t>
            </a:r>
            <a:endParaRPr dirty="0"/>
          </a:p>
        </p:txBody>
      </p:sp>
      <p:pic>
        <p:nvPicPr>
          <p:cNvPr id="2299" name="Google Shape;2299;p85"/>
          <p:cNvPicPr preferRelativeResize="0"/>
          <p:nvPr/>
        </p:nvPicPr>
        <p:blipFill>
          <a:blip r:embed="rId3">
            <a:alphaModFix/>
          </a:blip>
          <a:stretch>
            <a:fillRect/>
          </a:stretch>
        </p:blipFill>
        <p:spPr>
          <a:xfrm>
            <a:off x="3895725" y="681375"/>
            <a:ext cx="5159071" cy="3823948"/>
          </a:xfrm>
          <a:prstGeom prst="rect">
            <a:avLst/>
          </a:prstGeom>
          <a:noFill/>
          <a:ln>
            <a:noFill/>
          </a:ln>
        </p:spPr>
      </p:pic>
      <p:pic>
        <p:nvPicPr>
          <p:cNvPr id="2300" name="Google Shape;2300;p85"/>
          <p:cNvPicPr preferRelativeResize="0"/>
          <p:nvPr/>
        </p:nvPicPr>
        <p:blipFill>
          <a:blip r:embed="rId4">
            <a:alphaModFix/>
          </a:blip>
          <a:stretch>
            <a:fillRect/>
          </a:stretch>
        </p:blipFill>
        <p:spPr>
          <a:xfrm>
            <a:off x="345525" y="1686075"/>
            <a:ext cx="3415900" cy="1849775"/>
          </a:xfrm>
          <a:prstGeom prst="rect">
            <a:avLst/>
          </a:prstGeom>
          <a:noFill/>
          <a:ln>
            <a:noFill/>
          </a:ln>
        </p:spPr>
      </p:pic>
      <p:sp>
        <p:nvSpPr>
          <p:cNvPr id="2301" name="Google Shape;2301;p85"/>
          <p:cNvSpPr txBox="1"/>
          <p:nvPr/>
        </p:nvSpPr>
        <p:spPr>
          <a:xfrm>
            <a:off x="3895725" y="119732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a:t>
            </a:r>
            <a:endParaRPr b="1" dirty="0">
              <a:solidFill>
                <a:srgbClr val="C061FF"/>
              </a:solidFill>
            </a:endParaRPr>
          </a:p>
        </p:txBody>
      </p:sp>
      <p:sp>
        <p:nvSpPr>
          <p:cNvPr id="2302" name="Google Shape;2302;p85"/>
          <p:cNvSpPr txBox="1"/>
          <p:nvPr/>
        </p:nvSpPr>
        <p:spPr>
          <a:xfrm>
            <a:off x="5219700" y="16450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a:t>
            </a:r>
            <a:endParaRPr b="1" dirty="0">
              <a:solidFill>
                <a:srgbClr val="C061FF"/>
              </a:solidFill>
            </a:endParaRPr>
          </a:p>
        </p:txBody>
      </p:sp>
      <p:sp>
        <p:nvSpPr>
          <p:cNvPr id="2303" name="Google Shape;2303;p85"/>
          <p:cNvSpPr txBox="1"/>
          <p:nvPr/>
        </p:nvSpPr>
        <p:spPr>
          <a:xfrm>
            <a:off x="5762700" y="16450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3</a:t>
            </a:r>
            <a:endParaRPr b="1" dirty="0">
              <a:solidFill>
                <a:srgbClr val="C061FF"/>
              </a:solidFill>
            </a:endParaRPr>
          </a:p>
        </p:txBody>
      </p:sp>
      <p:sp>
        <p:nvSpPr>
          <p:cNvPr id="2304" name="Google Shape;2304;p85"/>
          <p:cNvSpPr txBox="1"/>
          <p:nvPr/>
        </p:nvSpPr>
        <p:spPr>
          <a:xfrm>
            <a:off x="5819775" y="2563263"/>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4</a:t>
            </a:r>
            <a:endParaRPr b="1" dirty="0">
              <a:solidFill>
                <a:srgbClr val="C061FF"/>
              </a:solidFill>
            </a:endParaRPr>
          </a:p>
        </p:txBody>
      </p:sp>
      <p:sp>
        <p:nvSpPr>
          <p:cNvPr id="2305" name="Google Shape;2305;p85"/>
          <p:cNvSpPr txBox="1"/>
          <p:nvPr/>
        </p:nvSpPr>
        <p:spPr>
          <a:xfrm>
            <a:off x="5219700" y="28261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5</a:t>
            </a:r>
            <a:endParaRPr b="1" dirty="0">
              <a:solidFill>
                <a:srgbClr val="C061FF"/>
              </a:solidFill>
            </a:endParaRPr>
          </a:p>
        </p:txBody>
      </p:sp>
      <p:sp>
        <p:nvSpPr>
          <p:cNvPr id="2306" name="Google Shape;2306;p85"/>
          <p:cNvSpPr txBox="1"/>
          <p:nvPr/>
        </p:nvSpPr>
        <p:spPr>
          <a:xfrm>
            <a:off x="4105200" y="38071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6</a:t>
            </a:r>
            <a:endParaRPr b="1" dirty="0">
              <a:solidFill>
                <a:srgbClr val="C061FF"/>
              </a:solidFill>
            </a:endParaRPr>
          </a:p>
        </p:txBody>
      </p:sp>
      <p:sp>
        <p:nvSpPr>
          <p:cNvPr id="2307" name="Google Shape;2307;p85"/>
          <p:cNvSpPr txBox="1"/>
          <p:nvPr/>
        </p:nvSpPr>
        <p:spPr>
          <a:xfrm>
            <a:off x="5295900" y="34642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7</a:t>
            </a:r>
            <a:endParaRPr b="1" dirty="0">
              <a:solidFill>
                <a:srgbClr val="C061FF"/>
              </a:solidFill>
            </a:endParaRPr>
          </a:p>
        </p:txBody>
      </p:sp>
      <p:sp>
        <p:nvSpPr>
          <p:cNvPr id="2308" name="Google Shape;2308;p85"/>
          <p:cNvSpPr txBox="1"/>
          <p:nvPr/>
        </p:nvSpPr>
        <p:spPr>
          <a:xfrm>
            <a:off x="5953125" y="36071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8</a:t>
            </a:r>
            <a:endParaRPr b="1" dirty="0">
              <a:solidFill>
                <a:srgbClr val="C061FF"/>
              </a:solidFill>
            </a:endParaRPr>
          </a:p>
        </p:txBody>
      </p:sp>
      <p:sp>
        <p:nvSpPr>
          <p:cNvPr id="2309" name="Google Shape;2309;p85"/>
          <p:cNvSpPr txBox="1"/>
          <p:nvPr/>
        </p:nvSpPr>
        <p:spPr>
          <a:xfrm>
            <a:off x="6267450" y="32118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9</a:t>
            </a:r>
            <a:endParaRPr b="1" dirty="0">
              <a:solidFill>
                <a:srgbClr val="C061FF"/>
              </a:solidFill>
            </a:endParaRPr>
          </a:p>
        </p:txBody>
      </p:sp>
      <p:sp>
        <p:nvSpPr>
          <p:cNvPr id="2310" name="Google Shape;2310;p85"/>
          <p:cNvSpPr txBox="1"/>
          <p:nvPr/>
        </p:nvSpPr>
        <p:spPr>
          <a:xfrm>
            <a:off x="6181725" y="14354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10</a:t>
            </a:r>
            <a:endParaRPr b="1" dirty="0">
              <a:solidFill>
                <a:srgbClr val="C061FF"/>
              </a:solidFill>
            </a:endParaRPr>
          </a:p>
        </p:txBody>
      </p:sp>
      <p:sp>
        <p:nvSpPr>
          <p:cNvPr id="2311" name="Google Shape;2311;p85"/>
          <p:cNvSpPr txBox="1"/>
          <p:nvPr/>
        </p:nvSpPr>
        <p:spPr>
          <a:xfrm>
            <a:off x="6229500" y="1961688"/>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11</a:t>
            </a:r>
            <a:endParaRPr b="1" dirty="0">
              <a:solidFill>
                <a:srgbClr val="C061FF"/>
              </a:solidFill>
            </a:endParaRPr>
          </a:p>
        </p:txBody>
      </p:sp>
      <p:sp>
        <p:nvSpPr>
          <p:cNvPr id="2312" name="Google Shape;2312;p85"/>
          <p:cNvSpPr txBox="1"/>
          <p:nvPr/>
        </p:nvSpPr>
        <p:spPr>
          <a:xfrm>
            <a:off x="7048500" y="21630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12</a:t>
            </a:r>
            <a:endParaRPr b="1" dirty="0">
              <a:solidFill>
                <a:srgbClr val="C061FF"/>
              </a:solidFill>
            </a:endParaRPr>
          </a:p>
        </p:txBody>
      </p:sp>
      <p:sp>
        <p:nvSpPr>
          <p:cNvPr id="2313" name="Google Shape;2313;p85"/>
          <p:cNvSpPr txBox="1"/>
          <p:nvPr/>
        </p:nvSpPr>
        <p:spPr>
          <a:xfrm>
            <a:off x="7096125" y="25022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13</a:t>
            </a:r>
            <a:endParaRPr b="1" dirty="0">
              <a:solidFill>
                <a:srgbClr val="C061FF"/>
              </a:solidFill>
            </a:endParaRPr>
          </a:p>
        </p:txBody>
      </p:sp>
      <p:sp>
        <p:nvSpPr>
          <p:cNvPr id="2314" name="Google Shape;2314;p85"/>
          <p:cNvSpPr txBox="1"/>
          <p:nvPr/>
        </p:nvSpPr>
        <p:spPr>
          <a:xfrm>
            <a:off x="7239000" y="29634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14</a:t>
            </a:r>
            <a:endParaRPr b="1" dirty="0">
              <a:solidFill>
                <a:srgbClr val="C061FF"/>
              </a:solidFill>
            </a:endParaRPr>
          </a:p>
        </p:txBody>
      </p:sp>
      <p:sp>
        <p:nvSpPr>
          <p:cNvPr id="2315" name="Google Shape;2315;p85"/>
          <p:cNvSpPr txBox="1"/>
          <p:nvPr/>
        </p:nvSpPr>
        <p:spPr>
          <a:xfrm>
            <a:off x="6991350" y="38071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15</a:t>
            </a:r>
            <a:endParaRPr b="1" dirty="0">
              <a:solidFill>
                <a:srgbClr val="C061FF"/>
              </a:solidFill>
            </a:endParaRPr>
          </a:p>
        </p:txBody>
      </p:sp>
      <p:sp>
        <p:nvSpPr>
          <p:cNvPr id="2316" name="Google Shape;2316;p85"/>
          <p:cNvSpPr txBox="1"/>
          <p:nvPr/>
        </p:nvSpPr>
        <p:spPr>
          <a:xfrm>
            <a:off x="7810500" y="268322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16</a:t>
            </a:r>
            <a:endParaRPr b="1" dirty="0">
              <a:solidFill>
                <a:srgbClr val="C061FF"/>
              </a:solidFill>
            </a:endParaRPr>
          </a:p>
        </p:txBody>
      </p:sp>
      <p:sp>
        <p:nvSpPr>
          <p:cNvPr id="2317" name="Google Shape;2317;p85"/>
          <p:cNvSpPr txBox="1"/>
          <p:nvPr/>
        </p:nvSpPr>
        <p:spPr>
          <a:xfrm>
            <a:off x="8277300" y="30640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17</a:t>
            </a:r>
            <a:endParaRPr b="1" dirty="0">
              <a:solidFill>
                <a:srgbClr val="C061FF"/>
              </a:solidFill>
            </a:endParaRPr>
          </a:p>
        </p:txBody>
      </p:sp>
      <p:sp>
        <p:nvSpPr>
          <p:cNvPr id="2318" name="Google Shape;2318;p85"/>
          <p:cNvSpPr txBox="1"/>
          <p:nvPr/>
        </p:nvSpPr>
        <p:spPr>
          <a:xfrm>
            <a:off x="8010525" y="20452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18</a:t>
            </a:r>
            <a:endParaRPr b="1" dirty="0">
              <a:solidFill>
                <a:srgbClr val="C061FF"/>
              </a:solidFill>
            </a:endParaRPr>
          </a:p>
        </p:txBody>
      </p:sp>
      <p:sp>
        <p:nvSpPr>
          <p:cNvPr id="2319" name="Google Shape;2319;p85"/>
          <p:cNvSpPr txBox="1"/>
          <p:nvPr/>
        </p:nvSpPr>
        <p:spPr>
          <a:xfrm>
            <a:off x="8664200" y="79712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19</a:t>
            </a:r>
            <a:endParaRPr b="1" dirty="0">
              <a:solidFill>
                <a:srgbClr val="C061FF"/>
              </a:solidFill>
            </a:endParaRPr>
          </a:p>
        </p:txBody>
      </p:sp>
      <p:sp>
        <p:nvSpPr>
          <p:cNvPr id="2320" name="Google Shape;2320;p85"/>
          <p:cNvSpPr txBox="1"/>
          <p:nvPr/>
        </p:nvSpPr>
        <p:spPr>
          <a:xfrm>
            <a:off x="8588000" y="143042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20</a:t>
            </a:r>
            <a:endParaRPr b="1" dirty="0">
              <a:solidFill>
                <a:srgbClr val="C061FF"/>
              </a:solidFill>
            </a:endParaRPr>
          </a:p>
        </p:txBody>
      </p:sp>
      <p:sp>
        <p:nvSpPr>
          <p:cNvPr id="2321" name="Google Shape;2321;p85"/>
          <p:cNvSpPr txBox="1"/>
          <p:nvPr/>
        </p:nvSpPr>
        <p:spPr>
          <a:xfrm>
            <a:off x="8744100" y="20452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21</a:t>
            </a:r>
            <a:endParaRPr b="1" dirty="0">
              <a:solidFill>
                <a:srgbClr val="C061FF"/>
              </a:solidFill>
            </a:endParaRPr>
          </a:p>
        </p:txBody>
      </p:sp>
      <p:sp>
        <p:nvSpPr>
          <p:cNvPr id="2322" name="Google Shape;2322;p85"/>
          <p:cNvSpPr/>
          <p:nvPr/>
        </p:nvSpPr>
        <p:spPr>
          <a:xfrm>
            <a:off x="5148800" y="16860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3" name="Google Shape;2323;p85"/>
          <p:cNvSpPr/>
          <p:nvPr/>
        </p:nvSpPr>
        <p:spPr>
          <a:xfrm>
            <a:off x="5722463" y="16860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4" name="Google Shape;2324;p85"/>
          <p:cNvSpPr/>
          <p:nvPr/>
        </p:nvSpPr>
        <p:spPr>
          <a:xfrm>
            <a:off x="6145775" y="146240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5" name="Google Shape;2325;p85"/>
          <p:cNvSpPr/>
          <p:nvPr/>
        </p:nvSpPr>
        <p:spPr>
          <a:xfrm>
            <a:off x="6155850" y="1970863"/>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6" name="Google Shape;2326;p85"/>
          <p:cNvSpPr/>
          <p:nvPr/>
        </p:nvSpPr>
        <p:spPr>
          <a:xfrm>
            <a:off x="5686500" y="25751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7" name="Google Shape;2327;p85"/>
          <p:cNvSpPr/>
          <p:nvPr/>
        </p:nvSpPr>
        <p:spPr>
          <a:xfrm>
            <a:off x="6155850" y="322630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8" name="Google Shape;2328;p85"/>
          <p:cNvSpPr/>
          <p:nvPr/>
        </p:nvSpPr>
        <p:spPr>
          <a:xfrm>
            <a:off x="5803425" y="35623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9" name="Google Shape;2329;p85"/>
          <p:cNvSpPr/>
          <p:nvPr/>
        </p:nvSpPr>
        <p:spPr>
          <a:xfrm>
            <a:off x="5152275" y="34357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0" name="Google Shape;2330;p85"/>
          <p:cNvSpPr/>
          <p:nvPr/>
        </p:nvSpPr>
        <p:spPr>
          <a:xfrm>
            <a:off x="5148800" y="282610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1" name="Google Shape;2331;p85"/>
          <p:cNvSpPr/>
          <p:nvPr/>
        </p:nvSpPr>
        <p:spPr>
          <a:xfrm>
            <a:off x="3996275" y="37786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2" name="Google Shape;2332;p85"/>
          <p:cNvSpPr/>
          <p:nvPr/>
        </p:nvSpPr>
        <p:spPr>
          <a:xfrm>
            <a:off x="7070250" y="24737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3" name="Google Shape;2333;p85"/>
          <p:cNvSpPr/>
          <p:nvPr/>
        </p:nvSpPr>
        <p:spPr>
          <a:xfrm>
            <a:off x="7779900" y="265472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4" name="Google Shape;2334;p85"/>
          <p:cNvSpPr/>
          <p:nvPr/>
        </p:nvSpPr>
        <p:spPr>
          <a:xfrm>
            <a:off x="7984650" y="201670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5" name="Google Shape;2335;p85"/>
          <p:cNvSpPr/>
          <p:nvPr/>
        </p:nvSpPr>
        <p:spPr>
          <a:xfrm>
            <a:off x="8765850" y="150450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6" name="Google Shape;2336;p8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58</a:t>
            </a:fld>
            <a:endParaRPr dirty="0"/>
          </a:p>
        </p:txBody>
      </p:sp>
      <p:sp>
        <p:nvSpPr>
          <p:cNvPr id="2337" name="Google Shape;2337;p85"/>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41"/>
        <p:cNvGrpSpPr/>
        <p:nvPr/>
      </p:nvGrpSpPr>
      <p:grpSpPr>
        <a:xfrm>
          <a:off x="0" y="0"/>
          <a:ext cx="0" cy="0"/>
          <a:chOff x="0" y="0"/>
          <a:chExt cx="0" cy="0"/>
        </a:xfrm>
      </p:grpSpPr>
      <p:sp>
        <p:nvSpPr>
          <p:cNvPr id="2342" name="Google Shape;2342;p86"/>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dirty="0">
                <a:solidFill>
                  <a:schemeClr val="dk1"/>
                </a:solidFill>
                <a:latin typeface="Courier New"/>
                <a:ea typeface="Courier New"/>
                <a:cs typeface="Courier New"/>
                <a:sym typeface="Courier New"/>
              </a:rPr>
              <a:t>10:45pm Test:</a:t>
            </a:r>
            <a:endParaRPr sz="1600" u="sng" dirty="0">
              <a:solidFill>
                <a:schemeClr val="dk1"/>
              </a:solidFill>
              <a:latin typeface="Courier New"/>
              <a:ea typeface="Courier New"/>
              <a:cs typeface="Courier New"/>
              <a:sym typeface="Courier New"/>
            </a:endParaRPr>
          </a:p>
          <a:p>
            <a:pPr marL="0" lvl="0" indent="0" algn="l" rtl="0">
              <a:spcBef>
                <a:spcPts val="1200"/>
              </a:spcBef>
              <a:spcAft>
                <a:spcPts val="1200"/>
              </a:spcAft>
              <a:buNone/>
            </a:pPr>
            <a:r>
              <a:rPr lang="en" sz="1400" dirty="0">
                <a:solidFill>
                  <a:schemeClr val="dk1"/>
                </a:solidFill>
              </a:rPr>
              <a:t>*16/23 stars confirmed*</a:t>
            </a:r>
            <a:endParaRPr sz="1400" dirty="0">
              <a:solidFill>
                <a:schemeClr val="dk1"/>
              </a:solidFill>
            </a:endParaRPr>
          </a:p>
        </p:txBody>
      </p:sp>
      <p:sp>
        <p:nvSpPr>
          <p:cNvPr id="2343" name="Google Shape;2343;p8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Astrometry Findings on Test 2</a:t>
            </a:r>
            <a:endParaRPr dirty="0"/>
          </a:p>
        </p:txBody>
      </p:sp>
      <p:sp>
        <p:nvSpPr>
          <p:cNvPr id="2344" name="Google Shape;2344;p8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59</a:t>
            </a:fld>
            <a:endParaRPr dirty="0"/>
          </a:p>
        </p:txBody>
      </p:sp>
      <p:pic>
        <p:nvPicPr>
          <p:cNvPr id="2345" name="Google Shape;2345;p86"/>
          <p:cNvPicPr preferRelativeResize="0"/>
          <p:nvPr/>
        </p:nvPicPr>
        <p:blipFill>
          <a:blip r:embed="rId3">
            <a:alphaModFix/>
          </a:blip>
          <a:stretch>
            <a:fillRect/>
          </a:stretch>
        </p:blipFill>
        <p:spPr>
          <a:xfrm>
            <a:off x="3876750" y="635838"/>
            <a:ext cx="5159076" cy="3871818"/>
          </a:xfrm>
          <a:prstGeom prst="rect">
            <a:avLst/>
          </a:prstGeom>
          <a:noFill/>
          <a:ln>
            <a:noFill/>
          </a:ln>
        </p:spPr>
      </p:pic>
      <p:sp>
        <p:nvSpPr>
          <p:cNvPr id="2346" name="Google Shape;2346;p86"/>
          <p:cNvSpPr txBox="1"/>
          <p:nvPr/>
        </p:nvSpPr>
        <p:spPr>
          <a:xfrm>
            <a:off x="4807750" y="6075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a:t>
            </a:r>
            <a:endParaRPr b="1" dirty="0">
              <a:solidFill>
                <a:srgbClr val="C061FF"/>
              </a:solidFill>
            </a:endParaRPr>
          </a:p>
        </p:txBody>
      </p:sp>
      <p:sp>
        <p:nvSpPr>
          <p:cNvPr id="2347" name="Google Shape;2347;p86"/>
          <p:cNvSpPr txBox="1"/>
          <p:nvPr/>
        </p:nvSpPr>
        <p:spPr>
          <a:xfrm>
            <a:off x="4586825" y="24737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a:t>
            </a:r>
            <a:endParaRPr b="1" dirty="0">
              <a:solidFill>
                <a:srgbClr val="C061FF"/>
              </a:solidFill>
            </a:endParaRPr>
          </a:p>
        </p:txBody>
      </p:sp>
      <p:sp>
        <p:nvSpPr>
          <p:cNvPr id="2348" name="Google Shape;2348;p86"/>
          <p:cNvSpPr txBox="1"/>
          <p:nvPr/>
        </p:nvSpPr>
        <p:spPr>
          <a:xfrm>
            <a:off x="5172075" y="24951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3</a:t>
            </a:r>
            <a:endParaRPr b="1" dirty="0">
              <a:solidFill>
                <a:srgbClr val="C061FF"/>
              </a:solidFill>
            </a:endParaRPr>
          </a:p>
        </p:txBody>
      </p:sp>
      <p:sp>
        <p:nvSpPr>
          <p:cNvPr id="2349" name="Google Shape;2349;p86"/>
          <p:cNvSpPr txBox="1"/>
          <p:nvPr/>
        </p:nvSpPr>
        <p:spPr>
          <a:xfrm>
            <a:off x="5603100" y="274042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4</a:t>
            </a:r>
            <a:endParaRPr b="1" dirty="0">
              <a:solidFill>
                <a:srgbClr val="C061FF"/>
              </a:solidFill>
            </a:endParaRPr>
          </a:p>
        </p:txBody>
      </p:sp>
      <p:sp>
        <p:nvSpPr>
          <p:cNvPr id="2350" name="Google Shape;2350;p86"/>
          <p:cNvSpPr txBox="1"/>
          <p:nvPr/>
        </p:nvSpPr>
        <p:spPr>
          <a:xfrm>
            <a:off x="5579300" y="229512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5</a:t>
            </a:r>
            <a:endParaRPr b="1" dirty="0">
              <a:solidFill>
                <a:srgbClr val="C061FF"/>
              </a:solidFill>
            </a:endParaRPr>
          </a:p>
        </p:txBody>
      </p:sp>
      <p:sp>
        <p:nvSpPr>
          <p:cNvPr id="2351" name="Google Shape;2351;p86"/>
          <p:cNvSpPr txBox="1"/>
          <p:nvPr/>
        </p:nvSpPr>
        <p:spPr>
          <a:xfrm>
            <a:off x="5100650" y="32428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6</a:t>
            </a:r>
            <a:endParaRPr b="1" dirty="0">
              <a:solidFill>
                <a:srgbClr val="C061FF"/>
              </a:solidFill>
            </a:endParaRPr>
          </a:p>
        </p:txBody>
      </p:sp>
      <p:sp>
        <p:nvSpPr>
          <p:cNvPr id="2352" name="Google Shape;2352;p86"/>
          <p:cNvSpPr txBox="1"/>
          <p:nvPr/>
        </p:nvSpPr>
        <p:spPr>
          <a:xfrm>
            <a:off x="4607750" y="35358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7</a:t>
            </a:r>
            <a:endParaRPr b="1" dirty="0">
              <a:solidFill>
                <a:srgbClr val="C061FF"/>
              </a:solidFill>
            </a:endParaRPr>
          </a:p>
        </p:txBody>
      </p:sp>
      <p:sp>
        <p:nvSpPr>
          <p:cNvPr id="2353" name="Google Shape;2353;p86"/>
          <p:cNvSpPr txBox="1"/>
          <p:nvPr/>
        </p:nvSpPr>
        <p:spPr>
          <a:xfrm>
            <a:off x="4736350" y="41192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8</a:t>
            </a:r>
            <a:endParaRPr b="1" dirty="0">
              <a:solidFill>
                <a:srgbClr val="C061FF"/>
              </a:solidFill>
            </a:endParaRPr>
          </a:p>
        </p:txBody>
      </p:sp>
      <p:sp>
        <p:nvSpPr>
          <p:cNvPr id="2354" name="Google Shape;2354;p86"/>
          <p:cNvSpPr txBox="1"/>
          <p:nvPr/>
        </p:nvSpPr>
        <p:spPr>
          <a:xfrm>
            <a:off x="5434050" y="41192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9</a:t>
            </a:r>
            <a:endParaRPr b="1" dirty="0">
              <a:solidFill>
                <a:srgbClr val="C061FF"/>
              </a:solidFill>
            </a:endParaRPr>
          </a:p>
        </p:txBody>
      </p:sp>
      <p:sp>
        <p:nvSpPr>
          <p:cNvPr id="2355" name="Google Shape;2355;p86"/>
          <p:cNvSpPr txBox="1"/>
          <p:nvPr/>
        </p:nvSpPr>
        <p:spPr>
          <a:xfrm>
            <a:off x="5836475" y="38882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10</a:t>
            </a:r>
            <a:endParaRPr b="1" dirty="0">
              <a:solidFill>
                <a:srgbClr val="C061FF"/>
              </a:solidFill>
            </a:endParaRPr>
          </a:p>
        </p:txBody>
      </p:sp>
      <p:sp>
        <p:nvSpPr>
          <p:cNvPr id="2356" name="Google Shape;2356;p86"/>
          <p:cNvSpPr txBox="1"/>
          <p:nvPr/>
        </p:nvSpPr>
        <p:spPr>
          <a:xfrm>
            <a:off x="5950775" y="6525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11</a:t>
            </a:r>
            <a:endParaRPr b="1" dirty="0">
              <a:solidFill>
                <a:srgbClr val="C061FF"/>
              </a:solidFill>
            </a:endParaRPr>
          </a:p>
        </p:txBody>
      </p:sp>
      <p:sp>
        <p:nvSpPr>
          <p:cNvPr id="2357" name="Google Shape;2357;p86"/>
          <p:cNvSpPr txBox="1"/>
          <p:nvPr/>
        </p:nvSpPr>
        <p:spPr>
          <a:xfrm>
            <a:off x="6277000" y="28426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12</a:t>
            </a:r>
            <a:endParaRPr b="1" dirty="0">
              <a:solidFill>
                <a:srgbClr val="C061FF"/>
              </a:solidFill>
            </a:endParaRPr>
          </a:p>
        </p:txBody>
      </p:sp>
      <p:sp>
        <p:nvSpPr>
          <p:cNvPr id="2358" name="Google Shape;2358;p86"/>
          <p:cNvSpPr txBox="1"/>
          <p:nvPr/>
        </p:nvSpPr>
        <p:spPr>
          <a:xfrm>
            <a:off x="6481875" y="32760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13</a:t>
            </a:r>
            <a:endParaRPr b="1" dirty="0">
              <a:solidFill>
                <a:srgbClr val="C061FF"/>
              </a:solidFill>
            </a:endParaRPr>
          </a:p>
        </p:txBody>
      </p:sp>
      <p:sp>
        <p:nvSpPr>
          <p:cNvPr id="2359" name="Google Shape;2359;p86"/>
          <p:cNvSpPr txBox="1"/>
          <p:nvPr/>
        </p:nvSpPr>
        <p:spPr>
          <a:xfrm>
            <a:off x="6548575" y="36762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14</a:t>
            </a:r>
            <a:endParaRPr b="1" dirty="0">
              <a:solidFill>
                <a:srgbClr val="C061FF"/>
              </a:solidFill>
            </a:endParaRPr>
          </a:p>
        </p:txBody>
      </p:sp>
      <p:sp>
        <p:nvSpPr>
          <p:cNvPr id="2360" name="Google Shape;2360;p86"/>
          <p:cNvSpPr txBox="1"/>
          <p:nvPr/>
        </p:nvSpPr>
        <p:spPr>
          <a:xfrm>
            <a:off x="7191500" y="35143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15</a:t>
            </a:r>
            <a:endParaRPr b="1" dirty="0">
              <a:solidFill>
                <a:srgbClr val="C061FF"/>
              </a:solidFill>
            </a:endParaRPr>
          </a:p>
        </p:txBody>
      </p:sp>
      <p:sp>
        <p:nvSpPr>
          <p:cNvPr id="2361" name="Google Shape;2361;p86"/>
          <p:cNvSpPr txBox="1"/>
          <p:nvPr/>
        </p:nvSpPr>
        <p:spPr>
          <a:xfrm>
            <a:off x="7689200" y="38643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16</a:t>
            </a:r>
            <a:endParaRPr b="1" dirty="0">
              <a:solidFill>
                <a:srgbClr val="C061FF"/>
              </a:solidFill>
            </a:endParaRPr>
          </a:p>
        </p:txBody>
      </p:sp>
      <p:sp>
        <p:nvSpPr>
          <p:cNvPr id="2362" name="Google Shape;2362;p86"/>
          <p:cNvSpPr txBox="1"/>
          <p:nvPr/>
        </p:nvSpPr>
        <p:spPr>
          <a:xfrm>
            <a:off x="7505850" y="28523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17</a:t>
            </a:r>
            <a:endParaRPr b="1" dirty="0">
              <a:solidFill>
                <a:srgbClr val="C061FF"/>
              </a:solidFill>
            </a:endParaRPr>
          </a:p>
        </p:txBody>
      </p:sp>
      <p:sp>
        <p:nvSpPr>
          <p:cNvPr id="2363" name="Google Shape;2363;p86"/>
          <p:cNvSpPr txBox="1"/>
          <p:nvPr/>
        </p:nvSpPr>
        <p:spPr>
          <a:xfrm>
            <a:off x="8270250" y="26451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18</a:t>
            </a:r>
            <a:endParaRPr b="1" dirty="0">
              <a:solidFill>
                <a:srgbClr val="C061FF"/>
              </a:solidFill>
            </a:endParaRPr>
          </a:p>
        </p:txBody>
      </p:sp>
      <p:sp>
        <p:nvSpPr>
          <p:cNvPr id="2364" name="Google Shape;2364;p86"/>
          <p:cNvSpPr txBox="1"/>
          <p:nvPr/>
        </p:nvSpPr>
        <p:spPr>
          <a:xfrm>
            <a:off x="8429775" y="22665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19</a:t>
            </a:r>
            <a:endParaRPr b="1" dirty="0">
              <a:solidFill>
                <a:srgbClr val="C061FF"/>
              </a:solidFill>
            </a:endParaRPr>
          </a:p>
        </p:txBody>
      </p:sp>
      <p:sp>
        <p:nvSpPr>
          <p:cNvPr id="2365" name="Google Shape;2365;p86"/>
          <p:cNvSpPr txBox="1"/>
          <p:nvPr/>
        </p:nvSpPr>
        <p:spPr>
          <a:xfrm>
            <a:off x="8456000" y="131405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21</a:t>
            </a:r>
            <a:endParaRPr b="1" dirty="0">
              <a:solidFill>
                <a:srgbClr val="C061FF"/>
              </a:solidFill>
            </a:endParaRPr>
          </a:p>
        </p:txBody>
      </p:sp>
      <p:sp>
        <p:nvSpPr>
          <p:cNvPr id="2366" name="Google Shape;2366;p86"/>
          <p:cNvSpPr txBox="1"/>
          <p:nvPr/>
        </p:nvSpPr>
        <p:spPr>
          <a:xfrm>
            <a:off x="8189275" y="1640300"/>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20</a:t>
            </a:r>
            <a:endParaRPr b="1" dirty="0">
              <a:solidFill>
                <a:srgbClr val="C061FF"/>
              </a:solidFill>
            </a:endParaRPr>
          </a:p>
        </p:txBody>
      </p:sp>
      <p:sp>
        <p:nvSpPr>
          <p:cNvPr id="2367" name="Google Shape;2367;p86"/>
          <p:cNvSpPr txBox="1"/>
          <p:nvPr/>
        </p:nvSpPr>
        <p:spPr>
          <a:xfrm>
            <a:off x="7855950" y="93782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22</a:t>
            </a:r>
            <a:endParaRPr b="1" dirty="0">
              <a:solidFill>
                <a:srgbClr val="C061FF"/>
              </a:solidFill>
            </a:endParaRPr>
          </a:p>
        </p:txBody>
      </p:sp>
      <p:sp>
        <p:nvSpPr>
          <p:cNvPr id="2368" name="Google Shape;2368;p86"/>
          <p:cNvSpPr txBox="1"/>
          <p:nvPr/>
        </p:nvSpPr>
        <p:spPr>
          <a:xfrm>
            <a:off x="8322750" y="928275"/>
            <a:ext cx="4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061FF"/>
                </a:solidFill>
              </a:rPr>
              <a:t>23</a:t>
            </a:r>
            <a:endParaRPr b="1" dirty="0">
              <a:solidFill>
                <a:srgbClr val="C061FF"/>
              </a:solidFill>
            </a:endParaRPr>
          </a:p>
        </p:txBody>
      </p:sp>
      <p:sp>
        <p:nvSpPr>
          <p:cNvPr id="2369" name="Google Shape;2369;p86"/>
          <p:cNvSpPr/>
          <p:nvPr/>
        </p:nvSpPr>
        <p:spPr>
          <a:xfrm>
            <a:off x="4572000" y="35358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0" name="Google Shape;2370;p86"/>
          <p:cNvSpPr/>
          <p:nvPr/>
        </p:nvSpPr>
        <p:spPr>
          <a:xfrm>
            <a:off x="4629500" y="40907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1" name="Google Shape;2371;p86"/>
          <p:cNvSpPr/>
          <p:nvPr/>
        </p:nvSpPr>
        <p:spPr>
          <a:xfrm>
            <a:off x="5339300" y="40907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2" name="Google Shape;2372;p86"/>
          <p:cNvSpPr/>
          <p:nvPr/>
        </p:nvSpPr>
        <p:spPr>
          <a:xfrm>
            <a:off x="5782225" y="38882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3" name="Google Shape;2373;p86"/>
          <p:cNvSpPr/>
          <p:nvPr/>
        </p:nvSpPr>
        <p:spPr>
          <a:xfrm>
            <a:off x="5091650" y="32475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4" name="Google Shape;2374;p86"/>
          <p:cNvSpPr/>
          <p:nvPr/>
        </p:nvSpPr>
        <p:spPr>
          <a:xfrm>
            <a:off x="4572000" y="244520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5" name="Google Shape;2375;p86"/>
          <p:cNvSpPr/>
          <p:nvPr/>
        </p:nvSpPr>
        <p:spPr>
          <a:xfrm>
            <a:off x="5116713" y="24043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6" name="Google Shape;2376;p86"/>
          <p:cNvSpPr/>
          <p:nvPr/>
        </p:nvSpPr>
        <p:spPr>
          <a:xfrm>
            <a:off x="5579300" y="26667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7" name="Google Shape;2377;p86"/>
          <p:cNvSpPr/>
          <p:nvPr/>
        </p:nvSpPr>
        <p:spPr>
          <a:xfrm>
            <a:off x="5514950" y="22095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8" name="Google Shape;2378;p86"/>
          <p:cNvSpPr/>
          <p:nvPr/>
        </p:nvSpPr>
        <p:spPr>
          <a:xfrm>
            <a:off x="6448425" y="32475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9" name="Google Shape;2379;p86"/>
          <p:cNvSpPr/>
          <p:nvPr/>
        </p:nvSpPr>
        <p:spPr>
          <a:xfrm>
            <a:off x="7191500" y="34310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0" name="Google Shape;2380;p86"/>
          <p:cNvSpPr/>
          <p:nvPr/>
        </p:nvSpPr>
        <p:spPr>
          <a:xfrm>
            <a:off x="7458075" y="2785675"/>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1" name="Google Shape;2381;p86"/>
          <p:cNvSpPr/>
          <p:nvPr/>
        </p:nvSpPr>
        <p:spPr>
          <a:xfrm>
            <a:off x="8270250" y="25717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2" name="Google Shape;2382;p86"/>
          <p:cNvSpPr/>
          <p:nvPr/>
        </p:nvSpPr>
        <p:spPr>
          <a:xfrm>
            <a:off x="8409000" y="22095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3" name="Google Shape;2383;p86"/>
          <p:cNvSpPr/>
          <p:nvPr/>
        </p:nvSpPr>
        <p:spPr>
          <a:xfrm>
            <a:off x="8451525" y="1285550"/>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4" name="Google Shape;2384;p86"/>
          <p:cNvSpPr/>
          <p:nvPr/>
        </p:nvSpPr>
        <p:spPr>
          <a:xfrm>
            <a:off x="8232775" y="873563"/>
            <a:ext cx="423300" cy="457200"/>
          </a:xfrm>
          <a:prstGeom prst="diamond">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385" name="Google Shape;2385;p86"/>
          <p:cNvPicPr preferRelativeResize="0"/>
          <p:nvPr/>
        </p:nvPicPr>
        <p:blipFill>
          <a:blip r:embed="rId4">
            <a:alphaModFix/>
          </a:blip>
          <a:stretch>
            <a:fillRect/>
          </a:stretch>
        </p:blipFill>
        <p:spPr>
          <a:xfrm>
            <a:off x="345525" y="1681050"/>
            <a:ext cx="3415900" cy="1864331"/>
          </a:xfrm>
          <a:prstGeom prst="rect">
            <a:avLst/>
          </a:prstGeom>
          <a:noFill/>
          <a:ln>
            <a:noFill/>
          </a:ln>
        </p:spPr>
      </p:pic>
      <p:sp>
        <p:nvSpPr>
          <p:cNvPr id="2386" name="Google Shape;2386;p86"/>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3"/>
          <p:cNvPicPr preferRelativeResize="0"/>
          <p:nvPr/>
        </p:nvPicPr>
        <p:blipFill>
          <a:blip r:embed="rId3">
            <a:alphaModFix/>
          </a:blip>
          <a:stretch>
            <a:fillRect/>
          </a:stretch>
        </p:blipFill>
        <p:spPr>
          <a:xfrm>
            <a:off x="3002998" y="1396027"/>
            <a:ext cx="4923968" cy="2908053"/>
          </a:xfrm>
          <a:prstGeom prst="rect">
            <a:avLst/>
          </a:prstGeom>
          <a:noFill/>
          <a:ln>
            <a:noFill/>
          </a:ln>
        </p:spPr>
      </p:pic>
      <p:sp>
        <p:nvSpPr>
          <p:cNvPr id="499" name="Google Shape;499;p3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Current Detailed Design </a:t>
            </a:r>
            <a:endParaRPr dirty="0"/>
          </a:p>
        </p:txBody>
      </p:sp>
      <p:sp>
        <p:nvSpPr>
          <p:cNvPr id="500" name="Google Shape;500;p33"/>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501" name="Google Shape;501;p33"/>
          <p:cNvGrpSpPr/>
          <p:nvPr/>
        </p:nvGrpSpPr>
        <p:grpSpPr>
          <a:xfrm>
            <a:off x="169750" y="1406900"/>
            <a:ext cx="2489150" cy="745950"/>
            <a:chOff x="169750" y="1406900"/>
            <a:chExt cx="2489150" cy="745950"/>
          </a:xfrm>
        </p:grpSpPr>
        <p:sp>
          <p:nvSpPr>
            <p:cNvPr id="502" name="Google Shape;502;p33"/>
            <p:cNvSpPr/>
            <p:nvPr/>
          </p:nvSpPr>
          <p:spPr>
            <a:xfrm>
              <a:off x="559175" y="1506200"/>
              <a:ext cx="1974600" cy="572700"/>
            </a:xfrm>
            <a:prstGeom prst="roundRect">
              <a:avLst>
                <a:gd name="adj" fmla="val 16667"/>
              </a:avLst>
            </a:prstGeom>
            <a:gradFill>
              <a:gsLst>
                <a:gs pos="0">
                  <a:srgbClr val="EBE5F8"/>
                </a:gs>
                <a:gs pos="61000">
                  <a:srgbClr val="EBE5F8"/>
                </a:gs>
                <a:gs pos="100000">
                  <a:srgbClr val="B7D2FF"/>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Each image shall contain at least 3 stars</a:t>
              </a:r>
              <a:endParaRPr sz="1200" dirty="0">
                <a:latin typeface="Open Sans"/>
                <a:ea typeface="Open Sans"/>
                <a:cs typeface="Open Sans"/>
                <a:sym typeface="Open Sans"/>
              </a:endParaRPr>
            </a:p>
          </p:txBody>
        </p:sp>
        <p:sp>
          <p:nvSpPr>
            <p:cNvPr id="503" name="Google Shape;503;p33"/>
            <p:cNvSpPr/>
            <p:nvPr/>
          </p:nvSpPr>
          <p:spPr>
            <a:xfrm>
              <a:off x="169750" y="1406900"/>
              <a:ext cx="5829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t>DR</a:t>
              </a:r>
              <a:endParaRPr sz="1200" b="1" dirty="0"/>
            </a:p>
          </p:txBody>
        </p:sp>
        <p:pic>
          <p:nvPicPr>
            <p:cNvPr id="504" name="Google Shape;504;p33"/>
            <p:cNvPicPr preferRelativeResize="0"/>
            <p:nvPr/>
          </p:nvPicPr>
          <p:blipFill rotWithShape="1">
            <a:blip r:embed="rId4">
              <a:alphaModFix/>
            </a:blip>
            <a:srcRect l="7594" t="19726" r="53099" b="26668"/>
            <a:stretch/>
          </p:blipFill>
          <p:spPr>
            <a:xfrm>
              <a:off x="2444700" y="1943150"/>
              <a:ext cx="214200" cy="209700"/>
            </a:xfrm>
            <a:prstGeom prst="ellipse">
              <a:avLst/>
            </a:prstGeom>
            <a:noFill/>
            <a:ln>
              <a:noFill/>
            </a:ln>
          </p:spPr>
        </p:pic>
      </p:grpSp>
      <p:grpSp>
        <p:nvGrpSpPr>
          <p:cNvPr id="505" name="Google Shape;505;p33"/>
          <p:cNvGrpSpPr/>
          <p:nvPr/>
        </p:nvGrpSpPr>
        <p:grpSpPr>
          <a:xfrm>
            <a:off x="169750" y="3461525"/>
            <a:ext cx="2491550" cy="935588"/>
            <a:chOff x="169750" y="3461525"/>
            <a:chExt cx="2491550" cy="935588"/>
          </a:xfrm>
        </p:grpSpPr>
        <p:sp>
          <p:nvSpPr>
            <p:cNvPr id="506" name="Google Shape;506;p33"/>
            <p:cNvSpPr/>
            <p:nvPr/>
          </p:nvSpPr>
          <p:spPr>
            <a:xfrm>
              <a:off x="559175" y="3560825"/>
              <a:ext cx="1974600" cy="734700"/>
            </a:xfrm>
            <a:prstGeom prst="roundRect">
              <a:avLst>
                <a:gd name="adj" fmla="val 16667"/>
              </a:avLst>
            </a:prstGeom>
            <a:gradFill>
              <a:gsLst>
                <a:gs pos="0">
                  <a:srgbClr val="EBE5F8"/>
                </a:gs>
                <a:gs pos="61000">
                  <a:srgbClr val="EBE5F8"/>
                </a:gs>
                <a:gs pos="100000">
                  <a:srgbClr val="B7D2FF"/>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    The star tracker shall remain functional at a slew rate of </a:t>
              </a:r>
              <a:r>
                <a:rPr lang="en" sz="1200" dirty="0">
                  <a:solidFill>
                    <a:srgbClr val="221E1F"/>
                  </a:solidFill>
                  <a:latin typeface="Open Sans"/>
                  <a:ea typeface="Open Sans"/>
                  <a:cs typeface="Open Sans"/>
                  <a:sym typeface="Open Sans"/>
                </a:rPr>
                <a:t>2</a:t>
              </a:r>
              <a:r>
                <a:rPr lang="en" sz="1200" dirty="0">
                  <a:solidFill>
                    <a:schemeClr val="dk1"/>
                  </a:solidFill>
                  <a:latin typeface="Open Sans"/>
                  <a:ea typeface="Open Sans"/>
                  <a:cs typeface="Open Sans"/>
                  <a:sym typeface="Open Sans"/>
                </a:rPr>
                <a:t>°/s or less.</a:t>
              </a:r>
              <a:endParaRPr sz="1200" dirty="0">
                <a:latin typeface="Open Sans"/>
                <a:ea typeface="Open Sans"/>
                <a:cs typeface="Open Sans"/>
                <a:sym typeface="Open Sans"/>
              </a:endParaRPr>
            </a:p>
          </p:txBody>
        </p:sp>
        <p:sp>
          <p:nvSpPr>
            <p:cNvPr id="507" name="Google Shape;507;p33"/>
            <p:cNvSpPr/>
            <p:nvPr/>
          </p:nvSpPr>
          <p:spPr>
            <a:xfrm>
              <a:off x="169750" y="3461525"/>
              <a:ext cx="5829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t>L3</a:t>
              </a:r>
              <a:endParaRPr sz="1300" b="1" dirty="0"/>
            </a:p>
          </p:txBody>
        </p:sp>
        <p:pic>
          <p:nvPicPr>
            <p:cNvPr id="508" name="Google Shape;508;p33"/>
            <p:cNvPicPr preferRelativeResize="0"/>
            <p:nvPr/>
          </p:nvPicPr>
          <p:blipFill rotWithShape="1">
            <a:blip r:embed="rId5">
              <a:alphaModFix/>
            </a:blip>
            <a:srcRect l="8740" t="20805" r="69286" b="20800"/>
            <a:stretch/>
          </p:blipFill>
          <p:spPr>
            <a:xfrm>
              <a:off x="2442300" y="4182613"/>
              <a:ext cx="219000" cy="214500"/>
            </a:xfrm>
            <a:prstGeom prst="ellipse">
              <a:avLst/>
            </a:prstGeom>
            <a:noFill/>
            <a:ln>
              <a:noFill/>
            </a:ln>
          </p:spPr>
        </p:pic>
      </p:grpSp>
      <p:grpSp>
        <p:nvGrpSpPr>
          <p:cNvPr id="509" name="Google Shape;509;p33"/>
          <p:cNvGrpSpPr/>
          <p:nvPr/>
        </p:nvGrpSpPr>
        <p:grpSpPr>
          <a:xfrm>
            <a:off x="169750" y="2199375"/>
            <a:ext cx="2489150" cy="1190000"/>
            <a:chOff x="169750" y="2199375"/>
            <a:chExt cx="2489150" cy="1190000"/>
          </a:xfrm>
        </p:grpSpPr>
        <p:sp>
          <p:nvSpPr>
            <p:cNvPr id="510" name="Google Shape;510;p33"/>
            <p:cNvSpPr/>
            <p:nvPr/>
          </p:nvSpPr>
          <p:spPr>
            <a:xfrm>
              <a:off x="559175" y="2298675"/>
              <a:ext cx="1974600" cy="1017300"/>
            </a:xfrm>
            <a:prstGeom prst="roundRect">
              <a:avLst>
                <a:gd name="adj" fmla="val 16667"/>
              </a:avLst>
            </a:prstGeom>
            <a:gradFill>
              <a:gsLst>
                <a:gs pos="0">
                  <a:srgbClr val="EBE5F8"/>
                </a:gs>
                <a:gs pos="61000">
                  <a:srgbClr val="EBE5F8"/>
                </a:gs>
                <a:gs pos="100000">
                  <a:srgbClr val="B7D2FF"/>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chemeClr val="dk1"/>
                  </a:solidFill>
                  <a:latin typeface="Open Sans"/>
                  <a:ea typeface="Open Sans"/>
                  <a:cs typeface="Open Sans"/>
                  <a:sym typeface="Open Sans"/>
                </a:rPr>
                <a:t>    The characteristics of the CM shall provide discernable images for centroiding and matching algorithms.</a:t>
              </a:r>
              <a:endParaRPr sz="1200" dirty="0">
                <a:latin typeface="Open Sans"/>
                <a:ea typeface="Open Sans"/>
                <a:cs typeface="Open Sans"/>
                <a:sym typeface="Open Sans"/>
              </a:endParaRPr>
            </a:p>
          </p:txBody>
        </p:sp>
        <p:sp>
          <p:nvSpPr>
            <p:cNvPr id="511" name="Google Shape;511;p33"/>
            <p:cNvSpPr/>
            <p:nvPr/>
          </p:nvSpPr>
          <p:spPr>
            <a:xfrm>
              <a:off x="169750" y="2199375"/>
              <a:ext cx="5829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t>DR</a:t>
              </a:r>
              <a:endParaRPr sz="1200" b="1" dirty="0"/>
            </a:p>
          </p:txBody>
        </p:sp>
        <p:pic>
          <p:nvPicPr>
            <p:cNvPr id="512" name="Google Shape;512;p33"/>
            <p:cNvPicPr preferRelativeResize="0"/>
            <p:nvPr/>
          </p:nvPicPr>
          <p:blipFill rotWithShape="1">
            <a:blip r:embed="rId4">
              <a:alphaModFix/>
            </a:blip>
            <a:srcRect l="7594" t="19726" r="53099" b="26668"/>
            <a:stretch/>
          </p:blipFill>
          <p:spPr>
            <a:xfrm>
              <a:off x="2444700" y="3179675"/>
              <a:ext cx="214200" cy="209700"/>
            </a:xfrm>
            <a:prstGeom prst="ellipse">
              <a:avLst/>
            </a:prstGeom>
            <a:noFill/>
            <a:ln>
              <a:noFill/>
            </a:ln>
          </p:spPr>
        </p:pic>
      </p:grpSp>
      <p:grpSp>
        <p:nvGrpSpPr>
          <p:cNvPr id="513" name="Google Shape;513;p33"/>
          <p:cNvGrpSpPr/>
          <p:nvPr/>
        </p:nvGrpSpPr>
        <p:grpSpPr>
          <a:xfrm>
            <a:off x="169750" y="598763"/>
            <a:ext cx="8361058" cy="3456000"/>
            <a:chOff x="169750" y="598763"/>
            <a:chExt cx="8361058" cy="3456000"/>
          </a:xfrm>
        </p:grpSpPr>
        <p:grpSp>
          <p:nvGrpSpPr>
            <p:cNvPr id="514" name="Google Shape;514;p33"/>
            <p:cNvGrpSpPr/>
            <p:nvPr/>
          </p:nvGrpSpPr>
          <p:grpSpPr>
            <a:xfrm>
              <a:off x="169750" y="598763"/>
              <a:ext cx="8361058" cy="572700"/>
              <a:chOff x="169750" y="598763"/>
              <a:chExt cx="8361058" cy="572700"/>
            </a:xfrm>
          </p:grpSpPr>
          <p:sp>
            <p:nvSpPr>
              <p:cNvPr id="515" name="Google Shape;515;p33"/>
              <p:cNvSpPr/>
              <p:nvPr/>
            </p:nvSpPr>
            <p:spPr>
              <a:xfrm>
                <a:off x="454400" y="642275"/>
                <a:ext cx="8076408" cy="249000"/>
              </a:xfrm>
              <a:prstGeom prst="roundRect">
                <a:avLst>
                  <a:gd name="adj" fmla="val 16667"/>
                </a:avLst>
              </a:prstGeom>
              <a:gradFill>
                <a:gsLst>
                  <a:gs pos="0">
                    <a:srgbClr val="EBE5F8"/>
                  </a:gs>
                  <a:gs pos="61000">
                    <a:srgbClr val="EBE5F8"/>
                  </a:gs>
                  <a:gs pos="100000">
                    <a:schemeClr val="accent1"/>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Image Acquisition - </a:t>
                </a:r>
                <a:r>
                  <a:rPr lang="en" dirty="0">
                    <a:solidFill>
                      <a:schemeClr val="dk1"/>
                    </a:solidFill>
                    <a:latin typeface="Open Sans"/>
                    <a:ea typeface="Open Sans"/>
                    <a:cs typeface="Open Sans"/>
                    <a:sym typeface="Open Sans"/>
                  </a:rPr>
                  <a:t>System must capture filtered images of stars to be processed. </a:t>
                </a:r>
                <a:endParaRPr dirty="0">
                  <a:latin typeface="Open Sans"/>
                  <a:ea typeface="Open Sans"/>
                  <a:cs typeface="Open Sans"/>
                  <a:sym typeface="Open Sans"/>
                </a:endParaRPr>
              </a:p>
            </p:txBody>
          </p:sp>
          <p:sp>
            <p:nvSpPr>
              <p:cNvPr id="516" name="Google Shape;516;p33"/>
              <p:cNvSpPr/>
              <p:nvPr/>
            </p:nvSpPr>
            <p:spPr>
              <a:xfrm>
                <a:off x="169750" y="5987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2</a:t>
                </a:r>
                <a:endParaRPr b="1" dirty="0">
                  <a:latin typeface="Montserrat"/>
                  <a:ea typeface="Montserrat"/>
                  <a:cs typeface="Montserrat"/>
                  <a:sym typeface="Montserrat"/>
                </a:endParaRPr>
              </a:p>
            </p:txBody>
          </p:sp>
        </p:grpSp>
        <p:sp>
          <p:nvSpPr>
            <p:cNvPr id="517" name="Google Shape;517;p33"/>
            <p:cNvSpPr/>
            <p:nvPr/>
          </p:nvSpPr>
          <p:spPr>
            <a:xfrm>
              <a:off x="2876875" y="1289275"/>
              <a:ext cx="1695000" cy="2312700"/>
            </a:xfrm>
            <a:prstGeom prst="rect">
              <a:avLst/>
            </a:prstGeom>
            <a:no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518;p33"/>
            <p:cNvSpPr txBox="1"/>
            <p:nvPr/>
          </p:nvSpPr>
          <p:spPr>
            <a:xfrm>
              <a:off x="2876877" y="3315863"/>
              <a:ext cx="777600" cy="738900"/>
            </a:xfrm>
            <a:prstGeom prst="rect">
              <a:avLst/>
            </a:prstGeom>
            <a:solidFill>
              <a:srgbClr val="3D85C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USB2 Camera Shield</a:t>
              </a:r>
              <a:endParaRPr sz="1200" b="1" dirty="0">
                <a:latin typeface="Open Sans"/>
                <a:ea typeface="Open Sans"/>
                <a:cs typeface="Open Sans"/>
                <a:sym typeface="Open Sans"/>
              </a:endParaRPr>
            </a:p>
          </p:txBody>
        </p:sp>
        <p:sp>
          <p:nvSpPr>
            <p:cNvPr id="519" name="Google Shape;519;p33"/>
            <p:cNvSpPr txBox="1"/>
            <p:nvPr/>
          </p:nvSpPr>
          <p:spPr>
            <a:xfrm>
              <a:off x="3494355" y="1406900"/>
              <a:ext cx="16365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Arducam AR0134 Camera Module</a:t>
              </a:r>
              <a:endParaRPr sz="1200" b="1" dirty="0">
                <a:latin typeface="Open Sans"/>
                <a:ea typeface="Open Sans"/>
                <a:cs typeface="Open Sans"/>
                <a:sym typeface="Open Sans"/>
              </a:endParaRPr>
            </a:p>
          </p:txBody>
        </p:sp>
        <p:sp>
          <p:nvSpPr>
            <p:cNvPr id="520" name="Google Shape;520;p33"/>
            <p:cNvSpPr txBox="1"/>
            <p:nvPr/>
          </p:nvSpPr>
          <p:spPr>
            <a:xfrm>
              <a:off x="4345675" y="2803875"/>
              <a:ext cx="1007100" cy="554100"/>
            </a:xfrm>
            <a:prstGeom prst="rect">
              <a:avLst/>
            </a:prstGeom>
            <a:solidFill>
              <a:srgbClr val="9FC5E8"/>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⅓” 35mm M12 Lens</a:t>
              </a:r>
              <a:endParaRPr sz="1200" b="1" dirty="0">
                <a:latin typeface="Open Sans"/>
                <a:ea typeface="Open Sans"/>
                <a:cs typeface="Open Sans"/>
                <a:sym typeface="Open Sans"/>
              </a:endParaRPr>
            </a:p>
          </p:txBody>
        </p:sp>
      </p:grpSp>
      <p:sp>
        <p:nvSpPr>
          <p:cNvPr id="521" name="Google Shape;521;p3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3"/>
                                        </p:tgtEl>
                                        <p:attrNameLst>
                                          <p:attrName>style.visibility</p:attrName>
                                        </p:attrNameLst>
                                      </p:cBhvr>
                                      <p:to>
                                        <p:strVal val="visible"/>
                                      </p:to>
                                    </p:set>
                                    <p:animEffect transition="in" filter="fade">
                                      <p:cBhvr>
                                        <p:cTn id="7" dur="1000"/>
                                        <p:tgtEl>
                                          <p:spTgt spid="513"/>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501"/>
                                        </p:tgtEl>
                                        <p:attrNameLst>
                                          <p:attrName>style.visibility</p:attrName>
                                        </p:attrNameLst>
                                      </p:cBhvr>
                                      <p:to>
                                        <p:strVal val="visible"/>
                                      </p:to>
                                    </p:set>
                                    <p:anim calcmode="lin" valueType="num">
                                      <p:cBhvr additive="base">
                                        <p:cTn id="11" dur="1000"/>
                                        <p:tgtEl>
                                          <p:spTgt spid="501"/>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509"/>
                                        </p:tgtEl>
                                        <p:attrNameLst>
                                          <p:attrName>style.visibility</p:attrName>
                                        </p:attrNameLst>
                                      </p:cBhvr>
                                      <p:to>
                                        <p:strVal val="visible"/>
                                      </p:to>
                                    </p:set>
                                    <p:anim calcmode="lin" valueType="num">
                                      <p:cBhvr additive="base">
                                        <p:cTn id="15" dur="1000"/>
                                        <p:tgtEl>
                                          <p:spTgt spid="509"/>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505"/>
                                        </p:tgtEl>
                                        <p:attrNameLst>
                                          <p:attrName>style.visibility</p:attrName>
                                        </p:attrNameLst>
                                      </p:cBhvr>
                                      <p:to>
                                        <p:strVal val="visible"/>
                                      </p:to>
                                    </p:set>
                                    <p:anim calcmode="lin" valueType="num">
                                      <p:cBhvr additive="base">
                                        <p:cTn id="19" dur="1500"/>
                                        <p:tgtEl>
                                          <p:spTgt spid="5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8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Comparison of SW Solution to Astrometry - Test 2 </a:t>
            </a:r>
            <a:endParaRPr dirty="0"/>
          </a:p>
        </p:txBody>
      </p:sp>
      <p:graphicFrame>
        <p:nvGraphicFramePr>
          <p:cNvPr id="2392" name="Google Shape;2392;p87"/>
          <p:cNvGraphicFramePr/>
          <p:nvPr/>
        </p:nvGraphicFramePr>
        <p:xfrm>
          <a:off x="952500" y="649963"/>
          <a:ext cx="3000000" cy="3000000"/>
        </p:xfrm>
        <a:graphic>
          <a:graphicData uri="http://schemas.openxmlformats.org/drawingml/2006/table">
            <a:tbl>
              <a:tblPr>
                <a:noFill/>
                <a:tableStyleId>{23CC4F8D-3894-416D-8B37-F4D78A966482}</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31225">
                <a:tc>
                  <a:txBody>
                    <a:bodyPr/>
                    <a:lstStyle/>
                    <a:p>
                      <a:pPr marL="0" lvl="0" indent="0" algn="l" rtl="0">
                        <a:spcBef>
                          <a:spcPts val="0"/>
                        </a:spcBef>
                        <a:spcAft>
                          <a:spcPts val="0"/>
                        </a:spcAft>
                        <a:buNone/>
                      </a:pPr>
                      <a:r>
                        <a:rPr lang="en" b="1" dirty="0"/>
                        <a:t>Parameter</a:t>
                      </a:r>
                      <a:endParaRPr b="1" dirty="0"/>
                    </a:p>
                  </a:txBody>
                  <a:tcPr marL="91425" marR="91425" marT="91425" marB="91425">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dirty="0"/>
                        <a:t>CubIST</a:t>
                      </a:r>
                      <a:endParaRPr b="1" dirty="0"/>
                    </a:p>
                  </a:txBody>
                  <a:tcPr marL="91425" marR="91425" marT="91425" marB="91425">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dirty="0"/>
                        <a:t>Astrometry </a:t>
                      </a:r>
                      <a:endParaRPr b="1" dirty="0"/>
                    </a:p>
                  </a:txBody>
                  <a:tcPr marL="91425" marR="91425" marT="91425" marB="91425">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7525">
                <a:tc>
                  <a:txBody>
                    <a:bodyPr/>
                    <a:lstStyle/>
                    <a:p>
                      <a:pPr marL="0" lvl="0" indent="0" algn="l" rtl="0">
                        <a:spcBef>
                          <a:spcPts val="0"/>
                        </a:spcBef>
                        <a:spcAft>
                          <a:spcPts val="0"/>
                        </a:spcAft>
                        <a:buNone/>
                      </a:pPr>
                      <a:r>
                        <a:rPr lang="en" sz="900" dirty="0"/>
                        <a:t>Right Ascension Angle (deg)</a:t>
                      </a:r>
                      <a:endParaRPr sz="900" dirty="0"/>
                    </a:p>
                  </a:txBody>
                  <a:tcPr marL="91425" marR="91425" marT="91425" marB="91425">
                    <a:lnT w="38100"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900" dirty="0"/>
                        <a:t>84.85</a:t>
                      </a:r>
                      <a:r>
                        <a:rPr lang="en" sz="900" dirty="0">
                          <a:highlight>
                            <a:schemeClr val="accent6"/>
                          </a:highlight>
                        </a:rPr>
                        <a:t>8</a:t>
                      </a:r>
                      <a:r>
                        <a:rPr lang="en" sz="900" dirty="0"/>
                        <a:t>354930441</a:t>
                      </a:r>
                      <a:endParaRPr sz="900" dirty="0"/>
                    </a:p>
                  </a:txBody>
                  <a:tcPr marL="91425" marR="91425" marT="91425" marB="91425">
                    <a:lnT w="38100"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900" dirty="0"/>
                        <a:t>84.85</a:t>
                      </a:r>
                      <a:r>
                        <a:rPr lang="en" sz="900" dirty="0">
                          <a:highlight>
                            <a:schemeClr val="accent6"/>
                          </a:highlight>
                        </a:rPr>
                        <a:t>6</a:t>
                      </a:r>
                      <a:endParaRPr sz="900" dirty="0">
                        <a:highlight>
                          <a:schemeClr val="accent6"/>
                        </a:highlight>
                      </a:endParaRPr>
                    </a:p>
                  </a:txBody>
                  <a:tcPr marL="91425" marR="91425" marT="91425" marB="91425">
                    <a:lnT w="38100"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267525">
                <a:tc>
                  <a:txBody>
                    <a:bodyPr/>
                    <a:lstStyle/>
                    <a:p>
                      <a:pPr marL="0" lvl="0" indent="0" algn="l" rtl="0">
                        <a:spcBef>
                          <a:spcPts val="0"/>
                        </a:spcBef>
                        <a:spcAft>
                          <a:spcPts val="0"/>
                        </a:spcAft>
                        <a:buNone/>
                      </a:pPr>
                      <a:r>
                        <a:rPr lang="en" sz="900" dirty="0"/>
                        <a:t>Declination Angle (deg)</a:t>
                      </a:r>
                      <a:endParaRPr sz="900" dirty="0"/>
                    </a:p>
                  </a:txBody>
                  <a:tcPr marL="91425" marR="91425" marT="91425" marB="91425"/>
                </a:tc>
                <a:tc>
                  <a:txBody>
                    <a:bodyPr/>
                    <a:lstStyle/>
                    <a:p>
                      <a:pPr marL="0" lvl="0" indent="0" algn="l" rtl="0">
                        <a:spcBef>
                          <a:spcPts val="0"/>
                        </a:spcBef>
                        <a:spcAft>
                          <a:spcPts val="0"/>
                        </a:spcAft>
                        <a:buNone/>
                      </a:pPr>
                      <a:r>
                        <a:rPr lang="en" sz="900" dirty="0"/>
                        <a:t>-0.57</a:t>
                      </a:r>
                      <a:r>
                        <a:rPr lang="en" sz="900" dirty="0">
                          <a:highlight>
                            <a:schemeClr val="accent6"/>
                          </a:highlight>
                        </a:rPr>
                        <a:t>07</a:t>
                      </a:r>
                      <a:r>
                        <a:rPr lang="en" sz="900" dirty="0"/>
                        <a:t>963751821439</a:t>
                      </a:r>
                      <a:endParaRPr sz="900" dirty="0"/>
                    </a:p>
                  </a:txBody>
                  <a:tcPr marL="91425" marR="91425" marT="91425" marB="91425"/>
                </a:tc>
                <a:tc>
                  <a:txBody>
                    <a:bodyPr/>
                    <a:lstStyle/>
                    <a:p>
                      <a:pPr marL="0" lvl="0" indent="0" algn="l" rtl="0">
                        <a:spcBef>
                          <a:spcPts val="0"/>
                        </a:spcBef>
                        <a:spcAft>
                          <a:spcPts val="0"/>
                        </a:spcAft>
                        <a:buNone/>
                      </a:pPr>
                      <a:r>
                        <a:rPr lang="en" sz="900" dirty="0"/>
                        <a:t>-0.57</a:t>
                      </a:r>
                      <a:r>
                        <a:rPr lang="en" sz="900" dirty="0">
                          <a:highlight>
                            <a:schemeClr val="accent6"/>
                          </a:highlight>
                        </a:rPr>
                        <a:t>3</a:t>
                      </a:r>
                      <a:endParaRPr sz="900" dirty="0">
                        <a:highlight>
                          <a:schemeClr val="accent6"/>
                        </a:highlight>
                      </a:endParaRPr>
                    </a:p>
                  </a:txBody>
                  <a:tcPr marL="91425" marR="91425" marT="91425" marB="91425"/>
                </a:tc>
                <a:extLst>
                  <a:ext uri="{0D108BD9-81ED-4DB2-BD59-A6C34878D82A}">
                    <a16:rowId xmlns:a16="http://schemas.microsoft.com/office/drawing/2014/main" val="10002"/>
                  </a:ext>
                </a:extLst>
              </a:tr>
              <a:tr h="267525">
                <a:tc>
                  <a:txBody>
                    <a:bodyPr/>
                    <a:lstStyle/>
                    <a:p>
                      <a:pPr marL="0" lvl="0" indent="0" algn="l" rtl="0">
                        <a:spcBef>
                          <a:spcPts val="0"/>
                        </a:spcBef>
                        <a:spcAft>
                          <a:spcPts val="0"/>
                        </a:spcAft>
                        <a:buNone/>
                      </a:pPr>
                      <a:r>
                        <a:rPr lang="en" sz="900" dirty="0"/>
                        <a:t>Roll Angle (deg)</a:t>
                      </a:r>
                      <a:endParaRPr sz="900" dirty="0"/>
                    </a:p>
                  </a:txBody>
                  <a:tcPr marL="91425" marR="91425" marT="91425" marB="91425"/>
                </a:tc>
                <a:tc>
                  <a:txBody>
                    <a:bodyPr/>
                    <a:lstStyle/>
                    <a:p>
                      <a:pPr marL="0" lvl="0" indent="0" algn="l" rtl="0">
                        <a:spcBef>
                          <a:spcPts val="0"/>
                        </a:spcBef>
                        <a:spcAft>
                          <a:spcPts val="0"/>
                        </a:spcAft>
                        <a:buNone/>
                      </a:pPr>
                      <a:r>
                        <a:rPr lang="en" sz="900" dirty="0"/>
                        <a:t>236.22954055060035</a:t>
                      </a:r>
                      <a:endParaRPr sz="900" dirty="0"/>
                    </a:p>
                  </a:txBody>
                  <a:tcPr marL="91425" marR="91425" marT="91425" marB="91425"/>
                </a:tc>
                <a:tc>
                  <a:txBody>
                    <a:bodyPr/>
                    <a:lstStyle/>
                    <a:p>
                      <a:pPr marL="0" lvl="0" indent="0" algn="l" rtl="0">
                        <a:spcBef>
                          <a:spcPts val="0"/>
                        </a:spcBef>
                        <a:spcAft>
                          <a:spcPts val="0"/>
                        </a:spcAft>
                        <a:buNone/>
                      </a:pPr>
                      <a:r>
                        <a:rPr lang="en" sz="900" dirty="0"/>
                        <a:t>N/A</a:t>
                      </a:r>
                      <a:endParaRPr sz="900" dirty="0"/>
                    </a:p>
                  </a:txBody>
                  <a:tcPr marL="91425" marR="91425" marT="91425" marB="91425"/>
                </a:tc>
                <a:extLst>
                  <a:ext uri="{0D108BD9-81ED-4DB2-BD59-A6C34878D82A}">
                    <a16:rowId xmlns:a16="http://schemas.microsoft.com/office/drawing/2014/main" val="10003"/>
                  </a:ext>
                </a:extLst>
              </a:tr>
              <a:tr h="267525">
                <a:tc>
                  <a:txBody>
                    <a:bodyPr/>
                    <a:lstStyle/>
                    <a:p>
                      <a:pPr marL="0" lvl="0" indent="0" algn="l" rtl="0">
                        <a:spcBef>
                          <a:spcPts val="0"/>
                        </a:spcBef>
                        <a:spcAft>
                          <a:spcPts val="0"/>
                        </a:spcAft>
                        <a:buNone/>
                      </a:pPr>
                      <a:r>
                        <a:rPr lang="en" sz="900" dirty="0"/>
                        <a:t>Field of View Angle (deg)</a:t>
                      </a:r>
                      <a:endParaRPr sz="900" dirty="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dirty="0"/>
                        <a:t>7.8</a:t>
                      </a:r>
                      <a:endParaRPr sz="900" dirty="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dirty="0"/>
                        <a:t>7.79 x 5.87 deg</a:t>
                      </a:r>
                      <a:endParaRPr sz="900" dirty="0"/>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67525">
                <a:tc>
                  <a:txBody>
                    <a:bodyPr/>
                    <a:lstStyle/>
                    <a:p>
                      <a:pPr marL="0" lvl="0" indent="0" algn="l" rtl="0">
                        <a:spcBef>
                          <a:spcPts val="0"/>
                        </a:spcBef>
                        <a:spcAft>
                          <a:spcPts val="0"/>
                        </a:spcAft>
                        <a:buNone/>
                      </a:pPr>
                      <a:r>
                        <a:rPr lang="en" sz="900" dirty="0"/>
                        <a:t>RMSE (arcsec)</a:t>
                      </a:r>
                      <a:endParaRPr sz="9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dirty="0"/>
                        <a:t>11.511081284580078</a:t>
                      </a:r>
                      <a:endParaRPr sz="9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dirty="0"/>
                        <a:t>N/A</a:t>
                      </a:r>
                      <a:endParaRPr sz="9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67525">
                <a:tc>
                  <a:txBody>
                    <a:bodyPr/>
                    <a:lstStyle/>
                    <a:p>
                      <a:pPr marL="0" lvl="0" indent="0" algn="l" rtl="0">
                        <a:spcBef>
                          <a:spcPts val="0"/>
                        </a:spcBef>
                        <a:spcAft>
                          <a:spcPts val="0"/>
                        </a:spcAft>
                        <a:buNone/>
                      </a:pPr>
                      <a:r>
                        <a:rPr lang="en" sz="900" dirty="0"/>
                        <a:t>Matches</a:t>
                      </a:r>
                      <a:endParaRPr sz="9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dirty="0"/>
                        <a:t>13</a:t>
                      </a:r>
                      <a:endParaRPr sz="9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dirty="0"/>
                        <a:t>14</a:t>
                      </a:r>
                      <a:endParaRPr sz="9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2393" name="Google Shape;2393;p87"/>
          <p:cNvGraphicFramePr/>
          <p:nvPr/>
        </p:nvGraphicFramePr>
        <p:xfrm>
          <a:off x="952500" y="3784338"/>
          <a:ext cx="3000000" cy="3000000"/>
        </p:xfrm>
        <a:graphic>
          <a:graphicData uri="http://schemas.openxmlformats.org/drawingml/2006/table">
            <a:tbl>
              <a:tblPr>
                <a:noFill/>
                <a:tableStyleId>{23CC4F8D-3894-416D-8B37-F4D78A966482}</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67525">
                <a:tc>
                  <a:txBody>
                    <a:bodyPr/>
                    <a:lstStyle/>
                    <a:p>
                      <a:pPr marL="0" lvl="0" indent="0" algn="l" rtl="0">
                        <a:spcBef>
                          <a:spcPts val="0"/>
                        </a:spcBef>
                        <a:spcAft>
                          <a:spcPts val="0"/>
                        </a:spcAft>
                        <a:buNone/>
                      </a:pPr>
                      <a:r>
                        <a:rPr lang="en" sz="900" dirty="0">
                          <a:solidFill>
                            <a:schemeClr val="dk1"/>
                          </a:solidFill>
                        </a:rPr>
                        <a:t>Right Ascension Angle</a:t>
                      </a:r>
                      <a:endParaRPr sz="900" dirty="0"/>
                    </a:p>
                  </a:txBody>
                  <a:tcPr marL="91425" marR="91425" marT="91425" marB="91425"/>
                </a:tc>
                <a:tc>
                  <a:txBody>
                    <a:bodyPr/>
                    <a:lstStyle/>
                    <a:p>
                      <a:pPr marL="0" lvl="0" indent="0" algn="l" rtl="0">
                        <a:spcBef>
                          <a:spcPts val="0"/>
                        </a:spcBef>
                        <a:spcAft>
                          <a:spcPts val="0"/>
                        </a:spcAft>
                        <a:buNone/>
                      </a:pPr>
                      <a:r>
                        <a:rPr lang="en" sz="900" dirty="0"/>
                        <a:t>87.4399939958123</a:t>
                      </a:r>
                      <a:endParaRPr sz="900" dirty="0"/>
                    </a:p>
                  </a:txBody>
                  <a:tcPr marL="91425" marR="91425" marT="91425" marB="91425"/>
                </a:tc>
                <a:tc>
                  <a:txBody>
                    <a:bodyPr/>
                    <a:lstStyle/>
                    <a:p>
                      <a:pPr marL="0" lvl="0" indent="0" algn="l" rtl="0">
                        <a:spcBef>
                          <a:spcPts val="0"/>
                        </a:spcBef>
                        <a:spcAft>
                          <a:spcPts val="0"/>
                        </a:spcAft>
                        <a:buNone/>
                      </a:pPr>
                      <a:r>
                        <a:rPr lang="en" sz="900" dirty="0">
                          <a:solidFill>
                            <a:schemeClr val="dk1"/>
                          </a:solidFill>
                        </a:rPr>
                        <a:t>87.440</a:t>
                      </a:r>
                      <a:endParaRPr sz="900" dirty="0"/>
                    </a:p>
                  </a:txBody>
                  <a:tcPr marL="91425" marR="91425" marT="91425" marB="91425"/>
                </a:tc>
                <a:extLst>
                  <a:ext uri="{0D108BD9-81ED-4DB2-BD59-A6C34878D82A}">
                    <a16:rowId xmlns:a16="http://schemas.microsoft.com/office/drawing/2014/main" val="10000"/>
                  </a:ext>
                </a:extLst>
              </a:tr>
              <a:tr h="267525">
                <a:tc>
                  <a:txBody>
                    <a:bodyPr/>
                    <a:lstStyle/>
                    <a:p>
                      <a:pPr marL="0" lvl="0" indent="0" algn="l" rtl="0">
                        <a:spcBef>
                          <a:spcPts val="0"/>
                        </a:spcBef>
                        <a:spcAft>
                          <a:spcPts val="0"/>
                        </a:spcAft>
                        <a:buNone/>
                      </a:pPr>
                      <a:r>
                        <a:rPr lang="en" sz="900" dirty="0">
                          <a:solidFill>
                            <a:schemeClr val="dk1"/>
                          </a:solidFill>
                        </a:rPr>
                        <a:t>Declination Angle</a:t>
                      </a:r>
                      <a:endParaRPr sz="900" dirty="0"/>
                    </a:p>
                  </a:txBody>
                  <a:tcPr marL="91425" marR="91425" marT="91425" marB="91425"/>
                </a:tc>
                <a:tc>
                  <a:txBody>
                    <a:bodyPr/>
                    <a:lstStyle/>
                    <a:p>
                      <a:pPr marL="0" lvl="0" indent="0" algn="l" rtl="0">
                        <a:spcBef>
                          <a:spcPts val="0"/>
                        </a:spcBef>
                        <a:spcAft>
                          <a:spcPts val="0"/>
                        </a:spcAft>
                        <a:buNone/>
                      </a:pPr>
                      <a:r>
                        <a:rPr lang="en" sz="900" dirty="0"/>
                        <a:t>-0.5904853281931894</a:t>
                      </a:r>
                      <a:endParaRPr sz="900" dirty="0"/>
                    </a:p>
                  </a:txBody>
                  <a:tcPr marL="91425" marR="91425" marT="91425" marB="91425"/>
                </a:tc>
                <a:tc>
                  <a:txBody>
                    <a:bodyPr/>
                    <a:lstStyle/>
                    <a:p>
                      <a:pPr marL="0" lvl="0" indent="0" algn="l" rtl="0">
                        <a:spcBef>
                          <a:spcPts val="0"/>
                        </a:spcBef>
                        <a:spcAft>
                          <a:spcPts val="0"/>
                        </a:spcAft>
                        <a:buNone/>
                      </a:pPr>
                      <a:r>
                        <a:rPr lang="en" sz="900" dirty="0">
                          <a:solidFill>
                            <a:schemeClr val="dk1"/>
                          </a:solidFill>
                        </a:rPr>
                        <a:t>-0.589</a:t>
                      </a:r>
                      <a:endParaRPr sz="900" dirty="0"/>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2394" name="Google Shape;2394;p87"/>
          <p:cNvGraphicFramePr/>
          <p:nvPr/>
        </p:nvGraphicFramePr>
        <p:xfrm>
          <a:off x="952500" y="3071900"/>
          <a:ext cx="3000000" cy="3000000"/>
        </p:xfrm>
        <a:graphic>
          <a:graphicData uri="http://schemas.openxmlformats.org/drawingml/2006/table">
            <a:tbl>
              <a:tblPr>
                <a:noFill/>
                <a:tableStyleId>{23CC4F8D-3894-416D-8B37-F4D78A966482}</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67525">
                <a:tc>
                  <a:txBody>
                    <a:bodyPr/>
                    <a:lstStyle/>
                    <a:p>
                      <a:pPr marL="0" lvl="0" indent="0" algn="l" rtl="0">
                        <a:spcBef>
                          <a:spcPts val="0"/>
                        </a:spcBef>
                        <a:spcAft>
                          <a:spcPts val="0"/>
                        </a:spcAft>
                        <a:buNone/>
                      </a:pPr>
                      <a:r>
                        <a:rPr lang="en" sz="900" dirty="0">
                          <a:solidFill>
                            <a:schemeClr val="dk1"/>
                          </a:solidFill>
                        </a:rPr>
                        <a:t>Right Ascension Angle</a:t>
                      </a:r>
                      <a:endParaRPr sz="900" dirty="0"/>
                    </a:p>
                  </a:txBody>
                  <a:tcPr marL="91425" marR="91425" marT="91425" marB="91425"/>
                </a:tc>
                <a:tc>
                  <a:txBody>
                    <a:bodyPr/>
                    <a:lstStyle/>
                    <a:p>
                      <a:pPr marL="0" lvl="0" indent="0" algn="l" rtl="0">
                        <a:spcBef>
                          <a:spcPts val="0"/>
                        </a:spcBef>
                        <a:spcAft>
                          <a:spcPts val="0"/>
                        </a:spcAft>
                        <a:buNone/>
                      </a:pPr>
                      <a:r>
                        <a:rPr lang="en" sz="900" dirty="0"/>
                        <a:t>86.11</a:t>
                      </a:r>
                      <a:r>
                        <a:rPr lang="en" sz="900" dirty="0">
                          <a:highlight>
                            <a:schemeClr val="accent6"/>
                          </a:highlight>
                        </a:rPr>
                        <a:t>1</a:t>
                      </a:r>
                      <a:r>
                        <a:rPr lang="en" sz="900" dirty="0"/>
                        <a:t>92035873441</a:t>
                      </a:r>
                      <a:endParaRPr sz="900" dirty="0"/>
                    </a:p>
                  </a:txBody>
                  <a:tcPr marL="91425" marR="91425" marT="91425" marB="91425"/>
                </a:tc>
                <a:tc>
                  <a:txBody>
                    <a:bodyPr/>
                    <a:lstStyle/>
                    <a:p>
                      <a:pPr marL="0" lvl="0" indent="0" algn="l" rtl="0">
                        <a:spcBef>
                          <a:spcPts val="0"/>
                        </a:spcBef>
                        <a:spcAft>
                          <a:spcPts val="0"/>
                        </a:spcAft>
                        <a:buNone/>
                      </a:pPr>
                      <a:r>
                        <a:rPr lang="en" sz="900" dirty="0">
                          <a:solidFill>
                            <a:schemeClr val="dk1"/>
                          </a:solidFill>
                        </a:rPr>
                        <a:t>86.11</a:t>
                      </a:r>
                      <a:r>
                        <a:rPr lang="en" sz="900" dirty="0">
                          <a:solidFill>
                            <a:schemeClr val="dk1"/>
                          </a:solidFill>
                          <a:highlight>
                            <a:schemeClr val="accent6"/>
                          </a:highlight>
                        </a:rPr>
                        <a:t>0</a:t>
                      </a:r>
                      <a:endParaRPr sz="900" dirty="0">
                        <a:highlight>
                          <a:schemeClr val="accent6"/>
                        </a:highlight>
                      </a:endParaRPr>
                    </a:p>
                  </a:txBody>
                  <a:tcPr marL="91425" marR="91425" marT="91425" marB="91425"/>
                </a:tc>
                <a:extLst>
                  <a:ext uri="{0D108BD9-81ED-4DB2-BD59-A6C34878D82A}">
                    <a16:rowId xmlns:a16="http://schemas.microsoft.com/office/drawing/2014/main" val="10000"/>
                  </a:ext>
                </a:extLst>
              </a:tr>
              <a:tr h="267525">
                <a:tc>
                  <a:txBody>
                    <a:bodyPr/>
                    <a:lstStyle/>
                    <a:p>
                      <a:pPr marL="0" lvl="0" indent="0" algn="l" rtl="0">
                        <a:spcBef>
                          <a:spcPts val="0"/>
                        </a:spcBef>
                        <a:spcAft>
                          <a:spcPts val="0"/>
                        </a:spcAft>
                        <a:buNone/>
                      </a:pPr>
                      <a:r>
                        <a:rPr lang="en" sz="900" dirty="0">
                          <a:solidFill>
                            <a:schemeClr val="dk1"/>
                          </a:solidFill>
                        </a:rPr>
                        <a:t>Declination Angle</a:t>
                      </a:r>
                      <a:endParaRPr sz="900" dirty="0"/>
                    </a:p>
                  </a:txBody>
                  <a:tcPr marL="91425" marR="91425" marT="91425" marB="91425"/>
                </a:tc>
                <a:tc>
                  <a:txBody>
                    <a:bodyPr/>
                    <a:lstStyle/>
                    <a:p>
                      <a:pPr marL="0" lvl="0" indent="0" algn="l" rtl="0">
                        <a:spcBef>
                          <a:spcPts val="0"/>
                        </a:spcBef>
                        <a:spcAft>
                          <a:spcPts val="0"/>
                        </a:spcAft>
                        <a:buNone/>
                      </a:pPr>
                      <a:r>
                        <a:rPr lang="en" sz="900" dirty="0"/>
                        <a:t>-0.5877978208234548,</a:t>
                      </a:r>
                      <a:endParaRPr sz="900" dirty="0"/>
                    </a:p>
                  </a:txBody>
                  <a:tcPr marL="91425" marR="91425" marT="91425" marB="91425"/>
                </a:tc>
                <a:tc>
                  <a:txBody>
                    <a:bodyPr/>
                    <a:lstStyle/>
                    <a:p>
                      <a:pPr marL="0" lvl="0" indent="0" algn="l" rtl="0">
                        <a:spcBef>
                          <a:spcPts val="0"/>
                        </a:spcBef>
                        <a:spcAft>
                          <a:spcPts val="0"/>
                        </a:spcAft>
                        <a:buNone/>
                      </a:pPr>
                      <a:r>
                        <a:rPr lang="en" sz="900" dirty="0">
                          <a:solidFill>
                            <a:schemeClr val="dk1"/>
                          </a:solidFill>
                        </a:rPr>
                        <a:t>-0.587</a:t>
                      </a:r>
                      <a:endParaRPr sz="900" dirty="0"/>
                    </a:p>
                  </a:txBody>
                  <a:tcPr marL="91425" marR="91425" marT="91425" marB="91425"/>
                </a:tc>
                <a:extLst>
                  <a:ext uri="{0D108BD9-81ED-4DB2-BD59-A6C34878D82A}">
                    <a16:rowId xmlns:a16="http://schemas.microsoft.com/office/drawing/2014/main" val="10001"/>
                  </a:ext>
                </a:extLst>
              </a:tr>
            </a:tbl>
          </a:graphicData>
        </a:graphic>
      </p:graphicFrame>
      <p:sp>
        <p:nvSpPr>
          <p:cNvPr id="2395" name="Google Shape;2395;p87"/>
          <p:cNvSpPr txBox="1"/>
          <p:nvPr/>
        </p:nvSpPr>
        <p:spPr>
          <a:xfrm>
            <a:off x="137025" y="1531050"/>
            <a:ext cx="595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t>10:40 pm</a:t>
            </a:r>
            <a:endParaRPr sz="1200" dirty="0"/>
          </a:p>
        </p:txBody>
      </p:sp>
      <p:sp>
        <p:nvSpPr>
          <p:cNvPr id="2396" name="Google Shape;2396;p87"/>
          <p:cNvSpPr txBox="1"/>
          <p:nvPr/>
        </p:nvSpPr>
        <p:spPr>
          <a:xfrm>
            <a:off x="173000" y="3114863"/>
            <a:ext cx="595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t>10:45 pm</a:t>
            </a:r>
            <a:endParaRPr sz="1200" dirty="0"/>
          </a:p>
        </p:txBody>
      </p:sp>
      <p:sp>
        <p:nvSpPr>
          <p:cNvPr id="2397" name="Google Shape;2397;p87"/>
          <p:cNvSpPr txBox="1"/>
          <p:nvPr/>
        </p:nvSpPr>
        <p:spPr>
          <a:xfrm>
            <a:off x="173000" y="3784350"/>
            <a:ext cx="595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t>10:50 pm</a:t>
            </a:r>
            <a:endParaRPr sz="1200" dirty="0"/>
          </a:p>
        </p:txBody>
      </p:sp>
      <p:pic>
        <p:nvPicPr>
          <p:cNvPr id="2398" name="Google Shape;2398;p87"/>
          <p:cNvPicPr preferRelativeResize="0"/>
          <p:nvPr/>
        </p:nvPicPr>
        <p:blipFill rotWithShape="1">
          <a:blip r:embed="rId3">
            <a:alphaModFix/>
          </a:blip>
          <a:srcRect l="7594" t="19726" r="53099" b="26668"/>
          <a:stretch/>
        </p:blipFill>
        <p:spPr>
          <a:xfrm>
            <a:off x="8120775" y="1236225"/>
            <a:ext cx="214200" cy="209700"/>
          </a:xfrm>
          <a:prstGeom prst="ellipse">
            <a:avLst/>
          </a:prstGeom>
          <a:noFill/>
          <a:ln>
            <a:noFill/>
          </a:ln>
        </p:spPr>
      </p:pic>
      <p:pic>
        <p:nvPicPr>
          <p:cNvPr id="2399" name="Google Shape;2399;p87"/>
          <p:cNvPicPr preferRelativeResize="0"/>
          <p:nvPr/>
        </p:nvPicPr>
        <p:blipFill rotWithShape="1">
          <a:blip r:embed="rId3">
            <a:alphaModFix/>
          </a:blip>
          <a:srcRect l="7594" t="19726" r="53099" b="26668"/>
          <a:stretch/>
        </p:blipFill>
        <p:spPr>
          <a:xfrm>
            <a:off x="8120775" y="3270438"/>
            <a:ext cx="214200" cy="209700"/>
          </a:xfrm>
          <a:prstGeom prst="ellipse">
            <a:avLst/>
          </a:prstGeom>
          <a:noFill/>
          <a:ln>
            <a:noFill/>
          </a:ln>
        </p:spPr>
      </p:pic>
      <p:pic>
        <p:nvPicPr>
          <p:cNvPr id="2400" name="Google Shape;2400;p87"/>
          <p:cNvPicPr preferRelativeResize="0"/>
          <p:nvPr/>
        </p:nvPicPr>
        <p:blipFill rotWithShape="1">
          <a:blip r:embed="rId3">
            <a:alphaModFix/>
          </a:blip>
          <a:srcRect l="7594" t="19726" r="53099" b="26668"/>
          <a:stretch/>
        </p:blipFill>
        <p:spPr>
          <a:xfrm>
            <a:off x="8120775" y="3999500"/>
            <a:ext cx="214200" cy="209700"/>
          </a:xfrm>
          <a:prstGeom prst="ellipse">
            <a:avLst/>
          </a:prstGeom>
          <a:noFill/>
          <a:ln>
            <a:noFill/>
          </a:ln>
        </p:spPr>
      </p:pic>
      <p:sp>
        <p:nvSpPr>
          <p:cNvPr id="2401" name="Google Shape;2401;p8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60</a:t>
            </a:fld>
            <a:endParaRPr dirty="0"/>
          </a:p>
        </p:txBody>
      </p:sp>
      <p:sp>
        <p:nvSpPr>
          <p:cNvPr id="2402" name="Google Shape;2402;p87"/>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88"/>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u="sng" dirty="0">
                <a:solidFill>
                  <a:schemeClr val="dk1"/>
                </a:solidFill>
              </a:rPr>
              <a:t>10:40 Test:</a:t>
            </a:r>
            <a:endParaRPr sz="1600" u="sng" dirty="0">
              <a:solidFill>
                <a:schemeClr val="dk1"/>
              </a:solidFill>
            </a:endParaRPr>
          </a:p>
        </p:txBody>
      </p:sp>
      <p:sp>
        <p:nvSpPr>
          <p:cNvPr id="2408" name="Google Shape;2408;p8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Astrometry Findings on Test 2</a:t>
            </a:r>
            <a:endParaRPr dirty="0"/>
          </a:p>
        </p:txBody>
      </p:sp>
      <p:pic>
        <p:nvPicPr>
          <p:cNvPr id="2409" name="Google Shape;2409;p88"/>
          <p:cNvPicPr preferRelativeResize="0"/>
          <p:nvPr/>
        </p:nvPicPr>
        <p:blipFill>
          <a:blip r:embed="rId3">
            <a:alphaModFix/>
          </a:blip>
          <a:stretch>
            <a:fillRect/>
          </a:stretch>
        </p:blipFill>
        <p:spPr>
          <a:xfrm>
            <a:off x="345525" y="1686075"/>
            <a:ext cx="3415900" cy="1849775"/>
          </a:xfrm>
          <a:prstGeom prst="rect">
            <a:avLst/>
          </a:prstGeom>
          <a:noFill/>
          <a:ln>
            <a:noFill/>
          </a:ln>
        </p:spPr>
      </p:pic>
      <p:pic>
        <p:nvPicPr>
          <p:cNvPr id="2410" name="Google Shape;2410;p88"/>
          <p:cNvPicPr preferRelativeResize="0"/>
          <p:nvPr/>
        </p:nvPicPr>
        <p:blipFill rotWithShape="1">
          <a:blip r:embed="rId4">
            <a:alphaModFix/>
          </a:blip>
          <a:srcRect b="32299"/>
          <a:stretch/>
        </p:blipFill>
        <p:spPr>
          <a:xfrm>
            <a:off x="0" y="564025"/>
            <a:ext cx="9144003" cy="4579474"/>
          </a:xfrm>
          <a:prstGeom prst="rect">
            <a:avLst/>
          </a:prstGeom>
          <a:noFill/>
          <a:ln>
            <a:noFill/>
          </a:ln>
        </p:spPr>
      </p:pic>
      <p:sp>
        <p:nvSpPr>
          <p:cNvPr id="2411" name="Google Shape;2411;p8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61</a:t>
            </a:fld>
            <a:endParaRPr dirty="0"/>
          </a:p>
        </p:txBody>
      </p:sp>
      <p:sp>
        <p:nvSpPr>
          <p:cNvPr id="2412" name="Google Shape;2412;p88"/>
          <p:cNvSpPr txBox="1"/>
          <p:nvPr/>
        </p:nvSpPr>
        <p:spPr>
          <a:xfrm>
            <a:off x="91025" y="740125"/>
            <a:ext cx="1276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b="1" u="sng" dirty="0">
                <a:solidFill>
                  <a:schemeClr val="lt1"/>
                </a:solidFill>
                <a:latin typeface="Courier New"/>
                <a:ea typeface="Courier New"/>
                <a:cs typeface="Courier New"/>
                <a:sym typeface="Courier New"/>
              </a:rPr>
              <a:t>10:40pm Test:</a:t>
            </a:r>
            <a:endParaRPr b="1" dirty="0">
              <a:solidFill>
                <a:schemeClr val="lt1"/>
              </a:solidFill>
              <a:latin typeface="Courier New"/>
              <a:ea typeface="Courier New"/>
              <a:cs typeface="Courier New"/>
              <a:sym typeface="Courier New"/>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pic>
        <p:nvPicPr>
          <p:cNvPr id="2417" name="Google Shape;2417;p89"/>
          <p:cNvPicPr preferRelativeResize="0"/>
          <p:nvPr/>
        </p:nvPicPr>
        <p:blipFill rotWithShape="1">
          <a:blip r:embed="rId3">
            <a:alphaModFix/>
          </a:blip>
          <a:srcRect b="33092"/>
          <a:stretch/>
        </p:blipFill>
        <p:spPr>
          <a:xfrm>
            <a:off x="0" y="564027"/>
            <a:ext cx="9144003" cy="4579473"/>
          </a:xfrm>
          <a:prstGeom prst="rect">
            <a:avLst/>
          </a:prstGeom>
          <a:noFill/>
          <a:ln>
            <a:noFill/>
          </a:ln>
        </p:spPr>
      </p:pic>
      <p:sp>
        <p:nvSpPr>
          <p:cNvPr id="2418" name="Google Shape;2418;p8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Astrometry Findings on Test 2</a:t>
            </a:r>
            <a:endParaRPr dirty="0"/>
          </a:p>
        </p:txBody>
      </p:sp>
      <p:sp>
        <p:nvSpPr>
          <p:cNvPr id="2419" name="Google Shape;2419;p89"/>
          <p:cNvSpPr txBox="1"/>
          <p:nvPr/>
        </p:nvSpPr>
        <p:spPr>
          <a:xfrm>
            <a:off x="91025" y="740125"/>
            <a:ext cx="1276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b="1" u="sng" dirty="0">
                <a:solidFill>
                  <a:schemeClr val="lt1"/>
                </a:solidFill>
                <a:latin typeface="Courier New"/>
                <a:ea typeface="Courier New"/>
                <a:cs typeface="Courier New"/>
                <a:sym typeface="Courier New"/>
              </a:rPr>
              <a:t>10:45pm Test:</a:t>
            </a:r>
            <a:endParaRPr b="1" dirty="0">
              <a:solidFill>
                <a:schemeClr val="lt1"/>
              </a:solidFill>
              <a:latin typeface="Courier New"/>
              <a:ea typeface="Courier New"/>
              <a:cs typeface="Courier New"/>
              <a:sym typeface="Courier New"/>
            </a:endParaRPr>
          </a:p>
        </p:txBody>
      </p:sp>
      <p:sp>
        <p:nvSpPr>
          <p:cNvPr id="2420" name="Google Shape;2420;p89"/>
          <p:cNvSpPr/>
          <p:nvPr/>
        </p:nvSpPr>
        <p:spPr>
          <a:xfrm>
            <a:off x="2638698" y="1676750"/>
            <a:ext cx="752225" cy="914400"/>
          </a:xfrm>
          <a:custGeom>
            <a:avLst/>
            <a:gdLst/>
            <a:ahLst/>
            <a:cxnLst/>
            <a:rect l="l" t="t" r="r" b="b"/>
            <a:pathLst>
              <a:path w="30089" h="36576" extrusionOk="0">
                <a:moveTo>
                  <a:pt x="30089" y="0"/>
                </a:moveTo>
                <a:cubicBezTo>
                  <a:pt x="27041" y="1778"/>
                  <a:pt x="16691" y="5207"/>
                  <a:pt x="11801" y="10668"/>
                </a:cubicBezTo>
                <a:cubicBezTo>
                  <a:pt x="6912" y="16129"/>
                  <a:pt x="2530" y="28448"/>
                  <a:pt x="752" y="32766"/>
                </a:cubicBezTo>
                <a:cubicBezTo>
                  <a:pt x="-1026" y="37084"/>
                  <a:pt x="1070" y="35941"/>
                  <a:pt x="1133" y="36576"/>
                </a:cubicBezTo>
              </a:path>
            </a:pathLst>
          </a:custGeom>
          <a:noFill/>
          <a:ln w="28575" cap="flat" cmpd="sng">
            <a:solidFill>
              <a:srgbClr val="00FF00"/>
            </a:solidFill>
            <a:prstDash val="solid"/>
            <a:round/>
            <a:headEnd type="none" w="med" len="med"/>
            <a:tailEnd type="triangle" w="med" len="med"/>
          </a:ln>
        </p:spPr>
      </p:sp>
      <p:sp>
        <p:nvSpPr>
          <p:cNvPr id="2421" name="Google Shape;2421;p8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62</a:t>
            </a:fld>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90"/>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Astrometry Findings on Test 2</a:t>
            </a:r>
            <a:endParaRPr dirty="0"/>
          </a:p>
        </p:txBody>
      </p:sp>
      <p:pic>
        <p:nvPicPr>
          <p:cNvPr id="2427" name="Google Shape;2427;p90"/>
          <p:cNvPicPr preferRelativeResize="0"/>
          <p:nvPr/>
        </p:nvPicPr>
        <p:blipFill rotWithShape="1">
          <a:blip r:embed="rId3">
            <a:alphaModFix/>
          </a:blip>
          <a:srcRect b="33783"/>
          <a:stretch/>
        </p:blipFill>
        <p:spPr>
          <a:xfrm>
            <a:off x="0" y="564024"/>
            <a:ext cx="9144003" cy="4579475"/>
          </a:xfrm>
          <a:prstGeom prst="rect">
            <a:avLst/>
          </a:prstGeom>
          <a:noFill/>
          <a:ln>
            <a:noFill/>
          </a:ln>
        </p:spPr>
      </p:pic>
      <p:sp>
        <p:nvSpPr>
          <p:cNvPr id="2428" name="Google Shape;2428;p90"/>
          <p:cNvSpPr txBox="1"/>
          <p:nvPr/>
        </p:nvSpPr>
        <p:spPr>
          <a:xfrm>
            <a:off x="91025" y="740125"/>
            <a:ext cx="1276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b="1" u="sng" dirty="0">
                <a:solidFill>
                  <a:schemeClr val="lt1"/>
                </a:solidFill>
                <a:latin typeface="Courier New"/>
                <a:ea typeface="Courier New"/>
                <a:cs typeface="Courier New"/>
                <a:sym typeface="Courier New"/>
              </a:rPr>
              <a:t>10:50pm Test:</a:t>
            </a:r>
            <a:endParaRPr b="1" dirty="0">
              <a:solidFill>
                <a:schemeClr val="lt1"/>
              </a:solidFill>
              <a:latin typeface="Courier New"/>
              <a:ea typeface="Courier New"/>
              <a:cs typeface="Courier New"/>
              <a:sym typeface="Courier New"/>
            </a:endParaRPr>
          </a:p>
        </p:txBody>
      </p:sp>
      <p:sp>
        <p:nvSpPr>
          <p:cNvPr id="2429" name="Google Shape;2429;p90"/>
          <p:cNvSpPr/>
          <p:nvPr/>
        </p:nvSpPr>
        <p:spPr>
          <a:xfrm>
            <a:off x="1571898" y="2848325"/>
            <a:ext cx="752225" cy="914400"/>
          </a:xfrm>
          <a:custGeom>
            <a:avLst/>
            <a:gdLst/>
            <a:ahLst/>
            <a:cxnLst/>
            <a:rect l="l" t="t" r="r" b="b"/>
            <a:pathLst>
              <a:path w="30089" h="36576" extrusionOk="0">
                <a:moveTo>
                  <a:pt x="30089" y="0"/>
                </a:moveTo>
                <a:cubicBezTo>
                  <a:pt x="27041" y="1778"/>
                  <a:pt x="16691" y="5207"/>
                  <a:pt x="11801" y="10668"/>
                </a:cubicBezTo>
                <a:cubicBezTo>
                  <a:pt x="6912" y="16129"/>
                  <a:pt x="2530" y="28448"/>
                  <a:pt x="752" y="32766"/>
                </a:cubicBezTo>
                <a:cubicBezTo>
                  <a:pt x="-1026" y="37084"/>
                  <a:pt x="1070" y="35941"/>
                  <a:pt x="1133" y="36576"/>
                </a:cubicBezTo>
              </a:path>
            </a:pathLst>
          </a:custGeom>
          <a:noFill/>
          <a:ln w="28575" cap="flat" cmpd="sng">
            <a:solidFill>
              <a:srgbClr val="00FF00"/>
            </a:solidFill>
            <a:prstDash val="solid"/>
            <a:round/>
            <a:headEnd type="none" w="med" len="med"/>
            <a:tailEnd type="triangle" w="med" len="med"/>
          </a:ln>
        </p:spPr>
      </p:sp>
      <p:sp>
        <p:nvSpPr>
          <p:cNvPr id="2430" name="Google Shape;2430;p90"/>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63</a:t>
            </a:fld>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sp>
        <p:nvSpPr>
          <p:cNvPr id="2435" name="Google Shape;2435;p9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Astrometry Findings on Test 3</a:t>
            </a:r>
            <a:endParaRPr dirty="0"/>
          </a:p>
        </p:txBody>
      </p:sp>
      <p:sp>
        <p:nvSpPr>
          <p:cNvPr id="2436" name="Google Shape;2436;p91"/>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dirty="0">
                <a:solidFill>
                  <a:schemeClr val="dk1"/>
                </a:solidFill>
                <a:latin typeface="Courier New"/>
                <a:ea typeface="Courier New"/>
                <a:cs typeface="Courier New"/>
                <a:sym typeface="Courier New"/>
              </a:rPr>
              <a:t>11:00pm Test:</a:t>
            </a:r>
            <a:endParaRPr sz="1600" u="sng" dirty="0">
              <a:solidFill>
                <a:schemeClr val="dk1"/>
              </a:solidFill>
              <a:latin typeface="Courier New"/>
              <a:ea typeface="Courier New"/>
              <a:cs typeface="Courier New"/>
              <a:sym typeface="Courier New"/>
            </a:endParaRPr>
          </a:p>
          <a:p>
            <a:pPr marL="0" lvl="0" indent="0" algn="l" rtl="0">
              <a:spcBef>
                <a:spcPts val="1200"/>
              </a:spcBef>
              <a:spcAft>
                <a:spcPts val="0"/>
              </a:spcAft>
              <a:buNone/>
            </a:pPr>
            <a:r>
              <a:rPr lang="en" sz="1600" dirty="0">
                <a:solidFill>
                  <a:schemeClr val="dk1"/>
                </a:solidFill>
                <a:latin typeface="Arial"/>
                <a:ea typeface="Arial"/>
                <a:cs typeface="Arial"/>
                <a:sym typeface="Arial"/>
              </a:rPr>
              <a:t>4.9ms exposure</a:t>
            </a:r>
            <a:endParaRPr sz="1600" dirty="0">
              <a:solidFill>
                <a:schemeClr val="dk1"/>
              </a:solidFill>
              <a:latin typeface="Arial"/>
              <a:ea typeface="Arial"/>
              <a:cs typeface="Arial"/>
              <a:sym typeface="Arial"/>
            </a:endParaRPr>
          </a:p>
          <a:p>
            <a:pPr marL="0" lvl="0" indent="0" algn="l" rtl="0">
              <a:spcBef>
                <a:spcPts val="1200"/>
              </a:spcBef>
              <a:spcAft>
                <a:spcPts val="0"/>
              </a:spcAft>
              <a:buNone/>
            </a:pPr>
            <a:r>
              <a:rPr lang="en" sz="1600" dirty="0">
                <a:solidFill>
                  <a:schemeClr val="dk1"/>
                </a:solidFill>
                <a:latin typeface="Arial"/>
                <a:ea typeface="Arial"/>
                <a:cs typeface="Arial"/>
                <a:sym typeface="Arial"/>
              </a:rPr>
              <a:t>Example of Fail</a:t>
            </a:r>
            <a:endParaRPr sz="1600" dirty="0">
              <a:solidFill>
                <a:schemeClr val="dk1"/>
              </a:solidFill>
              <a:latin typeface="Arial"/>
              <a:ea typeface="Arial"/>
              <a:cs typeface="Arial"/>
              <a:sym typeface="Arial"/>
            </a:endParaRPr>
          </a:p>
          <a:p>
            <a:pPr marL="0" lvl="0" indent="0" algn="l" rtl="0">
              <a:spcBef>
                <a:spcPts val="1200"/>
              </a:spcBef>
              <a:spcAft>
                <a:spcPts val="0"/>
              </a:spcAft>
              <a:buNone/>
            </a:pPr>
            <a:r>
              <a:rPr lang="en" sz="1600" dirty="0">
                <a:solidFill>
                  <a:schemeClr val="dk1"/>
                </a:solidFill>
                <a:latin typeface="Arial"/>
                <a:ea typeface="Arial"/>
                <a:cs typeface="Arial"/>
                <a:sym typeface="Arial"/>
              </a:rPr>
              <a:t>No star match</a:t>
            </a:r>
            <a:endParaRPr sz="1600" dirty="0">
              <a:solidFill>
                <a:schemeClr val="dk1"/>
              </a:solidFill>
              <a:latin typeface="Arial"/>
              <a:ea typeface="Arial"/>
              <a:cs typeface="Arial"/>
              <a:sym typeface="Arial"/>
            </a:endParaRPr>
          </a:p>
          <a:p>
            <a:pPr marL="457200" lvl="0" indent="-330200" algn="l" rtl="0">
              <a:spcBef>
                <a:spcPts val="1200"/>
              </a:spcBef>
              <a:spcAft>
                <a:spcPts val="0"/>
              </a:spcAft>
              <a:buClr>
                <a:schemeClr val="dk1"/>
              </a:buClr>
              <a:buSzPts val="1600"/>
              <a:buFont typeface="Arial"/>
              <a:buChar char="-"/>
            </a:pPr>
            <a:r>
              <a:rPr lang="en" sz="1600" dirty="0">
                <a:solidFill>
                  <a:schemeClr val="dk1"/>
                </a:solidFill>
                <a:latin typeface="Arial"/>
                <a:ea typeface="Arial"/>
                <a:cs typeface="Arial"/>
                <a:sym typeface="Arial"/>
              </a:rPr>
              <a:t>Either too much light pollution</a:t>
            </a:r>
            <a:endParaRPr sz="1600" dirty="0">
              <a:solidFill>
                <a:schemeClr val="dk1"/>
              </a:solidFill>
              <a:latin typeface="Arial"/>
              <a:ea typeface="Arial"/>
              <a:cs typeface="Arial"/>
              <a:sym typeface="Arial"/>
            </a:endParaRPr>
          </a:p>
          <a:p>
            <a:pPr marL="457200" lvl="0" indent="-330200" algn="l" rtl="0">
              <a:spcBef>
                <a:spcPts val="0"/>
              </a:spcBef>
              <a:spcAft>
                <a:spcPts val="0"/>
              </a:spcAft>
              <a:buClr>
                <a:schemeClr val="dk1"/>
              </a:buClr>
              <a:buSzPts val="1600"/>
              <a:buFont typeface="Arial"/>
              <a:buChar char="-"/>
            </a:pPr>
            <a:r>
              <a:rPr lang="en" sz="1600" dirty="0">
                <a:solidFill>
                  <a:schemeClr val="dk1"/>
                </a:solidFill>
                <a:latin typeface="Arial"/>
                <a:ea typeface="Arial"/>
                <a:cs typeface="Arial"/>
                <a:sym typeface="Arial"/>
              </a:rPr>
              <a:t>OR detecting dead pixels as </a:t>
            </a:r>
            <a:br>
              <a:rPr lang="en" sz="1600" dirty="0">
                <a:solidFill>
                  <a:schemeClr val="dk1"/>
                </a:solidFill>
                <a:latin typeface="Arial"/>
                <a:ea typeface="Arial"/>
                <a:cs typeface="Arial"/>
                <a:sym typeface="Arial"/>
              </a:rPr>
            </a:br>
            <a:r>
              <a:rPr lang="en" sz="1600" dirty="0">
                <a:solidFill>
                  <a:schemeClr val="dk1"/>
                </a:solidFill>
                <a:latin typeface="Arial"/>
                <a:ea typeface="Arial"/>
                <a:cs typeface="Arial"/>
                <a:sym typeface="Arial"/>
              </a:rPr>
              <a:t>light sources   </a:t>
            </a:r>
            <a:endParaRPr sz="1600" dirty="0">
              <a:solidFill>
                <a:schemeClr val="dk1"/>
              </a:solidFill>
              <a:latin typeface="Arial"/>
              <a:ea typeface="Arial"/>
              <a:cs typeface="Arial"/>
              <a:sym typeface="Arial"/>
            </a:endParaRPr>
          </a:p>
          <a:p>
            <a:pPr marL="0" lvl="0" indent="0" algn="l" rtl="0">
              <a:spcBef>
                <a:spcPts val="1200"/>
              </a:spcBef>
              <a:spcAft>
                <a:spcPts val="1200"/>
              </a:spcAft>
              <a:buNone/>
            </a:pPr>
            <a:endParaRPr sz="1600" dirty="0">
              <a:solidFill>
                <a:schemeClr val="dk1"/>
              </a:solidFill>
              <a:latin typeface="Arial"/>
              <a:ea typeface="Arial"/>
              <a:cs typeface="Arial"/>
              <a:sym typeface="Arial"/>
            </a:endParaRPr>
          </a:p>
        </p:txBody>
      </p:sp>
      <p:pic>
        <p:nvPicPr>
          <p:cNvPr id="2437" name="Google Shape;2437;p91"/>
          <p:cNvPicPr preferRelativeResize="0"/>
          <p:nvPr/>
        </p:nvPicPr>
        <p:blipFill>
          <a:blip r:embed="rId3">
            <a:alphaModFix/>
          </a:blip>
          <a:stretch>
            <a:fillRect/>
          </a:stretch>
        </p:blipFill>
        <p:spPr>
          <a:xfrm>
            <a:off x="3876750" y="635850"/>
            <a:ext cx="5186033" cy="3871799"/>
          </a:xfrm>
          <a:prstGeom prst="rect">
            <a:avLst/>
          </a:prstGeom>
          <a:noFill/>
          <a:ln>
            <a:noFill/>
          </a:ln>
        </p:spPr>
      </p:pic>
      <p:sp>
        <p:nvSpPr>
          <p:cNvPr id="2438" name="Google Shape;2438;p9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64</a:t>
            </a:fld>
            <a:endParaRPr dirty="0"/>
          </a:p>
        </p:txBody>
      </p:sp>
      <p:sp>
        <p:nvSpPr>
          <p:cNvPr id="2439" name="Google Shape;2439;p91"/>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9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Lens Cap ON Imaging - Full Img</a:t>
            </a:r>
            <a:endParaRPr dirty="0"/>
          </a:p>
        </p:txBody>
      </p:sp>
      <p:pic>
        <p:nvPicPr>
          <p:cNvPr id="2445" name="Google Shape;2445;p92"/>
          <p:cNvPicPr preferRelativeResize="0"/>
          <p:nvPr/>
        </p:nvPicPr>
        <p:blipFill rotWithShape="1">
          <a:blip r:embed="rId3">
            <a:alphaModFix/>
          </a:blip>
          <a:srcRect b="33399"/>
          <a:stretch/>
        </p:blipFill>
        <p:spPr>
          <a:xfrm>
            <a:off x="0" y="564025"/>
            <a:ext cx="9144000" cy="4579473"/>
          </a:xfrm>
          <a:prstGeom prst="rect">
            <a:avLst/>
          </a:prstGeom>
          <a:noFill/>
          <a:ln>
            <a:noFill/>
          </a:ln>
        </p:spPr>
      </p:pic>
      <p:sp>
        <p:nvSpPr>
          <p:cNvPr id="2446" name="Google Shape;2446;p9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65</a:t>
            </a:fld>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sp>
        <p:nvSpPr>
          <p:cNvPr id="2451" name="Google Shape;2451;p9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Lens Cap ON Imaging - 400% Zoom</a:t>
            </a:r>
            <a:endParaRPr dirty="0"/>
          </a:p>
        </p:txBody>
      </p:sp>
      <p:pic>
        <p:nvPicPr>
          <p:cNvPr id="2452" name="Google Shape;2452;p93"/>
          <p:cNvPicPr preferRelativeResize="0"/>
          <p:nvPr/>
        </p:nvPicPr>
        <p:blipFill rotWithShape="1">
          <a:blip r:embed="rId3">
            <a:alphaModFix/>
          </a:blip>
          <a:srcRect b="29701"/>
          <a:stretch/>
        </p:blipFill>
        <p:spPr>
          <a:xfrm>
            <a:off x="0" y="564025"/>
            <a:ext cx="9144003" cy="4579476"/>
          </a:xfrm>
          <a:prstGeom prst="rect">
            <a:avLst/>
          </a:prstGeom>
          <a:noFill/>
          <a:ln>
            <a:noFill/>
          </a:ln>
        </p:spPr>
      </p:pic>
      <p:sp>
        <p:nvSpPr>
          <p:cNvPr id="2453" name="Google Shape;2453;p9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66</a:t>
            </a:fld>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p9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Lens Cap ON Imaging - 1000% Zoom</a:t>
            </a:r>
            <a:endParaRPr dirty="0"/>
          </a:p>
        </p:txBody>
      </p:sp>
      <p:pic>
        <p:nvPicPr>
          <p:cNvPr id="2459" name="Google Shape;2459;p94"/>
          <p:cNvPicPr preferRelativeResize="0"/>
          <p:nvPr/>
        </p:nvPicPr>
        <p:blipFill rotWithShape="1">
          <a:blip r:embed="rId3">
            <a:alphaModFix/>
          </a:blip>
          <a:srcRect b="29458"/>
          <a:stretch/>
        </p:blipFill>
        <p:spPr>
          <a:xfrm>
            <a:off x="0" y="564026"/>
            <a:ext cx="9144003" cy="4579475"/>
          </a:xfrm>
          <a:prstGeom prst="rect">
            <a:avLst/>
          </a:prstGeom>
          <a:noFill/>
          <a:ln>
            <a:noFill/>
          </a:ln>
        </p:spPr>
      </p:pic>
      <p:sp>
        <p:nvSpPr>
          <p:cNvPr id="2460" name="Google Shape;2460;p94"/>
          <p:cNvSpPr/>
          <p:nvPr/>
        </p:nvSpPr>
        <p:spPr>
          <a:xfrm>
            <a:off x="4082000" y="37024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1" name="Google Shape;2461;p94"/>
          <p:cNvSpPr/>
          <p:nvPr/>
        </p:nvSpPr>
        <p:spPr>
          <a:xfrm>
            <a:off x="1376900" y="27214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2" name="Google Shape;2462;p94"/>
          <p:cNvSpPr/>
          <p:nvPr/>
        </p:nvSpPr>
        <p:spPr>
          <a:xfrm>
            <a:off x="7206200" y="28357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3" name="Google Shape;2463;p94"/>
          <p:cNvSpPr/>
          <p:nvPr/>
        </p:nvSpPr>
        <p:spPr>
          <a:xfrm>
            <a:off x="5748875" y="19975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4" name="Google Shape;2464;p94"/>
          <p:cNvSpPr/>
          <p:nvPr/>
        </p:nvSpPr>
        <p:spPr>
          <a:xfrm>
            <a:off x="4986875" y="251185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5" name="Google Shape;2465;p94"/>
          <p:cNvSpPr/>
          <p:nvPr/>
        </p:nvSpPr>
        <p:spPr>
          <a:xfrm>
            <a:off x="3929600" y="45787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6" name="Google Shape;2466;p94"/>
          <p:cNvSpPr/>
          <p:nvPr/>
        </p:nvSpPr>
        <p:spPr>
          <a:xfrm>
            <a:off x="6172175" y="440732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7" name="Google Shape;2467;p94"/>
          <p:cNvSpPr/>
          <p:nvPr/>
        </p:nvSpPr>
        <p:spPr>
          <a:xfrm>
            <a:off x="6710900" y="37024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8" name="Google Shape;2468;p94"/>
          <p:cNvSpPr/>
          <p:nvPr/>
        </p:nvSpPr>
        <p:spPr>
          <a:xfrm>
            <a:off x="7968200" y="8830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9" name="Google Shape;2469;p94"/>
          <p:cNvSpPr/>
          <p:nvPr/>
        </p:nvSpPr>
        <p:spPr>
          <a:xfrm>
            <a:off x="1138775" y="407395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0" name="Google Shape;2470;p94"/>
          <p:cNvSpPr/>
          <p:nvPr/>
        </p:nvSpPr>
        <p:spPr>
          <a:xfrm>
            <a:off x="2319875" y="13879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1" name="Google Shape;2471;p94"/>
          <p:cNvSpPr/>
          <p:nvPr/>
        </p:nvSpPr>
        <p:spPr>
          <a:xfrm>
            <a:off x="7206200" y="42739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2" name="Google Shape;2472;p94"/>
          <p:cNvSpPr/>
          <p:nvPr/>
        </p:nvSpPr>
        <p:spPr>
          <a:xfrm>
            <a:off x="1957925" y="27214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3" name="Google Shape;2473;p94"/>
          <p:cNvSpPr/>
          <p:nvPr/>
        </p:nvSpPr>
        <p:spPr>
          <a:xfrm>
            <a:off x="3777200" y="32452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4" name="Google Shape;2474;p94"/>
          <p:cNvSpPr/>
          <p:nvPr/>
        </p:nvSpPr>
        <p:spPr>
          <a:xfrm>
            <a:off x="5325575" y="407395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5" name="Google Shape;2475;p94"/>
          <p:cNvSpPr/>
          <p:nvPr/>
        </p:nvSpPr>
        <p:spPr>
          <a:xfrm>
            <a:off x="4786850" y="47311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6" name="Google Shape;2476;p94"/>
          <p:cNvSpPr/>
          <p:nvPr/>
        </p:nvSpPr>
        <p:spPr>
          <a:xfrm>
            <a:off x="6929975" y="21904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7" name="Google Shape;2477;p94"/>
          <p:cNvSpPr/>
          <p:nvPr/>
        </p:nvSpPr>
        <p:spPr>
          <a:xfrm>
            <a:off x="7629500" y="296905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8" name="Google Shape;2478;p94"/>
          <p:cNvSpPr/>
          <p:nvPr/>
        </p:nvSpPr>
        <p:spPr>
          <a:xfrm>
            <a:off x="5479513" y="486452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9" name="Google Shape;2479;p94"/>
          <p:cNvSpPr/>
          <p:nvPr/>
        </p:nvSpPr>
        <p:spPr>
          <a:xfrm>
            <a:off x="6287600" y="16831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0" name="Google Shape;2480;p94"/>
          <p:cNvSpPr/>
          <p:nvPr/>
        </p:nvSpPr>
        <p:spPr>
          <a:xfrm>
            <a:off x="6034625" y="122597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1" name="Google Shape;2481;p94"/>
          <p:cNvSpPr/>
          <p:nvPr/>
        </p:nvSpPr>
        <p:spPr>
          <a:xfrm>
            <a:off x="1376900" y="22642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2" name="Google Shape;2482;p94"/>
          <p:cNvSpPr/>
          <p:nvPr/>
        </p:nvSpPr>
        <p:spPr>
          <a:xfrm>
            <a:off x="510125" y="22642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3" name="Google Shape;2483;p94"/>
          <p:cNvSpPr/>
          <p:nvPr/>
        </p:nvSpPr>
        <p:spPr>
          <a:xfrm>
            <a:off x="2796125" y="422635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4" name="Google Shape;2484;p94"/>
          <p:cNvSpPr/>
          <p:nvPr/>
        </p:nvSpPr>
        <p:spPr>
          <a:xfrm>
            <a:off x="3506300" y="440732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5" name="Google Shape;2485;p94"/>
          <p:cNvSpPr/>
          <p:nvPr/>
        </p:nvSpPr>
        <p:spPr>
          <a:xfrm>
            <a:off x="452975" y="1185513"/>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6" name="Google Shape;2486;p94"/>
          <p:cNvSpPr/>
          <p:nvPr/>
        </p:nvSpPr>
        <p:spPr>
          <a:xfrm>
            <a:off x="2577050" y="308335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7" name="Google Shape;2487;p94"/>
          <p:cNvSpPr/>
          <p:nvPr/>
        </p:nvSpPr>
        <p:spPr>
          <a:xfrm>
            <a:off x="2743175" y="1595088"/>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8" name="Google Shape;2488;p94"/>
          <p:cNvSpPr/>
          <p:nvPr/>
        </p:nvSpPr>
        <p:spPr>
          <a:xfrm>
            <a:off x="782150" y="14641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9" name="Google Shape;2489;p94"/>
          <p:cNvSpPr/>
          <p:nvPr/>
        </p:nvSpPr>
        <p:spPr>
          <a:xfrm>
            <a:off x="2153750" y="192130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0" name="Google Shape;2490;p94"/>
          <p:cNvSpPr/>
          <p:nvPr/>
        </p:nvSpPr>
        <p:spPr>
          <a:xfrm>
            <a:off x="4312725" y="657650"/>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1" name="Google Shape;2491;p94"/>
          <p:cNvSpPr/>
          <p:nvPr/>
        </p:nvSpPr>
        <p:spPr>
          <a:xfrm>
            <a:off x="-49725" y="564025"/>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2" name="Google Shape;2492;p94"/>
          <p:cNvSpPr/>
          <p:nvPr/>
        </p:nvSpPr>
        <p:spPr>
          <a:xfrm>
            <a:off x="2645850" y="850963"/>
            <a:ext cx="423300" cy="457200"/>
          </a:xfrm>
          <a:prstGeom prst="diamond">
            <a:avLst/>
          </a:prstGeom>
          <a:noFill/>
          <a:ln w="9525" cap="flat" cmpd="sng">
            <a:solidFill>
              <a:srgbClr val="C061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3" name="Google Shape;2493;p94"/>
          <p:cNvSpPr txBox="1"/>
          <p:nvPr/>
        </p:nvSpPr>
        <p:spPr>
          <a:xfrm>
            <a:off x="3615275" y="2128525"/>
            <a:ext cx="12765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dirty="0">
                <a:solidFill>
                  <a:schemeClr val="lt1"/>
                </a:solidFill>
                <a:latin typeface="Courier New"/>
                <a:ea typeface="Courier New"/>
                <a:cs typeface="Courier New"/>
                <a:sym typeface="Courier New"/>
              </a:rPr>
              <a:t>several dead pixels!!</a:t>
            </a:r>
            <a:endParaRPr dirty="0">
              <a:solidFill>
                <a:schemeClr val="lt1"/>
              </a:solidFill>
              <a:latin typeface="Courier New"/>
              <a:ea typeface="Courier New"/>
              <a:cs typeface="Courier New"/>
              <a:sym typeface="Courier New"/>
            </a:endParaRPr>
          </a:p>
        </p:txBody>
      </p:sp>
      <p:sp>
        <p:nvSpPr>
          <p:cNvPr id="2494" name="Google Shape;2494;p9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67</a:t>
            </a:fld>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2499" name="Google Shape;2499;p9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dirty="0"/>
              <a:t>Test #4: Observatory Testing → (Expected) Results</a:t>
            </a:r>
            <a:endParaRPr dirty="0"/>
          </a:p>
        </p:txBody>
      </p:sp>
      <p:sp>
        <p:nvSpPr>
          <p:cNvPr id="2500" name="Google Shape;2500;p95"/>
          <p:cNvSpPr txBox="1">
            <a:spLocks noGrp="1"/>
          </p:cNvSpPr>
          <p:nvPr>
            <p:ph type="body" idx="1"/>
          </p:nvPr>
        </p:nvSpPr>
        <p:spPr>
          <a:xfrm>
            <a:off x="6181000" y="564025"/>
            <a:ext cx="2963100" cy="4095000"/>
          </a:xfrm>
          <a:prstGeom prst="rect">
            <a:avLst/>
          </a:prstGeom>
          <a:solidFill>
            <a:schemeClr val="lt2"/>
          </a:solidFill>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dirty="0">
                <a:solidFill>
                  <a:schemeClr val="dk1"/>
                </a:solidFill>
              </a:rPr>
              <a:t>Can also operate CubIST while telescope is </a:t>
            </a:r>
            <a:r>
              <a:rPr lang="en" sz="1600" b="1" dirty="0">
                <a:solidFill>
                  <a:schemeClr val="dk1"/>
                </a:solidFill>
              </a:rPr>
              <a:t>slewing </a:t>
            </a:r>
            <a:r>
              <a:rPr lang="en" sz="1600" dirty="0">
                <a:solidFill>
                  <a:schemeClr val="dk1"/>
                </a:solidFill>
              </a:rPr>
              <a:t>to desired location to characterize performance.</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Do images fail at certain slew rates?</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How does exposure time relate to slew rate and solution success?</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dirty="0">
                <a:solidFill>
                  <a:schemeClr val="dk1"/>
                </a:solidFill>
              </a:rPr>
              <a:t>Is solution update rate affected?</a:t>
            </a:r>
            <a:endParaRPr sz="1700" dirty="0">
              <a:solidFill>
                <a:schemeClr val="dk1"/>
              </a:solidFill>
            </a:endParaRPr>
          </a:p>
        </p:txBody>
      </p:sp>
      <p:sp>
        <p:nvSpPr>
          <p:cNvPr id="2501" name="Google Shape;2501;p95"/>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aphicFrame>
        <p:nvGraphicFramePr>
          <p:cNvPr id="2502" name="Google Shape;2502;p95"/>
          <p:cNvGraphicFramePr/>
          <p:nvPr/>
        </p:nvGraphicFramePr>
        <p:xfrm>
          <a:off x="368850" y="705078"/>
          <a:ext cx="3000000" cy="3000000"/>
        </p:xfrm>
        <a:graphic>
          <a:graphicData uri="http://schemas.openxmlformats.org/drawingml/2006/table">
            <a:tbl>
              <a:tblPr>
                <a:noFill/>
                <a:tableStyleId>{23CC4F8D-3894-416D-8B37-F4D78A966482}</a:tableStyleId>
              </a:tblPr>
              <a:tblGrid>
                <a:gridCol w="1736725">
                  <a:extLst>
                    <a:ext uri="{9D8B030D-6E8A-4147-A177-3AD203B41FA5}">
                      <a16:colId xmlns:a16="http://schemas.microsoft.com/office/drawing/2014/main" val="20000"/>
                    </a:ext>
                  </a:extLst>
                </a:gridCol>
                <a:gridCol w="1602725">
                  <a:extLst>
                    <a:ext uri="{9D8B030D-6E8A-4147-A177-3AD203B41FA5}">
                      <a16:colId xmlns:a16="http://schemas.microsoft.com/office/drawing/2014/main" val="20001"/>
                    </a:ext>
                  </a:extLst>
                </a:gridCol>
                <a:gridCol w="1720500">
                  <a:extLst>
                    <a:ext uri="{9D8B030D-6E8A-4147-A177-3AD203B41FA5}">
                      <a16:colId xmlns:a16="http://schemas.microsoft.com/office/drawing/2014/main" val="20002"/>
                    </a:ext>
                  </a:extLst>
                </a:gridCol>
              </a:tblGrid>
              <a:tr h="579075">
                <a:tc>
                  <a:txBody>
                    <a:bodyPr/>
                    <a:lstStyle/>
                    <a:p>
                      <a:pPr marL="0" lvl="0" indent="0" algn="l" rtl="0">
                        <a:spcBef>
                          <a:spcPts val="0"/>
                        </a:spcBef>
                        <a:spcAft>
                          <a:spcPts val="0"/>
                        </a:spcAft>
                        <a:buNone/>
                      </a:pPr>
                      <a:r>
                        <a:rPr lang="en" dirty="0">
                          <a:latin typeface="Open Sans"/>
                          <a:ea typeface="Open Sans"/>
                          <a:cs typeface="Open Sans"/>
                          <a:sym typeface="Open Sans"/>
                        </a:rPr>
                        <a:t>Equipment Needed/Design</a:t>
                      </a:r>
                      <a:endParaRPr dirty="0">
                        <a:latin typeface="Open Sans"/>
                        <a:ea typeface="Open Sans"/>
                        <a:cs typeface="Open Sans"/>
                        <a:sym typeface="Open Sans"/>
                      </a:endParaRPr>
                    </a:p>
                  </a:txBody>
                  <a:tcPr marL="91425" marR="91425" marT="91425" marB="91425">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Verifying?</a:t>
                      </a:r>
                      <a:endParaRPr dirty="0">
                        <a:latin typeface="Open Sans"/>
                        <a:ea typeface="Open Sans"/>
                        <a:cs typeface="Open Sans"/>
                        <a:sym typeface="Open Sans"/>
                      </a:endParaRPr>
                    </a:p>
                  </a:txBody>
                  <a:tcPr marL="91425" marR="91425" marT="91425" marB="91425">
                    <a:solidFill>
                      <a:schemeClr val="lt2"/>
                    </a:solidFill>
                  </a:tcPr>
                </a:tc>
                <a:tc>
                  <a:txBody>
                    <a:bodyPr/>
                    <a:lstStyle/>
                    <a:p>
                      <a:pPr marL="0" lvl="0" indent="0" algn="l" rtl="0">
                        <a:spcBef>
                          <a:spcPts val="0"/>
                        </a:spcBef>
                        <a:spcAft>
                          <a:spcPts val="0"/>
                        </a:spcAft>
                        <a:buNone/>
                      </a:pPr>
                      <a:r>
                        <a:rPr lang="en" dirty="0">
                          <a:latin typeface="Open Sans"/>
                          <a:ea typeface="Open Sans"/>
                          <a:cs typeface="Open Sans"/>
                          <a:sym typeface="Open Sans"/>
                        </a:rPr>
                        <a:t>How it works</a:t>
                      </a:r>
                      <a:endParaRPr dirty="0">
                        <a:latin typeface="Open Sans"/>
                        <a:ea typeface="Open Sans"/>
                        <a:cs typeface="Open Sans"/>
                        <a:sym typeface="Open Sans"/>
                      </a:endParaRPr>
                    </a:p>
                  </a:txBody>
                  <a:tcPr marL="91425" marR="91425" marT="91425" marB="91425">
                    <a:solidFill>
                      <a:schemeClr val="lt2"/>
                    </a:solidFill>
                  </a:tcPr>
                </a:tc>
                <a:extLst>
                  <a:ext uri="{0D108BD9-81ED-4DB2-BD59-A6C34878D82A}">
                    <a16:rowId xmlns:a16="http://schemas.microsoft.com/office/drawing/2014/main" val="10000"/>
                  </a:ext>
                </a:extLst>
              </a:tr>
              <a:tr h="765000">
                <a:tc>
                  <a:txBody>
                    <a:bodyPr/>
                    <a:lstStyle/>
                    <a:p>
                      <a:pPr marL="0" lvl="0" indent="0" algn="l" rtl="0">
                        <a:spcBef>
                          <a:spcPts val="0"/>
                        </a:spcBef>
                        <a:spcAft>
                          <a:spcPts val="0"/>
                        </a:spcAft>
                        <a:buNone/>
                      </a:pPr>
                      <a:r>
                        <a:rPr lang="en" dirty="0">
                          <a:latin typeface="Open Sans"/>
                          <a:ea typeface="Open Sans"/>
                          <a:cs typeface="Open Sans"/>
                          <a:sym typeface="Open Sans"/>
                        </a:rPr>
                        <a:t>Enclosure</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Alignment of full system</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Comparing solution to known</a:t>
                      </a:r>
                      <a:endParaRPr dirty="0">
                        <a:latin typeface="Open Sans"/>
                        <a:ea typeface="Open Sans"/>
                        <a:cs typeface="Open Sans"/>
                        <a:sym typeface="Open Sans"/>
                      </a:endParaRPr>
                    </a:p>
                  </a:txBody>
                  <a:tcPr marL="91425" marR="91425" marT="91425" marB="91425" anchor="ctr"/>
                </a:tc>
                <a:extLst>
                  <a:ext uri="{0D108BD9-81ED-4DB2-BD59-A6C34878D82A}">
                    <a16:rowId xmlns:a16="http://schemas.microsoft.com/office/drawing/2014/main" val="10001"/>
                  </a:ext>
                </a:extLst>
              </a:tr>
              <a:tr h="1161700">
                <a:tc>
                  <a:txBody>
                    <a:bodyPr/>
                    <a:lstStyle/>
                    <a:p>
                      <a:pPr marL="0" lvl="0" indent="0" algn="l" rtl="0">
                        <a:spcBef>
                          <a:spcPts val="0"/>
                        </a:spcBef>
                        <a:spcAft>
                          <a:spcPts val="0"/>
                        </a:spcAft>
                        <a:buNone/>
                      </a:pPr>
                      <a:r>
                        <a:rPr lang="en" dirty="0">
                          <a:latin typeface="Open Sans"/>
                          <a:ea typeface="Open Sans"/>
                          <a:cs typeface="Open Sans"/>
                          <a:sym typeface="Open Sans"/>
                        </a:rPr>
                        <a:t>Solutions output with timestamps</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Precision of full system</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Change in solution over time</a:t>
                      </a:r>
                      <a:endParaRPr dirty="0">
                        <a:latin typeface="Open Sans"/>
                        <a:ea typeface="Open Sans"/>
                        <a:cs typeface="Open Sans"/>
                        <a:sym typeface="Open Sans"/>
                      </a:endParaRPr>
                    </a:p>
                  </a:txBody>
                  <a:tcPr marL="91425" marR="91425" marT="91425" marB="91425" anchor="ctr"/>
                </a:tc>
                <a:extLst>
                  <a:ext uri="{0D108BD9-81ED-4DB2-BD59-A6C34878D82A}">
                    <a16:rowId xmlns:a16="http://schemas.microsoft.com/office/drawing/2014/main" val="10002"/>
                  </a:ext>
                </a:extLst>
              </a:tr>
              <a:tr h="963375">
                <a:tc>
                  <a:txBody>
                    <a:bodyPr/>
                    <a:lstStyle/>
                    <a:p>
                      <a:pPr marL="0" lvl="0" indent="0" algn="l" rtl="0">
                        <a:spcBef>
                          <a:spcPts val="0"/>
                        </a:spcBef>
                        <a:spcAft>
                          <a:spcPts val="0"/>
                        </a:spcAft>
                        <a:buNone/>
                      </a:pPr>
                      <a:r>
                        <a:rPr lang="en" dirty="0">
                          <a:latin typeface="Open Sans"/>
                          <a:ea typeface="Open Sans"/>
                          <a:cs typeface="Open Sans"/>
                          <a:sym typeface="Open Sans"/>
                        </a:rPr>
                        <a:t>Solution outputs from telescope</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Accuracy of full system </a:t>
                      </a:r>
                      <a:endParaRPr dirty="0">
                        <a:latin typeface="Open Sans"/>
                        <a:ea typeface="Open Sans"/>
                        <a:cs typeface="Open Sans"/>
                        <a:sym typeface="Open Sans"/>
                      </a:endParaRPr>
                    </a:p>
                  </a:txBody>
                  <a:tcPr marL="91425" marR="91425" marT="91425" marB="91425" anchor="ctr"/>
                </a:tc>
                <a:tc>
                  <a:txBody>
                    <a:bodyPr/>
                    <a:lstStyle/>
                    <a:p>
                      <a:pPr marL="0" lvl="0" indent="0" algn="l" rtl="0">
                        <a:spcBef>
                          <a:spcPts val="0"/>
                        </a:spcBef>
                        <a:spcAft>
                          <a:spcPts val="0"/>
                        </a:spcAft>
                        <a:buNone/>
                      </a:pPr>
                      <a:r>
                        <a:rPr lang="en" dirty="0">
                          <a:latin typeface="Open Sans"/>
                          <a:ea typeface="Open Sans"/>
                          <a:cs typeface="Open Sans"/>
                          <a:sym typeface="Open Sans"/>
                        </a:rPr>
                        <a:t>Similarity to telescope solution</a:t>
                      </a:r>
                      <a:endParaRPr dirty="0">
                        <a:latin typeface="Open Sans"/>
                        <a:ea typeface="Open Sans"/>
                        <a:cs typeface="Open Sans"/>
                        <a:sym typeface="Open Sans"/>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2503" name="Google Shape;2503;p95"/>
          <p:cNvSpPr txBox="1"/>
          <p:nvPr/>
        </p:nvSpPr>
        <p:spPr>
          <a:xfrm>
            <a:off x="6208750" y="3827725"/>
            <a:ext cx="2907600" cy="831300"/>
          </a:xfrm>
          <a:prstGeom prst="rect">
            <a:avLst/>
          </a:prstGeom>
          <a:solidFill>
            <a:schemeClr val="lt2"/>
          </a:solidFill>
          <a:ln w="9525"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The star tracker shall remain functional at a slew rate of 2°/s or less.</a:t>
            </a:r>
            <a:endParaRPr dirty="0"/>
          </a:p>
        </p:txBody>
      </p:sp>
      <p:sp>
        <p:nvSpPr>
          <p:cNvPr id="2504" name="Google Shape;2504;p9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68</a:t>
            </a:fld>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p9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Quaternion Verification </a:t>
            </a:r>
            <a:endParaRPr dirty="0"/>
          </a:p>
        </p:txBody>
      </p:sp>
      <p:sp>
        <p:nvSpPr>
          <p:cNvPr id="2510" name="Google Shape;2510;p96"/>
          <p:cNvSpPr txBox="1">
            <a:spLocks noGrp="1"/>
          </p:cNvSpPr>
          <p:nvPr>
            <p:ph type="body" idx="1"/>
          </p:nvPr>
        </p:nvSpPr>
        <p:spPr>
          <a:xfrm>
            <a:off x="311700" y="681375"/>
            <a:ext cx="6201000" cy="3745200"/>
          </a:xfrm>
          <a:prstGeom prst="rect">
            <a:avLst/>
          </a:prstGeom>
        </p:spPr>
        <p:txBody>
          <a:bodyPr spcFirstLastPara="1" wrap="square" lIns="91425" tIns="91425" rIns="91425" bIns="91425" anchor="t" anchorCtr="0">
            <a:normAutofit fontScale="62500" lnSpcReduction="20000"/>
          </a:bodyPr>
          <a:lstStyle/>
          <a:p>
            <a:pPr marL="457200" lvl="0" indent="-324942" algn="l" rtl="0">
              <a:lnSpc>
                <a:spcPct val="150000"/>
              </a:lnSpc>
              <a:spcBef>
                <a:spcPts val="0"/>
              </a:spcBef>
              <a:spcAft>
                <a:spcPts val="0"/>
              </a:spcAft>
              <a:buClr>
                <a:srgbClr val="FF0000"/>
              </a:buClr>
              <a:buSzPct val="100000"/>
              <a:buChar char="-"/>
            </a:pPr>
            <a:r>
              <a:rPr lang="en" sz="2427" b="1" dirty="0">
                <a:solidFill>
                  <a:srgbClr val="FF0000"/>
                </a:solidFill>
              </a:rPr>
              <a:t>Still in progress</a:t>
            </a:r>
            <a:endParaRPr sz="2427" b="1" dirty="0">
              <a:solidFill>
                <a:srgbClr val="FF0000"/>
              </a:solidFill>
            </a:endParaRPr>
          </a:p>
          <a:p>
            <a:pPr marL="914400" lvl="1" indent="-309067" algn="l" rtl="0">
              <a:lnSpc>
                <a:spcPct val="150000"/>
              </a:lnSpc>
              <a:spcBef>
                <a:spcPts val="0"/>
              </a:spcBef>
              <a:spcAft>
                <a:spcPts val="0"/>
              </a:spcAft>
              <a:buSzPct val="100000"/>
              <a:buChar char="-"/>
            </a:pPr>
            <a:r>
              <a:rPr lang="en" sz="2027" dirty="0"/>
              <a:t>Since the quaternion is a relative value it is difficult to define “truth” </a:t>
            </a:r>
            <a:endParaRPr sz="2027" dirty="0"/>
          </a:p>
          <a:p>
            <a:pPr marL="914400" lvl="1" indent="-309067" algn="l" rtl="0">
              <a:lnSpc>
                <a:spcPct val="150000"/>
              </a:lnSpc>
              <a:spcBef>
                <a:spcPts val="0"/>
              </a:spcBef>
              <a:spcAft>
                <a:spcPts val="0"/>
              </a:spcAft>
              <a:buSzPct val="100000"/>
              <a:buChar char="-"/>
            </a:pPr>
            <a:r>
              <a:rPr lang="en" sz="2027" dirty="0"/>
              <a:t>Solutions to this problem are being explored</a:t>
            </a:r>
            <a:endParaRPr sz="2027" dirty="0"/>
          </a:p>
          <a:p>
            <a:pPr marL="457200" lvl="0" indent="-324942" algn="l" rtl="0">
              <a:lnSpc>
                <a:spcPct val="150000"/>
              </a:lnSpc>
              <a:spcBef>
                <a:spcPts val="0"/>
              </a:spcBef>
              <a:spcAft>
                <a:spcPts val="0"/>
              </a:spcAft>
              <a:buSzPct val="100000"/>
              <a:buChar char="-"/>
            </a:pPr>
            <a:r>
              <a:rPr lang="en" sz="2427" dirty="0"/>
              <a:t>In the meantime: </a:t>
            </a:r>
            <a:endParaRPr sz="2427" dirty="0"/>
          </a:p>
          <a:p>
            <a:pPr marL="914400" lvl="1" indent="-309067" algn="l" rtl="0">
              <a:lnSpc>
                <a:spcPct val="150000"/>
              </a:lnSpc>
              <a:spcBef>
                <a:spcPts val="0"/>
              </a:spcBef>
              <a:spcAft>
                <a:spcPts val="0"/>
              </a:spcAft>
              <a:buSzPct val="100000"/>
              <a:buChar char="-"/>
            </a:pPr>
            <a:r>
              <a:rPr lang="en" sz="2027" dirty="0"/>
              <a:t>Verification of the math involved!</a:t>
            </a:r>
            <a:endParaRPr sz="2027" dirty="0"/>
          </a:p>
          <a:p>
            <a:pPr marL="914400" lvl="1" indent="-309067" algn="l" rtl="0">
              <a:lnSpc>
                <a:spcPct val="150000"/>
              </a:lnSpc>
              <a:spcBef>
                <a:spcPts val="0"/>
              </a:spcBef>
              <a:spcAft>
                <a:spcPts val="0"/>
              </a:spcAft>
              <a:buSzPct val="100000"/>
              <a:buChar char="-"/>
            </a:pPr>
            <a:r>
              <a:rPr lang="en" sz="2027" dirty="0"/>
              <a:t>From example 9.18 in ASEN 3200 textbook: </a:t>
            </a:r>
            <a:r>
              <a:rPr lang="en" sz="2027" i="1" dirty="0"/>
              <a:t>Orbital Mechanics for Engineering Students (3rd E.), Howard E. Curtis</a:t>
            </a:r>
            <a:endParaRPr sz="2027" i="1" dirty="0"/>
          </a:p>
          <a:p>
            <a:pPr marL="914400" lvl="1" indent="-309067" algn="l" rtl="0">
              <a:lnSpc>
                <a:spcPct val="150000"/>
              </a:lnSpc>
              <a:spcBef>
                <a:spcPts val="0"/>
              </a:spcBef>
              <a:spcAft>
                <a:spcPts val="0"/>
              </a:spcAft>
              <a:buSzPct val="100000"/>
              <a:buChar char="-"/>
            </a:pPr>
            <a:r>
              <a:rPr lang="en" sz="2027" dirty="0"/>
              <a:t>313 rotation sequence (Inertial to  Body Fixed frames)</a:t>
            </a:r>
            <a:endParaRPr sz="2027" dirty="0"/>
          </a:p>
          <a:p>
            <a:pPr marL="914400" lvl="1" indent="-309067" algn="l" rtl="0">
              <a:lnSpc>
                <a:spcPct val="150000"/>
              </a:lnSpc>
              <a:spcBef>
                <a:spcPts val="0"/>
              </a:spcBef>
              <a:spcAft>
                <a:spcPts val="0"/>
              </a:spcAft>
              <a:buSzPct val="100000"/>
              <a:buChar char="-"/>
            </a:pPr>
            <a:r>
              <a:rPr lang="en" sz="2027" dirty="0"/>
              <a:t>Algorithm for quaternion calculation is directly from the text</a:t>
            </a:r>
            <a:endParaRPr sz="2027" dirty="0"/>
          </a:p>
          <a:p>
            <a:pPr marL="457200" lvl="0" indent="-324942" algn="l" rtl="0">
              <a:lnSpc>
                <a:spcPct val="150000"/>
              </a:lnSpc>
              <a:spcBef>
                <a:spcPts val="0"/>
              </a:spcBef>
              <a:spcAft>
                <a:spcPts val="0"/>
              </a:spcAft>
              <a:buSzPct val="100000"/>
              <a:buChar char="-"/>
            </a:pPr>
            <a:r>
              <a:rPr lang="en" sz="2427" dirty="0"/>
              <a:t>Quaternion conversion python function has been integrated into the main Tetra3 sequence and tested for accuracy against matlab script</a:t>
            </a:r>
            <a:endParaRPr i="1" dirty="0"/>
          </a:p>
        </p:txBody>
      </p:sp>
      <p:sp>
        <p:nvSpPr>
          <p:cNvPr id="2511" name="Google Shape;2511;p96"/>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pic>
        <p:nvPicPr>
          <p:cNvPr id="2512" name="Google Shape;2512;p96"/>
          <p:cNvPicPr preferRelativeResize="0"/>
          <p:nvPr/>
        </p:nvPicPr>
        <p:blipFill>
          <a:blip r:embed="rId3">
            <a:alphaModFix/>
          </a:blip>
          <a:stretch>
            <a:fillRect/>
          </a:stretch>
        </p:blipFill>
        <p:spPr>
          <a:xfrm>
            <a:off x="6512675" y="564025"/>
            <a:ext cx="2631325" cy="2323075"/>
          </a:xfrm>
          <a:prstGeom prst="rect">
            <a:avLst/>
          </a:prstGeom>
          <a:noFill/>
          <a:ln>
            <a:noFill/>
          </a:ln>
        </p:spPr>
      </p:pic>
      <p:sp>
        <p:nvSpPr>
          <p:cNvPr id="2513" name="Google Shape;2513;p9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69</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34"/>
          <p:cNvPicPr preferRelativeResize="0"/>
          <p:nvPr/>
        </p:nvPicPr>
        <p:blipFill>
          <a:blip r:embed="rId3">
            <a:alphaModFix/>
          </a:blip>
          <a:stretch>
            <a:fillRect/>
          </a:stretch>
        </p:blipFill>
        <p:spPr>
          <a:xfrm>
            <a:off x="3002998" y="1396027"/>
            <a:ext cx="4923968" cy="2908053"/>
          </a:xfrm>
          <a:prstGeom prst="rect">
            <a:avLst/>
          </a:prstGeom>
          <a:noFill/>
          <a:ln>
            <a:noFill/>
          </a:ln>
        </p:spPr>
      </p:pic>
      <p:sp>
        <p:nvSpPr>
          <p:cNvPr id="527" name="Google Shape;527;p34"/>
          <p:cNvSpPr/>
          <p:nvPr/>
        </p:nvSpPr>
        <p:spPr>
          <a:xfrm>
            <a:off x="5619750" y="1638675"/>
            <a:ext cx="2672700" cy="1362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3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Current Detailed Design </a:t>
            </a:r>
            <a:endParaRPr dirty="0"/>
          </a:p>
        </p:txBody>
      </p:sp>
      <p:sp>
        <p:nvSpPr>
          <p:cNvPr id="529" name="Google Shape;529;p34"/>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530" name="Google Shape;530;p34"/>
          <p:cNvGrpSpPr/>
          <p:nvPr/>
        </p:nvGrpSpPr>
        <p:grpSpPr>
          <a:xfrm>
            <a:off x="245950" y="1635500"/>
            <a:ext cx="3107450" cy="971000"/>
            <a:chOff x="245950" y="1635500"/>
            <a:chExt cx="3107450" cy="971000"/>
          </a:xfrm>
        </p:grpSpPr>
        <p:sp>
          <p:nvSpPr>
            <p:cNvPr id="531" name="Google Shape;531;p34"/>
            <p:cNvSpPr/>
            <p:nvPr/>
          </p:nvSpPr>
          <p:spPr>
            <a:xfrm>
              <a:off x="635375" y="1734800"/>
              <a:ext cx="2612700" cy="780300"/>
            </a:xfrm>
            <a:prstGeom prst="roundRect">
              <a:avLst>
                <a:gd name="adj" fmla="val 16667"/>
              </a:avLst>
            </a:prstGeom>
            <a:gradFill>
              <a:gsLst>
                <a:gs pos="0">
                  <a:srgbClr val="EBE5F8"/>
                </a:gs>
                <a:gs pos="61000">
                  <a:srgbClr val="EBE5F8"/>
                </a:gs>
                <a:gs pos="100000">
                  <a:srgbClr val="EA9999"/>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  Attitude solutions shall be generated at a rate of 0.2 Hz or greater.</a:t>
              </a:r>
              <a:endParaRPr sz="1200" dirty="0">
                <a:latin typeface="Open Sans"/>
                <a:ea typeface="Open Sans"/>
                <a:cs typeface="Open Sans"/>
                <a:sym typeface="Open Sans"/>
              </a:endParaRPr>
            </a:p>
          </p:txBody>
        </p:sp>
        <p:sp>
          <p:nvSpPr>
            <p:cNvPr id="532" name="Google Shape;532;p34"/>
            <p:cNvSpPr/>
            <p:nvPr/>
          </p:nvSpPr>
          <p:spPr>
            <a:xfrm>
              <a:off x="245950" y="1635500"/>
              <a:ext cx="5829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t>L1</a:t>
              </a:r>
              <a:endParaRPr sz="1300" b="1" dirty="0"/>
            </a:p>
          </p:txBody>
        </p:sp>
        <p:pic>
          <p:nvPicPr>
            <p:cNvPr id="533" name="Google Shape;533;p34"/>
            <p:cNvPicPr preferRelativeResize="0"/>
            <p:nvPr/>
          </p:nvPicPr>
          <p:blipFill rotWithShape="1">
            <a:blip r:embed="rId4">
              <a:alphaModFix/>
            </a:blip>
            <a:srcRect l="7594" t="19726" r="53099" b="26668"/>
            <a:stretch/>
          </p:blipFill>
          <p:spPr>
            <a:xfrm>
              <a:off x="3139200" y="2396800"/>
              <a:ext cx="214200" cy="209700"/>
            </a:xfrm>
            <a:prstGeom prst="ellipse">
              <a:avLst/>
            </a:prstGeom>
            <a:noFill/>
            <a:ln>
              <a:noFill/>
            </a:ln>
          </p:spPr>
        </p:pic>
      </p:grpSp>
      <p:grpSp>
        <p:nvGrpSpPr>
          <p:cNvPr id="534" name="Google Shape;534;p34"/>
          <p:cNvGrpSpPr/>
          <p:nvPr/>
        </p:nvGrpSpPr>
        <p:grpSpPr>
          <a:xfrm>
            <a:off x="169750" y="598763"/>
            <a:ext cx="8837825" cy="2784738"/>
            <a:chOff x="169750" y="598763"/>
            <a:chExt cx="8837825" cy="2784738"/>
          </a:xfrm>
        </p:grpSpPr>
        <p:grpSp>
          <p:nvGrpSpPr>
            <p:cNvPr id="535" name="Google Shape;535;p34"/>
            <p:cNvGrpSpPr/>
            <p:nvPr/>
          </p:nvGrpSpPr>
          <p:grpSpPr>
            <a:xfrm>
              <a:off x="169750" y="598763"/>
              <a:ext cx="8755150" cy="572713"/>
              <a:chOff x="169750" y="598763"/>
              <a:chExt cx="8755150" cy="572713"/>
            </a:xfrm>
          </p:grpSpPr>
          <p:sp>
            <p:nvSpPr>
              <p:cNvPr id="536" name="Google Shape;536;p34"/>
              <p:cNvSpPr/>
              <p:nvPr/>
            </p:nvSpPr>
            <p:spPr>
              <a:xfrm>
                <a:off x="454400" y="642275"/>
                <a:ext cx="8470500" cy="529200"/>
              </a:xfrm>
              <a:prstGeom prst="roundRect">
                <a:avLst>
                  <a:gd name="adj" fmla="val 16667"/>
                </a:avLst>
              </a:prstGeom>
              <a:gradFill>
                <a:gsLst>
                  <a:gs pos="0">
                    <a:srgbClr val="EBE5F8"/>
                  </a:gs>
                  <a:gs pos="56000">
                    <a:srgbClr val="EBE5F8"/>
                  </a:gs>
                  <a:gs pos="100000">
                    <a:srgbClr val="EA9999"/>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Image Processing Software - </a:t>
                </a:r>
                <a:r>
                  <a:rPr lang="en" dirty="0">
                    <a:solidFill>
                      <a:schemeClr val="dk1"/>
                    </a:solidFill>
                    <a:latin typeface="Open Sans"/>
                    <a:ea typeface="Open Sans"/>
                    <a:cs typeface="Open Sans"/>
                    <a:sym typeface="Open Sans"/>
                  </a:rPr>
                  <a:t>System must process star images at baseline rates </a:t>
                </a:r>
                <a:br>
                  <a:rPr lang="en" dirty="0">
                    <a:solidFill>
                      <a:schemeClr val="dk1"/>
                    </a:solidFill>
                    <a:latin typeface="Open Sans"/>
                    <a:ea typeface="Open Sans"/>
                    <a:cs typeface="Open Sans"/>
                    <a:sym typeface="Open Sans"/>
                  </a:rPr>
                </a:br>
                <a:r>
                  <a:rPr lang="en" dirty="0">
                    <a:solidFill>
                      <a:schemeClr val="dk1"/>
                    </a:solidFill>
                    <a:latin typeface="Open Sans"/>
                    <a:ea typeface="Open Sans"/>
                    <a:cs typeface="Open Sans"/>
                    <a:sym typeface="Open Sans"/>
                  </a:rPr>
                  <a:t>	&amp; accuracy to calculate attitude characteristics. </a:t>
                </a:r>
                <a:endParaRPr dirty="0">
                  <a:solidFill>
                    <a:schemeClr val="dk1"/>
                  </a:solidFill>
                  <a:latin typeface="Open Sans"/>
                  <a:ea typeface="Open Sans"/>
                  <a:cs typeface="Open Sans"/>
                  <a:sym typeface="Open Sans"/>
                </a:endParaRPr>
              </a:p>
            </p:txBody>
          </p:sp>
          <p:sp>
            <p:nvSpPr>
              <p:cNvPr id="537" name="Google Shape;537;p34"/>
              <p:cNvSpPr/>
              <p:nvPr/>
            </p:nvSpPr>
            <p:spPr>
              <a:xfrm>
                <a:off x="169750" y="5987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3</a:t>
                </a:r>
                <a:endParaRPr b="1" dirty="0">
                  <a:latin typeface="Montserrat"/>
                  <a:ea typeface="Montserrat"/>
                  <a:cs typeface="Montserrat"/>
                  <a:sym typeface="Montserrat"/>
                </a:endParaRPr>
              </a:p>
            </p:txBody>
          </p:sp>
        </p:grpSp>
        <p:grpSp>
          <p:nvGrpSpPr>
            <p:cNvPr id="538" name="Google Shape;538;p34"/>
            <p:cNvGrpSpPr/>
            <p:nvPr/>
          </p:nvGrpSpPr>
          <p:grpSpPr>
            <a:xfrm>
              <a:off x="5619750" y="1389675"/>
              <a:ext cx="3387825" cy="1993825"/>
              <a:chOff x="5619750" y="1389675"/>
              <a:chExt cx="3387825" cy="1993825"/>
            </a:xfrm>
          </p:grpSpPr>
          <p:sp>
            <p:nvSpPr>
              <p:cNvPr id="539" name="Google Shape;539;p34"/>
              <p:cNvSpPr/>
              <p:nvPr/>
            </p:nvSpPr>
            <p:spPr>
              <a:xfrm>
                <a:off x="5619750" y="1638675"/>
                <a:ext cx="2672700" cy="1362000"/>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p34"/>
              <p:cNvSpPr/>
              <p:nvPr/>
            </p:nvSpPr>
            <p:spPr>
              <a:xfrm>
                <a:off x="5683525" y="1720675"/>
                <a:ext cx="2552700" cy="1224000"/>
              </a:xfrm>
              <a:prstGeom prst="rect">
                <a:avLst/>
              </a:prstGeom>
              <a:solidFill>
                <a:srgbClr val="FFF2CC"/>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34"/>
              <p:cNvSpPr txBox="1"/>
              <p:nvPr/>
            </p:nvSpPr>
            <p:spPr>
              <a:xfrm>
                <a:off x="5676375" y="1731250"/>
                <a:ext cx="2324100" cy="10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 dirty="0">
                    <a:latin typeface="Courier New"/>
                    <a:ea typeface="Courier New"/>
                    <a:cs typeface="Courier New"/>
                    <a:sym typeface="Courier New"/>
                  </a:rPr>
                  <a:t>%% Config</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match(img, YBSC)</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centroid(x,y,’sigma’)</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track SNR </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SNR = x*noise</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resolution</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Read</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sak</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Find</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Search</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Right_A</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Declina</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Figure</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plot(cen</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title(Dfbv</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Hold off</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p:txBody>
          </p:sp>
          <p:sp>
            <p:nvSpPr>
              <p:cNvPr id="542" name="Google Shape;542;p34"/>
              <p:cNvSpPr/>
              <p:nvPr/>
            </p:nvSpPr>
            <p:spPr>
              <a:xfrm>
                <a:off x="5924550" y="2173000"/>
                <a:ext cx="2672700" cy="121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543;p34"/>
              <p:cNvSpPr/>
              <p:nvPr/>
            </p:nvSpPr>
            <p:spPr>
              <a:xfrm>
                <a:off x="6124575" y="1924425"/>
                <a:ext cx="1202700" cy="249000"/>
              </a:xfrm>
              <a:prstGeom prst="round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Tracking</a:t>
                </a:r>
                <a:endParaRPr dirty="0"/>
              </a:p>
            </p:txBody>
          </p:sp>
          <p:sp>
            <p:nvSpPr>
              <p:cNvPr id="544" name="Google Shape;544;p34"/>
              <p:cNvSpPr/>
              <p:nvPr/>
            </p:nvSpPr>
            <p:spPr>
              <a:xfrm>
                <a:off x="5800725" y="1389675"/>
                <a:ext cx="1526400" cy="249000"/>
              </a:xfrm>
              <a:prstGeom prst="round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Lost In Space</a:t>
                </a:r>
                <a:endParaRPr dirty="0"/>
              </a:p>
            </p:txBody>
          </p:sp>
          <p:pic>
            <p:nvPicPr>
              <p:cNvPr id="545" name="Google Shape;545;p34"/>
              <p:cNvPicPr preferRelativeResize="0"/>
              <p:nvPr/>
            </p:nvPicPr>
            <p:blipFill rotWithShape="1">
              <a:blip r:embed="rId5">
                <a:alphaModFix/>
              </a:blip>
              <a:srcRect l="39140" t="20882" r="38861" b="19248"/>
              <a:stretch/>
            </p:blipFill>
            <p:spPr>
              <a:xfrm>
                <a:off x="7127125" y="1433913"/>
                <a:ext cx="166500" cy="160500"/>
              </a:xfrm>
              <a:prstGeom prst="ellipse">
                <a:avLst/>
              </a:prstGeom>
              <a:noFill/>
              <a:ln>
                <a:noFill/>
              </a:ln>
            </p:spPr>
          </p:pic>
          <p:pic>
            <p:nvPicPr>
              <p:cNvPr id="546" name="Google Shape;546;p34"/>
              <p:cNvPicPr preferRelativeResize="0"/>
              <p:nvPr/>
            </p:nvPicPr>
            <p:blipFill rotWithShape="1">
              <a:blip r:embed="rId5">
                <a:alphaModFix/>
              </a:blip>
              <a:srcRect l="39140" t="20882" r="38861" b="19248"/>
              <a:stretch/>
            </p:blipFill>
            <p:spPr>
              <a:xfrm>
                <a:off x="7127125" y="1968663"/>
                <a:ext cx="166500" cy="160500"/>
              </a:xfrm>
              <a:prstGeom prst="ellipse">
                <a:avLst/>
              </a:prstGeom>
              <a:noFill/>
              <a:ln>
                <a:noFill/>
              </a:ln>
            </p:spPr>
          </p:pic>
          <p:sp>
            <p:nvSpPr>
              <p:cNvPr id="547" name="Google Shape;547;p34"/>
              <p:cNvSpPr/>
              <p:nvPr/>
            </p:nvSpPr>
            <p:spPr>
              <a:xfrm>
                <a:off x="5984550" y="2216500"/>
                <a:ext cx="2552700" cy="1107600"/>
              </a:xfrm>
              <a:prstGeom prst="rect">
                <a:avLst/>
              </a:prstGeom>
              <a:solidFill>
                <a:srgbClr val="FFF2CC"/>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p34"/>
              <p:cNvSpPr txBox="1"/>
              <p:nvPr/>
            </p:nvSpPr>
            <p:spPr>
              <a:xfrm>
                <a:off x="6004975" y="2129175"/>
                <a:ext cx="2470200" cy="10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#Create the dcm</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def dcm_generator (phi, alpha, delta):</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phi = math.radians(phi)</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alpha = math.radians(alpha)</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delta = math.radians(delta)</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c1 = np.array([[1,0,0],[0,math.cos(delta),math.sin(delta)],[0,-1*math.sin(delta),math.cos(delta)]])</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c3 = np.array([[math.cos(phi),math.sin(phi),0],[-1*math.sin(phi),math.cos(phi),0],[0,0,1]])</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c3_2 = np.array([[math.cos(alpha),math.sin(alpha),0],[-1*math.sin(alpha),math.cos(alpha),0],[0,0,1]])</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#multiply 313 sequence in 2 steps 3*1 then (3*1)*3_2</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int = np.matmul(c3,c1)</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c313 = np.matmul(int,c3_2)</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#print(c313)</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    return c313</a:t>
                </a:r>
                <a:endParaRPr sz="300" dirty="0">
                  <a:latin typeface="Courier New"/>
                  <a:ea typeface="Courier New"/>
                  <a:cs typeface="Courier New"/>
                  <a:sym typeface="Courier New"/>
                </a:endParaRPr>
              </a:p>
              <a:p>
                <a:pPr marL="0" lvl="0" indent="0" algn="l" rtl="0">
                  <a:spcBef>
                    <a:spcPts val="0"/>
                  </a:spcBef>
                  <a:spcAft>
                    <a:spcPts val="0"/>
                  </a:spcAft>
                  <a:buNone/>
                </a:pP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#Return the quaternion</a:t>
                </a:r>
                <a:endParaRPr sz="300" dirty="0">
                  <a:latin typeface="Courier New"/>
                  <a:ea typeface="Courier New"/>
                  <a:cs typeface="Courier New"/>
                  <a:sym typeface="Courier New"/>
                </a:endParaRPr>
              </a:p>
              <a:p>
                <a:pPr marL="0" lvl="0" indent="0" algn="l" rtl="0">
                  <a:spcBef>
                    <a:spcPts val="0"/>
                  </a:spcBef>
                  <a:spcAft>
                    <a:spcPts val="0"/>
                  </a:spcAft>
                  <a:buNone/>
                </a:pPr>
                <a:r>
                  <a:rPr lang="en" sz="300" dirty="0">
                    <a:latin typeface="Courier New"/>
                    <a:ea typeface="Courier New"/>
                    <a:cs typeface="Courier New"/>
                    <a:sym typeface="Courier New"/>
                  </a:rPr>
                  <a:t>def quat_generator (c313):</a:t>
                </a:r>
                <a:endParaRPr sz="300" dirty="0">
                  <a:latin typeface="Courier New"/>
                  <a:ea typeface="Courier New"/>
                  <a:cs typeface="Courier New"/>
                  <a:sym typeface="Courier New"/>
                </a:endParaRPr>
              </a:p>
            </p:txBody>
          </p:sp>
          <p:sp>
            <p:nvSpPr>
              <p:cNvPr id="549" name="Google Shape;549;p34"/>
              <p:cNvSpPr txBox="1"/>
              <p:nvPr/>
            </p:nvSpPr>
            <p:spPr>
              <a:xfrm>
                <a:off x="8000475" y="1406900"/>
                <a:ext cx="1007100" cy="369300"/>
              </a:xfrm>
              <a:prstGeom prst="rect">
                <a:avLst/>
              </a:prstGeom>
              <a:solidFill>
                <a:srgbClr val="EA99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Tetra3</a:t>
                </a:r>
                <a:endParaRPr sz="1200" b="1" dirty="0">
                  <a:latin typeface="Open Sans"/>
                  <a:ea typeface="Open Sans"/>
                  <a:cs typeface="Open Sans"/>
                  <a:sym typeface="Open Sans"/>
                </a:endParaRPr>
              </a:p>
            </p:txBody>
          </p:sp>
        </p:grpSp>
      </p:grpSp>
      <p:grpSp>
        <p:nvGrpSpPr>
          <p:cNvPr id="550" name="Google Shape;550;p34"/>
          <p:cNvGrpSpPr/>
          <p:nvPr/>
        </p:nvGrpSpPr>
        <p:grpSpPr>
          <a:xfrm>
            <a:off x="245950" y="2717850"/>
            <a:ext cx="3107450" cy="971000"/>
            <a:chOff x="245950" y="2717850"/>
            <a:chExt cx="3107450" cy="971000"/>
          </a:xfrm>
        </p:grpSpPr>
        <p:sp>
          <p:nvSpPr>
            <p:cNvPr id="551" name="Google Shape;551;p34"/>
            <p:cNvSpPr/>
            <p:nvPr/>
          </p:nvSpPr>
          <p:spPr>
            <a:xfrm>
              <a:off x="635375" y="2817150"/>
              <a:ext cx="2612700" cy="780300"/>
            </a:xfrm>
            <a:prstGeom prst="roundRect">
              <a:avLst>
                <a:gd name="adj" fmla="val 16667"/>
              </a:avLst>
            </a:prstGeom>
            <a:gradFill>
              <a:gsLst>
                <a:gs pos="0">
                  <a:srgbClr val="EBE5F8"/>
                </a:gs>
                <a:gs pos="61000">
                  <a:srgbClr val="EBE5F8"/>
                </a:gs>
                <a:gs pos="100000">
                  <a:srgbClr val="EA9999"/>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   The attitude solution shall have an absolute accuracy of less than 0.05°(1σ).</a:t>
              </a:r>
              <a:endParaRPr sz="1200" dirty="0">
                <a:latin typeface="Open Sans"/>
                <a:ea typeface="Open Sans"/>
                <a:cs typeface="Open Sans"/>
                <a:sym typeface="Open Sans"/>
              </a:endParaRPr>
            </a:p>
          </p:txBody>
        </p:sp>
        <p:sp>
          <p:nvSpPr>
            <p:cNvPr id="552" name="Google Shape;552;p34"/>
            <p:cNvSpPr/>
            <p:nvPr/>
          </p:nvSpPr>
          <p:spPr>
            <a:xfrm>
              <a:off x="245950" y="2717850"/>
              <a:ext cx="5829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t>L3</a:t>
              </a:r>
              <a:endParaRPr sz="1300" b="1" dirty="0"/>
            </a:p>
          </p:txBody>
        </p:sp>
        <p:pic>
          <p:nvPicPr>
            <p:cNvPr id="553" name="Google Shape;553;p34"/>
            <p:cNvPicPr preferRelativeResize="0"/>
            <p:nvPr/>
          </p:nvPicPr>
          <p:blipFill rotWithShape="1">
            <a:blip r:embed="rId4">
              <a:alphaModFix/>
            </a:blip>
            <a:srcRect l="7594" t="19726" r="53099" b="26668"/>
            <a:stretch/>
          </p:blipFill>
          <p:spPr>
            <a:xfrm>
              <a:off x="3139200" y="3479150"/>
              <a:ext cx="214200" cy="209700"/>
            </a:xfrm>
            <a:prstGeom prst="ellipse">
              <a:avLst/>
            </a:prstGeom>
            <a:noFill/>
            <a:ln>
              <a:noFill/>
            </a:ln>
          </p:spPr>
        </p:pic>
      </p:grpSp>
      <p:grpSp>
        <p:nvGrpSpPr>
          <p:cNvPr id="554" name="Google Shape;554;p34"/>
          <p:cNvGrpSpPr/>
          <p:nvPr/>
        </p:nvGrpSpPr>
        <p:grpSpPr>
          <a:xfrm>
            <a:off x="5943600" y="2160418"/>
            <a:ext cx="3063975" cy="1437581"/>
            <a:chOff x="5619750" y="1638675"/>
            <a:chExt cx="3063975" cy="1600692"/>
          </a:xfrm>
        </p:grpSpPr>
        <p:sp>
          <p:nvSpPr>
            <p:cNvPr id="555" name="Google Shape;555;p34"/>
            <p:cNvSpPr/>
            <p:nvPr/>
          </p:nvSpPr>
          <p:spPr>
            <a:xfrm>
              <a:off x="5619750" y="1638675"/>
              <a:ext cx="2672700" cy="1362000"/>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556;p34"/>
            <p:cNvSpPr txBox="1"/>
            <p:nvPr/>
          </p:nvSpPr>
          <p:spPr>
            <a:xfrm>
              <a:off x="7676625" y="2828067"/>
              <a:ext cx="1007100" cy="411300"/>
            </a:xfrm>
            <a:prstGeom prst="rect">
              <a:avLst/>
            </a:prstGeom>
            <a:solidFill>
              <a:srgbClr val="EA99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Custom</a:t>
              </a:r>
              <a:endParaRPr sz="1200" b="1" dirty="0">
                <a:latin typeface="Open Sans"/>
                <a:ea typeface="Open Sans"/>
                <a:cs typeface="Open Sans"/>
                <a:sym typeface="Open Sans"/>
              </a:endParaRPr>
            </a:p>
          </p:txBody>
        </p:sp>
      </p:grpSp>
      <p:sp>
        <p:nvSpPr>
          <p:cNvPr id="557" name="Google Shape;557;p3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dirty="0"/>
          </a:p>
        </p:txBody>
      </p:sp>
      <p:sp>
        <p:nvSpPr>
          <p:cNvPr id="558" name="Google Shape;558;p34"/>
          <p:cNvSpPr txBox="1"/>
          <p:nvPr/>
        </p:nvSpPr>
        <p:spPr>
          <a:xfrm>
            <a:off x="7252575" y="4698475"/>
            <a:ext cx="129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dirty="0">
                <a:solidFill>
                  <a:schemeClr val="hlink"/>
                </a:solidFill>
                <a:hlinkClick r:id="rId6" action="ppaction://hlinksldjump"/>
              </a:rPr>
              <a:t>Software Details</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1000"/>
                                        <p:tgtEl>
                                          <p:spTgt spid="534"/>
                                        </p:tgtEl>
                                      </p:cBhvr>
                                    </p:animEffect>
                                  </p:childTnLst>
                                </p:cTn>
                              </p:par>
                              <p:par>
                                <p:cTn id="8" presetID="10" presetClass="entr" presetSubtype="0" fill="hold" nodeType="withEffect">
                                  <p:stCondLst>
                                    <p:cond delay="0"/>
                                  </p:stCondLst>
                                  <p:childTnLst>
                                    <p:set>
                                      <p:cBhvr>
                                        <p:cTn id="9" dur="1" fill="hold">
                                          <p:stCondLst>
                                            <p:cond delay="0"/>
                                          </p:stCondLst>
                                        </p:cTn>
                                        <p:tgtEl>
                                          <p:spTgt spid="554"/>
                                        </p:tgtEl>
                                        <p:attrNameLst>
                                          <p:attrName>style.visibility</p:attrName>
                                        </p:attrNameLst>
                                      </p:cBhvr>
                                      <p:to>
                                        <p:strVal val="visible"/>
                                      </p:to>
                                    </p:set>
                                    <p:animEffect transition="in" filter="fade">
                                      <p:cBhvr>
                                        <p:cTn id="10" dur="1000"/>
                                        <p:tgtEl>
                                          <p:spTgt spid="554"/>
                                        </p:tgtEl>
                                      </p:cBhvr>
                                    </p:animEffect>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530"/>
                                        </p:tgtEl>
                                        <p:attrNameLst>
                                          <p:attrName>style.visibility</p:attrName>
                                        </p:attrNameLst>
                                      </p:cBhvr>
                                      <p:to>
                                        <p:strVal val="visible"/>
                                      </p:to>
                                    </p:set>
                                    <p:anim calcmode="lin" valueType="num">
                                      <p:cBhvr additive="base">
                                        <p:cTn id="14" dur="1000"/>
                                        <p:tgtEl>
                                          <p:spTgt spid="530"/>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 presetClass="entr" presetSubtype="1" fill="hold" nodeType="afterEffect">
                                  <p:stCondLst>
                                    <p:cond delay="0"/>
                                  </p:stCondLst>
                                  <p:childTnLst>
                                    <p:set>
                                      <p:cBhvr>
                                        <p:cTn id="17" dur="1" fill="hold">
                                          <p:stCondLst>
                                            <p:cond delay="0"/>
                                          </p:stCondLst>
                                        </p:cTn>
                                        <p:tgtEl>
                                          <p:spTgt spid="550"/>
                                        </p:tgtEl>
                                        <p:attrNameLst>
                                          <p:attrName>style.visibility</p:attrName>
                                        </p:attrNameLst>
                                      </p:cBhvr>
                                      <p:to>
                                        <p:strVal val="visible"/>
                                      </p:to>
                                    </p:set>
                                    <p:anim calcmode="lin" valueType="num">
                                      <p:cBhvr additive="base">
                                        <p:cTn id="18" dur="1000"/>
                                        <p:tgtEl>
                                          <p:spTgt spid="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518" name="Google Shape;2518;p97"/>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Quaternion Verification</a:t>
            </a:r>
            <a:endParaRPr dirty="0"/>
          </a:p>
        </p:txBody>
      </p:sp>
      <p:sp>
        <p:nvSpPr>
          <p:cNvPr id="2519" name="Google Shape;2519;p97"/>
          <p:cNvSpPr txBox="1">
            <a:spLocks noGrp="1"/>
          </p:cNvSpPr>
          <p:nvPr>
            <p:ph type="body" idx="1"/>
          </p:nvPr>
        </p:nvSpPr>
        <p:spPr>
          <a:xfrm>
            <a:off x="311700" y="3917600"/>
            <a:ext cx="8520600" cy="5088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 i="1" dirty="0"/>
              <a:t>For reference: our coordinate frame angles -- phi=alpha; theta=delta; psi = phi</a:t>
            </a:r>
            <a:r>
              <a:rPr lang="en" dirty="0"/>
              <a:t> </a:t>
            </a:r>
            <a:endParaRPr dirty="0"/>
          </a:p>
        </p:txBody>
      </p:sp>
      <p:pic>
        <p:nvPicPr>
          <p:cNvPr id="2520" name="Google Shape;2520;p97"/>
          <p:cNvPicPr preferRelativeResize="0"/>
          <p:nvPr/>
        </p:nvPicPr>
        <p:blipFill>
          <a:blip r:embed="rId3">
            <a:alphaModFix/>
          </a:blip>
          <a:stretch>
            <a:fillRect/>
          </a:stretch>
        </p:blipFill>
        <p:spPr>
          <a:xfrm>
            <a:off x="311700" y="681375"/>
            <a:ext cx="7295476" cy="2544500"/>
          </a:xfrm>
          <a:prstGeom prst="rect">
            <a:avLst/>
          </a:prstGeom>
          <a:noFill/>
          <a:ln>
            <a:noFill/>
          </a:ln>
        </p:spPr>
      </p:pic>
      <p:pic>
        <p:nvPicPr>
          <p:cNvPr id="2521" name="Google Shape;2521;p97"/>
          <p:cNvPicPr preferRelativeResize="0"/>
          <p:nvPr/>
        </p:nvPicPr>
        <p:blipFill>
          <a:blip r:embed="rId4">
            <a:alphaModFix/>
          </a:blip>
          <a:stretch>
            <a:fillRect/>
          </a:stretch>
        </p:blipFill>
        <p:spPr>
          <a:xfrm>
            <a:off x="3837625" y="625725"/>
            <a:ext cx="5306374" cy="3291875"/>
          </a:xfrm>
          <a:prstGeom prst="rect">
            <a:avLst/>
          </a:prstGeom>
          <a:noFill/>
          <a:ln>
            <a:noFill/>
          </a:ln>
        </p:spPr>
      </p:pic>
      <p:sp>
        <p:nvSpPr>
          <p:cNvPr id="2522" name="Google Shape;2522;p97"/>
          <p:cNvSpPr txBox="1"/>
          <p:nvPr/>
        </p:nvSpPr>
        <p:spPr>
          <a:xfrm>
            <a:off x="684450" y="3469650"/>
            <a:ext cx="17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Book</a:t>
            </a:r>
            <a:endParaRPr b="1" dirty="0"/>
          </a:p>
        </p:txBody>
      </p:sp>
      <p:sp>
        <p:nvSpPr>
          <p:cNvPr id="2523" name="Google Shape;2523;p97"/>
          <p:cNvSpPr txBox="1"/>
          <p:nvPr/>
        </p:nvSpPr>
        <p:spPr>
          <a:xfrm>
            <a:off x="6949425" y="2646200"/>
            <a:ext cx="17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Our Code</a:t>
            </a:r>
            <a:endParaRPr b="1" dirty="0"/>
          </a:p>
        </p:txBody>
      </p:sp>
      <p:sp>
        <p:nvSpPr>
          <p:cNvPr id="2524" name="Google Shape;2524;p9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70</a:t>
            </a:fld>
            <a:endParaRPr dirty="0"/>
          </a:p>
        </p:txBody>
      </p:sp>
      <p:sp>
        <p:nvSpPr>
          <p:cNvPr id="2525" name="Google Shape;2525;p97"/>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sp>
        <p:nvSpPr>
          <p:cNvPr id="2530" name="Google Shape;2530;p98"/>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Testing Plan: Indoor Setup</a:t>
            </a:r>
            <a:endParaRPr dirty="0"/>
          </a:p>
          <a:p>
            <a:pPr marL="0" lvl="0" indent="0" algn="l" rtl="0">
              <a:spcBef>
                <a:spcPts val="0"/>
              </a:spcBef>
              <a:spcAft>
                <a:spcPts val="0"/>
              </a:spcAft>
              <a:buNone/>
            </a:pPr>
            <a:endParaRPr dirty="0"/>
          </a:p>
        </p:txBody>
      </p:sp>
      <p:sp>
        <p:nvSpPr>
          <p:cNvPr id="2531" name="Google Shape;2531;p98"/>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b="1" dirty="0">
                <a:solidFill>
                  <a:srgbClr val="695D46"/>
                </a:solidFill>
              </a:rPr>
              <a:t>Equipment:</a:t>
            </a:r>
            <a:r>
              <a:rPr lang="en" sz="1600" dirty="0">
                <a:solidFill>
                  <a:srgbClr val="695D46"/>
                </a:solidFill>
                <a:latin typeface="Open Sans"/>
                <a:ea typeface="Open Sans"/>
                <a:cs typeface="Open Sans"/>
                <a:sym typeface="Open Sans"/>
              </a:rPr>
              <a:t> Darkroom, high resolution monitor, collimating lens to cause stars to </a:t>
            </a:r>
            <a:r>
              <a:rPr lang="en" sz="1600" dirty="0">
                <a:solidFill>
                  <a:srgbClr val="695D46"/>
                </a:solidFill>
              </a:rPr>
              <a:t>appear far away</a:t>
            </a:r>
            <a:r>
              <a:rPr lang="en" sz="1600" dirty="0">
                <a:solidFill>
                  <a:srgbClr val="695D46"/>
                </a:solidFill>
                <a:latin typeface="Open Sans"/>
                <a:ea typeface="Open Sans"/>
                <a:cs typeface="Open Sans"/>
                <a:sym typeface="Open Sans"/>
              </a:rPr>
              <a:t>, high</a:t>
            </a:r>
            <a:r>
              <a:rPr lang="en" sz="1600" dirty="0">
                <a:solidFill>
                  <a:srgbClr val="695D46"/>
                </a:solidFill>
              </a:rPr>
              <a:t>-</a:t>
            </a:r>
            <a:r>
              <a:rPr lang="en" sz="1600" dirty="0">
                <a:solidFill>
                  <a:srgbClr val="695D46"/>
                </a:solidFill>
                <a:latin typeface="Open Sans"/>
                <a:ea typeface="Open Sans"/>
                <a:cs typeface="Open Sans"/>
                <a:sym typeface="Open Sans"/>
              </a:rPr>
              <a:t>precision rotation </a:t>
            </a:r>
            <a:r>
              <a:rPr lang="en" sz="1600" dirty="0">
                <a:solidFill>
                  <a:srgbClr val="695D46"/>
                </a:solidFill>
              </a:rPr>
              <a:t>DC motor, control center with live Astrometry outputs</a:t>
            </a:r>
            <a:endParaRPr sz="1600" dirty="0">
              <a:solidFill>
                <a:srgbClr val="695D46"/>
              </a:solidFill>
            </a:endParaRPr>
          </a:p>
          <a:p>
            <a:pPr marL="0" lvl="0" indent="0" algn="l" rtl="0">
              <a:spcBef>
                <a:spcPts val="1600"/>
              </a:spcBef>
              <a:spcAft>
                <a:spcPts val="0"/>
              </a:spcAft>
              <a:buNone/>
            </a:pPr>
            <a:r>
              <a:rPr lang="en" sz="1600" b="1" dirty="0">
                <a:solidFill>
                  <a:srgbClr val="695D46"/>
                </a:solidFill>
              </a:rPr>
              <a:t>Setup: </a:t>
            </a:r>
            <a:r>
              <a:rPr lang="en" sz="1600" dirty="0">
                <a:solidFill>
                  <a:srgbClr val="695D46"/>
                </a:solidFill>
              </a:rPr>
              <a:t>CubIST mounted to rotating motor to emulate maximum allowable slew rate; operational for 2 hours straight.</a:t>
            </a:r>
            <a:endParaRPr sz="1600" dirty="0">
              <a:solidFill>
                <a:srgbClr val="695D46"/>
              </a:solidFill>
            </a:endParaRPr>
          </a:p>
          <a:p>
            <a:pPr marL="0" lvl="0" indent="0" algn="l" rtl="0">
              <a:spcBef>
                <a:spcPts val="1600"/>
              </a:spcBef>
              <a:spcAft>
                <a:spcPts val="0"/>
              </a:spcAft>
              <a:buNone/>
            </a:pPr>
            <a:r>
              <a:rPr lang="en" sz="1600" b="1" dirty="0">
                <a:solidFill>
                  <a:srgbClr val="695D46"/>
                </a:solidFill>
              </a:rPr>
              <a:t>Plan:</a:t>
            </a:r>
            <a:r>
              <a:rPr lang="en" sz="1600" dirty="0">
                <a:solidFill>
                  <a:srgbClr val="695D46"/>
                </a:solidFill>
              </a:rPr>
              <a:t> CubIST views surroundings through collimating lens and takes images of the stars produced on LCD monitor. Quaternions printed to monitor and compared to online model.</a:t>
            </a:r>
            <a:endParaRPr sz="1600" dirty="0">
              <a:solidFill>
                <a:srgbClr val="695D46"/>
              </a:solidFill>
            </a:endParaRPr>
          </a:p>
          <a:p>
            <a:pPr marL="0" lvl="0" indent="0" algn="l" rtl="0">
              <a:spcBef>
                <a:spcPts val="1600"/>
              </a:spcBef>
              <a:spcAft>
                <a:spcPts val="1600"/>
              </a:spcAft>
              <a:buNone/>
            </a:pPr>
            <a:r>
              <a:rPr lang="en" sz="1600" b="1" dirty="0">
                <a:solidFill>
                  <a:srgbClr val="695D46"/>
                </a:solidFill>
              </a:rPr>
              <a:t>Pass criteria:</a:t>
            </a:r>
            <a:r>
              <a:rPr lang="en" sz="1600" dirty="0">
                <a:solidFill>
                  <a:srgbClr val="695D46"/>
                </a:solidFill>
              </a:rPr>
              <a:t> All attitude solutions are within 10% of Astrometry solutions at same angle and location.</a:t>
            </a:r>
            <a:endParaRPr sz="1600" dirty="0">
              <a:solidFill>
                <a:srgbClr val="695D46"/>
              </a:solidFill>
            </a:endParaRPr>
          </a:p>
        </p:txBody>
      </p:sp>
      <p:sp>
        <p:nvSpPr>
          <p:cNvPr id="2532" name="Google Shape;2532;p9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71</a:t>
            </a:fld>
            <a:endParaRPr dirty="0"/>
          </a:p>
        </p:txBody>
      </p:sp>
      <p:sp>
        <p:nvSpPr>
          <p:cNvPr id="2533" name="Google Shape;2533;p9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71</a:t>
            </a:fld>
            <a:endParaRPr dirty="0"/>
          </a:p>
        </p:txBody>
      </p:sp>
      <p:sp>
        <p:nvSpPr>
          <p:cNvPr id="2534" name="Google Shape;2534;p98"/>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39" name="Google Shape;2539;p9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Testing Plan: Indoor Setup</a:t>
            </a:r>
            <a:endParaRPr dirty="0"/>
          </a:p>
          <a:p>
            <a:pPr marL="0" lvl="0" indent="0" algn="l" rtl="0">
              <a:spcBef>
                <a:spcPts val="0"/>
              </a:spcBef>
              <a:spcAft>
                <a:spcPts val="0"/>
              </a:spcAft>
              <a:buNone/>
            </a:pPr>
            <a:endParaRPr dirty="0"/>
          </a:p>
        </p:txBody>
      </p:sp>
      <p:sp>
        <p:nvSpPr>
          <p:cNvPr id="2540" name="Google Shape;2540;p99"/>
          <p:cNvSpPr txBox="1">
            <a:spLocks noGrp="1"/>
          </p:cNvSpPr>
          <p:nvPr>
            <p:ph type="body" idx="1"/>
          </p:nvPr>
        </p:nvSpPr>
        <p:spPr>
          <a:xfrm>
            <a:off x="311700" y="681375"/>
            <a:ext cx="8520600" cy="37452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en" sz="1600" b="1" dirty="0">
                <a:solidFill>
                  <a:srgbClr val="695D46"/>
                </a:solidFill>
              </a:rPr>
              <a:t>Darkroom LCD Setup:</a:t>
            </a:r>
            <a:endParaRPr sz="1600" dirty="0">
              <a:solidFill>
                <a:srgbClr val="695D46"/>
              </a:solidFill>
            </a:endParaRPr>
          </a:p>
        </p:txBody>
      </p:sp>
      <p:sp>
        <p:nvSpPr>
          <p:cNvPr id="2541" name="Google Shape;2541;p9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72</a:t>
            </a:fld>
            <a:endParaRPr dirty="0"/>
          </a:p>
        </p:txBody>
      </p:sp>
      <p:pic>
        <p:nvPicPr>
          <p:cNvPr id="2542" name="Google Shape;2542;p99"/>
          <p:cNvPicPr preferRelativeResize="0"/>
          <p:nvPr/>
        </p:nvPicPr>
        <p:blipFill rotWithShape="1">
          <a:blip r:embed="rId3">
            <a:alphaModFix/>
          </a:blip>
          <a:srcRect l="2524"/>
          <a:stretch/>
        </p:blipFill>
        <p:spPr>
          <a:xfrm>
            <a:off x="1006939" y="1130025"/>
            <a:ext cx="7034862" cy="3212475"/>
          </a:xfrm>
          <a:prstGeom prst="rect">
            <a:avLst/>
          </a:prstGeom>
          <a:noFill/>
          <a:ln w="9525" cap="flat" cmpd="sng">
            <a:solidFill>
              <a:schemeClr val="lt1"/>
            </a:solidFill>
            <a:prstDash val="solid"/>
            <a:round/>
            <a:headEnd type="none" w="sm" len="sm"/>
            <a:tailEnd type="none" w="sm" len="sm"/>
          </a:ln>
        </p:spPr>
      </p:pic>
      <p:sp>
        <p:nvSpPr>
          <p:cNvPr id="2543" name="Google Shape;2543;p99"/>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8" name="Google Shape;2548;p100"/>
          <p:cNvSpPr txBox="1">
            <a:spLocks noGrp="1"/>
          </p:cNvSpPr>
          <p:nvPr>
            <p:ph type="title"/>
          </p:nvPr>
        </p:nvSpPr>
        <p:spPr>
          <a:xfrm>
            <a:off x="16817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latin typeface="PT Sans Narrow"/>
                <a:ea typeface="PT Sans Narrow"/>
                <a:cs typeface="PT Sans Narrow"/>
                <a:sym typeface="PT Sans Narrow"/>
              </a:rPr>
              <a:t>Full-System Indoor Testing Feasibility</a:t>
            </a:r>
            <a:endParaRPr b="1" dirty="0">
              <a:latin typeface="PT Sans Narrow"/>
              <a:ea typeface="PT Sans Narrow"/>
              <a:cs typeface="PT Sans Narrow"/>
              <a:sym typeface="PT Sans Narrow"/>
            </a:endParaRPr>
          </a:p>
          <a:p>
            <a:pPr marL="0" lvl="0" indent="0" algn="l" rtl="0">
              <a:spcBef>
                <a:spcPts val="0"/>
              </a:spcBef>
              <a:spcAft>
                <a:spcPts val="0"/>
              </a:spcAft>
              <a:buNone/>
            </a:pPr>
            <a:endParaRPr dirty="0"/>
          </a:p>
        </p:txBody>
      </p:sp>
      <p:sp>
        <p:nvSpPr>
          <p:cNvPr id="2549" name="Google Shape;2549;p100"/>
          <p:cNvSpPr txBox="1">
            <a:spLocks noGrp="1"/>
          </p:cNvSpPr>
          <p:nvPr>
            <p:ph type="sldNum" idx="3"/>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73</a:t>
            </a:fld>
            <a:endParaRPr dirty="0"/>
          </a:p>
        </p:txBody>
      </p:sp>
      <p:graphicFrame>
        <p:nvGraphicFramePr>
          <p:cNvPr id="2550" name="Google Shape;2550;p100"/>
          <p:cNvGraphicFramePr/>
          <p:nvPr/>
        </p:nvGraphicFramePr>
        <p:xfrm>
          <a:off x="142125" y="1016600"/>
          <a:ext cx="3000000" cy="3000000"/>
        </p:xfrm>
        <a:graphic>
          <a:graphicData uri="http://schemas.openxmlformats.org/drawingml/2006/table">
            <a:tbl>
              <a:tblPr>
                <a:noFill/>
                <a:tableStyleId>{23CC4F8D-3894-416D-8B37-F4D78A966482}</a:tableStyleId>
              </a:tblPr>
              <a:tblGrid>
                <a:gridCol w="4444050">
                  <a:extLst>
                    <a:ext uri="{9D8B030D-6E8A-4147-A177-3AD203B41FA5}">
                      <a16:colId xmlns:a16="http://schemas.microsoft.com/office/drawing/2014/main" val="20000"/>
                    </a:ext>
                  </a:extLst>
                </a:gridCol>
                <a:gridCol w="4511025">
                  <a:extLst>
                    <a:ext uri="{9D8B030D-6E8A-4147-A177-3AD203B41FA5}">
                      <a16:colId xmlns:a16="http://schemas.microsoft.com/office/drawing/2014/main" val="20001"/>
                    </a:ext>
                  </a:extLst>
                </a:gridCol>
              </a:tblGrid>
              <a:tr h="574950">
                <a:tc>
                  <a:txBody>
                    <a:bodyPr/>
                    <a:lstStyle/>
                    <a:p>
                      <a:pPr marL="0" lvl="0" indent="0" algn="l" rtl="0">
                        <a:spcBef>
                          <a:spcPts val="0"/>
                        </a:spcBef>
                        <a:spcAft>
                          <a:spcPts val="0"/>
                        </a:spcAft>
                        <a:buNone/>
                      </a:pPr>
                      <a:r>
                        <a:rPr lang="en" sz="1600" dirty="0">
                          <a:latin typeface="Open Sans"/>
                          <a:ea typeface="Open Sans"/>
                          <a:cs typeface="Open Sans"/>
                          <a:sym typeface="Open Sans"/>
                        </a:rPr>
                        <a:t>Benefits</a:t>
                      </a:r>
                      <a:endParaRPr sz="1600" dirty="0">
                        <a:latin typeface="Open Sans"/>
                        <a:ea typeface="Open Sans"/>
                        <a:cs typeface="Open Sans"/>
                        <a:sym typeface="Open Sans"/>
                      </a:endParaRPr>
                    </a:p>
                  </a:txBody>
                  <a:tcPr marL="91425" marR="91425" marT="91425" marB="91425">
                    <a:solidFill>
                      <a:srgbClr val="CFB87C"/>
                    </a:solidFill>
                  </a:tcPr>
                </a:tc>
                <a:tc>
                  <a:txBody>
                    <a:bodyPr/>
                    <a:lstStyle/>
                    <a:p>
                      <a:pPr marL="0" lvl="0" indent="0" algn="l" rtl="0">
                        <a:spcBef>
                          <a:spcPts val="0"/>
                        </a:spcBef>
                        <a:spcAft>
                          <a:spcPts val="0"/>
                        </a:spcAft>
                        <a:buNone/>
                      </a:pPr>
                      <a:r>
                        <a:rPr lang="en" sz="1600" dirty="0">
                          <a:latin typeface="Open Sans"/>
                          <a:ea typeface="Open Sans"/>
                          <a:cs typeface="Open Sans"/>
                          <a:sym typeface="Open Sans"/>
                        </a:rPr>
                        <a:t>Challenges</a:t>
                      </a:r>
                      <a:endParaRPr sz="1600" dirty="0">
                        <a:latin typeface="Open Sans"/>
                        <a:ea typeface="Open Sans"/>
                        <a:cs typeface="Open Sans"/>
                        <a:sym typeface="Open Sans"/>
                      </a:endParaRPr>
                    </a:p>
                  </a:txBody>
                  <a:tcPr marL="91425" marR="91425" marT="91425" marB="91425">
                    <a:solidFill>
                      <a:srgbClr val="CFB87C"/>
                    </a:solidFill>
                  </a:tcPr>
                </a:tc>
                <a:extLst>
                  <a:ext uri="{0D108BD9-81ED-4DB2-BD59-A6C34878D82A}">
                    <a16:rowId xmlns:a16="http://schemas.microsoft.com/office/drawing/2014/main" val="10000"/>
                  </a:ext>
                </a:extLst>
              </a:tr>
              <a:tr h="1971250">
                <a:tc>
                  <a:txBody>
                    <a:bodyPr/>
                    <a:lstStyle/>
                    <a:p>
                      <a:pPr marL="457200" lvl="0" indent="-317500" algn="l" rtl="0">
                        <a:lnSpc>
                          <a:spcPct val="150000"/>
                        </a:lnSpc>
                        <a:spcBef>
                          <a:spcPts val="0"/>
                        </a:spcBef>
                        <a:spcAft>
                          <a:spcPts val="0"/>
                        </a:spcAft>
                        <a:buSzPts val="1400"/>
                        <a:buFont typeface="Open Sans"/>
                        <a:buChar char="●"/>
                      </a:pPr>
                      <a:r>
                        <a:rPr lang="en" dirty="0">
                          <a:latin typeface="Open Sans"/>
                          <a:ea typeface="Open Sans"/>
                          <a:cs typeface="Open Sans"/>
                          <a:sym typeface="Open Sans"/>
                        </a:rPr>
                        <a:t>Image source and expected result are fully verifiable - no additional testing is needed to determine accuracy of optical hardware</a:t>
                      </a:r>
                      <a:endParaRPr dirty="0">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dirty="0">
                          <a:latin typeface="Open Sans"/>
                          <a:ea typeface="Open Sans"/>
                          <a:cs typeface="Open Sans"/>
                          <a:sym typeface="Open Sans"/>
                        </a:rPr>
                        <a:t>Controlled environment</a:t>
                      </a:r>
                      <a:endParaRPr dirty="0">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dirty="0">
                          <a:latin typeface="Open Sans"/>
                          <a:ea typeface="Open Sans"/>
                          <a:cs typeface="Open Sans"/>
                          <a:sym typeface="Open Sans"/>
                        </a:rPr>
                        <a:t>Perfectly run test is fully descriptive</a:t>
                      </a:r>
                      <a:endParaRPr dirty="0">
                        <a:latin typeface="Open Sans"/>
                        <a:ea typeface="Open Sans"/>
                        <a:cs typeface="Open Sans"/>
                        <a:sym typeface="Open Sans"/>
                      </a:endParaRPr>
                    </a:p>
                  </a:txBody>
                  <a:tcPr marL="91425" marR="91425" marT="91425" marB="91425"/>
                </a:tc>
                <a:tc>
                  <a:txBody>
                    <a:bodyPr/>
                    <a:lstStyle/>
                    <a:p>
                      <a:pPr marL="457200" lvl="0" indent="-317500" algn="l" rtl="0">
                        <a:lnSpc>
                          <a:spcPct val="150000"/>
                        </a:lnSpc>
                        <a:spcBef>
                          <a:spcPts val="0"/>
                        </a:spcBef>
                        <a:spcAft>
                          <a:spcPts val="0"/>
                        </a:spcAft>
                        <a:buSzPts val="1400"/>
                        <a:buFont typeface="Open Sans"/>
                        <a:buChar char="●"/>
                      </a:pPr>
                      <a:r>
                        <a:rPr lang="en" dirty="0">
                          <a:latin typeface="Open Sans"/>
                          <a:ea typeface="Open Sans"/>
                          <a:cs typeface="Open Sans"/>
                          <a:sym typeface="Open Sans"/>
                        </a:rPr>
                        <a:t>Significant induced/propagated error from potential misalignment of collimating lens</a:t>
                      </a:r>
                      <a:endParaRPr dirty="0">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dirty="0">
                          <a:latin typeface="Open Sans"/>
                          <a:ea typeface="Open Sans"/>
                          <a:cs typeface="Open Sans"/>
                          <a:sym typeface="Open Sans"/>
                        </a:rPr>
                        <a:t>Almost perfect precision required in order for test to be useful</a:t>
                      </a:r>
                      <a:endParaRPr dirty="0">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Char char="●"/>
                      </a:pPr>
                      <a:r>
                        <a:rPr lang="en" dirty="0">
                          <a:latin typeface="Open Sans"/>
                          <a:ea typeface="Open Sans"/>
                          <a:cs typeface="Open Sans"/>
                          <a:sym typeface="Open Sans"/>
                        </a:rPr>
                        <a:t>Setup is difficult and requires expertise</a:t>
                      </a:r>
                      <a:endParaRPr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bl>
          </a:graphicData>
        </a:graphic>
      </p:graphicFrame>
      <p:sp>
        <p:nvSpPr>
          <p:cNvPr id="2551" name="Google Shape;2551;p100"/>
          <p:cNvSpPr/>
          <p:nvPr/>
        </p:nvSpPr>
        <p:spPr>
          <a:xfrm>
            <a:off x="4005275" y="4777950"/>
            <a:ext cx="12288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101"/>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Sprint Schedule </a:t>
            </a:r>
            <a:endParaRPr dirty="0"/>
          </a:p>
        </p:txBody>
      </p:sp>
      <p:graphicFrame>
        <p:nvGraphicFramePr>
          <p:cNvPr id="2557" name="Google Shape;2557;p101"/>
          <p:cNvGraphicFramePr/>
          <p:nvPr>
            <p:extLst>
              <p:ext uri="{D42A27DB-BD31-4B8C-83A1-F6EECF244321}">
                <p14:modId xmlns:p14="http://schemas.microsoft.com/office/powerpoint/2010/main" val="2664221420"/>
              </p:ext>
            </p:extLst>
          </p:nvPr>
        </p:nvGraphicFramePr>
        <p:xfrm>
          <a:off x="119075" y="564025"/>
          <a:ext cx="8963025" cy="3719975"/>
        </p:xfrm>
        <a:graphic>
          <a:graphicData uri="http://schemas.openxmlformats.org/drawingml/2006/table">
            <a:tbl>
              <a:tblPr>
                <a:noFill/>
                <a:tableStyleId>{2D0A7D30-7D39-4C06-8EB9-E5F46027E197}</a:tableStyleId>
              </a:tblPr>
              <a:tblGrid>
                <a:gridCol w="1163450">
                  <a:extLst>
                    <a:ext uri="{9D8B030D-6E8A-4147-A177-3AD203B41FA5}">
                      <a16:colId xmlns:a16="http://schemas.microsoft.com/office/drawing/2014/main" val="20000"/>
                    </a:ext>
                  </a:extLst>
                </a:gridCol>
                <a:gridCol w="4366625">
                  <a:extLst>
                    <a:ext uri="{9D8B030D-6E8A-4147-A177-3AD203B41FA5}">
                      <a16:colId xmlns:a16="http://schemas.microsoft.com/office/drawing/2014/main" val="20001"/>
                    </a:ext>
                  </a:extLst>
                </a:gridCol>
                <a:gridCol w="2456200">
                  <a:extLst>
                    <a:ext uri="{9D8B030D-6E8A-4147-A177-3AD203B41FA5}">
                      <a16:colId xmlns:a16="http://schemas.microsoft.com/office/drawing/2014/main" val="20002"/>
                    </a:ext>
                  </a:extLst>
                </a:gridCol>
                <a:gridCol w="976750">
                  <a:extLst>
                    <a:ext uri="{9D8B030D-6E8A-4147-A177-3AD203B41FA5}">
                      <a16:colId xmlns:a16="http://schemas.microsoft.com/office/drawing/2014/main" val="20003"/>
                    </a:ext>
                  </a:extLst>
                </a:gridCol>
              </a:tblGrid>
              <a:tr h="346500">
                <a:tc>
                  <a:txBody>
                    <a:bodyPr/>
                    <a:lstStyle/>
                    <a:p>
                      <a:pPr marL="0" lvl="0" indent="0" algn="ctr" rtl="0">
                        <a:spcBef>
                          <a:spcPts val="0"/>
                        </a:spcBef>
                        <a:spcAft>
                          <a:spcPts val="0"/>
                        </a:spcAft>
                        <a:buNone/>
                      </a:pPr>
                      <a:r>
                        <a:rPr lang="en" u="sng" dirty="0"/>
                        <a:t>Date</a:t>
                      </a:r>
                      <a:endParaRPr u="sng" dirty="0"/>
                    </a:p>
                  </a:txBody>
                  <a:tcPr marL="63500" marR="63500" marT="63500" marB="63500"/>
                </a:tc>
                <a:tc>
                  <a:txBody>
                    <a:bodyPr/>
                    <a:lstStyle/>
                    <a:p>
                      <a:pPr marL="0" lvl="0" indent="0" algn="ctr" rtl="0">
                        <a:spcBef>
                          <a:spcPts val="0"/>
                        </a:spcBef>
                        <a:spcAft>
                          <a:spcPts val="0"/>
                        </a:spcAft>
                        <a:buNone/>
                      </a:pPr>
                      <a:r>
                        <a:rPr lang="en" u="sng" dirty="0"/>
                        <a:t>Important Milestones</a:t>
                      </a:r>
                      <a:endParaRPr u="sng" dirty="0"/>
                    </a:p>
                  </a:txBody>
                  <a:tcPr marL="63500" marR="63500" marT="63500" marB="63500"/>
                </a:tc>
                <a:tc>
                  <a:txBody>
                    <a:bodyPr/>
                    <a:lstStyle/>
                    <a:p>
                      <a:pPr marL="0" lvl="0" indent="0" algn="ctr" rtl="0">
                        <a:spcBef>
                          <a:spcPts val="0"/>
                        </a:spcBef>
                        <a:spcAft>
                          <a:spcPts val="0"/>
                        </a:spcAft>
                        <a:buNone/>
                      </a:pPr>
                      <a:r>
                        <a:rPr lang="en" u="sng" dirty="0"/>
                        <a:t>School Holidays/Dates </a:t>
                      </a:r>
                      <a:endParaRPr u="sng" dirty="0"/>
                    </a:p>
                  </a:txBody>
                  <a:tcPr marL="63500" marR="63500" marT="63500" marB="63500"/>
                </a:tc>
                <a:tc>
                  <a:txBody>
                    <a:bodyPr/>
                    <a:lstStyle/>
                    <a:p>
                      <a:pPr marL="0" lvl="0" indent="0" algn="ctr" rtl="0">
                        <a:spcBef>
                          <a:spcPts val="0"/>
                        </a:spcBef>
                        <a:spcAft>
                          <a:spcPts val="0"/>
                        </a:spcAft>
                        <a:buNone/>
                      </a:pPr>
                      <a:r>
                        <a:rPr lang="en" sz="1000" u="sng" dirty="0"/>
                        <a:t>Req Lectures</a:t>
                      </a:r>
                      <a:endParaRPr sz="1000" u="sng" dirty="0"/>
                    </a:p>
                  </a:txBody>
                  <a:tcPr marL="63500" marR="63500" marT="63500" marB="63500"/>
                </a:tc>
                <a:extLst>
                  <a:ext uri="{0D108BD9-81ED-4DB2-BD59-A6C34878D82A}">
                    <a16:rowId xmlns:a16="http://schemas.microsoft.com/office/drawing/2014/main" val="10000"/>
                  </a:ext>
                </a:extLst>
              </a:tr>
              <a:tr h="915275">
                <a:tc>
                  <a:txBody>
                    <a:bodyPr/>
                    <a:lstStyle/>
                    <a:p>
                      <a:pPr marL="0" lvl="0" indent="0" algn="l" rtl="0">
                        <a:spcBef>
                          <a:spcPts val="0"/>
                        </a:spcBef>
                        <a:spcAft>
                          <a:spcPts val="0"/>
                        </a:spcAft>
                        <a:buNone/>
                      </a:pPr>
                      <a:r>
                        <a:rPr lang="en" sz="1000" dirty="0"/>
                        <a:t>Jan 10th - Jan 21st</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Cont Sftwr development</a:t>
                      </a:r>
                      <a:endParaRPr sz="1000" dirty="0"/>
                    </a:p>
                    <a:p>
                      <a:pPr marL="457200" lvl="0" indent="-292100" algn="l" rtl="0">
                        <a:spcBef>
                          <a:spcPts val="0"/>
                        </a:spcBef>
                        <a:spcAft>
                          <a:spcPts val="0"/>
                        </a:spcAft>
                        <a:buSzPts val="1000"/>
                        <a:buAutoNum type="arabicParenR"/>
                      </a:pPr>
                      <a:r>
                        <a:rPr lang="en" sz="1000" dirty="0"/>
                        <a:t>Complete Optics &amp; Electronics Assembly </a:t>
                      </a:r>
                      <a:endParaRPr sz="1000" dirty="0"/>
                    </a:p>
                    <a:p>
                      <a:pPr marL="457200" lvl="0" indent="-292100" algn="l" rtl="0">
                        <a:spcBef>
                          <a:spcPts val="0"/>
                        </a:spcBef>
                        <a:spcAft>
                          <a:spcPts val="0"/>
                        </a:spcAft>
                        <a:buSzPts val="1000"/>
                        <a:buAutoNum type="arabicParenR"/>
                      </a:pPr>
                      <a:r>
                        <a:rPr lang="en" sz="1000" dirty="0"/>
                        <a:t>Begin Baffle Mfg</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AutoNum type="alphaLcParenR"/>
                      </a:pPr>
                      <a:r>
                        <a:rPr lang="en" sz="1000" dirty="0"/>
                        <a:t>Work on IDR &amp; complete it</a:t>
                      </a:r>
                      <a:endParaRPr sz="1000" dirty="0"/>
                    </a:p>
                  </a:txBody>
                  <a:tcPr marL="63500" marR="63500" marT="63500" marB="63500"/>
                </a:tc>
                <a:tc>
                  <a:txBody>
                    <a:bodyPr/>
                    <a:lstStyle/>
                    <a:p>
                      <a:pPr marL="0" lvl="0" indent="0" algn="l" rtl="0">
                        <a:spcBef>
                          <a:spcPts val="0"/>
                        </a:spcBef>
                        <a:spcAft>
                          <a:spcPts val="0"/>
                        </a:spcAft>
                        <a:buNone/>
                      </a:pPr>
                      <a:r>
                        <a:rPr lang="en" sz="1000" dirty="0"/>
                        <a:t>Virtual 2 weeks</a:t>
                      </a:r>
                      <a:endParaRPr sz="1000" dirty="0"/>
                    </a:p>
                    <a:p>
                      <a:pPr marL="0" lvl="0" indent="0" algn="l" rtl="0">
                        <a:spcBef>
                          <a:spcPts val="0"/>
                        </a:spcBef>
                        <a:spcAft>
                          <a:spcPts val="0"/>
                        </a:spcAft>
                        <a:buNone/>
                      </a:pPr>
                      <a:r>
                        <a:rPr lang="en" sz="1000" dirty="0"/>
                        <a:t>Jan 17th: MLK Day</a:t>
                      </a:r>
                      <a:endParaRPr sz="1000" dirty="0"/>
                    </a:p>
                  </a:txBody>
                  <a:tcPr marL="63500" marR="63500" marT="63500" marB="63500"/>
                </a:tc>
                <a:tc>
                  <a:txBody>
                    <a:bodyPr/>
                    <a:lstStyle/>
                    <a:p>
                      <a:pPr marL="0" lvl="0" indent="0" algn="l" rtl="0">
                        <a:spcBef>
                          <a:spcPts val="0"/>
                        </a:spcBef>
                        <a:spcAft>
                          <a:spcPts val="0"/>
                        </a:spcAft>
                        <a:buNone/>
                      </a:pPr>
                      <a:r>
                        <a:rPr lang="en" sz="1000" dirty="0"/>
                        <a:t>Jan 13th </a:t>
                      </a:r>
                      <a:endParaRPr sz="1000" dirty="0"/>
                    </a:p>
                    <a:p>
                      <a:pPr marL="0" lvl="0" indent="0" algn="l" rtl="0">
                        <a:spcBef>
                          <a:spcPts val="0"/>
                        </a:spcBef>
                        <a:spcAft>
                          <a:spcPts val="0"/>
                        </a:spcAft>
                        <a:buNone/>
                      </a:pPr>
                      <a:r>
                        <a:rPr lang="en" sz="1000" dirty="0"/>
                        <a:t>Jan 18th </a:t>
                      </a:r>
                      <a:endParaRPr sz="1000" dirty="0"/>
                    </a:p>
                  </a:txBody>
                  <a:tcPr marL="63500" marR="63500" marT="63500" marB="63500"/>
                </a:tc>
                <a:extLst>
                  <a:ext uri="{0D108BD9-81ED-4DB2-BD59-A6C34878D82A}">
                    <a16:rowId xmlns:a16="http://schemas.microsoft.com/office/drawing/2014/main" val="10001"/>
                  </a:ext>
                </a:extLst>
              </a:tr>
              <a:tr h="1229100">
                <a:tc>
                  <a:txBody>
                    <a:bodyPr/>
                    <a:lstStyle/>
                    <a:p>
                      <a:pPr marL="0" lvl="0" indent="0" algn="l" rtl="0">
                        <a:spcBef>
                          <a:spcPts val="0"/>
                        </a:spcBef>
                        <a:spcAft>
                          <a:spcPts val="0"/>
                        </a:spcAft>
                        <a:buNone/>
                      </a:pPr>
                      <a:r>
                        <a:rPr lang="en" sz="1000" dirty="0"/>
                        <a:t>Jan 24th - Feb 4th</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ZEMAX development</a:t>
                      </a:r>
                      <a:endParaRPr sz="1000" dirty="0"/>
                    </a:p>
                    <a:p>
                      <a:pPr marL="457200" lvl="0" indent="-292100" algn="l" rtl="0">
                        <a:spcBef>
                          <a:spcPts val="0"/>
                        </a:spcBef>
                        <a:spcAft>
                          <a:spcPts val="0"/>
                        </a:spcAft>
                        <a:buSzPts val="1000"/>
                        <a:buAutoNum type="arabicParenR"/>
                      </a:pPr>
                      <a:r>
                        <a:rPr lang="en" sz="1000" dirty="0"/>
                        <a:t>Finish Software Optimization </a:t>
                      </a:r>
                      <a:endParaRPr sz="1000" dirty="0"/>
                    </a:p>
                    <a:p>
                      <a:pPr marL="457200" lvl="0" indent="-292100" algn="l" rtl="0">
                        <a:spcBef>
                          <a:spcPts val="0"/>
                        </a:spcBef>
                        <a:spcAft>
                          <a:spcPts val="0"/>
                        </a:spcAft>
                        <a:buSzPts val="1000"/>
                        <a:buAutoNum type="arabicParenR"/>
                      </a:pPr>
                      <a:r>
                        <a:rPr lang="en" sz="1000" dirty="0"/>
                        <a:t>Finish baffle mfg</a:t>
                      </a:r>
                      <a:endParaRPr sz="1000" dirty="0"/>
                    </a:p>
                    <a:p>
                      <a:pPr marL="457200" lvl="0" indent="-292100" algn="l" rtl="0">
                        <a:spcBef>
                          <a:spcPts val="0"/>
                        </a:spcBef>
                        <a:spcAft>
                          <a:spcPts val="0"/>
                        </a:spcAft>
                        <a:buSzPts val="1000"/>
                        <a:buAutoNum type="arabicParenR"/>
                      </a:pPr>
                      <a:r>
                        <a:rPr lang="en" sz="1000" dirty="0"/>
                        <a:t>Begin image accuracy testing </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AutoNum type="alphaLcParenR"/>
                      </a:pPr>
                      <a:r>
                        <a:rPr lang="en" sz="1000" dirty="0"/>
                        <a:t>Work on AIAA abs &amp; complete it </a:t>
                      </a:r>
                      <a:endParaRPr sz="1000" dirty="0"/>
                    </a:p>
                    <a:p>
                      <a:pPr marL="457200" lvl="0" indent="-292100" algn="l" rtl="0">
                        <a:spcBef>
                          <a:spcPts val="0"/>
                        </a:spcBef>
                        <a:spcAft>
                          <a:spcPts val="0"/>
                        </a:spcAft>
                        <a:buSzPts val="1000"/>
                        <a:buAutoNum type="alphaLcParenR"/>
                      </a:pPr>
                      <a:r>
                        <a:rPr lang="en" sz="1000" dirty="0"/>
                        <a:t>Begin TRR work </a:t>
                      </a:r>
                      <a:endParaRPr sz="1000" dirty="0"/>
                    </a:p>
                  </a:txBody>
                  <a:tcPr marL="63500" marR="63500" marT="63500" marB="63500"/>
                </a:tc>
                <a:tc>
                  <a:txBody>
                    <a:bodyPr/>
                    <a:lstStyle/>
                    <a:p>
                      <a:pPr marL="0" lvl="0" indent="0" algn="l" rtl="0">
                        <a:spcBef>
                          <a:spcPts val="0"/>
                        </a:spcBef>
                        <a:spcAft>
                          <a:spcPts val="0"/>
                        </a:spcAft>
                        <a:buNone/>
                      </a:pPr>
                      <a:r>
                        <a:rPr lang="en" sz="1000" dirty="0">
                          <a:highlight>
                            <a:srgbClr val="FFF2CC"/>
                          </a:highlight>
                        </a:rPr>
                        <a:t>Jan 28th: IDR Signoffs</a:t>
                      </a:r>
                      <a:endParaRPr sz="1000" dirty="0"/>
                    </a:p>
                    <a:p>
                      <a:pPr marL="0" lvl="0" indent="0" algn="l" rtl="0">
                        <a:spcBef>
                          <a:spcPts val="0"/>
                        </a:spcBef>
                        <a:spcAft>
                          <a:spcPts val="0"/>
                        </a:spcAft>
                        <a:buNone/>
                      </a:pPr>
                      <a:r>
                        <a:rPr lang="en" sz="1000" dirty="0">
                          <a:highlight>
                            <a:srgbClr val="FFF2CC"/>
                          </a:highlight>
                        </a:rPr>
                        <a:t>Feb 4th: AIAA Abstract due to advisor</a:t>
                      </a:r>
                      <a:r>
                        <a:rPr lang="en" sz="1000" dirty="0"/>
                        <a:t> </a:t>
                      </a:r>
                      <a:endParaRPr sz="1000" dirty="0"/>
                    </a:p>
                  </a:txBody>
                  <a:tcPr marL="63500" marR="63500" marT="63500" marB="63500"/>
                </a:tc>
                <a:tc>
                  <a:txBody>
                    <a:bodyPr/>
                    <a:lstStyle/>
                    <a:p>
                      <a:pPr marL="0" lvl="0" indent="0" algn="l" rtl="0">
                        <a:spcBef>
                          <a:spcPts val="0"/>
                        </a:spcBef>
                        <a:spcAft>
                          <a:spcPts val="0"/>
                        </a:spcAft>
                        <a:buNone/>
                      </a:pPr>
                      <a:r>
                        <a:rPr lang="en" sz="1000" dirty="0"/>
                        <a:t>Jan 27th</a:t>
                      </a:r>
                      <a:endParaRPr sz="1000" dirty="0"/>
                    </a:p>
                  </a:txBody>
                  <a:tcPr marL="63500" marR="63500" marT="63500" marB="63500"/>
                </a:tc>
                <a:extLst>
                  <a:ext uri="{0D108BD9-81ED-4DB2-BD59-A6C34878D82A}">
                    <a16:rowId xmlns:a16="http://schemas.microsoft.com/office/drawing/2014/main" val="10002"/>
                  </a:ext>
                </a:extLst>
              </a:tr>
              <a:tr h="1229100">
                <a:tc>
                  <a:txBody>
                    <a:bodyPr/>
                    <a:lstStyle/>
                    <a:p>
                      <a:pPr marL="0" lvl="0" indent="0" algn="l" rtl="0">
                        <a:spcBef>
                          <a:spcPts val="0"/>
                        </a:spcBef>
                        <a:spcAft>
                          <a:spcPts val="0"/>
                        </a:spcAft>
                        <a:buNone/>
                      </a:pPr>
                      <a:r>
                        <a:rPr lang="en" sz="1000" dirty="0"/>
                        <a:t>Feb 7th - Feb 18th</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1st week: spare time for Baffle Mfg </a:t>
                      </a:r>
                      <a:endParaRPr sz="1000" dirty="0"/>
                    </a:p>
                    <a:p>
                      <a:pPr marL="457200" lvl="0" indent="-292100" algn="l" rtl="0">
                        <a:spcBef>
                          <a:spcPts val="0"/>
                        </a:spcBef>
                        <a:spcAft>
                          <a:spcPts val="0"/>
                        </a:spcAft>
                        <a:buSzPts val="1000"/>
                        <a:buAutoNum type="arabicParenR"/>
                      </a:pPr>
                      <a:r>
                        <a:rPr lang="en" sz="1000" dirty="0"/>
                        <a:t>Finish Image accuracy testing </a:t>
                      </a:r>
                      <a:endParaRPr sz="1000" dirty="0"/>
                    </a:p>
                    <a:p>
                      <a:pPr marL="457200" lvl="0" indent="-292100" algn="l" rtl="0">
                        <a:spcBef>
                          <a:spcPts val="0"/>
                        </a:spcBef>
                        <a:spcAft>
                          <a:spcPts val="0"/>
                        </a:spcAft>
                        <a:buSzPts val="1000"/>
                        <a:buAutoNum type="arabicParenR"/>
                      </a:pPr>
                      <a:r>
                        <a:rPr lang="en" sz="1000" dirty="0"/>
                        <a:t>OUTDOOR DRY-RUN</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AutoNum type="alphaLcParenR"/>
                      </a:pPr>
                      <a:r>
                        <a:rPr lang="en" sz="1000" dirty="0"/>
                        <a:t>Finalize AIAA</a:t>
                      </a:r>
                      <a:endParaRPr sz="1000" dirty="0"/>
                    </a:p>
                    <a:p>
                      <a:pPr marL="457200" lvl="0" indent="-292100" algn="l" rtl="0">
                        <a:spcBef>
                          <a:spcPts val="0"/>
                        </a:spcBef>
                        <a:spcAft>
                          <a:spcPts val="0"/>
                        </a:spcAft>
                        <a:buSzPts val="1000"/>
                        <a:buAutoNum type="alphaLcParenR"/>
                      </a:pPr>
                      <a:r>
                        <a:rPr lang="en" sz="1000" dirty="0"/>
                        <a:t>Finalize TRR </a:t>
                      </a:r>
                      <a:endParaRPr sz="1000" dirty="0"/>
                    </a:p>
                    <a:p>
                      <a:pPr marL="457200" lvl="0" indent="-292100" algn="l" rtl="0">
                        <a:spcBef>
                          <a:spcPts val="0"/>
                        </a:spcBef>
                        <a:spcAft>
                          <a:spcPts val="0"/>
                        </a:spcAft>
                        <a:buSzPts val="1000"/>
                        <a:buAutoNum type="alphaLcParenR"/>
                      </a:pPr>
                      <a:r>
                        <a:rPr lang="en" sz="1000" dirty="0"/>
                        <a:t>Present TRR </a:t>
                      </a:r>
                      <a:endParaRPr sz="1000" dirty="0"/>
                    </a:p>
                  </a:txBody>
                  <a:tcPr marL="63500" marR="63500" marT="63500" marB="63500"/>
                </a:tc>
                <a:tc>
                  <a:txBody>
                    <a:bodyPr/>
                    <a:lstStyle/>
                    <a:p>
                      <a:pPr marL="0" lvl="0" indent="0" algn="l" rtl="0">
                        <a:spcBef>
                          <a:spcPts val="0"/>
                        </a:spcBef>
                        <a:spcAft>
                          <a:spcPts val="0"/>
                        </a:spcAft>
                        <a:buNone/>
                      </a:pPr>
                      <a:r>
                        <a:rPr lang="en" sz="1000" dirty="0">
                          <a:highlight>
                            <a:srgbClr val="FFF2CC"/>
                          </a:highlight>
                        </a:rPr>
                        <a:t>Feb 13th: AIAA Abstract final deadline </a:t>
                      </a:r>
                      <a:endParaRPr sz="1000" dirty="0">
                        <a:highlight>
                          <a:srgbClr val="FFF2CC"/>
                        </a:highlight>
                      </a:endParaRPr>
                    </a:p>
                    <a:p>
                      <a:pPr marL="0" lvl="0" indent="0" algn="l" rtl="0">
                        <a:spcBef>
                          <a:spcPts val="0"/>
                        </a:spcBef>
                        <a:spcAft>
                          <a:spcPts val="0"/>
                        </a:spcAft>
                        <a:buNone/>
                      </a:pPr>
                      <a:r>
                        <a:rPr lang="en" sz="1000" dirty="0">
                          <a:highlight>
                            <a:srgbClr val="FFF2CC"/>
                          </a:highlight>
                        </a:rPr>
                        <a:t>Feb 14th: TRR final deadline</a:t>
                      </a:r>
                      <a:endParaRPr sz="1000" dirty="0">
                        <a:highlight>
                          <a:srgbClr val="FFF2CC"/>
                        </a:highlight>
                      </a:endParaRPr>
                    </a:p>
                    <a:p>
                      <a:pPr marL="0" lvl="0" indent="0" algn="l" rtl="0">
                        <a:spcBef>
                          <a:spcPts val="0"/>
                        </a:spcBef>
                        <a:spcAft>
                          <a:spcPts val="0"/>
                        </a:spcAft>
                        <a:buNone/>
                      </a:pPr>
                      <a:r>
                        <a:rPr lang="en" sz="1000" dirty="0">
                          <a:highlight>
                            <a:srgbClr val="FFF2CC"/>
                          </a:highlight>
                        </a:rPr>
                        <a:t>Feb 18th: Peer Evals due</a:t>
                      </a:r>
                      <a:endParaRPr sz="1000" dirty="0">
                        <a:highlight>
                          <a:srgbClr val="FFF2CC"/>
                        </a:highlight>
                      </a:endParaRPr>
                    </a:p>
                  </a:txBody>
                  <a:tcPr marL="63500" marR="63500" marT="63500" marB="63500"/>
                </a:tc>
                <a:tc>
                  <a:txBody>
                    <a:bodyPr/>
                    <a:lstStyle/>
                    <a:p>
                      <a:pPr marL="0" lvl="0" indent="0" algn="l" rtl="0">
                        <a:spcBef>
                          <a:spcPts val="0"/>
                        </a:spcBef>
                        <a:spcAft>
                          <a:spcPts val="0"/>
                        </a:spcAft>
                        <a:buNone/>
                      </a:pPr>
                      <a:endParaRPr sz="1000" dirty="0"/>
                    </a:p>
                  </a:txBody>
                  <a:tcPr marL="63500" marR="63500" marT="63500" marB="63500"/>
                </a:tc>
                <a:extLst>
                  <a:ext uri="{0D108BD9-81ED-4DB2-BD59-A6C34878D82A}">
                    <a16:rowId xmlns:a16="http://schemas.microsoft.com/office/drawing/2014/main" val="10003"/>
                  </a:ext>
                </a:extLst>
              </a:tr>
            </a:tbl>
          </a:graphicData>
        </a:graphic>
      </p:graphicFrame>
      <p:sp>
        <p:nvSpPr>
          <p:cNvPr id="2558" name="Google Shape;2558;p101"/>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74</a:t>
            </a:fld>
            <a:endParaRPr dirty="0"/>
          </a:p>
        </p:txBody>
      </p:sp>
      <p:sp>
        <p:nvSpPr>
          <p:cNvPr id="2559" name="Google Shape;2559;p101"/>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sp>
        <p:nvSpPr>
          <p:cNvPr id="2564" name="Google Shape;2564;p102"/>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Sprint Schedule </a:t>
            </a:r>
            <a:endParaRPr dirty="0"/>
          </a:p>
        </p:txBody>
      </p:sp>
      <p:graphicFrame>
        <p:nvGraphicFramePr>
          <p:cNvPr id="2565" name="Google Shape;2565;p102"/>
          <p:cNvGraphicFramePr/>
          <p:nvPr>
            <p:extLst>
              <p:ext uri="{D42A27DB-BD31-4B8C-83A1-F6EECF244321}">
                <p14:modId xmlns:p14="http://schemas.microsoft.com/office/powerpoint/2010/main" val="3480035006"/>
              </p:ext>
            </p:extLst>
          </p:nvPr>
        </p:nvGraphicFramePr>
        <p:xfrm>
          <a:off x="109550" y="564025"/>
          <a:ext cx="8972550" cy="3154680"/>
        </p:xfrm>
        <a:graphic>
          <a:graphicData uri="http://schemas.openxmlformats.org/drawingml/2006/table">
            <a:tbl>
              <a:tblPr>
                <a:noFill/>
                <a:tableStyleId>{2D0A7D30-7D39-4C06-8EB9-E5F46027E197}</a:tableStyleId>
              </a:tblPr>
              <a:tblGrid>
                <a:gridCol w="1164725">
                  <a:extLst>
                    <a:ext uri="{9D8B030D-6E8A-4147-A177-3AD203B41FA5}">
                      <a16:colId xmlns:a16="http://schemas.microsoft.com/office/drawing/2014/main" val="20000"/>
                    </a:ext>
                  </a:extLst>
                </a:gridCol>
                <a:gridCol w="4371250">
                  <a:extLst>
                    <a:ext uri="{9D8B030D-6E8A-4147-A177-3AD203B41FA5}">
                      <a16:colId xmlns:a16="http://schemas.microsoft.com/office/drawing/2014/main" val="20001"/>
                    </a:ext>
                  </a:extLst>
                </a:gridCol>
                <a:gridCol w="2458800">
                  <a:extLst>
                    <a:ext uri="{9D8B030D-6E8A-4147-A177-3AD203B41FA5}">
                      <a16:colId xmlns:a16="http://schemas.microsoft.com/office/drawing/2014/main" val="20002"/>
                    </a:ext>
                  </a:extLst>
                </a:gridCol>
                <a:gridCol w="977775">
                  <a:extLst>
                    <a:ext uri="{9D8B030D-6E8A-4147-A177-3AD203B41FA5}">
                      <a16:colId xmlns:a16="http://schemas.microsoft.com/office/drawing/2014/main" val="20003"/>
                    </a:ext>
                  </a:extLst>
                </a:gridCol>
              </a:tblGrid>
              <a:tr h="431800">
                <a:tc>
                  <a:txBody>
                    <a:bodyPr/>
                    <a:lstStyle/>
                    <a:p>
                      <a:pPr marL="0" lvl="0" indent="0" algn="ctr" rtl="0">
                        <a:spcBef>
                          <a:spcPts val="0"/>
                        </a:spcBef>
                        <a:spcAft>
                          <a:spcPts val="0"/>
                        </a:spcAft>
                        <a:buNone/>
                      </a:pPr>
                      <a:r>
                        <a:rPr lang="en" u="sng" dirty="0"/>
                        <a:t>Date</a:t>
                      </a:r>
                      <a:endParaRPr u="sng" dirty="0"/>
                    </a:p>
                  </a:txBody>
                  <a:tcPr marL="63500" marR="63500" marT="63500" marB="63500"/>
                </a:tc>
                <a:tc>
                  <a:txBody>
                    <a:bodyPr/>
                    <a:lstStyle/>
                    <a:p>
                      <a:pPr marL="0" lvl="0" indent="0" algn="ctr" rtl="0">
                        <a:spcBef>
                          <a:spcPts val="0"/>
                        </a:spcBef>
                        <a:spcAft>
                          <a:spcPts val="0"/>
                        </a:spcAft>
                        <a:buNone/>
                      </a:pPr>
                      <a:r>
                        <a:rPr lang="en" u="sng" dirty="0"/>
                        <a:t>Important Milestones</a:t>
                      </a:r>
                      <a:endParaRPr u="sng" dirty="0"/>
                    </a:p>
                  </a:txBody>
                  <a:tcPr marL="63500" marR="63500" marT="63500" marB="63500"/>
                </a:tc>
                <a:tc>
                  <a:txBody>
                    <a:bodyPr/>
                    <a:lstStyle/>
                    <a:p>
                      <a:pPr marL="0" lvl="0" indent="0" algn="ctr" rtl="0">
                        <a:spcBef>
                          <a:spcPts val="0"/>
                        </a:spcBef>
                        <a:spcAft>
                          <a:spcPts val="0"/>
                        </a:spcAft>
                        <a:buNone/>
                      </a:pPr>
                      <a:r>
                        <a:rPr lang="en" u="sng" dirty="0"/>
                        <a:t>School Holidays/Dates </a:t>
                      </a:r>
                      <a:endParaRPr u="sng" dirty="0"/>
                    </a:p>
                  </a:txBody>
                  <a:tcPr marL="63500" marR="63500" marT="63500" marB="63500"/>
                </a:tc>
                <a:tc>
                  <a:txBody>
                    <a:bodyPr/>
                    <a:lstStyle/>
                    <a:p>
                      <a:pPr marL="0" lvl="0" indent="0" algn="ctr" rtl="0">
                        <a:spcBef>
                          <a:spcPts val="0"/>
                        </a:spcBef>
                        <a:spcAft>
                          <a:spcPts val="0"/>
                        </a:spcAft>
                        <a:buNone/>
                      </a:pPr>
                      <a:r>
                        <a:rPr lang="en" sz="1000" u="sng" dirty="0"/>
                        <a:t>Req Lectures</a:t>
                      </a:r>
                      <a:endParaRPr sz="1000" u="sng" dirty="0"/>
                    </a:p>
                  </a:txBody>
                  <a:tcPr marL="63500" marR="63500" marT="63500" marB="635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dirty="0"/>
                        <a:t>Feb 21st - Mar 4th</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Assemble baffle/ mount it </a:t>
                      </a:r>
                      <a:endParaRPr sz="1000" dirty="0"/>
                    </a:p>
                    <a:p>
                      <a:pPr marL="457200" lvl="0" indent="-292100" algn="l" rtl="0">
                        <a:spcBef>
                          <a:spcPts val="0"/>
                        </a:spcBef>
                        <a:spcAft>
                          <a:spcPts val="0"/>
                        </a:spcAft>
                        <a:buSzPts val="1000"/>
                        <a:buAutoNum type="arabicParenR"/>
                      </a:pPr>
                      <a:r>
                        <a:rPr lang="en" sz="1000" dirty="0"/>
                        <a:t>Continue Image Accuracy Testing now with baffle </a:t>
                      </a:r>
                      <a:endParaRPr sz="1000" dirty="0"/>
                    </a:p>
                    <a:p>
                      <a:pPr marL="457200" lvl="0" indent="-292100" algn="l" rtl="0">
                        <a:spcBef>
                          <a:spcPts val="0"/>
                        </a:spcBef>
                        <a:spcAft>
                          <a:spcPts val="0"/>
                        </a:spcAft>
                        <a:buSzPts val="1000"/>
                        <a:buAutoNum type="arabicParenR"/>
                      </a:pPr>
                      <a:r>
                        <a:rPr lang="en" sz="1000" dirty="0"/>
                        <a:t>Run accuracy tests with software </a:t>
                      </a:r>
                      <a:endParaRPr sz="1000" dirty="0"/>
                    </a:p>
                    <a:p>
                      <a:pPr marL="457200" lvl="0" indent="-292100" algn="l" rtl="0">
                        <a:spcBef>
                          <a:spcPts val="0"/>
                        </a:spcBef>
                        <a:spcAft>
                          <a:spcPts val="0"/>
                        </a:spcAft>
                        <a:buSzPts val="1000"/>
                        <a:buAutoNum type="arabicParenR"/>
                      </a:pPr>
                      <a:r>
                        <a:rPr lang="en" sz="1000" dirty="0"/>
                        <a:t>Check next weeks weather for outdoor testing </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 sz="1100" b="1" dirty="0">
                          <a:highlight>
                            <a:srgbClr val="FFFF00"/>
                          </a:highlight>
                        </a:rPr>
                        <a:t>Test to do: take 10 imgs with lens cap on, then 10 off and run comparisons to see if there are trends in dead pixels or such </a:t>
                      </a:r>
                      <a:endParaRPr sz="1000" b="1" dirty="0">
                        <a:highlight>
                          <a:srgbClr val="FFFF00"/>
                        </a:highlight>
                      </a:endParaRPr>
                    </a:p>
                    <a:p>
                      <a:pPr marL="0" lvl="0" indent="0" algn="l" rtl="0">
                        <a:spcBef>
                          <a:spcPts val="0"/>
                        </a:spcBef>
                        <a:spcAft>
                          <a:spcPts val="0"/>
                        </a:spcAft>
                        <a:buNone/>
                      </a:pPr>
                      <a:endParaRPr sz="1000" dirty="0"/>
                    </a:p>
                    <a:p>
                      <a:pPr marL="457200" lvl="0" indent="-292100" algn="l" rtl="0">
                        <a:spcBef>
                          <a:spcPts val="0"/>
                        </a:spcBef>
                        <a:spcAft>
                          <a:spcPts val="0"/>
                        </a:spcAft>
                        <a:buSzPts val="1000"/>
                        <a:buAutoNum type="alphaLcParenR"/>
                      </a:pPr>
                      <a:r>
                        <a:rPr lang="en" sz="1000" dirty="0"/>
                        <a:t>Begin and complete AIAA Manuscript</a:t>
                      </a:r>
                      <a:endParaRPr sz="1000" dirty="0"/>
                    </a:p>
                  </a:txBody>
                  <a:tcPr marL="63500" marR="63500" marT="63500" marB="63500"/>
                </a:tc>
                <a:tc>
                  <a:txBody>
                    <a:bodyPr/>
                    <a:lstStyle/>
                    <a:p>
                      <a:pPr marL="0" lvl="0" indent="0" algn="l" rtl="0">
                        <a:spcBef>
                          <a:spcPts val="0"/>
                        </a:spcBef>
                        <a:spcAft>
                          <a:spcPts val="0"/>
                        </a:spcAft>
                        <a:buNone/>
                      </a:pPr>
                      <a:r>
                        <a:rPr lang="en" sz="1000" dirty="0">
                          <a:highlight>
                            <a:srgbClr val="FFF2CC"/>
                          </a:highlight>
                        </a:rPr>
                        <a:t>Mar 4th: AIAA Manuscript due Canvas</a:t>
                      </a:r>
                      <a:endParaRPr sz="1000" dirty="0">
                        <a:highlight>
                          <a:srgbClr val="FFF2CC"/>
                        </a:highlight>
                      </a:endParaRPr>
                    </a:p>
                  </a:txBody>
                  <a:tcPr marL="63500" marR="63500" marT="63500" marB="63500"/>
                </a:tc>
                <a:tc>
                  <a:txBody>
                    <a:bodyPr/>
                    <a:lstStyle/>
                    <a:p>
                      <a:pPr marL="0" lvl="0" indent="0" algn="l" rtl="0">
                        <a:spcBef>
                          <a:spcPts val="0"/>
                        </a:spcBef>
                        <a:spcAft>
                          <a:spcPts val="0"/>
                        </a:spcAft>
                        <a:buNone/>
                      </a:pPr>
                      <a:endParaRPr sz="1000" dirty="0"/>
                    </a:p>
                  </a:txBody>
                  <a:tcPr marL="63500" marR="63500" marT="63500" marB="63500"/>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000" dirty="0"/>
                        <a:t>Mar 7th - Mar 18th </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HelioStat Testing (Mar 7th or 9th) </a:t>
                      </a:r>
                      <a:endParaRPr sz="1000" dirty="0"/>
                    </a:p>
                    <a:p>
                      <a:pPr marL="457200" lvl="0" indent="-292100" algn="l" rtl="0">
                        <a:spcBef>
                          <a:spcPts val="0"/>
                        </a:spcBef>
                        <a:spcAft>
                          <a:spcPts val="0"/>
                        </a:spcAft>
                        <a:buSzPts val="1000"/>
                        <a:buAutoNum type="arabicParenR"/>
                      </a:pPr>
                      <a:r>
                        <a:rPr lang="en" sz="1000" dirty="0"/>
                        <a:t>Review findings of the test </a:t>
                      </a:r>
                      <a:endParaRPr sz="1000" dirty="0"/>
                    </a:p>
                    <a:p>
                      <a:pPr marL="457200" lvl="0" indent="-292100" algn="l" rtl="0">
                        <a:spcBef>
                          <a:spcPts val="0"/>
                        </a:spcBef>
                        <a:spcAft>
                          <a:spcPts val="0"/>
                        </a:spcAft>
                        <a:buSzPts val="1000"/>
                        <a:buAutoNum type="arabicParenR"/>
                      </a:pPr>
                      <a:r>
                        <a:rPr lang="en" sz="1000" dirty="0"/>
                        <a:t>Implement necessary changes </a:t>
                      </a:r>
                      <a:endParaRPr sz="1000" dirty="0"/>
                    </a:p>
                    <a:p>
                      <a:pPr marL="457200" lvl="0" indent="-292100" algn="l" rtl="0">
                        <a:spcBef>
                          <a:spcPts val="0"/>
                        </a:spcBef>
                        <a:spcAft>
                          <a:spcPts val="0"/>
                        </a:spcAft>
                        <a:buSzPts val="1000"/>
                        <a:buAutoNum type="arabicParenR"/>
                      </a:pPr>
                      <a:r>
                        <a:rPr lang="en" sz="1000" dirty="0"/>
                        <a:t>FIRST OUTDOOR TEST: Mar 14th </a:t>
                      </a:r>
                      <a:endParaRPr sz="1000" dirty="0"/>
                    </a:p>
                    <a:p>
                      <a:pPr marL="457200" lvl="0" indent="-292100" algn="l" rtl="0">
                        <a:spcBef>
                          <a:spcPts val="0"/>
                        </a:spcBef>
                        <a:spcAft>
                          <a:spcPts val="0"/>
                        </a:spcAft>
                        <a:buSzPts val="1000"/>
                        <a:buAutoNum type="arabicParenR"/>
                      </a:pPr>
                      <a:r>
                        <a:rPr lang="en" sz="1000" dirty="0"/>
                        <a:t>SECOND OUTDOOR TEST: Mar 16th</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AutoNum type="alphaLcParenR"/>
                      </a:pPr>
                      <a:r>
                        <a:rPr lang="en" sz="1000" dirty="0"/>
                        <a:t>Tune Manuscript </a:t>
                      </a:r>
                      <a:endParaRPr sz="1000" dirty="0"/>
                    </a:p>
                  </a:txBody>
                  <a:tcPr marL="63500" marR="63500" marT="63500" marB="63500"/>
                </a:tc>
                <a:tc>
                  <a:txBody>
                    <a:bodyPr/>
                    <a:lstStyle/>
                    <a:p>
                      <a:pPr marL="0" lvl="0" indent="0" algn="l" rtl="0">
                        <a:spcBef>
                          <a:spcPts val="0"/>
                        </a:spcBef>
                        <a:spcAft>
                          <a:spcPts val="0"/>
                        </a:spcAft>
                        <a:buNone/>
                      </a:pPr>
                      <a:r>
                        <a:rPr lang="en" sz="1000" dirty="0">
                          <a:highlight>
                            <a:srgbClr val="FFF2CC"/>
                          </a:highlight>
                        </a:rPr>
                        <a:t>Mar 11th: AIAA Manuscript online due </a:t>
                      </a:r>
                      <a:endParaRPr sz="1000" dirty="0">
                        <a:highlight>
                          <a:srgbClr val="FFF2CC"/>
                        </a:highlight>
                      </a:endParaRPr>
                    </a:p>
                  </a:txBody>
                  <a:tcPr marL="63500" marR="63500" marT="63500" marB="63500"/>
                </a:tc>
                <a:tc>
                  <a:txBody>
                    <a:bodyPr/>
                    <a:lstStyle/>
                    <a:p>
                      <a:pPr marL="0" lvl="0" indent="0" algn="l" rtl="0">
                        <a:spcBef>
                          <a:spcPts val="0"/>
                        </a:spcBef>
                        <a:spcAft>
                          <a:spcPts val="0"/>
                        </a:spcAft>
                        <a:buNone/>
                      </a:pPr>
                      <a:endParaRPr sz="1000" dirty="0"/>
                    </a:p>
                  </a:txBody>
                  <a:tcPr marL="63500" marR="63500" marT="63500" marB="63500"/>
                </a:tc>
                <a:extLst>
                  <a:ext uri="{0D108BD9-81ED-4DB2-BD59-A6C34878D82A}">
                    <a16:rowId xmlns:a16="http://schemas.microsoft.com/office/drawing/2014/main" val="10002"/>
                  </a:ext>
                </a:extLst>
              </a:tr>
            </a:tbl>
          </a:graphicData>
        </a:graphic>
      </p:graphicFrame>
      <p:sp>
        <p:nvSpPr>
          <p:cNvPr id="2566" name="Google Shape;2566;p102"/>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75</a:t>
            </a:fld>
            <a:endParaRPr dirty="0"/>
          </a:p>
        </p:txBody>
      </p:sp>
      <p:sp>
        <p:nvSpPr>
          <p:cNvPr id="2567" name="Google Shape;2567;p102"/>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sp>
        <p:nvSpPr>
          <p:cNvPr id="2572" name="Google Shape;2572;p103"/>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Sprint Schedule </a:t>
            </a:r>
            <a:endParaRPr dirty="0"/>
          </a:p>
        </p:txBody>
      </p:sp>
      <p:graphicFrame>
        <p:nvGraphicFramePr>
          <p:cNvPr id="2573" name="Google Shape;2573;p103"/>
          <p:cNvGraphicFramePr/>
          <p:nvPr>
            <p:extLst>
              <p:ext uri="{D42A27DB-BD31-4B8C-83A1-F6EECF244321}">
                <p14:modId xmlns:p14="http://schemas.microsoft.com/office/powerpoint/2010/main" val="1713131891"/>
              </p:ext>
            </p:extLst>
          </p:nvPr>
        </p:nvGraphicFramePr>
        <p:xfrm>
          <a:off x="90500" y="564025"/>
          <a:ext cx="8982075" cy="3896360"/>
        </p:xfrm>
        <a:graphic>
          <a:graphicData uri="http://schemas.openxmlformats.org/drawingml/2006/table">
            <a:tbl>
              <a:tblPr>
                <a:noFill/>
                <a:tableStyleId>{2D0A7D30-7D39-4C06-8EB9-E5F46027E197}</a:tableStyleId>
              </a:tblPr>
              <a:tblGrid>
                <a:gridCol w="1165950">
                  <a:extLst>
                    <a:ext uri="{9D8B030D-6E8A-4147-A177-3AD203B41FA5}">
                      <a16:colId xmlns:a16="http://schemas.microsoft.com/office/drawing/2014/main" val="20000"/>
                    </a:ext>
                  </a:extLst>
                </a:gridCol>
                <a:gridCol w="4119850">
                  <a:extLst>
                    <a:ext uri="{9D8B030D-6E8A-4147-A177-3AD203B41FA5}">
                      <a16:colId xmlns:a16="http://schemas.microsoft.com/office/drawing/2014/main" val="20001"/>
                    </a:ext>
                  </a:extLst>
                </a:gridCol>
                <a:gridCol w="2717475">
                  <a:extLst>
                    <a:ext uri="{9D8B030D-6E8A-4147-A177-3AD203B41FA5}">
                      <a16:colId xmlns:a16="http://schemas.microsoft.com/office/drawing/2014/main" val="20002"/>
                    </a:ext>
                  </a:extLst>
                </a:gridCol>
                <a:gridCol w="978800">
                  <a:extLst>
                    <a:ext uri="{9D8B030D-6E8A-4147-A177-3AD203B41FA5}">
                      <a16:colId xmlns:a16="http://schemas.microsoft.com/office/drawing/2014/main" val="20003"/>
                    </a:ext>
                  </a:extLst>
                </a:gridCol>
              </a:tblGrid>
              <a:tr h="0">
                <a:tc>
                  <a:txBody>
                    <a:bodyPr/>
                    <a:lstStyle/>
                    <a:p>
                      <a:pPr marL="0" lvl="0" indent="0" algn="ctr" rtl="0">
                        <a:spcBef>
                          <a:spcPts val="0"/>
                        </a:spcBef>
                        <a:spcAft>
                          <a:spcPts val="0"/>
                        </a:spcAft>
                        <a:buNone/>
                      </a:pPr>
                      <a:r>
                        <a:rPr lang="en" u="sng" dirty="0"/>
                        <a:t>Date</a:t>
                      </a:r>
                      <a:endParaRPr u="sng" dirty="0"/>
                    </a:p>
                  </a:txBody>
                  <a:tcPr marL="63500" marR="63500" marT="63500" marB="63500"/>
                </a:tc>
                <a:tc>
                  <a:txBody>
                    <a:bodyPr/>
                    <a:lstStyle/>
                    <a:p>
                      <a:pPr marL="0" lvl="0" indent="0" algn="ctr" rtl="0">
                        <a:spcBef>
                          <a:spcPts val="0"/>
                        </a:spcBef>
                        <a:spcAft>
                          <a:spcPts val="0"/>
                        </a:spcAft>
                        <a:buNone/>
                      </a:pPr>
                      <a:r>
                        <a:rPr lang="en" u="sng" dirty="0"/>
                        <a:t>Important Milestones</a:t>
                      </a:r>
                      <a:endParaRPr u="sng" dirty="0"/>
                    </a:p>
                  </a:txBody>
                  <a:tcPr marL="63500" marR="63500" marT="63500" marB="63500"/>
                </a:tc>
                <a:tc>
                  <a:txBody>
                    <a:bodyPr/>
                    <a:lstStyle/>
                    <a:p>
                      <a:pPr marL="0" lvl="0" indent="0" algn="ctr" rtl="0">
                        <a:spcBef>
                          <a:spcPts val="0"/>
                        </a:spcBef>
                        <a:spcAft>
                          <a:spcPts val="0"/>
                        </a:spcAft>
                        <a:buNone/>
                      </a:pPr>
                      <a:r>
                        <a:rPr lang="en" u="sng" dirty="0"/>
                        <a:t>School Holidays/Dates </a:t>
                      </a:r>
                      <a:endParaRPr u="sng" dirty="0"/>
                    </a:p>
                  </a:txBody>
                  <a:tcPr marL="63500" marR="63500" marT="63500" marB="63500"/>
                </a:tc>
                <a:tc>
                  <a:txBody>
                    <a:bodyPr/>
                    <a:lstStyle/>
                    <a:p>
                      <a:pPr marL="0" lvl="0" indent="0" algn="ctr" rtl="0">
                        <a:spcBef>
                          <a:spcPts val="0"/>
                        </a:spcBef>
                        <a:spcAft>
                          <a:spcPts val="0"/>
                        </a:spcAft>
                        <a:buNone/>
                      </a:pPr>
                      <a:r>
                        <a:rPr lang="en" sz="1000" u="sng" dirty="0"/>
                        <a:t>Req Lectures</a:t>
                      </a:r>
                      <a:endParaRPr sz="1000" u="sng" dirty="0"/>
                    </a:p>
                  </a:txBody>
                  <a:tcPr marL="63500" marR="63500" marT="63500" marB="635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dirty="0"/>
                        <a:t>Mar 21st - Apr 1st </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Review outdoor test findings </a:t>
                      </a:r>
                      <a:endParaRPr sz="1000" dirty="0"/>
                    </a:p>
                    <a:p>
                      <a:pPr marL="457200" lvl="0" indent="-292100" algn="l" rtl="0">
                        <a:spcBef>
                          <a:spcPts val="0"/>
                        </a:spcBef>
                        <a:spcAft>
                          <a:spcPts val="0"/>
                        </a:spcAft>
                        <a:buSzPts val="1000"/>
                        <a:buAutoNum type="arabicParenR"/>
                      </a:pPr>
                      <a:r>
                        <a:rPr lang="en" sz="1000" dirty="0"/>
                        <a:t>Implement necessary changes </a:t>
                      </a:r>
                      <a:endParaRPr sz="1000" dirty="0"/>
                    </a:p>
                    <a:p>
                      <a:pPr marL="457200" lvl="0" indent="-292100" algn="l" rtl="0">
                        <a:spcBef>
                          <a:spcPts val="0"/>
                        </a:spcBef>
                        <a:spcAft>
                          <a:spcPts val="0"/>
                        </a:spcAft>
                        <a:buSzPts val="1000"/>
                        <a:buAutoNum type="arabicParenR"/>
                      </a:pPr>
                      <a:r>
                        <a:rPr lang="en" sz="1000" dirty="0"/>
                        <a:t>THIRD OUTDOOR TEST: Mar 28th </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AutoNum type="alphaLcParenR"/>
                      </a:pPr>
                      <a:r>
                        <a:rPr lang="en" sz="1000" dirty="0"/>
                        <a:t>Prep for Symposium </a:t>
                      </a:r>
                      <a:endParaRPr sz="1000" dirty="0"/>
                    </a:p>
                    <a:p>
                      <a:pPr marL="457200" lvl="0" indent="-292100" algn="l" rtl="0">
                        <a:spcBef>
                          <a:spcPts val="0"/>
                        </a:spcBef>
                        <a:spcAft>
                          <a:spcPts val="0"/>
                        </a:spcAft>
                        <a:buSzPts val="1000"/>
                        <a:buAutoNum type="alphaLcParenR"/>
                      </a:pPr>
                      <a:r>
                        <a:rPr lang="en" sz="1000" dirty="0"/>
                        <a:t>Prep for AIAA Conference </a:t>
                      </a:r>
                      <a:endParaRPr sz="1000" dirty="0"/>
                    </a:p>
                    <a:p>
                      <a:pPr marL="457200" lvl="0" indent="-292100" algn="l" rtl="0">
                        <a:spcBef>
                          <a:spcPts val="0"/>
                        </a:spcBef>
                        <a:spcAft>
                          <a:spcPts val="0"/>
                        </a:spcAft>
                        <a:buSzPts val="1000"/>
                        <a:buAutoNum type="alphaLcParenR"/>
                      </a:pPr>
                      <a:r>
                        <a:rPr lang="en" sz="1000" dirty="0"/>
                        <a:t>Prep SFR </a:t>
                      </a:r>
                      <a:endParaRPr sz="1000" dirty="0"/>
                    </a:p>
                  </a:txBody>
                  <a:tcPr marL="63500" marR="63500" marT="63500" marB="63500"/>
                </a:tc>
                <a:tc>
                  <a:txBody>
                    <a:bodyPr/>
                    <a:lstStyle/>
                    <a:p>
                      <a:pPr marL="0" lvl="0" indent="0" algn="l" rtl="0">
                        <a:spcBef>
                          <a:spcPts val="0"/>
                        </a:spcBef>
                        <a:spcAft>
                          <a:spcPts val="0"/>
                        </a:spcAft>
                        <a:buNone/>
                      </a:pPr>
                      <a:r>
                        <a:rPr lang="en" sz="1000" dirty="0"/>
                        <a:t>Mar 21st - 25th: Spring Break</a:t>
                      </a:r>
                      <a:endParaRPr sz="1000" dirty="0"/>
                    </a:p>
                  </a:txBody>
                  <a:tcPr marL="63500" marR="63500" marT="63500" marB="63500"/>
                </a:tc>
                <a:tc>
                  <a:txBody>
                    <a:bodyPr/>
                    <a:lstStyle/>
                    <a:p>
                      <a:pPr marL="0" lvl="0" indent="0" algn="l" rtl="0">
                        <a:spcBef>
                          <a:spcPts val="0"/>
                        </a:spcBef>
                        <a:spcAft>
                          <a:spcPts val="0"/>
                        </a:spcAft>
                        <a:buNone/>
                      </a:pPr>
                      <a:r>
                        <a:rPr lang="en" sz="1000" dirty="0"/>
                        <a:t>Mar 31st</a:t>
                      </a:r>
                      <a:endParaRPr sz="1000" dirty="0"/>
                    </a:p>
                  </a:txBody>
                  <a:tcPr marL="63500" marR="63500" marT="63500" marB="63500"/>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000" dirty="0"/>
                        <a:t>Apr 4th - Apr 15th</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Contune making final tuning adjustments </a:t>
                      </a:r>
                      <a:endParaRPr sz="1000" dirty="0"/>
                    </a:p>
                    <a:p>
                      <a:pPr marL="457200" lvl="0" indent="-292100" algn="l" rtl="0">
                        <a:spcBef>
                          <a:spcPts val="0"/>
                        </a:spcBef>
                        <a:spcAft>
                          <a:spcPts val="0"/>
                        </a:spcAft>
                        <a:buSzPts val="1000"/>
                        <a:buAutoNum type="arabicParenR"/>
                      </a:pPr>
                      <a:r>
                        <a:rPr lang="en" sz="1000" dirty="0"/>
                        <a:t>(optional) FOURTH OUTDOOR TEST: Apr 4th/Apr 6th </a:t>
                      </a:r>
                      <a:endParaRPr sz="1000" dirty="0"/>
                    </a:p>
                    <a:p>
                      <a:pPr marL="457200" lvl="0" indent="-292100" algn="l" rtl="0">
                        <a:spcBef>
                          <a:spcPts val="0"/>
                        </a:spcBef>
                        <a:spcAft>
                          <a:spcPts val="0"/>
                        </a:spcAft>
                        <a:buSzPts val="1000"/>
                        <a:buAutoNum type="arabicParenR"/>
                      </a:pPr>
                      <a:r>
                        <a:rPr lang="en" sz="1000" dirty="0"/>
                        <a:t>(ouptional) FIFTH OUTDOOR TEST: Apr 10th </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AutoNum type="alphaLcParenR"/>
                      </a:pPr>
                      <a:r>
                        <a:rPr lang="en" sz="1000" dirty="0"/>
                        <a:t>Prep for symposium </a:t>
                      </a:r>
                      <a:endParaRPr sz="1000" dirty="0"/>
                    </a:p>
                    <a:p>
                      <a:pPr marL="457200" lvl="0" indent="-292100" algn="l" rtl="0">
                        <a:spcBef>
                          <a:spcPts val="0"/>
                        </a:spcBef>
                        <a:spcAft>
                          <a:spcPts val="0"/>
                        </a:spcAft>
                        <a:buSzPts val="1000"/>
                        <a:buAutoNum type="alphaLcParenR"/>
                      </a:pPr>
                      <a:r>
                        <a:rPr lang="en" sz="1000" dirty="0"/>
                        <a:t>Finish SFR </a:t>
                      </a:r>
                      <a:endParaRPr sz="1000" dirty="0"/>
                    </a:p>
                  </a:txBody>
                  <a:tcPr marL="63500" marR="63500" marT="63500" marB="63500"/>
                </a:tc>
                <a:tc>
                  <a:txBody>
                    <a:bodyPr/>
                    <a:lstStyle/>
                    <a:p>
                      <a:pPr marL="0" lvl="0" indent="0" algn="l" rtl="0">
                        <a:spcBef>
                          <a:spcPts val="0"/>
                        </a:spcBef>
                        <a:spcAft>
                          <a:spcPts val="0"/>
                        </a:spcAft>
                        <a:buNone/>
                      </a:pPr>
                      <a:r>
                        <a:rPr lang="en" sz="1000" dirty="0"/>
                        <a:t>Apr 8-9: AIAA Conference</a:t>
                      </a:r>
                      <a:endParaRPr sz="1000" dirty="0"/>
                    </a:p>
                    <a:p>
                      <a:pPr marL="0" lvl="0" indent="0" algn="l" rtl="0">
                        <a:spcBef>
                          <a:spcPts val="0"/>
                        </a:spcBef>
                        <a:spcAft>
                          <a:spcPts val="0"/>
                        </a:spcAft>
                        <a:buNone/>
                      </a:pPr>
                      <a:r>
                        <a:rPr lang="en" sz="1000" dirty="0">
                          <a:highlight>
                            <a:srgbClr val="FFF2CC"/>
                          </a:highlight>
                        </a:rPr>
                        <a:t>Apr 13th: Symposium poster &amp; pres due </a:t>
                      </a:r>
                      <a:endParaRPr sz="1000" dirty="0">
                        <a:highlight>
                          <a:srgbClr val="FFF2CC"/>
                        </a:highlight>
                      </a:endParaRPr>
                    </a:p>
                    <a:p>
                      <a:pPr marL="0" lvl="0" indent="0" algn="l" rtl="0">
                        <a:spcBef>
                          <a:spcPts val="0"/>
                        </a:spcBef>
                        <a:spcAft>
                          <a:spcPts val="0"/>
                        </a:spcAft>
                        <a:buNone/>
                      </a:pPr>
                      <a:r>
                        <a:rPr lang="en" sz="1000" dirty="0"/>
                        <a:t>Apr 15th: Symposium </a:t>
                      </a:r>
                      <a:endParaRPr sz="1000" dirty="0"/>
                    </a:p>
                  </a:txBody>
                  <a:tcPr marL="63500" marR="63500" marT="63500" marB="63500"/>
                </a:tc>
                <a:tc>
                  <a:txBody>
                    <a:bodyPr/>
                    <a:lstStyle/>
                    <a:p>
                      <a:pPr marL="0" lvl="0" indent="0" algn="l" rtl="0">
                        <a:spcBef>
                          <a:spcPts val="0"/>
                        </a:spcBef>
                        <a:spcAft>
                          <a:spcPts val="0"/>
                        </a:spcAft>
                        <a:buNone/>
                      </a:pPr>
                      <a:endParaRPr sz="1000" dirty="0"/>
                    </a:p>
                  </a:txBody>
                  <a:tcPr marL="63500" marR="63500" marT="63500" marB="63500"/>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000" dirty="0"/>
                        <a:t>Apr 18th - Apr 29th</a:t>
                      </a:r>
                      <a:endParaRPr sz="1000" dirty="0"/>
                    </a:p>
                  </a:txBody>
                  <a:tcPr marL="63500" marR="63500" marT="63500" marB="63500"/>
                </a:tc>
                <a:tc>
                  <a:txBody>
                    <a:bodyPr/>
                    <a:lstStyle/>
                    <a:p>
                      <a:pPr marL="457200" lvl="0" indent="-292100" algn="l" rtl="0">
                        <a:spcBef>
                          <a:spcPts val="0"/>
                        </a:spcBef>
                        <a:spcAft>
                          <a:spcPts val="0"/>
                        </a:spcAft>
                        <a:buSzPts val="1000"/>
                        <a:buAutoNum type="arabicParenR"/>
                      </a:pPr>
                      <a:r>
                        <a:rPr lang="en" sz="1000" dirty="0"/>
                        <a:t>Work on final reports </a:t>
                      </a:r>
                      <a:endParaRPr sz="1000" dirty="0"/>
                    </a:p>
                  </a:txBody>
                  <a:tcPr marL="63500" marR="63500" marT="63500" marB="63500"/>
                </a:tc>
                <a:tc>
                  <a:txBody>
                    <a:bodyPr/>
                    <a:lstStyle/>
                    <a:p>
                      <a:pPr marL="0" lvl="0" indent="0" algn="l" rtl="0">
                        <a:spcBef>
                          <a:spcPts val="0"/>
                        </a:spcBef>
                        <a:spcAft>
                          <a:spcPts val="0"/>
                        </a:spcAft>
                        <a:buNone/>
                      </a:pPr>
                      <a:r>
                        <a:rPr lang="en" sz="1000" dirty="0">
                          <a:highlight>
                            <a:srgbClr val="FFF2CC"/>
                          </a:highlight>
                        </a:rPr>
                        <a:t>Apr 18th: SFR due</a:t>
                      </a:r>
                      <a:endParaRPr sz="1000" dirty="0">
                        <a:highlight>
                          <a:srgbClr val="FFF2CC"/>
                        </a:highlight>
                      </a:endParaRPr>
                    </a:p>
                    <a:p>
                      <a:pPr marL="0" lvl="0" indent="0" algn="l" rtl="0">
                        <a:spcBef>
                          <a:spcPts val="0"/>
                        </a:spcBef>
                        <a:spcAft>
                          <a:spcPts val="0"/>
                        </a:spcAft>
                        <a:buNone/>
                      </a:pPr>
                      <a:r>
                        <a:rPr lang="en" sz="1000" dirty="0">
                          <a:highlight>
                            <a:srgbClr val="FFF2CC"/>
                          </a:highlight>
                        </a:rPr>
                        <a:t>Apr 22nd: Peer Evals</a:t>
                      </a:r>
                      <a:endParaRPr sz="1000" dirty="0">
                        <a:highlight>
                          <a:srgbClr val="FFF2CC"/>
                        </a:highlight>
                      </a:endParaRPr>
                    </a:p>
                    <a:p>
                      <a:pPr marL="0" lvl="0" indent="0" algn="l" rtl="0">
                        <a:spcBef>
                          <a:spcPts val="0"/>
                        </a:spcBef>
                        <a:spcAft>
                          <a:spcPts val="0"/>
                        </a:spcAft>
                        <a:buNone/>
                      </a:pPr>
                      <a:r>
                        <a:rPr lang="en" sz="1000" dirty="0"/>
                        <a:t>Apr 28th: last day of class</a:t>
                      </a:r>
                      <a:endParaRPr sz="1000" dirty="0"/>
                    </a:p>
                    <a:p>
                      <a:pPr marL="0" lvl="0" indent="0" algn="l" rtl="0">
                        <a:spcBef>
                          <a:spcPts val="0"/>
                        </a:spcBef>
                        <a:spcAft>
                          <a:spcPts val="0"/>
                        </a:spcAft>
                        <a:buNone/>
                      </a:pPr>
                      <a:r>
                        <a:rPr lang="en" sz="1000" dirty="0"/>
                        <a:t>Apr 29th: Reading Day</a:t>
                      </a:r>
                      <a:endParaRPr sz="1000" dirty="0"/>
                    </a:p>
                  </a:txBody>
                  <a:tcPr marL="63500" marR="63500" marT="63500" marB="63500"/>
                </a:tc>
                <a:tc>
                  <a:txBody>
                    <a:bodyPr/>
                    <a:lstStyle/>
                    <a:p>
                      <a:pPr marL="0" lvl="0" indent="0" algn="l" rtl="0">
                        <a:spcBef>
                          <a:spcPts val="0"/>
                        </a:spcBef>
                        <a:spcAft>
                          <a:spcPts val="0"/>
                        </a:spcAft>
                        <a:buNone/>
                      </a:pPr>
                      <a:endParaRPr sz="1000" dirty="0"/>
                    </a:p>
                  </a:txBody>
                  <a:tcPr marL="63500" marR="63500" marT="63500" marB="63500"/>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000" dirty="0"/>
                        <a:t>May 2nd - May 6th </a:t>
                      </a:r>
                      <a:endParaRPr sz="1000" dirty="0"/>
                    </a:p>
                  </a:txBody>
                  <a:tcPr marL="63500" marR="63500" marT="63500" marB="63500"/>
                </a:tc>
                <a:tc>
                  <a:txBody>
                    <a:bodyPr/>
                    <a:lstStyle/>
                    <a:p>
                      <a:pPr marL="0" lvl="0" indent="0" algn="l" rtl="0">
                        <a:spcBef>
                          <a:spcPts val="0"/>
                        </a:spcBef>
                        <a:spcAft>
                          <a:spcPts val="0"/>
                        </a:spcAft>
                        <a:buNone/>
                      </a:pPr>
                      <a:endParaRPr sz="1000" dirty="0"/>
                    </a:p>
                  </a:txBody>
                  <a:tcPr marL="63500" marR="63500" marT="63500" marB="63500"/>
                </a:tc>
                <a:tc>
                  <a:txBody>
                    <a:bodyPr/>
                    <a:lstStyle/>
                    <a:p>
                      <a:pPr marL="0" lvl="0" indent="0" algn="l" rtl="0">
                        <a:spcBef>
                          <a:spcPts val="0"/>
                        </a:spcBef>
                        <a:spcAft>
                          <a:spcPts val="0"/>
                        </a:spcAft>
                        <a:buNone/>
                      </a:pPr>
                      <a:r>
                        <a:rPr lang="en" sz="1000" dirty="0"/>
                        <a:t>Apr 30th - May 4th: Finals Week</a:t>
                      </a:r>
                      <a:endParaRPr sz="1000" dirty="0"/>
                    </a:p>
                    <a:p>
                      <a:pPr marL="0" lvl="0" indent="0" algn="l" rtl="0">
                        <a:spcBef>
                          <a:spcPts val="0"/>
                        </a:spcBef>
                        <a:spcAft>
                          <a:spcPts val="0"/>
                        </a:spcAft>
                        <a:buNone/>
                      </a:pPr>
                      <a:r>
                        <a:rPr lang="en" sz="1000" dirty="0">
                          <a:highlight>
                            <a:srgbClr val="FFF2CC"/>
                          </a:highlight>
                        </a:rPr>
                        <a:t>May 2nd: Final Reports &amp; Checkout due</a:t>
                      </a:r>
                      <a:endParaRPr sz="1000" dirty="0">
                        <a:highlight>
                          <a:srgbClr val="FFF2CC"/>
                        </a:highlight>
                      </a:endParaRPr>
                    </a:p>
                    <a:p>
                      <a:pPr marL="0" lvl="0" indent="0" algn="l" rtl="0">
                        <a:spcBef>
                          <a:spcPts val="0"/>
                        </a:spcBef>
                        <a:spcAft>
                          <a:spcPts val="0"/>
                        </a:spcAft>
                        <a:buNone/>
                      </a:pPr>
                      <a:r>
                        <a:rPr lang="en" sz="1000" dirty="0"/>
                        <a:t>May 5th: Graduation Day </a:t>
                      </a:r>
                      <a:endParaRPr sz="1000" dirty="0"/>
                    </a:p>
                  </a:txBody>
                  <a:tcPr marL="63500" marR="63500" marT="63500" marB="63500"/>
                </a:tc>
                <a:tc>
                  <a:txBody>
                    <a:bodyPr/>
                    <a:lstStyle/>
                    <a:p>
                      <a:pPr marL="0" lvl="0" indent="0" algn="l" rtl="0">
                        <a:spcBef>
                          <a:spcPts val="0"/>
                        </a:spcBef>
                        <a:spcAft>
                          <a:spcPts val="0"/>
                        </a:spcAft>
                        <a:buNone/>
                      </a:pPr>
                      <a:endParaRPr sz="1000" dirty="0"/>
                    </a:p>
                  </a:txBody>
                  <a:tcPr marL="63500" marR="63500" marT="63500" marB="63500"/>
                </a:tc>
                <a:extLst>
                  <a:ext uri="{0D108BD9-81ED-4DB2-BD59-A6C34878D82A}">
                    <a16:rowId xmlns:a16="http://schemas.microsoft.com/office/drawing/2014/main" val="10004"/>
                  </a:ext>
                </a:extLst>
              </a:tr>
            </a:tbl>
          </a:graphicData>
        </a:graphic>
      </p:graphicFrame>
      <p:sp>
        <p:nvSpPr>
          <p:cNvPr id="2574" name="Google Shape;2574;p103"/>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76</a:t>
            </a:fld>
            <a:endParaRPr dirty="0"/>
          </a:p>
        </p:txBody>
      </p:sp>
      <p:sp>
        <p:nvSpPr>
          <p:cNvPr id="2575" name="Google Shape;2575;p103"/>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104"/>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Work Plan Spring 2022 </a:t>
            </a:r>
            <a:endParaRPr dirty="0"/>
          </a:p>
        </p:txBody>
      </p:sp>
      <p:sp>
        <p:nvSpPr>
          <p:cNvPr id="2581" name="Google Shape;2581;p104"/>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77</a:t>
            </a:fld>
            <a:endParaRPr dirty="0"/>
          </a:p>
        </p:txBody>
      </p:sp>
      <p:grpSp>
        <p:nvGrpSpPr>
          <p:cNvPr id="2582" name="Google Shape;2582;p104"/>
          <p:cNvGrpSpPr/>
          <p:nvPr/>
        </p:nvGrpSpPr>
        <p:grpSpPr>
          <a:xfrm>
            <a:off x="2838352" y="654237"/>
            <a:ext cx="1186337" cy="442513"/>
            <a:chOff x="2032650" y="2350450"/>
            <a:chExt cx="1538100" cy="442513"/>
          </a:xfrm>
        </p:grpSpPr>
        <p:sp>
          <p:nvSpPr>
            <p:cNvPr id="2583" name="Google Shape;2583;p104"/>
            <p:cNvSpPr txBox="1"/>
            <p:nvPr/>
          </p:nvSpPr>
          <p:spPr>
            <a:xfrm>
              <a:off x="2032650" y="23504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dirty="0">
                  <a:solidFill>
                    <a:srgbClr val="FFFFFF"/>
                  </a:solidFill>
                  <a:latin typeface="Roboto"/>
                  <a:ea typeface="Roboto"/>
                  <a:cs typeface="Roboto"/>
                  <a:sym typeface="Roboto"/>
                </a:rPr>
                <a:t>Software</a:t>
              </a:r>
              <a:endParaRPr sz="1000" b="1" dirty="0">
                <a:solidFill>
                  <a:srgbClr val="FFFFFF"/>
                </a:solidFill>
                <a:latin typeface="Roboto"/>
                <a:ea typeface="Roboto"/>
                <a:cs typeface="Roboto"/>
                <a:sym typeface="Roboto"/>
              </a:endParaRPr>
            </a:p>
          </p:txBody>
        </p:sp>
        <p:sp>
          <p:nvSpPr>
            <p:cNvPr id="2584" name="Google Shape;2584;p104"/>
            <p:cNvSpPr/>
            <p:nvPr/>
          </p:nvSpPr>
          <p:spPr>
            <a:xfrm>
              <a:off x="2032650"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p>
          </p:txBody>
        </p:sp>
      </p:grpSp>
      <p:grpSp>
        <p:nvGrpSpPr>
          <p:cNvPr id="2585" name="Google Shape;2585;p104"/>
          <p:cNvGrpSpPr/>
          <p:nvPr/>
        </p:nvGrpSpPr>
        <p:grpSpPr>
          <a:xfrm>
            <a:off x="4126403" y="654221"/>
            <a:ext cx="2015376" cy="442525"/>
            <a:chOff x="1444375" y="2350575"/>
            <a:chExt cx="1716675" cy="442525"/>
          </a:xfrm>
        </p:grpSpPr>
        <p:sp>
          <p:nvSpPr>
            <p:cNvPr id="2586" name="Google Shape;2586;p104"/>
            <p:cNvSpPr txBox="1"/>
            <p:nvPr/>
          </p:nvSpPr>
          <p:spPr>
            <a:xfrm>
              <a:off x="1444450" y="2350600"/>
              <a:ext cx="17166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dirty="0">
                  <a:solidFill>
                    <a:srgbClr val="FFFFFF"/>
                  </a:solidFill>
                  <a:latin typeface="Roboto"/>
                  <a:ea typeface="Roboto"/>
                  <a:cs typeface="Roboto"/>
                  <a:sym typeface="Roboto"/>
                </a:rPr>
                <a:t>Baffle &amp; Manufacturing</a:t>
              </a:r>
              <a:endParaRPr sz="1000" b="1" dirty="0">
                <a:solidFill>
                  <a:srgbClr val="FFFFFF"/>
                </a:solidFill>
                <a:latin typeface="Roboto"/>
                <a:ea typeface="Roboto"/>
                <a:cs typeface="Roboto"/>
                <a:sym typeface="Roboto"/>
              </a:endParaRPr>
            </a:p>
          </p:txBody>
        </p:sp>
        <p:sp>
          <p:nvSpPr>
            <p:cNvPr id="2587" name="Google Shape;2587;p104"/>
            <p:cNvSpPr/>
            <p:nvPr/>
          </p:nvSpPr>
          <p:spPr>
            <a:xfrm>
              <a:off x="1444375" y="2350575"/>
              <a:ext cx="17166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p>
          </p:txBody>
        </p:sp>
      </p:grpSp>
      <p:grpSp>
        <p:nvGrpSpPr>
          <p:cNvPr id="2588" name="Google Shape;2588;p104"/>
          <p:cNvGrpSpPr/>
          <p:nvPr/>
        </p:nvGrpSpPr>
        <p:grpSpPr>
          <a:xfrm>
            <a:off x="6243445" y="654391"/>
            <a:ext cx="1271206" cy="442513"/>
            <a:chOff x="1605750" y="2350713"/>
            <a:chExt cx="952500" cy="442513"/>
          </a:xfrm>
        </p:grpSpPr>
        <p:sp>
          <p:nvSpPr>
            <p:cNvPr id="2589" name="Google Shape;2589;p104"/>
            <p:cNvSpPr txBox="1"/>
            <p:nvPr/>
          </p:nvSpPr>
          <p:spPr>
            <a:xfrm>
              <a:off x="1605750" y="2350725"/>
              <a:ext cx="9525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dirty="0">
                  <a:solidFill>
                    <a:srgbClr val="FFFFFF"/>
                  </a:solidFill>
                  <a:latin typeface="Roboto"/>
                  <a:ea typeface="Roboto"/>
                  <a:cs typeface="Roboto"/>
                  <a:sym typeface="Roboto"/>
                </a:rPr>
                <a:t>Processing</a:t>
              </a:r>
              <a:endParaRPr sz="1000" b="1" dirty="0">
                <a:solidFill>
                  <a:srgbClr val="FFFFFF"/>
                </a:solidFill>
                <a:latin typeface="Roboto"/>
                <a:ea typeface="Roboto"/>
                <a:cs typeface="Roboto"/>
                <a:sym typeface="Roboto"/>
              </a:endParaRPr>
            </a:p>
          </p:txBody>
        </p:sp>
        <p:sp>
          <p:nvSpPr>
            <p:cNvPr id="2590" name="Google Shape;2590;p104"/>
            <p:cNvSpPr/>
            <p:nvPr/>
          </p:nvSpPr>
          <p:spPr>
            <a:xfrm>
              <a:off x="1605750" y="2350713"/>
              <a:ext cx="9525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p>
          </p:txBody>
        </p:sp>
      </p:grpSp>
      <p:grpSp>
        <p:nvGrpSpPr>
          <p:cNvPr id="2591" name="Google Shape;2591;p104"/>
          <p:cNvGrpSpPr/>
          <p:nvPr/>
        </p:nvGrpSpPr>
        <p:grpSpPr>
          <a:xfrm>
            <a:off x="7634842" y="654059"/>
            <a:ext cx="1271086" cy="442713"/>
            <a:chOff x="888377" y="2350950"/>
            <a:chExt cx="1538100" cy="442713"/>
          </a:xfrm>
        </p:grpSpPr>
        <p:sp>
          <p:nvSpPr>
            <p:cNvPr id="2592" name="Google Shape;2592;p104"/>
            <p:cNvSpPr txBox="1"/>
            <p:nvPr/>
          </p:nvSpPr>
          <p:spPr>
            <a:xfrm>
              <a:off x="888377" y="23511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dirty="0">
                  <a:solidFill>
                    <a:srgbClr val="FFFFFF"/>
                  </a:solidFill>
                  <a:latin typeface="Roboto"/>
                  <a:ea typeface="Roboto"/>
                  <a:cs typeface="Roboto"/>
                  <a:sym typeface="Roboto"/>
                </a:rPr>
                <a:t>Optics</a:t>
              </a:r>
              <a:endParaRPr sz="1000" b="1" dirty="0">
                <a:solidFill>
                  <a:srgbClr val="FFFFFF"/>
                </a:solidFill>
                <a:latin typeface="Roboto"/>
                <a:ea typeface="Roboto"/>
                <a:cs typeface="Roboto"/>
                <a:sym typeface="Roboto"/>
              </a:endParaRPr>
            </a:p>
          </p:txBody>
        </p:sp>
        <p:sp>
          <p:nvSpPr>
            <p:cNvPr id="2593" name="Google Shape;2593;p104"/>
            <p:cNvSpPr/>
            <p:nvPr/>
          </p:nvSpPr>
          <p:spPr>
            <a:xfrm>
              <a:off x="888377" y="2350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p>
          </p:txBody>
        </p:sp>
      </p:grpSp>
      <p:grpSp>
        <p:nvGrpSpPr>
          <p:cNvPr id="2594" name="Google Shape;2594;p104"/>
          <p:cNvGrpSpPr/>
          <p:nvPr/>
        </p:nvGrpSpPr>
        <p:grpSpPr>
          <a:xfrm>
            <a:off x="1552477" y="654737"/>
            <a:ext cx="1186337" cy="442513"/>
            <a:chOff x="2131444" y="2350450"/>
            <a:chExt cx="1538100" cy="442513"/>
          </a:xfrm>
        </p:grpSpPr>
        <p:sp>
          <p:nvSpPr>
            <p:cNvPr id="2595" name="Google Shape;2595;p104"/>
            <p:cNvSpPr txBox="1"/>
            <p:nvPr/>
          </p:nvSpPr>
          <p:spPr>
            <a:xfrm>
              <a:off x="2131444" y="23504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rgbClr val="FFFFFF"/>
                  </a:solidFill>
                  <a:latin typeface="Roboto"/>
                  <a:ea typeface="Roboto"/>
                  <a:cs typeface="Roboto"/>
                  <a:sym typeface="Roboto"/>
                </a:rPr>
                <a:t>Systems &amp; Finance</a:t>
              </a:r>
              <a:endParaRPr sz="1000" b="1" dirty="0">
                <a:solidFill>
                  <a:srgbClr val="FFFFFF"/>
                </a:solidFill>
                <a:latin typeface="Roboto"/>
                <a:ea typeface="Roboto"/>
                <a:cs typeface="Roboto"/>
                <a:sym typeface="Roboto"/>
              </a:endParaRPr>
            </a:p>
          </p:txBody>
        </p:sp>
        <p:sp>
          <p:nvSpPr>
            <p:cNvPr id="2596" name="Google Shape;2596;p104"/>
            <p:cNvSpPr/>
            <p:nvPr/>
          </p:nvSpPr>
          <p:spPr>
            <a:xfrm>
              <a:off x="2131444"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p>
          </p:txBody>
        </p:sp>
      </p:grpSp>
      <p:grpSp>
        <p:nvGrpSpPr>
          <p:cNvPr id="2597" name="Google Shape;2597;p104"/>
          <p:cNvGrpSpPr/>
          <p:nvPr/>
        </p:nvGrpSpPr>
        <p:grpSpPr>
          <a:xfrm>
            <a:off x="266602" y="654737"/>
            <a:ext cx="1186337" cy="442513"/>
            <a:chOff x="2131444" y="2350450"/>
            <a:chExt cx="1538100" cy="442513"/>
          </a:xfrm>
        </p:grpSpPr>
        <p:sp>
          <p:nvSpPr>
            <p:cNvPr id="2598" name="Google Shape;2598;p104"/>
            <p:cNvSpPr txBox="1"/>
            <p:nvPr/>
          </p:nvSpPr>
          <p:spPr>
            <a:xfrm>
              <a:off x="2131444" y="2350463"/>
              <a:ext cx="1538100" cy="442500"/>
            </a:xfrm>
            <a:prstGeom prst="rect">
              <a:avLst/>
            </a:prstGeom>
            <a:solidFill>
              <a:srgbClr val="1D7E74"/>
            </a:solidFill>
            <a:ln w="3810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rgbClr val="FFFFFF"/>
                  </a:solidFill>
                  <a:latin typeface="Roboto"/>
                  <a:ea typeface="Roboto"/>
                  <a:cs typeface="Roboto"/>
                  <a:sym typeface="Roboto"/>
                </a:rPr>
                <a:t>Program Planning</a:t>
              </a:r>
              <a:endParaRPr sz="1000" b="1" dirty="0">
                <a:solidFill>
                  <a:srgbClr val="FFFFFF"/>
                </a:solidFill>
                <a:latin typeface="Roboto"/>
                <a:ea typeface="Roboto"/>
                <a:cs typeface="Roboto"/>
                <a:sym typeface="Roboto"/>
              </a:endParaRPr>
            </a:p>
          </p:txBody>
        </p:sp>
        <p:sp>
          <p:nvSpPr>
            <p:cNvPr id="2599" name="Google Shape;2599;p104"/>
            <p:cNvSpPr/>
            <p:nvPr/>
          </p:nvSpPr>
          <p:spPr>
            <a:xfrm>
              <a:off x="2131444"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p>
          </p:txBody>
        </p:sp>
      </p:grpSp>
      <p:sp>
        <p:nvSpPr>
          <p:cNvPr id="2600" name="Google Shape;2600;p104"/>
          <p:cNvSpPr txBox="1"/>
          <p:nvPr/>
        </p:nvSpPr>
        <p:spPr>
          <a:xfrm>
            <a:off x="266675" y="1168925"/>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PDD</a:t>
            </a:r>
            <a:endParaRPr sz="1000" b="1" dirty="0">
              <a:solidFill>
                <a:schemeClr val="dk1"/>
              </a:solidFill>
              <a:latin typeface="Roboto"/>
              <a:ea typeface="Roboto"/>
              <a:cs typeface="Roboto"/>
              <a:sym typeface="Roboto"/>
            </a:endParaRPr>
          </a:p>
        </p:txBody>
      </p:sp>
      <p:sp>
        <p:nvSpPr>
          <p:cNvPr id="2601" name="Google Shape;2601;p104"/>
          <p:cNvSpPr txBox="1"/>
          <p:nvPr/>
        </p:nvSpPr>
        <p:spPr>
          <a:xfrm>
            <a:off x="266600" y="1521350"/>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CDD</a:t>
            </a:r>
            <a:endParaRPr sz="1000" b="1" dirty="0">
              <a:solidFill>
                <a:schemeClr val="dk1"/>
              </a:solidFill>
              <a:latin typeface="Roboto"/>
              <a:ea typeface="Roboto"/>
              <a:cs typeface="Roboto"/>
              <a:sym typeface="Roboto"/>
            </a:endParaRPr>
          </a:p>
        </p:txBody>
      </p:sp>
      <p:sp>
        <p:nvSpPr>
          <p:cNvPr id="2602" name="Google Shape;2602;p104"/>
          <p:cNvSpPr txBox="1"/>
          <p:nvPr/>
        </p:nvSpPr>
        <p:spPr>
          <a:xfrm>
            <a:off x="266600" y="1873775"/>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PDR</a:t>
            </a:r>
            <a:endParaRPr sz="1000" b="1" dirty="0">
              <a:solidFill>
                <a:schemeClr val="dk1"/>
              </a:solidFill>
              <a:latin typeface="Roboto"/>
              <a:ea typeface="Roboto"/>
              <a:cs typeface="Roboto"/>
              <a:sym typeface="Roboto"/>
            </a:endParaRPr>
          </a:p>
        </p:txBody>
      </p:sp>
      <p:sp>
        <p:nvSpPr>
          <p:cNvPr id="2603" name="Google Shape;2603;p104"/>
          <p:cNvSpPr txBox="1"/>
          <p:nvPr/>
        </p:nvSpPr>
        <p:spPr>
          <a:xfrm>
            <a:off x="266600" y="2226200"/>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CDR</a:t>
            </a:r>
            <a:endParaRPr sz="1000" b="1" dirty="0">
              <a:solidFill>
                <a:schemeClr val="dk1"/>
              </a:solidFill>
              <a:latin typeface="Roboto"/>
              <a:ea typeface="Roboto"/>
              <a:cs typeface="Roboto"/>
              <a:sym typeface="Roboto"/>
            </a:endParaRPr>
          </a:p>
        </p:txBody>
      </p:sp>
      <p:sp>
        <p:nvSpPr>
          <p:cNvPr id="2604" name="Google Shape;2604;p104"/>
          <p:cNvSpPr txBox="1"/>
          <p:nvPr/>
        </p:nvSpPr>
        <p:spPr>
          <a:xfrm>
            <a:off x="266675" y="2578625"/>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FFR</a:t>
            </a:r>
            <a:endParaRPr sz="1000" b="1" dirty="0">
              <a:solidFill>
                <a:schemeClr val="dk1"/>
              </a:solidFill>
              <a:latin typeface="Roboto"/>
              <a:ea typeface="Roboto"/>
              <a:cs typeface="Roboto"/>
              <a:sym typeface="Roboto"/>
            </a:endParaRPr>
          </a:p>
        </p:txBody>
      </p:sp>
      <p:sp>
        <p:nvSpPr>
          <p:cNvPr id="2605" name="Google Shape;2605;p104"/>
          <p:cNvSpPr txBox="1"/>
          <p:nvPr/>
        </p:nvSpPr>
        <p:spPr>
          <a:xfrm>
            <a:off x="266675" y="2931050"/>
            <a:ext cx="1186500" cy="2490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AIAA Paper</a:t>
            </a:r>
            <a:endParaRPr sz="1000" b="1" dirty="0">
              <a:solidFill>
                <a:schemeClr val="dk1"/>
              </a:solidFill>
              <a:latin typeface="Roboto"/>
              <a:ea typeface="Roboto"/>
              <a:cs typeface="Roboto"/>
              <a:sym typeface="Roboto"/>
            </a:endParaRPr>
          </a:p>
        </p:txBody>
      </p:sp>
      <p:sp>
        <p:nvSpPr>
          <p:cNvPr id="2606" name="Google Shape;2606;p104"/>
          <p:cNvSpPr txBox="1"/>
          <p:nvPr/>
        </p:nvSpPr>
        <p:spPr>
          <a:xfrm>
            <a:off x="266675" y="3283475"/>
            <a:ext cx="11865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TRR</a:t>
            </a:r>
            <a:endParaRPr sz="1000" b="1" dirty="0">
              <a:solidFill>
                <a:schemeClr val="dk1"/>
              </a:solidFill>
              <a:latin typeface="Roboto"/>
              <a:ea typeface="Roboto"/>
              <a:cs typeface="Roboto"/>
              <a:sym typeface="Roboto"/>
            </a:endParaRPr>
          </a:p>
        </p:txBody>
      </p:sp>
      <p:sp>
        <p:nvSpPr>
          <p:cNvPr id="2607" name="Google Shape;2607;p104"/>
          <p:cNvSpPr txBox="1"/>
          <p:nvPr/>
        </p:nvSpPr>
        <p:spPr>
          <a:xfrm>
            <a:off x="266675" y="3635900"/>
            <a:ext cx="11865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SFR</a:t>
            </a:r>
            <a:endParaRPr sz="1000" b="1" dirty="0">
              <a:solidFill>
                <a:schemeClr val="dk1"/>
              </a:solidFill>
              <a:latin typeface="Roboto"/>
              <a:ea typeface="Roboto"/>
              <a:cs typeface="Roboto"/>
              <a:sym typeface="Roboto"/>
            </a:endParaRPr>
          </a:p>
        </p:txBody>
      </p:sp>
      <p:sp>
        <p:nvSpPr>
          <p:cNvPr id="2608" name="Google Shape;2608;p104"/>
          <p:cNvSpPr txBox="1"/>
          <p:nvPr/>
        </p:nvSpPr>
        <p:spPr>
          <a:xfrm>
            <a:off x="1552550" y="1168900"/>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Defining Requirements </a:t>
            </a:r>
            <a:endParaRPr sz="1000" b="1" dirty="0">
              <a:solidFill>
                <a:schemeClr val="dk1"/>
              </a:solidFill>
              <a:latin typeface="Roboto"/>
              <a:ea typeface="Roboto"/>
              <a:cs typeface="Roboto"/>
              <a:sym typeface="Roboto"/>
            </a:endParaRPr>
          </a:p>
        </p:txBody>
      </p:sp>
      <p:sp>
        <p:nvSpPr>
          <p:cNvPr id="2609" name="Google Shape;2609;p104"/>
          <p:cNvSpPr txBox="1"/>
          <p:nvPr/>
        </p:nvSpPr>
        <p:spPr>
          <a:xfrm>
            <a:off x="1552550" y="1597525"/>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Defining CPEs</a:t>
            </a:r>
            <a:endParaRPr sz="1000" b="1" dirty="0">
              <a:solidFill>
                <a:schemeClr val="dk1"/>
              </a:solidFill>
              <a:latin typeface="Roboto"/>
              <a:ea typeface="Roboto"/>
              <a:cs typeface="Roboto"/>
              <a:sym typeface="Roboto"/>
            </a:endParaRPr>
          </a:p>
        </p:txBody>
      </p:sp>
      <p:sp>
        <p:nvSpPr>
          <p:cNvPr id="2610" name="Google Shape;2610;p104"/>
          <p:cNvSpPr txBox="1"/>
          <p:nvPr/>
        </p:nvSpPr>
        <p:spPr>
          <a:xfrm>
            <a:off x="1552550" y="2026150"/>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Outline PDR</a:t>
            </a:r>
            <a:endParaRPr sz="1000" b="1" dirty="0">
              <a:solidFill>
                <a:schemeClr val="dk1"/>
              </a:solidFill>
              <a:latin typeface="Roboto"/>
              <a:ea typeface="Roboto"/>
              <a:cs typeface="Roboto"/>
              <a:sym typeface="Roboto"/>
            </a:endParaRPr>
          </a:p>
        </p:txBody>
      </p:sp>
      <p:sp>
        <p:nvSpPr>
          <p:cNvPr id="2611" name="Google Shape;2611;p104"/>
          <p:cNvSpPr txBox="1"/>
          <p:nvPr/>
        </p:nvSpPr>
        <p:spPr>
          <a:xfrm>
            <a:off x="1552475" y="2454775"/>
            <a:ext cx="1186500" cy="5229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Purchase components for testing</a:t>
            </a:r>
            <a:endParaRPr sz="1000" b="1" dirty="0">
              <a:solidFill>
                <a:schemeClr val="dk1"/>
              </a:solidFill>
              <a:latin typeface="Roboto"/>
              <a:ea typeface="Roboto"/>
              <a:cs typeface="Roboto"/>
              <a:sym typeface="Roboto"/>
            </a:endParaRPr>
          </a:p>
        </p:txBody>
      </p:sp>
      <p:sp>
        <p:nvSpPr>
          <p:cNvPr id="2612" name="Google Shape;2612;p104"/>
          <p:cNvSpPr txBox="1"/>
          <p:nvPr/>
        </p:nvSpPr>
        <p:spPr>
          <a:xfrm>
            <a:off x="1552550" y="3053800"/>
            <a:ext cx="1186500" cy="5229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Finalize budget breakdown</a:t>
            </a:r>
            <a:endParaRPr sz="1000" b="1" dirty="0">
              <a:solidFill>
                <a:schemeClr val="dk1"/>
              </a:solidFill>
              <a:latin typeface="Roboto"/>
              <a:ea typeface="Roboto"/>
              <a:cs typeface="Roboto"/>
              <a:sym typeface="Roboto"/>
            </a:endParaRPr>
          </a:p>
        </p:txBody>
      </p:sp>
      <p:sp>
        <p:nvSpPr>
          <p:cNvPr id="2613" name="Google Shape;2613;p104"/>
          <p:cNvSpPr txBox="1"/>
          <p:nvPr/>
        </p:nvSpPr>
        <p:spPr>
          <a:xfrm>
            <a:off x="1552550" y="3652825"/>
            <a:ext cx="1186500" cy="5229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Roboto"/>
                <a:ea typeface="Roboto"/>
                <a:cs typeface="Roboto"/>
                <a:sym typeface="Roboto"/>
              </a:rPr>
              <a:t>Continue communication cross subteams</a:t>
            </a:r>
            <a:endParaRPr sz="1000" b="1" dirty="0">
              <a:solidFill>
                <a:schemeClr val="dk1"/>
              </a:solidFill>
              <a:latin typeface="Roboto"/>
              <a:ea typeface="Roboto"/>
              <a:cs typeface="Roboto"/>
              <a:sym typeface="Roboto"/>
            </a:endParaRPr>
          </a:p>
        </p:txBody>
      </p:sp>
      <p:sp>
        <p:nvSpPr>
          <p:cNvPr id="2614" name="Google Shape;2614;p104"/>
          <p:cNvSpPr txBox="1"/>
          <p:nvPr/>
        </p:nvSpPr>
        <p:spPr>
          <a:xfrm>
            <a:off x="2838425" y="1167900"/>
            <a:ext cx="1186500" cy="3936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Select compatible software</a:t>
            </a:r>
            <a:endParaRPr sz="900" b="1" dirty="0">
              <a:solidFill>
                <a:schemeClr val="dk1"/>
              </a:solidFill>
              <a:latin typeface="Roboto"/>
              <a:ea typeface="Roboto"/>
              <a:cs typeface="Roboto"/>
              <a:sym typeface="Roboto"/>
            </a:endParaRPr>
          </a:p>
        </p:txBody>
      </p:sp>
      <p:sp>
        <p:nvSpPr>
          <p:cNvPr id="2615" name="Google Shape;2615;p104"/>
          <p:cNvSpPr txBox="1"/>
          <p:nvPr/>
        </p:nvSpPr>
        <p:spPr>
          <a:xfrm>
            <a:off x="2838500" y="1659049"/>
            <a:ext cx="11865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Test sample images</a:t>
            </a:r>
            <a:endParaRPr sz="900" b="1" dirty="0">
              <a:solidFill>
                <a:schemeClr val="dk1"/>
              </a:solidFill>
              <a:latin typeface="Roboto"/>
              <a:ea typeface="Roboto"/>
              <a:cs typeface="Roboto"/>
              <a:sym typeface="Roboto"/>
            </a:endParaRPr>
          </a:p>
        </p:txBody>
      </p:sp>
      <p:sp>
        <p:nvSpPr>
          <p:cNvPr id="2616" name="Google Shape;2616;p104"/>
          <p:cNvSpPr txBox="1"/>
          <p:nvPr/>
        </p:nvSpPr>
        <p:spPr>
          <a:xfrm>
            <a:off x="2838425" y="2109100"/>
            <a:ext cx="1186500" cy="5229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Determine pass/fail thresholds</a:t>
            </a:r>
            <a:endParaRPr sz="900" b="1" dirty="0">
              <a:solidFill>
                <a:schemeClr val="dk1"/>
              </a:solidFill>
              <a:latin typeface="Roboto"/>
              <a:ea typeface="Roboto"/>
              <a:cs typeface="Roboto"/>
              <a:sym typeface="Roboto"/>
            </a:endParaRPr>
          </a:p>
        </p:txBody>
      </p:sp>
      <p:sp>
        <p:nvSpPr>
          <p:cNvPr id="2617" name="Google Shape;2617;p104"/>
          <p:cNvSpPr txBox="1"/>
          <p:nvPr/>
        </p:nvSpPr>
        <p:spPr>
          <a:xfrm>
            <a:off x="2838388" y="2705100"/>
            <a:ext cx="1186500" cy="3936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Test customizations</a:t>
            </a:r>
            <a:endParaRPr sz="900" b="1" dirty="0">
              <a:solidFill>
                <a:schemeClr val="dk1"/>
              </a:solidFill>
              <a:latin typeface="Roboto"/>
              <a:ea typeface="Roboto"/>
              <a:cs typeface="Roboto"/>
              <a:sym typeface="Roboto"/>
            </a:endParaRPr>
          </a:p>
        </p:txBody>
      </p:sp>
      <p:sp>
        <p:nvSpPr>
          <p:cNvPr id="2618" name="Google Shape;2618;p104"/>
          <p:cNvSpPr txBox="1"/>
          <p:nvPr/>
        </p:nvSpPr>
        <p:spPr>
          <a:xfrm>
            <a:off x="2838425" y="3171800"/>
            <a:ext cx="1186500" cy="3936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Implement tracking software</a:t>
            </a:r>
            <a:endParaRPr sz="900" b="1" dirty="0">
              <a:solidFill>
                <a:schemeClr val="dk1"/>
              </a:solidFill>
              <a:latin typeface="Roboto"/>
              <a:ea typeface="Roboto"/>
              <a:cs typeface="Roboto"/>
              <a:sym typeface="Roboto"/>
            </a:endParaRPr>
          </a:p>
        </p:txBody>
      </p:sp>
      <p:sp>
        <p:nvSpPr>
          <p:cNvPr id="2619" name="Google Shape;2619;p104"/>
          <p:cNvSpPr txBox="1"/>
          <p:nvPr/>
        </p:nvSpPr>
        <p:spPr>
          <a:xfrm>
            <a:off x="2838425" y="3638500"/>
            <a:ext cx="1186500" cy="5229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Optimize processing rates and accuracy</a:t>
            </a:r>
            <a:endParaRPr sz="900" b="1" dirty="0">
              <a:solidFill>
                <a:schemeClr val="dk1"/>
              </a:solidFill>
              <a:latin typeface="Roboto"/>
              <a:ea typeface="Roboto"/>
              <a:cs typeface="Roboto"/>
              <a:sym typeface="Roboto"/>
            </a:endParaRPr>
          </a:p>
        </p:txBody>
      </p:sp>
      <p:sp>
        <p:nvSpPr>
          <p:cNvPr id="2620" name="Google Shape;2620;p104"/>
          <p:cNvSpPr txBox="1"/>
          <p:nvPr/>
        </p:nvSpPr>
        <p:spPr>
          <a:xfrm>
            <a:off x="4124300" y="1167900"/>
            <a:ext cx="2015400" cy="3936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Research fundamentals of baffles &amp; configurations</a:t>
            </a:r>
            <a:endParaRPr sz="900" b="1" dirty="0">
              <a:solidFill>
                <a:schemeClr val="dk1"/>
              </a:solidFill>
              <a:latin typeface="Roboto"/>
              <a:ea typeface="Roboto"/>
              <a:cs typeface="Roboto"/>
              <a:sym typeface="Roboto"/>
            </a:endParaRPr>
          </a:p>
        </p:txBody>
      </p:sp>
      <p:sp>
        <p:nvSpPr>
          <p:cNvPr id="2621" name="Google Shape;2621;p104"/>
          <p:cNvSpPr txBox="1"/>
          <p:nvPr/>
        </p:nvSpPr>
        <p:spPr>
          <a:xfrm>
            <a:off x="4124450" y="1617950"/>
            <a:ext cx="2015400" cy="4428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Determine necessary parameters for attenuation &amp; volume constraints </a:t>
            </a:r>
            <a:endParaRPr sz="900" b="1" dirty="0">
              <a:solidFill>
                <a:schemeClr val="dk1"/>
              </a:solidFill>
              <a:latin typeface="Roboto"/>
              <a:ea typeface="Roboto"/>
              <a:cs typeface="Roboto"/>
              <a:sym typeface="Roboto"/>
            </a:endParaRPr>
          </a:p>
        </p:txBody>
      </p:sp>
      <p:sp>
        <p:nvSpPr>
          <p:cNvPr id="2622" name="Google Shape;2622;p104"/>
          <p:cNvSpPr txBox="1"/>
          <p:nvPr/>
        </p:nvSpPr>
        <p:spPr>
          <a:xfrm>
            <a:off x="4124375" y="2117800"/>
            <a:ext cx="20154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Design baseline prototypes</a:t>
            </a:r>
            <a:endParaRPr sz="900" b="1" dirty="0">
              <a:solidFill>
                <a:schemeClr val="dk1"/>
              </a:solidFill>
              <a:latin typeface="Roboto"/>
              <a:ea typeface="Roboto"/>
              <a:cs typeface="Roboto"/>
              <a:sym typeface="Roboto"/>
            </a:endParaRPr>
          </a:p>
        </p:txBody>
      </p:sp>
      <p:sp>
        <p:nvSpPr>
          <p:cNvPr id="2623" name="Google Shape;2623;p104"/>
          <p:cNvSpPr txBox="1"/>
          <p:nvPr/>
        </p:nvSpPr>
        <p:spPr>
          <a:xfrm>
            <a:off x="4124375" y="2445725"/>
            <a:ext cx="20154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Run ZEMAX simulations</a:t>
            </a:r>
            <a:endParaRPr sz="900" b="1" dirty="0">
              <a:solidFill>
                <a:schemeClr val="dk1"/>
              </a:solidFill>
              <a:latin typeface="Roboto"/>
              <a:ea typeface="Roboto"/>
              <a:cs typeface="Roboto"/>
              <a:sym typeface="Roboto"/>
            </a:endParaRPr>
          </a:p>
        </p:txBody>
      </p:sp>
      <p:sp>
        <p:nvSpPr>
          <p:cNvPr id="2624" name="Google Shape;2624;p104"/>
          <p:cNvSpPr txBox="1"/>
          <p:nvPr/>
        </p:nvSpPr>
        <p:spPr>
          <a:xfrm>
            <a:off x="4124300" y="2774900"/>
            <a:ext cx="20154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Manufacture prototypes</a:t>
            </a:r>
            <a:endParaRPr sz="900" b="1" dirty="0">
              <a:solidFill>
                <a:schemeClr val="dk1"/>
              </a:solidFill>
              <a:latin typeface="Roboto"/>
              <a:ea typeface="Roboto"/>
              <a:cs typeface="Roboto"/>
              <a:sym typeface="Roboto"/>
            </a:endParaRPr>
          </a:p>
        </p:txBody>
      </p:sp>
      <p:sp>
        <p:nvSpPr>
          <p:cNvPr id="2625" name="Google Shape;2625;p104"/>
          <p:cNvSpPr txBox="1"/>
          <p:nvPr/>
        </p:nvSpPr>
        <p:spPr>
          <a:xfrm>
            <a:off x="4124300" y="3103450"/>
            <a:ext cx="20154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Practice coating techniques</a:t>
            </a:r>
            <a:endParaRPr sz="900" b="1" dirty="0">
              <a:solidFill>
                <a:schemeClr val="dk1"/>
              </a:solidFill>
              <a:latin typeface="Roboto"/>
              <a:ea typeface="Roboto"/>
              <a:cs typeface="Roboto"/>
              <a:sym typeface="Roboto"/>
            </a:endParaRPr>
          </a:p>
        </p:txBody>
      </p:sp>
      <p:sp>
        <p:nvSpPr>
          <p:cNvPr id="2626" name="Google Shape;2626;p104"/>
          <p:cNvSpPr txBox="1"/>
          <p:nvPr/>
        </p:nvSpPr>
        <p:spPr>
          <a:xfrm>
            <a:off x="4124300" y="3432000"/>
            <a:ext cx="20154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Refine baffle design</a:t>
            </a:r>
            <a:endParaRPr sz="900" b="1" dirty="0">
              <a:solidFill>
                <a:schemeClr val="dk1"/>
              </a:solidFill>
              <a:latin typeface="Roboto"/>
              <a:ea typeface="Roboto"/>
              <a:cs typeface="Roboto"/>
              <a:sym typeface="Roboto"/>
            </a:endParaRPr>
          </a:p>
        </p:txBody>
      </p:sp>
      <p:sp>
        <p:nvSpPr>
          <p:cNvPr id="2627" name="Google Shape;2627;p104"/>
          <p:cNvSpPr txBox="1"/>
          <p:nvPr/>
        </p:nvSpPr>
        <p:spPr>
          <a:xfrm>
            <a:off x="4124300" y="3760550"/>
            <a:ext cx="20154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Assemble baffle &amp; mount to lens</a:t>
            </a:r>
            <a:endParaRPr sz="900" b="1" dirty="0">
              <a:solidFill>
                <a:schemeClr val="dk1"/>
              </a:solidFill>
              <a:latin typeface="Roboto"/>
              <a:ea typeface="Roboto"/>
              <a:cs typeface="Roboto"/>
              <a:sym typeface="Roboto"/>
            </a:endParaRPr>
          </a:p>
        </p:txBody>
      </p:sp>
      <p:sp>
        <p:nvSpPr>
          <p:cNvPr id="2628" name="Google Shape;2628;p104"/>
          <p:cNvSpPr txBox="1"/>
          <p:nvPr/>
        </p:nvSpPr>
        <p:spPr>
          <a:xfrm>
            <a:off x="4124300" y="4089100"/>
            <a:ext cx="2015400" cy="2490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HelioStat &amp; Full System Testing</a:t>
            </a:r>
            <a:endParaRPr sz="900" b="1" dirty="0">
              <a:solidFill>
                <a:schemeClr val="dk1"/>
              </a:solidFill>
              <a:latin typeface="Roboto"/>
              <a:ea typeface="Roboto"/>
              <a:cs typeface="Roboto"/>
              <a:sym typeface="Roboto"/>
            </a:endParaRPr>
          </a:p>
        </p:txBody>
      </p:sp>
      <p:sp>
        <p:nvSpPr>
          <p:cNvPr id="2629" name="Google Shape;2629;p104"/>
          <p:cNvSpPr txBox="1"/>
          <p:nvPr/>
        </p:nvSpPr>
        <p:spPr>
          <a:xfrm>
            <a:off x="6239075" y="1168225"/>
            <a:ext cx="1271100" cy="44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Select best processor &amp; feasibility</a:t>
            </a:r>
            <a:endParaRPr sz="900" b="1" dirty="0">
              <a:solidFill>
                <a:schemeClr val="dk1"/>
              </a:solidFill>
              <a:latin typeface="Roboto"/>
              <a:ea typeface="Roboto"/>
              <a:cs typeface="Roboto"/>
              <a:sym typeface="Roboto"/>
            </a:endParaRPr>
          </a:p>
        </p:txBody>
      </p:sp>
      <p:sp>
        <p:nvSpPr>
          <p:cNvPr id="2630" name="Google Shape;2630;p104"/>
          <p:cNvSpPr txBox="1"/>
          <p:nvPr/>
        </p:nvSpPr>
        <p:spPr>
          <a:xfrm>
            <a:off x="6239075" y="1680275"/>
            <a:ext cx="1271100" cy="2490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Upload software</a:t>
            </a:r>
            <a:endParaRPr sz="900" b="1" dirty="0">
              <a:solidFill>
                <a:schemeClr val="dk1"/>
              </a:solidFill>
              <a:latin typeface="Roboto"/>
              <a:ea typeface="Roboto"/>
              <a:cs typeface="Roboto"/>
              <a:sym typeface="Roboto"/>
            </a:endParaRPr>
          </a:p>
        </p:txBody>
      </p:sp>
      <p:sp>
        <p:nvSpPr>
          <p:cNvPr id="2631" name="Google Shape;2631;p104"/>
          <p:cNvSpPr txBox="1"/>
          <p:nvPr/>
        </p:nvSpPr>
        <p:spPr>
          <a:xfrm>
            <a:off x="6239225" y="1998825"/>
            <a:ext cx="1271100" cy="3027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Run software with selected images</a:t>
            </a:r>
            <a:endParaRPr sz="900" b="1" dirty="0">
              <a:solidFill>
                <a:schemeClr val="dk1"/>
              </a:solidFill>
              <a:latin typeface="Roboto"/>
              <a:ea typeface="Roboto"/>
              <a:cs typeface="Roboto"/>
              <a:sym typeface="Roboto"/>
            </a:endParaRPr>
          </a:p>
        </p:txBody>
      </p:sp>
      <p:sp>
        <p:nvSpPr>
          <p:cNvPr id="2632" name="Google Shape;2632;p104"/>
          <p:cNvSpPr txBox="1"/>
          <p:nvPr/>
        </p:nvSpPr>
        <p:spPr>
          <a:xfrm>
            <a:off x="6239225" y="2371075"/>
            <a:ext cx="1271100" cy="3027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Test microproc. pwr consumption</a:t>
            </a:r>
            <a:endParaRPr sz="900" b="1" dirty="0">
              <a:solidFill>
                <a:schemeClr val="dk1"/>
              </a:solidFill>
              <a:latin typeface="Roboto"/>
              <a:ea typeface="Roboto"/>
              <a:cs typeface="Roboto"/>
              <a:sym typeface="Roboto"/>
            </a:endParaRPr>
          </a:p>
        </p:txBody>
      </p:sp>
      <p:sp>
        <p:nvSpPr>
          <p:cNvPr id="2633" name="Google Shape;2633;p104"/>
          <p:cNvSpPr txBox="1"/>
          <p:nvPr/>
        </p:nvSpPr>
        <p:spPr>
          <a:xfrm>
            <a:off x="6239100" y="2743325"/>
            <a:ext cx="1271100" cy="3525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Research avenues to decrease pwr draw</a:t>
            </a:r>
            <a:endParaRPr sz="900" b="1" dirty="0">
              <a:solidFill>
                <a:schemeClr val="dk1"/>
              </a:solidFill>
              <a:latin typeface="Roboto"/>
              <a:ea typeface="Roboto"/>
              <a:cs typeface="Roboto"/>
              <a:sym typeface="Roboto"/>
            </a:endParaRPr>
          </a:p>
        </p:txBody>
      </p:sp>
      <p:sp>
        <p:nvSpPr>
          <p:cNvPr id="2634" name="Google Shape;2634;p104"/>
          <p:cNvSpPr txBox="1"/>
          <p:nvPr/>
        </p:nvSpPr>
        <p:spPr>
          <a:xfrm>
            <a:off x="6239075" y="3165375"/>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Assemble interface with shield </a:t>
            </a:r>
            <a:endParaRPr sz="900" b="1" dirty="0">
              <a:solidFill>
                <a:schemeClr val="dk1"/>
              </a:solidFill>
              <a:latin typeface="Roboto"/>
              <a:ea typeface="Roboto"/>
              <a:cs typeface="Roboto"/>
              <a:sym typeface="Roboto"/>
            </a:endParaRPr>
          </a:p>
        </p:txBody>
      </p:sp>
      <p:sp>
        <p:nvSpPr>
          <p:cNvPr id="2635" name="Google Shape;2635;p104"/>
          <p:cNvSpPr txBox="1"/>
          <p:nvPr/>
        </p:nvSpPr>
        <p:spPr>
          <a:xfrm>
            <a:off x="6239075" y="3587425"/>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Test full system pwr and data transfer</a:t>
            </a:r>
            <a:endParaRPr sz="900" b="1" dirty="0">
              <a:solidFill>
                <a:schemeClr val="dk1"/>
              </a:solidFill>
              <a:latin typeface="Roboto"/>
              <a:ea typeface="Roboto"/>
              <a:cs typeface="Roboto"/>
              <a:sym typeface="Roboto"/>
            </a:endParaRPr>
          </a:p>
        </p:txBody>
      </p:sp>
      <p:sp>
        <p:nvSpPr>
          <p:cNvPr id="2636" name="Google Shape;2636;p104"/>
          <p:cNvSpPr txBox="1"/>
          <p:nvPr/>
        </p:nvSpPr>
        <p:spPr>
          <a:xfrm>
            <a:off x="6239075" y="4009475"/>
            <a:ext cx="1271100" cy="4428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Assess rates &amp; pwr during day-in-life test</a:t>
            </a:r>
            <a:endParaRPr sz="900" b="1" dirty="0">
              <a:solidFill>
                <a:schemeClr val="dk1"/>
              </a:solidFill>
              <a:latin typeface="Roboto"/>
              <a:ea typeface="Roboto"/>
              <a:cs typeface="Roboto"/>
              <a:sym typeface="Roboto"/>
            </a:endParaRPr>
          </a:p>
        </p:txBody>
      </p:sp>
      <p:sp>
        <p:nvSpPr>
          <p:cNvPr id="2637" name="Google Shape;2637;p104"/>
          <p:cNvSpPr txBox="1"/>
          <p:nvPr/>
        </p:nvSpPr>
        <p:spPr>
          <a:xfrm>
            <a:off x="7634725" y="1192825"/>
            <a:ext cx="1271100" cy="44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Research &amp; discuss with technical experts</a:t>
            </a:r>
            <a:endParaRPr sz="900" b="1" dirty="0">
              <a:solidFill>
                <a:schemeClr val="dk1"/>
              </a:solidFill>
              <a:latin typeface="Roboto"/>
              <a:ea typeface="Roboto"/>
              <a:cs typeface="Roboto"/>
              <a:sym typeface="Roboto"/>
            </a:endParaRPr>
          </a:p>
        </p:txBody>
      </p:sp>
      <p:sp>
        <p:nvSpPr>
          <p:cNvPr id="2638" name="Google Shape;2638;p104"/>
          <p:cNvSpPr txBox="1"/>
          <p:nvPr/>
        </p:nvSpPr>
        <p:spPr>
          <a:xfrm>
            <a:off x="7634875" y="1705200"/>
            <a:ext cx="1271100" cy="44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Determine requirements and baseline parameters</a:t>
            </a:r>
            <a:endParaRPr sz="900" b="1" dirty="0">
              <a:solidFill>
                <a:schemeClr val="dk1"/>
              </a:solidFill>
              <a:latin typeface="Roboto"/>
              <a:ea typeface="Roboto"/>
              <a:cs typeface="Roboto"/>
              <a:sym typeface="Roboto"/>
            </a:endParaRPr>
          </a:p>
        </p:txBody>
      </p:sp>
      <p:sp>
        <p:nvSpPr>
          <p:cNvPr id="2639" name="Google Shape;2639;p104"/>
          <p:cNvSpPr txBox="1"/>
          <p:nvPr/>
        </p:nvSpPr>
        <p:spPr>
          <a:xfrm>
            <a:off x="7634950" y="2217575"/>
            <a:ext cx="12711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Select lens &amp; CM, analyze feasibility </a:t>
            </a:r>
            <a:endParaRPr sz="900" b="1" dirty="0">
              <a:solidFill>
                <a:schemeClr val="dk1"/>
              </a:solidFill>
              <a:latin typeface="Roboto"/>
              <a:ea typeface="Roboto"/>
              <a:cs typeface="Roboto"/>
              <a:sym typeface="Roboto"/>
            </a:endParaRPr>
          </a:p>
        </p:txBody>
      </p:sp>
      <p:sp>
        <p:nvSpPr>
          <p:cNvPr id="2640" name="Google Shape;2640;p104"/>
          <p:cNvSpPr txBox="1"/>
          <p:nvPr/>
        </p:nvSpPr>
        <p:spPr>
          <a:xfrm>
            <a:off x="7634950" y="2620225"/>
            <a:ext cx="1271100" cy="352500"/>
          </a:xfrm>
          <a:prstGeom prst="rect">
            <a:avLst/>
          </a:prstGeom>
          <a:solidFill>
            <a:srgbClr val="249C90"/>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Assemble Lens, CM, shield</a:t>
            </a:r>
            <a:endParaRPr sz="900" b="1" dirty="0">
              <a:solidFill>
                <a:schemeClr val="dk1"/>
              </a:solidFill>
              <a:latin typeface="Roboto"/>
              <a:ea typeface="Roboto"/>
              <a:cs typeface="Roboto"/>
              <a:sym typeface="Roboto"/>
            </a:endParaRPr>
          </a:p>
        </p:txBody>
      </p:sp>
      <p:sp>
        <p:nvSpPr>
          <p:cNvPr id="2641" name="Google Shape;2641;p104"/>
          <p:cNvSpPr txBox="1"/>
          <p:nvPr/>
        </p:nvSpPr>
        <p:spPr>
          <a:xfrm>
            <a:off x="7634775" y="3022875"/>
            <a:ext cx="1271100" cy="352500"/>
          </a:xfrm>
          <a:prstGeom prst="rect">
            <a:avLst/>
          </a:prstGeom>
          <a:solidFill>
            <a:srgbClr val="A1E8D9"/>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Test baseline imaging capabilities</a:t>
            </a:r>
            <a:endParaRPr sz="900" b="1" dirty="0">
              <a:solidFill>
                <a:schemeClr val="dk1"/>
              </a:solidFill>
              <a:latin typeface="Roboto"/>
              <a:ea typeface="Roboto"/>
              <a:cs typeface="Roboto"/>
              <a:sym typeface="Roboto"/>
            </a:endParaRPr>
          </a:p>
        </p:txBody>
      </p:sp>
      <p:sp>
        <p:nvSpPr>
          <p:cNvPr id="2642" name="Google Shape;2642;p104"/>
          <p:cNvSpPr txBox="1"/>
          <p:nvPr/>
        </p:nvSpPr>
        <p:spPr>
          <a:xfrm>
            <a:off x="7634725" y="3414750"/>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Test shield &amp; CM pwr draw</a:t>
            </a:r>
            <a:endParaRPr sz="900" b="1" dirty="0">
              <a:solidFill>
                <a:schemeClr val="dk1"/>
              </a:solidFill>
              <a:latin typeface="Roboto"/>
              <a:ea typeface="Roboto"/>
              <a:cs typeface="Roboto"/>
              <a:sym typeface="Roboto"/>
            </a:endParaRPr>
          </a:p>
        </p:txBody>
      </p:sp>
      <p:sp>
        <p:nvSpPr>
          <p:cNvPr id="2643" name="Google Shape;2643;p104"/>
          <p:cNvSpPr txBox="1"/>
          <p:nvPr/>
        </p:nvSpPr>
        <p:spPr>
          <a:xfrm>
            <a:off x="7634725" y="3817413"/>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Research eliminating shield</a:t>
            </a:r>
            <a:endParaRPr sz="900" b="1" dirty="0">
              <a:solidFill>
                <a:schemeClr val="dk1"/>
              </a:solidFill>
              <a:latin typeface="Roboto"/>
              <a:ea typeface="Roboto"/>
              <a:cs typeface="Roboto"/>
              <a:sym typeface="Roboto"/>
            </a:endParaRPr>
          </a:p>
        </p:txBody>
      </p:sp>
      <p:sp>
        <p:nvSpPr>
          <p:cNvPr id="2644" name="Google Shape;2644;p104"/>
          <p:cNvSpPr txBox="1"/>
          <p:nvPr/>
        </p:nvSpPr>
        <p:spPr>
          <a:xfrm>
            <a:off x="7634725" y="4214675"/>
            <a:ext cx="12711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Reassess post HelioStat testing</a:t>
            </a:r>
            <a:endParaRPr sz="900" b="1" dirty="0">
              <a:solidFill>
                <a:schemeClr val="dk1"/>
              </a:solidFill>
              <a:latin typeface="Roboto"/>
              <a:ea typeface="Roboto"/>
              <a:cs typeface="Roboto"/>
              <a:sym typeface="Roboto"/>
            </a:endParaRPr>
          </a:p>
        </p:txBody>
      </p:sp>
      <p:sp>
        <p:nvSpPr>
          <p:cNvPr id="2645" name="Google Shape;2645;p104"/>
          <p:cNvSpPr txBox="1"/>
          <p:nvPr/>
        </p:nvSpPr>
        <p:spPr>
          <a:xfrm>
            <a:off x="2838500" y="4234500"/>
            <a:ext cx="1186200" cy="352500"/>
          </a:xfrm>
          <a:prstGeom prst="rect">
            <a:avLst/>
          </a:prstGeom>
          <a:solidFill>
            <a:srgbClr val="D8F7CE"/>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chemeClr val="dk1"/>
                </a:solidFill>
                <a:latin typeface="Roboto"/>
                <a:ea typeface="Roboto"/>
                <a:cs typeface="Roboto"/>
                <a:sym typeface="Roboto"/>
              </a:rPr>
              <a:t>Test day-in-life images</a:t>
            </a:r>
            <a:endParaRPr sz="900" b="1" dirty="0">
              <a:solidFill>
                <a:schemeClr val="dk1"/>
              </a:solidFill>
              <a:latin typeface="Roboto"/>
              <a:ea typeface="Roboto"/>
              <a:cs typeface="Roboto"/>
              <a:sym typeface="Roboto"/>
            </a:endParaRPr>
          </a:p>
        </p:txBody>
      </p:sp>
      <p:sp>
        <p:nvSpPr>
          <p:cNvPr id="2646" name="Google Shape;2646;p104"/>
          <p:cNvSpPr/>
          <p:nvPr/>
        </p:nvSpPr>
        <p:spPr>
          <a:xfrm>
            <a:off x="3895800" y="167775"/>
            <a:ext cx="466800" cy="249000"/>
          </a:xfrm>
          <a:prstGeom prst="rect">
            <a:avLst/>
          </a:prstGeom>
          <a:solidFill>
            <a:srgbClr val="1D7E7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 name="Google Shape;2647;p104"/>
          <p:cNvSpPr txBox="1"/>
          <p:nvPr/>
        </p:nvSpPr>
        <p:spPr>
          <a:xfrm>
            <a:off x="4381575" y="115275"/>
            <a:ext cx="122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t>Complete</a:t>
            </a:r>
            <a:endParaRPr sz="1100" b="1" dirty="0"/>
          </a:p>
        </p:txBody>
      </p:sp>
      <p:sp>
        <p:nvSpPr>
          <p:cNvPr id="2648" name="Google Shape;2648;p104"/>
          <p:cNvSpPr/>
          <p:nvPr/>
        </p:nvSpPr>
        <p:spPr>
          <a:xfrm>
            <a:off x="5343600" y="167775"/>
            <a:ext cx="466800" cy="249000"/>
          </a:xfrm>
          <a:prstGeom prst="rect">
            <a:avLst/>
          </a:prstGeom>
          <a:solidFill>
            <a:srgbClr val="A1E8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 name="Google Shape;2649;p104"/>
          <p:cNvSpPr txBox="1"/>
          <p:nvPr/>
        </p:nvSpPr>
        <p:spPr>
          <a:xfrm>
            <a:off x="5829375" y="115275"/>
            <a:ext cx="122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t>In Progress</a:t>
            </a:r>
            <a:endParaRPr sz="1100" b="1" dirty="0"/>
          </a:p>
        </p:txBody>
      </p:sp>
      <p:sp>
        <p:nvSpPr>
          <p:cNvPr id="2650" name="Google Shape;2650;p104"/>
          <p:cNvSpPr/>
          <p:nvPr/>
        </p:nvSpPr>
        <p:spPr>
          <a:xfrm>
            <a:off x="6913925" y="167775"/>
            <a:ext cx="466800" cy="249000"/>
          </a:xfrm>
          <a:prstGeom prst="rect">
            <a:avLst/>
          </a:prstGeom>
          <a:solidFill>
            <a:srgbClr val="D8F7C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 name="Google Shape;2651;p104"/>
          <p:cNvSpPr txBox="1"/>
          <p:nvPr/>
        </p:nvSpPr>
        <p:spPr>
          <a:xfrm>
            <a:off x="7399700" y="115275"/>
            <a:ext cx="122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t>To-Do</a:t>
            </a:r>
            <a:endParaRPr sz="1100" b="1" dirty="0"/>
          </a:p>
        </p:txBody>
      </p:sp>
      <p:sp>
        <p:nvSpPr>
          <p:cNvPr id="2652" name="Google Shape;2652;p104"/>
          <p:cNvSpPr/>
          <p:nvPr/>
        </p:nvSpPr>
        <p:spPr>
          <a:xfrm>
            <a:off x="2815225" y="4777950"/>
            <a:ext cx="1323300" cy="2490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56"/>
        <p:cNvGrpSpPr/>
        <p:nvPr/>
      </p:nvGrpSpPr>
      <p:grpSpPr>
        <a:xfrm>
          <a:off x="0" y="0"/>
          <a:ext cx="0" cy="0"/>
          <a:chOff x="0" y="0"/>
          <a:chExt cx="0" cy="0"/>
        </a:xfrm>
      </p:grpSpPr>
      <p:sp>
        <p:nvSpPr>
          <p:cNvPr id="2657" name="Google Shape;2657;p105"/>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Design Requirements (FR.1)</a:t>
            </a:r>
            <a:endParaRPr dirty="0"/>
          </a:p>
        </p:txBody>
      </p:sp>
      <p:sp>
        <p:nvSpPr>
          <p:cNvPr id="2658" name="Google Shape;2658;p10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78</a:t>
            </a:fld>
            <a:endParaRPr dirty="0"/>
          </a:p>
        </p:txBody>
      </p:sp>
      <p:graphicFrame>
        <p:nvGraphicFramePr>
          <p:cNvPr id="2659" name="Google Shape;2659;p105"/>
          <p:cNvGraphicFramePr/>
          <p:nvPr/>
        </p:nvGraphicFramePr>
        <p:xfrm>
          <a:off x="179650" y="889213"/>
          <a:ext cx="3000000" cy="3000000"/>
        </p:xfrm>
        <a:graphic>
          <a:graphicData uri="http://schemas.openxmlformats.org/drawingml/2006/table">
            <a:tbl>
              <a:tblPr>
                <a:noFill/>
                <a:tableStyleId>{23CC4F8D-3894-416D-8B37-F4D78A966482}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Number</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dirty="0">
                          <a:latin typeface="Open Sans"/>
                          <a:ea typeface="Open Sans"/>
                          <a:cs typeface="Open Sans"/>
                          <a:sym typeface="Open Sans"/>
                        </a:rPr>
                        <a:t>Requirement Description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Origin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1.1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baffle shall block stray light with an exclusion angle of 30° or less.</a:t>
                      </a:r>
                      <a:endParaRPr sz="1300" i="1"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dirty="0">
                          <a:latin typeface="Open Sans"/>
                          <a:ea typeface="Open Sans"/>
                          <a:cs typeface="Open Sans"/>
                          <a:sym typeface="Open Sans"/>
                        </a:rPr>
                        <a:t>DR 1.2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baffle shall have an FOV of </a:t>
                      </a:r>
                      <a:r>
                        <a:rPr lang="en" sz="1300" dirty="0">
                          <a:solidFill>
                            <a:schemeClr val="dk1"/>
                          </a:solidFill>
                          <a:latin typeface="Open Sans"/>
                          <a:ea typeface="Open Sans"/>
                          <a:cs typeface="Open Sans"/>
                          <a:sym typeface="Open Sans"/>
                        </a:rPr>
                        <a:t>15°.</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427375">
                <a:tc>
                  <a:txBody>
                    <a:bodyPr/>
                    <a:lstStyle/>
                    <a:p>
                      <a:pPr marL="0" lvl="0" indent="0" algn="ctr" rtl="0">
                        <a:spcBef>
                          <a:spcPts val="0"/>
                        </a:spcBef>
                        <a:spcAft>
                          <a:spcPts val="0"/>
                        </a:spcAft>
                        <a:buNone/>
                      </a:pPr>
                      <a:r>
                        <a:rPr lang="en" sz="1300" dirty="0">
                          <a:latin typeface="Open Sans"/>
                          <a:ea typeface="Open Sans"/>
                          <a:cs typeface="Open Sans"/>
                          <a:sym typeface="Open Sans"/>
                        </a:rPr>
                        <a:t>DR 1.3</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star tracker shall remain functional within </a:t>
                      </a:r>
                      <a:r>
                        <a:rPr lang="en" sz="1300" dirty="0">
                          <a:solidFill>
                            <a:schemeClr val="dk1"/>
                          </a:solidFill>
                          <a:latin typeface="Open Sans"/>
                          <a:ea typeface="Open Sans"/>
                          <a:cs typeface="Open Sans"/>
                          <a:sym typeface="Open Sans"/>
                        </a:rPr>
                        <a:t>60° of the sun. </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1.4</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star tracker shall remain functional within </a:t>
                      </a:r>
                      <a:r>
                        <a:rPr lang="en" sz="1300" dirty="0">
                          <a:solidFill>
                            <a:schemeClr val="dk1"/>
                          </a:solidFill>
                          <a:latin typeface="Open Sans"/>
                          <a:ea typeface="Open Sans"/>
                          <a:cs typeface="Open Sans"/>
                          <a:sym typeface="Open Sans"/>
                        </a:rPr>
                        <a:t>20° of the moon.</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1.5</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baffle shall attenuate -25 dB of light at the solar exclusion angle.</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5"/>
                  </a:ext>
                </a:extLst>
              </a:tr>
              <a:tr h="455400">
                <a:tc>
                  <a:txBody>
                    <a:bodyPr/>
                    <a:lstStyle/>
                    <a:p>
                      <a:pPr marL="0" lvl="0" indent="0" algn="ctr" rtl="0">
                        <a:spcBef>
                          <a:spcPts val="0"/>
                        </a:spcBef>
                        <a:spcAft>
                          <a:spcPts val="0"/>
                        </a:spcAft>
                        <a:buNone/>
                      </a:pPr>
                      <a:r>
                        <a:rPr lang="en" sz="1300" dirty="0">
                          <a:latin typeface="Open Sans"/>
                          <a:ea typeface="Open Sans"/>
                          <a:cs typeface="Open Sans"/>
                          <a:sym typeface="Open Sans"/>
                        </a:rPr>
                        <a:t>DR 1.6</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baffle shall attenuate -5 dB of light at the lunar exclusion angle.</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6"/>
                  </a:ext>
                </a:extLst>
              </a:tr>
            </a:tbl>
          </a:graphicData>
        </a:graphic>
      </p:graphicFrame>
      <p:sp>
        <p:nvSpPr>
          <p:cNvPr id="2660" name="Google Shape;2660;p105"/>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65" name="Google Shape;2665;p106"/>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Design Requirements (FR.2)</a:t>
            </a:r>
            <a:endParaRPr dirty="0"/>
          </a:p>
        </p:txBody>
      </p:sp>
      <p:sp>
        <p:nvSpPr>
          <p:cNvPr id="2666" name="Google Shape;2666;p10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79</a:t>
            </a:fld>
            <a:endParaRPr dirty="0"/>
          </a:p>
        </p:txBody>
      </p:sp>
      <p:graphicFrame>
        <p:nvGraphicFramePr>
          <p:cNvPr id="2667" name="Google Shape;2667;p106"/>
          <p:cNvGraphicFramePr/>
          <p:nvPr/>
        </p:nvGraphicFramePr>
        <p:xfrm>
          <a:off x="179650" y="889213"/>
          <a:ext cx="3000000" cy="3000000"/>
        </p:xfrm>
        <a:graphic>
          <a:graphicData uri="http://schemas.openxmlformats.org/drawingml/2006/table">
            <a:tbl>
              <a:tblPr>
                <a:noFill/>
                <a:tableStyleId>{23CC4F8D-3894-416D-8B37-F4D78A966482}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Number</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dirty="0">
                          <a:latin typeface="Open Sans"/>
                          <a:ea typeface="Open Sans"/>
                          <a:cs typeface="Open Sans"/>
                          <a:sym typeface="Open Sans"/>
                        </a:rPr>
                        <a:t>Requirement Description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Origin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2.1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Each image shall contain at least 3 stars.</a:t>
                      </a:r>
                      <a:endParaRPr sz="1300" i="1"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dirty="0">
                          <a:latin typeface="Open Sans"/>
                          <a:ea typeface="Open Sans"/>
                          <a:cs typeface="Open Sans"/>
                          <a:sym typeface="Open Sans"/>
                        </a:rPr>
                        <a:t>DR 2.2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characteristics of the camera module shall provide discernible images for centroiding and matching algorithms.</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2.3</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star tracker shall remain functional at a slew rate of 2°/s or less.</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bl>
          </a:graphicData>
        </a:graphic>
      </p:graphicFrame>
      <p:sp>
        <p:nvSpPr>
          <p:cNvPr id="2668" name="Google Shape;2668;p106"/>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35"/>
          <p:cNvPicPr preferRelativeResize="0"/>
          <p:nvPr/>
        </p:nvPicPr>
        <p:blipFill>
          <a:blip r:embed="rId3">
            <a:alphaModFix/>
          </a:blip>
          <a:stretch>
            <a:fillRect/>
          </a:stretch>
        </p:blipFill>
        <p:spPr>
          <a:xfrm>
            <a:off x="3002998" y="1396027"/>
            <a:ext cx="4923968" cy="2908053"/>
          </a:xfrm>
          <a:prstGeom prst="rect">
            <a:avLst/>
          </a:prstGeom>
          <a:noFill/>
          <a:ln>
            <a:noFill/>
          </a:ln>
        </p:spPr>
      </p:pic>
      <p:sp>
        <p:nvSpPr>
          <p:cNvPr id="564" name="Google Shape;564;p35"/>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Current Detailed Design </a:t>
            </a:r>
            <a:endParaRPr dirty="0"/>
          </a:p>
        </p:txBody>
      </p:sp>
      <p:sp>
        <p:nvSpPr>
          <p:cNvPr id="565" name="Google Shape;565;p35"/>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grpSp>
        <p:nvGrpSpPr>
          <p:cNvPr id="566" name="Google Shape;566;p35"/>
          <p:cNvGrpSpPr/>
          <p:nvPr/>
        </p:nvGrpSpPr>
        <p:grpSpPr>
          <a:xfrm>
            <a:off x="245950" y="1663250"/>
            <a:ext cx="3107450" cy="971000"/>
            <a:chOff x="245950" y="1663250"/>
            <a:chExt cx="3107450" cy="971000"/>
          </a:xfrm>
        </p:grpSpPr>
        <p:sp>
          <p:nvSpPr>
            <p:cNvPr id="567" name="Google Shape;567;p35"/>
            <p:cNvSpPr/>
            <p:nvPr/>
          </p:nvSpPr>
          <p:spPr>
            <a:xfrm>
              <a:off x="635375" y="1762550"/>
              <a:ext cx="2612700" cy="780300"/>
            </a:xfrm>
            <a:prstGeom prst="roundRect">
              <a:avLst>
                <a:gd name="adj" fmla="val 16667"/>
              </a:avLst>
            </a:prstGeom>
            <a:gradFill>
              <a:gsLst>
                <a:gs pos="0">
                  <a:srgbClr val="EBE5F8"/>
                </a:gs>
                <a:gs pos="56000">
                  <a:srgbClr val="EBE5F8"/>
                </a:gs>
                <a:gs pos="100000">
                  <a:srgbClr val="93C47D"/>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 The selected star catalog shall be stored in the on-board microcontroller </a:t>
              </a:r>
              <a:endParaRPr sz="1200" dirty="0">
                <a:latin typeface="Open Sans"/>
                <a:ea typeface="Open Sans"/>
                <a:cs typeface="Open Sans"/>
                <a:sym typeface="Open Sans"/>
              </a:endParaRPr>
            </a:p>
          </p:txBody>
        </p:sp>
        <p:sp>
          <p:nvSpPr>
            <p:cNvPr id="568" name="Google Shape;568;p35"/>
            <p:cNvSpPr/>
            <p:nvPr/>
          </p:nvSpPr>
          <p:spPr>
            <a:xfrm>
              <a:off x="245950" y="1663250"/>
              <a:ext cx="5829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t>DR</a:t>
              </a:r>
              <a:endParaRPr sz="1200" b="1" dirty="0"/>
            </a:p>
          </p:txBody>
        </p:sp>
        <p:pic>
          <p:nvPicPr>
            <p:cNvPr id="569" name="Google Shape;569;p35"/>
            <p:cNvPicPr preferRelativeResize="0"/>
            <p:nvPr/>
          </p:nvPicPr>
          <p:blipFill rotWithShape="1">
            <a:blip r:embed="rId4">
              <a:alphaModFix/>
            </a:blip>
            <a:srcRect l="7594" t="19726" r="53099" b="26668"/>
            <a:stretch/>
          </p:blipFill>
          <p:spPr>
            <a:xfrm>
              <a:off x="3139200" y="2424550"/>
              <a:ext cx="214200" cy="209700"/>
            </a:xfrm>
            <a:prstGeom prst="ellipse">
              <a:avLst/>
            </a:prstGeom>
            <a:noFill/>
            <a:ln>
              <a:noFill/>
            </a:ln>
          </p:spPr>
        </p:pic>
      </p:grpSp>
      <p:grpSp>
        <p:nvGrpSpPr>
          <p:cNvPr id="570" name="Google Shape;570;p35"/>
          <p:cNvGrpSpPr/>
          <p:nvPr/>
        </p:nvGrpSpPr>
        <p:grpSpPr>
          <a:xfrm>
            <a:off x="245950" y="2854700"/>
            <a:ext cx="3109850" cy="765050"/>
            <a:chOff x="245950" y="2854700"/>
            <a:chExt cx="3109850" cy="765050"/>
          </a:xfrm>
        </p:grpSpPr>
        <p:sp>
          <p:nvSpPr>
            <p:cNvPr id="571" name="Google Shape;571;p35"/>
            <p:cNvSpPr/>
            <p:nvPr/>
          </p:nvSpPr>
          <p:spPr>
            <a:xfrm>
              <a:off x="635375" y="2954000"/>
              <a:ext cx="2612700" cy="554100"/>
            </a:xfrm>
            <a:prstGeom prst="roundRect">
              <a:avLst>
                <a:gd name="adj" fmla="val 16667"/>
              </a:avLst>
            </a:prstGeom>
            <a:gradFill>
              <a:gsLst>
                <a:gs pos="0">
                  <a:srgbClr val="EBE5F8"/>
                </a:gs>
                <a:gs pos="56000">
                  <a:srgbClr val="EBE5F8"/>
                </a:gs>
                <a:gs pos="100000">
                  <a:srgbClr val="93C47D"/>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 Operate on maximum continuous power of 2W</a:t>
              </a:r>
              <a:endParaRPr sz="1200" dirty="0">
                <a:latin typeface="Open Sans"/>
                <a:ea typeface="Open Sans"/>
                <a:cs typeface="Open Sans"/>
                <a:sym typeface="Open Sans"/>
              </a:endParaRPr>
            </a:p>
          </p:txBody>
        </p:sp>
        <p:sp>
          <p:nvSpPr>
            <p:cNvPr id="572" name="Google Shape;572;p35"/>
            <p:cNvSpPr/>
            <p:nvPr/>
          </p:nvSpPr>
          <p:spPr>
            <a:xfrm>
              <a:off x="245950" y="2854700"/>
              <a:ext cx="582900" cy="4476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t>L1</a:t>
              </a:r>
              <a:endParaRPr sz="1300" b="1" dirty="0"/>
            </a:p>
          </p:txBody>
        </p:sp>
        <p:pic>
          <p:nvPicPr>
            <p:cNvPr id="573" name="Google Shape;573;p35"/>
            <p:cNvPicPr preferRelativeResize="0"/>
            <p:nvPr/>
          </p:nvPicPr>
          <p:blipFill rotWithShape="1">
            <a:blip r:embed="rId5">
              <a:alphaModFix/>
            </a:blip>
            <a:srcRect l="8740" t="20805" r="69286" b="20800"/>
            <a:stretch/>
          </p:blipFill>
          <p:spPr>
            <a:xfrm>
              <a:off x="3136800" y="3405250"/>
              <a:ext cx="219000" cy="214500"/>
            </a:xfrm>
            <a:prstGeom prst="ellipse">
              <a:avLst/>
            </a:prstGeom>
            <a:noFill/>
            <a:ln>
              <a:noFill/>
            </a:ln>
          </p:spPr>
        </p:pic>
      </p:grpSp>
      <p:grpSp>
        <p:nvGrpSpPr>
          <p:cNvPr id="574" name="Google Shape;574;p35"/>
          <p:cNvGrpSpPr/>
          <p:nvPr/>
        </p:nvGrpSpPr>
        <p:grpSpPr>
          <a:xfrm>
            <a:off x="2172000" y="3611725"/>
            <a:ext cx="6137900" cy="864063"/>
            <a:chOff x="2172000" y="3611725"/>
            <a:chExt cx="6137900" cy="864063"/>
          </a:xfrm>
        </p:grpSpPr>
        <p:cxnSp>
          <p:nvCxnSpPr>
            <p:cNvPr id="578" name="Google Shape;578;p35"/>
            <p:cNvCxnSpPr/>
            <p:nvPr/>
          </p:nvCxnSpPr>
          <p:spPr>
            <a:xfrm flipH="1">
              <a:off x="3273375" y="3611725"/>
              <a:ext cx="668400" cy="514500"/>
            </a:xfrm>
            <a:prstGeom prst="straightConnector1">
              <a:avLst/>
            </a:prstGeom>
            <a:noFill/>
            <a:ln w="38100" cap="flat" cmpd="sng">
              <a:solidFill>
                <a:srgbClr val="00FF00"/>
              </a:solidFill>
              <a:prstDash val="solid"/>
              <a:round/>
              <a:headEnd type="none" w="med" len="med"/>
              <a:tailEnd type="none" w="med" len="med"/>
            </a:ln>
          </p:spPr>
        </p:cxnSp>
        <p:cxnSp>
          <p:nvCxnSpPr>
            <p:cNvPr id="579" name="Google Shape;579;p35"/>
            <p:cNvCxnSpPr/>
            <p:nvPr/>
          </p:nvCxnSpPr>
          <p:spPr>
            <a:xfrm flipH="1">
              <a:off x="5961175" y="3933475"/>
              <a:ext cx="219000" cy="171600"/>
            </a:xfrm>
            <a:prstGeom prst="straightConnector1">
              <a:avLst/>
            </a:prstGeom>
            <a:noFill/>
            <a:ln w="38100" cap="flat" cmpd="sng">
              <a:solidFill>
                <a:srgbClr val="00FF00"/>
              </a:solidFill>
              <a:prstDash val="solid"/>
              <a:round/>
              <a:headEnd type="none" w="med" len="med"/>
              <a:tailEnd type="none" w="med" len="med"/>
            </a:ln>
          </p:spPr>
        </p:cxnSp>
        <p:cxnSp>
          <p:nvCxnSpPr>
            <p:cNvPr id="580" name="Google Shape;580;p35"/>
            <p:cNvCxnSpPr/>
            <p:nvPr/>
          </p:nvCxnSpPr>
          <p:spPr>
            <a:xfrm>
              <a:off x="5956325" y="4116550"/>
              <a:ext cx="571500" cy="42900"/>
            </a:xfrm>
            <a:prstGeom prst="straightConnector1">
              <a:avLst/>
            </a:prstGeom>
            <a:noFill/>
            <a:ln w="38100" cap="flat" cmpd="sng">
              <a:solidFill>
                <a:srgbClr val="00FF00"/>
              </a:solidFill>
              <a:prstDash val="solid"/>
              <a:round/>
              <a:headEnd type="none" w="med" len="med"/>
              <a:tailEnd type="none" w="med" len="med"/>
            </a:ln>
          </p:spPr>
        </p:cxnSp>
        <p:cxnSp>
          <p:nvCxnSpPr>
            <p:cNvPr id="581" name="Google Shape;581;p35"/>
            <p:cNvCxnSpPr/>
            <p:nvPr/>
          </p:nvCxnSpPr>
          <p:spPr>
            <a:xfrm>
              <a:off x="3273450" y="4135600"/>
              <a:ext cx="3295800" cy="195300"/>
            </a:xfrm>
            <a:prstGeom prst="straightConnector1">
              <a:avLst/>
            </a:prstGeom>
            <a:noFill/>
            <a:ln w="38100" cap="flat" cmpd="sng">
              <a:solidFill>
                <a:srgbClr val="00FF00"/>
              </a:solidFill>
              <a:prstDash val="solid"/>
              <a:round/>
              <a:headEnd type="none" w="med" len="med"/>
              <a:tailEnd type="none" w="med" len="med"/>
            </a:ln>
          </p:spPr>
        </p:cxnSp>
        <p:cxnSp>
          <p:nvCxnSpPr>
            <p:cNvPr id="582" name="Google Shape;582;p35"/>
            <p:cNvCxnSpPr/>
            <p:nvPr/>
          </p:nvCxnSpPr>
          <p:spPr>
            <a:xfrm>
              <a:off x="3906850" y="3623800"/>
              <a:ext cx="3295800" cy="195300"/>
            </a:xfrm>
            <a:prstGeom prst="straightConnector1">
              <a:avLst/>
            </a:prstGeom>
            <a:noFill/>
            <a:ln w="38100" cap="flat" cmpd="sng">
              <a:solidFill>
                <a:srgbClr val="00FF00"/>
              </a:solidFill>
              <a:prstDash val="solid"/>
              <a:round/>
              <a:headEnd type="none" w="med" len="med"/>
              <a:tailEnd type="none" w="med" len="med"/>
            </a:ln>
          </p:spPr>
        </p:cxnSp>
        <p:cxnSp>
          <p:nvCxnSpPr>
            <p:cNvPr id="583" name="Google Shape;583;p35"/>
            <p:cNvCxnSpPr/>
            <p:nvPr/>
          </p:nvCxnSpPr>
          <p:spPr>
            <a:xfrm flipH="1">
              <a:off x="6534250" y="3815675"/>
              <a:ext cx="668400" cy="514500"/>
            </a:xfrm>
            <a:prstGeom prst="straightConnector1">
              <a:avLst/>
            </a:prstGeom>
            <a:noFill/>
            <a:ln w="38100" cap="flat" cmpd="sng">
              <a:solidFill>
                <a:srgbClr val="00FF00"/>
              </a:solidFill>
              <a:prstDash val="solid"/>
              <a:round/>
              <a:headEnd type="none" w="med" len="med"/>
              <a:tailEnd type="none" w="med" len="med"/>
            </a:ln>
          </p:spPr>
        </p:cxnSp>
        <p:sp>
          <p:nvSpPr>
            <p:cNvPr id="584" name="Google Shape;584;p35"/>
            <p:cNvSpPr txBox="1"/>
            <p:nvPr/>
          </p:nvSpPr>
          <p:spPr>
            <a:xfrm>
              <a:off x="7196300" y="3898300"/>
              <a:ext cx="1113600" cy="5541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Integrated Memory</a:t>
              </a:r>
              <a:endParaRPr sz="1200" b="1" dirty="0">
                <a:latin typeface="Open Sans"/>
                <a:ea typeface="Open Sans"/>
                <a:cs typeface="Open Sans"/>
                <a:sym typeface="Open Sans"/>
              </a:endParaRPr>
            </a:p>
          </p:txBody>
        </p:sp>
        <p:sp>
          <p:nvSpPr>
            <p:cNvPr id="585" name="Google Shape;585;p35"/>
            <p:cNvSpPr txBox="1"/>
            <p:nvPr/>
          </p:nvSpPr>
          <p:spPr>
            <a:xfrm>
              <a:off x="2172000" y="4106488"/>
              <a:ext cx="2019000" cy="3693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latin typeface="Open Sans"/>
                  <a:ea typeface="Open Sans"/>
                  <a:cs typeface="Open Sans"/>
                  <a:sym typeface="Open Sans"/>
                </a:rPr>
                <a:t>Raspberry Pi Zero 2W</a:t>
              </a:r>
              <a:endParaRPr sz="1200" b="1" dirty="0">
                <a:latin typeface="Open Sans"/>
                <a:ea typeface="Open Sans"/>
                <a:cs typeface="Open Sans"/>
                <a:sym typeface="Open Sans"/>
              </a:endParaRPr>
            </a:p>
          </p:txBody>
        </p:sp>
        <p:cxnSp>
          <p:nvCxnSpPr>
            <p:cNvPr id="586" name="Google Shape;586;p35"/>
            <p:cNvCxnSpPr/>
            <p:nvPr/>
          </p:nvCxnSpPr>
          <p:spPr>
            <a:xfrm>
              <a:off x="6180175" y="3946375"/>
              <a:ext cx="571500" cy="42900"/>
            </a:xfrm>
            <a:prstGeom prst="straightConnector1">
              <a:avLst/>
            </a:prstGeom>
            <a:noFill/>
            <a:ln w="38100" cap="flat" cmpd="sng">
              <a:solidFill>
                <a:srgbClr val="00FF00"/>
              </a:solidFill>
              <a:prstDash val="solid"/>
              <a:round/>
              <a:headEnd type="none" w="med" len="med"/>
              <a:tailEnd type="none" w="med" len="med"/>
            </a:ln>
          </p:spPr>
        </p:cxnSp>
        <p:cxnSp>
          <p:nvCxnSpPr>
            <p:cNvPr id="587" name="Google Shape;587;p35"/>
            <p:cNvCxnSpPr/>
            <p:nvPr/>
          </p:nvCxnSpPr>
          <p:spPr>
            <a:xfrm flipH="1">
              <a:off x="6527825" y="3999125"/>
              <a:ext cx="219000" cy="171600"/>
            </a:xfrm>
            <a:prstGeom prst="straightConnector1">
              <a:avLst/>
            </a:prstGeom>
            <a:noFill/>
            <a:ln w="38100" cap="flat" cmpd="sng">
              <a:solidFill>
                <a:srgbClr val="00FF00"/>
              </a:solidFill>
              <a:prstDash val="solid"/>
              <a:round/>
              <a:headEnd type="none" w="med" len="med"/>
              <a:tailEnd type="none" w="med" len="med"/>
            </a:ln>
          </p:spPr>
        </p:cxnSp>
      </p:grpSp>
      <p:sp>
        <p:nvSpPr>
          <p:cNvPr id="588" name="Google Shape;588;p35"/>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dirty="0"/>
          </a:p>
        </p:txBody>
      </p:sp>
      <p:sp>
        <p:nvSpPr>
          <p:cNvPr id="28" name="Google Shape;576;p35">
            <a:extLst>
              <a:ext uri="{FF2B5EF4-FFF2-40B4-BE49-F238E27FC236}">
                <a16:creationId xmlns:a16="http://schemas.microsoft.com/office/drawing/2014/main" id="{62A4023F-AA9B-F04A-A47A-4822B87A8484}"/>
              </a:ext>
            </a:extLst>
          </p:cNvPr>
          <p:cNvSpPr/>
          <p:nvPr/>
        </p:nvSpPr>
        <p:spPr>
          <a:xfrm>
            <a:off x="454400" y="642275"/>
            <a:ext cx="8470500" cy="529200"/>
          </a:xfrm>
          <a:prstGeom prst="roundRect">
            <a:avLst>
              <a:gd name="adj" fmla="val 16667"/>
            </a:avLst>
          </a:prstGeom>
          <a:gradFill>
            <a:gsLst>
              <a:gs pos="0">
                <a:srgbClr val="EBE5F8"/>
              </a:gs>
              <a:gs pos="56000">
                <a:srgbClr val="EBE5F8"/>
              </a:gs>
              <a:gs pos="100000">
                <a:srgbClr val="93C47D"/>
              </a:gs>
            </a:gsLst>
            <a:lin ang="10800025"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Open Sans"/>
                <a:ea typeface="Open Sans"/>
                <a:cs typeface="Open Sans"/>
                <a:sym typeface="Open Sans"/>
              </a:rPr>
              <a:t>       Image Processing Hardware - </a:t>
            </a:r>
            <a:r>
              <a:rPr lang="en" dirty="0">
                <a:latin typeface="Open Sans"/>
                <a:ea typeface="Open Sans"/>
                <a:cs typeface="Open Sans"/>
                <a:sym typeface="Open Sans"/>
              </a:rPr>
              <a:t>System </a:t>
            </a:r>
            <a:r>
              <a:rPr lang="en" dirty="0">
                <a:solidFill>
                  <a:schemeClr val="dk1"/>
                </a:solidFill>
                <a:latin typeface="Open Sans"/>
                <a:ea typeface="Open Sans"/>
                <a:cs typeface="Open Sans"/>
                <a:sym typeface="Open Sans"/>
              </a:rPr>
              <a:t>processing must be accomplished at baseline 	rates &amp; power consumption.</a:t>
            </a:r>
            <a:endParaRPr dirty="0">
              <a:solidFill>
                <a:schemeClr val="dk1"/>
              </a:solidFill>
              <a:latin typeface="Open Sans"/>
              <a:ea typeface="Open Sans"/>
              <a:cs typeface="Open Sans"/>
              <a:sym typeface="Open Sans"/>
            </a:endParaRPr>
          </a:p>
        </p:txBody>
      </p:sp>
      <p:sp>
        <p:nvSpPr>
          <p:cNvPr id="29" name="Google Shape;577;p35">
            <a:extLst>
              <a:ext uri="{FF2B5EF4-FFF2-40B4-BE49-F238E27FC236}">
                <a16:creationId xmlns:a16="http://schemas.microsoft.com/office/drawing/2014/main" id="{9E97970A-5B1A-7D4F-82B8-B9B34A22F235}"/>
              </a:ext>
            </a:extLst>
          </p:cNvPr>
          <p:cNvSpPr/>
          <p:nvPr/>
        </p:nvSpPr>
        <p:spPr>
          <a:xfrm>
            <a:off x="169750" y="598763"/>
            <a:ext cx="548700" cy="572700"/>
          </a:xfrm>
          <a:prstGeom prst="diamond">
            <a:avLst/>
          </a:prstGeom>
          <a:solidFill>
            <a:srgbClr val="8E7CC3"/>
          </a:solidFill>
          <a:ln w="28575" cap="flat" cmpd="sng">
            <a:solidFill>
              <a:srgbClr val="9900FF"/>
            </a:solidFill>
            <a:prstDash val="solid"/>
            <a:round/>
            <a:headEnd type="none" w="sm" len="sm"/>
            <a:tailEnd type="none" w="sm" len="sm"/>
          </a:ln>
          <a:effectLst>
            <a:outerShdw blurRad="1285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ontserrat"/>
                <a:ea typeface="Montserrat"/>
                <a:cs typeface="Montserrat"/>
                <a:sym typeface="Montserrat"/>
              </a:rPr>
              <a:t>4</a:t>
            </a:r>
            <a:endParaRPr b="1" dirty="0">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1000"/>
                                        <p:tgtEl>
                                          <p:spTgt spid="574"/>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566"/>
                                        </p:tgtEl>
                                        <p:attrNameLst>
                                          <p:attrName>style.visibility</p:attrName>
                                        </p:attrNameLst>
                                      </p:cBhvr>
                                      <p:to>
                                        <p:strVal val="visible"/>
                                      </p:to>
                                    </p:set>
                                    <p:anim calcmode="lin" valueType="num">
                                      <p:cBhvr additive="base">
                                        <p:cTn id="11" dur="1000"/>
                                        <p:tgtEl>
                                          <p:spTgt spid="566"/>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570"/>
                                        </p:tgtEl>
                                        <p:attrNameLst>
                                          <p:attrName>style.visibility</p:attrName>
                                        </p:attrNameLst>
                                      </p:cBhvr>
                                      <p:to>
                                        <p:strVal val="visible"/>
                                      </p:to>
                                    </p:set>
                                    <p:anim calcmode="lin" valueType="num">
                                      <p:cBhvr additive="base">
                                        <p:cTn id="15" dur="1000"/>
                                        <p:tgtEl>
                                          <p:spTgt spid="5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72"/>
        <p:cNvGrpSpPr/>
        <p:nvPr/>
      </p:nvGrpSpPr>
      <p:grpSpPr>
        <a:xfrm>
          <a:off x="0" y="0"/>
          <a:ext cx="0" cy="0"/>
          <a:chOff x="0" y="0"/>
          <a:chExt cx="0" cy="0"/>
        </a:xfrm>
      </p:grpSpPr>
      <p:sp>
        <p:nvSpPr>
          <p:cNvPr id="2673" name="Google Shape;2673;p107"/>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Design Requirements (FR.3/4)</a:t>
            </a:r>
            <a:endParaRPr dirty="0"/>
          </a:p>
        </p:txBody>
      </p:sp>
      <p:sp>
        <p:nvSpPr>
          <p:cNvPr id="2674" name="Google Shape;2674;p107"/>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80</a:t>
            </a:fld>
            <a:endParaRPr dirty="0"/>
          </a:p>
        </p:txBody>
      </p:sp>
      <p:graphicFrame>
        <p:nvGraphicFramePr>
          <p:cNvPr id="2675" name="Google Shape;2675;p107"/>
          <p:cNvGraphicFramePr/>
          <p:nvPr/>
        </p:nvGraphicFramePr>
        <p:xfrm>
          <a:off x="179650" y="889213"/>
          <a:ext cx="3000000" cy="3000000"/>
        </p:xfrm>
        <a:graphic>
          <a:graphicData uri="http://schemas.openxmlformats.org/drawingml/2006/table">
            <a:tbl>
              <a:tblPr>
                <a:noFill/>
                <a:tableStyleId>{23CC4F8D-3894-416D-8B37-F4D78A966482}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Number</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dirty="0">
                          <a:latin typeface="Open Sans"/>
                          <a:ea typeface="Open Sans"/>
                          <a:cs typeface="Open Sans"/>
                          <a:sym typeface="Open Sans"/>
                        </a:rPr>
                        <a:t>Requirement Description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Origin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3.1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Open Sans"/>
                          <a:ea typeface="Open Sans"/>
                          <a:cs typeface="Open Sans"/>
                          <a:sym typeface="Open Sans"/>
                        </a:rPr>
                        <a:t>The image sensor shall output each image to the on-board processor.</a:t>
                      </a:r>
                      <a:endParaRPr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FR.3</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dirty="0">
                          <a:latin typeface="Open Sans"/>
                          <a:ea typeface="Open Sans"/>
                          <a:cs typeface="Open Sans"/>
                          <a:sym typeface="Open Sans"/>
                        </a:rPr>
                        <a:t>DR 3.2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Open Sans"/>
                          <a:ea typeface="Open Sans"/>
                          <a:cs typeface="Open Sans"/>
                          <a:sym typeface="Open Sans"/>
                        </a:rPr>
                        <a:t>The format of each image shall be compatible with the required input format of the processing algorithm.</a:t>
                      </a:r>
                      <a:endParaRPr sz="15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FR.3</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427375">
                <a:tc>
                  <a:txBody>
                    <a:bodyPr/>
                    <a:lstStyle/>
                    <a:p>
                      <a:pPr marL="0" lvl="0" indent="0" algn="ctr" rtl="0">
                        <a:spcBef>
                          <a:spcPts val="0"/>
                        </a:spcBef>
                        <a:spcAft>
                          <a:spcPts val="0"/>
                        </a:spcAft>
                        <a:buNone/>
                      </a:pPr>
                      <a:r>
                        <a:rPr lang="en" sz="1300" dirty="0">
                          <a:latin typeface="Open Sans"/>
                          <a:ea typeface="Open Sans"/>
                          <a:cs typeface="Open Sans"/>
                          <a:sym typeface="Open Sans"/>
                        </a:rPr>
                        <a:t>DR 3.3</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selected star catalog shall be stored in the on-board microcontroller.</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FR.3</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4.1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Attitude solutions shall be generated at a rate of 0.2 Hz or greater.</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FR.4</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4.2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attitude solution shall have an absolute accuracy less within 0.05° (1σ).</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FR.4</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bl>
          </a:graphicData>
        </a:graphic>
      </p:graphicFrame>
      <p:sp>
        <p:nvSpPr>
          <p:cNvPr id="2676" name="Google Shape;2676;p107"/>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sp>
        <p:nvSpPr>
          <p:cNvPr id="2681" name="Google Shape;2681;p108"/>
          <p:cNvSpPr txBox="1">
            <a:spLocks noGrp="1"/>
          </p:cNvSpPr>
          <p:nvPr>
            <p:ph type="title"/>
          </p:nvPr>
        </p:nvSpPr>
        <p:spPr>
          <a:xfrm>
            <a:off x="264075" y="-867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Design Requirements (FR.5)</a:t>
            </a:r>
            <a:endParaRPr dirty="0"/>
          </a:p>
        </p:txBody>
      </p:sp>
      <p:sp>
        <p:nvSpPr>
          <p:cNvPr id="2682" name="Google Shape;2682;p108"/>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81</a:t>
            </a:fld>
            <a:endParaRPr dirty="0"/>
          </a:p>
        </p:txBody>
      </p:sp>
      <p:graphicFrame>
        <p:nvGraphicFramePr>
          <p:cNvPr id="2683" name="Google Shape;2683;p108"/>
          <p:cNvGraphicFramePr/>
          <p:nvPr/>
        </p:nvGraphicFramePr>
        <p:xfrm>
          <a:off x="179650" y="889213"/>
          <a:ext cx="3000000" cy="3000000"/>
        </p:xfrm>
        <a:graphic>
          <a:graphicData uri="http://schemas.openxmlformats.org/drawingml/2006/table">
            <a:tbl>
              <a:tblPr>
                <a:noFill/>
                <a:tableStyleId>{23CC4F8D-3894-416D-8B37-F4D78A966482}</a:tableStyleId>
              </a:tblPr>
              <a:tblGrid>
                <a:gridCol w="1445400">
                  <a:extLst>
                    <a:ext uri="{9D8B030D-6E8A-4147-A177-3AD203B41FA5}">
                      <a16:colId xmlns:a16="http://schemas.microsoft.com/office/drawing/2014/main" val="20000"/>
                    </a:ext>
                  </a:extLst>
                </a:gridCol>
                <a:gridCol w="5929325">
                  <a:extLst>
                    <a:ext uri="{9D8B030D-6E8A-4147-A177-3AD203B41FA5}">
                      <a16:colId xmlns:a16="http://schemas.microsoft.com/office/drawing/2014/main" val="20001"/>
                    </a:ext>
                  </a:extLst>
                </a:gridCol>
                <a:gridCol w="1409950">
                  <a:extLst>
                    <a:ext uri="{9D8B030D-6E8A-4147-A177-3AD203B41FA5}">
                      <a16:colId xmlns:a16="http://schemas.microsoft.com/office/drawing/2014/main" val="20002"/>
                    </a:ext>
                  </a:extLst>
                </a:gridCol>
              </a:tblGrid>
              <a:tr h="826350">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Number</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300" b="1" dirty="0">
                          <a:latin typeface="Open Sans"/>
                          <a:ea typeface="Open Sans"/>
                          <a:cs typeface="Open Sans"/>
                          <a:sym typeface="Open Sans"/>
                        </a:rPr>
                        <a:t>Requirement Description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dirty="0">
                          <a:latin typeface="Open Sans"/>
                          <a:ea typeface="Open Sans"/>
                          <a:cs typeface="Open Sans"/>
                          <a:sym typeface="Open Sans"/>
                        </a:rPr>
                        <a:t>Requirement Origin</a:t>
                      </a:r>
                      <a:endParaRPr sz="1300" b="1" dirty="0">
                        <a:latin typeface="Open Sans"/>
                        <a:ea typeface="Open Sans"/>
                        <a:cs typeface="Open Sans"/>
                        <a:sym typeface="Open Sans"/>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13375">
                <a:tc>
                  <a:txBody>
                    <a:bodyPr/>
                    <a:lstStyle/>
                    <a:p>
                      <a:pPr marL="0" lvl="0" indent="0" algn="ctr" rtl="0">
                        <a:spcBef>
                          <a:spcPts val="0"/>
                        </a:spcBef>
                        <a:spcAft>
                          <a:spcPts val="0"/>
                        </a:spcAft>
                        <a:buNone/>
                      </a:pPr>
                      <a:r>
                        <a:rPr lang="en" sz="1300" dirty="0">
                          <a:latin typeface="Open Sans"/>
                          <a:ea typeface="Open Sans"/>
                          <a:cs typeface="Open Sans"/>
                          <a:sym typeface="Open Sans"/>
                        </a:rPr>
                        <a:t>DR 5.1</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star tracker shall fit within a 100 x 100 x 50 mm volume.</a:t>
                      </a:r>
                      <a:endParaRPr sz="1300" i="1"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FR.5</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1"/>
                  </a:ext>
                </a:extLst>
              </a:tr>
              <a:tr h="415825">
                <a:tc>
                  <a:txBody>
                    <a:bodyPr/>
                    <a:lstStyle/>
                    <a:p>
                      <a:pPr marL="0" lvl="0" indent="0" algn="ctr" rtl="0">
                        <a:spcBef>
                          <a:spcPts val="0"/>
                        </a:spcBef>
                        <a:spcAft>
                          <a:spcPts val="0"/>
                        </a:spcAft>
                        <a:buNone/>
                      </a:pPr>
                      <a:r>
                        <a:rPr lang="en" sz="1300" dirty="0">
                          <a:latin typeface="Open Sans"/>
                          <a:ea typeface="Open Sans"/>
                          <a:cs typeface="Open Sans"/>
                          <a:sym typeface="Open Sans"/>
                        </a:rPr>
                        <a:t>DR 5.2</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star tracker shall operate on a maximum continuous power of 2W.</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FR.5</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2"/>
                  </a:ext>
                </a:extLst>
              </a:tr>
              <a:tr h="427375">
                <a:tc>
                  <a:txBody>
                    <a:bodyPr/>
                    <a:lstStyle/>
                    <a:p>
                      <a:pPr marL="0" lvl="0" indent="0" algn="ctr" rtl="0">
                        <a:spcBef>
                          <a:spcPts val="0"/>
                        </a:spcBef>
                        <a:spcAft>
                          <a:spcPts val="0"/>
                        </a:spcAft>
                        <a:buNone/>
                      </a:pPr>
                      <a:r>
                        <a:rPr lang="en" sz="1300" dirty="0">
                          <a:latin typeface="Open Sans"/>
                          <a:ea typeface="Open Sans"/>
                          <a:cs typeface="Open Sans"/>
                          <a:sym typeface="Open Sans"/>
                        </a:rPr>
                        <a:t>DR 5.3</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l" rtl="0">
                        <a:spcBef>
                          <a:spcPts val="0"/>
                        </a:spcBef>
                        <a:spcAft>
                          <a:spcPts val="0"/>
                        </a:spcAft>
                        <a:buNone/>
                      </a:pPr>
                      <a:r>
                        <a:rPr lang="en" sz="1300" dirty="0">
                          <a:latin typeface="Open Sans"/>
                          <a:ea typeface="Open Sans"/>
                          <a:cs typeface="Open Sans"/>
                          <a:sym typeface="Open Sans"/>
                        </a:rPr>
                        <a:t>The total mass of the star tracker shall not exceed 400g.</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tc>
                  <a:txBody>
                    <a:bodyPr/>
                    <a:lstStyle/>
                    <a:p>
                      <a:pPr marL="0" lvl="0" indent="0" algn="ctr" rtl="0">
                        <a:spcBef>
                          <a:spcPts val="0"/>
                        </a:spcBef>
                        <a:spcAft>
                          <a:spcPts val="0"/>
                        </a:spcAft>
                        <a:buNone/>
                      </a:pPr>
                      <a:r>
                        <a:rPr lang="en" sz="1300" dirty="0">
                          <a:latin typeface="Open Sans"/>
                          <a:ea typeface="Open Sans"/>
                          <a:cs typeface="Open Sans"/>
                          <a:sym typeface="Open Sans"/>
                        </a:rPr>
                        <a:t>FR.5</a:t>
                      </a:r>
                      <a:endParaRPr sz="1300" dirty="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83DEC">
                        <a:alpha val="25140"/>
                      </a:srgbClr>
                    </a:solidFill>
                  </a:tcPr>
                </a:tc>
                <a:extLst>
                  <a:ext uri="{0D108BD9-81ED-4DB2-BD59-A6C34878D82A}">
                    <a16:rowId xmlns:a16="http://schemas.microsoft.com/office/drawing/2014/main" val="10003"/>
                  </a:ext>
                </a:extLst>
              </a:tr>
            </a:tbl>
          </a:graphicData>
        </a:graphic>
      </p:graphicFrame>
      <p:sp>
        <p:nvSpPr>
          <p:cNvPr id="2684" name="Google Shape;2684;p108"/>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109"/>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Risks Involved - from CDR</a:t>
            </a:r>
            <a:endParaRPr dirty="0"/>
          </a:p>
        </p:txBody>
      </p:sp>
      <p:sp>
        <p:nvSpPr>
          <p:cNvPr id="2690" name="Google Shape;2690;p109"/>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82</a:t>
            </a:fld>
            <a:endParaRPr dirty="0"/>
          </a:p>
        </p:txBody>
      </p:sp>
      <p:graphicFrame>
        <p:nvGraphicFramePr>
          <p:cNvPr id="2691" name="Google Shape;2691;p109"/>
          <p:cNvGraphicFramePr/>
          <p:nvPr/>
        </p:nvGraphicFramePr>
        <p:xfrm>
          <a:off x="174811" y="667317"/>
          <a:ext cx="8794375" cy="3705175"/>
        </p:xfrm>
        <a:graphic>
          <a:graphicData uri="http://schemas.openxmlformats.org/drawingml/2006/table">
            <a:tbl>
              <a:tblPr>
                <a:noFill/>
                <a:tableStyleId>{23CC4F8D-3894-416D-8B37-F4D78A966482}</a:tableStyleId>
              </a:tblPr>
              <a:tblGrid>
                <a:gridCol w="1321350">
                  <a:extLst>
                    <a:ext uri="{9D8B030D-6E8A-4147-A177-3AD203B41FA5}">
                      <a16:colId xmlns:a16="http://schemas.microsoft.com/office/drawing/2014/main" val="20000"/>
                    </a:ext>
                  </a:extLst>
                </a:gridCol>
                <a:gridCol w="743800">
                  <a:extLst>
                    <a:ext uri="{9D8B030D-6E8A-4147-A177-3AD203B41FA5}">
                      <a16:colId xmlns:a16="http://schemas.microsoft.com/office/drawing/2014/main" val="20001"/>
                    </a:ext>
                  </a:extLst>
                </a:gridCol>
                <a:gridCol w="3394900">
                  <a:extLst>
                    <a:ext uri="{9D8B030D-6E8A-4147-A177-3AD203B41FA5}">
                      <a16:colId xmlns:a16="http://schemas.microsoft.com/office/drawing/2014/main" val="20002"/>
                    </a:ext>
                  </a:extLst>
                </a:gridCol>
                <a:gridCol w="3334325">
                  <a:extLst>
                    <a:ext uri="{9D8B030D-6E8A-4147-A177-3AD203B41FA5}">
                      <a16:colId xmlns:a16="http://schemas.microsoft.com/office/drawing/2014/main" val="20003"/>
                    </a:ext>
                  </a:extLst>
                </a:gridCol>
              </a:tblGrid>
              <a:tr h="491450">
                <a:tc>
                  <a:txBody>
                    <a:bodyPr/>
                    <a:lstStyle/>
                    <a:p>
                      <a:pPr marL="0" lvl="0" indent="0" algn="ctr" rtl="0">
                        <a:spcBef>
                          <a:spcPts val="0"/>
                        </a:spcBef>
                        <a:spcAft>
                          <a:spcPts val="0"/>
                        </a:spcAft>
                        <a:buNone/>
                      </a:pPr>
                      <a:r>
                        <a:rPr lang="en" sz="1200" b="1" dirty="0">
                          <a:latin typeface="Open Sans"/>
                          <a:ea typeface="Open Sans"/>
                          <a:cs typeface="Open Sans"/>
                          <a:sym typeface="Open Sans"/>
                        </a:rPr>
                        <a:t>Region </a:t>
                      </a:r>
                      <a:endParaRPr sz="1200" b="1" dirty="0">
                        <a:latin typeface="Open Sans"/>
                        <a:ea typeface="Open Sans"/>
                        <a:cs typeface="Open Sans"/>
                        <a:sym typeface="Open Sans"/>
                      </a:endParaRPr>
                    </a:p>
                    <a:p>
                      <a:pPr marL="0" lvl="0" indent="0" algn="ctr" rtl="0">
                        <a:spcBef>
                          <a:spcPts val="0"/>
                        </a:spcBef>
                        <a:spcAft>
                          <a:spcPts val="0"/>
                        </a:spcAft>
                        <a:buNone/>
                      </a:pPr>
                      <a:r>
                        <a:rPr lang="en" sz="1200" b="1" dirty="0">
                          <a:latin typeface="Open Sans"/>
                          <a:ea typeface="Open Sans"/>
                          <a:cs typeface="Open Sans"/>
                          <a:sym typeface="Open Sans"/>
                        </a:rPr>
                        <a:t>of Impact </a:t>
                      </a:r>
                      <a:endParaRPr sz="1200" b="1" dirty="0">
                        <a:latin typeface="Open Sans"/>
                        <a:ea typeface="Open Sans"/>
                        <a:cs typeface="Open Sans"/>
                        <a:sym typeface="Open Sans"/>
                      </a:endParaRPr>
                    </a:p>
                  </a:txBody>
                  <a:tcPr marL="91425" marR="91425" marT="91425" marB="91425">
                    <a:lnR w="9525" cap="flat" cmpd="sng">
                      <a:solidFill>
                        <a:srgbClr val="9E9E9E"/>
                      </a:solidFill>
                      <a:prstDash val="solid"/>
                      <a:round/>
                      <a:headEnd type="none" w="sm" len="sm"/>
                      <a:tailEnd type="none" w="sm" len="sm"/>
                    </a:lnR>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dirty="0">
                          <a:latin typeface="Open Sans"/>
                          <a:ea typeface="Open Sans"/>
                          <a:cs typeface="Open Sans"/>
                          <a:sym typeface="Open Sans"/>
                        </a:rPr>
                        <a:t>ID </a:t>
                      </a:r>
                      <a:endParaRPr b="1"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dirty="0">
                          <a:latin typeface="Open Sans"/>
                          <a:ea typeface="Open Sans"/>
                          <a:cs typeface="Open Sans"/>
                          <a:sym typeface="Open Sans"/>
                        </a:rPr>
                        <a:t>Risk Description</a:t>
                      </a:r>
                      <a:endParaRPr b="1"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dirty="0">
                          <a:latin typeface="Open Sans"/>
                          <a:ea typeface="Open Sans"/>
                          <a:cs typeface="Open Sans"/>
                          <a:sym typeface="Open Sans"/>
                        </a:rPr>
                        <a:t>Effect</a:t>
                      </a:r>
                      <a:endParaRPr b="1" dirty="0">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94325">
                <a:tc>
                  <a:txBody>
                    <a:bodyPr/>
                    <a:lstStyle/>
                    <a:p>
                      <a:pPr marL="0" lvl="0" indent="0" algn="ctr" rtl="0">
                        <a:spcBef>
                          <a:spcPts val="0"/>
                        </a:spcBef>
                        <a:spcAft>
                          <a:spcPts val="0"/>
                        </a:spcAft>
                        <a:buNone/>
                      </a:pPr>
                      <a:r>
                        <a:rPr lang="en" sz="1200" b="1" i="1" dirty="0">
                          <a:latin typeface="Open Sans"/>
                          <a:ea typeface="Open Sans"/>
                          <a:cs typeface="Open Sans"/>
                          <a:sym typeface="Open Sans"/>
                        </a:rPr>
                        <a:t>Baffle &amp;</a:t>
                      </a:r>
                      <a:endParaRPr sz="1200" b="1" i="1" dirty="0">
                        <a:latin typeface="Open Sans"/>
                        <a:ea typeface="Open Sans"/>
                        <a:cs typeface="Open Sans"/>
                        <a:sym typeface="Open Sans"/>
                      </a:endParaRPr>
                    </a:p>
                    <a:p>
                      <a:pPr marL="0" lvl="0" indent="0" algn="ctr" rtl="0">
                        <a:spcBef>
                          <a:spcPts val="0"/>
                        </a:spcBef>
                        <a:spcAft>
                          <a:spcPts val="0"/>
                        </a:spcAft>
                        <a:buNone/>
                      </a:pPr>
                      <a:r>
                        <a:rPr lang="en" sz="1200" b="1" i="1" dirty="0">
                          <a:latin typeface="Open Sans"/>
                          <a:ea typeface="Open Sans"/>
                          <a:cs typeface="Open Sans"/>
                          <a:sym typeface="Open Sans"/>
                        </a:rPr>
                        <a:t>Optics</a:t>
                      </a:r>
                      <a:endParaRPr sz="1200" b="1" i="1" dirty="0">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solidFill>
                      <a:srgbClr val="FFE599"/>
                    </a:solidFill>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BO.A</a:t>
                      </a:r>
                      <a:endParaRPr sz="1200" b="1" i="1"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Team lacks in-depth knowledge of optical subsystems </a:t>
                      </a:r>
                      <a:endParaRPr sz="12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T w="2857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200" dirty="0">
                          <a:latin typeface="Open Sans"/>
                          <a:ea typeface="Open Sans"/>
                          <a:cs typeface="Open Sans"/>
                          <a:sym typeface="Open Sans"/>
                        </a:rPr>
                        <a:t>Possibility that team is overlooking design concerns</a:t>
                      </a:r>
                      <a:endParaRPr sz="1200" dirty="0">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645775">
                <a:tc>
                  <a:txBody>
                    <a:bodyPr/>
                    <a:lstStyle/>
                    <a:p>
                      <a:pPr marL="0" lvl="0" indent="0" algn="ctr" rtl="0">
                        <a:spcBef>
                          <a:spcPts val="0"/>
                        </a:spcBef>
                        <a:spcAft>
                          <a:spcPts val="0"/>
                        </a:spcAft>
                        <a:buNone/>
                      </a:pPr>
                      <a:r>
                        <a:rPr lang="en" sz="1200" b="1" i="1" dirty="0">
                          <a:latin typeface="Open Sans"/>
                          <a:ea typeface="Open Sans"/>
                          <a:cs typeface="Open Sans"/>
                          <a:sym typeface="Open Sans"/>
                        </a:rPr>
                        <a:t>Baffle &amp; </a:t>
                      </a:r>
                      <a:endParaRPr sz="1200" b="1" i="1" dirty="0">
                        <a:latin typeface="Open Sans"/>
                        <a:ea typeface="Open Sans"/>
                        <a:cs typeface="Open Sans"/>
                        <a:sym typeface="Open Sans"/>
                      </a:endParaRPr>
                    </a:p>
                    <a:p>
                      <a:pPr marL="0" lvl="0" indent="0" algn="ctr" rtl="0">
                        <a:spcBef>
                          <a:spcPts val="0"/>
                        </a:spcBef>
                        <a:spcAft>
                          <a:spcPts val="0"/>
                        </a:spcAft>
                        <a:buNone/>
                      </a:pPr>
                      <a:r>
                        <a:rPr lang="en" sz="1200" b="1" i="1" dirty="0">
                          <a:latin typeface="Open Sans"/>
                          <a:ea typeface="Open Sans"/>
                          <a:cs typeface="Open Sans"/>
                          <a:sym typeface="Open Sans"/>
                        </a:rPr>
                        <a:t>Optics</a:t>
                      </a:r>
                      <a:endParaRPr sz="1200" b="1" i="1" dirty="0">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FFE599"/>
                    </a:solidFill>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BO.B</a:t>
                      </a:r>
                      <a:endParaRPr sz="1200" b="1"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Manufactured baffle does not meet desired solar exclusion angle</a:t>
                      </a:r>
                      <a:endParaRPr sz="12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dirty="0">
                          <a:latin typeface="Open Sans"/>
                          <a:ea typeface="Open Sans"/>
                          <a:cs typeface="Open Sans"/>
                          <a:sym typeface="Open Sans"/>
                        </a:rPr>
                        <a:t>Unable to properly mitigate stray light -&gt; Processing algorithm fails solution or increased solution time</a:t>
                      </a:r>
                      <a:endParaRPr sz="12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2"/>
                  </a:ext>
                </a:extLst>
              </a:tr>
              <a:tr h="637025">
                <a:tc>
                  <a:txBody>
                    <a:bodyPr/>
                    <a:lstStyle/>
                    <a:p>
                      <a:pPr marL="0" lvl="0" indent="0" algn="ctr" rtl="0">
                        <a:spcBef>
                          <a:spcPts val="0"/>
                        </a:spcBef>
                        <a:spcAft>
                          <a:spcPts val="0"/>
                        </a:spcAft>
                        <a:buNone/>
                      </a:pPr>
                      <a:r>
                        <a:rPr lang="en" sz="1200" b="1" i="1" dirty="0">
                          <a:latin typeface="Open Sans"/>
                          <a:ea typeface="Open Sans"/>
                          <a:cs typeface="Open Sans"/>
                          <a:sym typeface="Open Sans"/>
                        </a:rPr>
                        <a:t>Baffle &amp;</a:t>
                      </a:r>
                      <a:endParaRPr sz="1200" b="1" i="1" dirty="0">
                        <a:latin typeface="Open Sans"/>
                        <a:ea typeface="Open Sans"/>
                        <a:cs typeface="Open Sans"/>
                        <a:sym typeface="Open Sans"/>
                      </a:endParaRPr>
                    </a:p>
                    <a:p>
                      <a:pPr marL="0" lvl="0" indent="0" algn="ctr" rtl="0">
                        <a:spcBef>
                          <a:spcPts val="0"/>
                        </a:spcBef>
                        <a:spcAft>
                          <a:spcPts val="0"/>
                        </a:spcAft>
                        <a:buNone/>
                      </a:pPr>
                      <a:r>
                        <a:rPr lang="en" sz="1200" b="1" i="1" dirty="0">
                          <a:latin typeface="Open Sans"/>
                          <a:ea typeface="Open Sans"/>
                          <a:cs typeface="Open Sans"/>
                          <a:sym typeface="Open Sans"/>
                        </a:rPr>
                        <a:t>Optics</a:t>
                      </a:r>
                      <a:endParaRPr sz="1200" b="1" i="1" dirty="0">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FFE599"/>
                    </a:solidFill>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BO.C</a:t>
                      </a:r>
                      <a:endParaRPr sz="1200" b="1" i="1"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Baffle, lens, and/or image sensor are misaligned</a:t>
                      </a:r>
                      <a:endParaRPr sz="12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dirty="0">
                          <a:latin typeface="Open Sans"/>
                          <a:ea typeface="Open Sans"/>
                          <a:cs typeface="Open Sans"/>
                          <a:sym typeface="Open Sans"/>
                        </a:rPr>
                        <a:t>Images are defocused, have vignetting, accuracy not predictable </a:t>
                      </a:r>
                      <a:endParaRPr sz="12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r h="553675">
                <a:tc>
                  <a:txBody>
                    <a:bodyPr/>
                    <a:lstStyle/>
                    <a:p>
                      <a:pPr marL="0" lvl="0" indent="0" algn="ctr" rtl="0">
                        <a:spcBef>
                          <a:spcPts val="0"/>
                        </a:spcBef>
                        <a:spcAft>
                          <a:spcPts val="0"/>
                        </a:spcAft>
                        <a:buNone/>
                      </a:pPr>
                      <a:r>
                        <a:rPr lang="en" sz="1200" b="1" i="1" dirty="0">
                          <a:latin typeface="Open Sans"/>
                          <a:ea typeface="Open Sans"/>
                          <a:cs typeface="Open Sans"/>
                          <a:sym typeface="Open Sans"/>
                        </a:rPr>
                        <a:t>Testing</a:t>
                      </a:r>
                      <a:endParaRPr sz="1200" b="1" i="1" dirty="0">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A1E8D9"/>
                    </a:solidFill>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T.A</a:t>
                      </a:r>
                      <a:endParaRPr sz="1200" b="1" i="1"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Representative images and “truth” validation are limited in current model.</a:t>
                      </a:r>
                      <a:endParaRPr sz="12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dirty="0">
                          <a:latin typeface="Open Sans"/>
                          <a:ea typeface="Open Sans"/>
                          <a:cs typeface="Open Sans"/>
                          <a:sym typeface="Open Sans"/>
                        </a:rPr>
                        <a:t>Assumptions and solutions lack accuracy </a:t>
                      </a:r>
                      <a:endParaRPr sz="12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4"/>
                  </a:ext>
                </a:extLst>
              </a:tr>
              <a:tr h="640050">
                <a:tc>
                  <a:txBody>
                    <a:bodyPr/>
                    <a:lstStyle/>
                    <a:p>
                      <a:pPr marL="0" lvl="0" indent="0" algn="ctr" rtl="0">
                        <a:spcBef>
                          <a:spcPts val="0"/>
                        </a:spcBef>
                        <a:spcAft>
                          <a:spcPts val="0"/>
                        </a:spcAft>
                        <a:buNone/>
                      </a:pPr>
                      <a:r>
                        <a:rPr lang="en" sz="1200" b="1" i="1" dirty="0">
                          <a:latin typeface="Open Sans"/>
                          <a:ea typeface="Open Sans"/>
                          <a:cs typeface="Open Sans"/>
                          <a:sym typeface="Open Sans"/>
                        </a:rPr>
                        <a:t>CubeSat Compatibility</a:t>
                      </a:r>
                      <a:endParaRPr sz="1200" b="1" i="1" dirty="0">
                        <a:latin typeface="Open Sans"/>
                        <a:ea typeface="Open Sans"/>
                        <a:cs typeface="Open Sans"/>
                        <a:sym typeface="Open Sans"/>
                      </a:endParaRPr>
                    </a:p>
                  </a:txBody>
                  <a:tcPr marL="91425" marR="91425" marT="91425" marB="91425" anchor="ctr">
                    <a:lnR w="9525" cap="flat" cmpd="sng">
                      <a:solidFill>
                        <a:srgbClr val="9E9E9E"/>
                      </a:solidFill>
                      <a:prstDash val="solid"/>
                      <a:round/>
                      <a:headEnd type="none" w="sm" len="sm"/>
                      <a:tailEnd type="none" w="sm" len="sm"/>
                    </a:lnR>
                    <a:solidFill>
                      <a:srgbClr val="EAD1DC"/>
                    </a:solidFill>
                  </a:tcPr>
                </a:tc>
                <a:tc>
                  <a:txBody>
                    <a:bodyPr/>
                    <a:lstStyle/>
                    <a:p>
                      <a:pPr marL="0" lvl="0" indent="0" algn="ctr" rtl="0">
                        <a:spcBef>
                          <a:spcPts val="0"/>
                        </a:spcBef>
                        <a:spcAft>
                          <a:spcPts val="0"/>
                        </a:spcAft>
                        <a:buNone/>
                      </a:pPr>
                      <a:r>
                        <a:rPr lang="en" sz="1200" b="1" dirty="0">
                          <a:latin typeface="Open Sans"/>
                          <a:ea typeface="Open Sans"/>
                          <a:cs typeface="Open Sans"/>
                          <a:sym typeface="Open Sans"/>
                        </a:rPr>
                        <a:t>CSC.A</a:t>
                      </a:r>
                      <a:endParaRPr sz="1200" b="1" dirty="0">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Balance between processing power and update rate is inadequate.</a:t>
                      </a:r>
                      <a:endParaRPr sz="12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dirty="0">
                          <a:latin typeface="Open Sans"/>
                          <a:ea typeface="Open Sans"/>
                          <a:cs typeface="Open Sans"/>
                          <a:sym typeface="Open Sans"/>
                        </a:rPr>
                        <a:t>CubeSat cannot supply enough power, solutions too infrequent for CubeSat ADCS</a:t>
                      </a:r>
                      <a:endParaRPr sz="12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5"/>
                  </a:ext>
                </a:extLst>
              </a:tr>
            </a:tbl>
          </a:graphicData>
        </a:graphic>
      </p:graphicFrame>
      <p:graphicFrame>
        <p:nvGraphicFramePr>
          <p:cNvPr id="2692" name="Google Shape;2692;p109"/>
          <p:cNvGraphicFramePr/>
          <p:nvPr>
            <p:extLst>
              <p:ext uri="{D42A27DB-BD31-4B8C-83A1-F6EECF244321}">
                <p14:modId xmlns:p14="http://schemas.microsoft.com/office/powerpoint/2010/main" val="3619502927"/>
              </p:ext>
            </p:extLst>
          </p:nvPr>
        </p:nvGraphicFramePr>
        <p:xfrm>
          <a:off x="5634849" y="667317"/>
          <a:ext cx="3334325" cy="3705175"/>
        </p:xfrm>
        <a:graphic>
          <a:graphicData uri="http://schemas.openxmlformats.org/drawingml/2006/table">
            <a:tbl>
              <a:tblPr>
                <a:noFill/>
                <a:tableStyleId>{23CC4F8D-3894-416D-8B37-F4D78A966482}</a:tableStyleId>
              </a:tblPr>
              <a:tblGrid>
                <a:gridCol w="3334325">
                  <a:extLst>
                    <a:ext uri="{9D8B030D-6E8A-4147-A177-3AD203B41FA5}">
                      <a16:colId xmlns:a16="http://schemas.microsoft.com/office/drawing/2014/main" val="20000"/>
                    </a:ext>
                  </a:extLst>
                </a:gridCol>
              </a:tblGrid>
              <a:tr h="548600">
                <a:tc>
                  <a:txBody>
                    <a:bodyPr/>
                    <a:lstStyle/>
                    <a:p>
                      <a:pPr marL="0" lvl="0" indent="0" algn="ctr" rtl="0">
                        <a:spcBef>
                          <a:spcPts val="0"/>
                        </a:spcBef>
                        <a:spcAft>
                          <a:spcPts val="0"/>
                        </a:spcAft>
                        <a:buNone/>
                      </a:pPr>
                      <a:r>
                        <a:rPr lang="en" b="1" dirty="0">
                          <a:latin typeface="Open Sans"/>
                          <a:ea typeface="Open Sans"/>
                          <a:cs typeface="Open Sans"/>
                          <a:sym typeface="Open Sans"/>
                        </a:rPr>
                        <a:t>Mitigation</a:t>
                      </a:r>
                      <a:endParaRPr b="1" dirty="0">
                        <a:latin typeface="Open Sans"/>
                        <a:ea typeface="Open Sans"/>
                        <a:cs typeface="Open Sans"/>
                        <a:sym typeface="Open Sans"/>
                      </a:endParaRPr>
                    </a:p>
                  </a:txBody>
                  <a:tcPr marL="91425" marR="91425" marT="91425" marB="91425" anchor="ctr">
                    <a:lnB w="2857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92975">
                <a:tc>
                  <a:txBody>
                    <a:bodyPr/>
                    <a:lstStyle/>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Continue research &amp; discussion with experts </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Prototyping &amp; testing </a:t>
                      </a:r>
                      <a:endParaRPr sz="1000" dirty="0">
                        <a:latin typeface="Open Sans"/>
                        <a:ea typeface="Open Sans"/>
                        <a:cs typeface="Open Sans"/>
                        <a:sym typeface="Open Sans"/>
                      </a:endParaRPr>
                    </a:p>
                  </a:txBody>
                  <a:tcPr marL="91425" marR="91425" marT="91425" marB="91425">
                    <a:lnT w="2857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r h="729825">
                <a:tc>
                  <a:txBody>
                    <a:bodyPr/>
                    <a:lstStyle/>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Zemax simulation</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HelioStat testing</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Image manipulation</a:t>
                      </a:r>
                      <a:endParaRPr sz="1000" dirty="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2"/>
                  </a:ext>
                </a:extLst>
              </a:tr>
              <a:tr h="592975">
                <a:tc>
                  <a:txBody>
                    <a:bodyPr/>
                    <a:lstStyle/>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Store in undisturbed environment</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Develop calibration procedure</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Increase tolerance for diameter matching</a:t>
                      </a:r>
                      <a:endParaRPr sz="1000" dirty="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3"/>
                  </a:ext>
                </a:extLst>
              </a:tr>
              <a:tr h="553675">
                <a:tc>
                  <a:txBody>
                    <a:bodyPr/>
                    <a:lstStyle/>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Full system outdoor testing </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Frequent comparison with Astrometry</a:t>
                      </a:r>
                      <a:endParaRPr sz="1000" dirty="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4"/>
                  </a:ext>
                </a:extLst>
              </a:tr>
              <a:tr h="592975">
                <a:tc>
                  <a:txBody>
                    <a:bodyPr/>
                    <a:lstStyle/>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Resolution: blur/downsampling</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Log scaling of images</a:t>
                      </a:r>
                      <a:endParaRPr sz="1000" dirty="0">
                        <a:latin typeface="Open Sans"/>
                        <a:ea typeface="Open Sans"/>
                        <a:cs typeface="Open Sans"/>
                        <a:sym typeface="Open Sans"/>
                      </a:endParaRPr>
                    </a:p>
                    <a:p>
                      <a:pPr marL="457200" lvl="0" indent="-292100" algn="l" rtl="0">
                        <a:spcBef>
                          <a:spcPts val="0"/>
                        </a:spcBef>
                        <a:spcAft>
                          <a:spcPts val="0"/>
                        </a:spcAft>
                        <a:buSzPts val="1000"/>
                        <a:buFont typeface="Open Sans"/>
                        <a:buChar char="●"/>
                      </a:pPr>
                      <a:r>
                        <a:rPr lang="en" sz="1000" dirty="0">
                          <a:latin typeface="Open Sans"/>
                          <a:ea typeface="Open Sans"/>
                          <a:cs typeface="Open Sans"/>
                          <a:sym typeface="Open Sans"/>
                        </a:rPr>
                        <a:t>Implement tracking techniques</a:t>
                      </a:r>
                      <a:endParaRPr sz="1000" dirty="0">
                        <a:latin typeface="Open Sans"/>
                        <a:ea typeface="Open Sans"/>
                        <a:cs typeface="Open Sans"/>
                        <a:sym typeface="Open Sans"/>
                      </a:endParaRPr>
                    </a:p>
                  </a:txBody>
                  <a:tcPr marL="91425" marR="91425" marT="91425" marB="91425">
                    <a:solidFill>
                      <a:schemeClr val="lt1"/>
                    </a:solidFill>
                  </a:tcPr>
                </a:tc>
                <a:extLst>
                  <a:ext uri="{0D108BD9-81ED-4DB2-BD59-A6C34878D82A}">
                    <a16:rowId xmlns:a16="http://schemas.microsoft.com/office/drawing/2014/main" val="10005"/>
                  </a:ext>
                </a:extLst>
              </a:tr>
            </a:tbl>
          </a:graphicData>
        </a:graphic>
      </p:graphicFrame>
      <p:sp>
        <p:nvSpPr>
          <p:cNvPr id="2693" name="Google Shape;2693;p109"/>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2"/>
                                        </p:tgtEl>
                                        <p:attrNameLst>
                                          <p:attrName>style.visibility</p:attrName>
                                        </p:attrNameLst>
                                      </p:cBhvr>
                                      <p:to>
                                        <p:strVal val="visible"/>
                                      </p:to>
                                    </p:set>
                                    <p:animEffect transition="in" filter="fade">
                                      <p:cBhvr>
                                        <p:cTn id="7" dur="1000"/>
                                        <p:tgtEl>
                                          <p:spTgt spid="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6"/>
          <p:cNvSpPr txBox="1">
            <a:spLocks noGrp="1"/>
          </p:cNvSpPr>
          <p:nvPr>
            <p:ph type="title"/>
          </p:nvPr>
        </p:nvSpPr>
        <p:spPr>
          <a:xfrm>
            <a:off x="264075" y="-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Detailed Functional Block Diagram</a:t>
            </a:r>
            <a:endParaRPr dirty="0"/>
          </a:p>
        </p:txBody>
      </p:sp>
      <p:sp>
        <p:nvSpPr>
          <p:cNvPr id="594" name="Google Shape;594;p36"/>
          <p:cNvSpPr/>
          <p:nvPr/>
        </p:nvSpPr>
        <p:spPr>
          <a:xfrm>
            <a:off x="42050" y="616650"/>
            <a:ext cx="8662500" cy="3274200"/>
          </a:xfrm>
          <a:prstGeom prst="rect">
            <a:avLst/>
          </a:prstGeom>
          <a:solidFill>
            <a:srgbClr val="D8F7C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36"/>
          <p:cNvSpPr/>
          <p:nvPr/>
        </p:nvSpPr>
        <p:spPr>
          <a:xfrm rot="-5400000">
            <a:off x="6874500" y="1695175"/>
            <a:ext cx="1924200" cy="1417800"/>
          </a:xfrm>
          <a:prstGeom prst="trapezoid">
            <a:avLst>
              <a:gd name="adj" fmla="val 25000"/>
            </a:avLst>
          </a:prstGeom>
          <a:solidFill>
            <a:srgbClr val="FFE5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36"/>
          <p:cNvSpPr/>
          <p:nvPr/>
        </p:nvSpPr>
        <p:spPr>
          <a:xfrm>
            <a:off x="7127700" y="1877925"/>
            <a:ext cx="770100" cy="1035600"/>
          </a:xfrm>
          <a:prstGeom prst="flowChartDelay">
            <a:avLst/>
          </a:prstGeom>
          <a:solidFill>
            <a:srgbClr val="A4C2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dirty="0">
                <a:latin typeface="Open Sans"/>
                <a:ea typeface="Open Sans"/>
                <a:cs typeface="Open Sans"/>
                <a:sym typeface="Open Sans"/>
              </a:rPr>
              <a:t>LENS</a:t>
            </a:r>
            <a:endParaRPr sz="1300" b="1" dirty="0">
              <a:latin typeface="Open Sans"/>
              <a:ea typeface="Open Sans"/>
              <a:cs typeface="Open Sans"/>
              <a:sym typeface="Open Sans"/>
            </a:endParaRPr>
          </a:p>
        </p:txBody>
      </p:sp>
      <p:sp>
        <p:nvSpPr>
          <p:cNvPr id="597" name="Google Shape;597;p36"/>
          <p:cNvSpPr/>
          <p:nvPr/>
        </p:nvSpPr>
        <p:spPr>
          <a:xfrm>
            <a:off x="4686300" y="1365775"/>
            <a:ext cx="2441400" cy="2076600"/>
          </a:xfrm>
          <a:prstGeom prst="rect">
            <a:avLst/>
          </a:prstGeom>
          <a:solidFill>
            <a:srgbClr val="F2F2F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36"/>
          <p:cNvSpPr/>
          <p:nvPr/>
        </p:nvSpPr>
        <p:spPr>
          <a:xfrm>
            <a:off x="5958350" y="1718275"/>
            <a:ext cx="1092000" cy="1371600"/>
          </a:xfrm>
          <a:prstGeom prst="rect">
            <a:avLst/>
          </a:prstGeom>
          <a:solidFill>
            <a:srgbClr val="A4C2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dirty="0">
                <a:latin typeface="Open Sans"/>
                <a:ea typeface="Open Sans"/>
                <a:cs typeface="Open Sans"/>
                <a:sym typeface="Open Sans"/>
              </a:rPr>
              <a:t>ARDUCAM AR0134 MODULE</a:t>
            </a:r>
            <a:endParaRPr sz="1300" b="1" dirty="0">
              <a:latin typeface="Open Sans"/>
              <a:ea typeface="Open Sans"/>
              <a:cs typeface="Open Sans"/>
              <a:sym typeface="Open Sans"/>
            </a:endParaRPr>
          </a:p>
          <a:p>
            <a:pPr marL="0" lvl="0" indent="0" algn="l" rtl="0">
              <a:spcBef>
                <a:spcPts val="0"/>
              </a:spcBef>
              <a:spcAft>
                <a:spcPts val="0"/>
              </a:spcAft>
              <a:buNone/>
            </a:pPr>
            <a:endParaRPr sz="1300" b="1" dirty="0"/>
          </a:p>
          <a:p>
            <a:pPr marL="0" lvl="0" indent="0" algn="l" rtl="0">
              <a:spcBef>
                <a:spcPts val="0"/>
              </a:spcBef>
              <a:spcAft>
                <a:spcPts val="0"/>
              </a:spcAft>
              <a:buNone/>
            </a:pPr>
            <a:r>
              <a:rPr lang="en" sz="1300" dirty="0">
                <a:latin typeface="Open Sans"/>
                <a:ea typeface="Open Sans"/>
                <a:cs typeface="Open Sans"/>
                <a:sym typeface="Open Sans"/>
              </a:rPr>
              <a:t>Pixel Size: 3.75μm</a:t>
            </a:r>
            <a:endParaRPr sz="1300" dirty="0">
              <a:latin typeface="Open Sans"/>
              <a:ea typeface="Open Sans"/>
              <a:cs typeface="Open Sans"/>
              <a:sym typeface="Open Sans"/>
            </a:endParaRPr>
          </a:p>
        </p:txBody>
      </p:sp>
      <p:sp>
        <p:nvSpPr>
          <p:cNvPr id="599" name="Google Shape;599;p36"/>
          <p:cNvSpPr/>
          <p:nvPr/>
        </p:nvSpPr>
        <p:spPr>
          <a:xfrm>
            <a:off x="4796050" y="1718275"/>
            <a:ext cx="1016400" cy="1371600"/>
          </a:xfrm>
          <a:prstGeom prst="rect">
            <a:avLst/>
          </a:prstGeom>
          <a:solidFill>
            <a:srgbClr val="A4C2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50" b="1" dirty="0">
                <a:latin typeface="Open Sans"/>
                <a:ea typeface="Open Sans"/>
                <a:cs typeface="Open Sans"/>
                <a:sym typeface="Open Sans"/>
              </a:rPr>
              <a:t>ARDUCAM </a:t>
            </a:r>
            <a:r>
              <a:rPr lang="en" sz="1300" b="1" dirty="0">
                <a:latin typeface="Open Sans"/>
                <a:ea typeface="Open Sans"/>
                <a:cs typeface="Open Sans"/>
                <a:sym typeface="Open Sans"/>
              </a:rPr>
              <a:t>SENSOR SHIELD</a:t>
            </a:r>
            <a:endParaRPr sz="1300" b="1" dirty="0">
              <a:latin typeface="Open Sans"/>
              <a:ea typeface="Open Sans"/>
              <a:cs typeface="Open Sans"/>
              <a:sym typeface="Open Sans"/>
            </a:endParaRPr>
          </a:p>
        </p:txBody>
      </p:sp>
      <p:sp>
        <p:nvSpPr>
          <p:cNvPr id="600" name="Google Shape;600;p36"/>
          <p:cNvSpPr txBox="1"/>
          <p:nvPr/>
        </p:nvSpPr>
        <p:spPr>
          <a:xfrm>
            <a:off x="7688175" y="1642075"/>
            <a:ext cx="10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Open Sans"/>
                <a:ea typeface="Open Sans"/>
                <a:cs typeface="Open Sans"/>
                <a:sym typeface="Open Sans"/>
              </a:rPr>
              <a:t>BAFFLE</a:t>
            </a:r>
            <a:endParaRPr b="1" dirty="0">
              <a:latin typeface="Open Sans"/>
              <a:ea typeface="Open Sans"/>
              <a:cs typeface="Open Sans"/>
              <a:sym typeface="Open Sans"/>
            </a:endParaRPr>
          </a:p>
        </p:txBody>
      </p:sp>
      <p:sp>
        <p:nvSpPr>
          <p:cNvPr id="601" name="Google Shape;601;p36"/>
          <p:cNvSpPr/>
          <p:nvPr/>
        </p:nvSpPr>
        <p:spPr>
          <a:xfrm>
            <a:off x="8766600" y="1822138"/>
            <a:ext cx="360900" cy="330300"/>
          </a:xfrm>
          <a:prstGeom prst="star5">
            <a:avLst>
              <a:gd name="adj" fmla="val 19098"/>
              <a:gd name="hf" fmla="val 105146"/>
              <a:gd name="vf" fmla="val 110557"/>
            </a:avLst>
          </a:prstGeom>
          <a:solidFill>
            <a:srgbClr val="FFBC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36"/>
          <p:cNvSpPr/>
          <p:nvPr/>
        </p:nvSpPr>
        <p:spPr>
          <a:xfrm>
            <a:off x="8766600" y="2238925"/>
            <a:ext cx="360900" cy="330300"/>
          </a:xfrm>
          <a:prstGeom prst="star5">
            <a:avLst>
              <a:gd name="adj" fmla="val 19098"/>
              <a:gd name="hf" fmla="val 105146"/>
              <a:gd name="vf" fmla="val 110557"/>
            </a:avLst>
          </a:prstGeom>
          <a:solidFill>
            <a:srgbClr val="FFBC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36"/>
          <p:cNvSpPr/>
          <p:nvPr/>
        </p:nvSpPr>
        <p:spPr>
          <a:xfrm>
            <a:off x="8766600" y="2655737"/>
            <a:ext cx="360900" cy="330300"/>
          </a:xfrm>
          <a:prstGeom prst="star5">
            <a:avLst>
              <a:gd name="adj" fmla="val 19098"/>
              <a:gd name="hf" fmla="val 105146"/>
              <a:gd name="vf" fmla="val 110557"/>
            </a:avLst>
          </a:prstGeom>
          <a:solidFill>
            <a:srgbClr val="FFBC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04" name="Google Shape;604;p36"/>
          <p:cNvCxnSpPr>
            <a:stCxn id="605" idx="3"/>
            <a:endCxn id="597" idx="2"/>
          </p:cNvCxnSpPr>
          <p:nvPr/>
        </p:nvCxnSpPr>
        <p:spPr>
          <a:xfrm rot="10800000" flipH="1">
            <a:off x="4489125" y="3442488"/>
            <a:ext cx="1417800" cy="891900"/>
          </a:xfrm>
          <a:prstGeom prst="bentConnector2">
            <a:avLst/>
          </a:prstGeom>
          <a:noFill/>
          <a:ln w="19050" cap="flat" cmpd="sng">
            <a:solidFill>
              <a:srgbClr val="FF0000"/>
            </a:solidFill>
            <a:prstDash val="solid"/>
            <a:round/>
            <a:headEnd type="none" w="med" len="med"/>
            <a:tailEnd type="triangle" w="med" len="med"/>
          </a:ln>
        </p:spPr>
      </p:cxnSp>
      <p:cxnSp>
        <p:nvCxnSpPr>
          <p:cNvPr id="606" name="Google Shape;606;p36"/>
          <p:cNvCxnSpPr>
            <a:endCxn id="596" idx="3"/>
          </p:cNvCxnSpPr>
          <p:nvPr/>
        </p:nvCxnSpPr>
        <p:spPr>
          <a:xfrm flipH="1">
            <a:off x="7897800" y="2393925"/>
            <a:ext cx="772200" cy="1800"/>
          </a:xfrm>
          <a:prstGeom prst="straightConnector1">
            <a:avLst/>
          </a:prstGeom>
          <a:noFill/>
          <a:ln w="19050" cap="flat" cmpd="sng">
            <a:solidFill>
              <a:srgbClr val="000000"/>
            </a:solidFill>
            <a:prstDash val="solid"/>
            <a:round/>
            <a:headEnd type="none" w="med" len="med"/>
            <a:tailEnd type="triangle" w="med" len="med"/>
          </a:ln>
        </p:spPr>
      </p:cxnSp>
      <p:sp>
        <p:nvSpPr>
          <p:cNvPr id="607" name="Google Shape;607;p36"/>
          <p:cNvSpPr txBox="1"/>
          <p:nvPr/>
        </p:nvSpPr>
        <p:spPr>
          <a:xfrm>
            <a:off x="4890688" y="3972863"/>
            <a:ext cx="1016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dirty="0">
                <a:latin typeface="Open Sans"/>
                <a:ea typeface="Open Sans"/>
                <a:cs typeface="Open Sans"/>
                <a:sym typeface="Open Sans"/>
              </a:rPr>
              <a:t>3.3 V</a:t>
            </a:r>
            <a:endParaRPr dirty="0">
              <a:latin typeface="Open Sans"/>
              <a:ea typeface="Open Sans"/>
              <a:cs typeface="Open Sans"/>
              <a:sym typeface="Open Sans"/>
            </a:endParaRPr>
          </a:p>
        </p:txBody>
      </p:sp>
      <p:cxnSp>
        <p:nvCxnSpPr>
          <p:cNvPr id="608" name="Google Shape;608;p36"/>
          <p:cNvCxnSpPr>
            <a:stCxn id="598" idx="0"/>
            <a:endCxn id="599" idx="0"/>
          </p:cNvCxnSpPr>
          <p:nvPr/>
        </p:nvCxnSpPr>
        <p:spPr>
          <a:xfrm rot="5400000">
            <a:off x="5904050" y="1118575"/>
            <a:ext cx="600" cy="1200000"/>
          </a:xfrm>
          <a:prstGeom prst="bentConnector3">
            <a:avLst>
              <a:gd name="adj1" fmla="val -39687500"/>
            </a:avLst>
          </a:prstGeom>
          <a:noFill/>
          <a:ln w="19050" cap="flat" cmpd="sng">
            <a:solidFill>
              <a:srgbClr val="000000"/>
            </a:solidFill>
            <a:prstDash val="solid"/>
            <a:round/>
            <a:headEnd type="none" w="med" len="med"/>
            <a:tailEnd type="triangle" w="med" len="med"/>
          </a:ln>
        </p:spPr>
      </p:cxnSp>
      <p:sp>
        <p:nvSpPr>
          <p:cNvPr id="609" name="Google Shape;609;p36"/>
          <p:cNvSpPr/>
          <p:nvPr/>
        </p:nvSpPr>
        <p:spPr>
          <a:xfrm>
            <a:off x="136713" y="719650"/>
            <a:ext cx="4278300" cy="3075600"/>
          </a:xfrm>
          <a:prstGeom prst="rect">
            <a:avLst/>
          </a:prstGeom>
          <a:solidFill>
            <a:srgbClr val="F2F2F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610;p36"/>
          <p:cNvSpPr txBox="1"/>
          <p:nvPr/>
        </p:nvSpPr>
        <p:spPr>
          <a:xfrm>
            <a:off x="4016163" y="3800675"/>
            <a:ext cx="10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a:ea typeface="Open Sans"/>
                <a:cs typeface="Open Sans"/>
                <a:sym typeface="Open Sans"/>
              </a:rPr>
              <a:t>3.3 V</a:t>
            </a:r>
            <a:endParaRPr dirty="0">
              <a:latin typeface="Open Sans"/>
              <a:ea typeface="Open Sans"/>
              <a:cs typeface="Open Sans"/>
              <a:sym typeface="Open Sans"/>
            </a:endParaRPr>
          </a:p>
        </p:txBody>
      </p:sp>
      <p:sp>
        <p:nvSpPr>
          <p:cNvPr id="611" name="Google Shape;611;p36"/>
          <p:cNvSpPr txBox="1"/>
          <p:nvPr/>
        </p:nvSpPr>
        <p:spPr>
          <a:xfrm>
            <a:off x="3098875" y="785875"/>
            <a:ext cx="1256700" cy="461700"/>
          </a:xfrm>
          <a:prstGeom prst="rect">
            <a:avLst/>
          </a:prstGeom>
          <a:solidFill>
            <a:srgbClr val="93C47D"/>
          </a:solidFill>
          <a:ln w="9525" cap="flat" cmpd="sng">
            <a:solidFill>
              <a:srgbClr val="59595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Open Sans"/>
                <a:ea typeface="Open Sans"/>
                <a:cs typeface="Open Sans"/>
                <a:sym typeface="Open Sans"/>
              </a:rPr>
              <a:t>MICRO SD CARD</a:t>
            </a:r>
            <a:endParaRPr sz="1000" b="1" dirty="0">
              <a:latin typeface="Open Sans"/>
              <a:ea typeface="Open Sans"/>
              <a:cs typeface="Open Sans"/>
              <a:sym typeface="Open Sans"/>
            </a:endParaRPr>
          </a:p>
          <a:p>
            <a:pPr marL="0" lvl="0" indent="0" algn="l" rtl="0">
              <a:spcBef>
                <a:spcPts val="0"/>
              </a:spcBef>
              <a:spcAft>
                <a:spcPts val="0"/>
              </a:spcAft>
              <a:buNone/>
            </a:pPr>
            <a:r>
              <a:rPr lang="en" sz="800" dirty="0">
                <a:latin typeface="Open Sans"/>
                <a:ea typeface="Open Sans"/>
                <a:cs typeface="Open Sans"/>
                <a:sym typeface="Open Sans"/>
              </a:rPr>
              <a:t>32 GB</a:t>
            </a:r>
            <a:endParaRPr sz="800" dirty="0">
              <a:latin typeface="Open Sans"/>
              <a:ea typeface="Open Sans"/>
              <a:cs typeface="Open Sans"/>
              <a:sym typeface="Open Sans"/>
            </a:endParaRPr>
          </a:p>
        </p:txBody>
      </p:sp>
      <p:sp>
        <p:nvSpPr>
          <p:cNvPr id="612" name="Google Shape;612;p36"/>
          <p:cNvSpPr/>
          <p:nvPr/>
        </p:nvSpPr>
        <p:spPr>
          <a:xfrm>
            <a:off x="180625" y="789688"/>
            <a:ext cx="4190475" cy="2943150"/>
          </a:xfrm>
          <a:custGeom>
            <a:avLst/>
            <a:gdLst/>
            <a:ahLst/>
            <a:cxnLst/>
            <a:rect l="l" t="t" r="r" b="b"/>
            <a:pathLst>
              <a:path w="167619" h="117726" extrusionOk="0">
                <a:moveTo>
                  <a:pt x="113801" y="0"/>
                </a:moveTo>
                <a:lnTo>
                  <a:pt x="0" y="0"/>
                </a:lnTo>
                <a:lnTo>
                  <a:pt x="560" y="117726"/>
                </a:lnTo>
                <a:lnTo>
                  <a:pt x="167619" y="117166"/>
                </a:lnTo>
                <a:lnTo>
                  <a:pt x="167619" y="20182"/>
                </a:lnTo>
                <a:lnTo>
                  <a:pt x="114362" y="19621"/>
                </a:lnTo>
                <a:close/>
              </a:path>
            </a:pathLst>
          </a:custGeom>
          <a:solidFill>
            <a:srgbClr val="93C47D"/>
          </a:solidFill>
          <a:ln w="9525" cap="flat" cmpd="sng">
            <a:solidFill>
              <a:srgbClr val="595959"/>
            </a:solidFill>
            <a:prstDash val="solid"/>
            <a:round/>
            <a:headEnd type="none" w="med" len="med"/>
            <a:tailEnd type="none" w="med" len="med"/>
          </a:ln>
        </p:spPr>
      </p:sp>
      <p:sp>
        <p:nvSpPr>
          <p:cNvPr id="613" name="Google Shape;613;p36"/>
          <p:cNvSpPr/>
          <p:nvPr/>
        </p:nvSpPr>
        <p:spPr>
          <a:xfrm>
            <a:off x="279200" y="924388"/>
            <a:ext cx="868800" cy="532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MEMORY</a:t>
            </a:r>
            <a:endParaRPr sz="1200" dirty="0">
              <a:latin typeface="Open Sans"/>
              <a:ea typeface="Open Sans"/>
              <a:cs typeface="Open Sans"/>
              <a:sym typeface="Open Sans"/>
            </a:endParaRPr>
          </a:p>
          <a:p>
            <a:pPr marL="0" lvl="0" indent="0" algn="ctr" rtl="0">
              <a:spcBef>
                <a:spcPts val="0"/>
              </a:spcBef>
              <a:spcAft>
                <a:spcPts val="0"/>
              </a:spcAft>
              <a:buNone/>
            </a:pPr>
            <a:r>
              <a:rPr lang="en" sz="1200" dirty="0">
                <a:latin typeface="Open Sans"/>
                <a:ea typeface="Open Sans"/>
                <a:cs typeface="Open Sans"/>
                <a:sym typeface="Open Sans"/>
              </a:rPr>
              <a:t>512 MB</a:t>
            </a:r>
            <a:endParaRPr sz="1200" dirty="0">
              <a:latin typeface="Open Sans"/>
              <a:ea typeface="Open Sans"/>
              <a:cs typeface="Open Sans"/>
              <a:sym typeface="Open Sans"/>
            </a:endParaRPr>
          </a:p>
        </p:txBody>
      </p:sp>
      <p:sp>
        <p:nvSpPr>
          <p:cNvPr id="614" name="Google Shape;614;p36"/>
          <p:cNvSpPr/>
          <p:nvPr/>
        </p:nvSpPr>
        <p:spPr>
          <a:xfrm>
            <a:off x="279200" y="1817550"/>
            <a:ext cx="3980100" cy="7296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615" name="Google Shape;615;p36"/>
          <p:cNvSpPr/>
          <p:nvPr/>
        </p:nvSpPr>
        <p:spPr>
          <a:xfrm>
            <a:off x="279204" y="2813728"/>
            <a:ext cx="1696500" cy="5046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SIGNAL OUTPUT PORT</a:t>
            </a:r>
            <a:endParaRPr sz="1200" dirty="0">
              <a:latin typeface="Open Sans"/>
              <a:ea typeface="Open Sans"/>
              <a:cs typeface="Open Sans"/>
              <a:sym typeface="Open Sans"/>
            </a:endParaRPr>
          </a:p>
        </p:txBody>
      </p:sp>
      <p:sp>
        <p:nvSpPr>
          <p:cNvPr id="616" name="Google Shape;616;p36"/>
          <p:cNvSpPr/>
          <p:nvPr/>
        </p:nvSpPr>
        <p:spPr>
          <a:xfrm>
            <a:off x="2042200" y="924376"/>
            <a:ext cx="868800" cy="532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FLASH</a:t>
            </a:r>
            <a:endParaRPr sz="1200" dirty="0">
              <a:latin typeface="Open Sans"/>
              <a:ea typeface="Open Sans"/>
              <a:cs typeface="Open Sans"/>
              <a:sym typeface="Open Sans"/>
            </a:endParaRPr>
          </a:p>
        </p:txBody>
      </p:sp>
      <p:cxnSp>
        <p:nvCxnSpPr>
          <p:cNvPr id="617" name="Google Shape;617;p36"/>
          <p:cNvCxnSpPr>
            <a:stCxn id="613" idx="2"/>
            <a:endCxn id="614" idx="0"/>
          </p:cNvCxnSpPr>
          <p:nvPr/>
        </p:nvCxnSpPr>
        <p:spPr>
          <a:xfrm rot="-5400000" flipH="1">
            <a:off x="1311350" y="859438"/>
            <a:ext cx="360300" cy="1555800"/>
          </a:xfrm>
          <a:prstGeom prst="bentConnector3">
            <a:avLst>
              <a:gd name="adj1" fmla="val 50009"/>
            </a:avLst>
          </a:prstGeom>
          <a:noFill/>
          <a:ln w="19050" cap="flat" cmpd="sng">
            <a:solidFill>
              <a:srgbClr val="000000"/>
            </a:solidFill>
            <a:prstDash val="solid"/>
            <a:round/>
            <a:headEnd type="triangle" w="med" len="med"/>
            <a:tailEnd type="triangle" w="med" len="med"/>
          </a:ln>
        </p:spPr>
      </p:cxnSp>
      <p:cxnSp>
        <p:nvCxnSpPr>
          <p:cNvPr id="618" name="Google Shape;618;p36"/>
          <p:cNvCxnSpPr>
            <a:stCxn id="616" idx="2"/>
            <a:endCxn id="614" idx="0"/>
          </p:cNvCxnSpPr>
          <p:nvPr/>
        </p:nvCxnSpPr>
        <p:spPr>
          <a:xfrm rot="5400000">
            <a:off x="2192800" y="1533676"/>
            <a:ext cx="360300" cy="207300"/>
          </a:xfrm>
          <a:prstGeom prst="bentConnector3">
            <a:avLst>
              <a:gd name="adj1" fmla="val 50010"/>
            </a:avLst>
          </a:prstGeom>
          <a:noFill/>
          <a:ln w="19050" cap="flat" cmpd="sng">
            <a:solidFill>
              <a:srgbClr val="000000"/>
            </a:solidFill>
            <a:prstDash val="solid"/>
            <a:round/>
            <a:headEnd type="triangle" w="med" len="med"/>
            <a:tailEnd type="triangle" w="med" len="med"/>
          </a:ln>
        </p:spPr>
      </p:cxnSp>
      <p:sp>
        <p:nvSpPr>
          <p:cNvPr id="619" name="Google Shape;619;p36"/>
          <p:cNvSpPr/>
          <p:nvPr/>
        </p:nvSpPr>
        <p:spPr>
          <a:xfrm>
            <a:off x="2151950" y="1908925"/>
            <a:ext cx="2027400" cy="5046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latin typeface="Open Sans"/>
                <a:ea typeface="Open Sans"/>
                <a:cs typeface="Open Sans"/>
                <a:sym typeface="Open Sans"/>
              </a:rPr>
              <a:t>Software</a:t>
            </a:r>
            <a:endParaRPr sz="1200" b="1" dirty="0">
              <a:latin typeface="Open Sans"/>
              <a:ea typeface="Open Sans"/>
              <a:cs typeface="Open Sans"/>
              <a:sym typeface="Open Sans"/>
            </a:endParaRPr>
          </a:p>
          <a:p>
            <a:pPr marL="0" lvl="0" indent="0" algn="ctr" rtl="0">
              <a:spcBef>
                <a:spcPts val="0"/>
              </a:spcBef>
              <a:spcAft>
                <a:spcPts val="0"/>
              </a:spcAft>
              <a:buNone/>
            </a:pPr>
            <a:r>
              <a:rPr lang="en" sz="1100" dirty="0">
                <a:latin typeface="Open Sans"/>
                <a:ea typeface="Open Sans"/>
                <a:cs typeface="Open Sans"/>
                <a:sym typeface="Open Sans"/>
              </a:rPr>
              <a:t>Tetra3 Processing Algorithm</a:t>
            </a:r>
            <a:endParaRPr sz="1100" dirty="0">
              <a:latin typeface="Open Sans"/>
              <a:ea typeface="Open Sans"/>
              <a:cs typeface="Open Sans"/>
              <a:sym typeface="Open Sans"/>
            </a:endParaRPr>
          </a:p>
        </p:txBody>
      </p:sp>
      <p:sp>
        <p:nvSpPr>
          <p:cNvPr id="620" name="Google Shape;620;p36"/>
          <p:cNvSpPr txBox="1"/>
          <p:nvPr/>
        </p:nvSpPr>
        <p:spPr>
          <a:xfrm>
            <a:off x="1131500" y="1221625"/>
            <a:ext cx="101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Open Sans"/>
                <a:ea typeface="Open Sans"/>
                <a:cs typeface="Open Sans"/>
                <a:sym typeface="Open Sans"/>
              </a:rPr>
              <a:t>2000 Mbps</a:t>
            </a:r>
            <a:endParaRPr sz="1200" dirty="0">
              <a:latin typeface="Open Sans"/>
              <a:ea typeface="Open Sans"/>
              <a:cs typeface="Open Sans"/>
              <a:sym typeface="Open Sans"/>
            </a:endParaRPr>
          </a:p>
        </p:txBody>
      </p:sp>
      <p:sp>
        <p:nvSpPr>
          <p:cNvPr id="621" name="Google Shape;621;p36"/>
          <p:cNvSpPr txBox="1"/>
          <p:nvPr/>
        </p:nvSpPr>
        <p:spPr>
          <a:xfrm>
            <a:off x="4179338" y="3507525"/>
            <a:ext cx="1016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dirty="0">
                <a:latin typeface="Open Sans"/>
                <a:ea typeface="Open Sans"/>
                <a:cs typeface="Open Sans"/>
                <a:sym typeface="Open Sans"/>
              </a:rPr>
              <a:t>54 fps</a:t>
            </a:r>
            <a:endParaRPr dirty="0">
              <a:latin typeface="Open Sans"/>
              <a:ea typeface="Open Sans"/>
              <a:cs typeface="Open Sans"/>
              <a:sym typeface="Open Sans"/>
            </a:endParaRPr>
          </a:p>
        </p:txBody>
      </p:sp>
      <p:cxnSp>
        <p:nvCxnSpPr>
          <p:cNvPr id="622" name="Google Shape;622;p36"/>
          <p:cNvCxnSpPr>
            <a:stCxn id="599" idx="2"/>
            <a:endCxn id="623" idx="2"/>
          </p:cNvCxnSpPr>
          <p:nvPr/>
        </p:nvCxnSpPr>
        <p:spPr>
          <a:xfrm rot="5400000">
            <a:off x="4120750" y="2134675"/>
            <a:ext cx="228300" cy="2138700"/>
          </a:xfrm>
          <a:prstGeom prst="bentConnector3">
            <a:avLst>
              <a:gd name="adj1" fmla="val 204338"/>
            </a:avLst>
          </a:prstGeom>
          <a:noFill/>
          <a:ln w="19050" cap="flat" cmpd="sng">
            <a:solidFill>
              <a:srgbClr val="000000"/>
            </a:solidFill>
            <a:prstDash val="solid"/>
            <a:round/>
            <a:headEnd type="none" w="med" len="med"/>
            <a:tailEnd type="triangle" w="med" len="med"/>
          </a:ln>
        </p:spPr>
      </p:cxnSp>
      <p:cxnSp>
        <p:nvCxnSpPr>
          <p:cNvPr id="624" name="Google Shape;624;p36"/>
          <p:cNvCxnSpPr>
            <a:stCxn id="611" idx="2"/>
            <a:endCxn id="614" idx="3"/>
          </p:cNvCxnSpPr>
          <p:nvPr/>
        </p:nvCxnSpPr>
        <p:spPr>
          <a:xfrm rot="-5400000" flipH="1">
            <a:off x="3525925" y="1448875"/>
            <a:ext cx="934800" cy="532200"/>
          </a:xfrm>
          <a:prstGeom prst="bentConnector4">
            <a:avLst>
              <a:gd name="adj1" fmla="val 30486"/>
              <a:gd name="adj2" fmla="val 144720"/>
            </a:avLst>
          </a:prstGeom>
          <a:noFill/>
          <a:ln w="19050" cap="flat" cmpd="sng">
            <a:solidFill>
              <a:srgbClr val="000000"/>
            </a:solidFill>
            <a:prstDash val="solid"/>
            <a:round/>
            <a:headEnd type="triangle" w="med" len="med"/>
            <a:tailEnd type="none" w="med" len="med"/>
          </a:ln>
        </p:spPr>
      </p:cxnSp>
      <p:sp>
        <p:nvSpPr>
          <p:cNvPr id="625" name="Google Shape;625;p36"/>
          <p:cNvSpPr txBox="1"/>
          <p:nvPr/>
        </p:nvSpPr>
        <p:spPr>
          <a:xfrm>
            <a:off x="3546225" y="1469425"/>
            <a:ext cx="951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Open Sans"/>
                <a:ea typeface="Open Sans"/>
                <a:cs typeface="Open Sans"/>
                <a:sym typeface="Open Sans"/>
              </a:rPr>
              <a:t>20 Mbps</a:t>
            </a:r>
            <a:endParaRPr sz="1200" dirty="0">
              <a:latin typeface="Open Sans"/>
              <a:ea typeface="Open Sans"/>
              <a:cs typeface="Open Sans"/>
              <a:sym typeface="Open Sans"/>
            </a:endParaRPr>
          </a:p>
        </p:txBody>
      </p:sp>
      <p:cxnSp>
        <p:nvCxnSpPr>
          <p:cNvPr id="626" name="Google Shape;626;p36"/>
          <p:cNvCxnSpPr>
            <a:stCxn id="623" idx="0"/>
            <a:endCxn id="619" idx="2"/>
          </p:cNvCxnSpPr>
          <p:nvPr/>
        </p:nvCxnSpPr>
        <p:spPr>
          <a:xfrm rot="-5400000">
            <a:off x="2965854" y="2613253"/>
            <a:ext cx="400200" cy="600"/>
          </a:xfrm>
          <a:prstGeom prst="bentConnector3">
            <a:avLst>
              <a:gd name="adj1" fmla="val 49991"/>
            </a:avLst>
          </a:prstGeom>
          <a:noFill/>
          <a:ln w="19050" cap="flat" cmpd="sng">
            <a:solidFill>
              <a:srgbClr val="000000"/>
            </a:solidFill>
            <a:prstDash val="solid"/>
            <a:round/>
            <a:headEnd type="none" w="med" len="med"/>
            <a:tailEnd type="triangle" w="med" len="med"/>
          </a:ln>
        </p:spPr>
      </p:cxnSp>
      <p:cxnSp>
        <p:nvCxnSpPr>
          <p:cNvPr id="627" name="Google Shape;627;p36"/>
          <p:cNvCxnSpPr>
            <a:stCxn id="619" idx="1"/>
            <a:endCxn id="615" idx="0"/>
          </p:cNvCxnSpPr>
          <p:nvPr/>
        </p:nvCxnSpPr>
        <p:spPr>
          <a:xfrm flipH="1">
            <a:off x="1127450" y="2161225"/>
            <a:ext cx="1024500" cy="652500"/>
          </a:xfrm>
          <a:prstGeom prst="bentConnector2">
            <a:avLst/>
          </a:prstGeom>
          <a:noFill/>
          <a:ln w="19050" cap="flat" cmpd="sng">
            <a:solidFill>
              <a:srgbClr val="000000"/>
            </a:solidFill>
            <a:prstDash val="solid"/>
            <a:round/>
            <a:headEnd type="none" w="med" len="med"/>
            <a:tailEnd type="triangle" w="med" len="med"/>
          </a:ln>
        </p:spPr>
      </p:cxnSp>
      <p:sp>
        <p:nvSpPr>
          <p:cNvPr id="623" name="Google Shape;623;p36"/>
          <p:cNvSpPr/>
          <p:nvPr/>
        </p:nvSpPr>
        <p:spPr>
          <a:xfrm>
            <a:off x="2317404" y="2813653"/>
            <a:ext cx="1696500" cy="5046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Open Sans"/>
                <a:ea typeface="Open Sans"/>
                <a:cs typeface="Open Sans"/>
                <a:sym typeface="Open Sans"/>
              </a:rPr>
              <a:t>DATA INPUT PORT</a:t>
            </a:r>
            <a:endParaRPr sz="1200" dirty="0">
              <a:latin typeface="Open Sans"/>
              <a:ea typeface="Open Sans"/>
              <a:cs typeface="Open Sans"/>
              <a:sym typeface="Open Sans"/>
            </a:endParaRPr>
          </a:p>
        </p:txBody>
      </p:sp>
      <p:sp>
        <p:nvSpPr>
          <p:cNvPr id="628" name="Google Shape;628;p36"/>
          <p:cNvSpPr txBox="1"/>
          <p:nvPr/>
        </p:nvSpPr>
        <p:spPr>
          <a:xfrm>
            <a:off x="306400" y="1817575"/>
            <a:ext cx="1696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a:ea typeface="Open Sans"/>
                <a:cs typeface="Open Sans"/>
                <a:sym typeface="Open Sans"/>
              </a:rPr>
              <a:t>Processor (CPU)</a:t>
            </a:r>
            <a:endParaRPr dirty="0">
              <a:latin typeface="Open Sans"/>
              <a:ea typeface="Open Sans"/>
              <a:cs typeface="Open Sans"/>
              <a:sym typeface="Open Sans"/>
            </a:endParaRPr>
          </a:p>
          <a:p>
            <a:pPr marL="0" lvl="0" indent="0" algn="l" rtl="0">
              <a:spcBef>
                <a:spcPts val="0"/>
              </a:spcBef>
              <a:spcAft>
                <a:spcPts val="0"/>
              </a:spcAft>
              <a:buNone/>
            </a:pPr>
            <a:r>
              <a:rPr lang="en" sz="1200" dirty="0">
                <a:latin typeface="Open Sans"/>
                <a:ea typeface="Open Sans"/>
                <a:cs typeface="Open Sans"/>
                <a:sym typeface="Open Sans"/>
              </a:rPr>
              <a:t>1GHz </a:t>
            </a:r>
            <a:endParaRPr sz="1200" dirty="0">
              <a:latin typeface="Open Sans"/>
              <a:ea typeface="Open Sans"/>
              <a:cs typeface="Open Sans"/>
              <a:sym typeface="Open Sans"/>
            </a:endParaRPr>
          </a:p>
          <a:p>
            <a:pPr marL="0" lvl="0" indent="0" algn="l" rtl="0">
              <a:spcBef>
                <a:spcPts val="0"/>
              </a:spcBef>
              <a:spcAft>
                <a:spcPts val="0"/>
              </a:spcAft>
              <a:buNone/>
            </a:pPr>
            <a:r>
              <a:rPr lang="en" sz="1200" dirty="0">
                <a:latin typeface="Open Sans"/>
                <a:ea typeface="Open Sans"/>
                <a:cs typeface="Open Sans"/>
                <a:sym typeface="Open Sans"/>
              </a:rPr>
              <a:t>Clock</a:t>
            </a:r>
            <a:endParaRPr sz="1200" dirty="0">
              <a:latin typeface="Open Sans"/>
              <a:ea typeface="Open Sans"/>
              <a:cs typeface="Open Sans"/>
              <a:sym typeface="Open Sans"/>
            </a:endParaRPr>
          </a:p>
        </p:txBody>
      </p:sp>
      <p:sp>
        <p:nvSpPr>
          <p:cNvPr id="629" name="Google Shape;629;p36"/>
          <p:cNvSpPr txBox="1"/>
          <p:nvPr/>
        </p:nvSpPr>
        <p:spPr>
          <a:xfrm>
            <a:off x="1131488" y="2138600"/>
            <a:ext cx="101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Open Sans"/>
                <a:ea typeface="Open Sans"/>
                <a:cs typeface="Open Sans"/>
                <a:sym typeface="Open Sans"/>
              </a:rPr>
              <a:t>1.88 Hz</a:t>
            </a:r>
            <a:endParaRPr sz="1100" dirty="0">
              <a:latin typeface="Open Sans"/>
              <a:ea typeface="Open Sans"/>
              <a:cs typeface="Open Sans"/>
              <a:sym typeface="Open Sans"/>
            </a:endParaRPr>
          </a:p>
        </p:txBody>
      </p:sp>
      <p:sp>
        <p:nvSpPr>
          <p:cNvPr id="630" name="Google Shape;630;p36"/>
          <p:cNvSpPr txBox="1"/>
          <p:nvPr/>
        </p:nvSpPr>
        <p:spPr>
          <a:xfrm>
            <a:off x="1127450" y="3273913"/>
            <a:ext cx="21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Open Sans"/>
                <a:ea typeface="Open Sans"/>
                <a:cs typeface="Open Sans"/>
                <a:sym typeface="Open Sans"/>
              </a:rPr>
              <a:t>Raspberry Pi Zero 2W</a:t>
            </a:r>
            <a:endParaRPr b="1" dirty="0">
              <a:latin typeface="Open Sans"/>
              <a:ea typeface="Open Sans"/>
              <a:cs typeface="Open Sans"/>
              <a:sym typeface="Open Sans"/>
            </a:endParaRPr>
          </a:p>
        </p:txBody>
      </p:sp>
      <p:sp>
        <p:nvSpPr>
          <p:cNvPr id="631" name="Google Shape;631;p36"/>
          <p:cNvSpPr txBox="1"/>
          <p:nvPr/>
        </p:nvSpPr>
        <p:spPr>
          <a:xfrm>
            <a:off x="5472600" y="1399413"/>
            <a:ext cx="86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a:ea typeface="Open Sans"/>
                <a:cs typeface="Open Sans"/>
                <a:sym typeface="Open Sans"/>
              </a:rPr>
              <a:t>12 bits</a:t>
            </a:r>
            <a:endParaRPr dirty="0">
              <a:latin typeface="Open Sans"/>
              <a:ea typeface="Open Sans"/>
              <a:cs typeface="Open Sans"/>
              <a:sym typeface="Open Sans"/>
            </a:endParaRPr>
          </a:p>
        </p:txBody>
      </p:sp>
      <p:sp>
        <p:nvSpPr>
          <p:cNvPr id="632" name="Google Shape;632;p36"/>
          <p:cNvSpPr/>
          <p:nvPr/>
        </p:nvSpPr>
        <p:spPr>
          <a:xfrm>
            <a:off x="1495150" y="4072800"/>
            <a:ext cx="3076800" cy="523200"/>
          </a:xfrm>
          <a:prstGeom prst="rect">
            <a:avLst/>
          </a:prstGeom>
          <a:solidFill>
            <a:srgbClr val="C83DEC">
              <a:alpha val="25140"/>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3" name="Google Shape;633;p36"/>
          <p:cNvSpPr txBox="1"/>
          <p:nvPr/>
        </p:nvSpPr>
        <p:spPr>
          <a:xfrm>
            <a:off x="1495138" y="4134288"/>
            <a:ext cx="109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CubeSat</a:t>
            </a:r>
            <a:endParaRPr dirty="0"/>
          </a:p>
        </p:txBody>
      </p:sp>
      <p:sp>
        <p:nvSpPr>
          <p:cNvPr id="634" name="Google Shape;634;p36"/>
          <p:cNvSpPr/>
          <p:nvPr/>
        </p:nvSpPr>
        <p:spPr>
          <a:xfrm>
            <a:off x="2424800" y="4171950"/>
            <a:ext cx="951300" cy="324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ADCS</a:t>
            </a:r>
            <a:endParaRPr dirty="0"/>
          </a:p>
        </p:txBody>
      </p:sp>
      <p:sp>
        <p:nvSpPr>
          <p:cNvPr id="605" name="Google Shape;605;p36"/>
          <p:cNvSpPr/>
          <p:nvPr/>
        </p:nvSpPr>
        <p:spPr>
          <a:xfrm>
            <a:off x="3537825" y="4171938"/>
            <a:ext cx="951300" cy="324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Power</a:t>
            </a:r>
            <a:endParaRPr dirty="0"/>
          </a:p>
        </p:txBody>
      </p:sp>
      <p:cxnSp>
        <p:nvCxnSpPr>
          <p:cNvPr id="635" name="Google Shape;635;p36"/>
          <p:cNvCxnSpPr>
            <a:stCxn id="605" idx="0"/>
            <a:endCxn id="630" idx="2"/>
          </p:cNvCxnSpPr>
          <p:nvPr/>
        </p:nvCxnSpPr>
        <p:spPr>
          <a:xfrm rot="5400000" flipH="1">
            <a:off x="2856225" y="3014688"/>
            <a:ext cx="497700" cy="1816800"/>
          </a:xfrm>
          <a:prstGeom prst="bentConnector3">
            <a:avLst>
              <a:gd name="adj1" fmla="val 50013"/>
            </a:avLst>
          </a:prstGeom>
          <a:noFill/>
          <a:ln w="19050" cap="flat" cmpd="sng">
            <a:solidFill>
              <a:srgbClr val="FF0000"/>
            </a:solidFill>
            <a:prstDash val="solid"/>
            <a:round/>
            <a:headEnd type="none" w="med" len="med"/>
            <a:tailEnd type="triangle" w="med" len="med"/>
          </a:ln>
        </p:spPr>
      </p:cxnSp>
      <p:cxnSp>
        <p:nvCxnSpPr>
          <p:cNvPr id="636" name="Google Shape;636;p36"/>
          <p:cNvCxnSpPr>
            <a:stCxn id="615" idx="2"/>
            <a:endCxn id="634" idx="0"/>
          </p:cNvCxnSpPr>
          <p:nvPr/>
        </p:nvCxnSpPr>
        <p:spPr>
          <a:xfrm rot="-5400000" flipH="1">
            <a:off x="1587204" y="2858578"/>
            <a:ext cx="853500" cy="1773000"/>
          </a:xfrm>
          <a:prstGeom prst="bentConnector3">
            <a:avLst>
              <a:gd name="adj1" fmla="val 50007"/>
            </a:avLst>
          </a:prstGeom>
          <a:noFill/>
          <a:ln w="19050" cap="flat" cmpd="sng">
            <a:solidFill>
              <a:srgbClr val="000000"/>
            </a:solidFill>
            <a:prstDash val="solid"/>
            <a:round/>
            <a:headEnd type="none" w="med" len="med"/>
            <a:tailEnd type="triangle" w="med" len="med"/>
          </a:ln>
        </p:spPr>
      </p:cxnSp>
      <p:sp>
        <p:nvSpPr>
          <p:cNvPr id="637" name="Google Shape;637;p36"/>
          <p:cNvSpPr txBox="1"/>
          <p:nvPr/>
        </p:nvSpPr>
        <p:spPr>
          <a:xfrm>
            <a:off x="42038" y="3273925"/>
            <a:ext cx="10164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dirty="0">
                <a:latin typeface="Open Sans"/>
                <a:ea typeface="Open Sans"/>
                <a:cs typeface="Open Sans"/>
                <a:sym typeface="Open Sans"/>
              </a:rPr>
              <a:t>1000 fps</a:t>
            </a:r>
            <a:endParaRPr sz="1100" dirty="0">
              <a:latin typeface="Open Sans"/>
              <a:ea typeface="Open Sans"/>
              <a:cs typeface="Open Sans"/>
              <a:sym typeface="Open Sans"/>
            </a:endParaRPr>
          </a:p>
          <a:p>
            <a:pPr marL="0" lvl="0" indent="0" algn="r" rtl="0">
              <a:spcBef>
                <a:spcPts val="0"/>
              </a:spcBef>
              <a:spcAft>
                <a:spcPts val="0"/>
              </a:spcAft>
              <a:buNone/>
            </a:pPr>
            <a:r>
              <a:rPr lang="en" sz="1100" dirty="0">
                <a:latin typeface="Open Sans"/>
                <a:ea typeface="Open Sans"/>
                <a:cs typeface="Open Sans"/>
                <a:sym typeface="Open Sans"/>
              </a:rPr>
              <a:t>Quaternion</a:t>
            </a:r>
            <a:endParaRPr sz="1100" dirty="0">
              <a:latin typeface="Open Sans"/>
              <a:ea typeface="Open Sans"/>
              <a:cs typeface="Open Sans"/>
              <a:sym typeface="Open Sans"/>
            </a:endParaRPr>
          </a:p>
        </p:txBody>
      </p:sp>
      <p:sp>
        <p:nvSpPr>
          <p:cNvPr id="638" name="Google Shape;638;p36"/>
          <p:cNvSpPr txBox="1"/>
          <p:nvPr/>
        </p:nvSpPr>
        <p:spPr>
          <a:xfrm>
            <a:off x="6382575" y="3950800"/>
            <a:ext cx="2642400" cy="65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      Baffle                  Optics              </a:t>
            </a:r>
            <a:endParaRPr sz="1200" dirty="0"/>
          </a:p>
          <a:p>
            <a:pPr marL="0" lvl="0" indent="0" algn="l" rtl="0">
              <a:spcBef>
                <a:spcPts val="0"/>
              </a:spcBef>
              <a:spcAft>
                <a:spcPts val="0"/>
              </a:spcAft>
              <a:buNone/>
            </a:pPr>
            <a:r>
              <a:rPr lang="en" sz="1200" dirty="0"/>
              <a:t>      Processor           Software          </a:t>
            </a:r>
            <a:endParaRPr sz="1200" dirty="0"/>
          </a:p>
          <a:p>
            <a:pPr marL="0" lvl="0" indent="0" algn="l" rtl="0">
              <a:spcBef>
                <a:spcPts val="0"/>
              </a:spcBef>
              <a:spcAft>
                <a:spcPts val="0"/>
              </a:spcAft>
              <a:buNone/>
            </a:pPr>
            <a:r>
              <a:rPr lang="en" sz="1200" dirty="0"/>
              <a:t>           Power                   Data</a:t>
            </a:r>
            <a:endParaRPr sz="1200" dirty="0"/>
          </a:p>
        </p:txBody>
      </p:sp>
      <p:sp>
        <p:nvSpPr>
          <p:cNvPr id="639" name="Google Shape;639;p36"/>
          <p:cNvSpPr txBox="1"/>
          <p:nvPr/>
        </p:nvSpPr>
        <p:spPr>
          <a:xfrm>
            <a:off x="5812450" y="734050"/>
            <a:ext cx="27609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dirty="0"/>
              <a:t>CubIST Scope</a:t>
            </a:r>
            <a:endParaRPr sz="1800" b="1" dirty="0"/>
          </a:p>
        </p:txBody>
      </p:sp>
      <p:sp>
        <p:nvSpPr>
          <p:cNvPr id="640" name="Google Shape;640;p36"/>
          <p:cNvSpPr/>
          <p:nvPr/>
        </p:nvSpPr>
        <p:spPr>
          <a:xfrm>
            <a:off x="6438650" y="4020863"/>
            <a:ext cx="207300" cy="164700"/>
          </a:xfrm>
          <a:prstGeom prst="rect">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1" name="Google Shape;641;p36"/>
          <p:cNvSpPr/>
          <p:nvPr/>
        </p:nvSpPr>
        <p:spPr>
          <a:xfrm>
            <a:off x="6438650" y="4228663"/>
            <a:ext cx="207300" cy="164700"/>
          </a:xfrm>
          <a:prstGeom prst="rect">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2" name="Google Shape;642;p36"/>
          <p:cNvSpPr/>
          <p:nvPr/>
        </p:nvSpPr>
        <p:spPr>
          <a:xfrm>
            <a:off x="7625025" y="4020863"/>
            <a:ext cx="207300" cy="164700"/>
          </a:xfrm>
          <a:prstGeom prst="rect">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643;p36"/>
          <p:cNvSpPr/>
          <p:nvPr/>
        </p:nvSpPr>
        <p:spPr>
          <a:xfrm>
            <a:off x="7625025" y="4228663"/>
            <a:ext cx="207300" cy="1647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44" name="Google Shape;644;p36"/>
          <p:cNvCxnSpPr/>
          <p:nvPr/>
        </p:nvCxnSpPr>
        <p:spPr>
          <a:xfrm>
            <a:off x="6438650" y="4519038"/>
            <a:ext cx="420600" cy="0"/>
          </a:xfrm>
          <a:prstGeom prst="straightConnector1">
            <a:avLst/>
          </a:prstGeom>
          <a:noFill/>
          <a:ln w="9525" cap="flat" cmpd="sng">
            <a:solidFill>
              <a:srgbClr val="FF0000"/>
            </a:solidFill>
            <a:prstDash val="solid"/>
            <a:round/>
            <a:headEnd type="none" w="med" len="med"/>
            <a:tailEnd type="triangle" w="med" len="med"/>
          </a:ln>
        </p:spPr>
      </p:cxnSp>
      <p:cxnSp>
        <p:nvCxnSpPr>
          <p:cNvPr id="645" name="Google Shape;645;p36"/>
          <p:cNvCxnSpPr/>
          <p:nvPr/>
        </p:nvCxnSpPr>
        <p:spPr>
          <a:xfrm>
            <a:off x="7625025" y="4519038"/>
            <a:ext cx="420600" cy="0"/>
          </a:xfrm>
          <a:prstGeom prst="straightConnector1">
            <a:avLst/>
          </a:prstGeom>
          <a:noFill/>
          <a:ln w="9525" cap="flat" cmpd="sng">
            <a:solidFill>
              <a:srgbClr val="000000"/>
            </a:solidFill>
            <a:prstDash val="solid"/>
            <a:round/>
            <a:headEnd type="none" w="med" len="med"/>
            <a:tailEnd type="triangle" w="med" len="med"/>
          </a:ln>
        </p:spPr>
      </p:cxnSp>
      <p:sp>
        <p:nvSpPr>
          <p:cNvPr id="646" name="Google Shape;646;p36"/>
          <p:cNvSpPr/>
          <p:nvPr/>
        </p:nvSpPr>
        <p:spPr>
          <a:xfrm>
            <a:off x="1645425" y="4778025"/>
            <a:ext cx="1298400" cy="249000"/>
          </a:xfrm>
          <a:prstGeom prst="homePlate">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dirty="0">
              <a:solidFill>
                <a:srgbClr val="000000"/>
              </a:solidFill>
              <a:latin typeface="Roboto"/>
              <a:ea typeface="Roboto"/>
              <a:cs typeface="Roboto"/>
              <a:sym typeface="Roboto"/>
            </a:endParaRPr>
          </a:p>
        </p:txBody>
      </p:sp>
      <p:sp>
        <p:nvSpPr>
          <p:cNvPr id="647" name="Google Shape;647;p36"/>
          <p:cNvSpPr txBox="1">
            <a:spLocks noGrp="1"/>
          </p:cNvSpPr>
          <p:nvPr>
            <p:ph type="sldNum" idx="12"/>
          </p:nvPr>
        </p:nvSpPr>
        <p:spPr>
          <a:xfrm>
            <a:off x="8530808" y="47057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9413</Words>
  <Application>Microsoft Macintosh PowerPoint</Application>
  <PresentationFormat>On-screen Show (16:9)</PresentationFormat>
  <Paragraphs>1561</Paragraphs>
  <Slides>82</Slides>
  <Notes>82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82</vt:i4>
      </vt:variant>
    </vt:vector>
  </HeadingPairs>
  <TitlesOfParts>
    <vt:vector size="94" baseType="lpstr">
      <vt:lpstr>Roboto</vt:lpstr>
      <vt:lpstr>Lobster</vt:lpstr>
      <vt:lpstr>Arial</vt:lpstr>
      <vt:lpstr>Open Sans SemiBold</vt:lpstr>
      <vt:lpstr>Open Sans</vt:lpstr>
      <vt:lpstr>Courier New</vt:lpstr>
      <vt:lpstr>Montserrat</vt:lpstr>
      <vt:lpstr>PT Sans Narrow</vt:lpstr>
      <vt:lpstr>Open Sans ExtraBold</vt:lpstr>
      <vt:lpstr>Open Sans Medium</vt:lpstr>
      <vt:lpstr>Simple Light</vt:lpstr>
      <vt:lpstr>Simple Light</vt:lpstr>
      <vt:lpstr>PowerPoint Presentation</vt:lpstr>
      <vt:lpstr>Presentation Outline</vt:lpstr>
      <vt:lpstr>CubIST’s Overview</vt:lpstr>
      <vt:lpstr>CubIST’s Purpose</vt:lpstr>
      <vt:lpstr>Current Detailed Design </vt:lpstr>
      <vt:lpstr>Current Detailed Design </vt:lpstr>
      <vt:lpstr>Current Detailed Design </vt:lpstr>
      <vt:lpstr>Current Detailed Design </vt:lpstr>
      <vt:lpstr>Detailed Functional Block Diagram</vt:lpstr>
      <vt:lpstr>Concept of Operations</vt:lpstr>
      <vt:lpstr>Scheduling</vt:lpstr>
      <vt:lpstr>Critical Project Element Status</vt:lpstr>
      <vt:lpstr>Gantt Chart</vt:lpstr>
      <vt:lpstr>Staying On Critical Path</vt:lpstr>
      <vt:lpstr>Test Readiness</vt:lpstr>
      <vt:lpstr>Spring Semester Test Overview</vt:lpstr>
      <vt:lpstr>Test #1: Heliostat Test Introduction &amp; Motivation</vt:lpstr>
      <vt:lpstr>Test #1: Heliostat Test Introduction &amp; Motivation</vt:lpstr>
      <vt:lpstr>Test #1: Heliostat Test Introduction &amp; Motivation</vt:lpstr>
      <vt:lpstr>Test #1: Heliostat Test Introduction &amp; Motivation</vt:lpstr>
      <vt:lpstr>Test #1: Heliostat Test Block Diagram &amp; Procedure    </vt:lpstr>
      <vt:lpstr>Test #1: Heliostat Risks/Reduction  </vt:lpstr>
      <vt:lpstr>Test #2: Image Acquisition Testing → Motivation </vt:lpstr>
      <vt:lpstr>Test #2: Image Acquisition Testing → Test Setup</vt:lpstr>
      <vt:lpstr>Test #2: Image Acquisition Testing → Procedure</vt:lpstr>
      <vt:lpstr>Test #2: Image Acquisition Testing → Procedure</vt:lpstr>
      <vt:lpstr>Test #2: Image Acquisition Testing → Procedure</vt:lpstr>
      <vt:lpstr>Test #2: Image Acquisition Testing → Procedure</vt:lpstr>
      <vt:lpstr>Test #2: Image Acquisition Testing → (Expected) Results  </vt:lpstr>
      <vt:lpstr>Test #2: Image Acquisition Testing → Status </vt:lpstr>
      <vt:lpstr>Test #3: Power Consumption</vt:lpstr>
      <vt:lpstr>Test #3: Power Consumption → Status </vt:lpstr>
      <vt:lpstr>Test #4: Observatory Testing→ Motivation</vt:lpstr>
      <vt:lpstr>Test #4: Observatory Testing → Setup/Procedure</vt:lpstr>
      <vt:lpstr>Test #4: Observatory Testing → (Expected) Results</vt:lpstr>
      <vt:lpstr>Test #4: Observatory Testing → Status</vt:lpstr>
      <vt:lpstr>Budgeting</vt:lpstr>
      <vt:lpstr>Components purchased </vt:lpstr>
      <vt:lpstr>Budget Breakdown</vt:lpstr>
      <vt:lpstr>PowerPoint Presentation</vt:lpstr>
      <vt:lpstr>Questions?</vt:lpstr>
      <vt:lpstr>Appendix</vt:lpstr>
      <vt:lpstr>Backup Slides</vt:lpstr>
      <vt:lpstr>Primary Objectives</vt:lpstr>
      <vt:lpstr>Specific Objectives</vt:lpstr>
      <vt:lpstr>Software → Lost In Space Vs Tracking</vt:lpstr>
      <vt:lpstr>Testing Table</vt:lpstr>
      <vt:lpstr>Test #4: Data Post-Processing</vt:lpstr>
      <vt:lpstr>Test #4: Heliostat Test Block Diagram &amp; Test Status </vt:lpstr>
      <vt:lpstr>Test #4: Heliostat 101 &amp; Star Tracker Interface</vt:lpstr>
      <vt:lpstr>Test #4: Heliostat Risks/Reduction  </vt:lpstr>
      <vt:lpstr>Heliostat → Neutral Density Filter</vt:lpstr>
      <vt:lpstr>Test #1: Night Sky Testing  </vt:lpstr>
      <vt:lpstr>Night Sky Test Findings - Test 1: FAIL</vt:lpstr>
      <vt:lpstr>Night Sky Test Findings - Test 2: SUCCESS</vt:lpstr>
      <vt:lpstr>Night Sky Test Findings - Test 3: P/F</vt:lpstr>
      <vt:lpstr>Astrometry Findings on Test 2</vt:lpstr>
      <vt:lpstr>Astrometry Findings on Test 2</vt:lpstr>
      <vt:lpstr>Astrometry Findings on Test 2</vt:lpstr>
      <vt:lpstr>Comparison of SW Solution to Astrometry - Test 2 </vt:lpstr>
      <vt:lpstr>Astrometry Findings on Test 2</vt:lpstr>
      <vt:lpstr>Astrometry Findings on Test 2</vt:lpstr>
      <vt:lpstr>Astrometry Findings on Test 2</vt:lpstr>
      <vt:lpstr>Astrometry Findings on Test 3</vt:lpstr>
      <vt:lpstr>Lens Cap ON Imaging - Full Img</vt:lpstr>
      <vt:lpstr>Lens Cap ON Imaging - 400% Zoom</vt:lpstr>
      <vt:lpstr>Lens Cap ON Imaging - 1000% Zoom</vt:lpstr>
      <vt:lpstr>Test #4: Observatory Testing → (Expected) Results</vt:lpstr>
      <vt:lpstr>Quaternion Verification </vt:lpstr>
      <vt:lpstr>Quaternion Verification</vt:lpstr>
      <vt:lpstr>Testing Plan: Indoor Setup </vt:lpstr>
      <vt:lpstr>Testing Plan: Indoor Setup </vt:lpstr>
      <vt:lpstr>Full-System Indoor Testing Feasibility </vt:lpstr>
      <vt:lpstr>Sprint Schedule </vt:lpstr>
      <vt:lpstr>Sprint Schedule </vt:lpstr>
      <vt:lpstr>Sprint Schedule </vt:lpstr>
      <vt:lpstr>Work Plan Spring 2022 </vt:lpstr>
      <vt:lpstr>Design Requirements (FR.1)</vt:lpstr>
      <vt:lpstr>Design Requirements (FR.2)</vt:lpstr>
      <vt:lpstr>Design Requirements (FR.3/4)</vt:lpstr>
      <vt:lpstr>Design Requirements (FR.5)</vt:lpstr>
      <vt:lpstr>Risks Involved - from CDR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Chesney Rae Boal</cp:lastModifiedBy>
  <cp:revision>1</cp:revision>
  <dcterms:modified xsi:type="dcterms:W3CDTF">2022-02-14T06:50:40Z</dcterms:modified>
</cp:coreProperties>
</file>