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comments/comment7.xml" ContentType="application/vnd.openxmlformats-officedocument.presentationml.comments+xml"/>
  <Override PartName="/ppt/notesSlides/notesSlide12.xml" ContentType="application/vnd.openxmlformats-officedocument.presentationml.notesSlide+xml"/>
  <Override PartName="/ppt/comments/comment8.xml" ContentType="application/vnd.openxmlformats-officedocument.presentationml.comments+xml"/>
  <Override PartName="/ppt/notesSlides/notesSlide13.xml" ContentType="application/vnd.openxmlformats-officedocument.presentationml.notesSlide+xml"/>
  <Override PartName="/ppt/comments/comment9.xml" ContentType="application/vnd.openxmlformats-officedocument.presentationml.comments+xml"/>
  <Override PartName="/ppt/notesSlides/notesSlide14.xml" ContentType="application/vnd.openxmlformats-officedocument.presentationml.notesSlide+xml"/>
  <Override PartName="/ppt/comments/comment10.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2.xml" ContentType="application/vnd.openxmlformats-officedocument.presentationml.comments+xml"/>
  <Override PartName="/ppt/notesSlides/notesSlide20.xml" ContentType="application/vnd.openxmlformats-officedocument.presentationml.notesSlide+xml"/>
  <Override PartName="/ppt/comments/comment13.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5.xml" ContentType="application/vnd.openxmlformats-officedocument.presentationml.comments+xml"/>
  <Override PartName="/ppt/notesSlides/notesSlide29.xml" ContentType="application/vnd.openxmlformats-officedocument.presentationml.notesSlide+xml"/>
  <Override PartName="/ppt/comments/comment16.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7.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8.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9.xml" ContentType="application/vnd.openxmlformats-officedocument.presentationml.comments+xml"/>
  <Override PartName="/ppt/notesSlides/notesSlide40.xml" ContentType="application/vnd.openxmlformats-officedocument.presentationml.notesSlide+xml"/>
  <Override PartName="/ppt/comments/comment20.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21.xml" ContentType="application/vnd.openxmlformats-officedocument.presentationml.comments+xml"/>
  <Override PartName="/ppt/notesSlides/notesSlide43.xml" ContentType="application/vnd.openxmlformats-officedocument.presentationml.notesSlide+xml"/>
  <Override PartName="/ppt/comments/comment22.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23.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24.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25.xml" ContentType="application/vnd.openxmlformats-officedocument.presentationml.comments+xml"/>
  <Override PartName="/ppt/notesSlides/notesSlide56.xml" ContentType="application/vnd.openxmlformats-officedocument.presentationml.notesSlide+xml"/>
  <Override PartName="/ppt/comments/comment26.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comment27.xml" ContentType="application/vnd.openxmlformats-officedocument.presentationml.comments+xml"/>
  <Override PartName="/ppt/notesSlides/notesSlide75.xml" ContentType="application/vnd.openxmlformats-officedocument.presentationml.notesSlide+xml"/>
  <Override PartName="/ppt/comments/comment28.xml" ContentType="application/vnd.openxmlformats-officedocument.presentationml.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omments/comment29.xml" ContentType="application/vnd.openxmlformats-officedocument.presentationml.comment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0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Lst>
  <p:sldSz cx="9144000" cy="5143500" type="screen16x9"/>
  <p:notesSz cx="6858000" cy="9144000"/>
  <p:embeddedFontLst>
    <p:embeddedFont>
      <p:font typeface="Fira Sans Extra Condensed" panose="020F0502020204030204" pitchFamily="34" charset="0"/>
      <p:regular r:id="rId106"/>
      <p:bold r:id="rId107"/>
      <p:italic r:id="rId108"/>
      <p:boldItalic r:id="rId109"/>
    </p:embeddedFont>
    <p:embeddedFont>
      <p:font typeface="Montserrat" pitchFamily="2" charset="77"/>
      <p:regular r:id="rId110"/>
      <p:bold r:id="rId111"/>
      <p:italic r:id="rId112"/>
      <p:boldItalic r:id="rId113"/>
    </p:embeddedFont>
    <p:embeddedFont>
      <p:font typeface="Open Sans" panose="020B0606030504020204" pitchFamily="34" charset="0"/>
      <p:regular r:id="rId114"/>
      <p:bold r:id="rId115"/>
      <p:italic r:id="rId116"/>
      <p:boldItalic r:id="rId117"/>
    </p:embeddedFont>
    <p:embeddedFont>
      <p:font typeface="Open Sans ExtraBold" panose="020B0606030504020204" pitchFamily="34" charset="0"/>
      <p:bold r:id="rId118"/>
      <p:italic r:id="rId119"/>
      <p:boldItalic r:id="rId120"/>
    </p:embeddedFont>
    <p:embeddedFont>
      <p:font typeface="Open Sans Medium" pitchFamily="2" charset="0"/>
      <p:regular r:id="rId121"/>
      <p:bold r:id="rId122"/>
      <p:italic r:id="rId123"/>
      <p:boldItalic r:id="rId124"/>
    </p:embeddedFont>
    <p:embeddedFont>
      <p:font typeface="Open Sans SemiBold" panose="020B0606030504020204" pitchFamily="34" charset="0"/>
      <p:regular r:id="rId125"/>
      <p:bold r:id="rId126"/>
      <p:italic r:id="rId127"/>
      <p:boldItalic r:id="rId128"/>
    </p:embeddedFont>
    <p:embeddedFont>
      <p:font typeface="PT Sans Narrow" panose="020B0506020203020204" pitchFamily="34" charset="77"/>
      <p:regular r:id="rId129"/>
      <p:bold r:id="rId130"/>
    </p:embeddedFont>
    <p:embeddedFont>
      <p:font typeface="Roboto" panose="02000000000000000000" pitchFamily="2"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Link" initials="" lastIdx="15" clrIdx="0"/>
  <p:cmAuthor id="1" name="Chesney Boal" initials="" lastIdx="25" clrIdx="1"/>
  <p:cmAuthor id="2" name="Maria Callas" initials="" lastIdx="3" clrIdx="2"/>
  <p:cmAuthor id="3" name="Josie Johnson" initials="" lastIdx="2" clrIdx="3"/>
  <p:cmAuthor id="4" name="Quaid Garton"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D34714-7692-4388-A2F0-9ED135EE1372}">
  <a:tblStyle styleId="{0BD34714-7692-4388-A2F0-9ED135EE13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2.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8.fntdata"/><Relationship Id="rId128" Type="http://schemas.openxmlformats.org/officeDocument/2006/relationships/font" Target="fonts/font23.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8.fntdata"/><Relationship Id="rId118" Type="http://schemas.openxmlformats.org/officeDocument/2006/relationships/font" Target="fonts/font13.fntdata"/><Relationship Id="rId134" Type="http://schemas.openxmlformats.org/officeDocument/2006/relationships/font" Target="fonts/font29.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3.fntdata"/><Relationship Id="rId124" Type="http://schemas.openxmlformats.org/officeDocument/2006/relationships/font" Target="fonts/font19.fntdata"/><Relationship Id="rId129" Type="http://schemas.openxmlformats.org/officeDocument/2006/relationships/font" Target="fonts/font2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9.fntdata"/><Relationship Id="rId119" Type="http://schemas.openxmlformats.org/officeDocument/2006/relationships/font" Target="fonts/font14.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5.fntdata"/><Relationship Id="rId135"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5.fntdata"/><Relationship Id="rId125"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5.fntdata"/><Relationship Id="rId115" Type="http://schemas.openxmlformats.org/officeDocument/2006/relationships/font" Target="fonts/font10.fntdata"/><Relationship Id="rId131" Type="http://schemas.openxmlformats.org/officeDocument/2006/relationships/font" Target="fonts/font26.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12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1.fntdata"/><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6.fntdata"/><Relationship Id="rId132" Type="http://schemas.openxmlformats.org/officeDocument/2006/relationships/font" Target="fonts/font2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fntdata"/><Relationship Id="rId12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7.fntdata"/><Relationship Id="rId133" Type="http://schemas.openxmlformats.org/officeDocument/2006/relationships/font" Target="fonts/font2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03T15:43:56.971" idx="1">
    <p:pos x="6000" y="0"/>
    <p:text>5% - quick
"What is the purpose of the project and what are its specific objectives (measures of success)?"</p:text>
  </p:cm>
</p:cmLst>
</file>

<file path=ppt/comments/comment10.xml><?xml version="1.0" encoding="utf-8"?>
<p:cmLst xmlns:a="http://schemas.openxmlformats.org/drawingml/2006/main" xmlns:r="http://schemas.openxmlformats.org/officeDocument/2006/relationships" xmlns:p="http://schemas.openxmlformats.org/presentationml/2006/main">
  <p:cm authorId="2" dt="2021-11-22T18:19:29.474" idx="1">
    <p:pos x="166" y="-5"/>
    <p:text>Baffle Technical Document: https://www.overleaf.com/read/zrgqnnwyqbmp</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21-11-27T22:56:45.440" idx="5">
    <p:pos x="4321" y="805"/>
    <p:text>might be good to have in backup slides a short description of why and/or how we derived this and/or how it relates to the 0.5U specified to us</p:text>
  </p:cm>
  <p:cm authorId="0" dt="2021-11-27T22:59:59.279" idx="4">
    <p:pos x="4321" y="1404"/>
    <p:text>explain verbally while presenting this slide how we know for sure that this alpha meets our desired FOV req (i.e. just specify that, for a given FOV, this means that alpha must just be &lt;= that?)</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21-11-04T02:15:25.643" idx="9">
    <p:pos x="6000" y="0"/>
    <p:text>@Maria.Callas@colorado.edu @Quaid.Garton@colorado.edu @Cameron.Humphreys@colorado.edu
_Assigned to Maria Callas_</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21-11-27T23:11:46.380" idx="7">
    <p:pos x="911" y="2305"/>
    <p:text>and reiterate where we get the 30deg from for theta - is it just rounded up s/t can test values in a range where theta &lt; beta vs where theta &gt; beta? or is it just because 30 is the design req value for exclusion angle?</p:text>
  </p:cm>
  <p:cm authorId="1" dt="2021-11-28T03:04:30.936" idx="10">
    <p:pos x="911" y="2305"/>
    <p:text>Also, excessive value. prob just keep at 99.99%</p:text>
  </p:cm>
  <p:cm authorId="2" dt="2021-11-29T00:40:37.052" idx="2">
    <p:pos x="911" y="2305"/>
    <p:text>i think the excessive value helps give context for those who aren't super used to dB?</p:text>
  </p:cm>
  <p:cm authorId="0" dt="2021-11-29T00:46:41.681" idx="6">
    <p:pos x="911" y="2305"/>
    <p:text>again, just want to make sure we clarify verbally how this relates to the dB reqs for both sun and moon</p:text>
  </p:cm>
  <p:cm authorId="2" dt="2021-11-29T00:46:41.681" idx="3">
    <p:pos x="911" y="2305"/>
    <p:text>bc 99.99 would be 10^-2 or -20dB</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21-11-27T23:37:09.715" idx="8">
    <p:pos x="166" y="351"/>
    <p:text>fairly self-explanatory term imo, but briefly define while presenting just in case</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21-11-28T00:17:02.428" idx="9">
    <p:pos x="6000" y="0"/>
    <p:text>this is awesome - should have an interface slide for every section (btwn lens/cam module; cam module and raspberry pi; etc)</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21-11-12T20:39:24.217" idx="11">
    <p:pos x="6000" y="0"/>
    <p:text>@Chad.Pflieger@colorado.edu @Maria.Callas@colorado.edu @Quaid.Garton@colorado.edu
_Assigned to Chad Pflieger_</p:text>
  </p:cm>
  <p:cm authorId="1" dt="2021-11-27T23:46:13.203" idx="12">
    <p:pos x="6000" y="100"/>
    <p:text>update formatting to align with following slides presented, I just colored them randomly</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21-11-22T04:13:23.869" idx="14">
    <p:pos x="6000" y="100"/>
    <p:text>see Marias slide on Baffle in this section to copy formatting techniques</p:text>
  </p:cm>
  <p:cm authorId="1" dt="2021-11-22T04:13:23.869" idx="15">
    <p:pos x="6000" y="100"/>
    <p:text>ONLY include DRs that are proven in the following slides</p:text>
  </p:cm>
  <p:cm authorId="1" dt="2021-11-27T21:57:58.408" idx="13">
    <p:pos x="6000" y="0"/>
    <p:text>@Matthew.Gedrich@colorado.edu plz update this slide per above comments^^</p:text>
  </p:cm>
</p:cmLst>
</file>

<file path=ppt/comments/comment18.xml><?xml version="1.0" encoding="utf-8"?>
<p:cmLst xmlns:a="http://schemas.openxmlformats.org/drawingml/2006/main" xmlns:r="http://schemas.openxmlformats.org/officeDocument/2006/relationships" xmlns:p="http://schemas.openxmlformats.org/presentationml/2006/main">
  <p:cm authorId="3" dt="2021-11-15T20:29:03.787" idx="1">
    <p:pos x="211" y="413"/>
    <p:text>we could put RMSE on this to have some error bars</p:text>
  </p:cm>
</p:cmLst>
</file>

<file path=ppt/comments/comment19.xml><?xml version="1.0" encoding="utf-8"?>
<p:cmLst xmlns:a="http://schemas.openxmlformats.org/drawingml/2006/main" xmlns:r="http://schemas.openxmlformats.org/officeDocument/2006/relationships" xmlns:p="http://schemas.openxmlformats.org/presentationml/2006/main">
  <p:cm authorId="1" dt="2021-11-27T23:44:15.183" idx="16">
    <p:pos x="6000" y="0"/>
    <p:text>@chfr5637@colorado.edu @Chesney.Boal@colorado.edu @Natalie.Link@colorado.edu
_Assigned to Chava Friedman_</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03T19:48:43.913" idx="1">
    <p:pos x="6000" y="0"/>
    <p:text>@Natalie.Link@colorado.edu @Chesney.Boal@colorado.edu
_Assigned to Natalie Link_</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21-11-28T03:57:10.682" idx="18">
    <p:pos x="6000" y="0"/>
    <p:text>This slide is animated to with DR satisfaction overlapped, showing that power draw is a concern, but star catalog storage is met
@chfr5637@colorado.edu</p:text>
  </p:cm>
  <p:cm authorId="1" dt="2021-11-29T00:19:54.727" idx="17">
    <p:pos x="356" y="457"/>
    <p:text>hardware</p:text>
  </p:cm>
</p:cmLst>
</file>

<file path=ppt/comments/comment21.xml><?xml version="1.0" encoding="utf-8"?>
<p:cmLst xmlns:a="http://schemas.openxmlformats.org/drawingml/2006/main" xmlns:r="http://schemas.openxmlformats.org/officeDocument/2006/relationships" xmlns:p="http://schemas.openxmlformats.org/presentationml/2006/main">
  <p:cm authorId="1" dt="2021-11-11T01:06:12.420" idx="19">
    <p:pos x="0" y="0"/>
    <p:text>10% of grade:
Provide a risk matrix, showing identified risks and an assessment of their likelihood and severity of 
consequences to the success of the project</p:text>
  </p:cm>
  <p:cm authorId="1" dt="2021-11-11T01:06:12.420" idx="20">
    <p:pos x="0" y="0"/>
    <p:text>2-3 slides MAX</p:text>
  </p:cm>
</p:cmLst>
</file>

<file path=ppt/comments/comment22.xml><?xml version="1.0" encoding="utf-8"?>
<p:cmLst xmlns:a="http://schemas.openxmlformats.org/drawingml/2006/main" xmlns:r="http://schemas.openxmlformats.org/officeDocument/2006/relationships" xmlns:p="http://schemas.openxmlformats.org/presentationml/2006/main">
  <p:cm authorId="1" dt="2021-11-28T04:19:16.266" idx="21">
    <p:pos x="6000" y="0"/>
    <p:text>I animated this slide for the last column to change from Effect to Mitigation</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21-11-28T00:27:26.958" idx="10">
    <p:pos x="6000" y="0"/>
    <p:text>animate - before first, after fade in as before fades out</p:text>
  </p:cm>
  <p:cm authorId="0" dt="2021-11-28T00:27:26.958" idx="11">
    <p:pos x="6000" y="0"/>
    <p:text>new CSC.A overlap with where old BO.c is</p:text>
  </p:cm>
</p:cmLst>
</file>

<file path=ppt/comments/comment24.xml><?xml version="1.0" encoding="utf-8"?>
<p:cmLst xmlns:a="http://schemas.openxmlformats.org/drawingml/2006/main" xmlns:r="http://schemas.openxmlformats.org/officeDocument/2006/relationships" xmlns:p="http://schemas.openxmlformats.org/presentationml/2006/main">
  <p:cm authorId="1" dt="2021-11-10T18:20:15.237" idx="22">
    <p:pos x="6000" y="200"/>
    <p:text>V&amp;V outlines/shows procedures of tests we haven't done 
OR outcomes of tests we have done that proves the risk is moved on the Risk matrix to where it lands post mitigation</p:text>
  </p:cm>
  <p:cm authorId="0" dt="2021-11-15T19:10:28.813" idx="13">
    <p:pos x="6000" y="100"/>
    <p:text>what do with final build or individual components to test meeting reqs</p:text>
  </p:cm>
  <p:cm authorId="0" dt="2021-11-15T19:33:33.252" idx="12">
    <p:pos x="6000" y="0"/>
    <p:text>error bars, number of times required, binary y or n, etc</p:text>
  </p:cm>
  <p:cm authorId="0" dt="2021-11-22T03:56:06.909" idx="14">
    <p:pos x="6000" y="200"/>
    <p:text>20%
test procedures, and how validate design against success criteria</p:text>
  </p:cm>
</p:cmLst>
</file>

<file path=ppt/comments/comment25.xml><?xml version="1.0" encoding="utf-8"?>
<p:cmLst xmlns:a="http://schemas.openxmlformats.org/drawingml/2006/main" xmlns:r="http://schemas.openxmlformats.org/officeDocument/2006/relationships" xmlns:p="http://schemas.openxmlformats.org/presentationml/2006/main">
  <p:cm authorId="3" dt="2021-11-24T23:31:55.829" idx="2">
    <p:pos x="87" y="434"/>
    <p:text>from Akos: how does this level of stray light relate to previous analyses?</p:text>
  </p:cm>
</p:cmLst>
</file>

<file path=ppt/comments/comment26.xml><?xml version="1.0" encoding="utf-8"?>
<p:cmLst xmlns:a="http://schemas.openxmlformats.org/drawingml/2006/main" xmlns:r="http://schemas.openxmlformats.org/officeDocument/2006/relationships" xmlns:p="http://schemas.openxmlformats.org/presentationml/2006/main">
  <p:cm authorId="0" dt="2021-11-03T15:53:12.271" idx="15">
    <p:pos x="6000" y="0"/>
    <p:text>20%</p:text>
  </p:cm>
</p:cmLst>
</file>

<file path=ppt/comments/comment27.xml><?xml version="1.0" encoding="utf-8"?>
<p:cmLst xmlns:a="http://schemas.openxmlformats.org/drawingml/2006/main" xmlns:r="http://schemas.openxmlformats.org/officeDocument/2006/relationships" xmlns:p="http://schemas.openxmlformats.org/presentationml/2006/main">
  <p:cm authorId="1" dt="2021-11-22T00:52:41.649" idx="23">
    <p:pos x="6000" y="0"/>
    <p:text>the coloring is intended to be aligned with the CPE coloring</p:text>
  </p:cm>
</p:cmLst>
</file>

<file path=ppt/comments/comment28.xml><?xml version="1.0" encoding="utf-8"?>
<p:cmLst xmlns:a="http://schemas.openxmlformats.org/drawingml/2006/main" xmlns:r="http://schemas.openxmlformats.org/officeDocument/2006/relationships" xmlns:p="http://schemas.openxmlformats.org/presentationml/2006/main">
  <p:cm authorId="1" dt="2021-11-19T18:41:06.613" idx="24">
    <p:pos x="6000" y="0"/>
    <p:text>@Natalie.Link@colorado.edu
_Assigned to Natalie Link_</p:text>
  </p:cm>
</p:cmLst>
</file>

<file path=ppt/comments/comment29.xml><?xml version="1.0" encoding="utf-8"?>
<p:cmLst xmlns:a="http://schemas.openxmlformats.org/drawingml/2006/main" xmlns:r="http://schemas.openxmlformats.org/officeDocument/2006/relationships" xmlns:p="http://schemas.openxmlformats.org/presentationml/2006/main">
  <p:cm authorId="1" dt="2021-11-21T23:04:22.974" idx="25">
    <p:pos x="6000" y="0"/>
    <p:text>Maria's comments in the speaker notes explains why this test is likely too difficult for us to accomplish</p:text>
  </p:cm>
  <p:cm authorId="4" dt="2021-11-21T23:04:22.974" idx="1">
    <p:pos x="6000" y="0"/>
    <p:text>Those are my comments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11-03T19:49:08.715" idx="2">
    <p:pos x="6000" y="0"/>
    <p:text>@Chesney.Boal@colorado.edu @Natalie.Link@colorado.edu
_Assigned to Chesney Boal_</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11-27T19:10:44.925" idx="3">
    <p:pos x="0" y="348"/>
    <p:text>This slide is animated in this order:
1) baffle
2) capture
3) Day in life
4) Verification
5) compare solutions</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1-11-03T15:46:15.241" idx="2">
    <p:pos x="6000" y="0"/>
    <p:text>10%
Top-level - whole system, key parameters (dimensions, mass, data rates, etc.), major elements/subsystems, and how it works. Include a functional block diagram.</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1-11-03T19:51:29.332" idx="4">
    <p:pos x="6000" y="0"/>
    <p:text>@Natalie.Link@colorado.edu
_Assigned to Natalie Link_</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1-11-03T15:48:19.899" idx="3">
    <p:pos x="6000" y="0"/>
    <p:text>5%
what is most important to success of the project, and what is required for that success to be achieved?</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1-11-22T04:02:01.419" idx="5">
    <p:pos x="6000" y="0"/>
    <p:text>This slide is animated, thats why theres overlap, go to presenter view to see it fully</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1-11-04T03:01:11.462" idx="7">
    <p:pos x="6000" y="0"/>
    <p:text>These slides are basically going over the feasibility analyses and how we further detailed them post PDR</p:text>
  </p:cm>
  <p:cm authorId="1" dt="2021-11-04T03:01:53.348" idx="6">
    <p:pos x="6000" y="0"/>
    <p:text>Design requirements and their satisfaction - (30%)
HIGHEST PERCENTAGE OF GRADE</p:text>
  </p:cm>
  <p:cm authorId="1" dt="2021-11-12T18:25:55.466" idx="8">
    <p:pos x="0" y="0"/>
    <p:text>These slides shall have:
1) First slide introducing applicable DRs
2) 2-3slides that show that those DRs are met 
2a) the slides need to have the DRs and show how well they are or are not met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olorado.edu/aerospace/sites/default/files/attached-files/chabotbill_290600_26120287_vortex_cdr_final.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olorado.edu/aerospace/sites/default/files/attached-files/chabotbill_290600_26120287_vortex_cdr_final.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olorado.edu/aerospace/sites/default/files/attached-files/chabotbill_290600_26120287_vortex_cdr_final.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olorado.edu/aerospace/sites/default/files/attached-files/markovichemma_280520_26120477_wasp_cdr.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olorado.edu/aerospace/sites/default/files/attached-files/chabotbill_290600_26120287_vortex_cdr_final.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ciencedirect.com/science/article/pii/S0038092X20306447#f0005"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lasp.colorado.edu/home/wp-content/uploads/2013/04/LASP-ENG_Test-Cal.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f9d9a13bb3_0_1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f9d9a13bb3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a:p>
            <a:pPr marL="0" lvl="0" indent="0" algn="l" rtl="0">
              <a:spcBef>
                <a:spcPts val="0"/>
              </a:spcBef>
              <a:spcAft>
                <a:spcPts val="0"/>
              </a:spcAft>
              <a:buNone/>
            </a:pPr>
            <a:r>
              <a:rPr lang="en"/>
              <a:t>Include other stuff like USB - be comprehensive in FBD</a:t>
            </a:r>
            <a:endParaRPr/>
          </a:p>
          <a:p>
            <a:pPr marL="0" lvl="0" indent="0" algn="l" rtl="0">
              <a:spcBef>
                <a:spcPts val="0"/>
              </a:spcBef>
              <a:spcAft>
                <a:spcPts val="0"/>
              </a:spcAft>
              <a:buNone/>
            </a:pPr>
            <a:r>
              <a:rPr lang="en"/>
              <a:t>Update processing power, pixel size, resolution</a:t>
            </a:r>
            <a:br>
              <a:rPr lang="en"/>
            </a:br>
            <a:br>
              <a:rPr lang="en"/>
            </a:br>
            <a:r>
              <a:rPr lang="en"/>
              <a:t>Slide description - Similar to the physical design, here is our functional block diagram.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cf905af373_6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6" name="Google Shape;2556;gcf905af373_6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Return link in bottom corner will bring back to slide 10 - Detailed design overview</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cf905af373_6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cf905af373_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Return link in bottom corner will bring back to slide 10 - Detailed design overview</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g104ad336d2e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4" name="Google Shape;2574;g104ad336d2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f856bc606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0" name="Google Shape;2580;gf856bc606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f9d9a13bb3_0_10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f9d9a13bb3_0_1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CHESNEY</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Critical Project Elements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List 3-4 main CPEs that drive the success of mission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0357e9e8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0357e9e8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br>
              <a:rPr lang="en"/>
            </a:br>
            <a:r>
              <a:rPr lang="en"/>
              <a:t>We have narrowed our CPEs down to 4 topics, the baffle, image acquisition, processing software, and processing hardware.</a:t>
            </a:r>
            <a:endParaRPr/>
          </a:p>
          <a:p>
            <a:pPr marL="0" lvl="0" indent="0" algn="l" rtl="0">
              <a:spcBef>
                <a:spcPts val="0"/>
              </a:spcBef>
              <a:spcAft>
                <a:spcPts val="0"/>
              </a:spcAft>
              <a:buNone/>
            </a:pPr>
            <a:r>
              <a:rPr lang="en"/>
              <a:t>Our Star Tracker must have a baffle to attenuate stay light that could affect subsequent components and solutions </a:t>
            </a:r>
            <a:endParaRPr/>
          </a:p>
          <a:p>
            <a:pPr marL="0" lvl="0" indent="0" algn="l" rtl="0">
              <a:spcBef>
                <a:spcPts val="0"/>
              </a:spcBef>
              <a:spcAft>
                <a:spcPts val="0"/>
              </a:spcAft>
              <a:buNone/>
            </a:pPr>
            <a:r>
              <a:rPr lang="en"/>
              <a:t>The tracker must also acquire images to be processed </a:t>
            </a:r>
            <a:endParaRPr/>
          </a:p>
          <a:p>
            <a:pPr marL="0" lvl="0" indent="0" algn="l" rtl="0">
              <a:spcBef>
                <a:spcPts val="0"/>
              </a:spcBef>
              <a:spcAft>
                <a:spcPts val="0"/>
              </a:spcAft>
              <a:buNone/>
            </a:pPr>
            <a:r>
              <a:rPr lang="en"/>
              <a:t>No solution is achieved without processing which must be done at our required rates and accuracy. </a:t>
            </a:r>
            <a:endParaRPr/>
          </a:p>
          <a:p>
            <a:pPr marL="0" lvl="0" indent="0" algn="l" rtl="0">
              <a:spcBef>
                <a:spcPts val="0"/>
              </a:spcBef>
              <a:spcAft>
                <a:spcPts val="0"/>
              </a:spcAft>
              <a:buNone/>
            </a:pPr>
            <a:r>
              <a:rPr lang="en"/>
              <a:t>Finally, the hardware involved must also support those rates using our maximum available power consumption.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f9d9a13bb3_0_1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f9d9a13bb3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CHESNEY</a:t>
            </a:r>
            <a:br>
              <a:rPr lang="en">
                <a:solidFill>
                  <a:schemeClr val="dk1"/>
                </a:solidFill>
              </a:rPr>
            </a:br>
            <a:r>
              <a:rPr lang="en">
                <a:solidFill>
                  <a:schemeClr val="dk1"/>
                </a:solidFill>
              </a:rPr>
              <a:t>Design Req &amp; Satisfaction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CPE 1:</a:t>
            </a:r>
            <a:endParaRPr>
              <a:solidFill>
                <a:schemeClr val="dk1"/>
              </a:solidFill>
            </a:endParaRPr>
          </a:p>
          <a:p>
            <a:pPr marL="1371600" lvl="2" indent="-298450" algn="l" rtl="0">
              <a:spcBef>
                <a:spcPts val="0"/>
              </a:spcBef>
              <a:spcAft>
                <a:spcPts val="0"/>
              </a:spcAft>
              <a:buClr>
                <a:schemeClr val="dk1"/>
              </a:buClr>
              <a:buSzPts val="1100"/>
              <a:buAutoNum type="romanLcParenR"/>
            </a:pPr>
            <a:r>
              <a:rPr lang="en">
                <a:solidFill>
                  <a:schemeClr val="dk1"/>
                </a:solidFill>
              </a:rPr>
              <a:t>Introduce DRs associated with CPE </a:t>
            </a:r>
            <a:endParaRPr>
              <a:solidFill>
                <a:schemeClr val="dk1"/>
              </a:solidFill>
            </a:endParaRPr>
          </a:p>
          <a:p>
            <a:pPr marL="1371600" lvl="2" indent="-298450" algn="l" rtl="0">
              <a:spcBef>
                <a:spcPts val="0"/>
              </a:spcBef>
              <a:spcAft>
                <a:spcPts val="0"/>
              </a:spcAft>
              <a:buClr>
                <a:schemeClr val="dk1"/>
              </a:buClr>
              <a:buSzPts val="1100"/>
              <a:buAutoNum type="romanLcParenR"/>
            </a:pPr>
            <a:r>
              <a:rPr lang="en">
                <a:solidFill>
                  <a:schemeClr val="dk1"/>
                </a:solidFill>
              </a:rPr>
              <a:t>Slides with topics that prove that the component chosen to address CPE is capable of satisfying DRs (feasibility studies)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CPE 2:</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CPE 3:</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CPE 4: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00a61002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00a61002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MARIA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034b4b688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034b4b688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Carry requirements on the top and bottom </a:t>
            </a:r>
            <a:endParaRPr/>
          </a:p>
          <a:p>
            <a:pPr marL="0" lvl="0" indent="0" algn="l" rtl="0">
              <a:spcBef>
                <a:spcPts val="0"/>
              </a:spcBef>
              <a:spcAft>
                <a:spcPts val="0"/>
              </a:spcAft>
              <a:buNone/>
            </a:pPr>
            <a:r>
              <a:rPr lang="en"/>
              <a:t>Acknowledge progress from cdr </a:t>
            </a:r>
            <a:endParaRPr/>
          </a:p>
          <a:p>
            <a:pPr marL="0" lvl="0" indent="0" algn="l"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SUN: XX dB</a:t>
            </a:r>
            <a:endParaRPr sz="1300" b="1">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MOON: XX dB</a:t>
            </a:r>
            <a:endParaRPr sz="1300" b="1">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1200" b="1">
                <a:solidFill>
                  <a:schemeClr val="dk1"/>
                </a:solidFill>
                <a:latin typeface="Open Sans"/>
                <a:ea typeface="Open Sans"/>
                <a:cs typeface="Open Sans"/>
                <a:sym typeface="Open Sans"/>
              </a:rPr>
              <a:t>(some ideas: </a:t>
            </a:r>
            <a:r>
              <a:rPr lang="en" sz="1200">
                <a:solidFill>
                  <a:schemeClr val="dk1"/>
                </a:solidFill>
                <a:latin typeface="Open Sans Medium"/>
                <a:ea typeface="Open Sans Medium"/>
                <a:cs typeface="Open Sans Medium"/>
                <a:sym typeface="Open Sans Medium"/>
              </a:rPr>
              <a:t>matt’s moon pic, explaining effect on SNR, examples of COTS/previous  literate star tracker attenuation, last CU baffle project had an attenuation req of 99.99%</a:t>
            </a:r>
            <a:r>
              <a:rPr lang="en" sz="1200" b="1">
                <a:solidFill>
                  <a:schemeClr val="dk1"/>
                </a:solidFill>
                <a:latin typeface="Open Sans"/>
                <a:ea typeface="Open Sans"/>
                <a:cs typeface="Open Sans"/>
                <a:sym typeface="Open Sans"/>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03766e8dbe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103766e8dbe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Carry requirements on the top and bottom </a:t>
            </a:r>
            <a:endParaRPr/>
          </a:p>
          <a:p>
            <a:pPr marL="0" lvl="0" indent="0" algn="l" rtl="0">
              <a:spcBef>
                <a:spcPts val="0"/>
              </a:spcBef>
              <a:spcAft>
                <a:spcPts val="0"/>
              </a:spcAft>
              <a:buNone/>
            </a:pPr>
            <a:r>
              <a:rPr lang="en"/>
              <a:t>Acknowledge progress from cdr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fc165e5c7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fc165e5c7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Carry requirements on the top and bottom </a:t>
            </a:r>
            <a:endParaRPr/>
          </a:p>
          <a:p>
            <a:pPr marL="0" lvl="0" indent="0" algn="l" rtl="0">
              <a:spcBef>
                <a:spcPts val="0"/>
              </a:spcBef>
              <a:spcAft>
                <a:spcPts val="0"/>
              </a:spcAft>
              <a:buNone/>
            </a:pPr>
            <a:r>
              <a:rPr lang="en"/>
              <a:t>Acknowledge progress from cdr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03766e8dbe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03766e8db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Carry requirements on the top and bottom </a:t>
            </a:r>
            <a:endParaRPr/>
          </a:p>
          <a:p>
            <a:pPr marL="0" lvl="0" indent="0" algn="l" rtl="0">
              <a:spcBef>
                <a:spcPts val="0"/>
              </a:spcBef>
              <a:spcAft>
                <a:spcPts val="0"/>
              </a:spcAft>
              <a:buNone/>
            </a:pPr>
            <a:r>
              <a:rPr lang="en"/>
              <a:t>Acknowledge progress from cdr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f9d9a13bb3_0_1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f9d9a13bb3_0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spcBef>
                <a:spcPts val="0"/>
              </a:spcBef>
              <a:spcAft>
                <a:spcPts val="0"/>
              </a:spcAft>
              <a:buNone/>
            </a:pPr>
            <a:r>
              <a:rPr lang="en"/>
              <a:t>Verbally explain “collimated”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9d9a13bb3_0_1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9d9a13bb3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a:p>
            <a:pPr marL="457200" lvl="0" indent="-298450" algn="l" rtl="0">
              <a:spcBef>
                <a:spcPts val="0"/>
              </a:spcBef>
              <a:spcAft>
                <a:spcPts val="0"/>
              </a:spcAft>
              <a:buSzPts val="1100"/>
              <a:buAutoNum type="arabicParenR"/>
            </a:pPr>
            <a:r>
              <a:rPr lang="en"/>
              <a:t>Proj Purp &amp; Objs</a:t>
            </a:r>
            <a:endParaRPr/>
          </a:p>
          <a:p>
            <a:pPr marL="914400" lvl="1" indent="-298450" algn="l" rtl="0">
              <a:spcBef>
                <a:spcPts val="0"/>
              </a:spcBef>
              <a:spcAft>
                <a:spcPts val="0"/>
              </a:spcAft>
              <a:buSzPts val="1100"/>
              <a:buAutoNum type="alphaLcParenR"/>
            </a:pPr>
            <a:r>
              <a:rPr lang="en"/>
              <a:t>Overview</a:t>
            </a:r>
            <a:endParaRPr/>
          </a:p>
          <a:p>
            <a:pPr marL="914400" lvl="1" indent="-298450" algn="l" rtl="0">
              <a:spcBef>
                <a:spcPts val="0"/>
              </a:spcBef>
              <a:spcAft>
                <a:spcPts val="0"/>
              </a:spcAft>
              <a:buSzPts val="1100"/>
              <a:buAutoNum type="alphaLcParenR"/>
            </a:pPr>
            <a:r>
              <a:rPr lang="en"/>
              <a:t>Specific Objectives </a:t>
            </a:r>
            <a:endParaRPr/>
          </a:p>
          <a:p>
            <a:pPr marL="914400" lvl="1" indent="-298450" algn="l" rtl="0">
              <a:spcBef>
                <a:spcPts val="0"/>
              </a:spcBef>
              <a:spcAft>
                <a:spcPts val="0"/>
              </a:spcAft>
              <a:buSzPts val="1100"/>
              <a:buAutoNum type="alphaLcParenR"/>
            </a:pPr>
            <a:r>
              <a:rPr lang="en"/>
              <a:t>ConOps</a:t>
            </a:r>
            <a:endParaRPr/>
          </a:p>
          <a:p>
            <a:pPr marL="457200" lvl="0" indent="-298450" algn="l" rtl="0">
              <a:spcBef>
                <a:spcPts val="0"/>
              </a:spcBef>
              <a:spcAft>
                <a:spcPts val="0"/>
              </a:spcAft>
              <a:buSzPts val="1100"/>
              <a:buAutoNum type="arabicParenR"/>
            </a:pPr>
            <a:r>
              <a:rPr lang="en"/>
              <a:t>Design Solution:</a:t>
            </a:r>
            <a:endParaRPr/>
          </a:p>
          <a:p>
            <a:pPr marL="914400" lvl="1" indent="-298450" algn="l" rtl="0">
              <a:spcBef>
                <a:spcPts val="0"/>
              </a:spcBef>
              <a:spcAft>
                <a:spcPts val="0"/>
              </a:spcAft>
              <a:buSzPts val="1100"/>
              <a:buAutoNum type="alphaLcParenR"/>
            </a:pPr>
            <a:r>
              <a:rPr lang="en"/>
              <a:t>CAD model design Overview </a:t>
            </a:r>
            <a:endParaRPr/>
          </a:p>
          <a:p>
            <a:pPr marL="914400" lvl="1" indent="-298450" algn="l" rtl="0">
              <a:spcBef>
                <a:spcPts val="0"/>
              </a:spcBef>
              <a:spcAft>
                <a:spcPts val="0"/>
              </a:spcAft>
              <a:buSzPts val="1100"/>
              <a:buAutoNum type="alphaLcParenR"/>
            </a:pPr>
            <a:r>
              <a:rPr lang="en"/>
              <a:t>Optical component selection</a:t>
            </a:r>
            <a:endParaRPr/>
          </a:p>
          <a:p>
            <a:pPr marL="914400" lvl="1" indent="-298450" algn="l" rtl="0">
              <a:spcBef>
                <a:spcPts val="0"/>
              </a:spcBef>
              <a:spcAft>
                <a:spcPts val="0"/>
              </a:spcAft>
              <a:buSzPts val="1100"/>
              <a:buAutoNum type="alphaLcParenR"/>
            </a:pPr>
            <a:r>
              <a:rPr lang="en"/>
              <a:t>Electrical / Software component selection </a:t>
            </a:r>
            <a:endParaRPr/>
          </a:p>
          <a:p>
            <a:pPr marL="457200" lvl="0" indent="-298450" algn="l" rtl="0">
              <a:spcBef>
                <a:spcPts val="0"/>
              </a:spcBef>
              <a:spcAft>
                <a:spcPts val="0"/>
              </a:spcAft>
              <a:buSzPts val="1100"/>
              <a:buAutoNum type="arabicParenR"/>
            </a:pPr>
            <a:r>
              <a:rPr lang="en"/>
              <a:t>Critical Project Elements </a:t>
            </a:r>
            <a:endParaRPr/>
          </a:p>
          <a:p>
            <a:pPr marL="914400" lvl="1" indent="-298450" algn="l" rtl="0">
              <a:spcBef>
                <a:spcPts val="0"/>
              </a:spcBef>
              <a:spcAft>
                <a:spcPts val="0"/>
              </a:spcAft>
              <a:buSzPts val="1100"/>
              <a:buAutoNum type="alphaLcParenR"/>
            </a:pPr>
            <a:r>
              <a:rPr lang="en"/>
              <a:t>List 3-4 main CPEs that drive the success of mission </a:t>
            </a:r>
            <a:endParaRPr/>
          </a:p>
          <a:p>
            <a:pPr marL="457200" lvl="0" indent="-298450" algn="l" rtl="0">
              <a:spcBef>
                <a:spcPts val="0"/>
              </a:spcBef>
              <a:spcAft>
                <a:spcPts val="0"/>
              </a:spcAft>
              <a:buSzPts val="1100"/>
              <a:buAutoNum type="arabicParenR"/>
            </a:pPr>
            <a:r>
              <a:rPr lang="en"/>
              <a:t>Design Req &amp; Satisfaction </a:t>
            </a:r>
            <a:endParaRPr/>
          </a:p>
          <a:p>
            <a:pPr marL="914400" lvl="1" indent="-298450" algn="l" rtl="0">
              <a:spcBef>
                <a:spcPts val="0"/>
              </a:spcBef>
              <a:spcAft>
                <a:spcPts val="0"/>
              </a:spcAft>
              <a:buSzPts val="1100"/>
              <a:buAutoNum type="alphaLcParenR"/>
            </a:pPr>
            <a:r>
              <a:rPr lang="en"/>
              <a:t>CPE 1:</a:t>
            </a:r>
            <a:endParaRPr/>
          </a:p>
          <a:p>
            <a:pPr marL="1371600" lvl="2" indent="-298450" algn="l" rtl="0">
              <a:spcBef>
                <a:spcPts val="0"/>
              </a:spcBef>
              <a:spcAft>
                <a:spcPts val="0"/>
              </a:spcAft>
              <a:buSzPts val="1100"/>
              <a:buAutoNum type="romanLcParenR"/>
            </a:pPr>
            <a:r>
              <a:rPr lang="en"/>
              <a:t>Introduce DRs associated with CPE </a:t>
            </a:r>
            <a:endParaRPr/>
          </a:p>
          <a:p>
            <a:pPr marL="1371600" lvl="2" indent="-298450" algn="l" rtl="0">
              <a:spcBef>
                <a:spcPts val="0"/>
              </a:spcBef>
              <a:spcAft>
                <a:spcPts val="0"/>
              </a:spcAft>
              <a:buSzPts val="1100"/>
              <a:buAutoNum type="romanLcParenR"/>
            </a:pPr>
            <a:r>
              <a:rPr lang="en"/>
              <a:t>Slides with topics that prove that the component chosen to address CPE is capable of satisfying DRs (feasibility studies) </a:t>
            </a:r>
            <a:endParaRPr/>
          </a:p>
          <a:p>
            <a:pPr marL="914400" lvl="1" indent="-298450" algn="l" rtl="0">
              <a:spcBef>
                <a:spcPts val="0"/>
              </a:spcBef>
              <a:spcAft>
                <a:spcPts val="0"/>
              </a:spcAft>
              <a:buSzPts val="1100"/>
              <a:buAutoNum type="alphaLcParenR"/>
            </a:pPr>
            <a:r>
              <a:rPr lang="en"/>
              <a:t>CPE 2:</a:t>
            </a:r>
            <a:endParaRPr/>
          </a:p>
          <a:p>
            <a:pPr marL="914400" lvl="1" indent="-298450" algn="l" rtl="0">
              <a:spcBef>
                <a:spcPts val="0"/>
              </a:spcBef>
              <a:spcAft>
                <a:spcPts val="0"/>
              </a:spcAft>
              <a:buSzPts val="1100"/>
              <a:buAutoNum type="alphaLcParenR"/>
            </a:pPr>
            <a:r>
              <a:rPr lang="en"/>
              <a:t>CPE 3:</a:t>
            </a:r>
            <a:endParaRPr/>
          </a:p>
          <a:p>
            <a:pPr marL="914400" lvl="1" indent="-298450" algn="l" rtl="0">
              <a:spcBef>
                <a:spcPts val="0"/>
              </a:spcBef>
              <a:spcAft>
                <a:spcPts val="0"/>
              </a:spcAft>
              <a:buSzPts val="1100"/>
              <a:buAutoNum type="alphaLcParenR"/>
            </a:pPr>
            <a:r>
              <a:rPr lang="en"/>
              <a:t>CPE 4: </a:t>
            </a:r>
            <a:endParaRPr/>
          </a:p>
          <a:p>
            <a:pPr marL="457200" lvl="0" indent="-298450" algn="l" rtl="0">
              <a:spcBef>
                <a:spcPts val="0"/>
              </a:spcBef>
              <a:spcAft>
                <a:spcPts val="0"/>
              </a:spcAft>
              <a:buSzPts val="1100"/>
              <a:buAutoNum type="arabicParenR"/>
            </a:pPr>
            <a:r>
              <a:rPr lang="en"/>
              <a:t>Project Risks:</a:t>
            </a:r>
            <a:endParaRPr/>
          </a:p>
          <a:p>
            <a:pPr marL="914400" lvl="1" indent="-298450" algn="l" rtl="0">
              <a:spcBef>
                <a:spcPts val="0"/>
              </a:spcBef>
              <a:spcAft>
                <a:spcPts val="0"/>
              </a:spcAft>
              <a:buSzPts val="1100"/>
              <a:buAutoNum type="alphaLcParenR"/>
            </a:pPr>
            <a:r>
              <a:rPr lang="en"/>
              <a:t>Choosing these components have risks if something could go wrong, keep to 4ish risks (others in backup) </a:t>
            </a:r>
            <a:endParaRPr/>
          </a:p>
          <a:p>
            <a:pPr marL="914400" lvl="1" indent="-298450" algn="l" rtl="0">
              <a:spcBef>
                <a:spcPts val="0"/>
              </a:spcBef>
              <a:spcAft>
                <a:spcPts val="0"/>
              </a:spcAft>
              <a:buSzPts val="1100"/>
              <a:buAutoNum type="alphaLcParenR"/>
            </a:pPr>
            <a:r>
              <a:rPr lang="en"/>
              <a:t>1 slide that is table of current risks and how they are scored</a:t>
            </a:r>
            <a:endParaRPr/>
          </a:p>
          <a:p>
            <a:pPr marL="914400" lvl="1" indent="-298450" algn="l" rtl="0">
              <a:spcBef>
                <a:spcPts val="0"/>
              </a:spcBef>
              <a:spcAft>
                <a:spcPts val="0"/>
              </a:spcAft>
              <a:buSzPts val="1100"/>
              <a:buAutoNum type="alphaLcParenR"/>
            </a:pPr>
            <a:r>
              <a:rPr lang="en"/>
              <a:t>1 slide of risk mitigation plan</a:t>
            </a:r>
            <a:endParaRPr/>
          </a:p>
          <a:p>
            <a:pPr marL="914400" lvl="1" indent="-298450" algn="l" rtl="0">
              <a:spcBef>
                <a:spcPts val="0"/>
              </a:spcBef>
              <a:spcAft>
                <a:spcPts val="0"/>
              </a:spcAft>
              <a:buSzPts val="1100"/>
              <a:buAutoNum type="alphaLcParenR"/>
            </a:pPr>
            <a:r>
              <a:rPr lang="en"/>
              <a:t>1 slide of risk matrix showing outcome post risk mitigation </a:t>
            </a:r>
            <a:endParaRPr/>
          </a:p>
          <a:p>
            <a:pPr marL="457200" lvl="0" indent="-298450" algn="l" rtl="0">
              <a:spcBef>
                <a:spcPts val="0"/>
              </a:spcBef>
              <a:spcAft>
                <a:spcPts val="0"/>
              </a:spcAft>
              <a:buSzPts val="1100"/>
              <a:buAutoNum type="arabicParenR"/>
            </a:pPr>
            <a:r>
              <a:rPr lang="en"/>
              <a:t>Verification &amp; validation:</a:t>
            </a:r>
            <a:endParaRPr/>
          </a:p>
          <a:p>
            <a:pPr marL="914400" lvl="1" indent="-298450" algn="l" rtl="0">
              <a:spcBef>
                <a:spcPts val="0"/>
              </a:spcBef>
              <a:spcAft>
                <a:spcPts val="0"/>
              </a:spcAft>
              <a:buSzPts val="1100"/>
              <a:buAutoNum type="alphaLcParenR"/>
            </a:pPr>
            <a:r>
              <a:rPr lang="en"/>
              <a:t>Risk 1:</a:t>
            </a:r>
            <a:endParaRPr/>
          </a:p>
          <a:p>
            <a:pPr marL="1371600" lvl="2" indent="-298450" algn="l" rtl="0">
              <a:spcBef>
                <a:spcPts val="0"/>
              </a:spcBef>
              <a:spcAft>
                <a:spcPts val="0"/>
              </a:spcAft>
              <a:buSzPts val="1100"/>
              <a:buAutoNum type="romanLcParenR"/>
            </a:pPr>
            <a:r>
              <a:rPr lang="en"/>
              <a:t>Slide that includes:</a:t>
            </a:r>
            <a:endParaRPr/>
          </a:p>
          <a:p>
            <a:pPr marL="1828800" lvl="3" indent="-298450" algn="l" rtl="0">
              <a:spcBef>
                <a:spcPts val="0"/>
              </a:spcBef>
              <a:spcAft>
                <a:spcPts val="0"/>
              </a:spcAft>
              <a:buSzPts val="1100"/>
              <a:buAutoNum type="arabicParenBoth"/>
            </a:pPr>
            <a:r>
              <a:rPr lang="en"/>
              <a:t>Test description: </a:t>
            </a:r>
            <a:endParaRPr/>
          </a:p>
          <a:p>
            <a:pPr marL="1828800" lvl="3" indent="-298450" algn="l" rtl="0">
              <a:spcBef>
                <a:spcPts val="0"/>
              </a:spcBef>
              <a:spcAft>
                <a:spcPts val="0"/>
              </a:spcAft>
              <a:buSzPts val="1100"/>
              <a:buAutoNum type="arabicParenBoth"/>
            </a:pPr>
            <a:r>
              <a:rPr lang="en"/>
              <a:t>Objective: </a:t>
            </a:r>
            <a:r>
              <a:rPr lang="en">
                <a:solidFill>
                  <a:schemeClr val="dk1"/>
                </a:solidFill>
              </a:rPr>
              <a:t>risk mitigation plan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Key elements/ variables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Expected outcome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Actual outcome if test has been done </a:t>
            </a:r>
            <a:endParaRPr>
              <a:solidFill>
                <a:schemeClr val="dk1"/>
              </a:solidFill>
            </a:endParaRPr>
          </a:p>
          <a:p>
            <a:pPr marL="914400" lvl="1" indent="-298450" algn="l" rtl="0">
              <a:spcBef>
                <a:spcPts val="0"/>
              </a:spcBef>
              <a:spcAft>
                <a:spcPts val="0"/>
              </a:spcAft>
              <a:buSzPts val="1100"/>
              <a:buAutoNum type="alphaLcParenR"/>
            </a:pPr>
            <a:r>
              <a:rPr lang="en"/>
              <a:t>Risk 2:</a:t>
            </a:r>
            <a:endParaRPr/>
          </a:p>
          <a:p>
            <a:pPr marL="914400" lvl="1" indent="-298450" algn="l" rtl="0">
              <a:spcBef>
                <a:spcPts val="0"/>
              </a:spcBef>
              <a:spcAft>
                <a:spcPts val="0"/>
              </a:spcAft>
              <a:buSzPts val="1100"/>
              <a:buAutoNum type="alphaLcParenR"/>
            </a:pPr>
            <a:r>
              <a:rPr lang="en"/>
              <a:t>Risk 3:</a:t>
            </a:r>
            <a:endParaRPr/>
          </a:p>
          <a:p>
            <a:pPr marL="914400" lvl="1" indent="-298450" algn="l" rtl="0">
              <a:spcBef>
                <a:spcPts val="0"/>
              </a:spcBef>
              <a:spcAft>
                <a:spcPts val="0"/>
              </a:spcAft>
              <a:buSzPts val="1100"/>
              <a:buAutoNum type="alphaLcParenR"/>
            </a:pPr>
            <a:r>
              <a:rPr lang="en"/>
              <a:t>Risk 4:</a:t>
            </a:r>
            <a:endParaRPr/>
          </a:p>
          <a:p>
            <a:pPr marL="914400" lvl="1" indent="-298450" algn="l" rtl="0">
              <a:spcBef>
                <a:spcPts val="0"/>
              </a:spcBef>
              <a:spcAft>
                <a:spcPts val="0"/>
              </a:spcAft>
              <a:buSzPts val="1100"/>
              <a:buAutoNum type="alphaLcParenR"/>
            </a:pPr>
            <a:r>
              <a:rPr lang="en"/>
              <a:t>V&amp;V plan for ones that have not been completed for next semester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03766e8dbe_1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03766e8dbe_1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spcBef>
                <a:spcPts val="0"/>
              </a:spcBef>
              <a:spcAft>
                <a:spcPts val="0"/>
              </a:spcAft>
              <a:buNone/>
            </a:pPr>
            <a:r>
              <a:rPr lang="en"/>
              <a:t>Can test up to 140dB</a:t>
            </a:r>
            <a:endParaRPr/>
          </a:p>
          <a:p>
            <a:pPr marL="0" lvl="0" indent="0" algn="l" rtl="0">
              <a:spcBef>
                <a:spcPts val="0"/>
              </a:spcBef>
              <a:spcAft>
                <a:spcPts val="0"/>
              </a:spcAft>
              <a:buNone/>
            </a:pPr>
            <a:endParaRPr/>
          </a:p>
          <a:p>
            <a:pPr marL="0" lvl="0" indent="0" algn="l" rtl="0">
              <a:spcBef>
                <a:spcPts val="0"/>
              </a:spcBef>
              <a:spcAft>
                <a:spcPts val="0"/>
              </a:spcAft>
              <a:buNone/>
            </a:pPr>
            <a:r>
              <a:rPr lang="en"/>
              <a:t>Carry requirements on the top and bottom </a:t>
            </a:r>
            <a:endParaRPr/>
          </a:p>
          <a:p>
            <a:pPr marL="0" lvl="0" indent="0" algn="l" rtl="0">
              <a:spcBef>
                <a:spcPts val="0"/>
              </a:spcBef>
              <a:spcAft>
                <a:spcPts val="0"/>
              </a:spcAft>
              <a:buNone/>
            </a:pPr>
            <a:r>
              <a:rPr lang="en"/>
              <a:t>Acknowledge progress from pdr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f905af373_1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f905af373_1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Why are we testing, hotels in the model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0251433d65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0251433d65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Types of components listed</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How each type is manufactured or COTS</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Assembly is very straightforward</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Image left: exploded section view</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Image right: section view, final assembly config</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100a61002c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100a61002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Manufacturing for prototype and final</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This slide is mostly exposition for next slide</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10357e9e8e6_1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10357e9e8e6_1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Tolerancing for manufacturability</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using numbers from your analysis per your email</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10357e9e8e6_1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10357e9e8e6_1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Tolerancing for manufacturability</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using numbers from your analysis per your email</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10357e9e8e6_1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10357e9e8e6_1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Tolerancing for manufacturability</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using numbers from your analysis per your email</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0357e9e8e6_1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10357e9e8e6_1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This slide is meant to show that the tolerances described on previous slides are achievable via waterjet + CNC</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waterjet components (up to 1 thou positional tolerance) with press-fit locating pins (0.3 thou diametrical tolerance)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fa76f40185_1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fa76f40185_1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Shows how baffle is assembled onto lens</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Labels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f9d9a13bb3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f9d9a13bb3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JOSIE</a:t>
            </a:r>
            <a:br>
              <a:rPr lang="en">
                <a:solidFill>
                  <a:schemeClr val="dk1"/>
                </a:solidFill>
              </a:rPr>
            </a:br>
            <a:r>
              <a:rPr lang="en">
                <a:solidFill>
                  <a:schemeClr val="dk1"/>
                </a:solidFill>
              </a:rPr>
              <a:t>CPE XX:</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Introduce DRs associated with CPE (this slide)</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Slides with topics that prove that the component chosen to address CPE is capable of satisfying DRs (feasibility studies) (following slides) </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15000"/>
              </a:lnSpc>
              <a:spcBef>
                <a:spcPts val="0"/>
              </a:spcBef>
              <a:spcAft>
                <a:spcPts val="0"/>
              </a:spcAft>
              <a:buNone/>
            </a:pPr>
            <a:r>
              <a:rPr lang="en" sz="1150">
                <a:solidFill>
                  <a:schemeClr val="dk1"/>
                </a:solidFill>
              </a:rPr>
              <a:t>**A complete list of requirements is not sought. Rather an explanation of which key requirements are driving the design, and how the current design satisfies them.**</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Key design aspects were explained clearly and in detail, indicating a good grasp of the engineering issues, and the associated design choices were well justified. </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Analysis or critical experiments presented to clearly establish that the design will work. (26-30pts) </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Section Outline: Lens, Image Sensor, Camera Module, Shield: </a:t>
            </a:r>
            <a:endParaRPr/>
          </a:p>
          <a:p>
            <a:pPr marL="0" lvl="0" indent="0" algn="l" rtl="0">
              <a:spcBef>
                <a:spcPts val="0"/>
              </a:spcBef>
              <a:spcAft>
                <a:spcPts val="0"/>
              </a:spcAft>
              <a:buNone/>
            </a:pPr>
            <a:endParaRPr/>
          </a:p>
          <a:p>
            <a:pPr marL="0" lvl="0" indent="0" algn="l" rtl="0">
              <a:lnSpc>
                <a:spcPct val="115000"/>
              </a:lnSpc>
              <a:spcBef>
                <a:spcPts val="0"/>
              </a:spcBef>
              <a:spcAft>
                <a:spcPts val="1200"/>
              </a:spcAft>
              <a:buClr>
                <a:schemeClr val="dk1"/>
              </a:buClr>
              <a:buSzPts val="1100"/>
              <a:buFont typeface="Arial"/>
              <a:buNone/>
            </a:pPr>
            <a:r>
              <a:rPr lang="en" sz="1000">
                <a:solidFill>
                  <a:srgbClr val="595959"/>
                </a:solidFill>
              </a:rPr>
              <a:t>List dependent functional and design reqs with section order:</a:t>
            </a:r>
            <a:br>
              <a:rPr lang="en" sz="1000">
                <a:solidFill>
                  <a:srgbClr val="595959"/>
                </a:solidFill>
              </a:rPr>
            </a:br>
            <a:r>
              <a:rPr lang="en" sz="1000">
                <a:solidFill>
                  <a:srgbClr val="595959"/>
                </a:solidFill>
              </a:rPr>
              <a:t>See slides 16-20 of Vortex </a:t>
            </a:r>
            <a:br>
              <a:rPr lang="en" sz="1000">
                <a:solidFill>
                  <a:srgbClr val="595959"/>
                </a:solidFill>
              </a:rPr>
            </a:br>
            <a:r>
              <a:rPr lang="en" sz="1000" u="sng">
                <a:solidFill>
                  <a:srgbClr val="0097A7"/>
                </a:solidFill>
                <a:hlinkClick r:id="rId3">
                  <a:extLst>
                    <a:ext uri="{A12FA001-AC4F-418D-AE19-62706E023703}">
                      <ahyp:hlinkClr xmlns:ahyp="http://schemas.microsoft.com/office/drawing/2018/hyperlinkcolor" val="tx"/>
                    </a:ext>
                  </a:extLst>
                </a:hlinkClick>
              </a:rPr>
              <a:t>https://www.colorado.edu/aerospace/sites/default/files/attached-files/chabotbill_290600_26120287_vortex_cdr_final.pdf</a:t>
            </a:r>
            <a:r>
              <a:rPr lang="en" sz="1000">
                <a:solidFill>
                  <a:srgbClr val="595959"/>
                </a:solidFil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9d9a13bb3_0_1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f9d9a13bb3_0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NATALIE:</a:t>
            </a:r>
            <a:endParaRPr>
              <a:solidFill>
                <a:schemeClr val="dk1"/>
              </a:solidFill>
            </a:endParaRPr>
          </a:p>
          <a:p>
            <a:pPr marL="0" lvl="0" indent="0" algn="l" rtl="0">
              <a:spcBef>
                <a:spcPts val="0"/>
              </a:spcBef>
              <a:spcAft>
                <a:spcPts val="0"/>
              </a:spcAft>
              <a:buNone/>
            </a:pPr>
            <a:r>
              <a:rPr lang="en">
                <a:solidFill>
                  <a:schemeClr val="dk1"/>
                </a:solidFill>
              </a:rPr>
              <a:t>Proj Purp &amp; Objs:</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Overview</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Specific Objectives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ConOps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fa40eee39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fa40eee39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JOSIE</a:t>
            </a:r>
            <a:br>
              <a:rPr lang="en"/>
            </a:br>
            <a:r>
              <a:rPr lang="en"/>
              <a:t>6.5 target, visible eye</a:t>
            </a:r>
            <a:endParaRPr/>
          </a:p>
          <a:p>
            <a:pPr marL="0" lvl="0" indent="0" algn="l" rtl="0">
              <a:spcBef>
                <a:spcPts val="0"/>
              </a:spcBef>
              <a:spcAft>
                <a:spcPts val="0"/>
              </a:spcAft>
              <a:buNone/>
            </a:pPr>
            <a:endParaRPr/>
          </a:p>
          <a:p>
            <a:pPr marL="0" lvl="0" indent="0" algn="l" rtl="0">
              <a:spcBef>
                <a:spcPts val="0"/>
              </a:spcBef>
              <a:spcAft>
                <a:spcPts val="0"/>
              </a:spcAft>
              <a:buNone/>
            </a:pPr>
            <a:r>
              <a:rPr lang="en"/>
              <a:t>Important to note on this slide that with testing of 15 degrees, we seem to always well over 10 stars in the given image. Although this doesn’t have the same characteristic of the image sensor, but similar characteristics with lens focal length/aperture. We can justify that our lens is capable of picking up every minimum LSM star in the stellar catalog. The software pulls the brightest stars in the image, which if it can pick up all +6.5 stars but also picks up +9.9, it will be reading at the minimum +6.5 stars. Therefore we can say with high amounts of certainty without physical testing that we can achieve this requirement.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0485576c0f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10485576c0f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JOSIE</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High SNR (Signal-to-Noise Ratio): 38.6 dB</a:t>
            </a:r>
            <a:endParaRPr/>
          </a:p>
          <a:p>
            <a:pPr marL="457200" lvl="0" indent="-298450" algn="l" rtl="0">
              <a:spcBef>
                <a:spcPts val="0"/>
              </a:spcBef>
              <a:spcAft>
                <a:spcPts val="0"/>
              </a:spcAft>
              <a:buSzPts val="1100"/>
              <a:buChar char="➢"/>
            </a:pPr>
            <a:r>
              <a:rPr lang="en"/>
              <a:t>Pixel size: 3.75 µm</a:t>
            </a:r>
            <a:endParaRPr/>
          </a:p>
          <a:p>
            <a:pPr marL="457200" lvl="0" indent="-298450" algn="l" rtl="0">
              <a:spcBef>
                <a:spcPts val="0"/>
              </a:spcBef>
              <a:spcAft>
                <a:spcPts val="0"/>
              </a:spcAft>
              <a:buSzPts val="1100"/>
              <a:buChar char="➢"/>
            </a:pPr>
            <a:r>
              <a:rPr lang="en"/>
              <a:t>Bit size: 12 bits</a:t>
            </a:r>
            <a:endParaRPr/>
          </a:p>
          <a:p>
            <a:pPr marL="457200" lvl="0" indent="-298450" algn="l" rtl="0">
              <a:spcBef>
                <a:spcPts val="0"/>
              </a:spcBef>
              <a:spcAft>
                <a:spcPts val="0"/>
              </a:spcAft>
              <a:buSzPts val="1100"/>
              <a:buChar char="➢"/>
            </a:pPr>
            <a:r>
              <a:rPr lang="en"/>
              <a:t>Range of Resolution: 512p - 960p</a:t>
            </a:r>
            <a:br>
              <a:rPr lang="en"/>
            </a:br>
            <a:r>
              <a:rPr lang="en"/>
              <a:t>Specs and what we need </a:t>
            </a:r>
            <a:endParaRPr/>
          </a:p>
          <a:p>
            <a:pPr marL="0" lvl="0" indent="0" algn="l" rtl="0">
              <a:spcBef>
                <a:spcPts val="0"/>
              </a:spcBef>
              <a:spcAft>
                <a:spcPts val="0"/>
              </a:spcAft>
              <a:buNone/>
            </a:pPr>
            <a:r>
              <a:rPr lang="en"/>
              <a:t>CMOS (Complementary Metal-Oxide Semiconductor)</a:t>
            </a:r>
            <a:endParaRPr/>
          </a:p>
          <a:p>
            <a:pPr marL="0" lvl="0" indent="0" algn="l" rtl="0">
              <a:spcBef>
                <a:spcPts val="0"/>
              </a:spcBef>
              <a:spcAft>
                <a:spcPts val="0"/>
              </a:spcAft>
              <a:buNone/>
            </a:pPr>
            <a:r>
              <a:rPr lang="en"/>
              <a:t>Global shutter images whole pixel array at once, where rolling shutter images pixel rows sequentially</a:t>
            </a:r>
            <a:endParaRPr/>
          </a:p>
          <a:p>
            <a:pPr marL="0" lvl="0" indent="0" algn="l" rtl="0">
              <a:spcBef>
                <a:spcPts val="0"/>
              </a:spcBef>
              <a:spcAft>
                <a:spcPts val="0"/>
              </a:spcAft>
              <a:buNone/>
            </a:pPr>
            <a:r>
              <a:rPr lang="en"/>
              <a:t>SNR- minimum SNR required is ~15db, want as high as achievable</a:t>
            </a:r>
            <a:endParaRPr/>
          </a:p>
          <a:p>
            <a:pPr marL="0" lvl="0" indent="0" algn="l" rtl="0">
              <a:spcBef>
                <a:spcPts val="0"/>
              </a:spcBef>
              <a:spcAft>
                <a:spcPts val="0"/>
              </a:spcAft>
              <a:buNone/>
            </a:pPr>
            <a:r>
              <a:rPr lang="en"/>
              <a:t>If mentioned</a:t>
            </a:r>
            <a:endParaRPr/>
          </a:p>
          <a:p>
            <a:pPr marL="0" lvl="0" indent="0" algn="l" rtl="0">
              <a:spcBef>
                <a:spcPts val="0"/>
              </a:spcBef>
              <a:spcAft>
                <a:spcPts val="0"/>
              </a:spcAft>
              <a:buClr>
                <a:schemeClr val="dk1"/>
              </a:buClr>
              <a:buSzPts val="1100"/>
              <a:buFont typeface="Arial"/>
              <a:buNone/>
            </a:pPr>
            <a:r>
              <a:rPr lang="en"/>
              <a:t>(Noise reduction strategies will likely be mentioned in risk analysis for slew rate with light intensity vs exposure time)</a:t>
            </a:r>
            <a:endParaRPr/>
          </a:p>
          <a:p>
            <a:pPr marL="0" lvl="0" indent="0" algn="l" rtl="0">
              <a:spcBef>
                <a:spcPts val="0"/>
              </a:spcBef>
              <a:spcAft>
                <a:spcPts val="0"/>
              </a:spcAft>
              <a:buClr>
                <a:schemeClr val="dk1"/>
              </a:buClr>
              <a:buSzPts val="1100"/>
              <a:buFont typeface="Arial"/>
              <a:buNone/>
            </a:pPr>
            <a:r>
              <a:rPr lang="en"/>
              <a:t>Absolute sensitivity threshold is the minimum number of photons needed to equal the noise level. The lower the number the less light is needed to detect useful imaging data.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whether we have time to mention it, the absolute sensitivity threshold is kinda important cause it basically states how many photons are required to match the noise from the image sensor, which is relatively low to a lot of similarly spec'd image sensors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AR0134 was chosen for specific parameters that meet our requirements, which include:</a:t>
            </a:r>
            <a:endParaRPr/>
          </a:p>
          <a:p>
            <a:pPr marL="457200" lvl="0" indent="-298450" algn="l" rtl="0">
              <a:spcBef>
                <a:spcPts val="0"/>
              </a:spcBef>
              <a:spcAft>
                <a:spcPts val="0"/>
              </a:spcAft>
              <a:buSzPts val="1100"/>
              <a:buChar char="●"/>
            </a:pPr>
            <a:r>
              <a:rPr lang="en"/>
              <a:t>Global Shutter- Prevents image smear when capturing moving objects</a:t>
            </a:r>
            <a:endParaRPr/>
          </a:p>
          <a:p>
            <a:pPr marL="457200" lvl="0" indent="-298450" algn="l" rtl="0">
              <a:spcBef>
                <a:spcPts val="0"/>
              </a:spcBef>
              <a:spcAft>
                <a:spcPts val="0"/>
              </a:spcAft>
              <a:buSzPts val="1100"/>
              <a:buChar char="●"/>
            </a:pPr>
            <a:r>
              <a:rPr lang="en"/>
              <a:t>CMOS - Low power consumption, immune to blooming </a:t>
            </a:r>
            <a:endParaRPr/>
          </a:p>
          <a:p>
            <a:pPr marL="457200" lvl="0" indent="-298450" algn="l" rtl="0">
              <a:spcBef>
                <a:spcPts val="0"/>
              </a:spcBef>
              <a:spcAft>
                <a:spcPts val="0"/>
              </a:spcAft>
              <a:buSzPts val="1100"/>
              <a:buChar char="●"/>
            </a:pPr>
            <a:r>
              <a:rPr lang="en"/>
              <a:t>Monochrome - Color is unnecessary for software algorithms, singular peak QE</a:t>
            </a:r>
            <a:endParaRPr/>
          </a:p>
          <a:p>
            <a:pPr marL="457200" lvl="0" indent="-298450" algn="l" rtl="0">
              <a:spcBef>
                <a:spcPts val="0"/>
              </a:spcBef>
              <a:spcAft>
                <a:spcPts val="0"/>
              </a:spcAft>
              <a:buSzPts val="1100"/>
              <a:buChar char="●"/>
            </a:pPr>
            <a:r>
              <a:rPr lang="en"/>
              <a:t>QE- 77% at 525 nm wavelength</a:t>
            </a:r>
            <a:endParaRPr/>
          </a:p>
          <a:p>
            <a:pPr marL="457200" lvl="0" indent="-298450" algn="l" rtl="0">
              <a:spcBef>
                <a:spcPts val="0"/>
              </a:spcBef>
              <a:spcAft>
                <a:spcPts val="0"/>
              </a:spcAft>
              <a:buSzPts val="1100"/>
              <a:buChar char="●"/>
            </a:pPr>
            <a:r>
              <a:rPr lang="en"/>
              <a:t>High SNR- 38.6dB, which satisfies noise level requirements</a:t>
            </a:r>
            <a:endParaRPr/>
          </a:p>
          <a:p>
            <a:pPr marL="457200" lvl="0" indent="-298450" algn="l" rtl="0">
              <a:spcBef>
                <a:spcPts val="0"/>
              </a:spcBef>
              <a:spcAft>
                <a:spcPts val="0"/>
              </a:spcAft>
              <a:buSzPts val="1100"/>
              <a:buChar char="●"/>
            </a:pPr>
            <a:r>
              <a:rPr lang="en"/>
              <a:t>Pixel pitch- 3.75 microns allows us to be closer to downselected lens’ spot size</a:t>
            </a:r>
            <a:endParaRPr/>
          </a:p>
          <a:p>
            <a:pPr marL="457200" lvl="0" indent="-298450" algn="l" rtl="0">
              <a:spcBef>
                <a:spcPts val="0"/>
              </a:spcBef>
              <a:spcAft>
                <a:spcPts val="0"/>
              </a:spcAft>
              <a:buSzPts val="1100"/>
              <a:buChar char="●"/>
            </a:pPr>
            <a:r>
              <a:rPr lang="en"/>
              <a:t>Bit Size- 12 bit has large grayscale, very important for centroiding</a:t>
            </a:r>
            <a:endParaRPr/>
          </a:p>
          <a:p>
            <a:pPr marL="457200" lvl="0" indent="-298450" algn="l" rtl="0">
              <a:spcBef>
                <a:spcPts val="0"/>
              </a:spcBef>
              <a:spcAft>
                <a:spcPts val="0"/>
              </a:spcAft>
              <a:buSzPts val="1100"/>
              <a:buChar char="●"/>
            </a:pPr>
            <a:r>
              <a:rPr lang="en"/>
              <a:t>Resolution- Can reach up to 960p, and down to 512p, which is variable based on efficiency</a:t>
            </a:r>
            <a:endParaRPr/>
          </a:p>
          <a:p>
            <a:pPr marL="457200" lvl="0" indent="-298450" algn="l" rtl="0">
              <a:spcBef>
                <a:spcPts val="0"/>
              </a:spcBef>
              <a:spcAft>
                <a:spcPts val="0"/>
              </a:spcAft>
              <a:buSzPts val="1100"/>
              <a:buChar char="●"/>
            </a:pPr>
            <a:r>
              <a:rPr lang="en"/>
              <a:t>Absolute Sensitivity Threshold-  9.30 photons</a:t>
            </a:r>
            <a:endParaRPr/>
          </a:p>
          <a:p>
            <a:pPr marL="457200" lvl="0" indent="-298450" algn="l" rtl="0">
              <a:spcBef>
                <a:spcPts val="0"/>
              </a:spcBef>
              <a:spcAft>
                <a:spcPts val="0"/>
              </a:spcAft>
              <a:buSzPts val="1100"/>
              <a:buChar char="●"/>
            </a:pPr>
            <a:r>
              <a:rPr lang="en"/>
              <a:t>These baseline parameters and noise reduction systems are desired to validate vital mission design requirements that include centroiding, quantity/quality of stars in image, and slew rate</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fa40eee39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fa40eee39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JOSIE</a:t>
            </a:r>
            <a:endParaRPr/>
          </a:p>
          <a:p>
            <a:pPr marL="0" lvl="0" indent="0" algn="l" rtl="0">
              <a:spcBef>
                <a:spcPts val="0"/>
              </a:spcBef>
              <a:spcAft>
                <a:spcPts val="0"/>
              </a:spcAft>
              <a:buNone/>
            </a:pPr>
            <a:r>
              <a:rPr lang="en">
                <a:solidFill>
                  <a:srgbClr val="595959"/>
                </a:solidFill>
              </a:rPr>
              <a:t>We decided on a prebuilt camera module (to remain within the scope of the project) that sports an image sensor effective in low light regimes, while having software functionality that can be adapted to our electronics. It contains the AR0134 image sensor and has software interface that enables customization of image sensor characteristics and compatibility with Raspberry Pi’s</a:t>
            </a:r>
            <a:endParaRPr>
              <a:solidFill>
                <a:srgbClr val="595959"/>
              </a:solidFill>
            </a:endParaRPr>
          </a:p>
          <a:p>
            <a:pPr marL="0" lvl="0" indent="0" algn="l" rtl="0">
              <a:spcBef>
                <a:spcPts val="0"/>
              </a:spcBef>
              <a:spcAft>
                <a:spcPts val="0"/>
              </a:spcAft>
              <a:buNone/>
            </a:pPr>
            <a:br>
              <a:rPr lang="en"/>
            </a:br>
            <a:r>
              <a:rPr lang="en"/>
              <a:t>M12 mount has the ability to use lenses that fall within desired range for focal length/fstop/diameter, all while having ability to lock said lens and blur image for centroiding benefit. M12 mounts also come fabricated in metal, helping flight feasibility. </a:t>
            </a:r>
            <a:endParaRPr/>
          </a:p>
          <a:p>
            <a:pPr marL="0" lvl="0" indent="0" algn="l" rtl="0">
              <a:spcBef>
                <a:spcPts val="0"/>
              </a:spcBef>
              <a:spcAft>
                <a:spcPts val="0"/>
              </a:spcAft>
              <a:buNone/>
            </a:pPr>
            <a:endParaRPr/>
          </a:p>
          <a:p>
            <a:pPr marL="0" lvl="0" indent="0" algn="l" rtl="0">
              <a:spcBef>
                <a:spcPts val="0"/>
              </a:spcBef>
              <a:spcAft>
                <a:spcPts val="0"/>
              </a:spcAft>
              <a:buNone/>
            </a:pPr>
            <a:r>
              <a:rPr lang="en"/>
              <a:t>For the fact that this is a COTS star tracker, procuring a camera module that has already established breakout boards and FPGA and alignments for image sensor/mount to interface easily with raspberry pi seems to make the most sense while remaining within the scope of the project. With respect to objectives and end goals of this project, using the shield is feasible for now and ideally will be optimized to be removed and software interfaces can be transferred over to microprocessor pending further understanding of camera module to shield to RPzero interface.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0143679d3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0143679d3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NICKY</a:t>
            </a:r>
            <a:br>
              <a:rPr lang="en">
                <a:solidFill>
                  <a:schemeClr val="dk1"/>
                </a:solidFill>
              </a:rPr>
            </a:br>
            <a:r>
              <a:rPr lang="en">
                <a:solidFill>
                  <a:schemeClr val="dk1"/>
                </a:solidFill>
              </a:rPr>
              <a:t>CPE XX:</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Introduce DRs associated with CPE (this slide)</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Slides with topics that prove that the component chosen to address CPE is capable of satisfying DRs (feasibility studies) (following slides)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**A complete list of requirements is not sought. Rather an explanation of which key requirements are driving the design, and how the current design satisfies them.**</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Key design aspects were explained clearly and in detail, indicating a good grasp of the engineering issues, and the associated design choices were well justified. </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Analysis or critical experiments presented to clearly establish that the design will work. (26-30pts) </a:t>
            </a:r>
            <a:endParaRPr sz="1150">
              <a:solidFill>
                <a:schemeClr val="dk1"/>
              </a:solidFill>
            </a:endParaRPr>
          </a:p>
          <a:p>
            <a:pPr marL="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1200"/>
              </a:spcAft>
              <a:buClr>
                <a:schemeClr val="dk1"/>
              </a:buClr>
              <a:buSzPts val="1100"/>
              <a:buFont typeface="Arial"/>
              <a:buNone/>
            </a:pPr>
            <a:r>
              <a:rPr lang="en" sz="1000">
                <a:solidFill>
                  <a:srgbClr val="595959"/>
                </a:solidFill>
              </a:rPr>
              <a:t>List dependent functional and design reqs with section order:</a:t>
            </a:r>
            <a:br>
              <a:rPr lang="en" sz="1000">
                <a:solidFill>
                  <a:srgbClr val="595959"/>
                </a:solidFill>
              </a:rPr>
            </a:br>
            <a:r>
              <a:rPr lang="en" sz="1000">
                <a:solidFill>
                  <a:srgbClr val="595959"/>
                </a:solidFill>
              </a:rPr>
              <a:t>See slides 16-20 of Vortex </a:t>
            </a:r>
            <a:br>
              <a:rPr lang="en" sz="1000">
                <a:solidFill>
                  <a:srgbClr val="595959"/>
                </a:solidFill>
              </a:rPr>
            </a:br>
            <a:r>
              <a:rPr lang="en" sz="1000" u="sng">
                <a:solidFill>
                  <a:srgbClr val="0097A7"/>
                </a:solidFill>
                <a:hlinkClick r:id="rId3">
                  <a:extLst>
                    <a:ext uri="{A12FA001-AC4F-418D-AE19-62706E023703}">
                      <ahyp:hlinkClr xmlns:ahyp="http://schemas.microsoft.com/office/drawing/2018/hyperlinkcolor" val="tx"/>
                    </a:ext>
                  </a:extLst>
                </a:hlinkClick>
              </a:rPr>
              <a:t>https://www.colorado.edu/aerospace/sites/default/files/attached-files/chabotbill_290600_26120287_vortex_cdr_final.pdf</a:t>
            </a:r>
            <a:r>
              <a:rPr lang="en" sz="1000">
                <a:solidFill>
                  <a:srgbClr val="595959"/>
                </a:solidFill>
              </a:rPr>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10143679d3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10143679d3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NICKY</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Shown here is the general breakdown of how a star tracking software works.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First, it creates a database using the expected field of view and a known star catalog.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From there it enters the loop which begins with image acquisition.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With the image acquired the software begins image processing, the most essential step in which is centroiding.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shown above, centroiding allows the software to determine the precise location of the star.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With that information the software is able to create a pattern which it then matches to the database created in step one.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From there the software is able to solve for the attitude, and output it before repeating the loop.</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0143679d3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0143679d3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NICKY</a:t>
            </a:r>
            <a:endParaRPr/>
          </a:p>
          <a:p>
            <a:pPr marL="0" lvl="0" indent="0" algn="l" rtl="0">
              <a:spcBef>
                <a:spcPts val="0"/>
              </a:spcBef>
              <a:spcAft>
                <a:spcPts val="0"/>
              </a:spcAft>
              <a:buNone/>
            </a:pPr>
            <a:r>
              <a:rPr lang="en"/>
              <a:t>Started by testing times on a PC, then tested on a few different Raspberry Pis with differing processing speed and power consumption before finally testing on the desired design processor RPi Zero 2. Times in black are the original test images provided from the tetra3 software (1024x768), then the red times are after blurring and downsampling the image to improve centroiding/extraction time. blurring/downsampling does not sacrifice accuracy and decreases times significantly.</a:t>
            </a:r>
            <a:endParaRPr/>
          </a:p>
          <a:p>
            <a:pPr marL="0" lvl="0" indent="0" algn="l" rtl="0">
              <a:spcBef>
                <a:spcPts val="0"/>
              </a:spcBef>
              <a:spcAft>
                <a:spcPts val="0"/>
              </a:spcAft>
              <a:buNone/>
            </a:pPr>
            <a:r>
              <a:rPr lang="en"/>
              <a:t>Lost-in-space numbers here  (base software)</a:t>
            </a:r>
            <a:endParaRPr/>
          </a:p>
          <a:p>
            <a:pPr marL="0" lvl="0" indent="0" algn="l" rtl="0">
              <a:spcBef>
                <a:spcPts val="0"/>
              </a:spcBef>
              <a:spcAft>
                <a:spcPts val="0"/>
              </a:spcAft>
              <a:buNone/>
            </a:pPr>
            <a:endParaRPr/>
          </a:p>
          <a:p>
            <a:pPr marL="0" lvl="0" indent="0" algn="l" rtl="0">
              <a:spcBef>
                <a:spcPts val="0"/>
              </a:spcBef>
              <a:spcAft>
                <a:spcPts val="0"/>
              </a:spcAft>
              <a:buNone/>
            </a:pPr>
            <a:r>
              <a:rPr lang="en"/>
              <a:t>This is really just showing the breakdown of what times are being reduced and the differences between each processor. The Extraction time is what is really reduced by downsampling</a:t>
            </a:r>
            <a:endParaRPr/>
          </a:p>
          <a:p>
            <a:pPr marL="0" lvl="0" indent="0" algn="l" rtl="0">
              <a:spcBef>
                <a:spcPts val="0"/>
              </a:spcBef>
              <a:spcAft>
                <a:spcPts val="0"/>
              </a:spcAft>
              <a:buNone/>
            </a:pPr>
            <a:endParaRPr/>
          </a:p>
          <a:p>
            <a:pPr marL="0" lvl="0" indent="0" algn="l" rtl="0">
              <a:spcBef>
                <a:spcPts val="0"/>
              </a:spcBef>
              <a:spcAft>
                <a:spcPts val="0"/>
              </a:spcAft>
              <a:buNone/>
            </a:pPr>
            <a:r>
              <a:rPr lang="en"/>
              <a:t>Would it be important to mention non-representative images??</a:t>
            </a:r>
            <a:endParaRPr/>
          </a:p>
          <a:p>
            <a:pPr marL="0" lvl="0" indent="0" algn="l" rtl="0">
              <a:spcBef>
                <a:spcPts val="0"/>
              </a:spcBef>
              <a:spcAft>
                <a:spcPts val="0"/>
              </a:spcAft>
              <a:buNone/>
            </a:pPr>
            <a:endParaRPr/>
          </a:p>
          <a:p>
            <a:pPr marL="0" lvl="0" indent="0" algn="l" rtl="0">
              <a:spcBef>
                <a:spcPts val="0"/>
              </a:spcBef>
              <a:spcAft>
                <a:spcPts val="0"/>
              </a:spcAft>
              <a:buNone/>
            </a:pPr>
            <a:r>
              <a:rPr lang="en"/>
              <a:t>Plot of each individual image in backup slides 1.88</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cf905af37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cf905af37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NICKY</a:t>
            </a:r>
            <a:endParaRPr>
              <a:solidFill>
                <a:schemeClr val="dk1"/>
              </a:solidFill>
            </a:endParaRPr>
          </a:p>
          <a:p>
            <a:pPr marL="0" lvl="0" indent="0" algn="l" rtl="0">
              <a:spcBef>
                <a:spcPts val="0"/>
              </a:spcBef>
              <a:spcAft>
                <a:spcPts val="0"/>
              </a:spcAft>
              <a:buClr>
                <a:schemeClr val="dk1"/>
              </a:buClr>
              <a:buSzPts val="1100"/>
              <a:buFont typeface="Arial"/>
              <a:buNone/>
            </a:pPr>
            <a:br>
              <a:rPr lang="en">
                <a:solidFill>
                  <a:schemeClr val="dk1"/>
                </a:solidFill>
              </a:rPr>
            </a:br>
            <a:r>
              <a:rPr lang="en">
                <a:solidFill>
                  <a:schemeClr val="dk1"/>
                </a:solidFill>
              </a:rPr>
              <a:t>RasPi 2 is a lot slower but decreasing the resolution does greatly improved run time results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Recall level 1 success is 0.2 Hz, Level 2 is 1 Hz, level 3 is 5 Hz</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101aa3bb7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101aa3bb7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NICKY</a:t>
            </a:r>
            <a:endParaRPr/>
          </a:p>
          <a:p>
            <a:pPr marL="0" lvl="0" indent="0" algn="l" rtl="0">
              <a:spcBef>
                <a:spcPts val="0"/>
              </a:spcBef>
              <a:spcAft>
                <a:spcPts val="0"/>
              </a:spcAft>
              <a:buNone/>
            </a:pPr>
            <a:endParaRPr/>
          </a:p>
          <a:p>
            <a:pPr marL="0" lvl="0" indent="0" algn="l" rtl="0">
              <a:spcBef>
                <a:spcPts val="0"/>
              </a:spcBef>
              <a:spcAft>
                <a:spcPts val="0"/>
              </a:spcAft>
              <a:buNone/>
            </a:pPr>
            <a:r>
              <a:rPr lang="en"/>
              <a:t>With the addition of the tracking algo, we will be able to meet DR -- from preliminary testing around 10x faster not tested on project hardware yet </a:t>
            </a:r>
            <a:endParaRPr/>
          </a:p>
          <a:p>
            <a:pPr marL="0" lvl="0" indent="0" algn="l" rtl="0">
              <a:spcBef>
                <a:spcPts val="0"/>
              </a:spcBef>
              <a:spcAft>
                <a:spcPts val="0"/>
              </a:spcAft>
              <a:buNone/>
            </a:pPr>
            <a:endParaRPr/>
          </a:p>
          <a:p>
            <a:pPr marL="0" lvl="0" indent="0" algn="l" rtl="0">
              <a:spcBef>
                <a:spcPts val="0"/>
              </a:spcBef>
              <a:spcAft>
                <a:spcPts val="0"/>
              </a:spcAft>
              <a:buNone/>
            </a:pPr>
            <a:r>
              <a:rPr lang="en"/>
              <a:t>We plan to implement modification tactics for lost in space and tracking to meet DR </a:t>
            </a:r>
            <a:endParaRPr/>
          </a:p>
          <a:p>
            <a:pPr marL="0" lvl="0" indent="0" algn="l" rtl="0">
              <a:spcBef>
                <a:spcPts val="0"/>
              </a:spcBef>
              <a:spcAft>
                <a:spcPts val="0"/>
              </a:spcAft>
              <a:buNone/>
            </a:pPr>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Tracking has the algorithm only search for stars around where they had been found previously</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0357e9e8e6_8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10357e9e8e6_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NICKY</a:t>
            </a:r>
            <a:endParaRPr/>
          </a:p>
          <a:p>
            <a:pPr marL="0" lvl="0" indent="0" algn="l" rtl="0">
              <a:spcBef>
                <a:spcPts val="0"/>
              </a:spcBef>
              <a:spcAft>
                <a:spcPts val="0"/>
              </a:spcAft>
              <a:buNone/>
            </a:pPr>
            <a:r>
              <a:rPr lang="en"/>
              <a:t>Significant speed increase: 10 - 40 times </a:t>
            </a:r>
            <a:endParaRPr/>
          </a:p>
          <a:p>
            <a:pPr marL="0" lvl="0" indent="0" algn="l" rtl="0">
              <a:spcBef>
                <a:spcPts val="0"/>
              </a:spcBef>
              <a:spcAft>
                <a:spcPts val="0"/>
              </a:spcAft>
              <a:buNone/>
            </a:pPr>
            <a:endParaRPr/>
          </a:p>
          <a:p>
            <a:pPr marL="0" lvl="0" indent="0" algn="l" rtl="0">
              <a:spcBef>
                <a:spcPts val="0"/>
              </a:spcBef>
              <a:spcAft>
                <a:spcPts val="0"/>
              </a:spcAft>
              <a:buNone/>
            </a:pPr>
            <a:r>
              <a:rPr lang="en"/>
              <a:t>Error more than doubles: current lost in space accuracy at full resolution exceeds goals by factor of 23</a:t>
            </a:r>
            <a:endParaRPr/>
          </a:p>
          <a:p>
            <a:pPr marL="0" lvl="0" indent="0" algn="l" rtl="0">
              <a:spcBef>
                <a:spcPts val="0"/>
              </a:spcBef>
              <a:spcAft>
                <a:spcPts val="0"/>
              </a:spcAft>
              <a:buNone/>
            </a:pPr>
            <a:r>
              <a:rPr lang="en"/>
              <a:t>Tracking accuracy exceeds goals by factor of 10 at full resolution</a:t>
            </a:r>
            <a:endParaRPr/>
          </a:p>
          <a:p>
            <a:pPr marL="0" lvl="0" indent="0" algn="l" rtl="0">
              <a:spcBef>
                <a:spcPts val="0"/>
              </a:spcBef>
              <a:spcAft>
                <a:spcPts val="0"/>
              </a:spcAft>
              <a:buNone/>
            </a:pPr>
            <a:endParaRPr/>
          </a:p>
          <a:p>
            <a:pPr marL="0" lvl="0" indent="0" algn="l" rtl="0">
              <a:spcBef>
                <a:spcPts val="0"/>
              </a:spcBef>
              <a:spcAft>
                <a:spcPts val="0"/>
              </a:spcAft>
              <a:buNone/>
            </a:pPr>
            <a:r>
              <a:rPr lang="en"/>
              <a:t>Also shown is the Root Mean Square Error of the data -- it slightly more than doubles, but our accuracy is still at 0.015 degrees so we are meeting our DR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f9d9a13bb3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f9d9a13bb3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CHAVA</a:t>
            </a:r>
            <a:br>
              <a:rPr lang="en" dirty="0">
                <a:solidFill>
                  <a:schemeClr val="dk1"/>
                </a:solidFill>
              </a:rPr>
            </a:br>
            <a:r>
              <a:rPr lang="en" dirty="0">
                <a:solidFill>
                  <a:schemeClr val="dk1"/>
                </a:solidFill>
              </a:rPr>
              <a:t>CPE XX:</a:t>
            </a:r>
            <a:endParaRPr dirty="0">
              <a:solidFill>
                <a:schemeClr val="dk1"/>
              </a:solidFill>
            </a:endParaRPr>
          </a:p>
          <a:p>
            <a:pPr marL="457200" lvl="0" indent="-298450" algn="l" rtl="0">
              <a:spcBef>
                <a:spcPts val="0"/>
              </a:spcBef>
              <a:spcAft>
                <a:spcPts val="0"/>
              </a:spcAft>
              <a:buClr>
                <a:schemeClr val="dk1"/>
              </a:buClr>
              <a:buSzPts val="1100"/>
              <a:buAutoNum type="arabicParenR"/>
            </a:pPr>
            <a:r>
              <a:rPr lang="en" dirty="0">
                <a:solidFill>
                  <a:schemeClr val="dk1"/>
                </a:solidFill>
              </a:rPr>
              <a:t>Introduce DRs associated with CPE (this slide)</a:t>
            </a:r>
            <a:endParaRPr dirty="0">
              <a:solidFill>
                <a:schemeClr val="dk1"/>
              </a:solidFill>
            </a:endParaRPr>
          </a:p>
          <a:p>
            <a:pPr marL="457200" lvl="0" indent="-298450" algn="l" rtl="0">
              <a:spcBef>
                <a:spcPts val="0"/>
              </a:spcBef>
              <a:spcAft>
                <a:spcPts val="0"/>
              </a:spcAft>
              <a:buClr>
                <a:schemeClr val="dk1"/>
              </a:buClr>
              <a:buSzPts val="1100"/>
              <a:buAutoNum type="arabicParenR"/>
            </a:pPr>
            <a:r>
              <a:rPr lang="en" dirty="0">
                <a:solidFill>
                  <a:schemeClr val="dk1"/>
                </a:solidFill>
              </a:rPr>
              <a:t>Slides with topics that prove that the component chosen to address CPE is capable of satisfying DRs (feasibility studies) (following slides)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marR="0" lvl="0" indent="0" algn="l" rtl="0">
              <a:lnSpc>
                <a:spcPct val="115000"/>
              </a:lnSpc>
              <a:spcBef>
                <a:spcPts val="0"/>
              </a:spcBef>
              <a:spcAft>
                <a:spcPts val="0"/>
              </a:spcAft>
              <a:buNone/>
            </a:pPr>
            <a:r>
              <a:rPr lang="en" sz="1150" dirty="0">
                <a:solidFill>
                  <a:schemeClr val="dk1"/>
                </a:solidFill>
              </a:rPr>
              <a:t>**A complete list of requirements is not sought. Rather an explanation of which key requirements are driving the design, and how the current design satisfies them.**</a:t>
            </a:r>
            <a:endParaRPr sz="1150" dirty="0">
              <a:solidFill>
                <a:schemeClr val="dk1"/>
              </a:solidFill>
            </a:endParaRPr>
          </a:p>
          <a:p>
            <a:pPr marL="0" marR="0" lvl="0" indent="0" algn="l" rtl="0">
              <a:lnSpc>
                <a:spcPct val="115000"/>
              </a:lnSpc>
              <a:spcBef>
                <a:spcPts val="0"/>
              </a:spcBef>
              <a:spcAft>
                <a:spcPts val="0"/>
              </a:spcAft>
              <a:buNone/>
            </a:pPr>
            <a:r>
              <a:rPr lang="en" sz="1150" dirty="0">
                <a:solidFill>
                  <a:schemeClr val="dk1"/>
                </a:solidFill>
              </a:rPr>
              <a:t>Key design aspects were explained clearly and in detail, indicating a good grasp of the engineering issues, and the associated design choices were well justified. </a:t>
            </a:r>
            <a:endParaRPr sz="1150" dirty="0">
              <a:solidFill>
                <a:schemeClr val="dk1"/>
              </a:solidFill>
            </a:endParaRPr>
          </a:p>
          <a:p>
            <a:pPr marL="0" marR="0" lvl="0" indent="0" algn="l" rtl="0">
              <a:lnSpc>
                <a:spcPct val="115000"/>
              </a:lnSpc>
              <a:spcBef>
                <a:spcPts val="0"/>
              </a:spcBef>
              <a:spcAft>
                <a:spcPts val="0"/>
              </a:spcAft>
              <a:buNone/>
            </a:pPr>
            <a:r>
              <a:rPr lang="en" sz="1150" dirty="0">
                <a:solidFill>
                  <a:schemeClr val="dk1"/>
                </a:solidFill>
              </a:rPr>
              <a:t>Analysis or critical experiments presented to clearly establish that the design will work. (26-30pts) </a:t>
            </a:r>
            <a:endParaRPr sz="1150"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rgbClr val="595959"/>
                </a:solidFill>
              </a:rPr>
              <a:t>Section Outline: Camera module/shield, microprocessor, software </a:t>
            </a:r>
            <a:endParaRPr sz="1000" dirty="0">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000" dirty="0">
                <a:solidFill>
                  <a:srgbClr val="595959"/>
                </a:solidFill>
              </a:rPr>
              <a:t>List dependent functional and design </a:t>
            </a:r>
            <a:r>
              <a:rPr lang="en" sz="1000" dirty="0" err="1">
                <a:solidFill>
                  <a:srgbClr val="595959"/>
                </a:solidFill>
              </a:rPr>
              <a:t>reqs</a:t>
            </a:r>
            <a:r>
              <a:rPr lang="en" sz="1000" dirty="0">
                <a:solidFill>
                  <a:srgbClr val="595959"/>
                </a:solidFill>
              </a:rPr>
              <a:t> with section order:</a:t>
            </a:r>
            <a:br>
              <a:rPr lang="en" sz="1000" dirty="0">
                <a:solidFill>
                  <a:srgbClr val="595959"/>
                </a:solidFill>
              </a:rPr>
            </a:br>
            <a:r>
              <a:rPr lang="en" sz="1000" dirty="0">
                <a:solidFill>
                  <a:srgbClr val="595959"/>
                </a:solidFill>
              </a:rPr>
              <a:t>See slides 16-20 of Vortex </a:t>
            </a:r>
            <a:br>
              <a:rPr lang="en" sz="1000" dirty="0">
                <a:solidFill>
                  <a:srgbClr val="595959"/>
                </a:solidFill>
              </a:rPr>
            </a:br>
            <a:r>
              <a:rPr lang="en" sz="1000" u="sng" dirty="0">
                <a:solidFill>
                  <a:srgbClr val="0097A7"/>
                </a:solidFill>
                <a:hlinkClick r:id="rId3">
                  <a:extLst>
                    <a:ext uri="{A12FA001-AC4F-418D-AE19-62706E023703}">
                      <ahyp:hlinkClr xmlns:ahyp="http://schemas.microsoft.com/office/drawing/2018/hyperlinkcolor" val="tx"/>
                    </a:ext>
                  </a:extLst>
                </a:hlinkClick>
              </a:rPr>
              <a:t>https://www.colorado.edu/aerospace/sites/default/files/attached-files/chabotbill_290600_26120287_vortex_cdr_final.pdf</a:t>
            </a:r>
            <a:r>
              <a:rPr lang="en" sz="1000" dirty="0">
                <a:solidFill>
                  <a:srgbClr val="595959"/>
                </a:solidFill>
              </a:rPr>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f9d9a13bb3_0_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f9d9a13bb3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1045494dcaa_2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1045494dcaa_2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CHAVA</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007af0beb4_6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1007af0beb4_6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CHAVA </a:t>
            </a:r>
            <a:br>
              <a:rPr lang="en" dirty="0"/>
            </a:br>
            <a:endParaRPr dirty="0"/>
          </a:p>
          <a:p>
            <a:pPr marL="0" lvl="0" indent="0" algn="l" rtl="0">
              <a:spcBef>
                <a:spcPts val="0"/>
              </a:spcBef>
              <a:spcAft>
                <a:spcPts val="0"/>
              </a:spcAft>
              <a:buNone/>
            </a:pPr>
            <a:r>
              <a:rPr lang="en" dirty="0"/>
              <a:t>*****</a:t>
            </a:r>
            <a:r>
              <a:rPr lang="en" sz="1500" dirty="0">
                <a:solidFill>
                  <a:schemeClr val="dk1"/>
                </a:solidFill>
              </a:rPr>
              <a:t>Unable to get hands on logging-multimeter (Trudy could not find) to be able to show </a:t>
            </a:r>
            <a:r>
              <a:rPr lang="en" sz="1500" dirty="0" err="1">
                <a:solidFill>
                  <a:schemeClr val="dk1"/>
                </a:solidFill>
              </a:rPr>
              <a:t>pwr</a:t>
            </a:r>
            <a:r>
              <a:rPr lang="en" sz="1500" dirty="0">
                <a:solidFill>
                  <a:schemeClr val="dk1"/>
                </a:solidFill>
              </a:rPr>
              <a:t> draw changes over time </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fa40eee39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fa40eee39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NATALIE</a:t>
            </a:r>
            <a:br>
              <a:rPr lang="en">
                <a:solidFill>
                  <a:schemeClr val="dk1"/>
                </a:solidFill>
              </a:rPr>
            </a:br>
            <a:r>
              <a:rPr lang="en">
                <a:solidFill>
                  <a:schemeClr val="dk1"/>
                </a:solidFill>
              </a:rPr>
              <a:t>Project Risks:</a:t>
            </a:r>
            <a:br>
              <a:rPr lang="en">
                <a:solidFill>
                  <a:schemeClr val="dk1"/>
                </a:solidFill>
              </a:rPr>
            </a:br>
            <a:r>
              <a:rPr lang="en">
                <a:solidFill>
                  <a:schemeClr val="dk1"/>
                </a:solidFill>
              </a:rPr>
              <a:t>Risks could include:</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Not meeting requirements </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Detrimental case to the system day-in-the-life</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What are the unknowns that we still have </a:t>
            </a:r>
            <a:endParaRPr>
              <a:solidFill>
                <a:schemeClr val="dk1"/>
              </a:solidFill>
            </a:endParaRPr>
          </a:p>
          <a:p>
            <a:pPr marL="0" lvl="0" indent="0" algn="l" rtl="0">
              <a:spcBef>
                <a:spcPts val="0"/>
              </a:spcBef>
              <a:spcAft>
                <a:spcPts val="0"/>
              </a:spcAft>
              <a:buNone/>
            </a:pPr>
            <a:r>
              <a:rPr lang="en">
                <a:solidFill>
                  <a:schemeClr val="dk1"/>
                </a:solidFill>
              </a:rPr>
              <a:t>keep to 4ish risks (others in backup) </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1 slide that is table of current risks and how they are scored</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1 slide of risk mitigation plan</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1 slide of risk matrix showing outcome post risk mitigation </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Risks were specific and credible for this project, and reflect a good understanding of the issues of concern (9-10 pts)</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0485576c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10485576c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a:solidFill>
                  <a:srgbClr val="595959"/>
                </a:solidFill>
              </a:rPr>
              <a:t>NATALIE</a:t>
            </a:r>
            <a:endParaRPr sz="100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a:solidFill>
                  <a:srgbClr val="595959"/>
                </a:solidFill>
              </a:rPr>
              <a:t>There are quite a few risks involved with Cubist’s ability to successfully complete its mission, but what we have chosen to focus on here are those risks that ultimately have the largest impact on success. Specifically, optical parameters define key risks both because of the team’s overall lack of in-depth experience in this field, as well as the fact that, without strong optical functionality, the processor may either take too much time, consume too much power, or even fail to produce a solution at all. We have framed these risks such that they are controllable and can be mitigated before the star tracker operates in its day-in-the-life testing.</a:t>
            </a:r>
            <a:endParaRPr sz="1000">
              <a:solidFill>
                <a:srgbClr val="595959"/>
              </a:solidFill>
            </a:endParaRPr>
          </a:p>
          <a:p>
            <a:pPr marL="0" lvl="0" indent="0" algn="l" rtl="0">
              <a:lnSpc>
                <a:spcPct val="100000"/>
              </a:lnSpc>
              <a:spcBef>
                <a:spcPts val="1200"/>
              </a:spcBef>
              <a:spcAft>
                <a:spcPts val="0"/>
              </a:spcAft>
              <a:buClr>
                <a:schemeClr val="dk1"/>
              </a:buClr>
              <a:buSzPts val="1100"/>
              <a:buFont typeface="Arial"/>
              <a:buNone/>
            </a:pPr>
            <a:endParaRPr sz="1000">
              <a:solidFill>
                <a:srgbClr val="595959"/>
              </a:solidFill>
            </a:endParaRPr>
          </a:p>
          <a:p>
            <a:pPr marL="0" lvl="0" indent="0" algn="l" rtl="0">
              <a:spcBef>
                <a:spcPts val="1200"/>
              </a:spcBef>
              <a:spcAft>
                <a:spcPts val="0"/>
              </a:spcAft>
              <a:buClr>
                <a:schemeClr val="dk1"/>
              </a:buClr>
              <a:buSzPts val="1100"/>
              <a:buFont typeface="Arial"/>
              <a:buNone/>
            </a:pPr>
            <a:r>
              <a:rPr lang="en" sz="1000">
                <a:solidFill>
                  <a:srgbClr val="595959"/>
                </a:solidFill>
              </a:rPr>
              <a:t>mention power draw, processing capabilities - electronics</a:t>
            </a:r>
            <a:endParaRPr sz="100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a:solidFill>
                  <a:srgbClr val="595959"/>
                </a:solidFill>
              </a:rPr>
              <a:t>Merge similar risks together, add other categories</a:t>
            </a:r>
            <a:endParaRPr sz="100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a:solidFill>
                  <a:srgbClr val="595959"/>
                </a:solidFill>
              </a:rPr>
              <a:t>Misalignment in manufacturing</a:t>
            </a:r>
            <a:endParaRPr sz="1000">
              <a:solidFill>
                <a:srgbClr val="595959"/>
              </a:solidFill>
            </a:endParaRPr>
          </a:p>
          <a:p>
            <a:pPr marL="0" lvl="0" indent="0" algn="l" rtl="0">
              <a:lnSpc>
                <a:spcPct val="100000"/>
              </a:lnSpc>
              <a:spcBef>
                <a:spcPts val="1200"/>
              </a:spcBef>
              <a:spcAft>
                <a:spcPts val="0"/>
              </a:spcAft>
              <a:buClr>
                <a:schemeClr val="dk1"/>
              </a:buClr>
              <a:buSzPts val="1100"/>
              <a:buFont typeface="Arial"/>
              <a:buNone/>
            </a:pPr>
            <a:endParaRPr sz="1000">
              <a:solidFill>
                <a:srgbClr val="595959"/>
              </a:solidFill>
            </a:endParaRPr>
          </a:p>
          <a:p>
            <a:pPr marL="0" lvl="0" indent="0" algn="l" rtl="0">
              <a:lnSpc>
                <a:spcPct val="100000"/>
              </a:lnSpc>
              <a:spcBef>
                <a:spcPts val="1200"/>
              </a:spcBef>
              <a:spcAft>
                <a:spcPts val="1200"/>
              </a:spcAft>
              <a:buClr>
                <a:schemeClr val="dk1"/>
              </a:buClr>
              <a:buSzPts val="1100"/>
              <a:buFont typeface="Arial"/>
              <a:buNone/>
            </a:pPr>
            <a:r>
              <a:rPr lang="en" sz="1000">
                <a:solidFill>
                  <a:srgbClr val="595959"/>
                </a:solidFill>
              </a:rPr>
              <a:t>See WASP slide 29</a:t>
            </a:r>
            <a:br>
              <a:rPr lang="en" sz="1000">
                <a:solidFill>
                  <a:srgbClr val="595959"/>
                </a:solidFill>
              </a:rPr>
            </a:br>
            <a:r>
              <a:rPr lang="en" sz="1000" u="sng">
                <a:solidFill>
                  <a:srgbClr val="0097A7"/>
                </a:solidFill>
                <a:hlinkClick r:id="rId3">
                  <a:extLst>
                    <a:ext uri="{A12FA001-AC4F-418D-AE19-62706E023703}">
                      <ahyp:hlinkClr xmlns:ahyp="http://schemas.microsoft.com/office/drawing/2018/hyperlinkcolor" val="tx"/>
                    </a:ext>
                  </a:extLst>
                </a:hlinkClick>
              </a:rPr>
              <a:t>https://www.colorado.edu/aerospace/sites/default/files/attached-files/markovichemma_280520_26120477_wasp_cdr.pdf</a:t>
            </a:r>
            <a:r>
              <a:rPr lang="en" sz="1000">
                <a:solidFill>
                  <a:srgbClr val="595959"/>
                </a:solidFill>
              </a:rPr>
              <a:t> </a:t>
            </a:r>
            <a:endParaRPr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0485576c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0485576c0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a:p>
            <a:pPr marL="0" lvl="0" indent="0" algn="l" rtl="0">
              <a:spcBef>
                <a:spcPts val="0"/>
              </a:spcBef>
              <a:spcAft>
                <a:spcPts val="0"/>
              </a:spcAft>
              <a:buNone/>
            </a:pPr>
            <a:r>
              <a:rPr lang="en" dirty="0"/>
              <a:t>Allocated based on a set of weighting criteria based on projected impact. All risks before mitigation lie in the upper right corner where there is high severity (</a:t>
            </a:r>
            <a:r>
              <a:rPr lang="en" dirty="0" err="1"/>
              <a:t>i.e</a:t>
            </a:r>
            <a:r>
              <a:rPr lang="en" dirty="0"/>
              <a:t> higher propagated impact, higher level of requirement not met) and higher likelihood during the operation of Cubist. Ultimately we want to drive these risks down towards the bottom left, where the impact is more localized and the failure is less drastic.</a:t>
            </a:r>
            <a:endParaRPr dirty="0"/>
          </a:p>
          <a:p>
            <a:pPr marL="0" lvl="0" indent="0" algn="l" rtl="0">
              <a:spcBef>
                <a:spcPts val="0"/>
              </a:spcBef>
              <a:spcAft>
                <a:spcPts val="0"/>
              </a:spcAft>
              <a:buNone/>
            </a:pPr>
            <a:br>
              <a:rPr lang="en" dirty="0"/>
            </a:br>
            <a:r>
              <a:rPr lang="en" dirty="0"/>
              <a:t>Bottom left is great, top right is awful</a:t>
            </a:r>
            <a:endParaRPr dirty="0"/>
          </a:p>
          <a:p>
            <a:pPr marL="0" lvl="0" indent="0" algn="l" rtl="0">
              <a:spcBef>
                <a:spcPts val="0"/>
              </a:spcBef>
              <a:spcAft>
                <a:spcPts val="0"/>
              </a:spcAft>
              <a:buNone/>
            </a:pPr>
            <a:r>
              <a:rPr lang="en" dirty="0"/>
              <a:t>So bottom is good, left is good</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10485576c0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10485576c0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a:p>
            <a:pPr marL="0" lvl="0" indent="0" algn="l" rtl="0">
              <a:spcBef>
                <a:spcPts val="0"/>
              </a:spcBef>
              <a:spcAft>
                <a:spcPts val="0"/>
              </a:spcAft>
              <a:buNone/>
            </a:pPr>
            <a:r>
              <a:rPr lang="en" dirty="0"/>
              <a:t>Allocated based on a set of weighting criteria based on projected impact. All risks before mitigation lie in the upper right corner where there is high severity (</a:t>
            </a:r>
            <a:r>
              <a:rPr lang="en" dirty="0" err="1"/>
              <a:t>i.e</a:t>
            </a:r>
            <a:r>
              <a:rPr lang="en" dirty="0"/>
              <a:t> higher propagated impact, higher level of requirement not met) and higher likelihood during the operation of Cubist. Ultimately we want to drive these risks down towards the bottom left, where the impact is more localized and the failure is less drastic.</a:t>
            </a:r>
            <a:endParaRPr dirty="0"/>
          </a:p>
          <a:p>
            <a:pPr marL="0" lvl="0" indent="0" algn="l" rtl="0">
              <a:spcBef>
                <a:spcPts val="0"/>
              </a:spcBef>
              <a:spcAft>
                <a:spcPts val="0"/>
              </a:spcAft>
              <a:buNone/>
            </a:pPr>
            <a:br>
              <a:rPr lang="en" dirty="0"/>
            </a:br>
            <a:r>
              <a:rPr lang="en" dirty="0"/>
              <a:t>Bottom left is great, top right is awful</a:t>
            </a:r>
            <a:endParaRPr dirty="0"/>
          </a:p>
          <a:p>
            <a:pPr marL="0" lvl="0" indent="0" algn="l" rtl="0">
              <a:spcBef>
                <a:spcPts val="0"/>
              </a:spcBef>
              <a:spcAft>
                <a:spcPts val="0"/>
              </a:spcAft>
              <a:buNone/>
            </a:pPr>
            <a:r>
              <a:rPr lang="en" dirty="0"/>
              <a:t>So bottom is good, left is good</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102d216ae2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102d216ae2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a:p>
            <a:pPr marL="0" lvl="0" indent="0" algn="l" rtl="0">
              <a:spcBef>
                <a:spcPts val="0"/>
              </a:spcBef>
              <a:spcAft>
                <a:spcPts val="0"/>
              </a:spcAft>
              <a:buNone/>
            </a:pPr>
            <a:r>
              <a:rPr lang="en" dirty="0"/>
              <a:t>Allocated based on a set of weighting criteria based on projected impact. All risks before mitigation lie in the upper right corner where there is high severity (</a:t>
            </a:r>
            <a:r>
              <a:rPr lang="en" dirty="0" err="1"/>
              <a:t>i.e</a:t>
            </a:r>
            <a:r>
              <a:rPr lang="en" dirty="0"/>
              <a:t> higher propagated impact, higher level of requirement not met) and higher likelihood during the operation of Cubist. Ultimately we want to drive these risks down towards the bottom left, where the impact is more localized and the failure is less drastic.</a:t>
            </a:r>
            <a:endParaRPr dirty="0"/>
          </a:p>
          <a:p>
            <a:pPr marL="0" lvl="0" indent="0" algn="l" rtl="0">
              <a:spcBef>
                <a:spcPts val="0"/>
              </a:spcBef>
              <a:spcAft>
                <a:spcPts val="0"/>
              </a:spcAft>
              <a:buNone/>
            </a:pPr>
            <a:br>
              <a:rPr lang="en" dirty="0"/>
            </a:br>
            <a:r>
              <a:rPr lang="en" dirty="0"/>
              <a:t>Bottom left is great, top right is awful</a:t>
            </a:r>
            <a:endParaRPr dirty="0"/>
          </a:p>
          <a:p>
            <a:pPr marL="0" lvl="0" indent="0" algn="l" rtl="0">
              <a:spcBef>
                <a:spcPts val="0"/>
              </a:spcBef>
              <a:spcAft>
                <a:spcPts val="0"/>
              </a:spcAft>
              <a:buNone/>
            </a:pPr>
            <a:r>
              <a:rPr lang="en" dirty="0"/>
              <a:t>So bottom is good, left is good</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f9d9a13bb3_0_1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f9d9a13bb3_0_1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NATALIE</a:t>
            </a:r>
            <a:endParaRPr>
              <a:solidFill>
                <a:schemeClr val="dk1"/>
              </a:solidFill>
            </a:endParaRPr>
          </a:p>
          <a:p>
            <a:pPr marL="0" lvl="0" indent="0" algn="l" rtl="0">
              <a:spcBef>
                <a:spcPts val="0"/>
              </a:spcBef>
              <a:spcAft>
                <a:spcPts val="0"/>
              </a:spcAft>
              <a:buNone/>
            </a:pPr>
            <a:r>
              <a:rPr lang="en">
                <a:solidFill>
                  <a:schemeClr val="dk1"/>
                </a:solidFill>
              </a:rPr>
              <a:t>To show that our requirements are met and that all critical project elements are adequately sustained, we will now move into Verification and Validation, where we discuss both the analysis we have completed thus far to prove that we have successfully mitigated the impact of a given risk, as well as physical functional testing we plan to conduct moving forward.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Verification &amp; validation:</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Risk 1:</a:t>
            </a:r>
            <a:endParaRPr>
              <a:solidFill>
                <a:schemeClr val="dk1"/>
              </a:solidFill>
            </a:endParaRPr>
          </a:p>
          <a:p>
            <a:pPr marL="1371600" lvl="2" indent="-298450" algn="l" rtl="0">
              <a:spcBef>
                <a:spcPts val="0"/>
              </a:spcBef>
              <a:spcAft>
                <a:spcPts val="0"/>
              </a:spcAft>
              <a:buClr>
                <a:schemeClr val="dk1"/>
              </a:buClr>
              <a:buSzPts val="1100"/>
              <a:buAutoNum type="romanLcParenR"/>
            </a:pPr>
            <a:r>
              <a:rPr lang="en">
                <a:solidFill>
                  <a:schemeClr val="dk1"/>
                </a:solidFill>
              </a:rPr>
              <a:t>Slide that includes:</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Test description: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Objective: risk mitigation plan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Key elements/ variables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Expected outcome </a:t>
            </a:r>
            <a:endParaRPr>
              <a:solidFill>
                <a:schemeClr val="dk1"/>
              </a:solidFill>
            </a:endParaRPr>
          </a:p>
          <a:p>
            <a:pPr marL="1828800" lvl="3" indent="-298450" algn="l" rtl="0">
              <a:spcBef>
                <a:spcPts val="0"/>
              </a:spcBef>
              <a:spcAft>
                <a:spcPts val="0"/>
              </a:spcAft>
              <a:buClr>
                <a:schemeClr val="dk1"/>
              </a:buClr>
              <a:buSzPts val="1100"/>
              <a:buAutoNum type="arabicParenBoth"/>
            </a:pPr>
            <a:r>
              <a:rPr lang="en">
                <a:solidFill>
                  <a:schemeClr val="dk1"/>
                </a:solidFill>
              </a:rPr>
              <a:t>Actual outcome if test has been done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Risk 2:</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Risk 3:</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Risk 4:</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V&amp;V plan for ones that have not been completed for next semester </a:t>
            </a:r>
            <a:br>
              <a:rPr lang="en">
                <a:solidFill>
                  <a:schemeClr val="dk1"/>
                </a:solidFill>
              </a:rPr>
            </a:br>
            <a:endParaRPr>
              <a:solidFill>
                <a:schemeClr val="dk1"/>
              </a:solidFill>
            </a:endParaRPr>
          </a:p>
          <a:p>
            <a:pPr marL="0" lvl="0" indent="0" algn="l" rtl="0">
              <a:spcBef>
                <a:spcPts val="0"/>
              </a:spcBef>
              <a:spcAft>
                <a:spcPts val="0"/>
              </a:spcAft>
              <a:buNone/>
            </a:pPr>
            <a:r>
              <a:rPr lang="en">
                <a:solidFill>
                  <a:schemeClr val="dk1"/>
                </a:solidFill>
              </a:rPr>
              <a:t>Rubric:</a:t>
            </a:r>
            <a:endParaRPr>
              <a:solidFill>
                <a:schemeClr val="dk1"/>
              </a:solidFill>
            </a:endParaRPr>
          </a:p>
          <a:p>
            <a:pPr marL="457200" marR="0" lvl="0" indent="-301625" algn="l" rtl="0">
              <a:lnSpc>
                <a:spcPct val="115000"/>
              </a:lnSpc>
              <a:spcBef>
                <a:spcPts val="0"/>
              </a:spcBef>
              <a:spcAft>
                <a:spcPts val="0"/>
              </a:spcAft>
              <a:buClr>
                <a:schemeClr val="dk1"/>
              </a:buClr>
              <a:buSzPts val="1150"/>
              <a:buAutoNum type="arabicParenR"/>
            </a:pPr>
            <a:r>
              <a:rPr lang="en" sz="1150">
                <a:solidFill>
                  <a:schemeClr val="dk1"/>
                </a:solidFill>
              </a:rPr>
              <a:t>Describe how the design will be verified </a:t>
            </a:r>
            <a:r>
              <a:rPr lang="en" sz="1150" b="1">
                <a:solidFill>
                  <a:schemeClr val="dk1"/>
                </a:solidFill>
              </a:rPr>
              <a:t>against predictive models</a:t>
            </a:r>
            <a:r>
              <a:rPr lang="en" sz="1150">
                <a:solidFill>
                  <a:schemeClr val="dk1"/>
                </a:solidFill>
              </a:rPr>
              <a:t> through characterization testing.</a:t>
            </a:r>
            <a:endParaRPr sz="1150">
              <a:solidFill>
                <a:schemeClr val="dk1"/>
              </a:solidFill>
            </a:endParaRPr>
          </a:p>
          <a:p>
            <a:pPr marL="457200" marR="0" lvl="0" indent="-301625" algn="l" rtl="0">
              <a:lnSpc>
                <a:spcPct val="115000"/>
              </a:lnSpc>
              <a:spcBef>
                <a:spcPts val="0"/>
              </a:spcBef>
              <a:spcAft>
                <a:spcPts val="0"/>
              </a:spcAft>
              <a:buClr>
                <a:schemeClr val="dk1"/>
              </a:buClr>
              <a:buSzPts val="1150"/>
              <a:buAutoNum type="arabicParenR"/>
            </a:pPr>
            <a:r>
              <a:rPr lang="en" sz="1150">
                <a:solidFill>
                  <a:schemeClr val="dk1"/>
                </a:solidFill>
              </a:rPr>
              <a:t>Use diagrams to convey the test set up, the facilities and equipment needed, and how the test works.</a:t>
            </a:r>
            <a:endParaRPr>
              <a:solidFill>
                <a:schemeClr val="dk1"/>
              </a:solidFill>
            </a:endParaRPr>
          </a:p>
          <a:p>
            <a:pPr marL="457200" marR="0" lvl="0" indent="-301625" algn="l" rtl="0">
              <a:lnSpc>
                <a:spcPct val="115000"/>
              </a:lnSpc>
              <a:spcBef>
                <a:spcPts val="0"/>
              </a:spcBef>
              <a:spcAft>
                <a:spcPts val="0"/>
              </a:spcAft>
              <a:buClr>
                <a:schemeClr val="dk1"/>
              </a:buClr>
              <a:buSzPts val="1150"/>
              <a:buAutoNum type="arabicParenR"/>
            </a:pPr>
            <a:r>
              <a:rPr lang="en" sz="1150">
                <a:solidFill>
                  <a:schemeClr val="dk1"/>
                </a:solidFill>
              </a:rPr>
              <a:t>Describe the measurements to be made, and key measurement issues (resolution, sampling rate, etc.) </a:t>
            </a:r>
            <a:endParaRPr>
              <a:solidFill>
                <a:schemeClr val="dk1"/>
              </a:solidFill>
            </a:endParaRPr>
          </a:p>
          <a:p>
            <a:pPr marL="457200" marR="0" lvl="0" indent="-301625" algn="l" rtl="0">
              <a:lnSpc>
                <a:spcPct val="115000"/>
              </a:lnSpc>
              <a:spcBef>
                <a:spcPts val="0"/>
              </a:spcBef>
              <a:spcAft>
                <a:spcPts val="0"/>
              </a:spcAft>
              <a:buClr>
                <a:schemeClr val="dk1"/>
              </a:buClr>
              <a:buSzPts val="1150"/>
              <a:buAutoNum type="arabicParenR"/>
            </a:pPr>
            <a:r>
              <a:rPr lang="en" sz="1150">
                <a:solidFill>
                  <a:schemeClr val="dk1"/>
                </a:solidFill>
              </a:rPr>
              <a:t>Show how the selected sensors, instruments, data acquisition, test fixtures, etc. provide the required capabilities.</a:t>
            </a:r>
            <a:endParaRPr>
              <a:solidFill>
                <a:schemeClr val="dk1"/>
              </a:solidFill>
            </a:endParaRPr>
          </a:p>
          <a:p>
            <a:pPr marL="457200" marR="0" lvl="0" indent="-301625" algn="l" rtl="0">
              <a:lnSpc>
                <a:spcPct val="115000"/>
              </a:lnSpc>
              <a:spcBef>
                <a:spcPts val="0"/>
              </a:spcBef>
              <a:spcAft>
                <a:spcPts val="0"/>
              </a:spcAft>
              <a:buClr>
                <a:schemeClr val="dk1"/>
              </a:buClr>
              <a:buSzPts val="1150"/>
              <a:buAutoNum type="arabicParenR"/>
            </a:pPr>
            <a:r>
              <a:rPr lang="en" sz="1150">
                <a:solidFill>
                  <a:schemeClr val="dk1"/>
                </a:solidFill>
              </a:rPr>
              <a:t>Describe how the design will be validated against functional requirements and overall project success criteria.</a:t>
            </a:r>
            <a:endParaRPr sz="1150">
              <a:solidFill>
                <a:schemeClr val="dk1"/>
              </a:solidFill>
            </a:endParaRPr>
          </a:p>
          <a:p>
            <a:pPr marL="0" marR="0" lvl="0" indent="0" algn="l" rtl="0">
              <a:lnSpc>
                <a:spcPct val="115000"/>
              </a:lnSpc>
              <a:spcBef>
                <a:spcPts val="0"/>
              </a:spcBef>
              <a:spcAft>
                <a:spcPts val="0"/>
              </a:spcAft>
              <a:buNone/>
            </a:pPr>
            <a:endParaRPr sz="115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See example in Vortex slides 52-59, specifically slide 53 for table structure example:</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rgbClr val="0097A7"/>
                </a:solidFill>
                <a:hlinkClick r:id="rId3">
                  <a:extLst>
                    <a:ext uri="{A12FA001-AC4F-418D-AE19-62706E023703}">
                      <ahyp:hlinkClr xmlns:ahyp="http://schemas.microsoft.com/office/drawing/2018/hyperlinkcolor" val="tx"/>
                    </a:ext>
                  </a:extLst>
                </a:hlinkClick>
              </a:rPr>
              <a:t>https://www.colorado.edu/aerospace/sites/default/files/attached-files/chabotbill_290600_26120287_vortex_cdr_final.pdf</a:t>
            </a:r>
            <a:r>
              <a:rPr lang="en">
                <a:solidFill>
                  <a:schemeClr val="dk1"/>
                </a:solidFill>
              </a:rPr>
              <a:t> </a:t>
            </a:r>
            <a:endParaRPr>
              <a:solidFill>
                <a:schemeClr val="dk1"/>
              </a:solidFill>
            </a:endParaRPr>
          </a:p>
          <a:p>
            <a:pPr marL="0" marR="0" lvl="0" indent="0" algn="l" rtl="0">
              <a:lnSpc>
                <a:spcPct val="115000"/>
              </a:lnSpc>
              <a:spcBef>
                <a:spcPts val="0"/>
              </a:spcBef>
              <a:spcAft>
                <a:spcPts val="0"/>
              </a:spcAft>
              <a:buNone/>
            </a:pPr>
            <a:endParaRPr sz="1150">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cf905af373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cf905af373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Reiterate why this testing is important, what it helps us to see</a:t>
            </a:r>
            <a:endParaRPr/>
          </a:p>
          <a:p>
            <a:pPr marL="0" lvl="0" indent="0" algn="l" rtl="0">
              <a:spcBef>
                <a:spcPts val="0"/>
              </a:spcBef>
              <a:spcAft>
                <a:spcPts val="0"/>
              </a:spcAft>
              <a:buNone/>
            </a:pPr>
            <a:endParaRPr/>
          </a:p>
          <a:p>
            <a:pPr marL="0" lvl="0" indent="0" algn="l" rtl="0">
              <a:spcBef>
                <a:spcPts val="0"/>
              </a:spcBef>
              <a:spcAft>
                <a:spcPts val="0"/>
              </a:spcAft>
              <a:buNone/>
            </a:pPr>
            <a:r>
              <a:rPr lang="en"/>
              <a:t>LASP’s Heliostat test facility uses a series of three mirrors to focus light and emulate image reception by a curved lens. This test has been confirmed to be completely free for the team to use, requires the full star tracker system but no external equipment, and shall be conducted late March-early April to test the effectiveness of the baffle. Shown on the left is a generic diagram of the  Heliostat functionality, and shown on the right is the actual Heliostat setup at LASP. This method has been proven useful for V&amp;V for similar COTS star trackers such as those produced by Blue Canyon Technologies</a:t>
            </a:r>
            <a:endParaRPr/>
          </a:p>
          <a:p>
            <a:pPr marL="0" lvl="0" indent="0" algn="l" rtl="0">
              <a:spcBef>
                <a:spcPts val="0"/>
              </a:spcBef>
              <a:spcAft>
                <a:spcPts val="0"/>
              </a:spcAft>
              <a:buNone/>
            </a:pPr>
            <a:endParaRPr/>
          </a:p>
          <a:p>
            <a:pPr marL="0" lvl="0" indent="0" algn="l" rtl="0">
              <a:spcBef>
                <a:spcPts val="0"/>
              </a:spcBef>
              <a:spcAft>
                <a:spcPts val="0"/>
              </a:spcAft>
              <a:buNone/>
            </a:pPr>
            <a:r>
              <a:rPr lang="en"/>
              <a:t>Diagram:</a:t>
            </a:r>
            <a:endParaRPr/>
          </a:p>
          <a:p>
            <a:pPr marL="0" lvl="0" indent="0" algn="l" rtl="0">
              <a:spcBef>
                <a:spcPts val="0"/>
              </a:spcBef>
              <a:spcAft>
                <a:spcPts val="0"/>
              </a:spcAft>
              <a:buNone/>
            </a:pPr>
            <a:r>
              <a:rPr lang="en" u="sng">
                <a:solidFill>
                  <a:schemeClr val="hlink"/>
                </a:solidFill>
                <a:hlinkClick r:id="rId3"/>
              </a:rPr>
              <a:t>https://www.sciencedirect.com/science/article/pii/S0038092X20306447#f0005</a:t>
            </a:r>
            <a:endParaRPr/>
          </a:p>
          <a:p>
            <a:pPr marL="0" lvl="0" indent="0" algn="l" rtl="0">
              <a:spcBef>
                <a:spcPts val="0"/>
              </a:spcBef>
              <a:spcAft>
                <a:spcPts val="0"/>
              </a:spcAft>
              <a:buNone/>
            </a:pPr>
            <a:endParaRPr/>
          </a:p>
          <a:p>
            <a:pPr marL="0" lvl="0" indent="0" algn="l" rtl="0">
              <a:spcBef>
                <a:spcPts val="0"/>
              </a:spcBef>
              <a:spcAft>
                <a:spcPts val="0"/>
              </a:spcAft>
              <a:buNone/>
            </a:pPr>
            <a:r>
              <a:rPr lang="en"/>
              <a:t>pic:</a:t>
            </a:r>
            <a:endParaRPr/>
          </a:p>
          <a:p>
            <a:pPr marL="0" lvl="0" indent="0" algn="l" rtl="0">
              <a:spcBef>
                <a:spcPts val="0"/>
              </a:spcBef>
              <a:spcAft>
                <a:spcPts val="0"/>
              </a:spcAft>
              <a:buNone/>
            </a:pPr>
            <a:r>
              <a:rPr lang="en" u="sng">
                <a:solidFill>
                  <a:schemeClr val="hlink"/>
                </a:solidFill>
                <a:hlinkClick r:id="rId4"/>
              </a:rPr>
              <a:t>https://lasp.colorado.edu/home/wp-content/uploads/2013/04/LASP-ENG_Test-Cal.pdf</a:t>
            </a:r>
            <a:r>
              <a:rPr lang="en"/>
              <a: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10251433d65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10251433d65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ZEMAX sensitivity: 3 plots w parameters that could vary from “idealized values” like vane knife edge, absorptivity, and scatter fraction (BSDF) which is an </a:t>
            </a:r>
            <a:r>
              <a:rPr lang="en" sz="1200" u="sng">
                <a:solidFill>
                  <a:srgbClr val="595959"/>
                </a:solidFill>
              </a:rPr>
              <a:t>empirically</a:t>
            </a:r>
            <a:r>
              <a:rPr lang="en" sz="1200">
                <a:solidFill>
                  <a:srgbClr val="595959"/>
                </a:solidFill>
              </a:rPr>
              <a:t> quantified parameter based on material and geometry so we can only estimate it  </a:t>
            </a:r>
            <a:endParaRPr sz="12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Vane radius: Angle vs PST </a:t>
            </a:r>
            <a:endParaRPr sz="12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Absorptivity: Angle vs PST </a:t>
            </a:r>
            <a:endParaRPr sz="1200" b="1">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200" b="1">
                <a:solidFill>
                  <a:srgbClr val="595959"/>
                </a:solidFill>
              </a:rPr>
              <a:t>Scatter fraction: Angle vs PST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d9a13bb3_0_1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d9a13bb3_0_1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03766e8d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03766e8d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ZEMAX sensitivity: 3 plots w parameters that could vary from “idealized values” like vane knife edge, absorptivity, and scatter fraction (BSDF) which is an </a:t>
            </a:r>
            <a:r>
              <a:rPr lang="en" sz="1200" u="sng">
                <a:solidFill>
                  <a:srgbClr val="595959"/>
                </a:solidFill>
              </a:rPr>
              <a:t>empirically</a:t>
            </a:r>
            <a:r>
              <a:rPr lang="en" sz="1200">
                <a:solidFill>
                  <a:srgbClr val="595959"/>
                </a:solidFill>
              </a:rPr>
              <a:t> quantified parameter based on material and geometry so we can only estimate it  </a:t>
            </a:r>
            <a:endParaRPr sz="12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Vane radius: Angle vs PST </a:t>
            </a:r>
            <a:endParaRPr sz="12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Absorptivity: Angle vs PST </a:t>
            </a:r>
            <a:endParaRPr sz="1200" b="1">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200" b="1">
                <a:solidFill>
                  <a:srgbClr val="595959"/>
                </a:solidFill>
              </a:rPr>
              <a:t>Scatter fraction: Angle vs PST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103766e8db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103766e8db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ZEMAX sensitivity: 3 plots w parameters that could vary from “idealized values” like vane knife edge, absorptivity, and scatter fraction (BSDF) which is an </a:t>
            </a:r>
            <a:r>
              <a:rPr lang="en" sz="1200" u="sng">
                <a:solidFill>
                  <a:srgbClr val="595959"/>
                </a:solidFill>
              </a:rPr>
              <a:t>empirically</a:t>
            </a:r>
            <a:r>
              <a:rPr lang="en" sz="1200">
                <a:solidFill>
                  <a:srgbClr val="595959"/>
                </a:solidFill>
              </a:rPr>
              <a:t> quantified parameter based on material and geometry so we can only estimate it  </a:t>
            </a:r>
            <a:endParaRPr sz="12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Vane radius: Angle vs PST </a:t>
            </a:r>
            <a:endParaRPr sz="12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Absorptivity: Angle vs PST </a:t>
            </a:r>
            <a:endParaRPr sz="1200" b="1">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200" b="1">
                <a:solidFill>
                  <a:srgbClr val="595959"/>
                </a:solidFill>
              </a:rPr>
              <a:t>Scatter fraction: Angle vs PST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0251433d65_9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0251433d65_9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Maria (pres), Cam (slide)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Shows that 1 thou positional tolerances easily allows us to meet the 5 thou concentricity tolerance needed per Maria’s analysis</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03766e8db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03766e8db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ZEMAX sensitivity: 3 plots w parameters that could vary from “idealized values” like vane knife edge, absorptivity, and scatter fraction (BSDF) which is an </a:t>
            </a:r>
            <a:r>
              <a:rPr lang="en" sz="1200" u="sng">
                <a:solidFill>
                  <a:srgbClr val="595959"/>
                </a:solidFill>
              </a:rPr>
              <a:t>empirically</a:t>
            </a:r>
            <a:r>
              <a:rPr lang="en" sz="1200">
                <a:solidFill>
                  <a:srgbClr val="595959"/>
                </a:solidFill>
              </a:rPr>
              <a:t> quantified parameter based on material and geometry so we can only estimate it  </a:t>
            </a:r>
            <a:endParaRPr sz="12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Vane radius: Angle vs PST </a:t>
            </a:r>
            <a:endParaRPr sz="12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Absorptivity: Angle vs PST </a:t>
            </a:r>
            <a:endParaRPr sz="1200" b="1">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200" b="1">
                <a:solidFill>
                  <a:srgbClr val="595959"/>
                </a:solidFill>
              </a:rPr>
              <a:t>Scatter fraction: Angle vs PST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1048a00c2b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7" name="Google Shape;1687;g1048a00c2b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ZEMAX sensitivity: 3 plots w parameters that could vary from “idealized values” like vane knife edge, absorptivity, and scatter fraction (BSDF) which is an </a:t>
            </a:r>
            <a:r>
              <a:rPr lang="en" sz="1200" u="sng">
                <a:solidFill>
                  <a:srgbClr val="595959"/>
                </a:solidFill>
              </a:rPr>
              <a:t>empirically</a:t>
            </a:r>
            <a:r>
              <a:rPr lang="en" sz="1200">
                <a:solidFill>
                  <a:srgbClr val="595959"/>
                </a:solidFill>
              </a:rPr>
              <a:t> quantified parameter based on material and geometry so we can only estimate it  </a:t>
            </a:r>
            <a:endParaRPr sz="12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Vane radius: Angle vs PST </a:t>
            </a:r>
            <a:endParaRPr sz="12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595959"/>
                </a:solidFill>
              </a:rPr>
              <a:t>Vary Absorptivity: Angle vs PST </a:t>
            </a:r>
            <a:endParaRPr sz="1200" b="1">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200" b="1">
                <a:solidFill>
                  <a:srgbClr val="595959"/>
                </a:solidFill>
              </a:rPr>
              <a:t>Scatter fraction: Angle vs PST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fa6f0fee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fa6f0fee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JOSIE OR NICKY</a:t>
            </a:r>
            <a:br>
              <a:rPr lang="en" dirty="0"/>
            </a:br>
            <a:r>
              <a:rPr lang="en" dirty="0"/>
              <a:t>Stray light from the Sun or Moon can make the centroiding algorithm more difficult, as it cannot subtract the background light evenly - this can cause stars to disappear entirely due to the similarity in brightness and increase the software runtime.</a:t>
            </a:r>
            <a:endParaRPr dirty="0"/>
          </a:p>
          <a:p>
            <a:pPr marL="0" lvl="0" indent="0" algn="l" rtl="0">
              <a:spcBef>
                <a:spcPts val="0"/>
              </a:spcBef>
              <a:spcAft>
                <a:spcPts val="0"/>
              </a:spcAft>
              <a:buClr>
                <a:schemeClr val="dk1"/>
              </a:buClr>
              <a:buSzPts val="1100"/>
              <a:buFont typeface="Arial"/>
              <a:buNone/>
            </a:pPr>
            <a:r>
              <a:rPr lang="en" dirty="0"/>
              <a:t>Preliminary testing took place on the RPi Zero 2 before adding blur/downsample/tracking, so expect to see this speed increase with further testing.</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f9d9a13bb3_0_1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f9d9a13bb3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f9d9a13bb3_0_1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f9d9a13bb3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103766e8dbe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103766e8dbe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f9d9a13bb3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7" name="Google Shape;1847;gf9d9a13bb3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a:p>
            <a:pPr marL="0" lvl="0" indent="0" algn="l" rtl="0">
              <a:lnSpc>
                <a:spcPct val="115000"/>
              </a:lnSpc>
              <a:spcBef>
                <a:spcPts val="900"/>
              </a:spcBef>
              <a:spcAft>
                <a:spcPts val="0"/>
              </a:spcAft>
              <a:buClr>
                <a:schemeClr val="dk1"/>
              </a:buClr>
              <a:buSzPts val="1100"/>
              <a:buFont typeface="Arial"/>
              <a:buNone/>
            </a:pPr>
            <a:r>
              <a:rPr lang="en" sz="1200">
                <a:solidFill>
                  <a:srgbClr val="444444"/>
                </a:solidFill>
                <a:highlight>
                  <a:srgbClr val="FFFFFF"/>
                </a:highlight>
              </a:rPr>
              <a:t>AIAA abstracts will be due to the advisor on Feb 4th, and due to the conference submission on Feb 13th.</a:t>
            </a:r>
            <a:br>
              <a:rPr lang="en" sz="1200">
                <a:solidFill>
                  <a:srgbClr val="444444"/>
                </a:solidFill>
                <a:highlight>
                  <a:srgbClr val="FFFFFF"/>
                </a:highlight>
              </a:rPr>
            </a:br>
            <a:r>
              <a:rPr lang="en" sz="1200" b="1">
                <a:solidFill>
                  <a:srgbClr val="444444"/>
                </a:solidFill>
                <a:highlight>
                  <a:srgbClr val="FFFFFF"/>
                </a:highlight>
              </a:rPr>
              <a:t>Test Readiness Review will be an hour long review (same as CDR/PDR) and will be the weeks of Feb 14th and Feb 21st.</a:t>
            </a:r>
            <a:br>
              <a:rPr lang="en" sz="1200" b="1">
                <a:solidFill>
                  <a:srgbClr val="444444"/>
                </a:solidFill>
                <a:highlight>
                  <a:srgbClr val="FFFFFF"/>
                </a:highlight>
              </a:rPr>
            </a:br>
            <a:r>
              <a:rPr lang="en" sz="1200" b="1">
                <a:solidFill>
                  <a:srgbClr val="444444"/>
                </a:solidFill>
                <a:highlight>
                  <a:srgbClr val="FFFFFF"/>
                </a:highlight>
              </a:rPr>
              <a:t>Spring Final Review will be an hour long review and will be the weeks of April 18th and April 25th.</a:t>
            </a:r>
            <a:br>
              <a:rPr lang="en" sz="1200" b="1">
                <a:solidFill>
                  <a:srgbClr val="444444"/>
                </a:solidFill>
                <a:highlight>
                  <a:srgbClr val="FFFFFF"/>
                </a:highlight>
              </a:rPr>
            </a:br>
            <a:r>
              <a:rPr lang="en" sz="1200">
                <a:solidFill>
                  <a:srgbClr val="444444"/>
                </a:solidFill>
                <a:highlight>
                  <a:srgbClr val="FFFFFF"/>
                </a:highlight>
              </a:rPr>
              <a:t>There will be a AES Projects Symposium that is typically in mid April prior to SFR</a:t>
            </a:r>
            <a:endParaRPr sz="1200">
              <a:solidFill>
                <a:srgbClr val="444444"/>
              </a:solidFill>
              <a:highlight>
                <a:srgbClr val="FFFFFF"/>
              </a:highlight>
            </a:endParaRPr>
          </a:p>
          <a:p>
            <a:pPr marL="0" lvl="0" indent="0" algn="l" rtl="0">
              <a:spcBef>
                <a:spcPts val="9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f856bc606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f856bc606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a:p>
            <a:pPr marL="0" lvl="0" indent="0" algn="l" rtl="0">
              <a:spcBef>
                <a:spcPts val="0"/>
              </a:spcBef>
              <a:spcAft>
                <a:spcPts val="0"/>
              </a:spcAft>
              <a:buNone/>
            </a:pPr>
            <a:r>
              <a:rPr lang="en"/>
              <a:t>Notes for speaking:</a:t>
            </a:r>
            <a:endParaRPr/>
          </a:p>
          <a:p>
            <a:pPr marL="0" lvl="0" indent="0" algn="l" rtl="0">
              <a:spcBef>
                <a:spcPts val="0"/>
              </a:spcBef>
              <a:spcAft>
                <a:spcPts val="0"/>
              </a:spcAft>
              <a:buNone/>
            </a:pPr>
            <a:r>
              <a:rPr lang="en"/>
              <a:t>Our Concept of Operations has been more clearly designed to be project specific. In the case of a day-in-the-life test, we will take our star tracker to a location of low light pollution and test at night. </a:t>
            </a:r>
            <a:br>
              <a:rPr lang="en"/>
            </a:br>
            <a:r>
              <a:rPr lang="en"/>
              <a:t>1) The baffle will attenuate stray light and other bright objects including the Sun and Moon. It will capture an image (2) of the starfield which is processed for a pattern to be identified (3a) </a:t>
            </a:r>
            <a:br>
              <a:rPr lang="en"/>
            </a:br>
            <a:r>
              <a:rPr lang="en"/>
              <a:t>4a) The pattern will be compared and matched to our onboard star catalog. </a:t>
            </a:r>
            <a:br>
              <a:rPr lang="en"/>
            </a:br>
            <a:r>
              <a:rPr lang="en"/>
              <a:t>5a) Our software will process the pattern, determine the right ascension and declination angles that are translated to a quaternion. (state coord frame) </a:t>
            </a:r>
            <a:br>
              <a:rPr lang="en"/>
            </a:br>
            <a:r>
              <a:rPr lang="en"/>
              <a:t>Simultaneously with this, the star tracker’s solution shall be verified against a “truth” model. the first two steps are exactly the same. Images are stored on the onboard processor and later uploaded to a computer. </a:t>
            </a:r>
            <a:endParaRPr/>
          </a:p>
          <a:p>
            <a:pPr marL="0" lvl="0" indent="0" algn="l" rtl="0">
              <a:spcBef>
                <a:spcPts val="0"/>
              </a:spcBef>
              <a:spcAft>
                <a:spcPts val="0"/>
              </a:spcAft>
              <a:buNone/>
            </a:pPr>
            <a:r>
              <a:rPr lang="en"/>
              <a:t>4b) The images are compared against our truth model, a software called Astrometry.net </a:t>
            </a:r>
            <a:endParaRPr/>
          </a:p>
          <a:p>
            <a:pPr marL="0" lvl="0" indent="0" algn="l" rtl="0">
              <a:spcBef>
                <a:spcPts val="0"/>
              </a:spcBef>
              <a:spcAft>
                <a:spcPts val="0"/>
              </a:spcAft>
              <a:buNone/>
            </a:pPr>
            <a:r>
              <a:rPr lang="en"/>
              <a:t>5b) Astrometry.net processes these images and derives the same outputs to be compared for accuracy (6)</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1045494dca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1045494dca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f9d9a13bb3_0_1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7" name="Google Shape;2027;gf9d9a13bb3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f9d9a13bb3_0_1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f9d9a13bb3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104af927843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104af927843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104af92784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8" name="Google Shape;2048;g104af92784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f9d9a13bb3_0_1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f9d9a13bb3_0_1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02d216ae2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02d216ae2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102d216ae2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102d216ae2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102d216ae2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102d216ae2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102d216ae2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102d216ae2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f9d9a13bb3_0_10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f9d9a13bb3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NATALIE</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Design Solution:</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CAD model design Overview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Optical component selection:</a:t>
            </a:r>
            <a:endParaRPr>
              <a:solidFill>
                <a:schemeClr val="dk1"/>
              </a:solidFill>
            </a:endParaRPr>
          </a:p>
          <a:p>
            <a:pPr marL="1371600" lvl="2" indent="-298450" algn="l" rtl="0">
              <a:spcBef>
                <a:spcPts val="0"/>
              </a:spcBef>
              <a:spcAft>
                <a:spcPts val="0"/>
              </a:spcAft>
              <a:buClr>
                <a:schemeClr val="dk1"/>
              </a:buClr>
              <a:buSzPts val="1100"/>
              <a:buAutoNum type="romanLcParenR"/>
            </a:pPr>
            <a:r>
              <a:rPr lang="en">
                <a:solidFill>
                  <a:schemeClr val="dk1"/>
                </a:solidFill>
              </a:rPr>
              <a:t>Include the key specifications that component has that will be proved feasible &amp; in line with requirements in the Detailed Requirements and Satisfaction section </a:t>
            </a:r>
            <a:endParaRPr>
              <a:solidFill>
                <a:schemeClr val="dk1"/>
              </a:solidFill>
            </a:endParaRPr>
          </a:p>
          <a:p>
            <a:pPr marL="914400" lvl="1" indent="-298450" algn="l" rtl="0">
              <a:spcBef>
                <a:spcPts val="0"/>
              </a:spcBef>
              <a:spcAft>
                <a:spcPts val="0"/>
              </a:spcAft>
              <a:buClr>
                <a:schemeClr val="dk1"/>
              </a:buClr>
              <a:buSzPts val="1100"/>
              <a:buAutoNum type="alphaLcParenR"/>
            </a:pPr>
            <a:r>
              <a:rPr lang="en">
                <a:solidFill>
                  <a:schemeClr val="dk1"/>
                </a:solidFill>
              </a:rPr>
              <a:t>Electrical / Software component selection </a:t>
            </a:r>
            <a:endParaRPr>
              <a:solidFill>
                <a:schemeClr val="dk1"/>
              </a:solidFill>
            </a:endParaRPr>
          </a:p>
          <a:p>
            <a:pPr marL="1371600" lvl="2" indent="-298450" algn="l" rtl="0">
              <a:spcBef>
                <a:spcPts val="0"/>
              </a:spcBef>
              <a:spcAft>
                <a:spcPts val="0"/>
              </a:spcAft>
              <a:buClr>
                <a:schemeClr val="dk1"/>
              </a:buClr>
              <a:buSzPts val="1100"/>
              <a:buAutoNum type="romanLcParenR"/>
            </a:pPr>
            <a:r>
              <a:rPr lang="en">
                <a:solidFill>
                  <a:schemeClr val="dk1"/>
                </a:solidFill>
              </a:rPr>
              <a:t>Include the key specifications that component has that will be proved feasible &amp; in line with requirements in the Detailed Requirements and Satisfaction section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013faf7f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013faf7f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008568abb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008568abb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NATALIE (1.5-2min)</a:t>
            </a:r>
            <a:endParaRPr b="1"/>
          </a:p>
          <a:p>
            <a:pPr marL="0" lvl="0" indent="0" algn="l" rtl="0">
              <a:spcBef>
                <a:spcPts val="0"/>
              </a:spcBef>
              <a:spcAft>
                <a:spcPts val="0"/>
              </a:spcAft>
              <a:buNone/>
            </a:pPr>
            <a:endParaRPr/>
          </a:p>
          <a:p>
            <a:pPr marL="0" lvl="0" indent="0" algn="l" rtl="0">
              <a:spcBef>
                <a:spcPts val="0"/>
              </a:spcBef>
              <a:spcAft>
                <a:spcPts val="0"/>
              </a:spcAft>
              <a:buNone/>
            </a:pPr>
            <a:r>
              <a:rPr lang="en"/>
              <a:t>4th box: quaternion: describes rotation of body frame wrt inertial frame in terms of 1 single rotation axis (in terms of the body unit vectors), and 1 euler angle of rotation</a:t>
            </a:r>
            <a:endParaRPr/>
          </a:p>
          <a:p>
            <a:pPr marL="0" lvl="0" indent="0" algn="l" rtl="0">
              <a:spcBef>
                <a:spcPts val="0"/>
              </a:spcBef>
              <a:spcAft>
                <a:spcPts val="0"/>
              </a:spcAft>
              <a:buNone/>
            </a:pPr>
            <a:r>
              <a:rPr lang="en"/>
              <a:t>Have sun or moon in here</a:t>
            </a:r>
            <a:endParaRPr/>
          </a:p>
          <a:p>
            <a:pPr marL="0" lvl="0" indent="0" algn="l" rtl="0">
              <a:spcBef>
                <a:spcPts val="0"/>
              </a:spcBef>
              <a:spcAft>
                <a:spcPts val="0"/>
              </a:spcAft>
              <a:buNone/>
            </a:pPr>
            <a:r>
              <a:rPr lang="en"/>
              <a:t>5th col - talk about baffle</a:t>
            </a:r>
            <a:endParaRPr/>
          </a:p>
          <a:p>
            <a:pPr marL="0" lvl="0" indent="0" algn="l" rtl="0">
              <a:spcBef>
                <a:spcPts val="0"/>
              </a:spcBef>
              <a:spcAft>
                <a:spcPts val="0"/>
              </a:spcAft>
              <a:buNone/>
            </a:pPr>
            <a:r>
              <a:rPr lang="en"/>
              <a:t>Can take a whole slide just for step 1 - baffle, sun, etc - want to talk about key elements</a:t>
            </a:r>
            <a:endParaRPr/>
          </a:p>
          <a:p>
            <a:pPr marL="0" lvl="0" indent="0" algn="l" rtl="0">
              <a:spcBef>
                <a:spcPts val="0"/>
              </a:spcBef>
              <a:spcAft>
                <a:spcPts val="0"/>
              </a:spcAft>
              <a:buNone/>
            </a:pPr>
            <a:r>
              <a:rPr lang="en"/>
              <a:t>How does fov impact performance</a:t>
            </a:r>
            <a:endParaRPr/>
          </a:p>
          <a:p>
            <a:pPr marL="0" lvl="0" indent="0" algn="l" rtl="0">
              <a:spcBef>
                <a:spcPts val="0"/>
              </a:spcBef>
              <a:spcAft>
                <a:spcPts val="0"/>
              </a:spcAft>
              <a:buNone/>
            </a:pPr>
            <a:r>
              <a:rPr lang="en"/>
              <a:t>What axis/frame - emphasize more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f9d9a13bb3_0_10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f9d9a13bb3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br>
              <a:rPr lang="en" dirty="0"/>
            </a:br>
            <a:r>
              <a:rPr lang="en" dirty="0"/>
              <a:t>This slide presents the physical design of CubIST. This breakdown begins on the right with a scaled CAD model of our design including the outermost dimensions of </a:t>
            </a:r>
            <a:r>
              <a:rPr lang="en" dirty="0" err="1"/>
              <a:t>XXxXXxXX</a:t>
            </a:r>
            <a:r>
              <a:rPr lang="en" dirty="0"/>
              <a:t> cm</a:t>
            </a:r>
            <a:endParaRPr dirty="0"/>
          </a:p>
          <a:p>
            <a:pPr marL="0" lvl="0" indent="0" algn="l" rtl="0">
              <a:spcBef>
                <a:spcPts val="0"/>
              </a:spcBef>
              <a:spcAft>
                <a:spcPts val="0"/>
              </a:spcAft>
              <a:buNone/>
            </a:pPr>
            <a:r>
              <a:rPr lang="en" dirty="0"/>
              <a:t>Moving to the left, the baffle that attenuates stray light is fastened to the ⅓” M12 Lens with a 35mm focal length and housing including the </a:t>
            </a:r>
            <a:r>
              <a:rPr lang="en" dirty="0" err="1"/>
              <a:t>Arducam</a:t>
            </a:r>
            <a:r>
              <a:rPr lang="en" dirty="0"/>
              <a:t> 134 Image sensor and Camera Module. The Module is fastened to a UBS2 Camera shield that processes the collected image data. The image is sent to the Raspberry Pi Zero 2W on the perpendicular wall of our set dimensions. The Tetra3 software processes the images and derives our desired attitude solution </a:t>
            </a: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0357e9e8e6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0357e9e8e6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10357e9e8e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10357e9e8e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CHAVA or NICKY/JOSIE</a:t>
            </a: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10143679d3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10143679d3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595959"/>
                </a:solidFill>
              </a:rPr>
              <a:t>CHESNEY</a:t>
            </a:r>
            <a:br>
              <a:rPr lang="en">
                <a:solidFill>
                  <a:srgbClr val="595959"/>
                </a:solidFill>
              </a:rPr>
            </a:br>
            <a:r>
              <a:rPr lang="en">
                <a:solidFill>
                  <a:srgbClr val="595959"/>
                </a:solidFill>
              </a:rPr>
              <a:t>Show exploded version of design and group these together, make it more visual !! take out FR #</a:t>
            </a:r>
            <a:endParaRPr>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a:solidFill>
                  <a:srgbClr val="595959"/>
                </a:solidFill>
              </a:rPr>
              <a:t>CPEs:</a:t>
            </a:r>
            <a:br>
              <a:rPr lang="en">
                <a:solidFill>
                  <a:srgbClr val="595959"/>
                </a:solidFill>
              </a:rPr>
            </a:br>
            <a:r>
              <a:rPr lang="en">
                <a:solidFill>
                  <a:srgbClr val="595959"/>
                </a:solidFill>
              </a:rPr>
              <a:t>1) Image Acquisition </a:t>
            </a:r>
            <a:br>
              <a:rPr lang="en">
                <a:solidFill>
                  <a:srgbClr val="595959"/>
                </a:solidFill>
              </a:rPr>
            </a:br>
            <a:r>
              <a:rPr lang="en">
                <a:solidFill>
                  <a:srgbClr val="595959"/>
                </a:solidFill>
              </a:rPr>
              <a:t>2) Image processing </a:t>
            </a:r>
            <a:br>
              <a:rPr lang="en">
                <a:solidFill>
                  <a:srgbClr val="595959"/>
                </a:solidFill>
              </a:rPr>
            </a:br>
            <a:r>
              <a:rPr lang="en">
                <a:solidFill>
                  <a:srgbClr val="595959"/>
                </a:solidFill>
              </a:rPr>
              <a:t>3) Baffle / mitigating stray light </a:t>
            </a:r>
            <a:br>
              <a:rPr lang="en">
                <a:solidFill>
                  <a:srgbClr val="595959"/>
                </a:solidFill>
              </a:rPr>
            </a:br>
            <a:r>
              <a:rPr lang="en">
                <a:solidFill>
                  <a:srgbClr val="595959"/>
                </a:solidFill>
              </a:rPr>
              <a:t>4) Storage </a:t>
            </a:r>
            <a:br>
              <a:rPr lang="en">
                <a:solidFill>
                  <a:srgbClr val="595959"/>
                </a:solidFill>
              </a:rPr>
            </a:br>
            <a:r>
              <a:rPr lang="en">
                <a:solidFill>
                  <a:srgbClr val="595959"/>
                </a:solidFill>
              </a:rPr>
              <a:t>5) Output quaternion </a:t>
            </a:r>
            <a:endParaRPr>
              <a:solidFill>
                <a:srgbClr val="595959"/>
              </a:solidFill>
            </a:endParaRPr>
          </a:p>
          <a:p>
            <a:pPr marL="0" lvl="0" indent="0" algn="l" rtl="0">
              <a:lnSpc>
                <a:spcPct val="115000"/>
              </a:lnSpc>
              <a:spcBef>
                <a:spcPts val="1200"/>
              </a:spcBef>
              <a:spcAft>
                <a:spcPts val="1200"/>
              </a:spcAft>
              <a:buClr>
                <a:schemeClr val="dk1"/>
              </a:buClr>
              <a:buSzPts val="1100"/>
              <a:buFont typeface="Arial"/>
              <a:buNone/>
            </a:pPr>
            <a:endParaRPr>
              <a:solidFill>
                <a:srgbClr val="595959"/>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fa76f40185_8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fa76f40185_8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g101a38c052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g101a38c05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000">
                <a:solidFill>
                  <a:srgbClr val="595959"/>
                </a:solidFill>
              </a:rPr>
              <a:t>PALO: I think it would be helpful here to have a slide here that shows the overall optical design and the resulting spot size on the CMOS detector.  That high level picture is missing from your presentation and something that I would expect.  You can save the detailed baffle discussion for later in the presentation.  In the absence of stray light, show me that you system WILL WORK.  You should also include some radiometry.  How dim a star can you see and what is your image exposure time.  I am missing some of the big picture with the design.  Also with your field of view, how many stars do you expect to see in each image.  Has such an analysis been conducted?  This could also be considered a critical project element.  If you don’t have good images in a non stray light environment than nothing else really matters.  Do you have derived requirements for the quality, rate and size of this star image for your system?</a:t>
            </a:r>
            <a:endParaRPr sz="10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104ad336d2e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104ad336d2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fd6ef3fd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7" name="Google Shape;2267;gfd6ef3fd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this like a matrix: req level vs # impacted -&gt; high severity is both, low severity is neither, have more levels in between to have one or the other (e.g. DR not met, but only local impact, OR all DR’s met but propagated impact)</a:t>
            </a:r>
            <a:endParaRPr/>
          </a:p>
          <a:p>
            <a:pPr marL="0" lvl="0" indent="0" algn="l" rtl="0">
              <a:spcBef>
                <a:spcPts val="0"/>
              </a:spcBef>
              <a:spcAft>
                <a:spcPts val="0"/>
              </a:spcAft>
              <a:buNone/>
            </a:pPr>
            <a:endParaRPr/>
          </a:p>
          <a:p>
            <a:pPr marL="0" lvl="0" indent="0" algn="l" rtl="0">
              <a:spcBef>
                <a:spcPts val="0"/>
              </a:spcBef>
              <a:spcAft>
                <a:spcPts val="0"/>
              </a:spcAft>
              <a:buNone/>
            </a:pPr>
            <a:r>
              <a:rPr lang="en"/>
              <a:t># of subsystems impacted</a:t>
            </a:r>
            <a:endParaRPr/>
          </a:p>
          <a:p>
            <a:pPr marL="0" lvl="0" indent="0" algn="l" rtl="0">
              <a:spcBef>
                <a:spcPts val="0"/>
              </a:spcBef>
              <a:spcAft>
                <a:spcPts val="0"/>
              </a:spcAft>
              <a:buNone/>
            </a:pPr>
            <a:r>
              <a:rPr lang="en"/>
              <a:t>OR, importance of subsystems impacted</a:t>
            </a:r>
            <a:endParaRPr/>
          </a:p>
          <a:p>
            <a:pPr marL="0" lvl="0" indent="0" algn="l" rtl="0">
              <a:spcBef>
                <a:spcPts val="0"/>
              </a:spcBef>
              <a:spcAft>
                <a:spcPts val="0"/>
              </a:spcAft>
              <a:buNone/>
            </a:pPr>
            <a:r>
              <a:rPr lang="en"/>
              <a:t>OR impact on level of success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045494dcaa_2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045494dcaa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1007af0beb4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1007af0beb4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Bottom left is great, top right is awful</a:t>
            </a:r>
            <a:endParaRPr/>
          </a:p>
          <a:p>
            <a:pPr marL="0" lvl="0" indent="0" algn="l" rtl="0">
              <a:spcBef>
                <a:spcPts val="0"/>
              </a:spcBef>
              <a:spcAft>
                <a:spcPts val="0"/>
              </a:spcAft>
              <a:buNone/>
            </a:pPr>
            <a:r>
              <a:rPr lang="en"/>
              <a:t>So bottom is good, left is good</a:t>
            </a:r>
            <a:endParaRPr/>
          </a:p>
          <a:p>
            <a:pPr marL="0" lvl="0" indent="0" algn="l" rtl="0">
              <a:spcBef>
                <a:spcPts val="0"/>
              </a:spcBef>
              <a:spcAft>
                <a:spcPts val="0"/>
              </a:spcAft>
              <a:buNone/>
            </a:pPr>
            <a:endParaRPr/>
          </a:p>
          <a:p>
            <a:pPr marL="0" lvl="0" indent="0" algn="l" rtl="0">
              <a:spcBef>
                <a:spcPts val="0"/>
              </a:spcBef>
              <a:spcAft>
                <a:spcPts val="0"/>
              </a:spcAft>
              <a:buNone/>
            </a:pPr>
            <a:r>
              <a:rPr lang="en"/>
              <a:t># of subsystems impacted</a:t>
            </a:r>
            <a:endParaRPr/>
          </a:p>
          <a:p>
            <a:pPr marL="0" lvl="0" indent="0" algn="l" rtl="0">
              <a:spcBef>
                <a:spcPts val="0"/>
              </a:spcBef>
              <a:spcAft>
                <a:spcPts val="0"/>
              </a:spcAft>
              <a:buNone/>
            </a:pPr>
            <a:r>
              <a:rPr lang="en"/>
              <a:t>OR, importance of subsystems impacted</a:t>
            </a:r>
            <a:endParaRPr/>
          </a:p>
          <a:p>
            <a:pPr marL="0" lvl="0" indent="0" algn="l" rtl="0">
              <a:spcBef>
                <a:spcPts val="0"/>
              </a:spcBef>
              <a:spcAft>
                <a:spcPts val="0"/>
              </a:spcAft>
              <a:buNone/>
            </a:pPr>
            <a:r>
              <a:rPr lang="en"/>
              <a:t>OR impact on level of success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10251433d65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10251433d65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Optical systems have not been taught in conventional aerospace courses, and team members have limited to zero experience with optics, therefore underlying design issues may be apparent with experienced optical engineers.</a:t>
            </a: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00a61002c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00a61002c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 to test physically bc no representative envt, but have tested software</a:t>
            </a:r>
            <a:endParaRPr/>
          </a:p>
          <a:p>
            <a:pPr marL="0" lvl="0" indent="0" algn="l" rtl="0">
              <a:spcBef>
                <a:spcPts val="0"/>
              </a:spcBef>
              <a:spcAft>
                <a:spcPts val="0"/>
              </a:spcAft>
              <a:buNone/>
            </a:pPr>
            <a:r>
              <a:rPr lang="en"/>
              <a:t>How representative is image we are putting into software to what will actually see</a:t>
            </a:r>
            <a:endParaRPr/>
          </a:p>
          <a:p>
            <a:pPr marL="0" lvl="0" indent="0" algn="l" rtl="0">
              <a:spcBef>
                <a:spcPts val="0"/>
              </a:spcBef>
              <a:spcAft>
                <a:spcPts val="0"/>
              </a:spcAft>
              <a:buNone/>
            </a:pPr>
            <a:r>
              <a:rPr lang="en"/>
              <a:t>v&amp;v - how compare with model? What are discrepancies? Why? What defines success of test?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Google Shape;2304;gfa6f0fee4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5" name="Google Shape;2305;gfa6f0fee4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JOSIE OR NICKY</a:t>
            </a:r>
            <a:br>
              <a:rPr lang="en" dirty="0"/>
            </a:br>
            <a:r>
              <a:rPr lang="en" dirty="0"/>
              <a:t>Too-high image resolution can greatly increase runtime due to more complex centroiding. </a:t>
            </a:r>
            <a:endParaRPr dirty="0"/>
          </a:p>
          <a:p>
            <a:pPr marL="0" lvl="0" indent="0" algn="l" rtl="0">
              <a:spcBef>
                <a:spcPts val="0"/>
              </a:spcBef>
              <a:spcAft>
                <a:spcPts val="0"/>
              </a:spcAft>
              <a:buClr>
                <a:schemeClr val="dk1"/>
              </a:buClr>
              <a:buSzPts val="1100"/>
              <a:buFont typeface="Arial"/>
              <a:buNone/>
            </a:pPr>
            <a:r>
              <a:rPr lang="en" dirty="0"/>
              <a:t>Can cause a spot size that is too small, which can be mitigated through defocusing and decreasing the image resolution.</a:t>
            </a:r>
            <a:endParaRPr dirty="0"/>
          </a:p>
          <a:p>
            <a:pPr marL="0" lvl="0" indent="0" algn="l" rtl="0">
              <a:spcBef>
                <a:spcPts val="0"/>
              </a:spcBef>
              <a:spcAft>
                <a:spcPts val="0"/>
              </a:spcAft>
              <a:buNone/>
            </a:pPr>
            <a:r>
              <a:rPr lang="en" dirty="0"/>
              <a:t>Recommended at least 512x512 by tetra3 docs</a:t>
            </a:r>
            <a:endParaRPr dirty="0"/>
          </a:p>
          <a:p>
            <a:pPr marL="0" lvl="0" indent="0" algn="l" rtl="0">
              <a:spcBef>
                <a:spcPts val="0"/>
              </a:spcBef>
              <a:spcAft>
                <a:spcPts val="0"/>
              </a:spcAft>
              <a:buNone/>
            </a:pPr>
            <a:r>
              <a:rPr lang="en" dirty="0"/>
              <a:t>Intentionally blur/defocus the image, and downsample to a lower resolution. Optimization problem between speed and accuracy for differing levels of blur and resolutions</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10143679d32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10143679d32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104af92784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104af92784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0357e9e8e6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0357e9e8e6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cf905af373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cf905af37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CHAVA</a:t>
            </a: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10143679d3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10143679d3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br>
              <a:rPr lang="en"/>
            </a:br>
            <a:r>
              <a:rPr lang="en"/>
              <a:t>Figure out absolute true - exact time, exact location, etc - what should see vs what SW gives?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Google Shape;2374;g102d216ae2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5" name="Google Shape;2375;g102d216ae2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045494dca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045494dcaa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10143679d3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10143679d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br>
              <a:rPr lang="en"/>
            </a:br>
            <a:r>
              <a:rPr lang="en"/>
              <a:t>The problem with this test setup is that there is a ton of error involved with the setup.  Specifically, the collimating optics will be very difficult to align perfectly (.1 degrees off automatically makes our system .1 degrees off) and also getting the light to become collimated is a very difficult task (Our only experience is Maria collimating a laser pointer and that was quite difficult in itself). I did find a possible resource from NASA to discuss the feasibility of us doing this test if I can get a meeting with him, and he should provide some great insight on testing our star trackers performance next spring.</a:t>
            </a:r>
            <a:endParaRPr/>
          </a:p>
          <a:p>
            <a:pPr marL="0" lvl="0" indent="0" algn="l" rtl="0">
              <a:spcBef>
                <a:spcPts val="0"/>
              </a:spcBef>
              <a:spcAft>
                <a:spcPts val="0"/>
              </a:spcAft>
              <a:buNone/>
            </a:pPr>
            <a:endParaRPr/>
          </a:p>
          <a:p>
            <a:pPr marL="0" lvl="0" indent="0" algn="l" rtl="0">
              <a:spcBef>
                <a:spcPts val="0"/>
              </a:spcBef>
              <a:spcAft>
                <a:spcPts val="0"/>
              </a:spcAft>
              <a:buNone/>
            </a:pPr>
            <a:r>
              <a:rPr lang="en"/>
              <a:t>Pros:</a:t>
            </a:r>
            <a:endParaRPr/>
          </a:p>
          <a:p>
            <a:pPr marL="0" lvl="0" indent="0" algn="l" rtl="0">
              <a:spcBef>
                <a:spcPts val="0"/>
              </a:spcBef>
              <a:spcAft>
                <a:spcPts val="0"/>
              </a:spcAft>
              <a:buNone/>
            </a:pPr>
            <a:r>
              <a:rPr lang="en"/>
              <a:t>Controlled environment</a:t>
            </a:r>
            <a:endParaRPr/>
          </a:p>
          <a:p>
            <a:pPr marL="0" lvl="0" indent="0" algn="l" rtl="0">
              <a:spcBef>
                <a:spcPts val="0"/>
              </a:spcBef>
              <a:spcAft>
                <a:spcPts val="0"/>
              </a:spcAft>
              <a:buNone/>
            </a:pPr>
            <a:r>
              <a:rPr lang="en"/>
              <a:t>Verification can be done against the actual image we are looking at (Accuracy of image sensor/lens can be tested)</a:t>
            </a:r>
            <a:endParaRPr/>
          </a:p>
          <a:p>
            <a:pPr marL="0" lvl="0" indent="0" algn="l" rtl="0">
              <a:spcBef>
                <a:spcPts val="0"/>
              </a:spcBef>
              <a:spcAft>
                <a:spcPts val="0"/>
              </a:spcAft>
              <a:buNone/>
            </a:pPr>
            <a:endParaRPr/>
          </a:p>
          <a:p>
            <a:pPr marL="0" lvl="0" indent="0" algn="l" rtl="0">
              <a:spcBef>
                <a:spcPts val="0"/>
              </a:spcBef>
              <a:spcAft>
                <a:spcPts val="0"/>
              </a:spcAft>
              <a:buNone/>
            </a:pPr>
            <a:r>
              <a:rPr lang="en"/>
              <a:t>Cons:</a:t>
            </a:r>
            <a:endParaRPr/>
          </a:p>
          <a:p>
            <a:pPr marL="0" lvl="0" indent="0" algn="l" rtl="0">
              <a:spcBef>
                <a:spcPts val="0"/>
              </a:spcBef>
              <a:spcAft>
                <a:spcPts val="0"/>
              </a:spcAft>
              <a:buNone/>
            </a:pPr>
            <a:r>
              <a:rPr lang="en"/>
              <a:t>Collimation setup must be </a:t>
            </a:r>
            <a:r>
              <a:rPr lang="en" b="1"/>
              <a:t>very precise</a:t>
            </a:r>
            <a:r>
              <a:rPr lang="en"/>
              <a:t> for an accurate test</a:t>
            </a:r>
            <a:endParaRPr/>
          </a:p>
          <a:p>
            <a:pPr marL="0" lvl="0" indent="0" algn="l" rtl="0">
              <a:spcBef>
                <a:spcPts val="0"/>
              </a:spcBef>
              <a:spcAft>
                <a:spcPts val="0"/>
              </a:spcAft>
              <a:buNone/>
            </a:pPr>
            <a:r>
              <a:rPr lang="en"/>
              <a:t>Many sources of error involved with equipment set up.</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102d216ae2e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102d216ae2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br>
              <a:rPr lang="en"/>
            </a:br>
            <a:r>
              <a:rPr lang="en"/>
              <a:t>The problem with this test setup is that there is a ton of error involved with the setup.  Specifically, the collimating optics will be very difficult to align perfectly (.1 degrees off automatically makes our system .1 degrees off) and also getting the light to become collimated is a very difficult task (Our only experience is Maria collimating a laser pointer and that was quite difficult in itself). I did find a possible resource from NASA to discuss the feasibility of us doing this test if I can get a meeting with him, and he should provide some great insight on testing our star trackers performance next spring.</a:t>
            </a:r>
            <a:endParaRPr/>
          </a:p>
          <a:p>
            <a:pPr marL="0" lvl="0" indent="0" algn="l" rtl="0">
              <a:spcBef>
                <a:spcPts val="0"/>
              </a:spcBef>
              <a:spcAft>
                <a:spcPts val="0"/>
              </a:spcAft>
              <a:buNone/>
            </a:pPr>
            <a:endParaRPr/>
          </a:p>
          <a:p>
            <a:pPr marL="0" lvl="0" indent="0" algn="l" rtl="0">
              <a:spcBef>
                <a:spcPts val="0"/>
              </a:spcBef>
              <a:spcAft>
                <a:spcPts val="0"/>
              </a:spcAft>
              <a:buNone/>
            </a:pPr>
            <a:r>
              <a:rPr lang="en"/>
              <a:t>Pros:</a:t>
            </a:r>
            <a:endParaRPr/>
          </a:p>
          <a:p>
            <a:pPr marL="0" lvl="0" indent="0" algn="l" rtl="0">
              <a:spcBef>
                <a:spcPts val="0"/>
              </a:spcBef>
              <a:spcAft>
                <a:spcPts val="0"/>
              </a:spcAft>
              <a:buNone/>
            </a:pPr>
            <a:r>
              <a:rPr lang="en"/>
              <a:t>Controlled environment</a:t>
            </a:r>
            <a:endParaRPr/>
          </a:p>
          <a:p>
            <a:pPr marL="0" lvl="0" indent="0" algn="l" rtl="0">
              <a:spcBef>
                <a:spcPts val="0"/>
              </a:spcBef>
              <a:spcAft>
                <a:spcPts val="0"/>
              </a:spcAft>
              <a:buNone/>
            </a:pPr>
            <a:r>
              <a:rPr lang="en"/>
              <a:t>Verification can be done against the actual image we are looking at (Accuracy of image sensor/lens can be tested)</a:t>
            </a:r>
            <a:endParaRPr/>
          </a:p>
          <a:p>
            <a:pPr marL="0" lvl="0" indent="0" algn="l" rtl="0">
              <a:spcBef>
                <a:spcPts val="0"/>
              </a:spcBef>
              <a:spcAft>
                <a:spcPts val="0"/>
              </a:spcAft>
              <a:buNone/>
            </a:pPr>
            <a:endParaRPr/>
          </a:p>
          <a:p>
            <a:pPr marL="0" lvl="0" indent="0" algn="l" rtl="0">
              <a:spcBef>
                <a:spcPts val="0"/>
              </a:spcBef>
              <a:spcAft>
                <a:spcPts val="0"/>
              </a:spcAft>
              <a:buNone/>
            </a:pPr>
            <a:r>
              <a:rPr lang="en"/>
              <a:t>Cons:</a:t>
            </a:r>
            <a:endParaRPr/>
          </a:p>
          <a:p>
            <a:pPr marL="0" lvl="0" indent="0" algn="l" rtl="0">
              <a:spcBef>
                <a:spcPts val="0"/>
              </a:spcBef>
              <a:spcAft>
                <a:spcPts val="0"/>
              </a:spcAft>
              <a:buNone/>
            </a:pPr>
            <a:r>
              <a:rPr lang="en"/>
              <a:t>Collimation setup must be </a:t>
            </a:r>
            <a:r>
              <a:rPr lang="en" b="1"/>
              <a:t>very precise</a:t>
            </a:r>
            <a:r>
              <a:rPr lang="en"/>
              <a:t> for an accurate test</a:t>
            </a:r>
            <a:endParaRPr/>
          </a:p>
          <a:p>
            <a:pPr marL="0" lvl="0" indent="0" algn="l" rtl="0">
              <a:spcBef>
                <a:spcPts val="0"/>
              </a:spcBef>
              <a:spcAft>
                <a:spcPts val="0"/>
              </a:spcAft>
              <a:buNone/>
            </a:pPr>
            <a:r>
              <a:rPr lang="en"/>
              <a:t>Many sources of error involved with equipment set up.</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g102d216ae2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7" name="Google Shape;2407;g102d216ae2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br>
              <a:rPr lang="en"/>
            </a:br>
            <a:r>
              <a:rPr lang="en"/>
              <a:t>The problem with this test setup is that there is a ton of error involved with the setup.  Specifically, the collimating optics will be very difficult to align perfectly (.1 degrees off automatically makes our system .1 degrees off) and also getting the light to become collimated is a very difficult task (Our only experience is Maria collimating a laser pointer and that was quite difficult in itself). I did find a possible resource from NASA to discuss the feasibility of us doing this test if I can get a meeting with him, and he should provide some great insight on testing our star trackers performance next spring.</a:t>
            </a:r>
            <a:endParaRPr/>
          </a:p>
          <a:p>
            <a:pPr marL="0" lvl="0" indent="0" algn="l" rtl="0">
              <a:spcBef>
                <a:spcPts val="0"/>
              </a:spcBef>
              <a:spcAft>
                <a:spcPts val="0"/>
              </a:spcAft>
              <a:buNone/>
            </a:pPr>
            <a:endParaRPr/>
          </a:p>
          <a:p>
            <a:pPr marL="0" lvl="0" indent="0" algn="l" rtl="0">
              <a:spcBef>
                <a:spcPts val="0"/>
              </a:spcBef>
              <a:spcAft>
                <a:spcPts val="0"/>
              </a:spcAft>
              <a:buNone/>
            </a:pPr>
            <a:r>
              <a:rPr lang="en"/>
              <a:t>Pros:</a:t>
            </a:r>
            <a:endParaRPr/>
          </a:p>
          <a:p>
            <a:pPr marL="0" lvl="0" indent="0" algn="l" rtl="0">
              <a:spcBef>
                <a:spcPts val="0"/>
              </a:spcBef>
              <a:spcAft>
                <a:spcPts val="0"/>
              </a:spcAft>
              <a:buNone/>
            </a:pPr>
            <a:r>
              <a:rPr lang="en"/>
              <a:t>Controlled environment</a:t>
            </a:r>
            <a:endParaRPr/>
          </a:p>
          <a:p>
            <a:pPr marL="0" lvl="0" indent="0" algn="l" rtl="0">
              <a:spcBef>
                <a:spcPts val="0"/>
              </a:spcBef>
              <a:spcAft>
                <a:spcPts val="0"/>
              </a:spcAft>
              <a:buNone/>
            </a:pPr>
            <a:r>
              <a:rPr lang="en"/>
              <a:t>Verification can be done against the actual image we are looking at (Accuracy of image sensor/lens can be tested)</a:t>
            </a:r>
            <a:endParaRPr/>
          </a:p>
          <a:p>
            <a:pPr marL="0" lvl="0" indent="0" algn="l" rtl="0">
              <a:spcBef>
                <a:spcPts val="0"/>
              </a:spcBef>
              <a:spcAft>
                <a:spcPts val="0"/>
              </a:spcAft>
              <a:buNone/>
            </a:pPr>
            <a:endParaRPr/>
          </a:p>
          <a:p>
            <a:pPr marL="0" lvl="0" indent="0" algn="l" rtl="0">
              <a:spcBef>
                <a:spcPts val="0"/>
              </a:spcBef>
              <a:spcAft>
                <a:spcPts val="0"/>
              </a:spcAft>
              <a:buNone/>
            </a:pPr>
            <a:r>
              <a:rPr lang="en"/>
              <a:t>Cons:</a:t>
            </a:r>
            <a:endParaRPr/>
          </a:p>
          <a:p>
            <a:pPr marL="0" lvl="0" indent="0" algn="l" rtl="0">
              <a:spcBef>
                <a:spcPts val="0"/>
              </a:spcBef>
              <a:spcAft>
                <a:spcPts val="0"/>
              </a:spcAft>
              <a:buNone/>
            </a:pPr>
            <a:r>
              <a:rPr lang="en"/>
              <a:t>Collimation setup must be </a:t>
            </a:r>
            <a:r>
              <a:rPr lang="en" b="1"/>
              <a:t>very precise</a:t>
            </a:r>
            <a:r>
              <a:rPr lang="en"/>
              <a:t> for an accurate test</a:t>
            </a:r>
            <a:endParaRPr/>
          </a:p>
          <a:p>
            <a:pPr marL="0" lvl="0" indent="0" algn="l" rtl="0">
              <a:spcBef>
                <a:spcPts val="0"/>
              </a:spcBef>
              <a:spcAft>
                <a:spcPts val="0"/>
              </a:spcAft>
              <a:buNone/>
            </a:pPr>
            <a:r>
              <a:rPr lang="en"/>
              <a:t>Many sources of error involved with equipment set up.</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0"/>
        <p:cNvGrpSpPr/>
        <p:nvPr/>
      </p:nvGrpSpPr>
      <p:grpSpPr>
        <a:xfrm>
          <a:off x="0" y="0"/>
          <a:ext cx="0" cy="0"/>
          <a:chOff x="0" y="0"/>
          <a:chExt cx="0" cy="0"/>
        </a:xfrm>
      </p:grpSpPr>
      <p:sp>
        <p:nvSpPr>
          <p:cNvPr id="2421" name="Google Shape;2421;g104af927843_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2" name="Google Shape;2422;g104af927843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1045494dca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1" name="Google Shape;2431;g1045494dca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104ad336d2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104ad336d2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10143679d32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10143679d32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Return link in bottom corner will bring back to slide 10 - Detailed design overview</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10143679d32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10143679d32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Return link in bottom corner will bring back to slide 10 - Detailed design overview</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10143679d32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10143679d32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Return link in bottom corner will bring back to slide 10 - Detailed design overview</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cf905af373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cf905af373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Return link in bottom corner will bring back to slide 10 - Detailed design overview</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p:nvPr/>
        </p:nvSpPr>
        <p:spPr>
          <a:xfrm rot="10800000">
            <a:off x="7931400" y="175"/>
            <a:ext cx="1222500" cy="717000"/>
          </a:xfrm>
          <a:prstGeom prst="snip1Rect">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7290660" y="2868688"/>
            <a:ext cx="562200" cy="0"/>
          </a:xfrm>
          <a:prstGeom prst="straightConnector1">
            <a:avLst/>
          </a:prstGeom>
          <a:noFill/>
          <a:ln w="76200" cap="flat" cmpd="sng">
            <a:solidFill>
              <a:srgbClr val="B3A77D"/>
            </a:solidFill>
            <a:prstDash val="solid"/>
            <a:round/>
            <a:headEnd type="none" w="sm" len="sm"/>
            <a:tailEnd type="none" w="sm" len="sm"/>
          </a:ln>
        </p:spPr>
      </p:cxnSp>
      <p:cxnSp>
        <p:nvCxnSpPr>
          <p:cNvPr id="13" name="Google Shape;13;p2"/>
          <p:cNvCxnSpPr/>
          <p:nvPr/>
        </p:nvCxnSpPr>
        <p:spPr>
          <a:xfrm>
            <a:off x="1292110" y="2868702"/>
            <a:ext cx="562200" cy="0"/>
          </a:xfrm>
          <a:prstGeom prst="straightConnector1">
            <a:avLst/>
          </a:prstGeom>
          <a:noFill/>
          <a:ln w="76200" cap="flat" cmpd="sng">
            <a:solidFill>
              <a:srgbClr val="B3A77D"/>
            </a:solidFill>
            <a:prstDash val="solid"/>
            <a:round/>
            <a:headEnd type="none" w="sm" len="sm"/>
            <a:tailEnd type="none" w="sm" len="sm"/>
          </a:ln>
        </p:spPr>
      </p:cxnSp>
      <p:sp>
        <p:nvSpPr>
          <p:cNvPr id="14" name="Google Shape;14;p2"/>
          <p:cNvSpPr txBox="1"/>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5400" b="1">
              <a:solidFill>
                <a:srgbClr val="000000"/>
              </a:solidFill>
              <a:latin typeface="PT Sans Narrow"/>
              <a:ea typeface="PT Sans Narrow"/>
              <a:cs typeface="PT Sans Narrow"/>
              <a:sym typeface="PT Sans Narrow"/>
            </a:endParaRPr>
          </a:p>
        </p:txBody>
      </p:sp>
      <p:sp>
        <p:nvSpPr>
          <p:cNvPr id="15" name="Google Shape;15;p2"/>
          <p:cNvSpPr txBo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695D46"/>
              </a:solidFill>
              <a:latin typeface="Open Sans"/>
              <a:ea typeface="Open Sans"/>
              <a:cs typeface="Open Sans"/>
              <a:sym typeface="Open Sans"/>
            </a:endParaRPr>
          </a:p>
        </p:txBody>
      </p:sp>
      <p:pic>
        <p:nvPicPr>
          <p:cNvPr id="16" name="Google Shape;16;p2"/>
          <p:cNvPicPr preferRelativeResize="0"/>
          <p:nvPr/>
        </p:nvPicPr>
        <p:blipFill rotWithShape="1">
          <a:blip r:embed="rId2">
            <a:alphaModFix/>
          </a:blip>
          <a:srcRect t="29196" b="28042"/>
          <a:stretch/>
        </p:blipFill>
        <p:spPr>
          <a:xfrm>
            <a:off x="2598650" y="4306042"/>
            <a:ext cx="3946700" cy="674583"/>
          </a:xfrm>
          <a:prstGeom prst="rect">
            <a:avLst/>
          </a:prstGeom>
          <a:noFill/>
          <a:ln>
            <a:noFill/>
          </a:ln>
        </p:spPr>
      </p:pic>
      <p:sp>
        <p:nvSpPr>
          <p:cNvPr id="17" name="Google Shape;17;p2"/>
          <p:cNvSpPr/>
          <p:nvPr/>
        </p:nvSpPr>
        <p:spPr>
          <a:xfrm>
            <a:off x="0" y="0"/>
            <a:ext cx="9153900" cy="3936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 name="Google Shape;18;p2"/>
          <p:cNvCxnSpPr/>
          <p:nvPr/>
        </p:nvCxnSpPr>
        <p:spPr>
          <a:xfrm rot="10800000" flipH="1">
            <a:off x="0" y="254775"/>
            <a:ext cx="8331900" cy="2400"/>
          </a:xfrm>
          <a:prstGeom prst="straightConnector1">
            <a:avLst/>
          </a:prstGeom>
          <a:noFill/>
          <a:ln w="38100" cap="flat" cmpd="sng">
            <a:solidFill>
              <a:srgbClr val="9900FF"/>
            </a:solidFill>
            <a:prstDash val="solid"/>
            <a:round/>
            <a:headEnd type="none" w="sm" len="sm"/>
            <a:tailEnd type="none" w="sm" len="sm"/>
          </a:ln>
        </p:spPr>
      </p:cxnSp>
      <p:cxnSp>
        <p:nvCxnSpPr>
          <p:cNvPr id="19" name="Google Shape;19;p2"/>
          <p:cNvCxnSpPr/>
          <p:nvPr/>
        </p:nvCxnSpPr>
        <p:spPr>
          <a:xfrm rot="10800000" flipH="1">
            <a:off x="0" y="302350"/>
            <a:ext cx="8336700" cy="9600"/>
          </a:xfrm>
          <a:prstGeom prst="straightConnector1">
            <a:avLst/>
          </a:prstGeom>
          <a:noFill/>
          <a:ln w="19050" cap="flat" cmpd="sng">
            <a:solidFill>
              <a:srgbClr val="0000FF"/>
            </a:solidFill>
            <a:prstDash val="solid"/>
            <a:round/>
            <a:headEnd type="none" w="sm" len="sm"/>
            <a:tailEnd type="none" w="sm" len="sm"/>
          </a:ln>
        </p:spPr>
      </p:cxnSp>
      <p:pic>
        <p:nvPicPr>
          <p:cNvPr id="20" name="Google Shape;20;p2"/>
          <p:cNvPicPr preferRelativeResize="0"/>
          <p:nvPr/>
        </p:nvPicPr>
        <p:blipFill>
          <a:blip r:embed="rId3">
            <a:alphaModFix/>
          </a:blip>
          <a:stretch>
            <a:fillRect/>
          </a:stretch>
        </p:blipFill>
        <p:spPr>
          <a:xfrm>
            <a:off x="8319849" y="71300"/>
            <a:ext cx="735350" cy="574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1"/>
        <p:cNvGrpSpPr/>
        <p:nvPr/>
      </p:nvGrpSpPr>
      <p:grpSpPr>
        <a:xfrm>
          <a:off x="0" y="0"/>
          <a:ext cx="0" cy="0"/>
          <a:chOff x="0" y="0"/>
          <a:chExt cx="0" cy="0"/>
        </a:xfrm>
      </p:grpSpPr>
      <p:sp>
        <p:nvSpPr>
          <p:cNvPr id="152" name="Google Shape;1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54" name="Google Shape;15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
        <p:cNvGrpSpPr/>
        <p:nvPr/>
      </p:nvGrpSpPr>
      <p:grpSpPr>
        <a:xfrm>
          <a:off x="0" y="0"/>
          <a:ext cx="0" cy="0"/>
          <a:chOff x="0" y="0"/>
          <a:chExt cx="0" cy="0"/>
        </a:xfrm>
      </p:grpSpPr>
      <p:sp>
        <p:nvSpPr>
          <p:cNvPr id="156" name="Google Shape;156;p12"/>
          <p:cNvSpPr/>
          <p:nvPr/>
        </p:nvSpPr>
        <p:spPr>
          <a:xfrm>
            <a:off x="8440603"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
        <p:nvSpPr>
          <p:cNvPr id="158" name="Google Shape;158;p12"/>
          <p:cNvSpPr/>
          <p:nvPr/>
        </p:nvSpPr>
        <p:spPr>
          <a:xfrm>
            <a:off x="0"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2"/>
          <p:cNvSpPr/>
          <p:nvPr/>
        </p:nvSpPr>
        <p:spPr>
          <a:xfrm>
            <a:off x="703385"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2"/>
          <p:cNvSpPr/>
          <p:nvPr/>
        </p:nvSpPr>
        <p:spPr>
          <a:xfrm>
            <a:off x="1406769"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2"/>
          <p:cNvSpPr/>
          <p:nvPr/>
        </p:nvSpPr>
        <p:spPr>
          <a:xfrm>
            <a:off x="2110154"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2"/>
          <p:cNvSpPr/>
          <p:nvPr/>
        </p:nvSpPr>
        <p:spPr>
          <a:xfrm>
            <a:off x="2813538"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p:cNvSpPr/>
          <p:nvPr/>
        </p:nvSpPr>
        <p:spPr>
          <a:xfrm>
            <a:off x="3516923"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p:cNvSpPr/>
          <p:nvPr/>
        </p:nvSpPr>
        <p:spPr>
          <a:xfrm>
            <a:off x="4220308"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2"/>
          <p:cNvSpPr/>
          <p:nvPr/>
        </p:nvSpPr>
        <p:spPr>
          <a:xfrm>
            <a:off x="4923692"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2"/>
          <p:cNvSpPr/>
          <p:nvPr/>
        </p:nvSpPr>
        <p:spPr>
          <a:xfrm>
            <a:off x="5627077"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p:nvPr/>
        </p:nvSpPr>
        <p:spPr>
          <a:xfrm>
            <a:off x="6330462"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a:off x="7033846"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2"/>
          <p:cNvSpPr/>
          <p:nvPr/>
        </p:nvSpPr>
        <p:spPr>
          <a:xfrm>
            <a:off x="7737231"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2"/>
          <p:cNvSpPr/>
          <p:nvPr/>
        </p:nvSpPr>
        <p:spPr>
          <a:xfrm>
            <a:off x="8440615"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2"/>
          <p:cNvSpPr/>
          <p:nvPr/>
        </p:nvSpPr>
        <p:spPr>
          <a:xfrm>
            <a:off x="-12"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2"/>
          <p:cNvSpPr/>
          <p:nvPr/>
        </p:nvSpPr>
        <p:spPr>
          <a:xfrm>
            <a:off x="703372"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2"/>
          <p:cNvSpPr/>
          <p:nvPr/>
        </p:nvSpPr>
        <p:spPr>
          <a:xfrm>
            <a:off x="1406757"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2"/>
          <p:cNvSpPr/>
          <p:nvPr/>
        </p:nvSpPr>
        <p:spPr>
          <a:xfrm>
            <a:off x="2110141"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2"/>
          <p:cNvSpPr/>
          <p:nvPr/>
        </p:nvSpPr>
        <p:spPr>
          <a:xfrm>
            <a:off x="2813526"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2"/>
          <p:cNvSpPr/>
          <p:nvPr/>
        </p:nvSpPr>
        <p:spPr>
          <a:xfrm>
            <a:off x="3516911"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2"/>
          <p:cNvSpPr/>
          <p:nvPr/>
        </p:nvSpPr>
        <p:spPr>
          <a:xfrm>
            <a:off x="4220295"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2"/>
          <p:cNvSpPr/>
          <p:nvPr/>
        </p:nvSpPr>
        <p:spPr>
          <a:xfrm>
            <a:off x="4923680"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2"/>
          <p:cNvSpPr/>
          <p:nvPr/>
        </p:nvSpPr>
        <p:spPr>
          <a:xfrm>
            <a:off x="5627064"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2"/>
          <p:cNvSpPr/>
          <p:nvPr/>
        </p:nvSpPr>
        <p:spPr>
          <a:xfrm>
            <a:off x="6330449"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2"/>
          <p:cNvSpPr/>
          <p:nvPr/>
        </p:nvSpPr>
        <p:spPr>
          <a:xfrm>
            <a:off x="7033834"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2"/>
          <p:cNvSpPr/>
          <p:nvPr/>
        </p:nvSpPr>
        <p:spPr>
          <a:xfrm>
            <a:off x="7737218"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2"/>
          <p:cNvSpPr/>
          <p:nvPr/>
        </p:nvSpPr>
        <p:spPr>
          <a:xfrm>
            <a:off x="8440603"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2"/>
          <p:cNvSpPr/>
          <p:nvPr/>
        </p:nvSpPr>
        <p:spPr>
          <a:xfrm>
            <a:off x="1406757"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2"/>
          <p:cNvSpPr/>
          <p:nvPr/>
        </p:nvSpPr>
        <p:spPr>
          <a:xfrm>
            <a:off x="2110141"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2"/>
          <p:cNvSpPr/>
          <p:nvPr/>
        </p:nvSpPr>
        <p:spPr>
          <a:xfrm>
            <a:off x="2813526"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2"/>
          <p:cNvSpPr/>
          <p:nvPr/>
        </p:nvSpPr>
        <p:spPr>
          <a:xfrm>
            <a:off x="3516911"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2"/>
          <p:cNvSpPr/>
          <p:nvPr/>
        </p:nvSpPr>
        <p:spPr>
          <a:xfrm>
            <a:off x="4220295"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2"/>
          <p:cNvSpPr/>
          <p:nvPr/>
        </p:nvSpPr>
        <p:spPr>
          <a:xfrm>
            <a:off x="4923680"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2"/>
          <p:cNvSpPr/>
          <p:nvPr/>
        </p:nvSpPr>
        <p:spPr>
          <a:xfrm>
            <a:off x="5627064"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2"/>
          <p:cNvSpPr/>
          <p:nvPr/>
        </p:nvSpPr>
        <p:spPr>
          <a:xfrm>
            <a:off x="6330449"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2"/>
          <p:cNvSpPr/>
          <p:nvPr/>
        </p:nvSpPr>
        <p:spPr>
          <a:xfrm>
            <a:off x="7033834"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2"/>
          <p:cNvSpPr/>
          <p:nvPr/>
        </p:nvSpPr>
        <p:spPr>
          <a:xfrm>
            <a:off x="7737218"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2"/>
          <p:cNvSpPr/>
          <p:nvPr/>
        </p:nvSpPr>
        <p:spPr>
          <a:xfrm>
            <a:off x="1406757"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2"/>
          <p:cNvSpPr/>
          <p:nvPr/>
        </p:nvSpPr>
        <p:spPr>
          <a:xfrm>
            <a:off x="2110141"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2813526"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3516911"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4220295"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4923680"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5627064"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330449"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7033834"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7737218"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440603"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12"/>
          <p:cNvPicPr preferRelativeResize="0"/>
          <p:nvPr/>
        </p:nvPicPr>
        <p:blipFill>
          <a:blip r:embed="rId2">
            <a:alphaModFix/>
          </a:blip>
          <a:stretch>
            <a:fillRect/>
          </a:stretch>
        </p:blipFill>
        <p:spPr>
          <a:xfrm>
            <a:off x="57150" y="3981450"/>
            <a:ext cx="1263650" cy="9876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06"/>
        <p:cNvGrpSpPr/>
        <p:nvPr/>
      </p:nvGrpSpPr>
      <p:grpSpPr>
        <a:xfrm>
          <a:off x="0" y="0"/>
          <a:ext cx="0" cy="0"/>
          <a:chOff x="0" y="0"/>
          <a:chExt cx="0" cy="0"/>
        </a:xfrm>
      </p:grpSpPr>
      <p:pic>
        <p:nvPicPr>
          <p:cNvPr id="207" name="Google Shape;207;p13"/>
          <p:cNvPicPr preferRelativeResize="0"/>
          <p:nvPr/>
        </p:nvPicPr>
        <p:blipFill rotWithShape="1">
          <a:blip r:embed="rId2">
            <a:alphaModFix/>
          </a:blip>
          <a:srcRect t="15833" r="2808" b="14260"/>
          <a:stretch/>
        </p:blipFill>
        <p:spPr>
          <a:xfrm>
            <a:off x="-91300" y="-52425"/>
            <a:ext cx="9255327" cy="5314952"/>
          </a:xfrm>
          <a:prstGeom prst="rect">
            <a:avLst/>
          </a:prstGeom>
          <a:noFill/>
          <a:ln>
            <a:noFill/>
          </a:ln>
        </p:spPr>
      </p:pic>
      <p:sp>
        <p:nvSpPr>
          <p:cNvPr id="208" name="Google Shape;208;p13"/>
          <p:cNvSpPr txBox="1">
            <a:spLocks noGrp="1"/>
          </p:cNvSpPr>
          <p:nvPr>
            <p:ph type="sldNum" idx="12"/>
          </p:nvPr>
        </p:nvSpPr>
        <p:spPr>
          <a:xfrm>
            <a:off x="8539133" y="4882292"/>
            <a:ext cx="548700" cy="393600"/>
          </a:xfrm>
          <a:prstGeom prst="rect">
            <a:avLst/>
          </a:prstGeom>
          <a:noFill/>
          <a:ln>
            <a:noFill/>
          </a:ln>
        </p:spPr>
        <p:txBody>
          <a:bodyPr spcFirstLastPara="1" wrap="square" lIns="91425" tIns="91425" rIns="91425" bIns="91425" anchor="t" anchorCtr="0">
            <a:noAutofit/>
          </a:bodyPr>
          <a:lstStyle>
            <a:lvl1pPr lvl="0" algn="ctr" rtl="0">
              <a:buNone/>
              <a:defRPr b="1">
                <a:solidFill>
                  <a:schemeClr val="lt1"/>
                </a:solidFill>
              </a:defRPr>
            </a:lvl1pPr>
            <a:lvl2pPr lvl="1" algn="ctr" rtl="0">
              <a:buNone/>
              <a:defRPr b="1">
                <a:solidFill>
                  <a:schemeClr val="lt1"/>
                </a:solidFill>
              </a:defRPr>
            </a:lvl2pPr>
            <a:lvl3pPr lvl="2" algn="ctr" rtl="0">
              <a:buNone/>
              <a:defRPr b="1">
                <a:solidFill>
                  <a:schemeClr val="lt1"/>
                </a:solidFill>
              </a:defRPr>
            </a:lvl3pPr>
            <a:lvl4pPr lvl="3" algn="ctr" rtl="0">
              <a:buNone/>
              <a:defRPr b="1">
                <a:solidFill>
                  <a:schemeClr val="lt1"/>
                </a:solidFill>
              </a:defRPr>
            </a:lvl4pPr>
            <a:lvl5pPr lvl="4" algn="ctr" rtl="0">
              <a:buNone/>
              <a:defRPr b="1">
                <a:solidFill>
                  <a:schemeClr val="lt1"/>
                </a:solidFill>
              </a:defRPr>
            </a:lvl5pPr>
            <a:lvl6pPr lvl="5" algn="ctr" rtl="0">
              <a:buNone/>
              <a:defRPr b="1">
                <a:solidFill>
                  <a:schemeClr val="lt1"/>
                </a:solidFill>
              </a:defRPr>
            </a:lvl6pPr>
            <a:lvl7pPr lvl="6" algn="ctr" rtl="0">
              <a:buNone/>
              <a:defRPr b="1">
                <a:solidFill>
                  <a:schemeClr val="lt1"/>
                </a:solidFill>
              </a:defRPr>
            </a:lvl7pPr>
            <a:lvl8pPr lvl="7" algn="ctr" rtl="0">
              <a:buNone/>
              <a:defRPr b="1">
                <a:solidFill>
                  <a:schemeClr val="lt1"/>
                </a:solidFill>
              </a:defRPr>
            </a:lvl8pPr>
            <a:lvl9pPr lvl="8" algn="ctr" rtl="0">
              <a:buNone/>
              <a:defRPr b="1">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209" name="Google Shape;209;p13"/>
          <p:cNvPicPr preferRelativeResize="0"/>
          <p:nvPr/>
        </p:nvPicPr>
        <p:blipFill>
          <a:blip r:embed="rId3">
            <a:alphaModFix/>
          </a:blip>
          <a:stretch>
            <a:fillRect/>
          </a:stretch>
        </p:blipFill>
        <p:spPr>
          <a:xfrm>
            <a:off x="214319" y="4120882"/>
            <a:ext cx="1263650" cy="7940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000"/>
              <a:buFont typeface="PT Sans Narrow"/>
              <a:buNone/>
              <a:defRPr sz="6000" b="1">
                <a:latin typeface="PT Sans Narrow"/>
                <a:ea typeface="PT Sans Narrow"/>
                <a:cs typeface="PT Sans Narrow"/>
                <a:sym typeface="PT Sans Narrow"/>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25;p3"/>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6" name="Google Shape;26;p3"/>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7" name="Google Shape;27;p3"/>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28" name="Google Shape;28;p3"/>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29" name="Google Shape;29;p3"/>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30" name="Google Shape;30;p3"/>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31" name="Google Shape;31;p3"/>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32" name="Google Shape;32;p3"/>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33" name="Google Shape;33;p3"/>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34" name="Google Shape;3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T Sans Narrow"/>
              <a:buNone/>
              <a:defRPr b="1">
                <a:latin typeface="PT Sans Narrow"/>
                <a:ea typeface="PT Sans Narrow"/>
                <a:cs typeface="PT Sans Narrow"/>
                <a:sym typeface="PT Sans Narrow"/>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39" name="Google Shape;39;p4"/>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Open Sans"/>
              <a:buChar char="●"/>
              <a:defRPr>
                <a:latin typeface="Open Sans"/>
                <a:ea typeface="Open Sans"/>
                <a:cs typeface="Open Sans"/>
                <a:sym typeface="Open Sans"/>
              </a:defRPr>
            </a:lvl1pPr>
            <a:lvl2pPr marL="914400" lvl="1" indent="-317500">
              <a:spcBef>
                <a:spcPts val="0"/>
              </a:spcBef>
              <a:spcAft>
                <a:spcPts val="0"/>
              </a:spcAft>
              <a:buSzPts val="1400"/>
              <a:buFont typeface="Open Sans"/>
              <a:buChar char="○"/>
              <a:defRPr>
                <a:latin typeface="Open Sans"/>
                <a:ea typeface="Open Sans"/>
                <a:cs typeface="Open Sans"/>
                <a:sym typeface="Open Sans"/>
              </a:defRPr>
            </a:lvl2pPr>
            <a:lvl3pPr marL="1371600" lvl="2" indent="-317500">
              <a:spcBef>
                <a:spcPts val="0"/>
              </a:spcBef>
              <a:spcAft>
                <a:spcPts val="0"/>
              </a:spcAft>
              <a:buSzPts val="1400"/>
              <a:buFont typeface="Open Sans"/>
              <a:buChar char="■"/>
              <a:defRPr>
                <a:latin typeface="Open Sans"/>
                <a:ea typeface="Open Sans"/>
                <a:cs typeface="Open Sans"/>
                <a:sym typeface="Open Sans"/>
              </a:defRPr>
            </a:lvl3pPr>
            <a:lvl4pPr marL="1828800" lvl="3" indent="-317500">
              <a:spcBef>
                <a:spcPts val="0"/>
              </a:spcBef>
              <a:spcAft>
                <a:spcPts val="0"/>
              </a:spcAft>
              <a:buSzPts val="1400"/>
              <a:buFont typeface="Open Sans"/>
              <a:buChar char="●"/>
              <a:defRPr>
                <a:latin typeface="Open Sans"/>
                <a:ea typeface="Open Sans"/>
                <a:cs typeface="Open Sans"/>
                <a:sym typeface="Open Sans"/>
              </a:defRPr>
            </a:lvl4pPr>
            <a:lvl5pPr marL="2286000" lvl="4" indent="-317500">
              <a:spcBef>
                <a:spcPts val="0"/>
              </a:spcBef>
              <a:spcAft>
                <a:spcPts val="0"/>
              </a:spcAft>
              <a:buSzPts val="1400"/>
              <a:buFont typeface="Open Sans"/>
              <a:buChar char="○"/>
              <a:defRPr>
                <a:latin typeface="Open Sans"/>
                <a:ea typeface="Open Sans"/>
                <a:cs typeface="Open Sans"/>
                <a:sym typeface="Open Sans"/>
              </a:defRPr>
            </a:lvl5pPr>
            <a:lvl6pPr marL="2743200" lvl="5" indent="-317500">
              <a:spcBef>
                <a:spcPts val="0"/>
              </a:spcBef>
              <a:spcAft>
                <a:spcPts val="0"/>
              </a:spcAft>
              <a:buSzPts val="1400"/>
              <a:buFont typeface="Open Sans"/>
              <a:buChar char="■"/>
              <a:defRPr>
                <a:latin typeface="Open Sans"/>
                <a:ea typeface="Open Sans"/>
                <a:cs typeface="Open Sans"/>
                <a:sym typeface="Open Sans"/>
              </a:defRPr>
            </a:lvl6pPr>
            <a:lvl7pPr marL="3200400" lvl="6" indent="-317500">
              <a:spcBef>
                <a:spcPts val="0"/>
              </a:spcBef>
              <a:spcAft>
                <a:spcPts val="0"/>
              </a:spcAft>
              <a:buSzPts val="1400"/>
              <a:buFont typeface="Open Sans"/>
              <a:buChar char="●"/>
              <a:defRPr>
                <a:latin typeface="Open Sans"/>
                <a:ea typeface="Open Sans"/>
                <a:cs typeface="Open Sans"/>
                <a:sym typeface="Open Sans"/>
              </a:defRPr>
            </a:lvl7pPr>
            <a:lvl8pPr marL="3657600" lvl="7" indent="-317500">
              <a:spcBef>
                <a:spcPts val="0"/>
              </a:spcBef>
              <a:spcAft>
                <a:spcPts val="0"/>
              </a:spcAft>
              <a:buSzPts val="1400"/>
              <a:buFont typeface="Open Sans"/>
              <a:buChar char="○"/>
              <a:defRPr>
                <a:latin typeface="Open Sans"/>
                <a:ea typeface="Open Sans"/>
                <a:cs typeface="Open Sans"/>
                <a:sym typeface="Open Sans"/>
              </a:defRPr>
            </a:lvl8pPr>
            <a:lvl9pPr marL="4114800" lvl="8" indent="-317500">
              <a:spcBef>
                <a:spcPts val="0"/>
              </a:spcBef>
              <a:spcAft>
                <a:spcPts val="0"/>
              </a:spcAft>
              <a:buSzPts val="1400"/>
              <a:buFont typeface="Open Sans"/>
              <a:buChar char="■"/>
              <a:defRPr>
                <a:latin typeface="Open Sans"/>
                <a:ea typeface="Open Sans"/>
                <a:cs typeface="Open Sans"/>
                <a:sym typeface="Open Sans"/>
              </a:defRPr>
            </a:lvl9pPr>
          </a:lstStyle>
          <a:p>
            <a:endParaRPr/>
          </a:p>
        </p:txBody>
      </p:sp>
      <p:sp>
        <p:nvSpPr>
          <p:cNvPr id="40" name="Google Shape;4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
        <p:nvSpPr>
          <p:cNvPr id="41" name="Google Shape;41;p4"/>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Google Shape;42;p4"/>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43" name="Google Shape;43;p4"/>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44" name="Google Shape;44;p4"/>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45" name="Google Shape;45;p4"/>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46" name="Google Shape;46;p4"/>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47" name="Google Shape;47;p4"/>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48" name="Google Shape;48;p4"/>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49" name="Google Shape;49;p4"/>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50" name="Google Shape;50;p4"/>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5"/>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5"/>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56" name="Google Shape;56;p5"/>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57" name="Google Shape;57;p5"/>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58" name="Google Shape;58;p5"/>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59" name="Google Shape;59;p5"/>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60" name="Google Shape;60;p5"/>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61" name="Google Shape;61;p5"/>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62" name="Google Shape;62;p5"/>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63" name="Google Shape;63;p5"/>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64" name="Google Shape;64;p5"/>
          <p:cNvSpPr txBox="1">
            <a:spLocks noGrp="1"/>
          </p:cNvSpPr>
          <p:nvPr>
            <p:ph type="body" idx="1"/>
          </p:nvPr>
        </p:nvSpPr>
        <p:spPr>
          <a:xfrm>
            <a:off x="311700" y="685475"/>
            <a:ext cx="3999900" cy="37623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 name="Google Shape;65;p5"/>
          <p:cNvSpPr txBox="1">
            <a:spLocks noGrp="1"/>
          </p:cNvSpPr>
          <p:nvPr>
            <p:ph type="body" idx="2"/>
          </p:nvPr>
        </p:nvSpPr>
        <p:spPr>
          <a:xfrm>
            <a:off x="4832400" y="696300"/>
            <a:ext cx="3999900" cy="373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6" name="Google Shape;66;p5"/>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
        <p:nvSpPr>
          <p:cNvPr id="67" name="Google Shape;67;p5"/>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6"/>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6"/>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74" name="Google Shape;74;p6"/>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75" name="Google Shape;75;p6"/>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76" name="Google Shape;76;p6"/>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77" name="Google Shape;77;p6"/>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78" name="Google Shape;78;p6"/>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79" name="Google Shape;79;p6"/>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80" name="Google Shape;80;p6"/>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81" name="Google Shape;81;p6"/>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82" name="Google Shape;82;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
        <p:nvSpPr>
          <p:cNvPr id="83" name="Google Shape;83;p6"/>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sp>
        <p:nvSpPr>
          <p:cNvPr id="86" name="Google Shape;8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7" name="Google Shape;87;p7"/>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7"/>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7"/>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93" name="Google Shape;93;p7"/>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94" name="Google Shape;94;p7"/>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95" name="Google Shape;95;p7"/>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96" name="Google Shape;96;p7"/>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97" name="Google Shape;97;p7"/>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98" name="Google Shape;98;p7"/>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99" name="Google Shape;99;p7"/>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100" name="Google Shape;100;p7"/>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101" name="Google Shape;101;p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
        <p:cNvGrpSpPr/>
        <p:nvPr/>
      </p:nvGrpSpPr>
      <p:grpSpPr>
        <a:xfrm>
          <a:off x="0" y="0"/>
          <a:ext cx="0" cy="0"/>
          <a:chOff x="0" y="0"/>
          <a:chExt cx="0" cy="0"/>
        </a:xfrm>
      </p:grpSpPr>
      <p:sp>
        <p:nvSpPr>
          <p:cNvPr id="103" name="Google Shape;1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4" name="Google Shape;104;p8"/>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8"/>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 name="Google Shape;108;p8"/>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109" name="Google Shape;109;p8"/>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110" name="Google Shape;110;p8"/>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111" name="Google Shape;111;p8"/>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112" name="Google Shape;112;p8"/>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113" name="Google Shape;113;p8"/>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14" name="Google Shape;114;p8"/>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115" name="Google Shape;115;p8"/>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116" name="Google Shape;116;p8"/>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117" name="Google Shape;117;p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a:off x="4572000" y="-125"/>
            <a:ext cx="4572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1" name="Google Shape;12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2" name="Google Shape;12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3" name="Google Shape;12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24" name="Google Shape;124;p9"/>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9"/>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127" name="Google Shape;127;p9"/>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128" name="Google Shape;128;p9"/>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129" name="Google Shape;129;p9"/>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130" name="Google Shape;130;p9"/>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131" name="Google Shape;131;p9"/>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32" name="Google Shape;132;p9"/>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133" name="Google Shape;133;p9"/>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134" name="Google Shape;134;p9"/>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135" name="Google Shape;135;p9"/>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10"/>
          <p:cNvSpPr txBox="1">
            <a:spLocks noGrp="1"/>
          </p:cNvSpPr>
          <p:nvPr>
            <p:ph type="body" idx="1"/>
          </p:nvPr>
        </p:nvSpPr>
        <p:spPr>
          <a:xfrm>
            <a:off x="301750" y="38213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8" name="Google Shape;13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10"/>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10"/>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142" name="Google Shape;142;p10"/>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143" name="Google Shape;143;p10"/>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Overview</a:t>
            </a:r>
            <a:endParaRPr sz="900" b="1">
              <a:solidFill>
                <a:schemeClr val="dk1"/>
              </a:solidFill>
              <a:latin typeface="Roboto"/>
              <a:ea typeface="Roboto"/>
              <a:cs typeface="Roboto"/>
              <a:sym typeface="Roboto"/>
            </a:endParaRPr>
          </a:p>
        </p:txBody>
      </p:sp>
      <p:sp>
        <p:nvSpPr>
          <p:cNvPr id="144" name="Google Shape;144;p10"/>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Design Solution</a:t>
            </a:r>
            <a:endParaRPr sz="900" b="1">
              <a:solidFill>
                <a:schemeClr val="dk1"/>
              </a:solidFill>
              <a:latin typeface="Roboto"/>
              <a:ea typeface="Roboto"/>
              <a:cs typeface="Roboto"/>
              <a:sym typeface="Roboto"/>
            </a:endParaRPr>
          </a:p>
        </p:txBody>
      </p:sp>
      <p:sp>
        <p:nvSpPr>
          <p:cNvPr id="145" name="Google Shape;145;p10"/>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CPE’s</a:t>
            </a:r>
            <a:endParaRPr sz="900" b="1">
              <a:solidFill>
                <a:schemeClr val="dk1"/>
              </a:solidFill>
              <a:latin typeface="Roboto"/>
              <a:ea typeface="Roboto"/>
              <a:cs typeface="Roboto"/>
              <a:sym typeface="Roboto"/>
            </a:endParaRPr>
          </a:p>
        </p:txBody>
      </p:sp>
      <p:sp>
        <p:nvSpPr>
          <p:cNvPr id="146" name="Google Shape;146;p10"/>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47" name="Google Shape;147;p10"/>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Risks</a:t>
            </a:r>
            <a:endParaRPr sz="900" b="1">
              <a:solidFill>
                <a:schemeClr val="dk1"/>
              </a:solidFill>
              <a:latin typeface="Roboto"/>
              <a:ea typeface="Roboto"/>
              <a:cs typeface="Roboto"/>
              <a:sym typeface="Roboto"/>
            </a:endParaRPr>
          </a:p>
        </p:txBody>
      </p:sp>
      <p:sp>
        <p:nvSpPr>
          <p:cNvPr id="148" name="Google Shape;148;p10"/>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Validation</a:t>
            </a:r>
            <a:endParaRPr sz="900" b="1">
              <a:solidFill>
                <a:schemeClr val="dk1"/>
              </a:solidFill>
              <a:latin typeface="Roboto"/>
              <a:ea typeface="Roboto"/>
              <a:cs typeface="Roboto"/>
              <a:sym typeface="Roboto"/>
            </a:endParaRPr>
          </a:p>
        </p:txBody>
      </p:sp>
      <p:sp>
        <p:nvSpPr>
          <p:cNvPr id="149" name="Google Shape;149;p10"/>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Project Planning</a:t>
            </a:r>
            <a:endParaRPr sz="900" b="1">
              <a:solidFill>
                <a:schemeClr val="dk1"/>
              </a:solidFill>
              <a:latin typeface="Roboto"/>
              <a:ea typeface="Roboto"/>
              <a:cs typeface="Roboto"/>
              <a:sym typeface="Roboto"/>
            </a:endParaRPr>
          </a:p>
        </p:txBody>
      </p:sp>
      <p:sp>
        <p:nvSpPr>
          <p:cNvPr id="150" name="Google Shape;150;p1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latin typeface="Open Sans"/>
                <a:ea typeface="Open Sans"/>
                <a:cs typeface="Open Sans"/>
                <a:sym typeface="Open Sans"/>
              </a:rPr>
              <a:t>‹#›</a:t>
            </a:fld>
            <a:endParaRPr sz="1000">
              <a:solidFill>
                <a:schemeClr val="dk1"/>
              </a:solidFill>
              <a:latin typeface="Open Sans"/>
              <a:ea typeface="Open Sans"/>
              <a:cs typeface="Open Sans"/>
              <a:sym typeface="Open Sans"/>
            </a:endParaRPr>
          </a:p>
        </p:txBody>
      </p:sp>
      <p:sp>
        <p:nvSpPr>
          <p:cNvPr id="9" name="Google Shape;9;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image" Target="../media/image118.png"/><Relationship Id="rId4" Type="http://schemas.openxmlformats.org/officeDocument/2006/relationships/image" Target="../media/image41.png"/></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slide" Target="slide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omments" Target="../comments/comment8.xml"/><Relationship Id="rId4" Type="http://schemas.openxmlformats.org/officeDocument/2006/relationships/slide" Target="slide7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comments" Target="../comments/comment10.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comments" Target="../comments/comment1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comments" Target="../comments/comment1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3.xml"/><Relationship Id="rId7" Type="http://schemas.openxmlformats.org/officeDocument/2006/relationships/slide" Target="slide4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slide" Target="slide11.xml"/><Relationship Id="rId10" Type="http://schemas.openxmlformats.org/officeDocument/2006/relationships/slide" Target="slide65.xml"/><Relationship Id="rId4" Type="http://schemas.openxmlformats.org/officeDocument/2006/relationships/slide" Target="slide7.xml"/><Relationship Id="rId9" Type="http://schemas.openxmlformats.org/officeDocument/2006/relationships/slide" Target="slide5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omments" Target="../comments/comment1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comments" Target="../comments/commen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comments" Target="../comments/comment15.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slide" Target="slide7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omments" Target="../comments/comment18.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0.png"/><Relationship Id="rId7"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8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1GwGTPeBrbpmxhsrBxTFdkrDlkMACI2Exyzh_BihwaZ0/copy"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comments" Target="../comments/comment20.xml"/><Relationship Id="rId5" Type="http://schemas.openxmlformats.org/officeDocument/2006/relationships/image" Target="../media/image67.pn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slide" Target="slide87.xml"/><Relationship Id="rId5" Type="http://schemas.openxmlformats.org/officeDocument/2006/relationships/image" Target="../media/image28.jpg"/><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jpg"/></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comments" Target="../comments/comment25.xml"/><Relationship Id="rId5" Type="http://schemas.openxmlformats.org/officeDocument/2006/relationships/image" Target="../media/image29.jp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jp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jp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jpg"/><Relationship Id="rId5" Type="http://schemas.openxmlformats.org/officeDocument/2006/relationships/image" Target="../media/image83.png"/><Relationship Id="rId15" Type="http://schemas.openxmlformats.org/officeDocument/2006/relationships/image" Target="../media/image93.jp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2.jpg"/></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comments" Target="../comments/comment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slide" Target="slide71.xml"/><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docs.google.com/document/d/1WwXZ3dmE4t2_mBjZ3s4tzEjJJWSP3C6wyox_JScZp10/edit?usp=sharing"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https://docs.google.com/document/d/1ciG65TJSJbB-Ew871nMCaLoUYqRjo-unH7c9CKo8GS0/edit?usp=sharing" TargetMode="External"/><Relationship Id="rId5" Type="http://schemas.openxmlformats.org/officeDocument/2006/relationships/hyperlink" Target="https://docs.google.com/document/d/1Q-_UHFDu2OuHukHIWtknz723jfdGDBnz7hESqHTJFzI/edit?usp=sharing" TargetMode="External"/><Relationship Id="rId4" Type="http://schemas.openxmlformats.org/officeDocument/2006/relationships/hyperlink" Target="https://docs.google.com/document/d/1ZhyTCVkR2t3Tr4r4GpJ2OpF3q-DwYyIeRW7NWn7Gdwg/edit?usp=sharing"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png"/><Relationship Id="rId3" Type="http://schemas.openxmlformats.org/officeDocument/2006/relationships/image" Target="../media/image96.png"/><Relationship Id="rId7" Type="http://schemas.openxmlformats.org/officeDocument/2006/relationships/image" Target="../media/image97.png"/><Relationship Id="rId12"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slide" Target="slide96.xml"/><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101.jpg"/><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comments" Target="../comments/comment27.xm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gi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slide" Target="slide95.xml"/><Relationship Id="rId4" Type="http://schemas.openxmlformats.org/officeDocument/2006/relationships/slide" Target="slide9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slide" Target="slide72.xml"/></Relationships>
</file>

<file path=ppt/slides/_rels/slide90.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9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slide" Target="slide8.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slide" Target="slide8.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4"/>
          <p:cNvSpPr txBox="1"/>
          <p:nvPr/>
        </p:nvSpPr>
        <p:spPr>
          <a:xfrm>
            <a:off x="251100" y="709838"/>
            <a:ext cx="8641800" cy="1002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solidFill>
                  <a:srgbClr val="000000"/>
                </a:solidFill>
                <a:latin typeface="PT Sans Narrow" panose="020B0506020203020204" pitchFamily="34" charset="77"/>
                <a:ea typeface="Open Sans" panose="020B0606030504020204" pitchFamily="34" charset="0"/>
                <a:cs typeface="Open Sans" panose="020B0606030504020204" pitchFamily="34" charset="0"/>
                <a:sym typeface="PT Sans Narrow"/>
              </a:rPr>
              <a:t>CubeSat Integrated Star Tracker</a:t>
            </a:r>
            <a:endParaRPr sz="5400" b="1" dirty="0">
              <a:solidFill>
                <a:srgbClr val="000000"/>
              </a:solidFill>
              <a:latin typeface="PT Sans Narrow" panose="020B0506020203020204" pitchFamily="34" charset="77"/>
              <a:ea typeface="Open Sans" panose="020B0606030504020204" pitchFamily="34" charset="0"/>
              <a:cs typeface="Open Sans" panose="020B0606030504020204" pitchFamily="34" charset="0"/>
              <a:sym typeface="PT Sans Narrow"/>
            </a:endParaRPr>
          </a:p>
        </p:txBody>
      </p:sp>
      <p:sp>
        <p:nvSpPr>
          <p:cNvPr id="215" name="Google Shape;215;p14"/>
          <p:cNvSpPr txBox="1"/>
          <p:nvPr/>
        </p:nvSpPr>
        <p:spPr>
          <a:xfrm>
            <a:off x="2150700" y="1712738"/>
            <a:ext cx="4842600" cy="7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solidFill>
                  <a:srgbClr val="695D46"/>
                </a:solidFill>
                <a:latin typeface="Open Sans" panose="020B0606030504020204" pitchFamily="34" charset="0"/>
                <a:ea typeface="Open Sans" panose="020B0606030504020204" pitchFamily="34" charset="0"/>
                <a:cs typeface="Open Sans" panose="020B0606030504020204" pitchFamily="34" charset="0"/>
                <a:sym typeface="Open Sans"/>
              </a:rPr>
              <a:t>CubIST | Critical Design Review</a:t>
            </a:r>
            <a:endParaRPr sz="2000" b="1" dirty="0">
              <a:solidFill>
                <a:srgbClr val="695D46"/>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ctr" rtl="0">
              <a:spcBef>
                <a:spcPts val="0"/>
              </a:spcBef>
              <a:spcAft>
                <a:spcPts val="0"/>
              </a:spcAft>
              <a:buNone/>
            </a:pPr>
            <a:r>
              <a:rPr lang="en" sz="2000" b="1" dirty="0">
                <a:solidFill>
                  <a:srgbClr val="695D46"/>
                </a:solidFill>
                <a:latin typeface="Open Sans" panose="020B0606030504020204" pitchFamily="34" charset="0"/>
                <a:ea typeface="Open Sans" panose="020B0606030504020204" pitchFamily="34" charset="0"/>
                <a:cs typeface="Open Sans" panose="020B0606030504020204" pitchFamily="34" charset="0"/>
                <a:sym typeface="Open Sans"/>
              </a:rPr>
              <a:t>November 29, 2021</a:t>
            </a:r>
            <a:endParaRPr sz="2000" b="1" dirty="0">
              <a:solidFill>
                <a:srgbClr val="695D46"/>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16" name="Google Shape;216;p14"/>
          <p:cNvSpPr txBox="1"/>
          <p:nvPr/>
        </p:nvSpPr>
        <p:spPr>
          <a:xfrm>
            <a:off x="2582100" y="2489175"/>
            <a:ext cx="198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Project Customer</a:t>
            </a:r>
            <a:endParaRPr b="1" dirty="0">
              <a:solidFill>
                <a:srgbClr val="695D46"/>
              </a:solidFill>
              <a:latin typeface="Open Sans"/>
              <a:ea typeface="Open Sans"/>
              <a:cs typeface="Open Sans"/>
              <a:sym typeface="Open Sans"/>
            </a:endParaRPr>
          </a:p>
          <a:p>
            <a:pPr marL="0" lvl="0" indent="0" algn="ctr" rtl="0">
              <a:spcBef>
                <a:spcPts val="0"/>
              </a:spcBef>
              <a:spcAft>
                <a:spcPts val="0"/>
              </a:spcAft>
              <a:buNone/>
            </a:pPr>
            <a:r>
              <a:rPr lang="en" dirty="0">
                <a:solidFill>
                  <a:srgbClr val="695D46"/>
                </a:solidFill>
                <a:latin typeface="Open Sans"/>
                <a:ea typeface="Open Sans"/>
                <a:cs typeface="Open Sans"/>
                <a:sym typeface="Open Sans"/>
              </a:rPr>
              <a:t>Dr. Scott Palo</a:t>
            </a:r>
            <a:endParaRPr dirty="0">
              <a:solidFill>
                <a:srgbClr val="695D46"/>
              </a:solidFill>
              <a:latin typeface="Open Sans"/>
              <a:ea typeface="Open Sans"/>
              <a:cs typeface="Open Sans"/>
              <a:sym typeface="Open Sans"/>
            </a:endParaRPr>
          </a:p>
        </p:txBody>
      </p:sp>
      <p:sp>
        <p:nvSpPr>
          <p:cNvPr id="217" name="Google Shape;217;p14"/>
          <p:cNvSpPr txBox="1"/>
          <p:nvPr/>
        </p:nvSpPr>
        <p:spPr>
          <a:xfrm>
            <a:off x="4743850" y="2489175"/>
            <a:ext cx="198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695D46"/>
                </a:solidFill>
                <a:latin typeface="Open Sans"/>
                <a:ea typeface="Open Sans"/>
                <a:cs typeface="Open Sans"/>
                <a:sym typeface="Open Sans"/>
              </a:rPr>
              <a:t>Project Advisor</a:t>
            </a:r>
            <a:endParaRPr b="1">
              <a:solidFill>
                <a:srgbClr val="695D46"/>
              </a:solidFill>
              <a:latin typeface="Open Sans"/>
              <a:ea typeface="Open Sans"/>
              <a:cs typeface="Open Sans"/>
              <a:sym typeface="Open Sans"/>
            </a:endParaRPr>
          </a:p>
          <a:p>
            <a:pPr marL="0" lvl="0" indent="0" algn="ctr" rtl="0">
              <a:spcBef>
                <a:spcPts val="0"/>
              </a:spcBef>
              <a:spcAft>
                <a:spcPts val="0"/>
              </a:spcAft>
              <a:buNone/>
            </a:pPr>
            <a:r>
              <a:rPr lang="en">
                <a:solidFill>
                  <a:srgbClr val="695D46"/>
                </a:solidFill>
                <a:latin typeface="Open Sans"/>
                <a:ea typeface="Open Sans"/>
                <a:cs typeface="Open Sans"/>
                <a:sym typeface="Open Sans"/>
              </a:rPr>
              <a:t>Dr. Dennis Akos</a:t>
            </a:r>
            <a:endParaRPr>
              <a:solidFill>
                <a:srgbClr val="695D46"/>
              </a:solidFill>
              <a:latin typeface="Open Sans"/>
              <a:ea typeface="Open Sans"/>
              <a:cs typeface="Open Sans"/>
              <a:sym typeface="Open Sans"/>
            </a:endParaRPr>
          </a:p>
        </p:txBody>
      </p:sp>
      <p:sp>
        <p:nvSpPr>
          <p:cNvPr id="218" name="Google Shape;218;p14"/>
          <p:cNvSpPr txBox="1"/>
          <p:nvPr/>
        </p:nvSpPr>
        <p:spPr>
          <a:xfrm>
            <a:off x="753975" y="3179813"/>
            <a:ext cx="7797900" cy="701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Presenters:</a:t>
            </a:r>
            <a:r>
              <a:rPr lang="en" dirty="0">
                <a:solidFill>
                  <a:srgbClr val="695D46"/>
                </a:solidFill>
                <a:latin typeface="Open Sans"/>
                <a:ea typeface="Open Sans"/>
                <a:cs typeface="Open Sans"/>
                <a:sym typeface="Open Sans"/>
              </a:rPr>
              <a:t> Chesney Boal (PM), Maria Callas, Chava Friedman, Josie Johnson, </a:t>
            </a:r>
            <a:br>
              <a:rPr lang="en" dirty="0">
                <a:solidFill>
                  <a:srgbClr val="695D46"/>
                </a:solidFill>
                <a:latin typeface="Open Sans"/>
                <a:ea typeface="Open Sans"/>
                <a:cs typeface="Open Sans"/>
                <a:sym typeface="Open Sans"/>
              </a:rPr>
            </a:br>
            <a:r>
              <a:rPr lang="en" dirty="0">
                <a:solidFill>
                  <a:srgbClr val="695D46"/>
                </a:solidFill>
                <a:latin typeface="Open Sans"/>
                <a:ea typeface="Open Sans"/>
                <a:cs typeface="Open Sans"/>
                <a:sym typeface="Open Sans"/>
              </a:rPr>
              <a:t>Natalie Link, and Nicky Weber</a:t>
            </a:r>
            <a:endParaRPr dirty="0">
              <a:solidFill>
                <a:srgbClr val="695D46"/>
              </a:solidFill>
              <a:latin typeface="Open Sans"/>
              <a:ea typeface="Open Sans"/>
              <a:cs typeface="Open Sans"/>
              <a:sym typeface="Open Sans"/>
            </a:endParaRPr>
          </a:p>
        </p:txBody>
      </p:sp>
      <p:sp>
        <p:nvSpPr>
          <p:cNvPr id="219" name="Google Shape;219;p14"/>
          <p:cNvSpPr txBox="1"/>
          <p:nvPr/>
        </p:nvSpPr>
        <p:spPr>
          <a:xfrm>
            <a:off x="592050" y="3732271"/>
            <a:ext cx="7959900" cy="45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Additional Team Members:</a:t>
            </a:r>
            <a:r>
              <a:rPr lang="en" dirty="0">
                <a:solidFill>
                  <a:srgbClr val="695D46"/>
                </a:solidFill>
                <a:latin typeface="Open Sans"/>
                <a:ea typeface="Open Sans"/>
                <a:cs typeface="Open Sans"/>
                <a:sym typeface="Open Sans"/>
              </a:rPr>
              <a:t> Quaid Garton, Matthew Gedrich, </a:t>
            </a:r>
            <a:br>
              <a:rPr lang="en" dirty="0">
                <a:solidFill>
                  <a:srgbClr val="695D46"/>
                </a:solidFill>
                <a:latin typeface="Open Sans"/>
                <a:ea typeface="Open Sans"/>
                <a:cs typeface="Open Sans"/>
                <a:sym typeface="Open Sans"/>
              </a:rPr>
            </a:br>
            <a:r>
              <a:rPr lang="en" dirty="0">
                <a:solidFill>
                  <a:srgbClr val="695D46"/>
                </a:solidFill>
                <a:latin typeface="Open Sans"/>
                <a:ea typeface="Open Sans"/>
                <a:cs typeface="Open Sans"/>
                <a:sym typeface="Open Sans"/>
              </a:rPr>
              <a:t>Cameron Humphreys, and Chad Pflieger</a:t>
            </a:r>
            <a:endParaRPr dirty="0">
              <a:solidFill>
                <a:srgbClr val="695D46"/>
              </a:solidFill>
              <a:latin typeface="Open Sans"/>
              <a:ea typeface="Open Sans"/>
              <a:cs typeface="Open Sans"/>
              <a:sym typeface="Open Sans"/>
            </a:endParaRPr>
          </a:p>
        </p:txBody>
      </p:sp>
      <p:sp>
        <p:nvSpPr>
          <p:cNvPr id="220" name="Google Shape;220;p14"/>
          <p:cNvSpPr txBox="1">
            <a:spLocks noGrp="1"/>
          </p:cNvSpPr>
          <p:nvPr>
            <p:ph type="sldNum" idx="4294967295"/>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3"/>
          <p:cNvSpPr/>
          <p:nvPr/>
        </p:nvSpPr>
        <p:spPr>
          <a:xfrm>
            <a:off x="42050" y="616650"/>
            <a:ext cx="8662500" cy="3274200"/>
          </a:xfrm>
          <a:prstGeom prst="rect">
            <a:avLst/>
          </a:prstGeom>
          <a:solidFill>
            <a:srgbClr val="D8F7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Functional Block Diagram</a:t>
            </a:r>
            <a:endParaRPr/>
          </a:p>
        </p:txBody>
      </p:sp>
      <p:sp>
        <p:nvSpPr>
          <p:cNvPr id="553" name="Google Shape;55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
        <p:nvSpPr>
          <p:cNvPr id="554" name="Google Shape;554;p23"/>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555" name="Google Shape;555;p23"/>
          <p:cNvSpPr/>
          <p:nvPr/>
        </p:nvSpPr>
        <p:spPr>
          <a:xfrm rot="-5400000">
            <a:off x="6874500" y="1695175"/>
            <a:ext cx="1924200" cy="1417800"/>
          </a:xfrm>
          <a:prstGeom prst="trapezoid">
            <a:avLst>
              <a:gd name="adj" fmla="val 250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7127700" y="1877925"/>
            <a:ext cx="770100" cy="1035600"/>
          </a:xfrm>
          <a:prstGeom prst="flowChartDelay">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Open Sans"/>
                <a:ea typeface="Open Sans"/>
                <a:cs typeface="Open Sans"/>
                <a:sym typeface="Open Sans"/>
              </a:rPr>
              <a:t>LENS</a:t>
            </a:r>
            <a:endParaRPr sz="1300" b="1">
              <a:latin typeface="Open Sans"/>
              <a:ea typeface="Open Sans"/>
              <a:cs typeface="Open Sans"/>
              <a:sym typeface="Open Sans"/>
            </a:endParaRPr>
          </a:p>
        </p:txBody>
      </p:sp>
      <p:sp>
        <p:nvSpPr>
          <p:cNvPr id="557" name="Google Shape;557;p23"/>
          <p:cNvSpPr/>
          <p:nvPr/>
        </p:nvSpPr>
        <p:spPr>
          <a:xfrm>
            <a:off x="4686300" y="1365775"/>
            <a:ext cx="2441400" cy="20766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5958350" y="1718275"/>
            <a:ext cx="1092000" cy="13716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Open Sans"/>
                <a:ea typeface="Open Sans"/>
                <a:cs typeface="Open Sans"/>
                <a:sym typeface="Open Sans"/>
              </a:rPr>
              <a:t>ARDUCAM AR0134 MODULE</a:t>
            </a:r>
            <a:endParaRPr sz="1300" b="1">
              <a:latin typeface="Open Sans"/>
              <a:ea typeface="Open Sans"/>
              <a:cs typeface="Open Sans"/>
              <a:sym typeface="Open Sans"/>
            </a:endParaRPr>
          </a:p>
          <a:p>
            <a:pPr marL="0" lvl="0" indent="0" algn="l" rtl="0">
              <a:spcBef>
                <a:spcPts val="0"/>
              </a:spcBef>
              <a:spcAft>
                <a:spcPts val="0"/>
              </a:spcAft>
              <a:buNone/>
            </a:pPr>
            <a:endParaRPr sz="1300" b="1"/>
          </a:p>
          <a:p>
            <a:pPr marL="0" lvl="0" indent="0" algn="l" rtl="0">
              <a:spcBef>
                <a:spcPts val="0"/>
              </a:spcBef>
              <a:spcAft>
                <a:spcPts val="0"/>
              </a:spcAft>
              <a:buNone/>
            </a:pPr>
            <a:r>
              <a:rPr lang="en" sz="1300">
                <a:latin typeface="Open Sans"/>
                <a:ea typeface="Open Sans"/>
                <a:cs typeface="Open Sans"/>
                <a:sym typeface="Open Sans"/>
              </a:rPr>
              <a:t>Pixel Size: 3.75μm</a:t>
            </a:r>
            <a:endParaRPr sz="1300">
              <a:latin typeface="Open Sans"/>
              <a:ea typeface="Open Sans"/>
              <a:cs typeface="Open Sans"/>
              <a:sym typeface="Open Sans"/>
            </a:endParaRPr>
          </a:p>
        </p:txBody>
      </p:sp>
      <p:sp>
        <p:nvSpPr>
          <p:cNvPr id="559" name="Google Shape;559;p23"/>
          <p:cNvSpPr/>
          <p:nvPr/>
        </p:nvSpPr>
        <p:spPr>
          <a:xfrm>
            <a:off x="4796050" y="1718275"/>
            <a:ext cx="1016400" cy="13716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50" b="1">
                <a:latin typeface="Open Sans"/>
                <a:ea typeface="Open Sans"/>
                <a:cs typeface="Open Sans"/>
                <a:sym typeface="Open Sans"/>
              </a:rPr>
              <a:t>ARDUCAM </a:t>
            </a:r>
            <a:r>
              <a:rPr lang="en" sz="1300" b="1">
                <a:latin typeface="Open Sans"/>
                <a:ea typeface="Open Sans"/>
                <a:cs typeface="Open Sans"/>
                <a:sym typeface="Open Sans"/>
              </a:rPr>
              <a:t>SENSOR SHIELD</a:t>
            </a:r>
            <a:endParaRPr sz="1300" b="1">
              <a:latin typeface="Open Sans"/>
              <a:ea typeface="Open Sans"/>
              <a:cs typeface="Open Sans"/>
              <a:sym typeface="Open Sans"/>
            </a:endParaRPr>
          </a:p>
        </p:txBody>
      </p:sp>
      <p:sp>
        <p:nvSpPr>
          <p:cNvPr id="560" name="Google Shape;560;p23"/>
          <p:cNvSpPr txBox="1"/>
          <p:nvPr/>
        </p:nvSpPr>
        <p:spPr>
          <a:xfrm>
            <a:off x="7688175" y="1642075"/>
            <a:ext cx="10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BAFFLE</a:t>
            </a:r>
            <a:endParaRPr b="1">
              <a:latin typeface="Open Sans"/>
              <a:ea typeface="Open Sans"/>
              <a:cs typeface="Open Sans"/>
              <a:sym typeface="Open Sans"/>
            </a:endParaRPr>
          </a:p>
        </p:txBody>
      </p:sp>
      <p:sp>
        <p:nvSpPr>
          <p:cNvPr id="561" name="Google Shape;561;p23"/>
          <p:cNvSpPr/>
          <p:nvPr/>
        </p:nvSpPr>
        <p:spPr>
          <a:xfrm>
            <a:off x="8766600" y="1822138"/>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8766600" y="2238925"/>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8766600" y="2655737"/>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4" name="Google Shape;564;p23"/>
          <p:cNvCxnSpPr>
            <a:stCxn id="565" idx="3"/>
            <a:endCxn id="557" idx="2"/>
          </p:cNvCxnSpPr>
          <p:nvPr/>
        </p:nvCxnSpPr>
        <p:spPr>
          <a:xfrm rot="10800000" flipH="1">
            <a:off x="4489125" y="3442488"/>
            <a:ext cx="1417800" cy="891900"/>
          </a:xfrm>
          <a:prstGeom prst="bentConnector2">
            <a:avLst/>
          </a:prstGeom>
          <a:noFill/>
          <a:ln w="19050" cap="flat" cmpd="sng">
            <a:solidFill>
              <a:srgbClr val="FF0000"/>
            </a:solidFill>
            <a:prstDash val="solid"/>
            <a:round/>
            <a:headEnd type="none" w="med" len="med"/>
            <a:tailEnd type="triangle" w="med" len="med"/>
          </a:ln>
        </p:spPr>
      </p:cxnSp>
      <p:cxnSp>
        <p:nvCxnSpPr>
          <p:cNvPr id="566" name="Google Shape;566;p23"/>
          <p:cNvCxnSpPr>
            <a:endCxn id="556" idx="3"/>
          </p:cNvCxnSpPr>
          <p:nvPr/>
        </p:nvCxnSpPr>
        <p:spPr>
          <a:xfrm flipH="1">
            <a:off x="7897800" y="2393925"/>
            <a:ext cx="772200" cy="1800"/>
          </a:xfrm>
          <a:prstGeom prst="straightConnector1">
            <a:avLst/>
          </a:prstGeom>
          <a:noFill/>
          <a:ln w="19050" cap="flat" cmpd="sng">
            <a:solidFill>
              <a:srgbClr val="000000"/>
            </a:solidFill>
            <a:prstDash val="solid"/>
            <a:round/>
            <a:headEnd type="none" w="med" len="med"/>
            <a:tailEnd type="triangle" w="med" len="med"/>
          </a:ln>
        </p:spPr>
      </p:cxnSp>
      <p:sp>
        <p:nvSpPr>
          <p:cNvPr id="567" name="Google Shape;567;p23"/>
          <p:cNvSpPr txBox="1"/>
          <p:nvPr/>
        </p:nvSpPr>
        <p:spPr>
          <a:xfrm>
            <a:off x="4890688" y="3972863"/>
            <a:ext cx="1016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Open Sans"/>
                <a:ea typeface="Open Sans"/>
                <a:cs typeface="Open Sans"/>
                <a:sym typeface="Open Sans"/>
              </a:rPr>
              <a:t>3.3 V</a:t>
            </a:r>
            <a:endParaRPr>
              <a:latin typeface="Open Sans"/>
              <a:ea typeface="Open Sans"/>
              <a:cs typeface="Open Sans"/>
              <a:sym typeface="Open Sans"/>
            </a:endParaRPr>
          </a:p>
        </p:txBody>
      </p:sp>
      <p:cxnSp>
        <p:nvCxnSpPr>
          <p:cNvPr id="568" name="Google Shape;568;p23"/>
          <p:cNvCxnSpPr>
            <a:stCxn id="558" idx="0"/>
            <a:endCxn id="559" idx="0"/>
          </p:cNvCxnSpPr>
          <p:nvPr/>
        </p:nvCxnSpPr>
        <p:spPr>
          <a:xfrm rot="5400000">
            <a:off x="5904050" y="1118575"/>
            <a:ext cx="600" cy="1200000"/>
          </a:xfrm>
          <a:prstGeom prst="bentConnector3">
            <a:avLst>
              <a:gd name="adj1" fmla="val -39687500"/>
            </a:avLst>
          </a:prstGeom>
          <a:noFill/>
          <a:ln w="19050" cap="flat" cmpd="sng">
            <a:solidFill>
              <a:srgbClr val="000000"/>
            </a:solidFill>
            <a:prstDash val="solid"/>
            <a:round/>
            <a:headEnd type="none" w="med" len="med"/>
            <a:tailEnd type="triangle" w="med" len="med"/>
          </a:ln>
        </p:spPr>
      </p:cxnSp>
      <p:sp>
        <p:nvSpPr>
          <p:cNvPr id="569" name="Google Shape;569;p23"/>
          <p:cNvSpPr/>
          <p:nvPr/>
        </p:nvSpPr>
        <p:spPr>
          <a:xfrm>
            <a:off x="136713" y="719650"/>
            <a:ext cx="4278300" cy="30756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txBox="1"/>
          <p:nvPr/>
        </p:nvSpPr>
        <p:spPr>
          <a:xfrm>
            <a:off x="4016163" y="3800675"/>
            <a:ext cx="10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3.3 V</a:t>
            </a:r>
            <a:endParaRPr>
              <a:latin typeface="Open Sans"/>
              <a:ea typeface="Open Sans"/>
              <a:cs typeface="Open Sans"/>
              <a:sym typeface="Open Sans"/>
            </a:endParaRPr>
          </a:p>
        </p:txBody>
      </p:sp>
      <p:sp>
        <p:nvSpPr>
          <p:cNvPr id="571" name="Google Shape;571;p23"/>
          <p:cNvSpPr txBox="1"/>
          <p:nvPr/>
        </p:nvSpPr>
        <p:spPr>
          <a:xfrm>
            <a:off x="3098875" y="785875"/>
            <a:ext cx="1256700" cy="4617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MICRO SD CARD</a:t>
            </a:r>
            <a:endParaRPr sz="1000" b="1">
              <a:latin typeface="Open Sans"/>
              <a:ea typeface="Open Sans"/>
              <a:cs typeface="Open Sans"/>
              <a:sym typeface="Open Sans"/>
            </a:endParaRPr>
          </a:p>
          <a:p>
            <a:pPr marL="0" lvl="0" indent="0" algn="l" rtl="0">
              <a:spcBef>
                <a:spcPts val="0"/>
              </a:spcBef>
              <a:spcAft>
                <a:spcPts val="0"/>
              </a:spcAft>
              <a:buNone/>
            </a:pPr>
            <a:r>
              <a:rPr lang="en" sz="800">
                <a:latin typeface="Open Sans"/>
                <a:ea typeface="Open Sans"/>
                <a:cs typeface="Open Sans"/>
                <a:sym typeface="Open Sans"/>
              </a:rPr>
              <a:t>512 MB</a:t>
            </a:r>
            <a:endParaRPr sz="800">
              <a:latin typeface="Open Sans"/>
              <a:ea typeface="Open Sans"/>
              <a:cs typeface="Open Sans"/>
              <a:sym typeface="Open Sans"/>
            </a:endParaRPr>
          </a:p>
        </p:txBody>
      </p:sp>
      <p:sp>
        <p:nvSpPr>
          <p:cNvPr id="572" name="Google Shape;572;p23"/>
          <p:cNvSpPr/>
          <p:nvPr/>
        </p:nvSpPr>
        <p:spPr>
          <a:xfrm>
            <a:off x="180625" y="789688"/>
            <a:ext cx="4190475" cy="2943150"/>
          </a:xfrm>
          <a:custGeom>
            <a:avLst/>
            <a:gdLst/>
            <a:ahLst/>
            <a:cxnLst/>
            <a:rect l="l" t="t" r="r" b="b"/>
            <a:pathLst>
              <a:path w="167619" h="117726" extrusionOk="0">
                <a:moveTo>
                  <a:pt x="113801" y="0"/>
                </a:moveTo>
                <a:lnTo>
                  <a:pt x="0" y="0"/>
                </a:lnTo>
                <a:lnTo>
                  <a:pt x="560" y="117726"/>
                </a:lnTo>
                <a:lnTo>
                  <a:pt x="167619" y="117166"/>
                </a:lnTo>
                <a:lnTo>
                  <a:pt x="167619" y="20182"/>
                </a:lnTo>
                <a:lnTo>
                  <a:pt x="114362" y="19621"/>
                </a:lnTo>
                <a:close/>
              </a:path>
            </a:pathLst>
          </a:custGeom>
          <a:solidFill>
            <a:srgbClr val="93C47D"/>
          </a:solidFill>
          <a:ln w="9525" cap="flat" cmpd="sng">
            <a:solidFill>
              <a:schemeClr val="dk2"/>
            </a:solidFill>
            <a:prstDash val="solid"/>
            <a:round/>
            <a:headEnd type="none" w="med" len="med"/>
            <a:tailEnd type="none" w="med" len="med"/>
          </a:ln>
        </p:spPr>
      </p:sp>
      <p:sp>
        <p:nvSpPr>
          <p:cNvPr id="573" name="Google Shape;573;p23"/>
          <p:cNvSpPr/>
          <p:nvPr/>
        </p:nvSpPr>
        <p:spPr>
          <a:xfrm>
            <a:off x="279200" y="924388"/>
            <a:ext cx="868800" cy="5328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pen Sans"/>
                <a:ea typeface="Open Sans"/>
                <a:cs typeface="Open Sans"/>
                <a:sym typeface="Open Sans"/>
              </a:rPr>
              <a:t>MEMORY</a:t>
            </a:r>
            <a:endParaRPr sz="1200">
              <a:latin typeface="Open Sans"/>
              <a:ea typeface="Open Sans"/>
              <a:cs typeface="Open Sans"/>
              <a:sym typeface="Open Sans"/>
            </a:endParaRPr>
          </a:p>
          <a:p>
            <a:pPr marL="0" lvl="0" indent="0" algn="ctr" rtl="0">
              <a:spcBef>
                <a:spcPts val="0"/>
              </a:spcBef>
              <a:spcAft>
                <a:spcPts val="0"/>
              </a:spcAft>
              <a:buNone/>
            </a:pPr>
            <a:r>
              <a:rPr lang="en" sz="1200">
                <a:latin typeface="Open Sans"/>
                <a:ea typeface="Open Sans"/>
                <a:cs typeface="Open Sans"/>
                <a:sym typeface="Open Sans"/>
              </a:rPr>
              <a:t>512 MB</a:t>
            </a:r>
            <a:endParaRPr sz="1200">
              <a:latin typeface="Open Sans"/>
              <a:ea typeface="Open Sans"/>
              <a:cs typeface="Open Sans"/>
              <a:sym typeface="Open Sans"/>
            </a:endParaRPr>
          </a:p>
        </p:txBody>
      </p:sp>
      <p:sp>
        <p:nvSpPr>
          <p:cNvPr id="574" name="Google Shape;574;p23"/>
          <p:cNvSpPr/>
          <p:nvPr/>
        </p:nvSpPr>
        <p:spPr>
          <a:xfrm>
            <a:off x="279200" y="1817550"/>
            <a:ext cx="3980100" cy="729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575" name="Google Shape;575;p23"/>
          <p:cNvSpPr/>
          <p:nvPr/>
        </p:nvSpPr>
        <p:spPr>
          <a:xfrm>
            <a:off x="279204" y="2813728"/>
            <a:ext cx="1696500" cy="504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pen Sans"/>
                <a:ea typeface="Open Sans"/>
                <a:cs typeface="Open Sans"/>
                <a:sym typeface="Open Sans"/>
              </a:rPr>
              <a:t>SIGNAL OUTPUT PORT</a:t>
            </a:r>
            <a:endParaRPr sz="1200">
              <a:latin typeface="Open Sans"/>
              <a:ea typeface="Open Sans"/>
              <a:cs typeface="Open Sans"/>
              <a:sym typeface="Open Sans"/>
            </a:endParaRPr>
          </a:p>
        </p:txBody>
      </p:sp>
      <p:sp>
        <p:nvSpPr>
          <p:cNvPr id="576" name="Google Shape;576;p23"/>
          <p:cNvSpPr/>
          <p:nvPr/>
        </p:nvSpPr>
        <p:spPr>
          <a:xfrm>
            <a:off x="2042200" y="924376"/>
            <a:ext cx="868800" cy="5328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pen Sans"/>
                <a:ea typeface="Open Sans"/>
                <a:cs typeface="Open Sans"/>
                <a:sym typeface="Open Sans"/>
              </a:rPr>
              <a:t>FLASH</a:t>
            </a:r>
            <a:endParaRPr sz="1200">
              <a:latin typeface="Open Sans"/>
              <a:ea typeface="Open Sans"/>
              <a:cs typeface="Open Sans"/>
              <a:sym typeface="Open Sans"/>
            </a:endParaRPr>
          </a:p>
        </p:txBody>
      </p:sp>
      <p:cxnSp>
        <p:nvCxnSpPr>
          <p:cNvPr id="577" name="Google Shape;577;p23"/>
          <p:cNvCxnSpPr>
            <a:stCxn id="573" idx="2"/>
            <a:endCxn id="574" idx="0"/>
          </p:cNvCxnSpPr>
          <p:nvPr/>
        </p:nvCxnSpPr>
        <p:spPr>
          <a:xfrm rot="-5400000" flipH="1">
            <a:off x="1311350" y="859438"/>
            <a:ext cx="360300" cy="1555800"/>
          </a:xfrm>
          <a:prstGeom prst="bentConnector3">
            <a:avLst>
              <a:gd name="adj1" fmla="val 50009"/>
            </a:avLst>
          </a:prstGeom>
          <a:noFill/>
          <a:ln w="19050" cap="flat" cmpd="sng">
            <a:solidFill>
              <a:srgbClr val="000000"/>
            </a:solidFill>
            <a:prstDash val="solid"/>
            <a:round/>
            <a:headEnd type="triangle" w="med" len="med"/>
            <a:tailEnd type="triangle" w="med" len="med"/>
          </a:ln>
        </p:spPr>
      </p:cxnSp>
      <p:cxnSp>
        <p:nvCxnSpPr>
          <p:cNvPr id="578" name="Google Shape;578;p23"/>
          <p:cNvCxnSpPr>
            <a:stCxn id="576" idx="2"/>
            <a:endCxn id="574" idx="0"/>
          </p:cNvCxnSpPr>
          <p:nvPr/>
        </p:nvCxnSpPr>
        <p:spPr>
          <a:xfrm rot="5400000">
            <a:off x="2192800" y="1533676"/>
            <a:ext cx="360300" cy="207300"/>
          </a:xfrm>
          <a:prstGeom prst="bentConnector3">
            <a:avLst>
              <a:gd name="adj1" fmla="val 50010"/>
            </a:avLst>
          </a:prstGeom>
          <a:noFill/>
          <a:ln w="19050" cap="flat" cmpd="sng">
            <a:solidFill>
              <a:srgbClr val="000000"/>
            </a:solidFill>
            <a:prstDash val="solid"/>
            <a:round/>
            <a:headEnd type="triangle" w="med" len="med"/>
            <a:tailEnd type="triangle" w="med" len="med"/>
          </a:ln>
        </p:spPr>
      </p:cxnSp>
      <p:sp>
        <p:nvSpPr>
          <p:cNvPr id="579" name="Google Shape;579;p23"/>
          <p:cNvSpPr/>
          <p:nvPr/>
        </p:nvSpPr>
        <p:spPr>
          <a:xfrm>
            <a:off x="2151950" y="1908925"/>
            <a:ext cx="2027400" cy="5046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Software</a:t>
            </a:r>
            <a:endParaRPr sz="1200" b="1">
              <a:latin typeface="Open Sans"/>
              <a:ea typeface="Open Sans"/>
              <a:cs typeface="Open Sans"/>
              <a:sym typeface="Open Sans"/>
            </a:endParaRPr>
          </a:p>
          <a:p>
            <a:pPr marL="0" lvl="0" indent="0" algn="ctr" rtl="0">
              <a:spcBef>
                <a:spcPts val="0"/>
              </a:spcBef>
              <a:spcAft>
                <a:spcPts val="0"/>
              </a:spcAft>
              <a:buNone/>
            </a:pPr>
            <a:r>
              <a:rPr lang="en" sz="1100">
                <a:latin typeface="Open Sans"/>
                <a:ea typeface="Open Sans"/>
                <a:cs typeface="Open Sans"/>
                <a:sym typeface="Open Sans"/>
              </a:rPr>
              <a:t>Tetra3 Processing Algorithm</a:t>
            </a:r>
            <a:endParaRPr sz="1100">
              <a:latin typeface="Open Sans"/>
              <a:ea typeface="Open Sans"/>
              <a:cs typeface="Open Sans"/>
              <a:sym typeface="Open Sans"/>
            </a:endParaRPr>
          </a:p>
        </p:txBody>
      </p:sp>
      <p:sp>
        <p:nvSpPr>
          <p:cNvPr id="580" name="Google Shape;580;p23"/>
          <p:cNvSpPr txBox="1"/>
          <p:nvPr/>
        </p:nvSpPr>
        <p:spPr>
          <a:xfrm>
            <a:off x="1131500" y="1221625"/>
            <a:ext cx="101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2000 Mbps</a:t>
            </a:r>
            <a:endParaRPr sz="1200">
              <a:latin typeface="Open Sans"/>
              <a:ea typeface="Open Sans"/>
              <a:cs typeface="Open Sans"/>
              <a:sym typeface="Open Sans"/>
            </a:endParaRPr>
          </a:p>
        </p:txBody>
      </p:sp>
      <p:sp>
        <p:nvSpPr>
          <p:cNvPr id="581" name="Google Shape;581;p23"/>
          <p:cNvSpPr txBox="1"/>
          <p:nvPr/>
        </p:nvSpPr>
        <p:spPr>
          <a:xfrm>
            <a:off x="4179338" y="3507525"/>
            <a:ext cx="1016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Open Sans"/>
                <a:ea typeface="Open Sans"/>
                <a:cs typeface="Open Sans"/>
                <a:sym typeface="Open Sans"/>
              </a:rPr>
              <a:t>54 fps</a:t>
            </a:r>
            <a:endParaRPr>
              <a:latin typeface="Open Sans"/>
              <a:ea typeface="Open Sans"/>
              <a:cs typeface="Open Sans"/>
              <a:sym typeface="Open Sans"/>
            </a:endParaRPr>
          </a:p>
        </p:txBody>
      </p:sp>
      <p:cxnSp>
        <p:nvCxnSpPr>
          <p:cNvPr id="582" name="Google Shape;582;p23"/>
          <p:cNvCxnSpPr>
            <a:stCxn id="559" idx="2"/>
            <a:endCxn id="583" idx="2"/>
          </p:cNvCxnSpPr>
          <p:nvPr/>
        </p:nvCxnSpPr>
        <p:spPr>
          <a:xfrm rot="5400000">
            <a:off x="4120750" y="2134675"/>
            <a:ext cx="228300" cy="2138700"/>
          </a:xfrm>
          <a:prstGeom prst="bentConnector3">
            <a:avLst>
              <a:gd name="adj1" fmla="val 204338"/>
            </a:avLst>
          </a:prstGeom>
          <a:noFill/>
          <a:ln w="19050" cap="flat" cmpd="sng">
            <a:solidFill>
              <a:srgbClr val="000000"/>
            </a:solidFill>
            <a:prstDash val="solid"/>
            <a:round/>
            <a:headEnd type="none" w="med" len="med"/>
            <a:tailEnd type="triangle" w="med" len="med"/>
          </a:ln>
        </p:spPr>
      </p:cxnSp>
      <p:cxnSp>
        <p:nvCxnSpPr>
          <p:cNvPr id="584" name="Google Shape;584;p23"/>
          <p:cNvCxnSpPr>
            <a:stCxn id="571" idx="2"/>
            <a:endCxn id="574" idx="3"/>
          </p:cNvCxnSpPr>
          <p:nvPr/>
        </p:nvCxnSpPr>
        <p:spPr>
          <a:xfrm rot="-5400000" flipH="1">
            <a:off x="3525925" y="1448875"/>
            <a:ext cx="934800" cy="532200"/>
          </a:xfrm>
          <a:prstGeom prst="bentConnector4">
            <a:avLst>
              <a:gd name="adj1" fmla="val 30486"/>
              <a:gd name="adj2" fmla="val 144720"/>
            </a:avLst>
          </a:prstGeom>
          <a:noFill/>
          <a:ln w="19050" cap="flat" cmpd="sng">
            <a:solidFill>
              <a:srgbClr val="000000"/>
            </a:solidFill>
            <a:prstDash val="solid"/>
            <a:round/>
            <a:headEnd type="triangle" w="med" len="med"/>
            <a:tailEnd type="none" w="med" len="med"/>
          </a:ln>
        </p:spPr>
      </p:cxnSp>
      <p:sp>
        <p:nvSpPr>
          <p:cNvPr id="585" name="Google Shape;585;p23"/>
          <p:cNvSpPr txBox="1"/>
          <p:nvPr/>
        </p:nvSpPr>
        <p:spPr>
          <a:xfrm>
            <a:off x="3546225" y="1469425"/>
            <a:ext cx="951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20 Mbps</a:t>
            </a:r>
            <a:endParaRPr sz="1200">
              <a:latin typeface="Open Sans"/>
              <a:ea typeface="Open Sans"/>
              <a:cs typeface="Open Sans"/>
              <a:sym typeface="Open Sans"/>
            </a:endParaRPr>
          </a:p>
        </p:txBody>
      </p:sp>
      <p:cxnSp>
        <p:nvCxnSpPr>
          <p:cNvPr id="586" name="Google Shape;586;p23"/>
          <p:cNvCxnSpPr>
            <a:stCxn id="583" idx="0"/>
            <a:endCxn id="579" idx="2"/>
          </p:cNvCxnSpPr>
          <p:nvPr/>
        </p:nvCxnSpPr>
        <p:spPr>
          <a:xfrm rot="-5400000">
            <a:off x="2965854" y="2613253"/>
            <a:ext cx="400200" cy="600"/>
          </a:xfrm>
          <a:prstGeom prst="bentConnector3">
            <a:avLst>
              <a:gd name="adj1" fmla="val 49991"/>
            </a:avLst>
          </a:prstGeom>
          <a:noFill/>
          <a:ln w="19050" cap="flat" cmpd="sng">
            <a:solidFill>
              <a:srgbClr val="000000"/>
            </a:solidFill>
            <a:prstDash val="solid"/>
            <a:round/>
            <a:headEnd type="none" w="med" len="med"/>
            <a:tailEnd type="triangle" w="med" len="med"/>
          </a:ln>
        </p:spPr>
      </p:cxnSp>
      <p:cxnSp>
        <p:nvCxnSpPr>
          <p:cNvPr id="587" name="Google Shape;587;p23"/>
          <p:cNvCxnSpPr>
            <a:stCxn id="579" idx="1"/>
            <a:endCxn id="575" idx="0"/>
          </p:cNvCxnSpPr>
          <p:nvPr/>
        </p:nvCxnSpPr>
        <p:spPr>
          <a:xfrm flipH="1">
            <a:off x="1127450" y="2161225"/>
            <a:ext cx="1024500" cy="652500"/>
          </a:xfrm>
          <a:prstGeom prst="bentConnector2">
            <a:avLst/>
          </a:prstGeom>
          <a:noFill/>
          <a:ln w="19050" cap="flat" cmpd="sng">
            <a:solidFill>
              <a:srgbClr val="000000"/>
            </a:solidFill>
            <a:prstDash val="solid"/>
            <a:round/>
            <a:headEnd type="none" w="med" len="med"/>
            <a:tailEnd type="triangle" w="med" len="med"/>
          </a:ln>
        </p:spPr>
      </p:cxnSp>
      <p:sp>
        <p:nvSpPr>
          <p:cNvPr id="583" name="Google Shape;583;p23"/>
          <p:cNvSpPr/>
          <p:nvPr/>
        </p:nvSpPr>
        <p:spPr>
          <a:xfrm>
            <a:off x="2317404" y="2813653"/>
            <a:ext cx="1696500" cy="504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pen Sans"/>
                <a:ea typeface="Open Sans"/>
                <a:cs typeface="Open Sans"/>
                <a:sym typeface="Open Sans"/>
              </a:rPr>
              <a:t>DATA INPUT PORT</a:t>
            </a:r>
            <a:endParaRPr sz="1200">
              <a:latin typeface="Open Sans"/>
              <a:ea typeface="Open Sans"/>
              <a:cs typeface="Open Sans"/>
              <a:sym typeface="Open Sans"/>
            </a:endParaRPr>
          </a:p>
        </p:txBody>
      </p:sp>
      <p:sp>
        <p:nvSpPr>
          <p:cNvPr id="588" name="Google Shape;588;p23"/>
          <p:cNvSpPr txBox="1"/>
          <p:nvPr/>
        </p:nvSpPr>
        <p:spPr>
          <a:xfrm>
            <a:off x="306400" y="1817575"/>
            <a:ext cx="1696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Processor (CPU)</a:t>
            </a:r>
            <a:endParaRPr>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1GHz </a:t>
            </a:r>
            <a:endParaRPr sz="1200">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Clock</a:t>
            </a:r>
            <a:endParaRPr sz="1200">
              <a:latin typeface="Open Sans"/>
              <a:ea typeface="Open Sans"/>
              <a:cs typeface="Open Sans"/>
              <a:sym typeface="Open Sans"/>
            </a:endParaRPr>
          </a:p>
        </p:txBody>
      </p:sp>
      <p:sp>
        <p:nvSpPr>
          <p:cNvPr id="589" name="Google Shape;589;p23"/>
          <p:cNvSpPr txBox="1"/>
          <p:nvPr/>
        </p:nvSpPr>
        <p:spPr>
          <a:xfrm>
            <a:off x="1131488" y="2138600"/>
            <a:ext cx="101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1.88 Hz</a:t>
            </a:r>
            <a:endParaRPr sz="1100">
              <a:latin typeface="Open Sans"/>
              <a:ea typeface="Open Sans"/>
              <a:cs typeface="Open Sans"/>
              <a:sym typeface="Open Sans"/>
            </a:endParaRPr>
          </a:p>
        </p:txBody>
      </p:sp>
      <p:sp>
        <p:nvSpPr>
          <p:cNvPr id="590" name="Google Shape;590;p23"/>
          <p:cNvSpPr txBox="1"/>
          <p:nvPr/>
        </p:nvSpPr>
        <p:spPr>
          <a:xfrm>
            <a:off x="1127450" y="3273913"/>
            <a:ext cx="21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Raspberry Pi Zero 2W</a:t>
            </a:r>
            <a:endParaRPr b="1">
              <a:latin typeface="Open Sans"/>
              <a:ea typeface="Open Sans"/>
              <a:cs typeface="Open Sans"/>
              <a:sym typeface="Open Sans"/>
            </a:endParaRPr>
          </a:p>
        </p:txBody>
      </p:sp>
      <p:sp>
        <p:nvSpPr>
          <p:cNvPr id="591" name="Google Shape;591;p23"/>
          <p:cNvSpPr txBox="1"/>
          <p:nvPr/>
        </p:nvSpPr>
        <p:spPr>
          <a:xfrm>
            <a:off x="5472600" y="1399413"/>
            <a:ext cx="86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12 bits</a:t>
            </a:r>
            <a:endParaRPr>
              <a:latin typeface="Open Sans"/>
              <a:ea typeface="Open Sans"/>
              <a:cs typeface="Open Sans"/>
              <a:sym typeface="Open Sans"/>
            </a:endParaRPr>
          </a:p>
        </p:txBody>
      </p:sp>
      <p:sp>
        <p:nvSpPr>
          <p:cNvPr id="592" name="Google Shape;592;p23"/>
          <p:cNvSpPr/>
          <p:nvPr/>
        </p:nvSpPr>
        <p:spPr>
          <a:xfrm>
            <a:off x="1495150" y="4072800"/>
            <a:ext cx="3076800" cy="523200"/>
          </a:xfrm>
          <a:prstGeom prst="rect">
            <a:avLst/>
          </a:prstGeom>
          <a:solidFill>
            <a:srgbClr val="C83DEC">
              <a:alpha val="251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txBox="1"/>
          <p:nvPr/>
        </p:nvSpPr>
        <p:spPr>
          <a:xfrm>
            <a:off x="1495138" y="4134288"/>
            <a:ext cx="10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CubeSat</a:t>
            </a:r>
            <a:endParaRPr/>
          </a:p>
        </p:txBody>
      </p:sp>
      <p:sp>
        <p:nvSpPr>
          <p:cNvPr id="594" name="Google Shape;594;p23"/>
          <p:cNvSpPr/>
          <p:nvPr/>
        </p:nvSpPr>
        <p:spPr>
          <a:xfrm>
            <a:off x="2424800" y="4171950"/>
            <a:ext cx="951300" cy="32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ADCS</a:t>
            </a:r>
            <a:endParaRPr/>
          </a:p>
        </p:txBody>
      </p:sp>
      <p:sp>
        <p:nvSpPr>
          <p:cNvPr id="565" name="Google Shape;565;p23"/>
          <p:cNvSpPr/>
          <p:nvPr/>
        </p:nvSpPr>
        <p:spPr>
          <a:xfrm>
            <a:off x="3537825" y="4171938"/>
            <a:ext cx="951300" cy="32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Power</a:t>
            </a:r>
            <a:endParaRPr/>
          </a:p>
        </p:txBody>
      </p:sp>
      <p:cxnSp>
        <p:nvCxnSpPr>
          <p:cNvPr id="595" name="Google Shape;595;p23"/>
          <p:cNvCxnSpPr>
            <a:stCxn id="565" idx="0"/>
            <a:endCxn id="590" idx="2"/>
          </p:cNvCxnSpPr>
          <p:nvPr/>
        </p:nvCxnSpPr>
        <p:spPr>
          <a:xfrm rot="5400000" flipH="1">
            <a:off x="2856225" y="3014688"/>
            <a:ext cx="497700" cy="1816800"/>
          </a:xfrm>
          <a:prstGeom prst="bentConnector3">
            <a:avLst>
              <a:gd name="adj1" fmla="val 50013"/>
            </a:avLst>
          </a:prstGeom>
          <a:noFill/>
          <a:ln w="19050" cap="flat" cmpd="sng">
            <a:solidFill>
              <a:srgbClr val="FF0000"/>
            </a:solidFill>
            <a:prstDash val="solid"/>
            <a:round/>
            <a:headEnd type="none" w="med" len="med"/>
            <a:tailEnd type="triangle" w="med" len="med"/>
          </a:ln>
        </p:spPr>
      </p:cxnSp>
      <p:cxnSp>
        <p:nvCxnSpPr>
          <p:cNvPr id="596" name="Google Shape;596;p23"/>
          <p:cNvCxnSpPr>
            <a:stCxn id="575" idx="2"/>
            <a:endCxn id="594" idx="0"/>
          </p:cNvCxnSpPr>
          <p:nvPr/>
        </p:nvCxnSpPr>
        <p:spPr>
          <a:xfrm rot="-5400000" flipH="1">
            <a:off x="1587204" y="2858578"/>
            <a:ext cx="853500" cy="1773000"/>
          </a:xfrm>
          <a:prstGeom prst="bentConnector3">
            <a:avLst>
              <a:gd name="adj1" fmla="val 38146"/>
            </a:avLst>
          </a:prstGeom>
          <a:noFill/>
          <a:ln w="19050" cap="flat" cmpd="sng">
            <a:solidFill>
              <a:srgbClr val="000000"/>
            </a:solidFill>
            <a:prstDash val="solid"/>
            <a:round/>
            <a:headEnd type="none" w="med" len="med"/>
            <a:tailEnd type="triangle" w="med" len="med"/>
          </a:ln>
        </p:spPr>
      </p:cxnSp>
      <p:sp>
        <p:nvSpPr>
          <p:cNvPr id="597" name="Google Shape;597;p23"/>
          <p:cNvSpPr txBox="1"/>
          <p:nvPr/>
        </p:nvSpPr>
        <p:spPr>
          <a:xfrm>
            <a:off x="42038" y="3273925"/>
            <a:ext cx="10164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a:latin typeface="Open Sans"/>
                <a:ea typeface="Open Sans"/>
                <a:cs typeface="Open Sans"/>
                <a:sym typeface="Open Sans"/>
              </a:rPr>
              <a:t>1000 fps</a:t>
            </a:r>
            <a:endParaRPr sz="1100">
              <a:latin typeface="Open Sans"/>
              <a:ea typeface="Open Sans"/>
              <a:cs typeface="Open Sans"/>
              <a:sym typeface="Open Sans"/>
            </a:endParaRPr>
          </a:p>
          <a:p>
            <a:pPr marL="0" lvl="0" indent="0" algn="r" rtl="0">
              <a:spcBef>
                <a:spcPts val="0"/>
              </a:spcBef>
              <a:spcAft>
                <a:spcPts val="0"/>
              </a:spcAft>
              <a:buNone/>
            </a:pPr>
            <a:r>
              <a:rPr lang="en" sz="1100">
                <a:latin typeface="Open Sans"/>
                <a:ea typeface="Open Sans"/>
                <a:cs typeface="Open Sans"/>
                <a:sym typeface="Open Sans"/>
              </a:rPr>
              <a:t>Quaternion</a:t>
            </a:r>
            <a:endParaRPr sz="1100">
              <a:latin typeface="Open Sans"/>
              <a:ea typeface="Open Sans"/>
              <a:cs typeface="Open Sans"/>
              <a:sym typeface="Open Sans"/>
            </a:endParaRPr>
          </a:p>
        </p:txBody>
      </p:sp>
      <p:sp>
        <p:nvSpPr>
          <p:cNvPr id="598" name="Google Shape;598;p23"/>
          <p:cNvSpPr txBox="1"/>
          <p:nvPr/>
        </p:nvSpPr>
        <p:spPr>
          <a:xfrm>
            <a:off x="6382575" y="3950788"/>
            <a:ext cx="2298600" cy="65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t>      Baffle                  Optics              </a:t>
            </a:r>
            <a:endParaRPr sz="1200"/>
          </a:p>
          <a:p>
            <a:pPr marL="0" lvl="0" indent="0" algn="l" rtl="0">
              <a:spcBef>
                <a:spcPts val="0"/>
              </a:spcBef>
              <a:spcAft>
                <a:spcPts val="0"/>
              </a:spcAft>
              <a:buNone/>
            </a:pPr>
            <a:r>
              <a:rPr lang="en" sz="1200"/>
              <a:t>      Hardware            Software          </a:t>
            </a:r>
            <a:endParaRPr sz="1200"/>
          </a:p>
          <a:p>
            <a:pPr marL="0" lvl="0" indent="0" algn="l" rtl="0">
              <a:spcBef>
                <a:spcPts val="0"/>
              </a:spcBef>
              <a:spcAft>
                <a:spcPts val="0"/>
              </a:spcAft>
              <a:buNone/>
            </a:pPr>
            <a:r>
              <a:rPr lang="en" sz="1200"/>
              <a:t>           Power                   Data</a:t>
            </a:r>
            <a:endParaRPr sz="1200"/>
          </a:p>
        </p:txBody>
      </p:sp>
      <p:sp>
        <p:nvSpPr>
          <p:cNvPr id="599" name="Google Shape;599;p23"/>
          <p:cNvSpPr txBox="1"/>
          <p:nvPr/>
        </p:nvSpPr>
        <p:spPr>
          <a:xfrm>
            <a:off x="5812450" y="734050"/>
            <a:ext cx="27609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dirty="0"/>
              <a:t>CubIST Scope</a:t>
            </a:r>
            <a:endParaRPr sz="1800" b="1" dirty="0"/>
          </a:p>
        </p:txBody>
      </p:sp>
      <p:sp>
        <p:nvSpPr>
          <p:cNvPr id="600" name="Google Shape;600;p23"/>
          <p:cNvSpPr/>
          <p:nvPr/>
        </p:nvSpPr>
        <p:spPr>
          <a:xfrm>
            <a:off x="6438650" y="4020863"/>
            <a:ext cx="207300" cy="164700"/>
          </a:xfrm>
          <a:prstGeom prst="rect">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6438650" y="4228663"/>
            <a:ext cx="207300" cy="164700"/>
          </a:xfrm>
          <a:prstGeom prst="rect">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7625025" y="4020863"/>
            <a:ext cx="207300" cy="164700"/>
          </a:xfrm>
          <a:prstGeom prst="rect">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7625025" y="4228663"/>
            <a:ext cx="207300" cy="1647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4" name="Google Shape;604;p23"/>
          <p:cNvCxnSpPr/>
          <p:nvPr/>
        </p:nvCxnSpPr>
        <p:spPr>
          <a:xfrm>
            <a:off x="6438650" y="4519038"/>
            <a:ext cx="420600" cy="0"/>
          </a:xfrm>
          <a:prstGeom prst="straightConnector1">
            <a:avLst/>
          </a:prstGeom>
          <a:noFill/>
          <a:ln w="9525" cap="flat" cmpd="sng">
            <a:solidFill>
              <a:srgbClr val="FF0000"/>
            </a:solidFill>
            <a:prstDash val="solid"/>
            <a:round/>
            <a:headEnd type="none" w="med" len="med"/>
            <a:tailEnd type="triangle" w="med" len="med"/>
          </a:ln>
        </p:spPr>
      </p:cxnSp>
      <p:cxnSp>
        <p:nvCxnSpPr>
          <p:cNvPr id="605" name="Google Shape;605;p23"/>
          <p:cNvCxnSpPr/>
          <p:nvPr/>
        </p:nvCxnSpPr>
        <p:spPr>
          <a:xfrm>
            <a:off x="7625025" y="4519038"/>
            <a:ext cx="420600" cy="0"/>
          </a:xfrm>
          <a:prstGeom prst="straightConnector1">
            <a:avLst/>
          </a:prstGeom>
          <a:noFill/>
          <a:ln w="9525" cap="flat" cmpd="sng">
            <a:solidFill>
              <a:srgbClr val="000000"/>
            </a:solidFill>
            <a:prstDash val="solid"/>
            <a:round/>
            <a:headEnd type="none" w="med" len="med"/>
            <a:tailEnd type="triangl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pic>
        <p:nvPicPr>
          <p:cNvPr id="2558" name="Google Shape;2558;p113"/>
          <p:cNvPicPr preferRelativeResize="0"/>
          <p:nvPr/>
        </p:nvPicPr>
        <p:blipFill>
          <a:blip r:embed="rId3">
            <a:alphaModFix/>
          </a:blip>
          <a:stretch>
            <a:fillRect/>
          </a:stretch>
        </p:blipFill>
        <p:spPr>
          <a:xfrm>
            <a:off x="87296" y="604000"/>
            <a:ext cx="1873904" cy="3707999"/>
          </a:xfrm>
          <a:prstGeom prst="rect">
            <a:avLst/>
          </a:prstGeom>
          <a:noFill/>
          <a:ln>
            <a:noFill/>
          </a:ln>
        </p:spPr>
      </p:pic>
      <p:pic>
        <p:nvPicPr>
          <p:cNvPr id="2559" name="Google Shape;2559;p113"/>
          <p:cNvPicPr preferRelativeResize="0"/>
          <p:nvPr/>
        </p:nvPicPr>
        <p:blipFill>
          <a:blip r:embed="rId4">
            <a:alphaModFix/>
          </a:blip>
          <a:stretch>
            <a:fillRect/>
          </a:stretch>
        </p:blipFill>
        <p:spPr>
          <a:xfrm rot="-5400000">
            <a:off x="1692753" y="1139587"/>
            <a:ext cx="3708000" cy="2864350"/>
          </a:xfrm>
          <a:prstGeom prst="rect">
            <a:avLst/>
          </a:prstGeom>
          <a:noFill/>
          <a:ln>
            <a:noFill/>
          </a:ln>
        </p:spPr>
      </p:pic>
      <p:sp>
        <p:nvSpPr>
          <p:cNvPr id="2560" name="Google Shape;2560;p11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 Additional Views</a:t>
            </a:r>
            <a:endParaRPr/>
          </a:p>
        </p:txBody>
      </p:sp>
      <p:sp>
        <p:nvSpPr>
          <p:cNvPr id="2561" name="Google Shape;2561;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100</a:t>
            </a:fld>
            <a:endParaRPr/>
          </a:p>
        </p:txBody>
      </p:sp>
      <p:pic>
        <p:nvPicPr>
          <p:cNvPr id="2562" name="Google Shape;2562;p113"/>
          <p:cNvPicPr preferRelativeResize="0"/>
          <p:nvPr/>
        </p:nvPicPr>
        <p:blipFill>
          <a:blip r:embed="rId5">
            <a:alphaModFix/>
          </a:blip>
          <a:stretch>
            <a:fillRect/>
          </a:stretch>
        </p:blipFill>
        <p:spPr>
          <a:xfrm>
            <a:off x="5132303" y="1332213"/>
            <a:ext cx="3860270" cy="2479073"/>
          </a:xfrm>
          <a:prstGeom prst="rect">
            <a:avLst/>
          </a:prstGeom>
          <a:noFill/>
          <a:ln>
            <a:noFill/>
          </a:ln>
        </p:spPr>
      </p:pic>
      <p:sp>
        <p:nvSpPr>
          <p:cNvPr id="2563" name="Google Shape;2563;p113">
            <a:hlinkClick r:id="rId6"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68" name="Google Shape;2568;p11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 Additional Views</a:t>
            </a:r>
            <a:endParaRPr/>
          </a:p>
        </p:txBody>
      </p:sp>
      <p:sp>
        <p:nvSpPr>
          <p:cNvPr id="2569" name="Google Shape;2569;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101</a:t>
            </a:fld>
            <a:endParaRPr/>
          </a:p>
        </p:txBody>
      </p:sp>
      <p:pic>
        <p:nvPicPr>
          <p:cNvPr id="2570" name="Google Shape;2570;p114"/>
          <p:cNvPicPr preferRelativeResize="0"/>
          <p:nvPr/>
        </p:nvPicPr>
        <p:blipFill>
          <a:blip r:embed="rId3">
            <a:alphaModFix/>
          </a:blip>
          <a:stretch>
            <a:fillRect/>
          </a:stretch>
        </p:blipFill>
        <p:spPr>
          <a:xfrm>
            <a:off x="104775" y="951313"/>
            <a:ext cx="8839198" cy="3240868"/>
          </a:xfrm>
          <a:prstGeom prst="rect">
            <a:avLst/>
          </a:prstGeom>
          <a:noFill/>
          <a:ln>
            <a:noFill/>
          </a:ln>
        </p:spPr>
      </p:pic>
      <p:sp>
        <p:nvSpPr>
          <p:cNvPr id="2571" name="Google Shape;2571;p114">
            <a:hlinkClick r:id="rId4"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sp>
        <p:nvSpPr>
          <p:cNvPr id="2576" name="Google Shape;2576;p115"/>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Miscellaneous</a:t>
            </a:r>
            <a:endParaRPr/>
          </a:p>
        </p:txBody>
      </p:sp>
      <p:sp>
        <p:nvSpPr>
          <p:cNvPr id="2577" name="Google Shape;2577;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11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Feasibility Studies of PDR</a:t>
            </a:r>
            <a:endParaRPr/>
          </a:p>
        </p:txBody>
      </p:sp>
      <p:sp>
        <p:nvSpPr>
          <p:cNvPr id="2583" name="Google Shape;2583;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103</a:t>
            </a:fld>
            <a:endParaRPr/>
          </a:p>
        </p:txBody>
      </p:sp>
      <p:graphicFrame>
        <p:nvGraphicFramePr>
          <p:cNvPr id="2584" name="Google Shape;2584;p116"/>
          <p:cNvGraphicFramePr/>
          <p:nvPr/>
        </p:nvGraphicFramePr>
        <p:xfrm>
          <a:off x="197988" y="757478"/>
          <a:ext cx="8823150" cy="3525530"/>
        </p:xfrm>
        <a:graphic>
          <a:graphicData uri="http://schemas.openxmlformats.org/drawingml/2006/table">
            <a:tbl>
              <a:tblPr>
                <a:noFill/>
                <a:tableStyleId>{0BD34714-7692-4388-A2F0-9ED135EE1372}</a:tableStyleId>
              </a:tblPr>
              <a:tblGrid>
                <a:gridCol w="1266775">
                  <a:extLst>
                    <a:ext uri="{9D8B030D-6E8A-4147-A177-3AD203B41FA5}">
                      <a16:colId xmlns:a16="http://schemas.microsoft.com/office/drawing/2014/main" val="20000"/>
                    </a:ext>
                  </a:extLst>
                </a:gridCol>
                <a:gridCol w="6528325">
                  <a:extLst>
                    <a:ext uri="{9D8B030D-6E8A-4147-A177-3AD203B41FA5}">
                      <a16:colId xmlns:a16="http://schemas.microsoft.com/office/drawing/2014/main" val="20001"/>
                    </a:ext>
                  </a:extLst>
                </a:gridCol>
                <a:gridCol w="102805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Open Sans"/>
                          <a:ea typeface="Open Sans"/>
                          <a:cs typeface="Open Sans"/>
                          <a:sym typeface="Open Sans"/>
                        </a:rPr>
                        <a:t>Subsystem</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a:latin typeface="Open Sans"/>
                          <a:ea typeface="Open Sans"/>
                          <a:cs typeface="Open Sans"/>
                          <a:sym typeface="Open Sans"/>
                        </a:rPr>
                        <a:t>Feasibility Statements</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a:latin typeface="Open Sans"/>
                          <a:ea typeface="Open Sans"/>
                          <a:cs typeface="Open Sans"/>
                          <a:sym typeface="Open Sans"/>
                        </a:rPr>
                        <a:t>Status</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485400">
                <a:tc>
                  <a:txBody>
                    <a:bodyPr/>
                    <a:lstStyle/>
                    <a:p>
                      <a:pPr marL="0" lvl="0" indent="0" algn="ctr" rtl="0">
                        <a:spcBef>
                          <a:spcPts val="0"/>
                        </a:spcBef>
                        <a:spcAft>
                          <a:spcPts val="0"/>
                        </a:spcAft>
                        <a:buClr>
                          <a:srgbClr val="000000"/>
                        </a:buClr>
                        <a:buSzPts val="1100"/>
                        <a:buFont typeface="Arial"/>
                        <a:buNone/>
                      </a:pPr>
                      <a:r>
                        <a:rPr lang="en" sz="1300">
                          <a:solidFill>
                            <a:srgbClr val="000000"/>
                          </a:solidFill>
                          <a:latin typeface="Open Sans"/>
                          <a:ea typeface="Open Sans"/>
                          <a:cs typeface="Open Sans"/>
                          <a:sym typeface="Open Sans"/>
                        </a:rPr>
                        <a:t>Enclosure</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100" dirty="0">
                          <a:solidFill>
                            <a:srgbClr val="222222"/>
                          </a:solidFill>
                          <a:latin typeface="Open Sans"/>
                          <a:ea typeface="Open Sans"/>
                          <a:cs typeface="Open Sans"/>
                          <a:sym typeface="Open Sans"/>
                        </a:rPr>
                        <a:t>Per Feasibility Analysis #1, the Machined Aluminum 6061 architecture meets Design. Requirements 6.2-6.4 for the CubIST Enclosure.</a:t>
                      </a:r>
                      <a:endParaRPr sz="1100" dirty="0">
                        <a:solidFill>
                          <a:srgbClr val="222222"/>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1"/>
                  </a:ext>
                </a:extLst>
              </a:tr>
              <a:tr h="374450">
                <a:tc>
                  <a:txBody>
                    <a:bodyPr/>
                    <a:lstStyle/>
                    <a:p>
                      <a:pPr marL="0" lvl="0" indent="0" algn="ctr" rtl="0">
                        <a:spcBef>
                          <a:spcPts val="0"/>
                        </a:spcBef>
                        <a:spcAft>
                          <a:spcPts val="0"/>
                        </a:spcAft>
                        <a:buNone/>
                      </a:pPr>
                      <a:r>
                        <a:rPr lang="en" sz="1300">
                          <a:latin typeface="Open Sans"/>
                          <a:ea typeface="Open Sans"/>
                          <a:cs typeface="Open Sans"/>
                          <a:sym typeface="Open Sans"/>
                        </a:rPr>
                        <a:t>Baffle</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 sz="1100">
                          <a:solidFill>
                            <a:srgbClr val="222222"/>
                          </a:solidFill>
                          <a:latin typeface="Open Sans"/>
                          <a:ea typeface="Open Sans"/>
                          <a:cs typeface="Open Sans"/>
                          <a:sym typeface="Open Sans"/>
                        </a:rPr>
                        <a:t>DR 5.2: The baffle shall reduce stray light</a:t>
                      </a:r>
                      <a:r>
                        <a:rPr lang="en" sz="1100" b="1">
                          <a:solidFill>
                            <a:srgbClr val="222222"/>
                          </a:solidFill>
                          <a:latin typeface="Open Sans"/>
                          <a:ea typeface="Open Sans"/>
                          <a:cs typeface="Open Sans"/>
                          <a:sym typeface="Open Sans"/>
                        </a:rPr>
                        <a:t> </a:t>
                      </a:r>
                      <a:r>
                        <a:rPr lang="en" sz="1100">
                          <a:solidFill>
                            <a:srgbClr val="222222"/>
                          </a:solidFill>
                          <a:latin typeface="Open Sans"/>
                          <a:ea typeface="Open Sans"/>
                          <a:cs typeface="Open Sans"/>
                          <a:sym typeface="Open Sans"/>
                        </a:rPr>
                        <a:t>with an exclusion angle of 30 deg or less.</a:t>
                      </a:r>
                      <a:endParaRPr sz="1100">
                        <a:solidFill>
                          <a:srgbClr val="222222"/>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2"/>
                  </a:ext>
                </a:extLst>
              </a:tr>
              <a:tr h="520100">
                <a:tc>
                  <a:txBody>
                    <a:bodyPr/>
                    <a:lstStyle/>
                    <a:p>
                      <a:pPr marL="0" lvl="0" indent="0" algn="ctr" rtl="0">
                        <a:spcBef>
                          <a:spcPts val="0"/>
                        </a:spcBef>
                        <a:spcAft>
                          <a:spcPts val="0"/>
                        </a:spcAft>
                        <a:buClr>
                          <a:srgbClr val="000000"/>
                        </a:buClr>
                        <a:buSzPts val="1100"/>
                        <a:buFont typeface="Arial"/>
                        <a:buNone/>
                      </a:pPr>
                      <a:r>
                        <a:rPr lang="en" sz="1300">
                          <a:solidFill>
                            <a:srgbClr val="000000"/>
                          </a:solidFill>
                          <a:latin typeface="Open Sans"/>
                          <a:ea typeface="Open Sans"/>
                          <a:cs typeface="Open Sans"/>
                          <a:sym typeface="Open Sans"/>
                        </a:rPr>
                        <a:t>Optics</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Lenses are compatible with stellar magnitudes. </a:t>
                      </a:r>
                      <a:br>
                        <a:rPr lang="en" sz="1100">
                          <a:solidFill>
                            <a:srgbClr val="000000"/>
                          </a:solidFill>
                          <a:latin typeface="Open Sans"/>
                          <a:ea typeface="Open Sans"/>
                          <a:cs typeface="Open Sans"/>
                          <a:sym typeface="Open Sans"/>
                        </a:rPr>
                      </a:br>
                      <a:r>
                        <a:rPr lang="en" sz="1100">
                          <a:solidFill>
                            <a:srgbClr val="000000"/>
                          </a:solidFill>
                          <a:latin typeface="Open Sans"/>
                          <a:ea typeface="Open Sans"/>
                          <a:cs typeface="Open Sans"/>
                          <a:sym typeface="Open Sans"/>
                        </a:rPr>
                        <a:t>Sensors capable with QE, and SNR optimal for clear images for LSM detection.</a:t>
                      </a:r>
                      <a:br>
                        <a:rPr lang="en" sz="1100">
                          <a:solidFill>
                            <a:srgbClr val="000000"/>
                          </a:solidFill>
                          <a:latin typeface="Open Sans"/>
                          <a:ea typeface="Open Sans"/>
                          <a:cs typeface="Open Sans"/>
                          <a:sym typeface="Open Sans"/>
                        </a:rPr>
                      </a:br>
                      <a:r>
                        <a:rPr lang="en" sz="1100">
                          <a:solidFill>
                            <a:srgbClr val="000000"/>
                          </a:solidFill>
                          <a:latin typeface="Open Sans"/>
                          <a:ea typeface="Open Sans"/>
                          <a:cs typeface="Open Sans"/>
                          <a:sym typeface="Open Sans"/>
                        </a:rPr>
                        <a:t>Optical and interface compatibility between camera module and lens.</a:t>
                      </a:r>
                      <a:br>
                        <a:rPr lang="en" sz="1100">
                          <a:solidFill>
                            <a:srgbClr val="000000"/>
                          </a:solidFill>
                          <a:latin typeface="Open Sans"/>
                          <a:ea typeface="Open Sans"/>
                          <a:cs typeface="Open Sans"/>
                          <a:sym typeface="Open Sans"/>
                        </a:rPr>
                      </a:br>
                      <a:r>
                        <a:rPr lang="en" sz="1100">
                          <a:solidFill>
                            <a:srgbClr val="000000"/>
                          </a:solidFill>
                          <a:latin typeface="Open Sans"/>
                          <a:ea typeface="Open Sans"/>
                          <a:cs typeface="Open Sans"/>
                          <a:sym typeface="Open Sans"/>
                        </a:rPr>
                        <a:t>DR 4.2: Module can image stars “statically” with +</a:t>
                      </a:r>
                      <a:r>
                        <a:rPr lang="en" sz="1100">
                          <a:solidFill>
                            <a:srgbClr val="221E1F"/>
                          </a:solidFill>
                          <a:latin typeface="Open Sans"/>
                          <a:ea typeface="Open Sans"/>
                          <a:cs typeface="Open Sans"/>
                          <a:sym typeface="Open Sans"/>
                        </a:rPr>
                        <a:t>2⁰/s.</a:t>
                      </a:r>
                      <a:br>
                        <a:rPr lang="en" sz="1100">
                          <a:solidFill>
                            <a:srgbClr val="221E1F"/>
                          </a:solidFill>
                          <a:latin typeface="Open Sans"/>
                          <a:ea typeface="Open Sans"/>
                          <a:cs typeface="Open Sans"/>
                          <a:sym typeface="Open Sans"/>
                        </a:rPr>
                      </a:br>
                      <a:r>
                        <a:rPr lang="en" sz="1100" b="1">
                          <a:solidFill>
                            <a:srgbClr val="000000"/>
                          </a:solidFill>
                          <a:latin typeface="Open Sans"/>
                          <a:ea typeface="Open Sans"/>
                          <a:cs typeface="Open Sans"/>
                          <a:sym typeface="Open Sans"/>
                        </a:rPr>
                        <a:t>Further analysis with deliberate defocusing is required to prove centroiding feasibility.</a:t>
                      </a:r>
                      <a:endParaRPr sz="1100" b="1">
                        <a:solidFill>
                          <a:srgbClr val="221E1F"/>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In Progress</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653650">
                <a:tc>
                  <a:txBody>
                    <a:bodyPr/>
                    <a:lstStyle/>
                    <a:p>
                      <a:pPr marL="0" lvl="0" indent="0" algn="ctr" rtl="0">
                        <a:spcBef>
                          <a:spcPts val="0"/>
                        </a:spcBef>
                        <a:spcAft>
                          <a:spcPts val="0"/>
                        </a:spcAft>
                        <a:buClr>
                          <a:srgbClr val="000000"/>
                        </a:buClr>
                        <a:buSzPts val="1100"/>
                        <a:buFont typeface="Arial"/>
                        <a:buNone/>
                      </a:pPr>
                      <a:r>
                        <a:rPr lang="en" sz="1300">
                          <a:solidFill>
                            <a:srgbClr val="000000"/>
                          </a:solidFill>
                          <a:latin typeface="Open Sans"/>
                          <a:ea typeface="Open Sans"/>
                          <a:cs typeface="Open Sans"/>
                          <a:sym typeface="Open Sans"/>
                        </a:rPr>
                        <a:t>Electronics</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100">
                          <a:solidFill>
                            <a:srgbClr val="000000"/>
                          </a:solidFill>
                          <a:latin typeface="Open Sans"/>
                          <a:ea typeface="Open Sans"/>
                          <a:cs typeface="Open Sans"/>
                          <a:sym typeface="Open Sans"/>
                        </a:rPr>
                        <a:t>DR 6.1 The star tracker shall operate on a maximum continuous power of 2W, the processor shall be compatible with the selected optical module, and will have the necessary storage and processing power to host and execute the star tracker software suite.</a:t>
                      </a:r>
                      <a:endParaRPr>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4"/>
                  </a:ext>
                </a:extLst>
              </a:tr>
              <a:tr h="523400">
                <a:tc>
                  <a:txBody>
                    <a:bodyPr/>
                    <a:lstStyle/>
                    <a:p>
                      <a:pPr marL="0" lvl="0" indent="0" algn="ctr" rtl="0">
                        <a:spcBef>
                          <a:spcPts val="0"/>
                        </a:spcBef>
                        <a:spcAft>
                          <a:spcPts val="0"/>
                        </a:spcAft>
                        <a:buClr>
                          <a:srgbClr val="000000"/>
                        </a:buClr>
                        <a:buSzPts val="1100"/>
                        <a:buFont typeface="Arial"/>
                        <a:buNone/>
                      </a:pPr>
                      <a:r>
                        <a:rPr lang="en" sz="1300">
                          <a:solidFill>
                            <a:srgbClr val="000000"/>
                          </a:solidFill>
                          <a:latin typeface="Open Sans"/>
                          <a:ea typeface="Open Sans"/>
                          <a:cs typeface="Open Sans"/>
                          <a:sym typeface="Open Sans"/>
                        </a:rPr>
                        <a:t>Software</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DR.2.1, 3.2, 3.4 (from FR.2, 3): Software is feasible for varying FOVs &amp; can interface with processor.</a:t>
                      </a:r>
                      <a:endParaRPr sz="110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DR.2.1 (from FR.2): Software can interface with processor.</a:t>
                      </a:r>
                      <a:endParaRPr sz="1100">
                        <a:solidFill>
                          <a:srgbClr val="000000"/>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4"/>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Critical Project Elements</a:t>
            </a:r>
            <a:endParaRPr/>
          </a:p>
        </p:txBody>
      </p:sp>
      <p:sp>
        <p:nvSpPr>
          <p:cNvPr id="612" name="Google Shape;61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
        <p:nvSpPr>
          <p:cNvPr id="613" name="Google Shape;613;p24"/>
          <p:cNvSpPr/>
          <p:nvPr/>
        </p:nvSpPr>
        <p:spPr>
          <a:xfrm>
            <a:off x="3547698" y="4777950"/>
            <a:ext cx="688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25"/>
          <p:cNvPicPr preferRelativeResize="0"/>
          <p:nvPr/>
        </p:nvPicPr>
        <p:blipFill>
          <a:blip r:embed="rId3">
            <a:alphaModFix/>
          </a:blip>
          <a:stretch>
            <a:fillRect/>
          </a:stretch>
        </p:blipFill>
        <p:spPr>
          <a:xfrm>
            <a:off x="2765955" y="730775"/>
            <a:ext cx="5726999" cy="3697650"/>
          </a:xfrm>
          <a:prstGeom prst="rect">
            <a:avLst/>
          </a:prstGeom>
          <a:noFill/>
          <a:ln>
            <a:noFill/>
          </a:ln>
        </p:spPr>
      </p:pic>
      <p:sp>
        <p:nvSpPr>
          <p:cNvPr id="619" name="Google Shape;619;p2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620" name="Google Shape;620;p25"/>
          <p:cNvSpPr/>
          <p:nvPr/>
        </p:nvSpPr>
        <p:spPr>
          <a:xfrm>
            <a:off x="4166550" y="678925"/>
            <a:ext cx="4277700" cy="3300300"/>
          </a:xfrm>
          <a:prstGeom prst="rect">
            <a:avLst/>
          </a:prstGeom>
          <a:noFill/>
          <a:ln w="762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txBox="1">
            <a:spLocks noGrp="1"/>
          </p:cNvSpPr>
          <p:nvPr>
            <p:ph type="sldNum" idx="12"/>
          </p:nvPr>
        </p:nvSpPr>
        <p:spPr>
          <a:xfrm>
            <a:off x="8158308" y="4617542"/>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graphicFrame>
        <p:nvGraphicFramePr>
          <p:cNvPr id="622" name="Google Shape;622;p25"/>
          <p:cNvGraphicFramePr/>
          <p:nvPr/>
        </p:nvGraphicFramePr>
        <p:xfrm>
          <a:off x="255475" y="929450"/>
          <a:ext cx="2052650" cy="3300300"/>
        </p:xfrm>
        <a:graphic>
          <a:graphicData uri="http://schemas.openxmlformats.org/drawingml/2006/table">
            <a:tbl>
              <a:tblPr>
                <a:noFill/>
                <a:tableStyleId>{0BD34714-7692-4388-A2F0-9ED135EE1372}</a:tableStyleId>
              </a:tblPr>
              <a:tblGrid>
                <a:gridCol w="2052650">
                  <a:extLst>
                    <a:ext uri="{9D8B030D-6E8A-4147-A177-3AD203B41FA5}">
                      <a16:colId xmlns:a16="http://schemas.microsoft.com/office/drawing/2014/main" val="20000"/>
                    </a:ext>
                  </a:extLst>
                </a:gridCol>
              </a:tblGrid>
              <a:tr h="825075">
                <a:tc>
                  <a:txBody>
                    <a:bodyPr/>
                    <a:lstStyle/>
                    <a:p>
                      <a:pPr marL="0" lvl="0" indent="0" algn="l" rtl="0">
                        <a:spcBef>
                          <a:spcPts val="0"/>
                        </a:spcBef>
                        <a:spcAft>
                          <a:spcPts val="0"/>
                        </a:spcAft>
                        <a:buNone/>
                      </a:pPr>
                      <a:r>
                        <a:rPr lang="en">
                          <a:latin typeface="Open Sans"/>
                          <a:ea typeface="Open Sans"/>
                          <a:cs typeface="Open Sans"/>
                          <a:sym typeface="Open Sans"/>
                        </a:rPr>
                        <a:t>E.1: Baffle</a:t>
                      </a:r>
                      <a:endParaRPr>
                        <a:latin typeface="Open Sans"/>
                        <a:ea typeface="Open Sans"/>
                        <a:cs typeface="Open Sans"/>
                        <a:sym typeface="Open Sans"/>
                      </a:endParaRPr>
                    </a:p>
                  </a:txBody>
                  <a:tcPr marL="91425" marR="91425" marT="91425" marB="91425" anchor="ctr">
                    <a:lnL w="28575" cap="flat" cmpd="sng">
                      <a:solidFill>
                        <a:srgbClr val="7F6000"/>
                      </a:solidFill>
                      <a:prstDash val="solid"/>
                      <a:round/>
                      <a:headEnd type="none" w="sm" len="sm"/>
                      <a:tailEnd type="none" w="sm" len="sm"/>
                    </a:lnL>
                    <a:lnR w="28575" cap="flat" cmpd="sng">
                      <a:solidFill>
                        <a:srgbClr val="7F6000"/>
                      </a:solidFill>
                      <a:prstDash val="solid"/>
                      <a:round/>
                      <a:headEnd type="none" w="sm" len="sm"/>
                      <a:tailEnd type="none" w="sm" len="sm"/>
                    </a:lnR>
                    <a:lnT w="28575" cap="flat" cmpd="sng">
                      <a:solidFill>
                        <a:srgbClr val="7F6000"/>
                      </a:solidFill>
                      <a:prstDash val="solid"/>
                      <a:round/>
                      <a:headEnd type="none" w="sm" len="sm"/>
                      <a:tailEnd type="none" w="sm" len="sm"/>
                    </a:lnT>
                    <a:lnB w="28575" cap="flat" cmpd="sng">
                      <a:solidFill>
                        <a:srgbClr val="7F6000"/>
                      </a:solidFill>
                      <a:prstDash val="solid"/>
                      <a:round/>
                      <a:headEnd type="none" w="sm" len="sm"/>
                      <a:tailEnd type="none" w="sm" len="sm"/>
                    </a:lnB>
                    <a:solidFill>
                      <a:srgbClr val="FFD966"/>
                    </a:solidFill>
                  </a:tcPr>
                </a:tc>
                <a:extLst>
                  <a:ext uri="{0D108BD9-81ED-4DB2-BD59-A6C34878D82A}">
                    <a16:rowId xmlns:a16="http://schemas.microsoft.com/office/drawing/2014/main" val="10000"/>
                  </a:ext>
                </a:extLst>
              </a:tr>
              <a:tr h="825075">
                <a:tc>
                  <a:txBody>
                    <a:bodyPr/>
                    <a:lstStyle/>
                    <a:p>
                      <a:pPr marL="0" lvl="0" indent="0" algn="l" rtl="0">
                        <a:spcBef>
                          <a:spcPts val="0"/>
                        </a:spcBef>
                        <a:spcAft>
                          <a:spcPts val="0"/>
                        </a:spcAft>
                        <a:buNone/>
                      </a:pPr>
                      <a:r>
                        <a:rPr lang="en">
                          <a:latin typeface="Open Sans"/>
                          <a:ea typeface="Open Sans"/>
                          <a:cs typeface="Open Sans"/>
                          <a:sym typeface="Open Sans"/>
                        </a:rPr>
                        <a:t>E.2: Image acquisition</a:t>
                      </a:r>
                      <a:endParaRPr>
                        <a:latin typeface="Open Sans"/>
                        <a:ea typeface="Open Sans"/>
                        <a:cs typeface="Open Sans"/>
                        <a:sym typeface="Open Sans"/>
                      </a:endParaRPr>
                    </a:p>
                  </a:txBody>
                  <a:tcPr marL="91425" marR="91425" marT="91425" marB="91425" anchor="ctr">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7F6000"/>
                      </a:solidFill>
                      <a:prstDash val="solid"/>
                      <a:round/>
                      <a:headEnd type="none" w="sm" len="sm"/>
                      <a:tailEnd type="none" w="sm" len="sm"/>
                    </a:lnT>
                    <a:lnB w="28575" cap="flat" cmpd="sng">
                      <a:solidFill>
                        <a:srgbClr val="0000FF"/>
                      </a:solidFill>
                      <a:prstDash val="solid"/>
                      <a:round/>
                      <a:headEnd type="none" w="sm" len="sm"/>
                      <a:tailEnd type="none" w="sm" len="sm"/>
                    </a:lnB>
                    <a:solidFill>
                      <a:srgbClr val="9FC5E8"/>
                    </a:solidFill>
                  </a:tcPr>
                </a:tc>
                <a:extLst>
                  <a:ext uri="{0D108BD9-81ED-4DB2-BD59-A6C34878D82A}">
                    <a16:rowId xmlns:a16="http://schemas.microsoft.com/office/drawing/2014/main" val="10001"/>
                  </a:ext>
                </a:extLst>
              </a:tr>
              <a:tr h="825075">
                <a:tc>
                  <a:txBody>
                    <a:bodyPr/>
                    <a:lstStyle/>
                    <a:p>
                      <a:pPr marL="0" lvl="0" indent="0" algn="l" rtl="0">
                        <a:spcBef>
                          <a:spcPts val="0"/>
                        </a:spcBef>
                        <a:spcAft>
                          <a:spcPts val="0"/>
                        </a:spcAft>
                        <a:buNone/>
                      </a:pPr>
                      <a:r>
                        <a:rPr lang="en">
                          <a:latin typeface="Open Sans"/>
                          <a:ea typeface="Open Sans"/>
                          <a:cs typeface="Open Sans"/>
                          <a:sym typeface="Open Sans"/>
                        </a:rPr>
                        <a:t>E.3: Image processing software </a:t>
                      </a:r>
                      <a:endParaRPr>
                        <a:latin typeface="Open Sans"/>
                        <a:ea typeface="Open Sans"/>
                        <a:cs typeface="Open Sans"/>
                        <a:sym typeface="Open Sans"/>
                      </a:endParaRPr>
                    </a:p>
                  </a:txBody>
                  <a:tcPr marL="91425" marR="91425" marT="91425" marB="91425" anchor="ctr">
                    <a:lnL w="28575" cap="flat" cmpd="sng">
                      <a:solidFill>
                        <a:srgbClr val="980000"/>
                      </a:solidFill>
                      <a:prstDash val="solid"/>
                      <a:round/>
                      <a:headEnd type="none" w="sm" len="sm"/>
                      <a:tailEnd type="none" w="sm" len="sm"/>
                    </a:lnL>
                    <a:lnR w="28575" cap="flat" cmpd="sng">
                      <a:solidFill>
                        <a:srgbClr val="980000"/>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134F5C"/>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825075">
                <a:tc>
                  <a:txBody>
                    <a:bodyPr/>
                    <a:lstStyle/>
                    <a:p>
                      <a:pPr marL="0" lvl="0" indent="0" algn="l" rtl="0">
                        <a:spcBef>
                          <a:spcPts val="0"/>
                        </a:spcBef>
                        <a:spcAft>
                          <a:spcPts val="0"/>
                        </a:spcAft>
                        <a:buNone/>
                      </a:pPr>
                      <a:r>
                        <a:rPr lang="en">
                          <a:latin typeface="Open Sans"/>
                          <a:ea typeface="Open Sans"/>
                          <a:cs typeface="Open Sans"/>
                          <a:sym typeface="Open Sans"/>
                        </a:rPr>
                        <a:t>E.4: Image processing hardware </a:t>
                      </a:r>
                      <a:endParaRPr>
                        <a:latin typeface="Open Sans"/>
                        <a:ea typeface="Open Sans"/>
                        <a:cs typeface="Open Sans"/>
                        <a:sym typeface="Open Sans"/>
                      </a:endParaRPr>
                    </a:p>
                  </a:txBody>
                  <a:tcPr marL="91425" marR="91425" marT="91425" marB="91425" anchor="ctr">
                    <a:lnL w="28575" cap="flat" cmpd="sng">
                      <a:solidFill>
                        <a:srgbClr val="134F5C"/>
                      </a:solidFill>
                      <a:prstDash val="solid"/>
                      <a:round/>
                      <a:headEnd type="none" w="sm" len="sm"/>
                      <a:tailEnd type="none" w="sm" len="sm"/>
                    </a:lnL>
                    <a:lnR w="28575" cap="flat" cmpd="sng">
                      <a:solidFill>
                        <a:srgbClr val="134F5C"/>
                      </a:solidFill>
                      <a:prstDash val="solid"/>
                      <a:round/>
                      <a:headEnd type="none" w="sm" len="sm"/>
                      <a:tailEnd type="none" w="sm" len="sm"/>
                    </a:lnR>
                    <a:lnT w="28575" cap="flat" cmpd="sng">
                      <a:solidFill>
                        <a:srgbClr val="134F5C"/>
                      </a:solidFill>
                      <a:prstDash val="solid"/>
                      <a:round/>
                      <a:headEnd type="none" w="sm" len="sm"/>
                      <a:tailEnd type="none" w="sm" len="sm"/>
                    </a:lnT>
                    <a:lnB w="28575" cap="flat" cmpd="sng">
                      <a:solidFill>
                        <a:srgbClr val="134F5C"/>
                      </a:solidFill>
                      <a:prstDash val="solid"/>
                      <a:round/>
                      <a:headEnd type="none" w="sm" len="sm"/>
                      <a:tailEnd type="none" w="sm" len="sm"/>
                    </a:lnB>
                    <a:solidFill>
                      <a:srgbClr val="93C47D"/>
                    </a:solidFill>
                  </a:tcPr>
                </a:tc>
                <a:extLst>
                  <a:ext uri="{0D108BD9-81ED-4DB2-BD59-A6C34878D82A}">
                    <a16:rowId xmlns:a16="http://schemas.microsoft.com/office/drawing/2014/main" val="10003"/>
                  </a:ext>
                </a:extLst>
              </a:tr>
            </a:tbl>
          </a:graphicData>
        </a:graphic>
      </p:graphicFrame>
      <p:cxnSp>
        <p:nvCxnSpPr>
          <p:cNvPr id="623" name="Google Shape;623;p25"/>
          <p:cNvCxnSpPr/>
          <p:nvPr/>
        </p:nvCxnSpPr>
        <p:spPr>
          <a:xfrm>
            <a:off x="2360500" y="1408150"/>
            <a:ext cx="1620600" cy="0"/>
          </a:xfrm>
          <a:prstGeom prst="straightConnector1">
            <a:avLst/>
          </a:prstGeom>
          <a:noFill/>
          <a:ln w="38100" cap="flat" cmpd="sng">
            <a:solidFill>
              <a:srgbClr val="F1C232"/>
            </a:solidFill>
            <a:prstDash val="solid"/>
            <a:round/>
            <a:headEnd type="none" w="med" len="med"/>
            <a:tailEnd type="triangle" w="med" len="med"/>
          </a:ln>
        </p:spPr>
      </p:cxnSp>
      <p:sp>
        <p:nvSpPr>
          <p:cNvPr id="624" name="Google Shape;624;p25"/>
          <p:cNvSpPr/>
          <p:nvPr/>
        </p:nvSpPr>
        <p:spPr>
          <a:xfrm>
            <a:off x="2581300" y="1227050"/>
            <a:ext cx="2569500" cy="21348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5" name="Google Shape;625;p25"/>
          <p:cNvCxnSpPr/>
          <p:nvPr/>
        </p:nvCxnSpPr>
        <p:spPr>
          <a:xfrm>
            <a:off x="2308125" y="2137375"/>
            <a:ext cx="809100" cy="900"/>
          </a:xfrm>
          <a:prstGeom prst="straightConnector1">
            <a:avLst/>
          </a:prstGeom>
          <a:noFill/>
          <a:ln w="38100" cap="flat" cmpd="sng">
            <a:solidFill>
              <a:srgbClr val="3D85C6"/>
            </a:solidFill>
            <a:prstDash val="solid"/>
            <a:round/>
            <a:headEnd type="none" w="med" len="med"/>
            <a:tailEnd type="triangle" w="med" len="med"/>
          </a:ln>
        </p:spPr>
      </p:cxnSp>
      <p:cxnSp>
        <p:nvCxnSpPr>
          <p:cNvPr id="626" name="Google Shape;626;p25"/>
          <p:cNvCxnSpPr/>
          <p:nvPr/>
        </p:nvCxnSpPr>
        <p:spPr>
          <a:xfrm>
            <a:off x="2344200" y="2983525"/>
            <a:ext cx="4366800" cy="1020300"/>
          </a:xfrm>
          <a:prstGeom prst="bentConnector3">
            <a:avLst>
              <a:gd name="adj1" fmla="val 100001"/>
            </a:avLst>
          </a:prstGeom>
          <a:noFill/>
          <a:ln w="38100" cap="flat" cmpd="sng">
            <a:solidFill>
              <a:srgbClr val="E06666"/>
            </a:solidFill>
            <a:prstDash val="solid"/>
            <a:round/>
            <a:headEnd type="none" w="med" len="med"/>
            <a:tailEnd type="triangle" w="med" len="med"/>
          </a:ln>
        </p:spPr>
      </p:cxnSp>
      <p:sp>
        <p:nvSpPr>
          <p:cNvPr id="627" name="Google Shape;627;p25"/>
          <p:cNvSpPr/>
          <p:nvPr/>
        </p:nvSpPr>
        <p:spPr>
          <a:xfrm>
            <a:off x="6026800" y="3979225"/>
            <a:ext cx="1149600" cy="572700"/>
          </a:xfrm>
          <a:prstGeom prst="rect">
            <a:avLst/>
          </a:prstGeom>
          <a:noFill/>
          <a:ln w="762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8" name="Google Shape;628;p25"/>
          <p:cNvCxnSpPr/>
          <p:nvPr/>
        </p:nvCxnSpPr>
        <p:spPr>
          <a:xfrm>
            <a:off x="2369200" y="3829600"/>
            <a:ext cx="771300" cy="423000"/>
          </a:xfrm>
          <a:prstGeom prst="bentConnector3">
            <a:avLst>
              <a:gd name="adj1" fmla="val 50000"/>
            </a:avLst>
          </a:prstGeom>
          <a:noFill/>
          <a:ln w="38100" cap="flat" cmpd="sng">
            <a:solidFill>
              <a:srgbClr val="6AA84F"/>
            </a:solidFill>
            <a:prstDash val="solid"/>
            <a:round/>
            <a:headEnd type="none" w="med" len="med"/>
            <a:tailEnd type="triangle" w="med" len="med"/>
          </a:ln>
        </p:spPr>
      </p:cxnSp>
      <p:sp>
        <p:nvSpPr>
          <p:cNvPr id="629" name="Google Shape;629;p25"/>
          <p:cNvSpPr/>
          <p:nvPr/>
        </p:nvSpPr>
        <p:spPr>
          <a:xfrm>
            <a:off x="3215175" y="3991325"/>
            <a:ext cx="4005000" cy="572700"/>
          </a:xfrm>
          <a:prstGeom prst="rect">
            <a:avLst/>
          </a:prstGeom>
          <a:noFill/>
          <a:ln w="762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txBox="1"/>
          <p:nvPr/>
        </p:nvSpPr>
        <p:spPr>
          <a:xfrm>
            <a:off x="4765875" y="882500"/>
            <a:ext cx="2862300" cy="6156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1: </a:t>
            </a:r>
            <a:r>
              <a:rPr lang="en">
                <a:solidFill>
                  <a:schemeClr val="dk1"/>
                </a:solidFill>
                <a:latin typeface="Open Sans"/>
                <a:ea typeface="Open Sans"/>
                <a:cs typeface="Open Sans"/>
                <a:sym typeface="Open Sans"/>
              </a:rPr>
              <a:t>System must mitigate stray light to capture images.               </a:t>
            </a:r>
            <a:endParaRPr>
              <a:latin typeface="Open Sans"/>
              <a:ea typeface="Open Sans"/>
              <a:cs typeface="Open Sans"/>
              <a:sym typeface="Open Sans"/>
            </a:endParaRPr>
          </a:p>
        </p:txBody>
      </p:sp>
      <p:sp>
        <p:nvSpPr>
          <p:cNvPr id="631" name="Google Shape;631;p25"/>
          <p:cNvSpPr/>
          <p:nvPr/>
        </p:nvSpPr>
        <p:spPr>
          <a:xfrm>
            <a:off x="8664575" y="1677588"/>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8492950" y="2094375"/>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5"/>
          <p:cNvSpPr/>
          <p:nvPr/>
        </p:nvSpPr>
        <p:spPr>
          <a:xfrm>
            <a:off x="8664575" y="2511187"/>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5"/>
          <p:cNvSpPr txBox="1"/>
          <p:nvPr/>
        </p:nvSpPr>
        <p:spPr>
          <a:xfrm>
            <a:off x="2514625" y="617550"/>
            <a:ext cx="2987400" cy="6156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2: </a:t>
            </a:r>
            <a:r>
              <a:rPr lang="en">
                <a:solidFill>
                  <a:schemeClr val="dk1"/>
                </a:solidFill>
                <a:latin typeface="Open Sans"/>
                <a:ea typeface="Open Sans"/>
                <a:cs typeface="Open Sans"/>
                <a:sym typeface="Open Sans"/>
              </a:rPr>
              <a:t>System must capture filtered images of stars to be processed.</a:t>
            </a:r>
            <a:r>
              <a:rPr lang="en">
                <a:latin typeface="Open Sans"/>
                <a:ea typeface="Open Sans"/>
                <a:cs typeface="Open Sans"/>
                <a:sym typeface="Open Sans"/>
              </a:rPr>
              <a:t> </a:t>
            </a:r>
            <a:endParaRPr>
              <a:latin typeface="Open Sans"/>
              <a:ea typeface="Open Sans"/>
              <a:cs typeface="Open Sans"/>
              <a:sym typeface="Open Sans"/>
            </a:endParaRPr>
          </a:p>
        </p:txBody>
      </p:sp>
      <p:sp>
        <p:nvSpPr>
          <p:cNvPr id="635" name="Google Shape;635;p25"/>
          <p:cNvSpPr txBox="1"/>
          <p:nvPr/>
        </p:nvSpPr>
        <p:spPr>
          <a:xfrm>
            <a:off x="3518425" y="2746213"/>
            <a:ext cx="4542300" cy="615600"/>
          </a:xfrm>
          <a:prstGeom prst="rect">
            <a:avLst/>
          </a:prstGeom>
          <a:solidFill>
            <a:srgbClr val="F4CC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3: System must process star images at baseline rates &amp; accuracy to calculate attitude characteristics. </a:t>
            </a:r>
            <a:endParaRPr>
              <a:latin typeface="Open Sans"/>
              <a:ea typeface="Open Sans"/>
              <a:cs typeface="Open Sans"/>
              <a:sym typeface="Open Sans"/>
            </a:endParaRPr>
          </a:p>
        </p:txBody>
      </p:sp>
      <p:sp>
        <p:nvSpPr>
          <p:cNvPr id="636" name="Google Shape;636;p25"/>
          <p:cNvSpPr txBox="1"/>
          <p:nvPr/>
        </p:nvSpPr>
        <p:spPr>
          <a:xfrm>
            <a:off x="2936075" y="3480875"/>
            <a:ext cx="5857200" cy="4002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4: Processing must be done at baseline rates &amp; power consumption.</a:t>
            </a:r>
            <a:endParaRPr>
              <a:latin typeface="Open Sans"/>
              <a:ea typeface="Open Sans"/>
              <a:cs typeface="Open Sans"/>
              <a:sym typeface="Open Sans"/>
            </a:endParaRPr>
          </a:p>
        </p:txBody>
      </p:sp>
      <p:sp>
        <p:nvSpPr>
          <p:cNvPr id="637" name="Google Shape;637;p25"/>
          <p:cNvSpPr/>
          <p:nvPr/>
        </p:nvSpPr>
        <p:spPr>
          <a:xfrm>
            <a:off x="3547698" y="4777950"/>
            <a:ext cx="688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cxnSp>
        <p:nvCxnSpPr>
          <p:cNvPr id="638" name="Google Shape;638;p25"/>
          <p:cNvCxnSpPr/>
          <p:nvPr/>
        </p:nvCxnSpPr>
        <p:spPr>
          <a:xfrm rot="10800000">
            <a:off x="8158300" y="2329075"/>
            <a:ext cx="378300" cy="0"/>
          </a:xfrm>
          <a:prstGeom prst="straightConnector1">
            <a:avLst/>
          </a:prstGeom>
          <a:noFill/>
          <a:ln w="28575" cap="flat" cmpd="sng">
            <a:solidFill>
              <a:srgbClr val="F1C232"/>
            </a:solidFill>
            <a:prstDash val="solid"/>
            <a:round/>
            <a:headEnd type="none" w="med" len="med"/>
            <a:tailEnd type="triangle" w="med" len="med"/>
          </a:ln>
        </p:spPr>
      </p:cxnSp>
      <p:sp>
        <p:nvSpPr>
          <p:cNvPr id="639" name="Google Shape;639;p25"/>
          <p:cNvSpPr txBox="1"/>
          <p:nvPr/>
        </p:nvSpPr>
        <p:spPr>
          <a:xfrm>
            <a:off x="8060725" y="4278850"/>
            <a:ext cx="1057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4" action="ppaction://hlinksldjump"/>
              </a:rPr>
              <a:t>Table View, 74</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1000"/>
                                        <p:tgtEl>
                                          <p:spTgt spid="630"/>
                                        </p:tgtEl>
                                      </p:cBhvr>
                                    </p:animEffect>
                                  </p:childTnLst>
                                </p:cTn>
                              </p:par>
                              <p:par>
                                <p:cTn id="8" presetID="10" presetClass="entr" presetSubtype="0" fill="hold" nodeType="withEffect">
                                  <p:stCondLst>
                                    <p:cond delay="0"/>
                                  </p:stCondLst>
                                  <p:childTnLst>
                                    <p:set>
                                      <p:cBhvr>
                                        <p:cTn id="9" dur="1" fill="hold">
                                          <p:stCondLst>
                                            <p:cond delay="0"/>
                                          </p:stCondLst>
                                        </p:cTn>
                                        <p:tgtEl>
                                          <p:spTgt spid="620"/>
                                        </p:tgtEl>
                                        <p:attrNameLst>
                                          <p:attrName>style.visibility</p:attrName>
                                        </p:attrNameLst>
                                      </p:cBhvr>
                                      <p:to>
                                        <p:strVal val="visible"/>
                                      </p:to>
                                    </p:set>
                                    <p:animEffect transition="in" filter="fade">
                                      <p:cBhvr>
                                        <p:cTn id="10" dur="1000"/>
                                        <p:tgtEl>
                                          <p:spTgt spid="620"/>
                                        </p:tgtEl>
                                      </p:cBhvr>
                                    </p:animEffect>
                                  </p:childTnLst>
                                </p:cTn>
                              </p:par>
                              <p:par>
                                <p:cTn id="11" presetID="10" presetClass="entr" presetSubtype="0" fill="hold" nodeType="withEffect">
                                  <p:stCondLst>
                                    <p:cond delay="0"/>
                                  </p:stCondLst>
                                  <p:childTnLst>
                                    <p:set>
                                      <p:cBhvr>
                                        <p:cTn id="12" dur="1" fill="hold">
                                          <p:stCondLst>
                                            <p:cond delay="0"/>
                                          </p:stCondLst>
                                        </p:cTn>
                                        <p:tgtEl>
                                          <p:spTgt spid="623"/>
                                        </p:tgtEl>
                                        <p:attrNameLst>
                                          <p:attrName>style.visibility</p:attrName>
                                        </p:attrNameLst>
                                      </p:cBhvr>
                                      <p:to>
                                        <p:strVal val="visible"/>
                                      </p:to>
                                    </p:set>
                                    <p:animEffect transition="in" filter="fade">
                                      <p:cBhvr>
                                        <p:cTn id="13" dur="1000"/>
                                        <p:tgtEl>
                                          <p:spTgt spid="6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623"/>
                                        </p:tgtEl>
                                      </p:cBhvr>
                                    </p:animEffect>
                                    <p:set>
                                      <p:cBhvr>
                                        <p:cTn id="18" dur="1" fill="hold">
                                          <p:stCondLst>
                                            <p:cond delay="1000"/>
                                          </p:stCondLst>
                                        </p:cTn>
                                        <p:tgtEl>
                                          <p:spTgt spid="62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620"/>
                                        </p:tgtEl>
                                      </p:cBhvr>
                                    </p:animEffect>
                                    <p:set>
                                      <p:cBhvr>
                                        <p:cTn id="21" dur="1" fill="hold">
                                          <p:stCondLst>
                                            <p:cond delay="1000"/>
                                          </p:stCondLst>
                                        </p:cTn>
                                        <p:tgtEl>
                                          <p:spTgt spid="6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800"/>
                                        <p:tgtEl>
                                          <p:spTgt spid="630"/>
                                        </p:tgtEl>
                                      </p:cBhvr>
                                    </p:animEffect>
                                    <p:set>
                                      <p:cBhvr>
                                        <p:cTn id="24" dur="1" fill="hold">
                                          <p:stCondLst>
                                            <p:cond delay="1800"/>
                                          </p:stCondLst>
                                        </p:cTn>
                                        <p:tgtEl>
                                          <p:spTgt spid="6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34"/>
                                        </p:tgtEl>
                                        <p:attrNameLst>
                                          <p:attrName>style.visibility</p:attrName>
                                        </p:attrNameLst>
                                      </p:cBhvr>
                                      <p:to>
                                        <p:strVal val="visible"/>
                                      </p:to>
                                    </p:set>
                                    <p:animEffect transition="in" filter="fade">
                                      <p:cBhvr>
                                        <p:cTn id="29" dur="1000"/>
                                        <p:tgtEl>
                                          <p:spTgt spid="634"/>
                                        </p:tgtEl>
                                      </p:cBhvr>
                                    </p:animEffect>
                                  </p:childTnLst>
                                </p:cTn>
                              </p:par>
                              <p:par>
                                <p:cTn id="30" presetID="10" presetClass="entr" presetSubtype="0" fill="hold" nodeType="withEffect">
                                  <p:stCondLst>
                                    <p:cond delay="0"/>
                                  </p:stCondLst>
                                  <p:childTnLst>
                                    <p:set>
                                      <p:cBhvr>
                                        <p:cTn id="31" dur="1" fill="hold">
                                          <p:stCondLst>
                                            <p:cond delay="0"/>
                                          </p:stCondLst>
                                        </p:cTn>
                                        <p:tgtEl>
                                          <p:spTgt spid="624"/>
                                        </p:tgtEl>
                                        <p:attrNameLst>
                                          <p:attrName>style.visibility</p:attrName>
                                        </p:attrNameLst>
                                      </p:cBhvr>
                                      <p:to>
                                        <p:strVal val="visible"/>
                                      </p:to>
                                    </p:set>
                                    <p:animEffect transition="in" filter="fade">
                                      <p:cBhvr>
                                        <p:cTn id="32" dur="1000"/>
                                        <p:tgtEl>
                                          <p:spTgt spid="624"/>
                                        </p:tgtEl>
                                      </p:cBhvr>
                                    </p:animEffect>
                                  </p:childTnLst>
                                </p:cTn>
                              </p:par>
                              <p:par>
                                <p:cTn id="33" presetID="10" presetClass="entr" presetSubtype="0" fill="hold" nodeType="withEffect">
                                  <p:stCondLst>
                                    <p:cond delay="0"/>
                                  </p:stCondLst>
                                  <p:childTnLst>
                                    <p:set>
                                      <p:cBhvr>
                                        <p:cTn id="34" dur="1" fill="hold">
                                          <p:stCondLst>
                                            <p:cond delay="0"/>
                                          </p:stCondLst>
                                        </p:cTn>
                                        <p:tgtEl>
                                          <p:spTgt spid="625"/>
                                        </p:tgtEl>
                                        <p:attrNameLst>
                                          <p:attrName>style.visibility</p:attrName>
                                        </p:attrNameLst>
                                      </p:cBhvr>
                                      <p:to>
                                        <p:strVal val="visible"/>
                                      </p:to>
                                    </p:set>
                                    <p:animEffect transition="in" filter="fade">
                                      <p:cBhvr>
                                        <p:cTn id="35" dur="1000"/>
                                        <p:tgtEl>
                                          <p:spTgt spid="6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625"/>
                                        </p:tgtEl>
                                      </p:cBhvr>
                                    </p:animEffect>
                                    <p:set>
                                      <p:cBhvr>
                                        <p:cTn id="40" dur="1" fill="hold">
                                          <p:stCondLst>
                                            <p:cond delay="1000"/>
                                          </p:stCondLst>
                                        </p:cTn>
                                        <p:tgtEl>
                                          <p:spTgt spid="6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624"/>
                                        </p:tgtEl>
                                      </p:cBhvr>
                                    </p:animEffect>
                                    <p:set>
                                      <p:cBhvr>
                                        <p:cTn id="43" dur="1" fill="hold">
                                          <p:stCondLst>
                                            <p:cond delay="1000"/>
                                          </p:stCondLst>
                                        </p:cTn>
                                        <p:tgtEl>
                                          <p:spTgt spid="6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634"/>
                                        </p:tgtEl>
                                      </p:cBhvr>
                                    </p:animEffect>
                                    <p:set>
                                      <p:cBhvr>
                                        <p:cTn id="46" dur="1" fill="hold">
                                          <p:stCondLst>
                                            <p:cond delay="1000"/>
                                          </p:stCondLst>
                                        </p:cTn>
                                        <p:tgtEl>
                                          <p:spTgt spid="6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35"/>
                                        </p:tgtEl>
                                        <p:attrNameLst>
                                          <p:attrName>style.visibility</p:attrName>
                                        </p:attrNameLst>
                                      </p:cBhvr>
                                      <p:to>
                                        <p:strVal val="visible"/>
                                      </p:to>
                                    </p:set>
                                    <p:animEffect transition="in" filter="fade">
                                      <p:cBhvr>
                                        <p:cTn id="51" dur="1000"/>
                                        <p:tgtEl>
                                          <p:spTgt spid="635"/>
                                        </p:tgtEl>
                                      </p:cBhvr>
                                    </p:animEffect>
                                  </p:childTnLst>
                                </p:cTn>
                              </p:par>
                              <p:par>
                                <p:cTn id="52" presetID="10" presetClass="entr" presetSubtype="0" fill="hold" nodeType="withEffect">
                                  <p:stCondLst>
                                    <p:cond delay="0"/>
                                  </p:stCondLst>
                                  <p:childTnLst>
                                    <p:set>
                                      <p:cBhvr>
                                        <p:cTn id="53" dur="1" fill="hold">
                                          <p:stCondLst>
                                            <p:cond delay="0"/>
                                          </p:stCondLst>
                                        </p:cTn>
                                        <p:tgtEl>
                                          <p:spTgt spid="626"/>
                                        </p:tgtEl>
                                        <p:attrNameLst>
                                          <p:attrName>style.visibility</p:attrName>
                                        </p:attrNameLst>
                                      </p:cBhvr>
                                      <p:to>
                                        <p:strVal val="visible"/>
                                      </p:to>
                                    </p:set>
                                    <p:animEffect transition="in" filter="fade">
                                      <p:cBhvr>
                                        <p:cTn id="54" dur="1000"/>
                                        <p:tgtEl>
                                          <p:spTgt spid="626"/>
                                        </p:tgtEl>
                                      </p:cBhvr>
                                    </p:animEffect>
                                  </p:childTnLst>
                                </p:cTn>
                              </p:par>
                              <p:par>
                                <p:cTn id="55" presetID="10" presetClass="entr" presetSubtype="0" fill="hold" nodeType="withEffect">
                                  <p:stCondLst>
                                    <p:cond delay="0"/>
                                  </p:stCondLst>
                                  <p:childTnLst>
                                    <p:set>
                                      <p:cBhvr>
                                        <p:cTn id="56" dur="1" fill="hold">
                                          <p:stCondLst>
                                            <p:cond delay="0"/>
                                          </p:stCondLst>
                                        </p:cTn>
                                        <p:tgtEl>
                                          <p:spTgt spid="627"/>
                                        </p:tgtEl>
                                        <p:attrNameLst>
                                          <p:attrName>style.visibility</p:attrName>
                                        </p:attrNameLst>
                                      </p:cBhvr>
                                      <p:to>
                                        <p:strVal val="visible"/>
                                      </p:to>
                                    </p:set>
                                    <p:animEffect transition="in" filter="fade">
                                      <p:cBhvr>
                                        <p:cTn id="57" dur="1000"/>
                                        <p:tgtEl>
                                          <p:spTgt spid="6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627"/>
                                        </p:tgtEl>
                                      </p:cBhvr>
                                    </p:animEffect>
                                    <p:set>
                                      <p:cBhvr>
                                        <p:cTn id="62" dur="1" fill="hold">
                                          <p:stCondLst>
                                            <p:cond delay="1000"/>
                                          </p:stCondLst>
                                        </p:cTn>
                                        <p:tgtEl>
                                          <p:spTgt spid="62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626"/>
                                        </p:tgtEl>
                                      </p:cBhvr>
                                    </p:animEffect>
                                    <p:set>
                                      <p:cBhvr>
                                        <p:cTn id="65" dur="1" fill="hold">
                                          <p:stCondLst>
                                            <p:cond delay="1000"/>
                                          </p:stCondLst>
                                        </p:cTn>
                                        <p:tgtEl>
                                          <p:spTgt spid="6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635"/>
                                        </p:tgtEl>
                                      </p:cBhvr>
                                    </p:animEffect>
                                    <p:set>
                                      <p:cBhvr>
                                        <p:cTn id="68" dur="1" fill="hold">
                                          <p:stCondLst>
                                            <p:cond delay="1000"/>
                                          </p:stCondLst>
                                        </p:cTn>
                                        <p:tgtEl>
                                          <p:spTgt spid="63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36"/>
                                        </p:tgtEl>
                                        <p:attrNameLst>
                                          <p:attrName>style.visibility</p:attrName>
                                        </p:attrNameLst>
                                      </p:cBhvr>
                                      <p:to>
                                        <p:strVal val="visible"/>
                                      </p:to>
                                    </p:set>
                                    <p:animEffect transition="in" filter="fade">
                                      <p:cBhvr>
                                        <p:cTn id="73" dur="1000"/>
                                        <p:tgtEl>
                                          <p:spTgt spid="636"/>
                                        </p:tgtEl>
                                      </p:cBhvr>
                                    </p:animEffect>
                                  </p:childTnLst>
                                </p:cTn>
                              </p:par>
                              <p:par>
                                <p:cTn id="74" presetID="10" presetClass="entr" presetSubtype="0" fill="hold" nodeType="withEffect">
                                  <p:stCondLst>
                                    <p:cond delay="0"/>
                                  </p:stCondLst>
                                  <p:childTnLst>
                                    <p:set>
                                      <p:cBhvr>
                                        <p:cTn id="75" dur="1" fill="hold">
                                          <p:stCondLst>
                                            <p:cond delay="0"/>
                                          </p:stCondLst>
                                        </p:cTn>
                                        <p:tgtEl>
                                          <p:spTgt spid="628"/>
                                        </p:tgtEl>
                                        <p:attrNameLst>
                                          <p:attrName>style.visibility</p:attrName>
                                        </p:attrNameLst>
                                      </p:cBhvr>
                                      <p:to>
                                        <p:strVal val="visible"/>
                                      </p:to>
                                    </p:set>
                                    <p:animEffect transition="in" filter="fade">
                                      <p:cBhvr>
                                        <p:cTn id="76" dur="1000"/>
                                        <p:tgtEl>
                                          <p:spTgt spid="628"/>
                                        </p:tgtEl>
                                      </p:cBhvr>
                                    </p:animEffect>
                                  </p:childTnLst>
                                </p:cTn>
                              </p:par>
                              <p:par>
                                <p:cTn id="77" presetID="10" presetClass="entr" presetSubtype="0" fill="hold" nodeType="withEffect">
                                  <p:stCondLst>
                                    <p:cond delay="0"/>
                                  </p:stCondLst>
                                  <p:childTnLst>
                                    <p:set>
                                      <p:cBhvr>
                                        <p:cTn id="78" dur="1" fill="hold">
                                          <p:stCondLst>
                                            <p:cond delay="0"/>
                                          </p:stCondLst>
                                        </p:cTn>
                                        <p:tgtEl>
                                          <p:spTgt spid="629"/>
                                        </p:tgtEl>
                                        <p:attrNameLst>
                                          <p:attrName>style.visibility</p:attrName>
                                        </p:attrNameLst>
                                      </p:cBhvr>
                                      <p:to>
                                        <p:strVal val="visible"/>
                                      </p:to>
                                    </p:set>
                                    <p:animEffect transition="in" filter="fade">
                                      <p:cBhvr>
                                        <p:cTn id="79" dur="1000"/>
                                        <p:tgtEl>
                                          <p:spTgt spid="62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629"/>
                                        </p:tgtEl>
                                      </p:cBhvr>
                                    </p:animEffect>
                                    <p:set>
                                      <p:cBhvr>
                                        <p:cTn id="84" dur="1" fill="hold">
                                          <p:stCondLst>
                                            <p:cond delay="1000"/>
                                          </p:stCondLst>
                                        </p:cTn>
                                        <p:tgtEl>
                                          <p:spTgt spid="62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628"/>
                                        </p:tgtEl>
                                      </p:cBhvr>
                                    </p:animEffect>
                                    <p:set>
                                      <p:cBhvr>
                                        <p:cTn id="87" dur="1" fill="hold">
                                          <p:stCondLst>
                                            <p:cond delay="1000"/>
                                          </p:stCondLst>
                                        </p:cTn>
                                        <p:tgtEl>
                                          <p:spTgt spid="62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636"/>
                                        </p:tgtEl>
                                      </p:cBhvr>
                                    </p:animEffect>
                                    <p:set>
                                      <p:cBhvr>
                                        <p:cTn id="90" dur="1" fill="hold">
                                          <p:stCondLst>
                                            <p:cond delay="1000"/>
                                          </p:stCondLst>
                                        </p:cTn>
                                        <p:tgtEl>
                                          <p:spTgt spid="6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6"/>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Design Requirements </a:t>
            </a:r>
            <a:br>
              <a:rPr lang="en"/>
            </a:br>
            <a:r>
              <a:rPr lang="en"/>
              <a:t>&amp; Satisfaction</a:t>
            </a:r>
            <a:endParaRPr/>
          </a:p>
        </p:txBody>
      </p:sp>
      <p:sp>
        <p:nvSpPr>
          <p:cNvPr id="646" name="Google Shape;64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sp>
        <p:nvSpPr>
          <p:cNvPr id="647" name="Google Shape;647;p26"/>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27"/>
          <p:cNvPicPr preferRelativeResize="0"/>
          <p:nvPr/>
        </p:nvPicPr>
        <p:blipFill>
          <a:blip r:embed="rId3">
            <a:alphaModFix/>
          </a:blip>
          <a:stretch>
            <a:fillRect/>
          </a:stretch>
        </p:blipFill>
        <p:spPr>
          <a:xfrm>
            <a:off x="4785238" y="3574077"/>
            <a:ext cx="548700" cy="541926"/>
          </a:xfrm>
          <a:prstGeom prst="rect">
            <a:avLst/>
          </a:prstGeom>
          <a:noFill/>
          <a:ln>
            <a:noFill/>
          </a:ln>
        </p:spPr>
      </p:pic>
      <p:sp>
        <p:nvSpPr>
          <p:cNvPr id="653" name="Google Shape;653;p2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Critical Project Element: Baffle</a:t>
            </a:r>
            <a:r>
              <a:rPr lang="en" sz="2500"/>
              <a:t> </a:t>
            </a:r>
            <a:endParaRPr sz="2500"/>
          </a:p>
        </p:txBody>
      </p:sp>
      <p:sp>
        <p:nvSpPr>
          <p:cNvPr id="654" name="Google Shape;6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
        <p:nvSpPr>
          <p:cNvPr id="655" name="Google Shape;655;p27"/>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656" name="Google Shape;656;p27"/>
          <p:cNvGraphicFramePr/>
          <p:nvPr/>
        </p:nvGraphicFramePr>
        <p:xfrm>
          <a:off x="291863" y="892538"/>
          <a:ext cx="4006700" cy="3179678"/>
        </p:xfrm>
        <a:graphic>
          <a:graphicData uri="http://schemas.openxmlformats.org/drawingml/2006/table">
            <a:tbl>
              <a:tblPr>
                <a:noFill/>
                <a:tableStyleId>{0BD34714-7692-4388-A2F0-9ED135EE1372}</a:tableStyleId>
              </a:tblPr>
              <a:tblGrid>
                <a:gridCol w="4006700">
                  <a:extLst>
                    <a:ext uri="{9D8B030D-6E8A-4147-A177-3AD203B41FA5}">
                      <a16:colId xmlns:a16="http://schemas.microsoft.com/office/drawing/2014/main" val="20000"/>
                    </a:ext>
                  </a:extLst>
                </a:gridCol>
              </a:tblGrid>
              <a:tr h="349550">
                <a:tc>
                  <a:txBody>
                    <a:bodyPr/>
                    <a:lstStyle/>
                    <a:p>
                      <a:pPr marL="0" lvl="0" indent="0" algn="ctr" rtl="0">
                        <a:spcBef>
                          <a:spcPts val="0"/>
                        </a:spcBef>
                        <a:spcAft>
                          <a:spcPts val="0"/>
                        </a:spcAft>
                        <a:buClr>
                          <a:schemeClr val="dk1"/>
                        </a:buClr>
                        <a:buSzPts val="1100"/>
                        <a:buFont typeface="Arial"/>
                        <a:buNone/>
                      </a:pPr>
                      <a:r>
                        <a:rPr lang="en" sz="1500" b="1">
                          <a:solidFill>
                            <a:schemeClr val="dk1"/>
                          </a:solidFill>
                          <a:latin typeface="Open Sans"/>
                          <a:ea typeface="Open Sans"/>
                          <a:cs typeface="Open Sans"/>
                          <a:sym typeface="Open Sans"/>
                        </a:rPr>
                        <a:t>Design Requirement</a:t>
                      </a:r>
                      <a:endParaRPr sz="1500"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572900">
                <a:tc>
                  <a:txBody>
                    <a:bodyPr/>
                    <a:lstStyle/>
                    <a:p>
                      <a:pPr marL="0" lvl="0" indent="0" algn="l" rtl="0">
                        <a:lnSpc>
                          <a:spcPct val="115000"/>
                        </a:lnSpc>
                        <a:spcBef>
                          <a:spcPts val="0"/>
                        </a:spcBef>
                        <a:spcAft>
                          <a:spcPts val="0"/>
                        </a:spcAft>
                        <a:buNone/>
                      </a:pPr>
                      <a:r>
                        <a:rPr lang="en" sz="1500">
                          <a:solidFill>
                            <a:srgbClr val="221E1F"/>
                          </a:solidFill>
                          <a:latin typeface="Open Sans Medium"/>
                          <a:ea typeface="Open Sans Medium"/>
                          <a:cs typeface="Open Sans Medium"/>
                          <a:sym typeface="Open Sans Medium"/>
                        </a:rPr>
                        <a:t>The star tracker shall fit within a </a:t>
                      </a:r>
                      <a:r>
                        <a:rPr lang="en" sz="1500" b="1">
                          <a:solidFill>
                            <a:srgbClr val="221E1F"/>
                          </a:solidFill>
                          <a:latin typeface="Open Sans"/>
                          <a:ea typeface="Open Sans"/>
                          <a:cs typeface="Open Sans"/>
                          <a:sym typeface="Open Sans"/>
                        </a:rPr>
                        <a:t>100x100x50mm</a:t>
                      </a:r>
                      <a:r>
                        <a:rPr lang="en" sz="1500">
                          <a:solidFill>
                            <a:srgbClr val="221E1F"/>
                          </a:solidFill>
                          <a:latin typeface="Open Sans Medium"/>
                          <a:ea typeface="Open Sans Medium"/>
                          <a:cs typeface="Open Sans Medium"/>
                          <a:sym typeface="Open Sans Medium"/>
                        </a:rPr>
                        <a:t> volume </a:t>
                      </a:r>
                      <a:endParaRPr sz="1500">
                        <a:solidFill>
                          <a:srgbClr val="221E1F"/>
                        </a:solidFill>
                        <a:latin typeface="Open Sans Medium"/>
                        <a:ea typeface="Open Sans Medium"/>
                        <a:cs typeface="Open Sans Medium"/>
                        <a:sym typeface="Open Sans Medium"/>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349550">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221E1F"/>
                          </a:solidFill>
                          <a:latin typeface="Open Sans Medium"/>
                          <a:ea typeface="Open Sans Medium"/>
                          <a:cs typeface="Open Sans Medium"/>
                          <a:sym typeface="Open Sans Medium"/>
                        </a:rPr>
                        <a:t>The baffle shall have an </a:t>
                      </a:r>
                      <a:r>
                        <a:rPr lang="en" sz="1500" b="1">
                          <a:solidFill>
                            <a:srgbClr val="221E1F"/>
                          </a:solidFill>
                          <a:latin typeface="Open Sans"/>
                          <a:ea typeface="Open Sans"/>
                          <a:cs typeface="Open Sans"/>
                          <a:sym typeface="Open Sans"/>
                        </a:rPr>
                        <a:t>FOV of </a:t>
                      </a:r>
                      <a:r>
                        <a:rPr lang="en" sz="1500" b="1">
                          <a:solidFill>
                            <a:schemeClr val="dk1"/>
                          </a:solidFill>
                          <a:latin typeface="Open Sans"/>
                          <a:ea typeface="Open Sans"/>
                          <a:cs typeface="Open Sans"/>
                          <a:sym typeface="Open Sans"/>
                        </a:rPr>
                        <a:t>15°</a:t>
                      </a:r>
                      <a:endParaRPr sz="1500"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670850">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221E1F"/>
                          </a:solidFill>
                          <a:latin typeface="Open Sans Medium"/>
                          <a:ea typeface="Open Sans Medium"/>
                          <a:cs typeface="Open Sans Medium"/>
                          <a:sym typeface="Open Sans Medium"/>
                        </a:rPr>
                        <a:t>The star tracker shall operate within </a:t>
                      </a:r>
                      <a:r>
                        <a:rPr lang="en" sz="1500" b="1">
                          <a:solidFill>
                            <a:srgbClr val="221E1F"/>
                          </a:solidFill>
                          <a:latin typeface="Open Sans"/>
                          <a:ea typeface="Open Sans"/>
                          <a:cs typeface="Open Sans"/>
                          <a:sym typeface="Open Sans"/>
                        </a:rPr>
                        <a:t>60</a:t>
                      </a:r>
                      <a:r>
                        <a:rPr lang="en" sz="1500" b="1">
                          <a:solidFill>
                            <a:schemeClr val="dk1"/>
                          </a:solidFill>
                          <a:latin typeface="Open Sans"/>
                          <a:ea typeface="Open Sans"/>
                          <a:cs typeface="Open Sans"/>
                          <a:sym typeface="Open Sans"/>
                        </a:rPr>
                        <a:t>°</a:t>
                      </a:r>
                      <a:r>
                        <a:rPr lang="en" sz="1500">
                          <a:solidFill>
                            <a:srgbClr val="221E1F"/>
                          </a:solidFill>
                          <a:latin typeface="Open Sans Medium"/>
                          <a:ea typeface="Open Sans Medium"/>
                          <a:cs typeface="Open Sans Medium"/>
                          <a:sym typeface="Open Sans Medium"/>
                        </a:rPr>
                        <a:t> of the sun and within </a:t>
                      </a:r>
                      <a:r>
                        <a:rPr lang="en" sz="1500" b="1">
                          <a:solidFill>
                            <a:srgbClr val="221E1F"/>
                          </a:solidFill>
                          <a:latin typeface="Open Sans"/>
                          <a:ea typeface="Open Sans"/>
                          <a:cs typeface="Open Sans"/>
                          <a:sym typeface="Open Sans"/>
                        </a:rPr>
                        <a:t>20</a:t>
                      </a:r>
                      <a:r>
                        <a:rPr lang="en" sz="1500" b="1">
                          <a:solidFill>
                            <a:schemeClr val="dk1"/>
                          </a:solidFill>
                          <a:latin typeface="Open Sans"/>
                          <a:ea typeface="Open Sans"/>
                          <a:cs typeface="Open Sans"/>
                          <a:sym typeface="Open Sans"/>
                        </a:rPr>
                        <a:t>°</a:t>
                      </a:r>
                      <a:r>
                        <a:rPr lang="en" sz="1500" b="1">
                          <a:solidFill>
                            <a:srgbClr val="221E1F"/>
                          </a:solidFill>
                          <a:latin typeface="Open Sans"/>
                          <a:ea typeface="Open Sans"/>
                          <a:cs typeface="Open Sans"/>
                          <a:sym typeface="Open Sans"/>
                        </a:rPr>
                        <a:t> </a:t>
                      </a:r>
                      <a:r>
                        <a:rPr lang="en" sz="1500">
                          <a:solidFill>
                            <a:srgbClr val="221E1F"/>
                          </a:solidFill>
                          <a:latin typeface="Open Sans Medium"/>
                          <a:ea typeface="Open Sans Medium"/>
                          <a:cs typeface="Open Sans Medium"/>
                          <a:sym typeface="Open Sans Medium"/>
                        </a:rPr>
                        <a:t>of the moon</a:t>
                      </a:r>
                      <a:endParaRPr sz="1500">
                        <a:latin typeface="Open Sans Medium"/>
                        <a:ea typeface="Open Sans Medium"/>
                        <a:cs typeface="Open Sans Medium"/>
                        <a:sym typeface="Open Sans Medium"/>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859025">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221E1F"/>
                          </a:solidFill>
                          <a:latin typeface="Open Sans Medium"/>
                          <a:ea typeface="Open Sans Medium"/>
                          <a:cs typeface="Open Sans Medium"/>
                          <a:sym typeface="Open Sans Medium"/>
                        </a:rPr>
                        <a:t>The baffle shall attenuate </a:t>
                      </a:r>
                      <a:r>
                        <a:rPr lang="en" sz="1500" b="1">
                          <a:solidFill>
                            <a:srgbClr val="221E1F"/>
                          </a:solidFill>
                          <a:latin typeface="Open Sans"/>
                          <a:ea typeface="Open Sans"/>
                          <a:cs typeface="Open Sans"/>
                          <a:sym typeface="Open Sans"/>
                        </a:rPr>
                        <a:t>-25dB</a:t>
                      </a:r>
                      <a:r>
                        <a:rPr lang="en" sz="1500">
                          <a:solidFill>
                            <a:srgbClr val="221E1F"/>
                          </a:solidFill>
                          <a:latin typeface="Open Sans Medium"/>
                          <a:ea typeface="Open Sans Medium"/>
                          <a:cs typeface="Open Sans Medium"/>
                          <a:sym typeface="Open Sans Medium"/>
                        </a:rPr>
                        <a:t> of the light at the sun exclusion angle. And -</a:t>
                      </a:r>
                      <a:r>
                        <a:rPr lang="en" sz="1500" b="1">
                          <a:solidFill>
                            <a:srgbClr val="221E1F"/>
                          </a:solidFill>
                          <a:latin typeface="Open Sans"/>
                          <a:ea typeface="Open Sans"/>
                          <a:cs typeface="Open Sans"/>
                          <a:sym typeface="Open Sans"/>
                        </a:rPr>
                        <a:t>5dB</a:t>
                      </a:r>
                      <a:r>
                        <a:rPr lang="en" sz="1500">
                          <a:solidFill>
                            <a:srgbClr val="221E1F"/>
                          </a:solidFill>
                          <a:latin typeface="Open Sans Medium"/>
                          <a:ea typeface="Open Sans Medium"/>
                          <a:cs typeface="Open Sans Medium"/>
                          <a:sym typeface="Open Sans Medium"/>
                        </a:rPr>
                        <a:t> of light at the moon exclusion angle. </a:t>
                      </a:r>
                      <a:endParaRPr sz="1500">
                        <a:solidFill>
                          <a:srgbClr val="221E1F"/>
                        </a:solidFill>
                        <a:latin typeface="Open Sans Medium"/>
                        <a:ea typeface="Open Sans Medium"/>
                        <a:cs typeface="Open Sans Medium"/>
                        <a:sym typeface="Open Sans Medium"/>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bl>
          </a:graphicData>
        </a:graphic>
      </p:graphicFrame>
      <p:sp>
        <p:nvSpPr>
          <p:cNvPr id="657" name="Google Shape;657;p27"/>
          <p:cNvSpPr txBox="1"/>
          <p:nvPr/>
        </p:nvSpPr>
        <p:spPr>
          <a:xfrm>
            <a:off x="4350150" y="688275"/>
            <a:ext cx="4572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chemeClr val="dk1"/>
                </a:solidFill>
                <a:latin typeface="Open Sans"/>
                <a:ea typeface="Open Sans"/>
                <a:cs typeface="Open Sans"/>
                <a:sym typeface="Open Sans"/>
              </a:rPr>
              <a:t>Section Outline</a:t>
            </a:r>
            <a:endParaRPr sz="1800" b="1" u="sng">
              <a:solidFill>
                <a:srgbClr val="3D85C6"/>
              </a:solidFill>
              <a:latin typeface="Open Sans"/>
              <a:ea typeface="Open Sans"/>
              <a:cs typeface="Open Sans"/>
              <a:sym typeface="Open Sans"/>
            </a:endParaRPr>
          </a:p>
          <a:p>
            <a:pPr marL="0" lvl="0" indent="0" algn="ctr" rtl="0">
              <a:spcBef>
                <a:spcPts val="0"/>
              </a:spcBef>
              <a:spcAft>
                <a:spcPts val="0"/>
              </a:spcAft>
              <a:buNone/>
            </a:pPr>
            <a:endParaRPr sz="600" b="1" u="sng">
              <a:solidFill>
                <a:srgbClr val="3D85C6"/>
              </a:solidFill>
              <a:latin typeface="Open Sans"/>
              <a:ea typeface="Open Sans"/>
              <a:cs typeface="Open Sans"/>
              <a:sym typeface="Open Sans"/>
            </a:endParaRPr>
          </a:p>
          <a:p>
            <a:pPr marL="457200" lvl="0" indent="0" algn="l" rtl="0">
              <a:spcBef>
                <a:spcPts val="0"/>
              </a:spcBef>
              <a:spcAft>
                <a:spcPts val="0"/>
              </a:spcAft>
              <a:buNone/>
            </a:pPr>
            <a:endParaRPr b="1">
              <a:solidFill>
                <a:srgbClr val="674EA7"/>
              </a:solidFill>
              <a:latin typeface="Open Sans"/>
              <a:ea typeface="Open Sans"/>
              <a:cs typeface="Open Sans"/>
              <a:sym typeface="Open Sans"/>
            </a:endParaRPr>
          </a:p>
          <a:p>
            <a:pPr marL="0" lvl="0" indent="0" algn="l" rtl="0">
              <a:spcBef>
                <a:spcPts val="0"/>
              </a:spcBef>
              <a:spcAft>
                <a:spcPts val="0"/>
              </a:spcAft>
              <a:buNone/>
            </a:pPr>
            <a:endParaRPr b="1">
              <a:solidFill>
                <a:schemeClr val="dk1"/>
              </a:solidFill>
              <a:latin typeface="Open Sans"/>
              <a:ea typeface="Open Sans"/>
              <a:cs typeface="Open Sans"/>
              <a:sym typeface="Open Sans"/>
            </a:endParaRPr>
          </a:p>
        </p:txBody>
      </p:sp>
      <p:pic>
        <p:nvPicPr>
          <p:cNvPr id="658" name="Google Shape;658;p27"/>
          <p:cNvPicPr preferRelativeResize="0"/>
          <p:nvPr/>
        </p:nvPicPr>
        <p:blipFill>
          <a:blip r:embed="rId4">
            <a:alphaModFix/>
          </a:blip>
          <a:stretch>
            <a:fillRect/>
          </a:stretch>
        </p:blipFill>
        <p:spPr>
          <a:xfrm>
            <a:off x="6876913" y="1937700"/>
            <a:ext cx="1749250" cy="2003779"/>
          </a:xfrm>
          <a:prstGeom prst="rect">
            <a:avLst/>
          </a:prstGeom>
          <a:noFill/>
          <a:ln>
            <a:noFill/>
          </a:ln>
        </p:spPr>
      </p:pic>
      <p:pic>
        <p:nvPicPr>
          <p:cNvPr id="659" name="Google Shape;659;p27"/>
          <p:cNvPicPr preferRelativeResize="0"/>
          <p:nvPr/>
        </p:nvPicPr>
        <p:blipFill rotWithShape="1">
          <a:blip r:embed="rId5">
            <a:alphaModFix/>
          </a:blip>
          <a:srcRect l="8519" t="8681" r="9874" b="-6337"/>
          <a:stretch/>
        </p:blipFill>
        <p:spPr>
          <a:xfrm>
            <a:off x="5149250" y="2043125"/>
            <a:ext cx="1638750" cy="2145762"/>
          </a:xfrm>
          <a:prstGeom prst="rect">
            <a:avLst/>
          </a:prstGeom>
          <a:noFill/>
          <a:ln>
            <a:noFill/>
          </a:ln>
        </p:spPr>
      </p:pic>
      <p:cxnSp>
        <p:nvCxnSpPr>
          <p:cNvPr id="660" name="Google Shape;660;p27"/>
          <p:cNvCxnSpPr>
            <a:endCxn id="659" idx="0"/>
          </p:cNvCxnSpPr>
          <p:nvPr/>
        </p:nvCxnSpPr>
        <p:spPr>
          <a:xfrm rot="10800000">
            <a:off x="5968624" y="2043125"/>
            <a:ext cx="9600" cy="1913700"/>
          </a:xfrm>
          <a:prstGeom prst="straightConnector1">
            <a:avLst/>
          </a:prstGeom>
          <a:noFill/>
          <a:ln w="28575" cap="flat" cmpd="sng">
            <a:solidFill>
              <a:srgbClr val="8E7CC3"/>
            </a:solidFill>
            <a:prstDash val="solid"/>
            <a:round/>
            <a:headEnd type="none" w="med" len="med"/>
            <a:tailEnd type="none" w="med" len="med"/>
          </a:ln>
        </p:spPr>
      </p:cxnSp>
      <p:cxnSp>
        <p:nvCxnSpPr>
          <p:cNvPr id="661" name="Google Shape;661;p27"/>
          <p:cNvCxnSpPr/>
          <p:nvPr/>
        </p:nvCxnSpPr>
        <p:spPr>
          <a:xfrm rot="10800000">
            <a:off x="5670563" y="3941475"/>
            <a:ext cx="298200" cy="6900"/>
          </a:xfrm>
          <a:prstGeom prst="straightConnector1">
            <a:avLst/>
          </a:prstGeom>
          <a:noFill/>
          <a:ln w="19050" cap="flat" cmpd="sng">
            <a:solidFill>
              <a:srgbClr val="8E7CC3"/>
            </a:solidFill>
            <a:prstDash val="solid"/>
            <a:round/>
            <a:headEnd type="none" w="med" len="med"/>
            <a:tailEnd type="stealth" w="med" len="med"/>
          </a:ln>
        </p:spPr>
      </p:cxnSp>
      <p:cxnSp>
        <p:nvCxnSpPr>
          <p:cNvPr id="662" name="Google Shape;662;p27"/>
          <p:cNvCxnSpPr/>
          <p:nvPr/>
        </p:nvCxnSpPr>
        <p:spPr>
          <a:xfrm rot="10800000">
            <a:off x="5670563" y="2043125"/>
            <a:ext cx="298200" cy="6900"/>
          </a:xfrm>
          <a:prstGeom prst="straightConnector1">
            <a:avLst/>
          </a:prstGeom>
          <a:noFill/>
          <a:ln w="19050" cap="flat" cmpd="sng">
            <a:solidFill>
              <a:srgbClr val="8E7CC3"/>
            </a:solidFill>
            <a:prstDash val="solid"/>
            <a:round/>
            <a:headEnd type="none" w="med" len="med"/>
            <a:tailEnd type="stealth" w="med" len="med"/>
          </a:ln>
        </p:spPr>
      </p:cxnSp>
      <p:sp>
        <p:nvSpPr>
          <p:cNvPr id="663" name="Google Shape;663;p27"/>
          <p:cNvSpPr txBox="1"/>
          <p:nvPr/>
        </p:nvSpPr>
        <p:spPr>
          <a:xfrm>
            <a:off x="5308238" y="3941475"/>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chemeClr val="dk1"/>
                </a:solidFill>
                <a:latin typeface="Open Sans Medium"/>
                <a:ea typeface="Open Sans Medium"/>
                <a:cs typeface="Open Sans Medium"/>
                <a:sym typeface="Open Sans Medium"/>
              </a:rPr>
              <a:t>Trimetric baffle section view</a:t>
            </a:r>
            <a:endParaRPr sz="800" i="1"/>
          </a:p>
        </p:txBody>
      </p:sp>
      <p:sp>
        <p:nvSpPr>
          <p:cNvPr id="664" name="Google Shape;664;p27"/>
          <p:cNvSpPr txBox="1"/>
          <p:nvPr/>
        </p:nvSpPr>
        <p:spPr>
          <a:xfrm>
            <a:off x="5138675" y="1083963"/>
            <a:ext cx="1164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3D85C6"/>
                </a:solidFill>
                <a:latin typeface="Open Sans ExtraBold"/>
                <a:ea typeface="Open Sans ExtraBold"/>
                <a:cs typeface="Open Sans ExtraBold"/>
                <a:sym typeface="Open Sans ExtraBold"/>
              </a:rPr>
              <a:t>Internal Baffle Geometry</a:t>
            </a:r>
            <a:endParaRPr sz="1200">
              <a:latin typeface="Open Sans ExtraBold"/>
              <a:ea typeface="Open Sans ExtraBold"/>
              <a:cs typeface="Open Sans ExtraBold"/>
              <a:sym typeface="Open Sans ExtraBold"/>
            </a:endParaRPr>
          </a:p>
        </p:txBody>
      </p:sp>
      <p:sp>
        <p:nvSpPr>
          <p:cNvPr id="665" name="Google Shape;665;p27"/>
          <p:cNvSpPr txBox="1"/>
          <p:nvPr/>
        </p:nvSpPr>
        <p:spPr>
          <a:xfrm>
            <a:off x="5817038" y="1176363"/>
            <a:ext cx="1784400" cy="5541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 sz="1200">
                <a:solidFill>
                  <a:srgbClr val="674EA7"/>
                </a:solidFill>
                <a:latin typeface="Open Sans ExtraBold"/>
                <a:ea typeface="Open Sans ExtraBold"/>
                <a:cs typeface="Open Sans ExtraBold"/>
                <a:sym typeface="Open Sans ExtraBold"/>
              </a:rPr>
              <a:t>Stray Light Analysis </a:t>
            </a:r>
            <a:endParaRPr sz="1200">
              <a:latin typeface="Open Sans ExtraBold"/>
              <a:ea typeface="Open Sans ExtraBold"/>
              <a:cs typeface="Open Sans ExtraBold"/>
              <a:sym typeface="Open Sans ExtraBold"/>
            </a:endParaRPr>
          </a:p>
        </p:txBody>
      </p:sp>
      <p:sp>
        <p:nvSpPr>
          <p:cNvPr id="666" name="Google Shape;666;p27"/>
          <p:cNvSpPr txBox="1"/>
          <p:nvPr/>
        </p:nvSpPr>
        <p:spPr>
          <a:xfrm>
            <a:off x="7761600" y="1176375"/>
            <a:ext cx="138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Open Sans ExtraBold"/>
                <a:ea typeface="Open Sans ExtraBold"/>
                <a:cs typeface="Open Sans ExtraBold"/>
                <a:sym typeface="Open Sans ExtraBold"/>
              </a:rPr>
              <a:t>Manufacturing &amp; Tolerancing </a:t>
            </a:r>
            <a:endParaRPr sz="1200">
              <a:latin typeface="Open Sans ExtraBold"/>
              <a:ea typeface="Open Sans ExtraBold"/>
              <a:cs typeface="Open Sans ExtraBold"/>
              <a:sym typeface="Open Sans ExtraBold"/>
            </a:endParaRPr>
          </a:p>
        </p:txBody>
      </p:sp>
      <p:cxnSp>
        <p:nvCxnSpPr>
          <p:cNvPr id="667" name="Google Shape;667;p27"/>
          <p:cNvCxnSpPr/>
          <p:nvPr/>
        </p:nvCxnSpPr>
        <p:spPr>
          <a:xfrm rot="10800000" flipH="1">
            <a:off x="6095625" y="1452513"/>
            <a:ext cx="326700" cy="1800"/>
          </a:xfrm>
          <a:prstGeom prst="straightConnector1">
            <a:avLst/>
          </a:prstGeom>
          <a:noFill/>
          <a:ln w="28575" cap="flat" cmpd="sng">
            <a:solidFill>
              <a:srgbClr val="9E9E9E"/>
            </a:solidFill>
            <a:prstDash val="solid"/>
            <a:round/>
            <a:headEnd type="none" w="med" len="med"/>
            <a:tailEnd type="stealth" w="med" len="med"/>
          </a:ln>
        </p:spPr>
      </p:cxnSp>
      <p:cxnSp>
        <p:nvCxnSpPr>
          <p:cNvPr id="668" name="Google Shape;668;p27"/>
          <p:cNvCxnSpPr/>
          <p:nvPr/>
        </p:nvCxnSpPr>
        <p:spPr>
          <a:xfrm rot="10800000" flipH="1">
            <a:off x="7434900" y="1452513"/>
            <a:ext cx="326700" cy="1800"/>
          </a:xfrm>
          <a:prstGeom prst="straightConnector1">
            <a:avLst/>
          </a:prstGeom>
          <a:noFill/>
          <a:ln w="28575" cap="flat" cmpd="sng">
            <a:solidFill>
              <a:srgbClr val="9E9E9E"/>
            </a:solidFill>
            <a:prstDash val="solid"/>
            <a:round/>
            <a:headEnd type="none" w="med" len="med"/>
            <a:tailEnd type="stealth" w="med" len="med"/>
          </a:ln>
        </p:spPr>
      </p:cxnSp>
      <p:sp>
        <p:nvSpPr>
          <p:cNvPr id="669" name="Google Shape;669;p27"/>
          <p:cNvSpPr txBox="1"/>
          <p:nvPr/>
        </p:nvSpPr>
        <p:spPr>
          <a:xfrm>
            <a:off x="3918575" y="1176375"/>
            <a:ext cx="1220100" cy="5541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 sz="1200">
                <a:solidFill>
                  <a:srgbClr val="B3A77D"/>
                </a:solidFill>
                <a:latin typeface="Open Sans ExtraBold"/>
                <a:ea typeface="Open Sans ExtraBold"/>
                <a:cs typeface="Open Sans ExtraBold"/>
                <a:sym typeface="Open Sans ExtraBold"/>
              </a:rPr>
              <a:t>Baffle 101</a:t>
            </a:r>
            <a:endParaRPr sz="1200">
              <a:solidFill>
                <a:srgbClr val="B3A77D"/>
              </a:solidFill>
              <a:latin typeface="Open Sans ExtraBold"/>
              <a:ea typeface="Open Sans ExtraBold"/>
              <a:cs typeface="Open Sans ExtraBold"/>
              <a:sym typeface="Open Sans ExtraBold"/>
            </a:endParaRPr>
          </a:p>
        </p:txBody>
      </p:sp>
      <p:cxnSp>
        <p:nvCxnSpPr>
          <p:cNvPr id="670" name="Google Shape;670;p27"/>
          <p:cNvCxnSpPr/>
          <p:nvPr/>
        </p:nvCxnSpPr>
        <p:spPr>
          <a:xfrm rot="10800000" flipH="1">
            <a:off x="5050250" y="1452513"/>
            <a:ext cx="326700" cy="1800"/>
          </a:xfrm>
          <a:prstGeom prst="straightConnector1">
            <a:avLst/>
          </a:prstGeom>
          <a:noFill/>
          <a:ln w="28575" cap="flat" cmpd="sng">
            <a:solidFill>
              <a:srgbClr val="9E9E9E"/>
            </a:solidFill>
            <a:prstDash val="solid"/>
            <a:round/>
            <a:headEnd type="none" w="med" len="med"/>
            <a:tailEnd type="stealth"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2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Baffle 101</a:t>
            </a:r>
            <a:endParaRPr sz="2500">
              <a:latin typeface="PT Sans Narrow"/>
              <a:ea typeface="PT Sans Narrow"/>
              <a:cs typeface="PT Sans Narrow"/>
              <a:sym typeface="PT Sans Narrow"/>
            </a:endParaRPr>
          </a:p>
        </p:txBody>
      </p:sp>
      <p:sp>
        <p:nvSpPr>
          <p:cNvPr id="676" name="Google Shape;67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
        <p:nvSpPr>
          <p:cNvPr id="677" name="Google Shape;677;p28"/>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678" name="Google Shape;678;p28"/>
          <p:cNvSpPr/>
          <p:nvPr/>
        </p:nvSpPr>
        <p:spPr>
          <a:xfrm>
            <a:off x="6469575" y="564025"/>
            <a:ext cx="2674500" cy="4099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None/>
            </a:pP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a:p>
            <a:pPr marL="0" lvl="0" indent="0" algn="ctr" rtl="0">
              <a:spcBef>
                <a:spcPts val="0"/>
              </a:spcBef>
              <a:spcAft>
                <a:spcPts val="0"/>
              </a:spcAft>
              <a:buNone/>
            </a:pPr>
            <a:endParaRPr sz="1300" b="1">
              <a:solidFill>
                <a:schemeClr val="dk1"/>
              </a:solidFill>
              <a:latin typeface="Open Sans"/>
              <a:ea typeface="Open Sans"/>
              <a:cs typeface="Open Sans"/>
              <a:sym typeface="Open Sans"/>
            </a:endParaRPr>
          </a:p>
        </p:txBody>
      </p:sp>
      <p:graphicFrame>
        <p:nvGraphicFramePr>
          <p:cNvPr id="679" name="Google Shape;679;p28"/>
          <p:cNvGraphicFramePr/>
          <p:nvPr/>
        </p:nvGraphicFramePr>
        <p:xfrm>
          <a:off x="6540338" y="2237074"/>
          <a:ext cx="2502900" cy="1010890"/>
        </p:xfrm>
        <a:graphic>
          <a:graphicData uri="http://schemas.openxmlformats.org/drawingml/2006/table">
            <a:tbl>
              <a:tblPr>
                <a:noFill/>
                <a:tableStyleId>{0BD34714-7692-4388-A2F0-9ED135EE1372}</a:tableStyleId>
              </a:tblPr>
              <a:tblGrid>
                <a:gridCol w="2502900">
                  <a:extLst>
                    <a:ext uri="{9D8B030D-6E8A-4147-A177-3AD203B41FA5}">
                      <a16:colId xmlns:a16="http://schemas.microsoft.com/office/drawing/2014/main" val="20000"/>
                    </a:ext>
                  </a:extLst>
                </a:gridCol>
              </a:tblGrid>
              <a:tr h="960900">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The baffle shall attenuate </a:t>
                      </a:r>
                      <a:r>
                        <a:rPr lang="en" sz="1200" b="1">
                          <a:solidFill>
                            <a:srgbClr val="221E1F"/>
                          </a:solidFill>
                          <a:latin typeface="Open Sans"/>
                          <a:ea typeface="Open Sans"/>
                          <a:cs typeface="Open Sans"/>
                          <a:sym typeface="Open Sans"/>
                        </a:rPr>
                        <a:t>-25dB</a:t>
                      </a:r>
                      <a:r>
                        <a:rPr lang="en" sz="1200">
                          <a:solidFill>
                            <a:srgbClr val="221E1F"/>
                          </a:solidFill>
                          <a:latin typeface="Open Sans Medium"/>
                          <a:ea typeface="Open Sans Medium"/>
                          <a:cs typeface="Open Sans Medium"/>
                          <a:sym typeface="Open Sans Medium"/>
                        </a:rPr>
                        <a:t> of the light at the sun exclusion angle. And </a:t>
                      </a:r>
                      <a:r>
                        <a:rPr lang="en" sz="1200" b="1">
                          <a:solidFill>
                            <a:srgbClr val="221E1F"/>
                          </a:solidFill>
                          <a:latin typeface="Open Sans"/>
                          <a:ea typeface="Open Sans"/>
                          <a:cs typeface="Open Sans"/>
                          <a:sym typeface="Open Sans"/>
                        </a:rPr>
                        <a:t>-5dB</a:t>
                      </a:r>
                      <a:r>
                        <a:rPr lang="en" sz="1200">
                          <a:solidFill>
                            <a:srgbClr val="221E1F"/>
                          </a:solidFill>
                          <a:latin typeface="Open Sans Medium"/>
                          <a:ea typeface="Open Sans Medium"/>
                          <a:cs typeface="Open Sans Medium"/>
                          <a:sym typeface="Open Sans Medium"/>
                        </a:rPr>
                        <a:t> of light at the moon exclusion angle. </a:t>
                      </a:r>
                      <a:endParaRPr sz="1200">
                        <a:solidFill>
                          <a:srgbClr val="221E1F"/>
                        </a:solidFill>
                        <a:latin typeface="Open Sans Medium"/>
                        <a:ea typeface="Open Sans Medium"/>
                        <a:cs typeface="Open Sans Medium"/>
                        <a:sym typeface="Open Sans Medium"/>
                      </a:endParaRPr>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680" name="Google Shape;680;p28"/>
          <p:cNvPicPr preferRelativeResize="0"/>
          <p:nvPr/>
        </p:nvPicPr>
        <p:blipFill>
          <a:blip r:embed="rId3">
            <a:alphaModFix/>
          </a:blip>
          <a:stretch>
            <a:fillRect/>
          </a:stretch>
        </p:blipFill>
        <p:spPr>
          <a:xfrm>
            <a:off x="4332900" y="1050000"/>
            <a:ext cx="2136677" cy="2163576"/>
          </a:xfrm>
          <a:prstGeom prst="rect">
            <a:avLst/>
          </a:prstGeom>
          <a:noFill/>
          <a:ln>
            <a:noFill/>
          </a:ln>
        </p:spPr>
      </p:pic>
      <p:pic>
        <p:nvPicPr>
          <p:cNvPr id="681" name="Google Shape;681;p28"/>
          <p:cNvPicPr preferRelativeResize="0"/>
          <p:nvPr/>
        </p:nvPicPr>
        <p:blipFill rotWithShape="1">
          <a:blip r:embed="rId4">
            <a:alphaModFix/>
          </a:blip>
          <a:srcRect b="5793"/>
          <a:stretch/>
        </p:blipFill>
        <p:spPr>
          <a:xfrm>
            <a:off x="1780468" y="998588"/>
            <a:ext cx="2294095" cy="2266424"/>
          </a:xfrm>
          <a:prstGeom prst="rect">
            <a:avLst/>
          </a:prstGeom>
          <a:noFill/>
          <a:ln>
            <a:noFill/>
          </a:ln>
        </p:spPr>
      </p:pic>
      <p:pic>
        <p:nvPicPr>
          <p:cNvPr id="682" name="Google Shape;682;p28"/>
          <p:cNvPicPr preferRelativeResize="0"/>
          <p:nvPr/>
        </p:nvPicPr>
        <p:blipFill rotWithShape="1">
          <a:blip r:embed="rId5">
            <a:alphaModFix/>
          </a:blip>
          <a:srcRect b="48546"/>
          <a:stretch/>
        </p:blipFill>
        <p:spPr>
          <a:xfrm>
            <a:off x="487675" y="2704712"/>
            <a:ext cx="937049" cy="518700"/>
          </a:xfrm>
          <a:prstGeom prst="rect">
            <a:avLst/>
          </a:prstGeom>
          <a:noFill/>
          <a:ln>
            <a:noFill/>
          </a:ln>
        </p:spPr>
      </p:pic>
      <p:sp>
        <p:nvSpPr>
          <p:cNvPr id="683" name="Google Shape;683;p28"/>
          <p:cNvSpPr/>
          <p:nvPr/>
        </p:nvSpPr>
        <p:spPr>
          <a:xfrm>
            <a:off x="597100" y="3341463"/>
            <a:ext cx="718200" cy="61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a:off x="2602163" y="3383063"/>
            <a:ext cx="718200" cy="614700"/>
          </a:xfrm>
          <a:prstGeom prst="rect">
            <a:avLst/>
          </a:prstGeom>
          <a:solidFill>
            <a:srgbClr val="22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a:off x="5042125" y="3383063"/>
            <a:ext cx="718200" cy="61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a:off x="5170775" y="3503038"/>
            <a:ext cx="112800" cy="153000"/>
          </a:xfrm>
          <a:prstGeom prst="star4">
            <a:avLst>
              <a:gd name="adj" fmla="val 12500"/>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a:off x="5344825" y="3770938"/>
            <a:ext cx="112800" cy="153000"/>
          </a:xfrm>
          <a:prstGeom prst="star4">
            <a:avLst>
              <a:gd name="adj" fmla="val 12500"/>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a:off x="5530550" y="3547113"/>
            <a:ext cx="112800" cy="153000"/>
          </a:xfrm>
          <a:prstGeom prst="star4">
            <a:avLst>
              <a:gd name="adj" fmla="val 12500"/>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8"/>
          <p:cNvSpPr/>
          <p:nvPr/>
        </p:nvSpPr>
        <p:spPr>
          <a:xfrm>
            <a:off x="2695763" y="3503038"/>
            <a:ext cx="112800" cy="153000"/>
          </a:xfrm>
          <a:prstGeom prst="star4">
            <a:avLst>
              <a:gd name="adj" fmla="val 12500"/>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8"/>
          <p:cNvSpPr/>
          <p:nvPr/>
        </p:nvSpPr>
        <p:spPr>
          <a:xfrm>
            <a:off x="2865063" y="3770938"/>
            <a:ext cx="112800" cy="153000"/>
          </a:xfrm>
          <a:prstGeom prst="star4">
            <a:avLst>
              <a:gd name="adj" fmla="val 12500"/>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a:off x="3084138" y="3547113"/>
            <a:ext cx="112800" cy="153000"/>
          </a:xfrm>
          <a:prstGeom prst="star4">
            <a:avLst>
              <a:gd name="adj" fmla="val 12500"/>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8"/>
          <p:cNvSpPr/>
          <p:nvPr/>
        </p:nvSpPr>
        <p:spPr>
          <a:xfrm>
            <a:off x="3064188" y="3770938"/>
            <a:ext cx="152700" cy="15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a:off x="2989463" y="3699013"/>
            <a:ext cx="74700" cy="72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rot="10800000">
            <a:off x="2395313" y="1127263"/>
            <a:ext cx="1131900" cy="1790700"/>
          </a:xfrm>
          <a:prstGeom prst="trapezoid">
            <a:avLst>
              <a:gd name="adj" fmla="val 20196"/>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rot="10800000">
            <a:off x="390250" y="1123763"/>
            <a:ext cx="1131900" cy="1790700"/>
          </a:xfrm>
          <a:prstGeom prst="trapezoid">
            <a:avLst>
              <a:gd name="adj" fmla="val 20196"/>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rot="10800000">
            <a:off x="4850025" y="1123763"/>
            <a:ext cx="1114800" cy="1790700"/>
          </a:xfrm>
          <a:prstGeom prst="trapezoid">
            <a:avLst>
              <a:gd name="adj" fmla="val 20196"/>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a:off x="2760225" y="3383063"/>
            <a:ext cx="408300" cy="614700"/>
          </a:xfrm>
          <a:prstGeom prst="rect">
            <a:avLst/>
          </a:prstGeom>
          <a:solidFill>
            <a:srgbClr val="4285F4">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p:nvPr/>
        </p:nvSpPr>
        <p:spPr>
          <a:xfrm>
            <a:off x="2811425" y="3383063"/>
            <a:ext cx="285600" cy="614700"/>
          </a:xfrm>
          <a:prstGeom prst="rect">
            <a:avLst/>
          </a:prstGeom>
          <a:solidFill>
            <a:srgbClr val="4285F4">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p:nvPr/>
        </p:nvSpPr>
        <p:spPr>
          <a:xfrm>
            <a:off x="2863621" y="3383063"/>
            <a:ext cx="176700" cy="614700"/>
          </a:xfrm>
          <a:prstGeom prst="rect">
            <a:avLst/>
          </a:prstGeom>
          <a:solidFill>
            <a:srgbClr val="4285F4">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a:off x="2909013" y="3383063"/>
            <a:ext cx="74700" cy="614700"/>
          </a:xfrm>
          <a:prstGeom prst="rect">
            <a:avLst/>
          </a:prstGeom>
          <a:solidFill>
            <a:srgbClr val="4285F4">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1" name="Google Shape;701;p28"/>
          <p:cNvCxnSpPr/>
          <p:nvPr/>
        </p:nvCxnSpPr>
        <p:spPr>
          <a:xfrm>
            <a:off x="-75500" y="719850"/>
            <a:ext cx="1347900" cy="2222100"/>
          </a:xfrm>
          <a:prstGeom prst="straightConnector1">
            <a:avLst/>
          </a:prstGeom>
          <a:noFill/>
          <a:ln w="19050" cap="flat" cmpd="sng">
            <a:solidFill>
              <a:schemeClr val="accent1"/>
            </a:solidFill>
            <a:prstDash val="solid"/>
            <a:round/>
            <a:headEnd type="none" w="med" len="med"/>
            <a:tailEnd type="triangle" w="med" len="med"/>
          </a:ln>
        </p:spPr>
      </p:cxnSp>
      <p:cxnSp>
        <p:nvCxnSpPr>
          <p:cNvPr id="702" name="Google Shape;702;p28"/>
          <p:cNvCxnSpPr/>
          <p:nvPr/>
        </p:nvCxnSpPr>
        <p:spPr>
          <a:xfrm>
            <a:off x="-85025" y="891300"/>
            <a:ext cx="1261800" cy="2093700"/>
          </a:xfrm>
          <a:prstGeom prst="straightConnector1">
            <a:avLst/>
          </a:prstGeom>
          <a:noFill/>
          <a:ln w="19050" cap="flat" cmpd="sng">
            <a:solidFill>
              <a:schemeClr val="accent1"/>
            </a:solidFill>
            <a:prstDash val="solid"/>
            <a:round/>
            <a:headEnd type="none" w="med" len="med"/>
            <a:tailEnd type="triangle" w="med" len="med"/>
          </a:ln>
        </p:spPr>
      </p:cxnSp>
      <p:cxnSp>
        <p:nvCxnSpPr>
          <p:cNvPr id="703" name="Google Shape;703;p28"/>
          <p:cNvCxnSpPr/>
          <p:nvPr/>
        </p:nvCxnSpPr>
        <p:spPr>
          <a:xfrm>
            <a:off x="-80275" y="1115150"/>
            <a:ext cx="1119600" cy="1869900"/>
          </a:xfrm>
          <a:prstGeom prst="straightConnector1">
            <a:avLst/>
          </a:prstGeom>
          <a:noFill/>
          <a:ln w="19050" cap="flat" cmpd="sng">
            <a:solidFill>
              <a:schemeClr val="accent1"/>
            </a:solidFill>
            <a:prstDash val="solid"/>
            <a:round/>
            <a:headEnd type="none" w="med" len="med"/>
            <a:tailEnd type="triangle" w="med" len="med"/>
          </a:ln>
        </p:spPr>
      </p:cxnSp>
      <p:cxnSp>
        <p:nvCxnSpPr>
          <p:cNvPr id="704" name="Google Shape;704;p28"/>
          <p:cNvCxnSpPr/>
          <p:nvPr/>
        </p:nvCxnSpPr>
        <p:spPr>
          <a:xfrm>
            <a:off x="-111950" y="1255950"/>
            <a:ext cx="1046400" cy="1751700"/>
          </a:xfrm>
          <a:prstGeom prst="straightConnector1">
            <a:avLst/>
          </a:prstGeom>
          <a:noFill/>
          <a:ln w="19050" cap="flat" cmpd="sng">
            <a:solidFill>
              <a:schemeClr val="accent1"/>
            </a:solidFill>
            <a:prstDash val="solid"/>
            <a:round/>
            <a:headEnd type="none" w="med" len="med"/>
            <a:tailEnd type="triangle" w="med" len="med"/>
          </a:ln>
        </p:spPr>
      </p:cxnSp>
      <p:cxnSp>
        <p:nvCxnSpPr>
          <p:cNvPr id="705" name="Google Shape;705;p28"/>
          <p:cNvCxnSpPr/>
          <p:nvPr/>
        </p:nvCxnSpPr>
        <p:spPr>
          <a:xfrm>
            <a:off x="-250075" y="1233275"/>
            <a:ext cx="1046400" cy="1751700"/>
          </a:xfrm>
          <a:prstGeom prst="straightConnector1">
            <a:avLst/>
          </a:prstGeom>
          <a:noFill/>
          <a:ln w="19050" cap="flat" cmpd="sng">
            <a:solidFill>
              <a:schemeClr val="accent1"/>
            </a:solidFill>
            <a:prstDash val="solid"/>
            <a:round/>
            <a:headEnd type="none" w="med" len="med"/>
            <a:tailEnd type="triangle" w="med" len="med"/>
          </a:ln>
        </p:spPr>
      </p:cxnSp>
      <p:cxnSp>
        <p:nvCxnSpPr>
          <p:cNvPr id="706" name="Google Shape;706;p28"/>
          <p:cNvCxnSpPr/>
          <p:nvPr/>
        </p:nvCxnSpPr>
        <p:spPr>
          <a:xfrm>
            <a:off x="-412450" y="1146763"/>
            <a:ext cx="1046400" cy="1751700"/>
          </a:xfrm>
          <a:prstGeom prst="straightConnector1">
            <a:avLst/>
          </a:prstGeom>
          <a:noFill/>
          <a:ln w="19050" cap="flat" cmpd="sng">
            <a:solidFill>
              <a:schemeClr val="accent1"/>
            </a:solidFill>
            <a:prstDash val="solid"/>
            <a:round/>
            <a:headEnd type="none" w="med" len="med"/>
            <a:tailEnd type="triangle" w="med" len="med"/>
          </a:ln>
        </p:spPr>
      </p:cxnSp>
      <p:cxnSp>
        <p:nvCxnSpPr>
          <p:cNvPr id="707" name="Google Shape;707;p28"/>
          <p:cNvCxnSpPr/>
          <p:nvPr/>
        </p:nvCxnSpPr>
        <p:spPr>
          <a:xfrm>
            <a:off x="2125950" y="652813"/>
            <a:ext cx="1186200" cy="1922100"/>
          </a:xfrm>
          <a:prstGeom prst="straightConnector1">
            <a:avLst/>
          </a:prstGeom>
          <a:noFill/>
          <a:ln w="19050" cap="flat" cmpd="sng">
            <a:solidFill>
              <a:schemeClr val="accent1"/>
            </a:solidFill>
            <a:prstDash val="solid"/>
            <a:round/>
            <a:headEnd type="none" w="med" len="med"/>
            <a:tailEnd type="triangle" w="med" len="med"/>
          </a:ln>
        </p:spPr>
      </p:cxnSp>
      <p:cxnSp>
        <p:nvCxnSpPr>
          <p:cNvPr id="708" name="Google Shape;708;p28"/>
          <p:cNvCxnSpPr/>
          <p:nvPr/>
        </p:nvCxnSpPr>
        <p:spPr>
          <a:xfrm>
            <a:off x="2253400" y="639863"/>
            <a:ext cx="1079400" cy="1755300"/>
          </a:xfrm>
          <a:prstGeom prst="straightConnector1">
            <a:avLst/>
          </a:prstGeom>
          <a:noFill/>
          <a:ln w="19050" cap="flat" cmpd="sng">
            <a:solidFill>
              <a:schemeClr val="accent1"/>
            </a:solidFill>
            <a:prstDash val="solid"/>
            <a:round/>
            <a:headEnd type="none" w="med" len="med"/>
            <a:tailEnd type="triangle" w="med" len="med"/>
          </a:ln>
        </p:spPr>
      </p:cxnSp>
      <p:cxnSp>
        <p:nvCxnSpPr>
          <p:cNvPr id="709" name="Google Shape;709;p28"/>
          <p:cNvCxnSpPr/>
          <p:nvPr/>
        </p:nvCxnSpPr>
        <p:spPr>
          <a:xfrm>
            <a:off x="2383125" y="629013"/>
            <a:ext cx="963600" cy="1574700"/>
          </a:xfrm>
          <a:prstGeom prst="straightConnector1">
            <a:avLst/>
          </a:prstGeom>
          <a:noFill/>
          <a:ln w="19050" cap="flat" cmpd="sng">
            <a:solidFill>
              <a:schemeClr val="accent1"/>
            </a:solidFill>
            <a:prstDash val="solid"/>
            <a:round/>
            <a:headEnd type="none" w="med" len="med"/>
            <a:tailEnd type="triangle" w="med" len="med"/>
          </a:ln>
        </p:spPr>
      </p:cxnSp>
      <p:cxnSp>
        <p:nvCxnSpPr>
          <p:cNvPr id="710" name="Google Shape;710;p28"/>
          <p:cNvCxnSpPr/>
          <p:nvPr/>
        </p:nvCxnSpPr>
        <p:spPr>
          <a:xfrm>
            <a:off x="2745075" y="652813"/>
            <a:ext cx="698400" cy="1163100"/>
          </a:xfrm>
          <a:prstGeom prst="straightConnector1">
            <a:avLst/>
          </a:prstGeom>
          <a:noFill/>
          <a:ln w="19050" cap="flat" cmpd="sng">
            <a:solidFill>
              <a:schemeClr val="accent1"/>
            </a:solidFill>
            <a:prstDash val="solid"/>
            <a:round/>
            <a:headEnd type="none" w="med" len="med"/>
            <a:tailEnd type="triangle" w="med" len="med"/>
          </a:ln>
        </p:spPr>
      </p:cxnSp>
      <p:cxnSp>
        <p:nvCxnSpPr>
          <p:cNvPr id="711" name="Google Shape;711;p28"/>
          <p:cNvCxnSpPr/>
          <p:nvPr/>
        </p:nvCxnSpPr>
        <p:spPr>
          <a:xfrm flipH="1">
            <a:off x="2911900" y="2579175"/>
            <a:ext cx="352500" cy="457800"/>
          </a:xfrm>
          <a:prstGeom prst="straightConnector1">
            <a:avLst/>
          </a:prstGeom>
          <a:noFill/>
          <a:ln w="19050" cap="flat" cmpd="sng">
            <a:solidFill>
              <a:schemeClr val="accent1"/>
            </a:solidFill>
            <a:prstDash val="solid"/>
            <a:round/>
            <a:headEnd type="none" w="med" len="med"/>
            <a:tailEnd type="triangle" w="med" len="med"/>
          </a:ln>
        </p:spPr>
      </p:cxnSp>
      <p:cxnSp>
        <p:nvCxnSpPr>
          <p:cNvPr id="712" name="Google Shape;712;p28"/>
          <p:cNvCxnSpPr/>
          <p:nvPr/>
        </p:nvCxnSpPr>
        <p:spPr>
          <a:xfrm flipH="1">
            <a:off x="2834638" y="2347838"/>
            <a:ext cx="525600" cy="645000"/>
          </a:xfrm>
          <a:prstGeom prst="straightConnector1">
            <a:avLst/>
          </a:prstGeom>
          <a:noFill/>
          <a:ln w="19050" cap="flat" cmpd="sng">
            <a:solidFill>
              <a:schemeClr val="accent1"/>
            </a:solidFill>
            <a:prstDash val="solid"/>
            <a:round/>
            <a:headEnd type="none" w="med" len="med"/>
            <a:tailEnd type="triangle" w="med" len="med"/>
          </a:ln>
        </p:spPr>
      </p:cxnSp>
      <p:cxnSp>
        <p:nvCxnSpPr>
          <p:cNvPr id="713" name="Google Shape;713;p28"/>
          <p:cNvCxnSpPr/>
          <p:nvPr/>
        </p:nvCxnSpPr>
        <p:spPr>
          <a:xfrm flipH="1">
            <a:off x="2606938" y="1815788"/>
            <a:ext cx="821700" cy="754500"/>
          </a:xfrm>
          <a:prstGeom prst="straightConnector1">
            <a:avLst/>
          </a:prstGeom>
          <a:noFill/>
          <a:ln w="19050" cap="flat" cmpd="sng">
            <a:solidFill>
              <a:schemeClr val="accent1"/>
            </a:solidFill>
            <a:prstDash val="solid"/>
            <a:round/>
            <a:headEnd type="none" w="med" len="med"/>
            <a:tailEnd type="triangle" w="med" len="med"/>
          </a:ln>
        </p:spPr>
      </p:cxnSp>
      <p:sp>
        <p:nvSpPr>
          <p:cNvPr id="714" name="Google Shape;714;p28"/>
          <p:cNvSpPr/>
          <p:nvPr/>
        </p:nvSpPr>
        <p:spPr>
          <a:xfrm>
            <a:off x="1935450" y="618113"/>
            <a:ext cx="1424700" cy="51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5" name="Google Shape;715;p28"/>
          <p:cNvCxnSpPr/>
          <p:nvPr/>
        </p:nvCxnSpPr>
        <p:spPr>
          <a:xfrm>
            <a:off x="4606100" y="632575"/>
            <a:ext cx="1215000" cy="1937700"/>
          </a:xfrm>
          <a:prstGeom prst="straightConnector1">
            <a:avLst/>
          </a:prstGeom>
          <a:noFill/>
          <a:ln w="19050" cap="flat" cmpd="sng">
            <a:solidFill>
              <a:schemeClr val="accent1"/>
            </a:solidFill>
            <a:prstDash val="solid"/>
            <a:round/>
            <a:headEnd type="none" w="med" len="med"/>
            <a:tailEnd type="triangle" w="med" len="med"/>
          </a:ln>
        </p:spPr>
      </p:cxnSp>
      <p:cxnSp>
        <p:nvCxnSpPr>
          <p:cNvPr id="716" name="Google Shape;716;p28"/>
          <p:cNvCxnSpPr/>
          <p:nvPr/>
        </p:nvCxnSpPr>
        <p:spPr>
          <a:xfrm flipH="1">
            <a:off x="5076325" y="2679838"/>
            <a:ext cx="797700" cy="214800"/>
          </a:xfrm>
          <a:prstGeom prst="straightConnector1">
            <a:avLst/>
          </a:prstGeom>
          <a:noFill/>
          <a:ln w="19050" cap="flat" cmpd="sng">
            <a:solidFill>
              <a:schemeClr val="accent1"/>
            </a:solidFill>
            <a:prstDash val="solid"/>
            <a:round/>
            <a:headEnd type="none" w="med" len="med"/>
            <a:tailEnd type="triangle" w="med" len="med"/>
          </a:ln>
        </p:spPr>
      </p:cxnSp>
      <p:cxnSp>
        <p:nvCxnSpPr>
          <p:cNvPr id="717" name="Google Shape;717;p28"/>
          <p:cNvCxnSpPr/>
          <p:nvPr/>
        </p:nvCxnSpPr>
        <p:spPr>
          <a:xfrm>
            <a:off x="4845325" y="624238"/>
            <a:ext cx="1025100" cy="1650900"/>
          </a:xfrm>
          <a:prstGeom prst="straightConnector1">
            <a:avLst/>
          </a:prstGeom>
          <a:noFill/>
          <a:ln w="19050" cap="flat" cmpd="sng">
            <a:solidFill>
              <a:schemeClr val="accent1"/>
            </a:solidFill>
            <a:prstDash val="solid"/>
            <a:round/>
            <a:headEnd type="none" w="med" len="med"/>
            <a:tailEnd type="triangle" w="med" len="med"/>
          </a:ln>
        </p:spPr>
      </p:cxnSp>
      <p:cxnSp>
        <p:nvCxnSpPr>
          <p:cNvPr id="718" name="Google Shape;718;p28"/>
          <p:cNvCxnSpPr/>
          <p:nvPr/>
        </p:nvCxnSpPr>
        <p:spPr>
          <a:xfrm>
            <a:off x="5078700" y="629013"/>
            <a:ext cx="791400" cy="1290600"/>
          </a:xfrm>
          <a:prstGeom prst="straightConnector1">
            <a:avLst/>
          </a:prstGeom>
          <a:noFill/>
          <a:ln w="19050" cap="flat" cmpd="sng">
            <a:solidFill>
              <a:schemeClr val="accent1"/>
            </a:solidFill>
            <a:prstDash val="solid"/>
            <a:round/>
            <a:headEnd type="none" w="med" len="med"/>
            <a:tailEnd type="triangle" w="med" len="med"/>
          </a:ln>
        </p:spPr>
      </p:cxnSp>
      <p:cxnSp>
        <p:nvCxnSpPr>
          <p:cNvPr id="719" name="Google Shape;719;p28"/>
          <p:cNvCxnSpPr/>
          <p:nvPr/>
        </p:nvCxnSpPr>
        <p:spPr>
          <a:xfrm rot="10800000">
            <a:off x="5536050" y="2656088"/>
            <a:ext cx="285600" cy="28500"/>
          </a:xfrm>
          <a:prstGeom prst="straightConnector1">
            <a:avLst/>
          </a:prstGeom>
          <a:noFill/>
          <a:ln w="19050" cap="flat" cmpd="sng">
            <a:solidFill>
              <a:schemeClr val="accent1"/>
            </a:solidFill>
            <a:prstDash val="solid"/>
            <a:round/>
            <a:headEnd type="none" w="med" len="med"/>
            <a:tailEnd type="triangle" w="med" len="med"/>
          </a:ln>
        </p:spPr>
      </p:cxnSp>
      <p:cxnSp>
        <p:nvCxnSpPr>
          <p:cNvPr id="720" name="Google Shape;720;p28"/>
          <p:cNvCxnSpPr/>
          <p:nvPr/>
        </p:nvCxnSpPr>
        <p:spPr>
          <a:xfrm rot="10800000">
            <a:off x="5597850" y="2455988"/>
            <a:ext cx="261900" cy="228600"/>
          </a:xfrm>
          <a:prstGeom prst="straightConnector1">
            <a:avLst/>
          </a:prstGeom>
          <a:noFill/>
          <a:ln w="19050" cap="flat" cmpd="sng">
            <a:solidFill>
              <a:schemeClr val="accent1"/>
            </a:solidFill>
            <a:prstDash val="solid"/>
            <a:round/>
            <a:headEnd type="none" w="med" len="med"/>
            <a:tailEnd type="triangle" w="med" len="med"/>
          </a:ln>
        </p:spPr>
      </p:cxnSp>
      <p:cxnSp>
        <p:nvCxnSpPr>
          <p:cNvPr id="721" name="Google Shape;721;p28"/>
          <p:cNvCxnSpPr/>
          <p:nvPr/>
        </p:nvCxnSpPr>
        <p:spPr>
          <a:xfrm>
            <a:off x="2637613" y="2584838"/>
            <a:ext cx="512400" cy="442800"/>
          </a:xfrm>
          <a:prstGeom prst="straightConnector1">
            <a:avLst/>
          </a:prstGeom>
          <a:noFill/>
          <a:ln w="19050" cap="flat" cmpd="sng">
            <a:solidFill>
              <a:schemeClr val="accent1"/>
            </a:solidFill>
            <a:prstDash val="solid"/>
            <a:round/>
            <a:headEnd type="none" w="med" len="med"/>
            <a:tailEnd type="triangle" w="med" len="med"/>
          </a:ln>
        </p:spPr>
      </p:cxnSp>
      <p:cxnSp>
        <p:nvCxnSpPr>
          <p:cNvPr id="722" name="Google Shape;722;p28"/>
          <p:cNvCxnSpPr/>
          <p:nvPr/>
        </p:nvCxnSpPr>
        <p:spPr>
          <a:xfrm rot="10800000" flipH="1">
            <a:off x="5859750" y="2408288"/>
            <a:ext cx="71400" cy="276300"/>
          </a:xfrm>
          <a:prstGeom prst="straightConnector1">
            <a:avLst/>
          </a:prstGeom>
          <a:noFill/>
          <a:ln w="19050" cap="flat" cmpd="sng">
            <a:solidFill>
              <a:schemeClr val="accent1"/>
            </a:solidFill>
            <a:prstDash val="solid"/>
            <a:round/>
            <a:headEnd type="none" w="med" len="med"/>
            <a:tailEnd type="triangle" w="med" len="med"/>
          </a:ln>
        </p:spPr>
      </p:cxnSp>
      <p:cxnSp>
        <p:nvCxnSpPr>
          <p:cNvPr id="723" name="Google Shape;723;p28"/>
          <p:cNvCxnSpPr/>
          <p:nvPr/>
        </p:nvCxnSpPr>
        <p:spPr>
          <a:xfrm rot="10800000" flipH="1">
            <a:off x="5883550" y="2022763"/>
            <a:ext cx="128400" cy="247500"/>
          </a:xfrm>
          <a:prstGeom prst="straightConnector1">
            <a:avLst/>
          </a:prstGeom>
          <a:noFill/>
          <a:ln w="19050" cap="flat" cmpd="sng">
            <a:solidFill>
              <a:schemeClr val="accent1"/>
            </a:solidFill>
            <a:prstDash val="solid"/>
            <a:round/>
            <a:headEnd type="none" w="med" len="med"/>
            <a:tailEnd type="triangle" w="med" len="med"/>
          </a:ln>
        </p:spPr>
      </p:cxnSp>
      <p:cxnSp>
        <p:nvCxnSpPr>
          <p:cNvPr id="724" name="Google Shape;724;p28"/>
          <p:cNvCxnSpPr/>
          <p:nvPr/>
        </p:nvCxnSpPr>
        <p:spPr>
          <a:xfrm rot="10800000">
            <a:off x="5669125" y="2237063"/>
            <a:ext cx="204900" cy="57000"/>
          </a:xfrm>
          <a:prstGeom prst="straightConnector1">
            <a:avLst/>
          </a:prstGeom>
          <a:noFill/>
          <a:ln w="19050" cap="flat" cmpd="sng">
            <a:solidFill>
              <a:schemeClr val="accent1"/>
            </a:solidFill>
            <a:prstDash val="solid"/>
            <a:round/>
            <a:headEnd type="none" w="med" len="med"/>
            <a:tailEnd type="triangle" w="med" len="med"/>
          </a:ln>
        </p:spPr>
      </p:cxnSp>
      <p:cxnSp>
        <p:nvCxnSpPr>
          <p:cNvPr id="725" name="Google Shape;725;p28"/>
          <p:cNvCxnSpPr/>
          <p:nvPr/>
        </p:nvCxnSpPr>
        <p:spPr>
          <a:xfrm flipH="1">
            <a:off x="5021525" y="1917138"/>
            <a:ext cx="867900" cy="767400"/>
          </a:xfrm>
          <a:prstGeom prst="straightConnector1">
            <a:avLst/>
          </a:prstGeom>
          <a:noFill/>
          <a:ln w="19050" cap="flat" cmpd="sng">
            <a:solidFill>
              <a:schemeClr val="accent1"/>
            </a:solidFill>
            <a:prstDash val="solid"/>
            <a:round/>
            <a:headEnd type="none" w="med" len="med"/>
            <a:tailEnd type="triangle" w="med" len="med"/>
          </a:ln>
        </p:spPr>
      </p:cxnSp>
      <p:cxnSp>
        <p:nvCxnSpPr>
          <p:cNvPr id="726" name="Google Shape;726;p28"/>
          <p:cNvCxnSpPr/>
          <p:nvPr/>
        </p:nvCxnSpPr>
        <p:spPr>
          <a:xfrm rot="10800000">
            <a:off x="4954800" y="2413088"/>
            <a:ext cx="76200" cy="271500"/>
          </a:xfrm>
          <a:prstGeom prst="straightConnector1">
            <a:avLst/>
          </a:prstGeom>
          <a:noFill/>
          <a:ln w="19050" cap="flat" cmpd="sng">
            <a:solidFill>
              <a:schemeClr val="accent1"/>
            </a:solidFill>
            <a:prstDash val="solid"/>
            <a:round/>
            <a:headEnd type="none" w="med" len="med"/>
            <a:tailEnd type="triangle" w="med" len="med"/>
          </a:ln>
        </p:spPr>
      </p:cxnSp>
      <p:cxnSp>
        <p:nvCxnSpPr>
          <p:cNvPr id="727" name="Google Shape;727;p28"/>
          <p:cNvCxnSpPr/>
          <p:nvPr/>
        </p:nvCxnSpPr>
        <p:spPr>
          <a:xfrm rot="10800000">
            <a:off x="4816750" y="2551113"/>
            <a:ext cx="219000" cy="129000"/>
          </a:xfrm>
          <a:prstGeom prst="straightConnector1">
            <a:avLst/>
          </a:prstGeom>
          <a:noFill/>
          <a:ln w="19050" cap="flat" cmpd="sng">
            <a:solidFill>
              <a:schemeClr val="accent1"/>
            </a:solidFill>
            <a:prstDash val="solid"/>
            <a:round/>
            <a:headEnd type="none" w="med" len="med"/>
            <a:tailEnd type="triangle" w="med" len="med"/>
          </a:ln>
        </p:spPr>
      </p:cxnSp>
      <p:sp>
        <p:nvSpPr>
          <p:cNvPr id="728" name="Google Shape;728;p28"/>
          <p:cNvSpPr/>
          <p:nvPr/>
        </p:nvSpPr>
        <p:spPr>
          <a:xfrm>
            <a:off x="4510200" y="629013"/>
            <a:ext cx="1424700" cy="49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9" name="Google Shape;729;p28"/>
          <p:cNvCxnSpPr/>
          <p:nvPr/>
        </p:nvCxnSpPr>
        <p:spPr>
          <a:xfrm>
            <a:off x="929550" y="1121363"/>
            <a:ext cx="4800" cy="1795500"/>
          </a:xfrm>
          <a:prstGeom prst="straightConnector1">
            <a:avLst/>
          </a:prstGeom>
          <a:noFill/>
          <a:ln w="28575" cap="flat" cmpd="sng">
            <a:solidFill>
              <a:schemeClr val="dk1"/>
            </a:solidFill>
            <a:prstDash val="dash"/>
            <a:round/>
            <a:headEnd type="stealth" w="med" len="med"/>
            <a:tailEnd type="none" w="med" len="med"/>
          </a:ln>
        </p:spPr>
      </p:cxnSp>
      <p:cxnSp>
        <p:nvCxnSpPr>
          <p:cNvPr id="730" name="Google Shape;730;p28"/>
          <p:cNvCxnSpPr/>
          <p:nvPr/>
        </p:nvCxnSpPr>
        <p:spPr>
          <a:xfrm>
            <a:off x="2973075" y="1151213"/>
            <a:ext cx="4800" cy="1795500"/>
          </a:xfrm>
          <a:prstGeom prst="straightConnector1">
            <a:avLst/>
          </a:prstGeom>
          <a:noFill/>
          <a:ln w="28575" cap="flat" cmpd="sng">
            <a:solidFill>
              <a:schemeClr val="dk1"/>
            </a:solidFill>
            <a:prstDash val="dash"/>
            <a:round/>
            <a:headEnd type="stealth" w="med" len="med"/>
            <a:tailEnd type="none" w="med" len="med"/>
          </a:ln>
        </p:spPr>
      </p:cxnSp>
      <p:cxnSp>
        <p:nvCxnSpPr>
          <p:cNvPr id="731" name="Google Shape;731;p28"/>
          <p:cNvCxnSpPr/>
          <p:nvPr/>
        </p:nvCxnSpPr>
        <p:spPr>
          <a:xfrm>
            <a:off x="5398575" y="1121363"/>
            <a:ext cx="4800" cy="1795500"/>
          </a:xfrm>
          <a:prstGeom prst="straightConnector1">
            <a:avLst/>
          </a:prstGeom>
          <a:noFill/>
          <a:ln w="28575" cap="flat" cmpd="sng">
            <a:solidFill>
              <a:schemeClr val="dk1"/>
            </a:solidFill>
            <a:prstDash val="dash"/>
            <a:round/>
            <a:headEnd type="stealth" w="med" len="med"/>
            <a:tailEnd type="none" w="med" len="med"/>
          </a:ln>
        </p:spPr>
      </p:cxnSp>
      <p:sp>
        <p:nvSpPr>
          <p:cNvPr id="732" name="Google Shape;732;p28"/>
          <p:cNvSpPr/>
          <p:nvPr/>
        </p:nvSpPr>
        <p:spPr>
          <a:xfrm rot="-2695684">
            <a:off x="276873" y="1347548"/>
            <a:ext cx="675853" cy="683914"/>
          </a:xfrm>
          <a:prstGeom prst="arc">
            <a:avLst>
              <a:gd name="adj1" fmla="val 14019620"/>
              <a:gd name="adj2" fmla="val 357656"/>
            </a:avLst>
          </a:prstGeom>
          <a:noFill/>
          <a:ln w="28575" cap="flat" cmpd="sng">
            <a:solidFill>
              <a:schemeClr val="accent1"/>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txBox="1"/>
          <p:nvPr/>
        </p:nvSpPr>
        <p:spPr>
          <a:xfrm>
            <a:off x="417725" y="1378213"/>
            <a:ext cx="4668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a:solidFill>
                  <a:schemeClr val="accent1"/>
                </a:solidFill>
                <a:latin typeface="Open Sans ExtraBold"/>
                <a:ea typeface="Open Sans ExtraBold"/>
                <a:cs typeface="Open Sans ExtraBold"/>
                <a:sym typeface="Open Sans ExtraBold"/>
              </a:rPr>
              <a:t>θ</a:t>
            </a:r>
            <a:endParaRPr>
              <a:solidFill>
                <a:schemeClr val="accent1"/>
              </a:solidFill>
            </a:endParaRPr>
          </a:p>
        </p:txBody>
      </p:sp>
      <p:sp>
        <p:nvSpPr>
          <p:cNvPr id="734" name="Google Shape;734;p28"/>
          <p:cNvSpPr txBox="1"/>
          <p:nvPr/>
        </p:nvSpPr>
        <p:spPr>
          <a:xfrm>
            <a:off x="265450" y="786475"/>
            <a:ext cx="10794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221E1F"/>
                </a:solidFill>
                <a:latin typeface="Open Sans"/>
                <a:ea typeface="Open Sans"/>
                <a:cs typeface="Open Sans"/>
                <a:sym typeface="Open Sans"/>
              </a:rPr>
              <a:t>No Baffle</a:t>
            </a:r>
            <a:endParaRPr/>
          </a:p>
        </p:txBody>
      </p:sp>
      <p:sp>
        <p:nvSpPr>
          <p:cNvPr id="735" name="Google Shape;735;p28"/>
          <p:cNvSpPr txBox="1"/>
          <p:nvPr/>
        </p:nvSpPr>
        <p:spPr>
          <a:xfrm>
            <a:off x="1861025" y="782438"/>
            <a:ext cx="19557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221E1F"/>
                </a:solidFill>
                <a:latin typeface="Open Sans"/>
                <a:ea typeface="Open Sans"/>
                <a:cs typeface="Open Sans"/>
                <a:sym typeface="Open Sans"/>
              </a:rPr>
              <a:t>Baffle Without Vanes</a:t>
            </a:r>
            <a:endParaRPr/>
          </a:p>
        </p:txBody>
      </p:sp>
      <p:sp>
        <p:nvSpPr>
          <p:cNvPr id="736" name="Google Shape;736;p28"/>
          <p:cNvSpPr txBox="1"/>
          <p:nvPr/>
        </p:nvSpPr>
        <p:spPr>
          <a:xfrm>
            <a:off x="4251075" y="778763"/>
            <a:ext cx="19557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221E1F"/>
                </a:solidFill>
                <a:latin typeface="Open Sans"/>
                <a:ea typeface="Open Sans"/>
                <a:cs typeface="Open Sans"/>
                <a:sym typeface="Open Sans"/>
              </a:rPr>
              <a:t>Baffle With Vanes</a:t>
            </a:r>
            <a:endParaRPr/>
          </a:p>
        </p:txBody>
      </p:sp>
      <p:sp>
        <p:nvSpPr>
          <p:cNvPr id="737" name="Google Shape;737;p28"/>
          <p:cNvSpPr txBox="1"/>
          <p:nvPr/>
        </p:nvSpPr>
        <p:spPr>
          <a:xfrm>
            <a:off x="483750" y="3930938"/>
            <a:ext cx="896400" cy="482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21E1F"/>
                </a:solidFill>
                <a:latin typeface="Open Sans"/>
                <a:ea typeface="Open Sans"/>
                <a:cs typeface="Open Sans"/>
                <a:sym typeface="Open Sans"/>
              </a:rPr>
              <a:t>Saturated image sensor</a:t>
            </a:r>
            <a:endParaRPr sz="1100">
              <a:latin typeface="Open Sans"/>
              <a:ea typeface="Open Sans"/>
              <a:cs typeface="Open Sans"/>
              <a:sym typeface="Open Sans"/>
            </a:endParaRPr>
          </a:p>
        </p:txBody>
      </p:sp>
      <p:sp>
        <p:nvSpPr>
          <p:cNvPr id="738" name="Google Shape;738;p28"/>
          <p:cNvSpPr txBox="1"/>
          <p:nvPr/>
        </p:nvSpPr>
        <p:spPr>
          <a:xfrm>
            <a:off x="2527275" y="3930938"/>
            <a:ext cx="8964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21E1F"/>
                </a:solidFill>
                <a:latin typeface="Open Sans"/>
                <a:ea typeface="Open Sans"/>
                <a:cs typeface="Open Sans"/>
                <a:sym typeface="Open Sans"/>
              </a:rPr>
              <a:t>Partial obscuration by stray light</a:t>
            </a:r>
            <a:endParaRPr sz="1100">
              <a:latin typeface="Open Sans"/>
              <a:ea typeface="Open Sans"/>
              <a:cs typeface="Open Sans"/>
              <a:sym typeface="Open Sans"/>
            </a:endParaRPr>
          </a:p>
        </p:txBody>
      </p:sp>
      <p:sp>
        <p:nvSpPr>
          <p:cNvPr id="739" name="Google Shape;739;p28"/>
          <p:cNvSpPr txBox="1"/>
          <p:nvPr/>
        </p:nvSpPr>
        <p:spPr>
          <a:xfrm>
            <a:off x="4814325" y="3945513"/>
            <a:ext cx="11862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21E1F"/>
                </a:solidFill>
                <a:latin typeface="Open Sans"/>
                <a:ea typeface="Open Sans"/>
                <a:cs typeface="Open Sans"/>
                <a:sym typeface="Open Sans"/>
              </a:rPr>
              <a:t>No stray light obscuration from outside FOV </a:t>
            </a:r>
            <a:endParaRPr sz="1100">
              <a:latin typeface="Open Sans"/>
              <a:ea typeface="Open Sans"/>
              <a:cs typeface="Open Sans"/>
              <a:sym typeface="Open Sans"/>
            </a:endParaRPr>
          </a:p>
        </p:txBody>
      </p:sp>
      <p:sp>
        <p:nvSpPr>
          <p:cNvPr id="740" name="Google Shape;740;p28"/>
          <p:cNvSpPr txBox="1"/>
          <p:nvPr/>
        </p:nvSpPr>
        <p:spPr>
          <a:xfrm rot="3507244">
            <a:off x="-198914" y="2243195"/>
            <a:ext cx="896246" cy="32322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a:solidFill>
                  <a:schemeClr val="accent1"/>
                </a:solidFill>
                <a:latin typeface="Open Sans"/>
                <a:ea typeface="Open Sans"/>
                <a:cs typeface="Open Sans"/>
                <a:sym typeface="Open Sans"/>
              </a:rPr>
              <a:t>Stray light</a:t>
            </a:r>
            <a:endParaRPr sz="1100" b="1">
              <a:solidFill>
                <a:schemeClr val="accent1"/>
              </a:solidFill>
              <a:latin typeface="Open Sans"/>
              <a:ea typeface="Open Sans"/>
              <a:cs typeface="Open Sans"/>
              <a:sym typeface="Open Sans"/>
            </a:endParaRPr>
          </a:p>
        </p:txBody>
      </p:sp>
      <p:sp>
        <p:nvSpPr>
          <p:cNvPr id="741" name="Google Shape;741;p28"/>
          <p:cNvSpPr txBox="1"/>
          <p:nvPr/>
        </p:nvSpPr>
        <p:spPr>
          <a:xfrm>
            <a:off x="888466" y="1640863"/>
            <a:ext cx="637500" cy="59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a:solidFill>
                  <a:srgbClr val="C83DEC"/>
                </a:solidFill>
                <a:latin typeface="Open Sans"/>
                <a:ea typeface="Open Sans"/>
                <a:cs typeface="Open Sans"/>
                <a:sym typeface="Open Sans"/>
              </a:rPr>
              <a:t>Field of view (FOV)</a:t>
            </a:r>
            <a:endParaRPr sz="1000" b="1">
              <a:solidFill>
                <a:srgbClr val="C83DEC"/>
              </a:solidFill>
              <a:latin typeface="Open Sans"/>
              <a:ea typeface="Open Sans"/>
              <a:cs typeface="Open Sans"/>
              <a:sym typeface="Open Sans"/>
            </a:endParaRPr>
          </a:p>
        </p:txBody>
      </p:sp>
      <p:sp>
        <p:nvSpPr>
          <p:cNvPr id="742" name="Google Shape;742;p28"/>
          <p:cNvSpPr txBox="1"/>
          <p:nvPr/>
        </p:nvSpPr>
        <p:spPr>
          <a:xfrm>
            <a:off x="819799" y="1049625"/>
            <a:ext cx="937200" cy="44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a:solidFill>
                  <a:schemeClr val="dk1"/>
                </a:solidFill>
                <a:latin typeface="Open Sans"/>
                <a:ea typeface="Open Sans"/>
                <a:cs typeface="Open Sans"/>
                <a:sym typeface="Open Sans"/>
              </a:rPr>
              <a:t>Boresight vector</a:t>
            </a:r>
            <a:endParaRPr sz="1000" b="1">
              <a:solidFill>
                <a:schemeClr val="dk1"/>
              </a:solidFill>
              <a:latin typeface="Open Sans"/>
              <a:ea typeface="Open Sans"/>
              <a:cs typeface="Open Sans"/>
              <a:sym typeface="Open Sans"/>
            </a:endParaRPr>
          </a:p>
        </p:txBody>
      </p:sp>
      <p:pic>
        <p:nvPicPr>
          <p:cNvPr id="743" name="Google Shape;743;p28"/>
          <p:cNvPicPr preferRelativeResize="0"/>
          <p:nvPr/>
        </p:nvPicPr>
        <p:blipFill>
          <a:blip r:embed="rId6">
            <a:alphaModFix/>
          </a:blip>
          <a:stretch>
            <a:fillRect/>
          </a:stretch>
        </p:blipFill>
        <p:spPr>
          <a:xfrm>
            <a:off x="68975" y="2984975"/>
            <a:ext cx="408300" cy="397842"/>
          </a:xfrm>
          <a:prstGeom prst="rect">
            <a:avLst/>
          </a:prstGeom>
          <a:noFill/>
          <a:ln>
            <a:noFill/>
          </a:ln>
        </p:spPr>
      </p:pic>
      <p:pic>
        <p:nvPicPr>
          <p:cNvPr id="744" name="Google Shape;744;p28"/>
          <p:cNvPicPr preferRelativeResize="0"/>
          <p:nvPr/>
        </p:nvPicPr>
        <p:blipFill>
          <a:blip r:embed="rId6">
            <a:alphaModFix/>
          </a:blip>
          <a:stretch>
            <a:fillRect/>
          </a:stretch>
        </p:blipFill>
        <p:spPr>
          <a:xfrm>
            <a:off x="2068525" y="2984975"/>
            <a:ext cx="408300" cy="397842"/>
          </a:xfrm>
          <a:prstGeom prst="rect">
            <a:avLst/>
          </a:prstGeom>
          <a:noFill/>
          <a:ln>
            <a:noFill/>
          </a:ln>
        </p:spPr>
      </p:pic>
      <p:pic>
        <p:nvPicPr>
          <p:cNvPr id="745" name="Google Shape;745;p28"/>
          <p:cNvPicPr preferRelativeResize="0"/>
          <p:nvPr/>
        </p:nvPicPr>
        <p:blipFill>
          <a:blip r:embed="rId6">
            <a:alphaModFix/>
          </a:blip>
          <a:stretch>
            <a:fillRect/>
          </a:stretch>
        </p:blipFill>
        <p:spPr>
          <a:xfrm>
            <a:off x="4519750" y="2984975"/>
            <a:ext cx="408300" cy="397842"/>
          </a:xfrm>
          <a:prstGeom prst="rect">
            <a:avLst/>
          </a:prstGeom>
          <a:noFill/>
          <a:ln>
            <a:noFill/>
          </a:ln>
        </p:spPr>
      </p:pic>
      <p:sp>
        <p:nvSpPr>
          <p:cNvPr id="746" name="Google Shape;746;p28"/>
          <p:cNvSpPr txBox="1"/>
          <p:nvPr/>
        </p:nvSpPr>
        <p:spPr>
          <a:xfrm>
            <a:off x="1826463" y="3585213"/>
            <a:ext cx="791400" cy="44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a:solidFill>
                  <a:srgbClr val="FF0000"/>
                </a:solidFill>
                <a:latin typeface="Open Sans"/>
                <a:ea typeface="Open Sans"/>
                <a:cs typeface="Open Sans"/>
                <a:sym typeface="Open Sans"/>
              </a:rPr>
              <a:t>Pixel Saturation</a:t>
            </a:r>
            <a:endParaRPr sz="700" b="1">
              <a:solidFill>
                <a:srgbClr val="FF0000"/>
              </a:solidFill>
            </a:endParaRPr>
          </a:p>
        </p:txBody>
      </p:sp>
      <p:sp>
        <p:nvSpPr>
          <p:cNvPr id="747" name="Google Shape;747;p28"/>
          <p:cNvSpPr txBox="1"/>
          <p:nvPr/>
        </p:nvSpPr>
        <p:spPr>
          <a:xfrm>
            <a:off x="3309475" y="3796813"/>
            <a:ext cx="962100" cy="44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a:solidFill>
                  <a:srgbClr val="FF0000"/>
                </a:solidFill>
                <a:latin typeface="Open Sans"/>
                <a:ea typeface="Open Sans"/>
                <a:cs typeface="Open Sans"/>
                <a:sym typeface="Open Sans"/>
              </a:rPr>
              <a:t>Ghost images/glare</a:t>
            </a:r>
            <a:endParaRPr sz="700" b="1">
              <a:solidFill>
                <a:srgbClr val="FF0000"/>
              </a:solidFill>
            </a:endParaRPr>
          </a:p>
        </p:txBody>
      </p:sp>
      <p:sp>
        <p:nvSpPr>
          <p:cNvPr id="748" name="Google Shape;748;p28"/>
          <p:cNvSpPr txBox="1"/>
          <p:nvPr/>
        </p:nvSpPr>
        <p:spPr>
          <a:xfrm>
            <a:off x="3168513" y="3377013"/>
            <a:ext cx="9621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a:solidFill>
                  <a:srgbClr val="FF0000"/>
                </a:solidFill>
                <a:latin typeface="Open Sans"/>
                <a:ea typeface="Open Sans"/>
                <a:cs typeface="Open Sans"/>
                <a:sym typeface="Open Sans"/>
              </a:rPr>
              <a:t>↑ Noise</a:t>
            </a:r>
            <a:endParaRPr sz="700" b="1">
              <a:solidFill>
                <a:srgbClr val="FF0000"/>
              </a:solidFill>
            </a:endParaRPr>
          </a:p>
        </p:txBody>
      </p:sp>
      <p:cxnSp>
        <p:nvCxnSpPr>
          <p:cNvPr id="749" name="Google Shape;749;p28"/>
          <p:cNvCxnSpPr>
            <a:stCxn id="748" idx="1"/>
          </p:cNvCxnSpPr>
          <p:nvPr/>
        </p:nvCxnSpPr>
        <p:spPr>
          <a:xfrm rot="10800000" flipH="1">
            <a:off x="3168513" y="3529113"/>
            <a:ext cx="274800" cy="1800"/>
          </a:xfrm>
          <a:prstGeom prst="straightConnector1">
            <a:avLst/>
          </a:prstGeom>
          <a:noFill/>
          <a:ln w="9525" cap="flat" cmpd="sng">
            <a:solidFill>
              <a:srgbClr val="FF0000"/>
            </a:solidFill>
            <a:prstDash val="solid"/>
            <a:round/>
            <a:headEnd type="oval" w="med" len="med"/>
            <a:tailEnd type="none" w="med" len="med"/>
          </a:ln>
        </p:spPr>
      </p:cxnSp>
      <p:cxnSp>
        <p:nvCxnSpPr>
          <p:cNvPr id="750" name="Google Shape;750;p28"/>
          <p:cNvCxnSpPr/>
          <p:nvPr/>
        </p:nvCxnSpPr>
        <p:spPr>
          <a:xfrm>
            <a:off x="3192650" y="3883338"/>
            <a:ext cx="403200" cy="112500"/>
          </a:xfrm>
          <a:prstGeom prst="straightConnector1">
            <a:avLst/>
          </a:prstGeom>
          <a:noFill/>
          <a:ln w="9525" cap="flat" cmpd="sng">
            <a:solidFill>
              <a:srgbClr val="FF0000"/>
            </a:solidFill>
            <a:prstDash val="solid"/>
            <a:round/>
            <a:headEnd type="oval" w="med" len="med"/>
            <a:tailEnd type="none" w="med" len="med"/>
          </a:ln>
        </p:spPr>
      </p:cxnSp>
      <p:cxnSp>
        <p:nvCxnSpPr>
          <p:cNvPr id="751" name="Google Shape;751;p28"/>
          <p:cNvCxnSpPr/>
          <p:nvPr/>
        </p:nvCxnSpPr>
        <p:spPr>
          <a:xfrm flipH="1">
            <a:off x="2400238" y="3651825"/>
            <a:ext cx="550500" cy="110700"/>
          </a:xfrm>
          <a:prstGeom prst="straightConnector1">
            <a:avLst/>
          </a:prstGeom>
          <a:noFill/>
          <a:ln w="9525" cap="flat" cmpd="sng">
            <a:solidFill>
              <a:srgbClr val="FF0000"/>
            </a:solidFill>
            <a:prstDash val="solid"/>
            <a:round/>
            <a:headEnd type="oval" w="med" len="med"/>
            <a:tailEnd type="none" w="med" len="med"/>
          </a:ln>
        </p:spPr>
      </p:cxnSp>
      <p:pic>
        <p:nvPicPr>
          <p:cNvPr id="752" name="Google Shape;752;p28"/>
          <p:cNvPicPr preferRelativeResize="0"/>
          <p:nvPr/>
        </p:nvPicPr>
        <p:blipFill rotWithShape="1">
          <a:blip r:embed="rId7">
            <a:alphaModFix/>
          </a:blip>
          <a:srcRect l="8740" t="20805" r="69286" b="20800"/>
          <a:stretch/>
        </p:blipFill>
        <p:spPr>
          <a:xfrm>
            <a:off x="3737025" y="856175"/>
            <a:ext cx="219000" cy="214500"/>
          </a:xfrm>
          <a:prstGeom prst="ellipse">
            <a:avLst/>
          </a:prstGeom>
          <a:noFill/>
          <a:ln>
            <a:noFill/>
          </a:ln>
        </p:spPr>
      </p:pic>
      <p:pic>
        <p:nvPicPr>
          <p:cNvPr id="753" name="Google Shape;753;p28"/>
          <p:cNvPicPr preferRelativeResize="0"/>
          <p:nvPr/>
        </p:nvPicPr>
        <p:blipFill rotWithShape="1">
          <a:blip r:embed="rId7">
            <a:alphaModFix/>
          </a:blip>
          <a:srcRect l="39140" t="20882" r="38861" b="19248"/>
          <a:stretch/>
        </p:blipFill>
        <p:spPr>
          <a:xfrm>
            <a:off x="1212476" y="863891"/>
            <a:ext cx="214200" cy="206400"/>
          </a:xfrm>
          <a:prstGeom prst="ellipse">
            <a:avLst/>
          </a:prstGeom>
          <a:noFill/>
          <a:ln>
            <a:noFill/>
          </a:ln>
        </p:spPr>
      </p:pic>
      <p:pic>
        <p:nvPicPr>
          <p:cNvPr id="754" name="Google Shape;754;p28"/>
          <p:cNvPicPr preferRelativeResize="0"/>
          <p:nvPr/>
        </p:nvPicPr>
        <p:blipFill rotWithShape="1">
          <a:blip r:embed="rId8">
            <a:alphaModFix/>
          </a:blip>
          <a:srcRect l="7594" t="19726" r="53099" b="26668"/>
          <a:stretch/>
        </p:blipFill>
        <p:spPr>
          <a:xfrm>
            <a:off x="6000513" y="839925"/>
            <a:ext cx="214200" cy="2097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29"/>
          <p:cNvSpPr/>
          <p:nvPr/>
        </p:nvSpPr>
        <p:spPr>
          <a:xfrm>
            <a:off x="6775475" y="564025"/>
            <a:ext cx="2368800" cy="4089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29"/>
          <p:cNvPicPr preferRelativeResize="0"/>
          <p:nvPr/>
        </p:nvPicPr>
        <p:blipFill rotWithShape="1">
          <a:blip r:embed="rId3">
            <a:alphaModFix/>
          </a:blip>
          <a:srcRect b="14214"/>
          <a:stretch/>
        </p:blipFill>
        <p:spPr>
          <a:xfrm>
            <a:off x="1371363" y="1639662"/>
            <a:ext cx="1062000" cy="1762123"/>
          </a:xfrm>
          <a:prstGeom prst="rect">
            <a:avLst/>
          </a:prstGeom>
          <a:noFill/>
          <a:ln>
            <a:noFill/>
          </a:ln>
        </p:spPr>
      </p:pic>
      <p:sp>
        <p:nvSpPr>
          <p:cNvPr id="761" name="Google Shape;761;p29"/>
          <p:cNvSpPr/>
          <p:nvPr/>
        </p:nvSpPr>
        <p:spPr>
          <a:xfrm>
            <a:off x="99850" y="3192575"/>
            <a:ext cx="2301600" cy="181500"/>
          </a:xfrm>
          <a:prstGeom prst="rect">
            <a:avLst/>
          </a:prstGeom>
          <a:solidFill>
            <a:srgbClr val="9E9E9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a:off x="99850" y="2553925"/>
            <a:ext cx="2301600" cy="601200"/>
          </a:xfrm>
          <a:prstGeom prst="rect">
            <a:avLst/>
          </a:prstGeom>
          <a:solidFill>
            <a:srgbClr val="52B428">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a:off x="99925" y="1636975"/>
            <a:ext cx="2301600" cy="8727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4" name="Google Shape;764;p29"/>
          <p:cNvPicPr preferRelativeResize="0"/>
          <p:nvPr/>
        </p:nvPicPr>
        <p:blipFill>
          <a:blip r:embed="rId4">
            <a:alphaModFix/>
          </a:blip>
          <a:stretch>
            <a:fillRect/>
          </a:stretch>
        </p:blipFill>
        <p:spPr>
          <a:xfrm>
            <a:off x="2666087" y="794475"/>
            <a:ext cx="3762086" cy="3809476"/>
          </a:xfrm>
          <a:prstGeom prst="rect">
            <a:avLst/>
          </a:prstGeom>
          <a:noFill/>
          <a:ln>
            <a:noFill/>
          </a:ln>
        </p:spPr>
      </p:pic>
      <p:sp>
        <p:nvSpPr>
          <p:cNvPr id="765" name="Google Shape;765;p29"/>
          <p:cNvSpPr/>
          <p:nvPr/>
        </p:nvSpPr>
        <p:spPr>
          <a:xfrm rot="10800000">
            <a:off x="3566100" y="930775"/>
            <a:ext cx="2076300" cy="3167100"/>
          </a:xfrm>
          <a:prstGeom prst="trapezoid">
            <a:avLst>
              <a:gd name="adj" fmla="val 25000"/>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Baffle - Internal Geometry</a:t>
            </a:r>
            <a:r>
              <a:rPr lang="en" sz="2500"/>
              <a:t>  </a:t>
            </a:r>
            <a:endParaRPr sz="2500"/>
          </a:p>
        </p:txBody>
      </p:sp>
      <p:sp>
        <p:nvSpPr>
          <p:cNvPr id="767" name="Google Shape;76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sp>
        <p:nvSpPr>
          <p:cNvPr id="768" name="Google Shape;768;p29"/>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769" name="Google Shape;769;p29"/>
          <p:cNvGraphicFramePr/>
          <p:nvPr/>
        </p:nvGraphicFramePr>
        <p:xfrm>
          <a:off x="6860613" y="1279047"/>
          <a:ext cx="2174775" cy="800578"/>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0"/>
                        </a:spcAft>
                        <a:buNone/>
                      </a:pPr>
                      <a:r>
                        <a:rPr lang="en" sz="1200">
                          <a:solidFill>
                            <a:srgbClr val="221E1F"/>
                          </a:solidFill>
                          <a:latin typeface="Open Sans Medium"/>
                          <a:ea typeface="Open Sans Medium"/>
                          <a:cs typeface="Open Sans Medium"/>
                          <a:sym typeface="Open Sans Medium"/>
                        </a:rPr>
                        <a:t>The star tracker shall fit within a </a:t>
                      </a:r>
                      <a:r>
                        <a:rPr lang="en" sz="1200" b="1">
                          <a:solidFill>
                            <a:srgbClr val="221E1F"/>
                          </a:solidFill>
                          <a:latin typeface="Open Sans"/>
                          <a:ea typeface="Open Sans"/>
                          <a:cs typeface="Open Sans"/>
                          <a:sym typeface="Open Sans"/>
                        </a:rPr>
                        <a:t>100x100x50mm</a:t>
                      </a:r>
                      <a:r>
                        <a:rPr lang="en" sz="1200">
                          <a:solidFill>
                            <a:srgbClr val="221E1F"/>
                          </a:solidFill>
                          <a:latin typeface="Open Sans Medium"/>
                          <a:ea typeface="Open Sans Medium"/>
                          <a:cs typeface="Open Sans Medium"/>
                          <a:sym typeface="Open Sans Medium"/>
                        </a:rPr>
                        <a:t> volume. </a:t>
                      </a:r>
                      <a:endParaRPr sz="12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graphicFrame>
        <p:nvGraphicFramePr>
          <p:cNvPr id="770" name="Google Shape;770;p29"/>
          <p:cNvGraphicFramePr/>
          <p:nvPr/>
        </p:nvGraphicFramePr>
        <p:xfrm>
          <a:off x="6860625" y="2229621"/>
          <a:ext cx="2174775" cy="589314"/>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5763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The baffle shall have an </a:t>
                      </a:r>
                      <a:r>
                        <a:rPr lang="en" sz="1200" b="1">
                          <a:solidFill>
                            <a:srgbClr val="221E1F"/>
                          </a:solidFill>
                          <a:latin typeface="Open Sans"/>
                          <a:ea typeface="Open Sans"/>
                          <a:cs typeface="Open Sans"/>
                          <a:sym typeface="Open Sans"/>
                        </a:rPr>
                        <a:t>FOV of </a:t>
                      </a:r>
                      <a:r>
                        <a:rPr lang="en" sz="1200" b="1">
                          <a:solidFill>
                            <a:schemeClr val="dk1"/>
                          </a:solidFill>
                          <a:latin typeface="Open Sans"/>
                          <a:ea typeface="Open Sans"/>
                          <a:cs typeface="Open Sans"/>
                          <a:sym typeface="Open Sans"/>
                        </a:rPr>
                        <a:t>15° → α = 7.5°</a:t>
                      </a:r>
                      <a:endParaRPr sz="1200" b="1">
                        <a:solidFill>
                          <a:schemeClr val="dk1"/>
                        </a:solidFill>
                        <a:latin typeface="Open Sans"/>
                        <a:ea typeface="Open Sans"/>
                        <a:cs typeface="Open Sans"/>
                        <a:sym typeface="Open Sans"/>
                      </a:endParaRPr>
                    </a:p>
                  </a:txBody>
                  <a:tcPr marL="91425" marR="91425" marT="91425" marB="91425">
                    <a:lnL w="38100" cap="flat" cmpd="sng">
                      <a:solidFill>
                        <a:srgbClr val="C83DEC"/>
                      </a:solidFill>
                      <a:prstDash val="solid"/>
                      <a:round/>
                      <a:headEnd type="none" w="sm" len="sm"/>
                      <a:tailEnd type="none" w="sm" len="sm"/>
                    </a:lnL>
                    <a:lnR w="38100" cap="flat" cmpd="sng">
                      <a:solidFill>
                        <a:srgbClr val="C83DEC"/>
                      </a:solidFill>
                      <a:prstDash val="solid"/>
                      <a:round/>
                      <a:headEnd type="none" w="sm" len="sm"/>
                      <a:tailEnd type="none" w="sm" len="sm"/>
                    </a:lnR>
                    <a:lnT w="38100" cap="flat" cmpd="sng">
                      <a:solidFill>
                        <a:srgbClr val="C83DEC"/>
                      </a:solidFill>
                      <a:prstDash val="solid"/>
                      <a:round/>
                      <a:headEnd type="none" w="sm" len="sm"/>
                      <a:tailEnd type="none" w="sm" len="sm"/>
                    </a:lnT>
                    <a:lnB w="38100" cap="flat" cmpd="sng">
                      <a:solidFill>
                        <a:srgbClr val="C83DEC"/>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pic>
        <p:nvPicPr>
          <p:cNvPr id="771" name="Google Shape;771;p29"/>
          <p:cNvPicPr preferRelativeResize="0"/>
          <p:nvPr/>
        </p:nvPicPr>
        <p:blipFill>
          <a:blip r:embed="rId5">
            <a:alphaModFix/>
          </a:blip>
          <a:stretch>
            <a:fillRect/>
          </a:stretch>
        </p:blipFill>
        <p:spPr>
          <a:xfrm>
            <a:off x="3055825" y="4156475"/>
            <a:ext cx="510275" cy="497200"/>
          </a:xfrm>
          <a:prstGeom prst="rect">
            <a:avLst/>
          </a:prstGeom>
          <a:noFill/>
          <a:ln>
            <a:noFill/>
          </a:ln>
        </p:spPr>
      </p:pic>
      <p:cxnSp>
        <p:nvCxnSpPr>
          <p:cNvPr id="772" name="Google Shape;772;p29"/>
          <p:cNvCxnSpPr/>
          <p:nvPr/>
        </p:nvCxnSpPr>
        <p:spPr>
          <a:xfrm rot="10800000">
            <a:off x="3622987" y="941338"/>
            <a:ext cx="366900" cy="3114900"/>
          </a:xfrm>
          <a:prstGeom prst="straightConnector1">
            <a:avLst/>
          </a:prstGeom>
          <a:noFill/>
          <a:ln w="76200" cap="flat" cmpd="sng">
            <a:solidFill>
              <a:srgbClr val="C83DEC"/>
            </a:solidFill>
            <a:prstDash val="solid"/>
            <a:round/>
            <a:headEnd type="none" w="med" len="med"/>
            <a:tailEnd type="none" w="med" len="med"/>
          </a:ln>
        </p:spPr>
      </p:cxnSp>
      <p:sp>
        <p:nvSpPr>
          <p:cNvPr id="773" name="Google Shape;773;p29"/>
          <p:cNvSpPr/>
          <p:nvPr/>
        </p:nvSpPr>
        <p:spPr>
          <a:xfrm rot="-3094836">
            <a:off x="3724402" y="1740227"/>
            <a:ext cx="346147" cy="426031"/>
          </a:xfrm>
          <a:prstGeom prst="arc">
            <a:avLst>
              <a:gd name="adj1" fmla="val 16200000"/>
              <a:gd name="adj2" fmla="val 0"/>
            </a:avLst>
          </a:prstGeom>
          <a:noFill/>
          <a:ln w="7620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4" name="Google Shape;774;p29"/>
          <p:cNvCxnSpPr/>
          <p:nvPr/>
        </p:nvCxnSpPr>
        <p:spPr>
          <a:xfrm rot="10800000">
            <a:off x="3981475" y="635625"/>
            <a:ext cx="8400" cy="3391800"/>
          </a:xfrm>
          <a:prstGeom prst="straightConnector1">
            <a:avLst/>
          </a:prstGeom>
          <a:noFill/>
          <a:ln w="38100" cap="flat" cmpd="sng">
            <a:solidFill>
              <a:srgbClr val="FFFFFF"/>
            </a:solidFill>
            <a:prstDash val="dash"/>
            <a:round/>
            <a:headEnd type="none" w="med" len="med"/>
            <a:tailEnd type="none" w="med" len="med"/>
          </a:ln>
        </p:spPr>
      </p:cxnSp>
      <p:cxnSp>
        <p:nvCxnSpPr>
          <p:cNvPr id="775" name="Google Shape;775;p29"/>
          <p:cNvCxnSpPr/>
          <p:nvPr/>
        </p:nvCxnSpPr>
        <p:spPr>
          <a:xfrm>
            <a:off x="6409350" y="927250"/>
            <a:ext cx="0" cy="3143100"/>
          </a:xfrm>
          <a:prstGeom prst="straightConnector1">
            <a:avLst/>
          </a:prstGeom>
          <a:noFill/>
          <a:ln w="76200" cap="flat" cmpd="sng">
            <a:solidFill>
              <a:srgbClr val="FF6F00"/>
            </a:solidFill>
            <a:prstDash val="solid"/>
            <a:round/>
            <a:headEnd type="none" w="med" len="med"/>
            <a:tailEnd type="none" w="med" len="med"/>
          </a:ln>
        </p:spPr>
      </p:cxnSp>
      <p:sp>
        <p:nvSpPr>
          <p:cNvPr id="776" name="Google Shape;776;p29"/>
          <p:cNvSpPr txBox="1"/>
          <p:nvPr/>
        </p:nvSpPr>
        <p:spPr>
          <a:xfrm rot="5400000">
            <a:off x="6138113" y="2207950"/>
            <a:ext cx="8436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i="1">
                <a:solidFill>
                  <a:srgbClr val="FF6F00"/>
                </a:solidFill>
                <a:latin typeface="Open Sans"/>
                <a:ea typeface="Open Sans"/>
                <a:cs typeface="Open Sans"/>
                <a:sym typeface="Open Sans"/>
              </a:rPr>
              <a:t>50 mm</a:t>
            </a:r>
            <a:endParaRPr sz="1200" b="1" i="1">
              <a:solidFill>
                <a:srgbClr val="FF6F00"/>
              </a:solidFill>
            </a:endParaRPr>
          </a:p>
        </p:txBody>
      </p:sp>
      <p:cxnSp>
        <p:nvCxnSpPr>
          <p:cNvPr id="777" name="Google Shape;777;p29"/>
          <p:cNvCxnSpPr/>
          <p:nvPr/>
        </p:nvCxnSpPr>
        <p:spPr>
          <a:xfrm>
            <a:off x="3546488" y="869175"/>
            <a:ext cx="2001300" cy="3000"/>
          </a:xfrm>
          <a:prstGeom prst="straightConnector1">
            <a:avLst/>
          </a:prstGeom>
          <a:noFill/>
          <a:ln w="38100" cap="flat" cmpd="sng">
            <a:solidFill>
              <a:srgbClr val="222222"/>
            </a:solidFill>
            <a:prstDash val="solid"/>
            <a:round/>
            <a:headEnd type="none" w="med" len="med"/>
            <a:tailEnd type="none" w="med" len="med"/>
          </a:ln>
        </p:spPr>
      </p:cxnSp>
      <p:sp>
        <p:nvSpPr>
          <p:cNvPr id="778" name="Google Shape;778;p29"/>
          <p:cNvSpPr txBox="1"/>
          <p:nvPr/>
        </p:nvSpPr>
        <p:spPr>
          <a:xfrm>
            <a:off x="3532687" y="517525"/>
            <a:ext cx="202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i="1">
                <a:solidFill>
                  <a:schemeClr val="dk1"/>
                </a:solidFill>
                <a:latin typeface="Open Sans"/>
                <a:ea typeface="Open Sans"/>
                <a:cs typeface="Open Sans"/>
                <a:sym typeface="Open Sans"/>
              </a:rPr>
              <a:t>31 mm</a:t>
            </a:r>
            <a:endParaRPr sz="1100" b="1" i="1"/>
          </a:p>
        </p:txBody>
      </p:sp>
      <p:graphicFrame>
        <p:nvGraphicFramePr>
          <p:cNvPr id="779" name="Google Shape;779;p29"/>
          <p:cNvGraphicFramePr/>
          <p:nvPr/>
        </p:nvGraphicFramePr>
        <p:xfrm>
          <a:off x="6860613" y="3383859"/>
          <a:ext cx="2174775" cy="379954"/>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361200">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Exclusion Angle </a:t>
                      </a:r>
                      <a:r>
                        <a:rPr lang="en" sz="1200" b="1">
                          <a:solidFill>
                            <a:srgbClr val="221E1F"/>
                          </a:solidFill>
                          <a:latin typeface="Open Sans"/>
                          <a:ea typeface="Open Sans"/>
                          <a:cs typeface="Open Sans"/>
                          <a:sym typeface="Open Sans"/>
                        </a:rPr>
                        <a:t>β = 26.89</a:t>
                      </a:r>
                      <a:r>
                        <a:rPr lang="en" sz="1200" b="1">
                          <a:solidFill>
                            <a:schemeClr val="dk1"/>
                          </a:solidFill>
                          <a:latin typeface="Open Sans"/>
                          <a:ea typeface="Open Sans"/>
                          <a:cs typeface="Open Sans"/>
                          <a:sym typeface="Open Sans"/>
                        </a:rPr>
                        <a:t>°</a:t>
                      </a:r>
                      <a:endParaRPr sz="1200" b="1">
                        <a:solidFill>
                          <a:srgbClr val="221E1F"/>
                        </a:solidFill>
                        <a:latin typeface="Open Sans"/>
                        <a:ea typeface="Open Sans"/>
                        <a:cs typeface="Open Sans"/>
                        <a:sym typeface="Open Sans"/>
                      </a:endParaRPr>
                    </a:p>
                  </a:txBody>
                  <a:tcPr marL="91425" marR="91425" marT="91425" marB="91425">
                    <a:lnL w="38100" cap="flat" cmpd="sng">
                      <a:solidFill>
                        <a:srgbClr val="52B428"/>
                      </a:solidFill>
                      <a:prstDash val="solid"/>
                      <a:round/>
                      <a:headEnd type="none" w="sm" len="sm"/>
                      <a:tailEnd type="none" w="sm" len="sm"/>
                    </a:lnL>
                    <a:lnR w="38100" cap="flat" cmpd="sng">
                      <a:solidFill>
                        <a:srgbClr val="52B428"/>
                      </a:solidFill>
                      <a:prstDash val="solid"/>
                      <a:round/>
                      <a:headEnd type="none" w="sm" len="sm"/>
                      <a:tailEnd type="none" w="sm" len="sm"/>
                    </a:lnR>
                    <a:lnT w="38100" cap="flat" cmpd="sng">
                      <a:solidFill>
                        <a:srgbClr val="52B428"/>
                      </a:solidFill>
                      <a:prstDash val="solid"/>
                      <a:round/>
                      <a:headEnd type="none" w="sm" len="sm"/>
                      <a:tailEnd type="none" w="sm" len="sm"/>
                    </a:lnT>
                    <a:lnB w="38100" cap="flat" cmpd="sng">
                      <a:solidFill>
                        <a:srgbClr val="52B428"/>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sp>
        <p:nvSpPr>
          <p:cNvPr id="780" name="Google Shape;780;p29"/>
          <p:cNvSpPr txBox="1"/>
          <p:nvPr/>
        </p:nvSpPr>
        <p:spPr>
          <a:xfrm>
            <a:off x="3294888" y="1588975"/>
            <a:ext cx="461700" cy="56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500">
                <a:solidFill>
                  <a:srgbClr val="C83DEC"/>
                </a:solidFill>
                <a:latin typeface="Open Sans ExtraBold"/>
                <a:ea typeface="Open Sans ExtraBold"/>
                <a:cs typeface="Open Sans ExtraBold"/>
                <a:sym typeface="Open Sans ExtraBold"/>
              </a:rPr>
              <a:t>α</a:t>
            </a:r>
            <a:endParaRPr sz="2700">
              <a:solidFill>
                <a:srgbClr val="C83DEC"/>
              </a:solidFill>
              <a:latin typeface="Open Sans ExtraBold"/>
              <a:ea typeface="Open Sans ExtraBold"/>
              <a:cs typeface="Open Sans ExtraBold"/>
              <a:sym typeface="Open Sans ExtraBold"/>
            </a:endParaRPr>
          </a:p>
        </p:txBody>
      </p:sp>
      <p:cxnSp>
        <p:nvCxnSpPr>
          <p:cNvPr id="781" name="Google Shape;781;p29"/>
          <p:cNvCxnSpPr/>
          <p:nvPr/>
        </p:nvCxnSpPr>
        <p:spPr>
          <a:xfrm>
            <a:off x="7922375" y="2914300"/>
            <a:ext cx="13500" cy="361200"/>
          </a:xfrm>
          <a:prstGeom prst="straightConnector1">
            <a:avLst/>
          </a:prstGeom>
          <a:noFill/>
          <a:ln w="28575" cap="flat" cmpd="sng">
            <a:solidFill>
              <a:srgbClr val="222222"/>
            </a:solidFill>
            <a:prstDash val="solid"/>
            <a:round/>
            <a:headEnd type="none" w="med" len="med"/>
            <a:tailEnd type="stealth" w="med" len="med"/>
          </a:ln>
        </p:spPr>
      </p:cxnSp>
      <p:pic>
        <p:nvPicPr>
          <p:cNvPr id="782" name="Google Shape;782;p29"/>
          <p:cNvPicPr preferRelativeResize="0"/>
          <p:nvPr/>
        </p:nvPicPr>
        <p:blipFill rotWithShape="1">
          <a:blip r:embed="rId6">
            <a:alphaModFix/>
          </a:blip>
          <a:srcRect l="7594" t="19726" r="53099" b="26668"/>
          <a:stretch/>
        </p:blipFill>
        <p:spPr>
          <a:xfrm>
            <a:off x="7638275" y="1792000"/>
            <a:ext cx="214200" cy="209700"/>
          </a:xfrm>
          <a:prstGeom prst="ellipse">
            <a:avLst/>
          </a:prstGeom>
          <a:noFill/>
          <a:ln>
            <a:noFill/>
          </a:ln>
        </p:spPr>
      </p:pic>
      <p:pic>
        <p:nvPicPr>
          <p:cNvPr id="783" name="Google Shape;783;p29"/>
          <p:cNvPicPr preferRelativeResize="0"/>
          <p:nvPr/>
        </p:nvPicPr>
        <p:blipFill rotWithShape="1">
          <a:blip r:embed="rId6">
            <a:alphaModFix/>
          </a:blip>
          <a:srcRect l="7594" t="19726" r="53099" b="26668"/>
          <a:stretch/>
        </p:blipFill>
        <p:spPr>
          <a:xfrm>
            <a:off x="8554975" y="2509000"/>
            <a:ext cx="214200" cy="209700"/>
          </a:xfrm>
          <a:prstGeom prst="ellipse">
            <a:avLst/>
          </a:prstGeom>
          <a:noFill/>
          <a:ln>
            <a:noFill/>
          </a:ln>
        </p:spPr>
      </p:pic>
      <p:cxnSp>
        <p:nvCxnSpPr>
          <p:cNvPr id="784" name="Google Shape;784;p29"/>
          <p:cNvCxnSpPr/>
          <p:nvPr/>
        </p:nvCxnSpPr>
        <p:spPr>
          <a:xfrm rot="10800000" flipH="1">
            <a:off x="3667125" y="4202075"/>
            <a:ext cx="364800" cy="600"/>
          </a:xfrm>
          <a:prstGeom prst="straightConnector1">
            <a:avLst/>
          </a:prstGeom>
          <a:noFill/>
          <a:ln w="38100" cap="flat" cmpd="sng">
            <a:solidFill>
              <a:srgbClr val="222222"/>
            </a:solidFill>
            <a:prstDash val="solid"/>
            <a:round/>
            <a:headEnd type="none" w="med" len="med"/>
            <a:tailEnd type="none" w="med" len="med"/>
          </a:ln>
        </p:spPr>
      </p:cxnSp>
      <p:cxnSp>
        <p:nvCxnSpPr>
          <p:cNvPr id="785" name="Google Shape;785;p29"/>
          <p:cNvCxnSpPr/>
          <p:nvPr/>
        </p:nvCxnSpPr>
        <p:spPr>
          <a:xfrm>
            <a:off x="5163175" y="4202650"/>
            <a:ext cx="289800" cy="2100"/>
          </a:xfrm>
          <a:prstGeom prst="straightConnector1">
            <a:avLst/>
          </a:prstGeom>
          <a:noFill/>
          <a:ln w="38100" cap="flat" cmpd="sng">
            <a:solidFill>
              <a:srgbClr val="222222"/>
            </a:solidFill>
            <a:prstDash val="solid"/>
            <a:round/>
            <a:headEnd type="none" w="med" len="med"/>
            <a:tailEnd type="none" w="med" len="med"/>
          </a:ln>
        </p:spPr>
      </p:cxnSp>
      <p:cxnSp>
        <p:nvCxnSpPr>
          <p:cNvPr id="786" name="Google Shape;786;p29"/>
          <p:cNvCxnSpPr/>
          <p:nvPr/>
        </p:nvCxnSpPr>
        <p:spPr>
          <a:xfrm rot="10800000">
            <a:off x="5163175" y="4142375"/>
            <a:ext cx="600" cy="120000"/>
          </a:xfrm>
          <a:prstGeom prst="straightConnector1">
            <a:avLst/>
          </a:prstGeom>
          <a:noFill/>
          <a:ln w="38100" cap="flat" cmpd="sng">
            <a:solidFill>
              <a:srgbClr val="222222"/>
            </a:solidFill>
            <a:prstDash val="solid"/>
            <a:round/>
            <a:headEnd type="none" w="med" len="med"/>
            <a:tailEnd type="none" w="med" len="med"/>
          </a:ln>
        </p:spPr>
      </p:cxnSp>
      <p:cxnSp>
        <p:nvCxnSpPr>
          <p:cNvPr id="787" name="Google Shape;787;p29"/>
          <p:cNvCxnSpPr/>
          <p:nvPr/>
        </p:nvCxnSpPr>
        <p:spPr>
          <a:xfrm rot="10800000">
            <a:off x="4031313" y="4143700"/>
            <a:ext cx="600" cy="120000"/>
          </a:xfrm>
          <a:prstGeom prst="straightConnector1">
            <a:avLst/>
          </a:prstGeom>
          <a:noFill/>
          <a:ln w="38100" cap="flat" cmpd="sng">
            <a:solidFill>
              <a:srgbClr val="222222"/>
            </a:solidFill>
            <a:prstDash val="solid"/>
            <a:round/>
            <a:headEnd type="none" w="med" len="med"/>
            <a:tailEnd type="none" w="med" len="med"/>
          </a:ln>
        </p:spPr>
      </p:cxnSp>
      <p:sp>
        <p:nvSpPr>
          <p:cNvPr id="788" name="Google Shape;788;p29"/>
          <p:cNvSpPr txBox="1"/>
          <p:nvPr/>
        </p:nvSpPr>
        <p:spPr>
          <a:xfrm>
            <a:off x="5366176" y="4027425"/>
            <a:ext cx="106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i="1">
                <a:solidFill>
                  <a:schemeClr val="dk1"/>
                </a:solidFill>
                <a:latin typeface="Open Sans"/>
                <a:ea typeface="Open Sans"/>
                <a:cs typeface="Open Sans"/>
                <a:sym typeface="Open Sans"/>
              </a:rPr>
              <a:t>18.5 mm</a:t>
            </a:r>
            <a:endParaRPr sz="1100" b="1" i="1"/>
          </a:p>
        </p:txBody>
      </p:sp>
      <p:sp>
        <p:nvSpPr>
          <p:cNvPr id="789" name="Google Shape;789;p29"/>
          <p:cNvSpPr txBox="1"/>
          <p:nvPr/>
        </p:nvSpPr>
        <p:spPr>
          <a:xfrm>
            <a:off x="4171975" y="1691650"/>
            <a:ext cx="4617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solidFill>
                  <a:srgbClr val="52B428"/>
                </a:solidFill>
                <a:latin typeface="Open Sans ExtraBold"/>
                <a:ea typeface="Open Sans ExtraBold"/>
                <a:cs typeface="Open Sans ExtraBold"/>
                <a:sym typeface="Open Sans ExtraBold"/>
              </a:rPr>
              <a:t>β</a:t>
            </a:r>
            <a:endParaRPr sz="3700">
              <a:solidFill>
                <a:srgbClr val="52B428"/>
              </a:solidFill>
              <a:latin typeface="Open Sans ExtraBold"/>
              <a:ea typeface="Open Sans ExtraBold"/>
              <a:cs typeface="Open Sans ExtraBold"/>
              <a:sym typeface="Open Sans ExtraBold"/>
            </a:endParaRPr>
          </a:p>
        </p:txBody>
      </p:sp>
      <p:sp>
        <p:nvSpPr>
          <p:cNvPr id="790" name="Google Shape;790;p29"/>
          <p:cNvSpPr/>
          <p:nvPr/>
        </p:nvSpPr>
        <p:spPr>
          <a:xfrm rot="-764115">
            <a:off x="3832155" y="2218261"/>
            <a:ext cx="993439" cy="753198"/>
          </a:xfrm>
          <a:prstGeom prst="arc">
            <a:avLst>
              <a:gd name="adj1" fmla="val 14105825"/>
              <a:gd name="adj2" fmla="val 21246697"/>
            </a:avLst>
          </a:prstGeom>
          <a:noFill/>
          <a:ln w="76200"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1" name="Google Shape;791;p29"/>
          <p:cNvCxnSpPr/>
          <p:nvPr/>
        </p:nvCxnSpPr>
        <p:spPr>
          <a:xfrm rot="10800000" flipH="1">
            <a:off x="3986225" y="946950"/>
            <a:ext cx="1590600" cy="3143100"/>
          </a:xfrm>
          <a:prstGeom prst="straightConnector1">
            <a:avLst/>
          </a:prstGeom>
          <a:noFill/>
          <a:ln w="76200" cap="flat" cmpd="sng">
            <a:solidFill>
              <a:srgbClr val="52B428"/>
            </a:solidFill>
            <a:prstDash val="solid"/>
            <a:round/>
            <a:headEnd type="none" w="med" len="med"/>
            <a:tailEnd type="none" w="med" len="med"/>
          </a:ln>
        </p:spPr>
      </p:cxnSp>
      <p:sp>
        <p:nvSpPr>
          <p:cNvPr id="792" name="Google Shape;792;p29"/>
          <p:cNvSpPr txBox="1"/>
          <p:nvPr/>
        </p:nvSpPr>
        <p:spPr>
          <a:xfrm>
            <a:off x="88200" y="1931250"/>
            <a:ext cx="12201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Baffle: </a:t>
            </a:r>
            <a:r>
              <a:rPr lang="en" sz="1000" b="1">
                <a:solidFill>
                  <a:srgbClr val="221E1F"/>
                </a:solidFill>
                <a:latin typeface="Open Sans"/>
                <a:ea typeface="Open Sans"/>
                <a:cs typeface="Open Sans"/>
                <a:sym typeface="Open Sans"/>
              </a:rPr>
              <a:t>50mm </a:t>
            </a:r>
            <a:endParaRPr sz="1200"/>
          </a:p>
        </p:txBody>
      </p:sp>
      <p:cxnSp>
        <p:nvCxnSpPr>
          <p:cNvPr id="793" name="Google Shape;793;p29"/>
          <p:cNvCxnSpPr/>
          <p:nvPr/>
        </p:nvCxnSpPr>
        <p:spPr>
          <a:xfrm>
            <a:off x="2462175" y="1662263"/>
            <a:ext cx="6900" cy="1716900"/>
          </a:xfrm>
          <a:prstGeom prst="straightConnector1">
            <a:avLst/>
          </a:prstGeom>
          <a:noFill/>
          <a:ln w="28575" cap="flat" cmpd="sng">
            <a:solidFill>
              <a:srgbClr val="FF6F00"/>
            </a:solidFill>
            <a:prstDash val="solid"/>
            <a:round/>
            <a:headEnd type="none" w="med" len="med"/>
            <a:tailEnd type="none" w="med" len="med"/>
          </a:ln>
        </p:spPr>
      </p:cxnSp>
      <p:sp>
        <p:nvSpPr>
          <p:cNvPr id="794" name="Google Shape;794;p29"/>
          <p:cNvSpPr txBox="1"/>
          <p:nvPr/>
        </p:nvSpPr>
        <p:spPr>
          <a:xfrm rot="5400000">
            <a:off x="1943913" y="2045875"/>
            <a:ext cx="12831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i="1">
                <a:solidFill>
                  <a:srgbClr val="FF6F00"/>
                </a:solidFill>
                <a:latin typeface="Open Sans"/>
                <a:ea typeface="Open Sans"/>
                <a:cs typeface="Open Sans"/>
                <a:sym typeface="Open Sans"/>
              </a:rPr>
              <a:t>100 mm</a:t>
            </a:r>
            <a:endParaRPr sz="800" b="1" i="1">
              <a:solidFill>
                <a:srgbClr val="FF6F00"/>
              </a:solidFill>
            </a:endParaRPr>
          </a:p>
        </p:txBody>
      </p:sp>
      <p:sp>
        <p:nvSpPr>
          <p:cNvPr id="795" name="Google Shape;795;p29"/>
          <p:cNvSpPr txBox="1"/>
          <p:nvPr/>
        </p:nvSpPr>
        <p:spPr>
          <a:xfrm>
            <a:off x="35250" y="2681775"/>
            <a:ext cx="1569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Lens/Mount: </a:t>
            </a:r>
            <a:r>
              <a:rPr lang="en" sz="1000" b="1">
                <a:solidFill>
                  <a:srgbClr val="221E1F"/>
                </a:solidFill>
                <a:latin typeface="Open Sans"/>
                <a:ea typeface="Open Sans"/>
                <a:cs typeface="Open Sans"/>
                <a:sym typeface="Open Sans"/>
              </a:rPr>
              <a:t>40mm </a:t>
            </a:r>
            <a:endParaRPr sz="1200" b="1"/>
          </a:p>
        </p:txBody>
      </p:sp>
      <p:sp>
        <p:nvSpPr>
          <p:cNvPr id="796" name="Google Shape;796;p29"/>
          <p:cNvSpPr txBox="1"/>
          <p:nvPr/>
        </p:nvSpPr>
        <p:spPr>
          <a:xfrm>
            <a:off x="64300" y="3113963"/>
            <a:ext cx="1688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Sensor/Shield: </a:t>
            </a:r>
            <a:r>
              <a:rPr lang="en" sz="1000" b="1">
                <a:solidFill>
                  <a:srgbClr val="221E1F"/>
                </a:solidFill>
                <a:latin typeface="Open Sans"/>
                <a:ea typeface="Open Sans"/>
                <a:cs typeface="Open Sans"/>
                <a:sym typeface="Open Sans"/>
              </a:rPr>
              <a:t>7mm </a:t>
            </a:r>
            <a:endParaRPr sz="1200" b="1"/>
          </a:p>
        </p:txBody>
      </p:sp>
      <p:sp>
        <p:nvSpPr>
          <p:cNvPr id="797" name="Google Shape;797;p29"/>
          <p:cNvSpPr txBox="1"/>
          <p:nvPr/>
        </p:nvSpPr>
        <p:spPr>
          <a:xfrm>
            <a:off x="0" y="3749600"/>
            <a:ext cx="1590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a:p>
        </p:txBody>
      </p:sp>
      <p:sp>
        <p:nvSpPr>
          <p:cNvPr id="798" name="Google Shape;798;p29"/>
          <p:cNvSpPr txBox="1"/>
          <p:nvPr/>
        </p:nvSpPr>
        <p:spPr>
          <a:xfrm>
            <a:off x="24750" y="3348688"/>
            <a:ext cx="1590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Margin: </a:t>
            </a:r>
            <a:r>
              <a:rPr lang="en" sz="1000" b="1">
                <a:solidFill>
                  <a:srgbClr val="221E1F"/>
                </a:solidFill>
                <a:latin typeface="Open Sans"/>
                <a:ea typeface="Open Sans"/>
                <a:cs typeface="Open Sans"/>
                <a:sym typeface="Open Sans"/>
              </a:rPr>
              <a:t>3mm</a:t>
            </a:r>
            <a:r>
              <a:rPr lang="en" sz="1000">
                <a:solidFill>
                  <a:srgbClr val="221E1F"/>
                </a:solidFill>
                <a:latin typeface="Open Sans Medium"/>
                <a:ea typeface="Open Sans Medium"/>
                <a:cs typeface="Open Sans Medium"/>
                <a:sym typeface="Open Sans Medium"/>
              </a:rPr>
              <a:t> </a:t>
            </a:r>
            <a:endParaRPr sz="1200"/>
          </a:p>
        </p:txBody>
      </p:sp>
      <p:sp>
        <p:nvSpPr>
          <p:cNvPr id="799" name="Google Shape;799;p29"/>
          <p:cNvSpPr txBox="1"/>
          <p:nvPr/>
        </p:nvSpPr>
        <p:spPr>
          <a:xfrm>
            <a:off x="236175" y="1065600"/>
            <a:ext cx="21321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221E1F"/>
                </a:solidFill>
                <a:latin typeface="Open Sans"/>
                <a:ea typeface="Open Sans"/>
                <a:cs typeface="Open Sans"/>
                <a:sym typeface="Open Sans"/>
              </a:rPr>
              <a:t>System Vertical Volume Allocation: 100mm </a:t>
            </a:r>
            <a:endParaRPr b="1">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0"/>
          <p:cNvSpPr/>
          <p:nvPr/>
        </p:nvSpPr>
        <p:spPr>
          <a:xfrm>
            <a:off x="6775475" y="564025"/>
            <a:ext cx="2368800" cy="4089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5" name="Google Shape;805;p30"/>
          <p:cNvPicPr preferRelativeResize="0"/>
          <p:nvPr/>
        </p:nvPicPr>
        <p:blipFill rotWithShape="1">
          <a:blip r:embed="rId3">
            <a:alphaModFix/>
          </a:blip>
          <a:srcRect b="14214"/>
          <a:stretch/>
        </p:blipFill>
        <p:spPr>
          <a:xfrm>
            <a:off x="1371363" y="1639662"/>
            <a:ext cx="1062000" cy="1762123"/>
          </a:xfrm>
          <a:prstGeom prst="rect">
            <a:avLst/>
          </a:prstGeom>
          <a:noFill/>
          <a:ln>
            <a:noFill/>
          </a:ln>
        </p:spPr>
      </p:pic>
      <p:sp>
        <p:nvSpPr>
          <p:cNvPr id="806" name="Google Shape;806;p30"/>
          <p:cNvSpPr/>
          <p:nvPr/>
        </p:nvSpPr>
        <p:spPr>
          <a:xfrm>
            <a:off x="99850" y="3192575"/>
            <a:ext cx="2301600" cy="181500"/>
          </a:xfrm>
          <a:prstGeom prst="rect">
            <a:avLst/>
          </a:prstGeom>
          <a:solidFill>
            <a:srgbClr val="9E9E9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0"/>
          <p:cNvSpPr/>
          <p:nvPr/>
        </p:nvSpPr>
        <p:spPr>
          <a:xfrm>
            <a:off x="99850" y="2553925"/>
            <a:ext cx="2301600" cy="601200"/>
          </a:xfrm>
          <a:prstGeom prst="rect">
            <a:avLst/>
          </a:prstGeom>
          <a:solidFill>
            <a:srgbClr val="52B428">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a:off x="99925" y="1636975"/>
            <a:ext cx="2301600" cy="8727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9" name="Google Shape;809;p30"/>
          <p:cNvPicPr preferRelativeResize="0"/>
          <p:nvPr/>
        </p:nvPicPr>
        <p:blipFill>
          <a:blip r:embed="rId4">
            <a:alphaModFix/>
          </a:blip>
          <a:stretch>
            <a:fillRect/>
          </a:stretch>
        </p:blipFill>
        <p:spPr>
          <a:xfrm>
            <a:off x="2666087" y="794475"/>
            <a:ext cx="3762086" cy="3809476"/>
          </a:xfrm>
          <a:prstGeom prst="rect">
            <a:avLst/>
          </a:prstGeom>
          <a:noFill/>
          <a:ln>
            <a:noFill/>
          </a:ln>
        </p:spPr>
      </p:pic>
      <p:sp>
        <p:nvSpPr>
          <p:cNvPr id="810" name="Google Shape;810;p30"/>
          <p:cNvSpPr/>
          <p:nvPr/>
        </p:nvSpPr>
        <p:spPr>
          <a:xfrm rot="10800000">
            <a:off x="3566100" y="930775"/>
            <a:ext cx="2076300" cy="3167100"/>
          </a:xfrm>
          <a:prstGeom prst="trapezoid">
            <a:avLst>
              <a:gd name="adj" fmla="val 25000"/>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Baffle - Internal Geometry</a:t>
            </a:r>
            <a:r>
              <a:rPr lang="en" sz="2500"/>
              <a:t>  </a:t>
            </a:r>
            <a:endParaRPr sz="2500"/>
          </a:p>
        </p:txBody>
      </p:sp>
      <p:sp>
        <p:nvSpPr>
          <p:cNvPr id="812" name="Google Shape;81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a:p>
        </p:txBody>
      </p:sp>
      <p:sp>
        <p:nvSpPr>
          <p:cNvPr id="813" name="Google Shape;813;p30"/>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814" name="Google Shape;814;p30"/>
          <p:cNvGraphicFramePr/>
          <p:nvPr/>
        </p:nvGraphicFramePr>
        <p:xfrm>
          <a:off x="6860613" y="1279047"/>
          <a:ext cx="2174775" cy="800578"/>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0"/>
                        </a:spcAft>
                        <a:buNone/>
                      </a:pPr>
                      <a:r>
                        <a:rPr lang="en" sz="1200">
                          <a:solidFill>
                            <a:srgbClr val="221E1F"/>
                          </a:solidFill>
                          <a:latin typeface="Open Sans Medium"/>
                          <a:ea typeface="Open Sans Medium"/>
                          <a:cs typeface="Open Sans Medium"/>
                          <a:sym typeface="Open Sans Medium"/>
                        </a:rPr>
                        <a:t>The star tracker shall fit within a </a:t>
                      </a:r>
                      <a:r>
                        <a:rPr lang="en" sz="1200" b="1">
                          <a:solidFill>
                            <a:srgbClr val="221E1F"/>
                          </a:solidFill>
                          <a:latin typeface="Open Sans"/>
                          <a:ea typeface="Open Sans"/>
                          <a:cs typeface="Open Sans"/>
                          <a:sym typeface="Open Sans"/>
                        </a:rPr>
                        <a:t>100x100x50mm</a:t>
                      </a:r>
                      <a:r>
                        <a:rPr lang="en" sz="1200">
                          <a:solidFill>
                            <a:srgbClr val="221E1F"/>
                          </a:solidFill>
                          <a:latin typeface="Open Sans Medium"/>
                          <a:ea typeface="Open Sans Medium"/>
                          <a:cs typeface="Open Sans Medium"/>
                          <a:sym typeface="Open Sans Medium"/>
                        </a:rPr>
                        <a:t> volume. </a:t>
                      </a:r>
                      <a:endParaRPr sz="12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graphicFrame>
        <p:nvGraphicFramePr>
          <p:cNvPr id="815" name="Google Shape;815;p30"/>
          <p:cNvGraphicFramePr/>
          <p:nvPr/>
        </p:nvGraphicFramePr>
        <p:xfrm>
          <a:off x="6860625" y="2229621"/>
          <a:ext cx="2174775" cy="589314"/>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5763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The baffle shall have an </a:t>
                      </a:r>
                      <a:r>
                        <a:rPr lang="en" sz="1200" b="1">
                          <a:solidFill>
                            <a:srgbClr val="221E1F"/>
                          </a:solidFill>
                          <a:latin typeface="Open Sans"/>
                          <a:ea typeface="Open Sans"/>
                          <a:cs typeface="Open Sans"/>
                          <a:sym typeface="Open Sans"/>
                        </a:rPr>
                        <a:t>FOV of </a:t>
                      </a:r>
                      <a:r>
                        <a:rPr lang="en" sz="1200" b="1">
                          <a:solidFill>
                            <a:schemeClr val="dk1"/>
                          </a:solidFill>
                          <a:latin typeface="Open Sans"/>
                          <a:ea typeface="Open Sans"/>
                          <a:cs typeface="Open Sans"/>
                          <a:sym typeface="Open Sans"/>
                        </a:rPr>
                        <a:t>15° → α = 7.5°</a:t>
                      </a:r>
                      <a:endParaRPr sz="1200" b="1">
                        <a:solidFill>
                          <a:schemeClr val="dk1"/>
                        </a:solidFill>
                        <a:latin typeface="Open Sans"/>
                        <a:ea typeface="Open Sans"/>
                        <a:cs typeface="Open Sans"/>
                        <a:sym typeface="Open Sans"/>
                      </a:endParaRPr>
                    </a:p>
                  </a:txBody>
                  <a:tcPr marL="91425" marR="91425" marT="91425" marB="91425">
                    <a:lnL w="38100" cap="flat" cmpd="sng">
                      <a:solidFill>
                        <a:srgbClr val="C83DEC"/>
                      </a:solidFill>
                      <a:prstDash val="solid"/>
                      <a:round/>
                      <a:headEnd type="none" w="sm" len="sm"/>
                      <a:tailEnd type="none" w="sm" len="sm"/>
                    </a:lnL>
                    <a:lnR w="38100" cap="flat" cmpd="sng">
                      <a:solidFill>
                        <a:srgbClr val="C83DEC"/>
                      </a:solidFill>
                      <a:prstDash val="solid"/>
                      <a:round/>
                      <a:headEnd type="none" w="sm" len="sm"/>
                      <a:tailEnd type="none" w="sm" len="sm"/>
                    </a:lnR>
                    <a:lnT w="38100" cap="flat" cmpd="sng">
                      <a:solidFill>
                        <a:srgbClr val="C83DEC"/>
                      </a:solidFill>
                      <a:prstDash val="solid"/>
                      <a:round/>
                      <a:headEnd type="none" w="sm" len="sm"/>
                      <a:tailEnd type="none" w="sm" len="sm"/>
                    </a:lnT>
                    <a:lnB w="38100" cap="flat" cmpd="sng">
                      <a:solidFill>
                        <a:srgbClr val="C83DEC"/>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pic>
        <p:nvPicPr>
          <p:cNvPr id="816" name="Google Shape;816;p30"/>
          <p:cNvPicPr preferRelativeResize="0"/>
          <p:nvPr/>
        </p:nvPicPr>
        <p:blipFill>
          <a:blip r:embed="rId5">
            <a:alphaModFix/>
          </a:blip>
          <a:stretch>
            <a:fillRect/>
          </a:stretch>
        </p:blipFill>
        <p:spPr>
          <a:xfrm>
            <a:off x="3055825" y="4156475"/>
            <a:ext cx="510275" cy="497200"/>
          </a:xfrm>
          <a:prstGeom prst="rect">
            <a:avLst/>
          </a:prstGeom>
          <a:noFill/>
          <a:ln>
            <a:noFill/>
          </a:ln>
        </p:spPr>
      </p:pic>
      <p:cxnSp>
        <p:nvCxnSpPr>
          <p:cNvPr id="817" name="Google Shape;817;p30"/>
          <p:cNvCxnSpPr/>
          <p:nvPr/>
        </p:nvCxnSpPr>
        <p:spPr>
          <a:xfrm rot="10800000">
            <a:off x="3622987" y="941338"/>
            <a:ext cx="366900" cy="3114900"/>
          </a:xfrm>
          <a:prstGeom prst="straightConnector1">
            <a:avLst/>
          </a:prstGeom>
          <a:noFill/>
          <a:ln w="76200" cap="flat" cmpd="sng">
            <a:solidFill>
              <a:srgbClr val="C83DEC"/>
            </a:solidFill>
            <a:prstDash val="solid"/>
            <a:round/>
            <a:headEnd type="none" w="med" len="med"/>
            <a:tailEnd type="none" w="med" len="med"/>
          </a:ln>
        </p:spPr>
      </p:cxnSp>
      <p:sp>
        <p:nvSpPr>
          <p:cNvPr id="818" name="Google Shape;818;p30"/>
          <p:cNvSpPr/>
          <p:nvPr/>
        </p:nvSpPr>
        <p:spPr>
          <a:xfrm rot="-3094836">
            <a:off x="3724402" y="1740227"/>
            <a:ext cx="346147" cy="426031"/>
          </a:xfrm>
          <a:prstGeom prst="arc">
            <a:avLst>
              <a:gd name="adj1" fmla="val 16200000"/>
              <a:gd name="adj2" fmla="val 0"/>
            </a:avLst>
          </a:prstGeom>
          <a:noFill/>
          <a:ln w="7620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9" name="Google Shape;819;p30"/>
          <p:cNvCxnSpPr/>
          <p:nvPr/>
        </p:nvCxnSpPr>
        <p:spPr>
          <a:xfrm rot="10800000">
            <a:off x="3981475" y="635625"/>
            <a:ext cx="8400" cy="3391800"/>
          </a:xfrm>
          <a:prstGeom prst="straightConnector1">
            <a:avLst/>
          </a:prstGeom>
          <a:noFill/>
          <a:ln w="38100" cap="flat" cmpd="sng">
            <a:solidFill>
              <a:srgbClr val="FFFFFF"/>
            </a:solidFill>
            <a:prstDash val="dash"/>
            <a:round/>
            <a:headEnd type="none" w="med" len="med"/>
            <a:tailEnd type="none" w="med" len="med"/>
          </a:ln>
        </p:spPr>
      </p:cxnSp>
      <p:cxnSp>
        <p:nvCxnSpPr>
          <p:cNvPr id="820" name="Google Shape;820;p30"/>
          <p:cNvCxnSpPr/>
          <p:nvPr/>
        </p:nvCxnSpPr>
        <p:spPr>
          <a:xfrm>
            <a:off x="6409350" y="927250"/>
            <a:ext cx="0" cy="3143100"/>
          </a:xfrm>
          <a:prstGeom prst="straightConnector1">
            <a:avLst/>
          </a:prstGeom>
          <a:noFill/>
          <a:ln w="76200" cap="flat" cmpd="sng">
            <a:solidFill>
              <a:srgbClr val="FF6F00"/>
            </a:solidFill>
            <a:prstDash val="solid"/>
            <a:round/>
            <a:headEnd type="none" w="med" len="med"/>
            <a:tailEnd type="none" w="med" len="med"/>
          </a:ln>
        </p:spPr>
      </p:cxnSp>
      <p:sp>
        <p:nvSpPr>
          <p:cNvPr id="821" name="Google Shape;821;p30"/>
          <p:cNvSpPr txBox="1"/>
          <p:nvPr/>
        </p:nvSpPr>
        <p:spPr>
          <a:xfrm rot="5400000">
            <a:off x="6138113" y="2207950"/>
            <a:ext cx="8436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i="1">
                <a:solidFill>
                  <a:srgbClr val="FF6F00"/>
                </a:solidFill>
                <a:latin typeface="Open Sans"/>
                <a:ea typeface="Open Sans"/>
                <a:cs typeface="Open Sans"/>
                <a:sym typeface="Open Sans"/>
              </a:rPr>
              <a:t>50 mm</a:t>
            </a:r>
            <a:endParaRPr sz="1200" b="1" i="1">
              <a:solidFill>
                <a:srgbClr val="FF6F00"/>
              </a:solidFill>
            </a:endParaRPr>
          </a:p>
        </p:txBody>
      </p:sp>
      <p:graphicFrame>
        <p:nvGraphicFramePr>
          <p:cNvPr id="822" name="Google Shape;822;p30"/>
          <p:cNvGraphicFramePr/>
          <p:nvPr/>
        </p:nvGraphicFramePr>
        <p:xfrm>
          <a:off x="6860613" y="3383859"/>
          <a:ext cx="2174775" cy="379954"/>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361200">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Exclusion Angle </a:t>
                      </a:r>
                      <a:r>
                        <a:rPr lang="en" sz="1200" b="1">
                          <a:solidFill>
                            <a:srgbClr val="221E1F"/>
                          </a:solidFill>
                          <a:latin typeface="Open Sans"/>
                          <a:ea typeface="Open Sans"/>
                          <a:cs typeface="Open Sans"/>
                          <a:sym typeface="Open Sans"/>
                        </a:rPr>
                        <a:t>β = 26.89</a:t>
                      </a:r>
                      <a:r>
                        <a:rPr lang="en" sz="1200" b="1">
                          <a:solidFill>
                            <a:schemeClr val="dk1"/>
                          </a:solidFill>
                          <a:latin typeface="Open Sans"/>
                          <a:ea typeface="Open Sans"/>
                          <a:cs typeface="Open Sans"/>
                          <a:sym typeface="Open Sans"/>
                        </a:rPr>
                        <a:t>°</a:t>
                      </a:r>
                      <a:endParaRPr sz="1200" b="1">
                        <a:solidFill>
                          <a:srgbClr val="221E1F"/>
                        </a:solidFill>
                        <a:latin typeface="Open Sans"/>
                        <a:ea typeface="Open Sans"/>
                        <a:cs typeface="Open Sans"/>
                        <a:sym typeface="Open Sans"/>
                      </a:endParaRPr>
                    </a:p>
                  </a:txBody>
                  <a:tcPr marL="91425" marR="91425" marT="91425" marB="91425">
                    <a:lnL w="38100" cap="flat" cmpd="sng">
                      <a:solidFill>
                        <a:srgbClr val="52B428"/>
                      </a:solidFill>
                      <a:prstDash val="solid"/>
                      <a:round/>
                      <a:headEnd type="none" w="sm" len="sm"/>
                      <a:tailEnd type="none" w="sm" len="sm"/>
                    </a:lnL>
                    <a:lnR w="38100" cap="flat" cmpd="sng">
                      <a:solidFill>
                        <a:srgbClr val="52B428"/>
                      </a:solidFill>
                      <a:prstDash val="solid"/>
                      <a:round/>
                      <a:headEnd type="none" w="sm" len="sm"/>
                      <a:tailEnd type="none" w="sm" len="sm"/>
                    </a:lnR>
                    <a:lnT w="38100" cap="flat" cmpd="sng">
                      <a:solidFill>
                        <a:srgbClr val="52B428"/>
                      </a:solidFill>
                      <a:prstDash val="solid"/>
                      <a:round/>
                      <a:headEnd type="none" w="sm" len="sm"/>
                      <a:tailEnd type="none" w="sm" len="sm"/>
                    </a:lnT>
                    <a:lnB w="38100" cap="flat" cmpd="sng">
                      <a:solidFill>
                        <a:srgbClr val="52B428"/>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sp>
        <p:nvSpPr>
          <p:cNvPr id="823" name="Google Shape;823;p30"/>
          <p:cNvSpPr txBox="1"/>
          <p:nvPr/>
        </p:nvSpPr>
        <p:spPr>
          <a:xfrm>
            <a:off x="3294888" y="1588975"/>
            <a:ext cx="461700" cy="56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500">
                <a:solidFill>
                  <a:srgbClr val="C83DEC"/>
                </a:solidFill>
                <a:latin typeface="Open Sans ExtraBold"/>
                <a:ea typeface="Open Sans ExtraBold"/>
                <a:cs typeface="Open Sans ExtraBold"/>
                <a:sym typeface="Open Sans ExtraBold"/>
              </a:rPr>
              <a:t>α</a:t>
            </a:r>
            <a:endParaRPr sz="2700">
              <a:solidFill>
                <a:srgbClr val="C83DEC"/>
              </a:solidFill>
              <a:latin typeface="Open Sans ExtraBold"/>
              <a:ea typeface="Open Sans ExtraBold"/>
              <a:cs typeface="Open Sans ExtraBold"/>
              <a:sym typeface="Open Sans ExtraBold"/>
            </a:endParaRPr>
          </a:p>
        </p:txBody>
      </p:sp>
      <p:cxnSp>
        <p:nvCxnSpPr>
          <p:cNvPr id="824" name="Google Shape;824;p30"/>
          <p:cNvCxnSpPr/>
          <p:nvPr/>
        </p:nvCxnSpPr>
        <p:spPr>
          <a:xfrm>
            <a:off x="7922375" y="2914300"/>
            <a:ext cx="13500" cy="361200"/>
          </a:xfrm>
          <a:prstGeom prst="straightConnector1">
            <a:avLst/>
          </a:prstGeom>
          <a:noFill/>
          <a:ln w="28575" cap="flat" cmpd="sng">
            <a:solidFill>
              <a:srgbClr val="222222"/>
            </a:solidFill>
            <a:prstDash val="solid"/>
            <a:round/>
            <a:headEnd type="none" w="med" len="med"/>
            <a:tailEnd type="stealth" w="med" len="med"/>
          </a:ln>
        </p:spPr>
      </p:cxnSp>
      <p:pic>
        <p:nvPicPr>
          <p:cNvPr id="825" name="Google Shape;825;p30"/>
          <p:cNvPicPr preferRelativeResize="0"/>
          <p:nvPr/>
        </p:nvPicPr>
        <p:blipFill rotWithShape="1">
          <a:blip r:embed="rId6">
            <a:alphaModFix/>
          </a:blip>
          <a:srcRect l="7594" t="19726" r="53099" b="26668"/>
          <a:stretch/>
        </p:blipFill>
        <p:spPr>
          <a:xfrm>
            <a:off x="7638275" y="1792000"/>
            <a:ext cx="214200" cy="209700"/>
          </a:xfrm>
          <a:prstGeom prst="ellipse">
            <a:avLst/>
          </a:prstGeom>
          <a:noFill/>
          <a:ln>
            <a:noFill/>
          </a:ln>
        </p:spPr>
      </p:pic>
      <p:pic>
        <p:nvPicPr>
          <p:cNvPr id="826" name="Google Shape;826;p30"/>
          <p:cNvPicPr preferRelativeResize="0"/>
          <p:nvPr/>
        </p:nvPicPr>
        <p:blipFill rotWithShape="1">
          <a:blip r:embed="rId6">
            <a:alphaModFix/>
          </a:blip>
          <a:srcRect l="7594" t="19726" r="53099" b="26668"/>
          <a:stretch/>
        </p:blipFill>
        <p:spPr>
          <a:xfrm>
            <a:off x="8554975" y="2509000"/>
            <a:ext cx="214200" cy="209700"/>
          </a:xfrm>
          <a:prstGeom prst="ellipse">
            <a:avLst/>
          </a:prstGeom>
          <a:noFill/>
          <a:ln>
            <a:noFill/>
          </a:ln>
        </p:spPr>
      </p:pic>
      <p:cxnSp>
        <p:nvCxnSpPr>
          <p:cNvPr id="827" name="Google Shape;827;p30"/>
          <p:cNvCxnSpPr/>
          <p:nvPr/>
        </p:nvCxnSpPr>
        <p:spPr>
          <a:xfrm rot="10800000" flipH="1">
            <a:off x="3667125" y="4202075"/>
            <a:ext cx="364800" cy="600"/>
          </a:xfrm>
          <a:prstGeom prst="straightConnector1">
            <a:avLst/>
          </a:prstGeom>
          <a:noFill/>
          <a:ln w="38100" cap="flat" cmpd="sng">
            <a:solidFill>
              <a:srgbClr val="222222"/>
            </a:solidFill>
            <a:prstDash val="solid"/>
            <a:round/>
            <a:headEnd type="none" w="med" len="med"/>
            <a:tailEnd type="none" w="med" len="med"/>
          </a:ln>
        </p:spPr>
      </p:cxnSp>
      <p:cxnSp>
        <p:nvCxnSpPr>
          <p:cNvPr id="828" name="Google Shape;828;p30"/>
          <p:cNvCxnSpPr/>
          <p:nvPr/>
        </p:nvCxnSpPr>
        <p:spPr>
          <a:xfrm>
            <a:off x="5163175" y="4202650"/>
            <a:ext cx="289800" cy="2100"/>
          </a:xfrm>
          <a:prstGeom prst="straightConnector1">
            <a:avLst/>
          </a:prstGeom>
          <a:noFill/>
          <a:ln w="38100" cap="flat" cmpd="sng">
            <a:solidFill>
              <a:srgbClr val="222222"/>
            </a:solidFill>
            <a:prstDash val="solid"/>
            <a:round/>
            <a:headEnd type="none" w="med" len="med"/>
            <a:tailEnd type="none" w="med" len="med"/>
          </a:ln>
        </p:spPr>
      </p:cxnSp>
      <p:cxnSp>
        <p:nvCxnSpPr>
          <p:cNvPr id="829" name="Google Shape;829;p30"/>
          <p:cNvCxnSpPr/>
          <p:nvPr/>
        </p:nvCxnSpPr>
        <p:spPr>
          <a:xfrm rot="10800000">
            <a:off x="5163175" y="4142375"/>
            <a:ext cx="600" cy="120000"/>
          </a:xfrm>
          <a:prstGeom prst="straightConnector1">
            <a:avLst/>
          </a:prstGeom>
          <a:noFill/>
          <a:ln w="38100" cap="flat" cmpd="sng">
            <a:solidFill>
              <a:srgbClr val="222222"/>
            </a:solidFill>
            <a:prstDash val="solid"/>
            <a:round/>
            <a:headEnd type="none" w="med" len="med"/>
            <a:tailEnd type="none" w="med" len="med"/>
          </a:ln>
        </p:spPr>
      </p:cxnSp>
      <p:cxnSp>
        <p:nvCxnSpPr>
          <p:cNvPr id="830" name="Google Shape;830;p30"/>
          <p:cNvCxnSpPr/>
          <p:nvPr/>
        </p:nvCxnSpPr>
        <p:spPr>
          <a:xfrm rot="10800000">
            <a:off x="4031313" y="4143700"/>
            <a:ext cx="600" cy="120000"/>
          </a:xfrm>
          <a:prstGeom prst="straightConnector1">
            <a:avLst/>
          </a:prstGeom>
          <a:noFill/>
          <a:ln w="38100" cap="flat" cmpd="sng">
            <a:solidFill>
              <a:srgbClr val="222222"/>
            </a:solidFill>
            <a:prstDash val="solid"/>
            <a:round/>
            <a:headEnd type="none" w="med" len="med"/>
            <a:tailEnd type="none" w="med" len="med"/>
          </a:ln>
        </p:spPr>
      </p:cxnSp>
      <p:sp>
        <p:nvSpPr>
          <p:cNvPr id="831" name="Google Shape;831;p30"/>
          <p:cNvSpPr txBox="1"/>
          <p:nvPr/>
        </p:nvSpPr>
        <p:spPr>
          <a:xfrm>
            <a:off x="5366176" y="4027425"/>
            <a:ext cx="106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i="1">
                <a:solidFill>
                  <a:schemeClr val="dk1"/>
                </a:solidFill>
                <a:latin typeface="Open Sans"/>
                <a:ea typeface="Open Sans"/>
                <a:cs typeface="Open Sans"/>
                <a:sym typeface="Open Sans"/>
              </a:rPr>
              <a:t>18.5 mm</a:t>
            </a:r>
            <a:endParaRPr sz="1100" b="1" i="1"/>
          </a:p>
        </p:txBody>
      </p:sp>
      <p:cxnSp>
        <p:nvCxnSpPr>
          <p:cNvPr id="832" name="Google Shape;832;p30"/>
          <p:cNvCxnSpPr/>
          <p:nvPr/>
        </p:nvCxnSpPr>
        <p:spPr>
          <a:xfrm rot="10800000" flipH="1">
            <a:off x="3986225" y="946950"/>
            <a:ext cx="1590600" cy="3143100"/>
          </a:xfrm>
          <a:prstGeom prst="straightConnector1">
            <a:avLst/>
          </a:prstGeom>
          <a:noFill/>
          <a:ln w="76200" cap="flat" cmpd="sng">
            <a:solidFill>
              <a:srgbClr val="52B428"/>
            </a:solidFill>
            <a:prstDash val="solid"/>
            <a:round/>
            <a:headEnd type="none" w="med" len="med"/>
            <a:tailEnd type="none" w="med" len="med"/>
          </a:ln>
        </p:spPr>
      </p:cxnSp>
      <p:sp>
        <p:nvSpPr>
          <p:cNvPr id="833" name="Google Shape;833;p30"/>
          <p:cNvSpPr txBox="1"/>
          <p:nvPr/>
        </p:nvSpPr>
        <p:spPr>
          <a:xfrm>
            <a:off x="88200" y="1931250"/>
            <a:ext cx="12201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Baffle: </a:t>
            </a:r>
            <a:r>
              <a:rPr lang="en" sz="1000" b="1">
                <a:solidFill>
                  <a:srgbClr val="221E1F"/>
                </a:solidFill>
                <a:latin typeface="Open Sans"/>
                <a:ea typeface="Open Sans"/>
                <a:cs typeface="Open Sans"/>
                <a:sym typeface="Open Sans"/>
              </a:rPr>
              <a:t>50mm </a:t>
            </a:r>
            <a:endParaRPr sz="1200"/>
          </a:p>
        </p:txBody>
      </p:sp>
      <p:cxnSp>
        <p:nvCxnSpPr>
          <p:cNvPr id="834" name="Google Shape;834;p30"/>
          <p:cNvCxnSpPr/>
          <p:nvPr/>
        </p:nvCxnSpPr>
        <p:spPr>
          <a:xfrm>
            <a:off x="2462175" y="1662263"/>
            <a:ext cx="6900" cy="1716900"/>
          </a:xfrm>
          <a:prstGeom prst="straightConnector1">
            <a:avLst/>
          </a:prstGeom>
          <a:noFill/>
          <a:ln w="28575" cap="flat" cmpd="sng">
            <a:solidFill>
              <a:srgbClr val="FF6F00"/>
            </a:solidFill>
            <a:prstDash val="solid"/>
            <a:round/>
            <a:headEnd type="none" w="med" len="med"/>
            <a:tailEnd type="none" w="med" len="med"/>
          </a:ln>
        </p:spPr>
      </p:cxnSp>
      <p:sp>
        <p:nvSpPr>
          <p:cNvPr id="835" name="Google Shape;835;p30"/>
          <p:cNvSpPr txBox="1"/>
          <p:nvPr/>
        </p:nvSpPr>
        <p:spPr>
          <a:xfrm rot="5400000">
            <a:off x="1943913" y="2045875"/>
            <a:ext cx="12831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i="1">
                <a:solidFill>
                  <a:srgbClr val="FF6F00"/>
                </a:solidFill>
                <a:latin typeface="Open Sans"/>
                <a:ea typeface="Open Sans"/>
                <a:cs typeface="Open Sans"/>
                <a:sym typeface="Open Sans"/>
              </a:rPr>
              <a:t>100 mm</a:t>
            </a:r>
            <a:endParaRPr sz="800" b="1" i="1">
              <a:solidFill>
                <a:srgbClr val="FF6F00"/>
              </a:solidFill>
            </a:endParaRPr>
          </a:p>
        </p:txBody>
      </p:sp>
      <p:sp>
        <p:nvSpPr>
          <p:cNvPr id="836" name="Google Shape;836;p30"/>
          <p:cNvSpPr txBox="1"/>
          <p:nvPr/>
        </p:nvSpPr>
        <p:spPr>
          <a:xfrm>
            <a:off x="35250" y="2681775"/>
            <a:ext cx="1569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Lens/Mount: </a:t>
            </a:r>
            <a:r>
              <a:rPr lang="en" sz="1000" b="1">
                <a:solidFill>
                  <a:srgbClr val="221E1F"/>
                </a:solidFill>
                <a:latin typeface="Open Sans"/>
                <a:ea typeface="Open Sans"/>
                <a:cs typeface="Open Sans"/>
                <a:sym typeface="Open Sans"/>
              </a:rPr>
              <a:t>40mm </a:t>
            </a:r>
            <a:endParaRPr sz="1200" b="1"/>
          </a:p>
        </p:txBody>
      </p:sp>
      <p:sp>
        <p:nvSpPr>
          <p:cNvPr id="837" name="Google Shape;837;p30"/>
          <p:cNvSpPr txBox="1"/>
          <p:nvPr/>
        </p:nvSpPr>
        <p:spPr>
          <a:xfrm>
            <a:off x="64300" y="3113963"/>
            <a:ext cx="1688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Sensor/Shield: </a:t>
            </a:r>
            <a:r>
              <a:rPr lang="en" sz="1000" b="1">
                <a:solidFill>
                  <a:srgbClr val="221E1F"/>
                </a:solidFill>
                <a:latin typeface="Open Sans"/>
                <a:ea typeface="Open Sans"/>
                <a:cs typeface="Open Sans"/>
                <a:sym typeface="Open Sans"/>
              </a:rPr>
              <a:t>7mm </a:t>
            </a:r>
            <a:endParaRPr sz="1200" b="1"/>
          </a:p>
        </p:txBody>
      </p:sp>
      <p:sp>
        <p:nvSpPr>
          <p:cNvPr id="838" name="Google Shape;838;p30"/>
          <p:cNvSpPr txBox="1"/>
          <p:nvPr/>
        </p:nvSpPr>
        <p:spPr>
          <a:xfrm>
            <a:off x="0" y="3749600"/>
            <a:ext cx="1590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a:p>
        </p:txBody>
      </p:sp>
      <p:sp>
        <p:nvSpPr>
          <p:cNvPr id="839" name="Google Shape;839;p30"/>
          <p:cNvSpPr txBox="1"/>
          <p:nvPr/>
        </p:nvSpPr>
        <p:spPr>
          <a:xfrm>
            <a:off x="24750" y="3348688"/>
            <a:ext cx="1590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221E1F"/>
                </a:solidFill>
                <a:latin typeface="Open Sans Medium"/>
                <a:ea typeface="Open Sans Medium"/>
                <a:cs typeface="Open Sans Medium"/>
                <a:sym typeface="Open Sans Medium"/>
              </a:rPr>
              <a:t>Margin: </a:t>
            </a:r>
            <a:r>
              <a:rPr lang="en" sz="1000" b="1">
                <a:solidFill>
                  <a:srgbClr val="221E1F"/>
                </a:solidFill>
                <a:latin typeface="Open Sans"/>
                <a:ea typeface="Open Sans"/>
                <a:cs typeface="Open Sans"/>
                <a:sym typeface="Open Sans"/>
              </a:rPr>
              <a:t>3mm</a:t>
            </a:r>
            <a:r>
              <a:rPr lang="en" sz="1000">
                <a:solidFill>
                  <a:srgbClr val="221E1F"/>
                </a:solidFill>
                <a:latin typeface="Open Sans Medium"/>
                <a:ea typeface="Open Sans Medium"/>
                <a:cs typeface="Open Sans Medium"/>
                <a:sym typeface="Open Sans Medium"/>
              </a:rPr>
              <a:t> </a:t>
            </a:r>
            <a:endParaRPr sz="1200"/>
          </a:p>
        </p:txBody>
      </p:sp>
      <p:sp>
        <p:nvSpPr>
          <p:cNvPr id="840" name="Google Shape;840;p30"/>
          <p:cNvSpPr txBox="1"/>
          <p:nvPr/>
        </p:nvSpPr>
        <p:spPr>
          <a:xfrm>
            <a:off x="236175" y="1065600"/>
            <a:ext cx="21321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221E1F"/>
                </a:solidFill>
                <a:latin typeface="Open Sans"/>
                <a:ea typeface="Open Sans"/>
                <a:cs typeface="Open Sans"/>
                <a:sym typeface="Open Sans"/>
              </a:rPr>
              <a:t>System Vertical Volume Allocation: 100mm </a:t>
            </a:r>
            <a:endParaRPr b="1">
              <a:latin typeface="Open Sans"/>
              <a:ea typeface="Open Sans"/>
              <a:cs typeface="Open Sans"/>
              <a:sym typeface="Open Sans"/>
            </a:endParaRPr>
          </a:p>
        </p:txBody>
      </p:sp>
      <p:sp>
        <p:nvSpPr>
          <p:cNvPr id="841" name="Google Shape;841;p30"/>
          <p:cNvSpPr txBox="1"/>
          <p:nvPr/>
        </p:nvSpPr>
        <p:spPr>
          <a:xfrm>
            <a:off x="6841772" y="3827325"/>
            <a:ext cx="2174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a:solidFill>
                  <a:schemeClr val="accent1"/>
                </a:solidFill>
                <a:latin typeface="Open Sans ExtraBold"/>
                <a:ea typeface="Open Sans ExtraBold"/>
                <a:cs typeface="Open Sans ExtraBold"/>
                <a:sym typeface="Open Sans ExtraBold"/>
              </a:rPr>
              <a:t>Stray light will successfully be attenuated when θ ≥ </a:t>
            </a:r>
            <a:r>
              <a:rPr lang="en">
                <a:solidFill>
                  <a:schemeClr val="accent1"/>
                </a:solidFill>
                <a:latin typeface="Open Sans ExtraBold"/>
                <a:ea typeface="Open Sans ExtraBold"/>
                <a:cs typeface="Open Sans ExtraBold"/>
                <a:sym typeface="Open Sans ExtraBold"/>
              </a:rPr>
              <a:t>β</a:t>
            </a:r>
            <a:r>
              <a:rPr lang="en" b="1">
                <a:solidFill>
                  <a:srgbClr val="221E1F"/>
                </a:solidFill>
                <a:latin typeface="Open Sans"/>
                <a:ea typeface="Open Sans"/>
                <a:cs typeface="Open Sans"/>
                <a:sym typeface="Open Sans"/>
              </a:rPr>
              <a:t> </a:t>
            </a:r>
            <a:endParaRPr i="1">
              <a:solidFill>
                <a:schemeClr val="dk1"/>
              </a:solidFill>
              <a:latin typeface="Open Sans"/>
              <a:ea typeface="Open Sans"/>
              <a:cs typeface="Open Sans"/>
              <a:sym typeface="Open Sans"/>
            </a:endParaRPr>
          </a:p>
        </p:txBody>
      </p:sp>
      <p:cxnSp>
        <p:nvCxnSpPr>
          <p:cNvPr id="842" name="Google Shape;842;p30"/>
          <p:cNvCxnSpPr/>
          <p:nvPr/>
        </p:nvCxnSpPr>
        <p:spPr>
          <a:xfrm flipH="1">
            <a:off x="3981475" y="590575"/>
            <a:ext cx="1809900" cy="2324100"/>
          </a:xfrm>
          <a:prstGeom prst="straightConnector1">
            <a:avLst/>
          </a:prstGeom>
          <a:noFill/>
          <a:ln w="38100" cap="flat" cmpd="sng">
            <a:solidFill>
              <a:schemeClr val="accent1"/>
            </a:solidFill>
            <a:prstDash val="solid"/>
            <a:round/>
            <a:headEnd type="none" w="med" len="med"/>
            <a:tailEnd type="triangle" w="med" len="med"/>
          </a:ln>
        </p:spPr>
      </p:cxnSp>
      <p:sp>
        <p:nvSpPr>
          <p:cNvPr id="843" name="Google Shape;843;p30"/>
          <p:cNvSpPr/>
          <p:nvPr/>
        </p:nvSpPr>
        <p:spPr>
          <a:xfrm rot="1740961">
            <a:off x="4223360" y="840258"/>
            <a:ext cx="1254911" cy="876432"/>
          </a:xfrm>
          <a:prstGeom prst="arc">
            <a:avLst>
              <a:gd name="adj1" fmla="val 13027105"/>
              <a:gd name="adj2" fmla="val 17270786"/>
            </a:avLst>
          </a:prstGeom>
          <a:noFill/>
          <a:ln w="38100" cap="flat" cmpd="sng">
            <a:solidFill>
              <a:schemeClr val="accent1"/>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txBox="1"/>
          <p:nvPr/>
        </p:nvSpPr>
        <p:spPr>
          <a:xfrm>
            <a:off x="4617400" y="862025"/>
            <a:ext cx="4668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accent1"/>
                </a:solidFill>
                <a:latin typeface="Open Sans ExtraBold"/>
                <a:ea typeface="Open Sans ExtraBold"/>
                <a:cs typeface="Open Sans ExtraBold"/>
                <a:sym typeface="Open Sans ExtraBold"/>
              </a:rPr>
              <a:t>θ</a:t>
            </a:r>
            <a:endParaRPr sz="2100">
              <a:solidFill>
                <a:schemeClr val="accent1"/>
              </a:solidFill>
            </a:endParaRPr>
          </a:p>
        </p:txBody>
      </p:sp>
      <p:cxnSp>
        <p:nvCxnSpPr>
          <p:cNvPr id="845" name="Google Shape;845;p30"/>
          <p:cNvCxnSpPr/>
          <p:nvPr/>
        </p:nvCxnSpPr>
        <p:spPr>
          <a:xfrm flipH="1">
            <a:off x="3914850" y="568675"/>
            <a:ext cx="1629300" cy="2127000"/>
          </a:xfrm>
          <a:prstGeom prst="straightConnector1">
            <a:avLst/>
          </a:prstGeom>
          <a:noFill/>
          <a:ln w="38100" cap="flat" cmpd="sng">
            <a:solidFill>
              <a:schemeClr val="accent1"/>
            </a:solidFill>
            <a:prstDash val="solid"/>
            <a:round/>
            <a:headEnd type="none" w="med" len="med"/>
            <a:tailEnd type="triangle" w="med" len="med"/>
          </a:ln>
        </p:spPr>
      </p:cxnSp>
      <p:sp>
        <p:nvSpPr>
          <p:cNvPr id="846" name="Google Shape;846;p30"/>
          <p:cNvSpPr txBox="1"/>
          <p:nvPr/>
        </p:nvSpPr>
        <p:spPr>
          <a:xfrm>
            <a:off x="4171975" y="1691650"/>
            <a:ext cx="4617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solidFill>
                  <a:srgbClr val="52B428"/>
                </a:solidFill>
                <a:latin typeface="Open Sans ExtraBold"/>
                <a:ea typeface="Open Sans ExtraBold"/>
                <a:cs typeface="Open Sans ExtraBold"/>
                <a:sym typeface="Open Sans ExtraBold"/>
              </a:rPr>
              <a:t>β</a:t>
            </a:r>
            <a:endParaRPr sz="3700">
              <a:solidFill>
                <a:srgbClr val="52B428"/>
              </a:solidFill>
              <a:latin typeface="Open Sans ExtraBold"/>
              <a:ea typeface="Open Sans ExtraBold"/>
              <a:cs typeface="Open Sans ExtraBold"/>
              <a:sym typeface="Open Sans ExtraBold"/>
            </a:endParaRPr>
          </a:p>
        </p:txBody>
      </p:sp>
      <p:cxnSp>
        <p:nvCxnSpPr>
          <p:cNvPr id="847" name="Google Shape;847;p30"/>
          <p:cNvCxnSpPr>
            <a:endCxn id="810" idx="0"/>
          </p:cNvCxnSpPr>
          <p:nvPr/>
        </p:nvCxnSpPr>
        <p:spPr>
          <a:xfrm flipH="1">
            <a:off x="4604250" y="590575"/>
            <a:ext cx="5700" cy="3507300"/>
          </a:xfrm>
          <a:prstGeom prst="straightConnector1">
            <a:avLst/>
          </a:prstGeom>
          <a:noFill/>
          <a:ln w="28575" cap="flat" cmpd="sng">
            <a:solidFill>
              <a:schemeClr val="dk1"/>
            </a:solidFill>
            <a:prstDash val="dash"/>
            <a:round/>
            <a:headEnd type="stealth" w="med" len="med"/>
            <a:tailEnd type="none" w="med" len="med"/>
          </a:ln>
        </p:spPr>
      </p:cxnSp>
      <p:sp>
        <p:nvSpPr>
          <p:cNvPr id="848" name="Google Shape;848;p30"/>
          <p:cNvSpPr/>
          <p:nvPr/>
        </p:nvSpPr>
        <p:spPr>
          <a:xfrm rot="-764115">
            <a:off x="3832155" y="2218261"/>
            <a:ext cx="993439" cy="753198"/>
          </a:xfrm>
          <a:prstGeom prst="arc">
            <a:avLst>
              <a:gd name="adj1" fmla="val 14105825"/>
              <a:gd name="adj2" fmla="val 21246697"/>
            </a:avLst>
          </a:prstGeom>
          <a:noFill/>
          <a:ln w="76200"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0"/>
          <p:cNvSpPr txBox="1"/>
          <p:nvPr/>
        </p:nvSpPr>
        <p:spPr>
          <a:xfrm rot="1151">
            <a:off x="5711761" y="568816"/>
            <a:ext cx="8961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accent1"/>
                </a:solidFill>
                <a:latin typeface="Open Sans"/>
                <a:ea typeface="Open Sans"/>
                <a:cs typeface="Open Sans"/>
                <a:sym typeface="Open Sans"/>
              </a:rPr>
              <a:t>Stray light</a:t>
            </a:r>
            <a:endParaRPr sz="1200">
              <a:solidFill>
                <a:schemeClr val="accen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31"/>
          <p:cNvPicPr preferRelativeResize="0"/>
          <p:nvPr/>
        </p:nvPicPr>
        <p:blipFill>
          <a:blip r:embed="rId3">
            <a:alphaModFix/>
          </a:blip>
          <a:stretch>
            <a:fillRect/>
          </a:stretch>
        </p:blipFill>
        <p:spPr>
          <a:xfrm>
            <a:off x="5774950" y="1638552"/>
            <a:ext cx="2338200" cy="2367635"/>
          </a:xfrm>
          <a:prstGeom prst="rect">
            <a:avLst/>
          </a:prstGeom>
          <a:noFill/>
          <a:ln>
            <a:noFill/>
          </a:ln>
        </p:spPr>
      </p:pic>
      <p:sp>
        <p:nvSpPr>
          <p:cNvPr id="855" name="Google Shape;855;p31"/>
          <p:cNvSpPr/>
          <p:nvPr/>
        </p:nvSpPr>
        <p:spPr>
          <a:xfrm rot="10800000">
            <a:off x="6370588" y="1721388"/>
            <a:ext cx="1207500" cy="1971600"/>
          </a:xfrm>
          <a:prstGeom prst="trapezoid">
            <a:avLst>
              <a:gd name="adj" fmla="val 20509"/>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latin typeface="PT Sans Narrow"/>
                <a:ea typeface="PT Sans Narrow"/>
                <a:cs typeface="PT Sans Narrow"/>
                <a:sym typeface="PT Sans Narrow"/>
              </a:rPr>
              <a:t>Baffle → Internal Features</a:t>
            </a:r>
            <a:r>
              <a:rPr lang="en" sz="2500"/>
              <a:t> </a:t>
            </a:r>
            <a:endParaRPr sz="2500"/>
          </a:p>
        </p:txBody>
      </p:sp>
      <p:sp>
        <p:nvSpPr>
          <p:cNvPr id="857" name="Google Shape;85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a:p>
        </p:txBody>
      </p:sp>
      <p:pic>
        <p:nvPicPr>
          <p:cNvPr id="858" name="Google Shape;858;p31"/>
          <p:cNvPicPr preferRelativeResize="0"/>
          <p:nvPr/>
        </p:nvPicPr>
        <p:blipFill rotWithShape="1">
          <a:blip r:embed="rId4">
            <a:alphaModFix/>
          </a:blip>
          <a:srcRect l="1160" t="30547" r="31390" b="27913"/>
          <a:stretch/>
        </p:blipFill>
        <p:spPr>
          <a:xfrm>
            <a:off x="5882600" y="753100"/>
            <a:ext cx="2143125" cy="728700"/>
          </a:xfrm>
          <a:prstGeom prst="rect">
            <a:avLst/>
          </a:prstGeom>
          <a:noFill/>
          <a:ln>
            <a:noFill/>
          </a:ln>
        </p:spPr>
      </p:pic>
      <p:sp>
        <p:nvSpPr>
          <p:cNvPr id="859" name="Google Shape;859;p31"/>
          <p:cNvSpPr txBox="1"/>
          <p:nvPr/>
        </p:nvSpPr>
        <p:spPr>
          <a:xfrm>
            <a:off x="5505888" y="4036388"/>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latin typeface="Open Sans"/>
                <a:ea typeface="Open Sans"/>
                <a:cs typeface="Open Sans"/>
                <a:sym typeface="Open Sans"/>
              </a:rPr>
              <a:t>Vane Angle Geometry</a:t>
            </a:r>
            <a:endParaRPr sz="1100" i="1">
              <a:solidFill>
                <a:schemeClr val="dk1"/>
              </a:solidFill>
              <a:latin typeface="Open Sans"/>
              <a:ea typeface="Open Sans"/>
              <a:cs typeface="Open Sans"/>
              <a:sym typeface="Open Sans"/>
            </a:endParaRPr>
          </a:p>
        </p:txBody>
      </p:sp>
      <p:sp>
        <p:nvSpPr>
          <p:cNvPr id="860" name="Google Shape;860;p31"/>
          <p:cNvSpPr/>
          <p:nvPr/>
        </p:nvSpPr>
        <p:spPr>
          <a:xfrm rot="-7918979">
            <a:off x="6454984" y="953964"/>
            <a:ext cx="302283" cy="400420"/>
          </a:xfrm>
          <a:prstGeom prst="arc">
            <a:avLst>
              <a:gd name="adj1" fmla="val 14650813"/>
              <a:gd name="adj2" fmla="val 18189292"/>
            </a:avLst>
          </a:prstGeom>
          <a:no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1" name="Google Shape;861;p31"/>
          <p:cNvCxnSpPr/>
          <p:nvPr/>
        </p:nvCxnSpPr>
        <p:spPr>
          <a:xfrm rot="10800000" flipH="1">
            <a:off x="6524850" y="1738875"/>
            <a:ext cx="1058100" cy="1893900"/>
          </a:xfrm>
          <a:prstGeom prst="straightConnector1">
            <a:avLst/>
          </a:prstGeom>
          <a:noFill/>
          <a:ln w="28575" cap="flat" cmpd="sng">
            <a:solidFill>
              <a:srgbClr val="FF6F00"/>
            </a:solidFill>
            <a:prstDash val="solid"/>
            <a:round/>
            <a:headEnd type="none" w="med" len="med"/>
            <a:tailEnd type="none" w="med" len="med"/>
          </a:ln>
        </p:spPr>
      </p:cxnSp>
      <p:cxnSp>
        <p:nvCxnSpPr>
          <p:cNvPr id="862" name="Google Shape;862;p31"/>
          <p:cNvCxnSpPr/>
          <p:nvPr/>
        </p:nvCxnSpPr>
        <p:spPr>
          <a:xfrm rot="10800000" flipH="1">
            <a:off x="6044525" y="859350"/>
            <a:ext cx="796800" cy="605100"/>
          </a:xfrm>
          <a:prstGeom prst="straightConnector1">
            <a:avLst/>
          </a:prstGeom>
          <a:noFill/>
          <a:ln w="28575" cap="flat" cmpd="sng">
            <a:solidFill>
              <a:srgbClr val="FF6F00"/>
            </a:solidFill>
            <a:prstDash val="solid"/>
            <a:round/>
            <a:headEnd type="none" w="med" len="med"/>
            <a:tailEnd type="none" w="med" len="med"/>
          </a:ln>
        </p:spPr>
      </p:cxnSp>
      <p:cxnSp>
        <p:nvCxnSpPr>
          <p:cNvPr id="863" name="Google Shape;863;p31"/>
          <p:cNvCxnSpPr/>
          <p:nvPr/>
        </p:nvCxnSpPr>
        <p:spPr>
          <a:xfrm rot="10800000" flipH="1">
            <a:off x="6510575" y="2142300"/>
            <a:ext cx="1033500" cy="1500000"/>
          </a:xfrm>
          <a:prstGeom prst="straightConnector1">
            <a:avLst/>
          </a:prstGeom>
          <a:noFill/>
          <a:ln w="28575" cap="flat" cmpd="sng">
            <a:solidFill>
              <a:srgbClr val="FF6F00"/>
            </a:solidFill>
            <a:prstDash val="solid"/>
            <a:round/>
            <a:headEnd type="none" w="med" len="med"/>
            <a:tailEnd type="none" w="med" len="med"/>
          </a:ln>
        </p:spPr>
      </p:cxnSp>
      <p:cxnSp>
        <p:nvCxnSpPr>
          <p:cNvPr id="864" name="Google Shape;864;p31"/>
          <p:cNvCxnSpPr/>
          <p:nvPr/>
        </p:nvCxnSpPr>
        <p:spPr>
          <a:xfrm rot="10800000" flipH="1">
            <a:off x="6505800" y="2551725"/>
            <a:ext cx="1000200" cy="1100100"/>
          </a:xfrm>
          <a:prstGeom prst="straightConnector1">
            <a:avLst/>
          </a:prstGeom>
          <a:noFill/>
          <a:ln w="28575" cap="flat" cmpd="sng">
            <a:solidFill>
              <a:srgbClr val="FF6F00"/>
            </a:solidFill>
            <a:prstDash val="solid"/>
            <a:round/>
            <a:headEnd type="none" w="med" len="med"/>
            <a:tailEnd type="none" w="med" len="med"/>
          </a:ln>
        </p:spPr>
      </p:cxnSp>
      <p:cxnSp>
        <p:nvCxnSpPr>
          <p:cNvPr id="865" name="Google Shape;865;p31"/>
          <p:cNvCxnSpPr/>
          <p:nvPr/>
        </p:nvCxnSpPr>
        <p:spPr>
          <a:xfrm rot="10800000" flipH="1">
            <a:off x="6520100" y="2956500"/>
            <a:ext cx="966600" cy="685800"/>
          </a:xfrm>
          <a:prstGeom prst="straightConnector1">
            <a:avLst/>
          </a:prstGeom>
          <a:noFill/>
          <a:ln w="28575" cap="flat" cmpd="sng">
            <a:solidFill>
              <a:srgbClr val="FF6F00"/>
            </a:solidFill>
            <a:prstDash val="solid"/>
            <a:round/>
            <a:headEnd type="none" w="med" len="med"/>
            <a:tailEnd type="none" w="med" len="med"/>
          </a:ln>
        </p:spPr>
      </p:cxnSp>
      <p:cxnSp>
        <p:nvCxnSpPr>
          <p:cNvPr id="866" name="Google Shape;866;p31"/>
          <p:cNvCxnSpPr/>
          <p:nvPr/>
        </p:nvCxnSpPr>
        <p:spPr>
          <a:xfrm rot="10800000" flipH="1">
            <a:off x="6510575" y="3367775"/>
            <a:ext cx="1100700" cy="279300"/>
          </a:xfrm>
          <a:prstGeom prst="straightConnector1">
            <a:avLst/>
          </a:prstGeom>
          <a:noFill/>
          <a:ln w="28575" cap="flat" cmpd="sng">
            <a:solidFill>
              <a:srgbClr val="FF6F00"/>
            </a:solidFill>
            <a:prstDash val="solid"/>
            <a:round/>
            <a:headEnd type="none" w="med" len="med"/>
            <a:tailEnd type="none" w="med" len="med"/>
          </a:ln>
        </p:spPr>
      </p:cxnSp>
      <p:sp>
        <p:nvSpPr>
          <p:cNvPr id="867" name="Google Shape;867;p31"/>
          <p:cNvSpPr txBox="1"/>
          <p:nvPr/>
        </p:nvSpPr>
        <p:spPr>
          <a:xfrm>
            <a:off x="953413" y="1209625"/>
            <a:ext cx="4731900" cy="1616100"/>
          </a:xfrm>
          <a:prstGeom prst="rect">
            <a:avLst/>
          </a:prstGeom>
          <a:noFill/>
          <a:ln>
            <a:noFill/>
          </a:ln>
        </p:spPr>
        <p:txBody>
          <a:bodyPr spcFirstLastPara="1" wrap="square" lIns="91425" tIns="91425" rIns="91425" bIns="91425" anchor="t" anchorCtr="0">
            <a:spAutoFit/>
          </a:bodyPr>
          <a:lstStyle/>
          <a:p>
            <a:pPr marL="0" lvl="0" indent="-232409" algn="l" rtl="0">
              <a:spcBef>
                <a:spcPts val="0"/>
              </a:spcBef>
              <a:spcAft>
                <a:spcPts val="0"/>
              </a:spcAft>
              <a:buClr>
                <a:schemeClr val="dk1"/>
              </a:buClr>
              <a:buSzPts val="1500"/>
              <a:buFont typeface="Open Sans SemiBold"/>
              <a:buChar char="●"/>
            </a:pPr>
            <a:r>
              <a:rPr lang="en" sz="1500">
                <a:solidFill>
                  <a:schemeClr val="dk1"/>
                </a:solidFill>
                <a:latin typeface="Open Sans SemiBold"/>
                <a:ea typeface="Open Sans SemiBold"/>
                <a:cs typeface="Open Sans SemiBold"/>
                <a:sym typeface="Open Sans SemiBold"/>
              </a:rPr>
              <a:t>Sharpness of “knife edge vanes” drives baffle performance → </a:t>
            </a:r>
            <a:r>
              <a:rPr lang="en" sz="1500" u="sng">
                <a:solidFill>
                  <a:srgbClr val="52B428"/>
                </a:solidFill>
                <a:latin typeface="Open Sans ExtraBold"/>
                <a:ea typeface="Open Sans ExtraBold"/>
                <a:cs typeface="Open Sans ExtraBold"/>
                <a:sym typeface="Open Sans ExtraBold"/>
              </a:rPr>
              <a:t>minimize radius r</a:t>
            </a:r>
            <a:endParaRPr sz="1500">
              <a:solidFill>
                <a:srgbClr val="52B428"/>
              </a:solidFill>
              <a:latin typeface="Open Sans ExtraBold"/>
              <a:ea typeface="Open Sans ExtraBold"/>
              <a:cs typeface="Open Sans ExtraBold"/>
              <a:sym typeface="Open Sans ExtraBold"/>
            </a:endParaRPr>
          </a:p>
          <a:p>
            <a:pPr marL="457200" lvl="0" indent="0" algn="l" rtl="0">
              <a:spcBef>
                <a:spcPts val="0"/>
              </a:spcBef>
              <a:spcAft>
                <a:spcPts val="0"/>
              </a:spcAft>
              <a:buNone/>
            </a:pPr>
            <a:endParaRPr sz="900">
              <a:solidFill>
                <a:schemeClr val="dk1"/>
              </a:solidFill>
              <a:latin typeface="Open Sans SemiBold"/>
              <a:ea typeface="Open Sans SemiBold"/>
              <a:cs typeface="Open Sans SemiBold"/>
              <a:sym typeface="Open Sans SemiBold"/>
            </a:endParaRPr>
          </a:p>
          <a:p>
            <a:pPr marL="0" lvl="0" indent="-232409" algn="l" rtl="0">
              <a:spcBef>
                <a:spcPts val="0"/>
              </a:spcBef>
              <a:spcAft>
                <a:spcPts val="0"/>
              </a:spcAft>
              <a:buClr>
                <a:schemeClr val="dk1"/>
              </a:buClr>
              <a:buSzPts val="1500"/>
              <a:buFont typeface="Open Sans SemiBold"/>
              <a:buChar char="●"/>
            </a:pPr>
            <a:r>
              <a:rPr lang="en" sz="1500">
                <a:solidFill>
                  <a:schemeClr val="dk1"/>
                </a:solidFill>
                <a:latin typeface="Open Sans SemiBold"/>
                <a:ea typeface="Open Sans SemiBold"/>
                <a:cs typeface="Open Sans SemiBold"/>
                <a:sym typeface="Open Sans SemiBold"/>
              </a:rPr>
              <a:t>Rays will be reflected at least twice</a:t>
            </a:r>
            <a:endParaRPr sz="1500">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endParaRPr sz="900">
              <a:solidFill>
                <a:schemeClr val="dk1"/>
              </a:solidFill>
              <a:latin typeface="Open Sans SemiBold"/>
              <a:ea typeface="Open Sans SemiBold"/>
              <a:cs typeface="Open Sans SemiBold"/>
              <a:sym typeface="Open Sans SemiBold"/>
            </a:endParaRPr>
          </a:p>
          <a:p>
            <a:pPr marL="0" lvl="0" indent="-232409" algn="l" rtl="0">
              <a:spcBef>
                <a:spcPts val="0"/>
              </a:spcBef>
              <a:spcAft>
                <a:spcPts val="0"/>
              </a:spcAft>
              <a:buClr>
                <a:schemeClr val="dk1"/>
              </a:buClr>
              <a:buSzPts val="1500"/>
              <a:buFont typeface="Open Sans SemiBold"/>
              <a:buChar char="●"/>
            </a:pPr>
            <a:r>
              <a:rPr lang="en" sz="1500" b="1">
                <a:solidFill>
                  <a:srgbClr val="FF5500"/>
                </a:solidFill>
                <a:latin typeface="Open Sans"/>
                <a:ea typeface="Open Sans"/>
                <a:cs typeface="Open Sans"/>
                <a:sym typeface="Open Sans"/>
              </a:rPr>
              <a:t>Vane angle</a:t>
            </a:r>
            <a:r>
              <a:rPr lang="en" sz="1500">
                <a:solidFill>
                  <a:schemeClr val="dk1"/>
                </a:solidFill>
                <a:latin typeface="Open Sans SemiBold"/>
                <a:ea typeface="Open Sans SemiBold"/>
                <a:cs typeface="Open Sans SemiBold"/>
                <a:sym typeface="Open Sans SemiBold"/>
              </a:rPr>
              <a:t> deflects rays away from lens</a:t>
            </a:r>
            <a:endParaRPr sz="1500">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endParaRPr sz="1500">
              <a:solidFill>
                <a:schemeClr val="dk1"/>
              </a:solidFill>
              <a:latin typeface="Open Sans SemiBold"/>
              <a:ea typeface="Open Sans SemiBold"/>
              <a:cs typeface="Open Sans SemiBold"/>
              <a:sym typeface="Open Sans SemiBold"/>
            </a:endParaRPr>
          </a:p>
        </p:txBody>
      </p:sp>
      <p:sp>
        <p:nvSpPr>
          <p:cNvPr id="868" name="Google Shape;868;p31"/>
          <p:cNvSpPr txBox="1"/>
          <p:nvPr/>
        </p:nvSpPr>
        <p:spPr>
          <a:xfrm>
            <a:off x="6470525" y="984975"/>
            <a:ext cx="499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a:solidFill>
                  <a:srgbClr val="52B428"/>
                </a:solidFill>
                <a:latin typeface="Open Sans ExtraBold"/>
                <a:ea typeface="Open Sans ExtraBold"/>
                <a:cs typeface="Open Sans ExtraBold"/>
                <a:sym typeface="Open Sans ExtraBold"/>
              </a:rPr>
              <a:t>r</a:t>
            </a:r>
            <a:endParaRPr>
              <a:latin typeface="Open Sans ExtraBold"/>
              <a:ea typeface="Open Sans ExtraBold"/>
              <a:cs typeface="Open Sans ExtraBold"/>
              <a:sym typeface="Open Sans ExtraBold"/>
            </a:endParaRPr>
          </a:p>
        </p:txBody>
      </p:sp>
      <p:pic>
        <p:nvPicPr>
          <p:cNvPr id="869" name="Google Shape;869;p31"/>
          <p:cNvPicPr preferRelativeResize="0"/>
          <p:nvPr/>
        </p:nvPicPr>
        <p:blipFill rotWithShape="1">
          <a:blip r:embed="rId5">
            <a:alphaModFix/>
          </a:blip>
          <a:srcRect/>
          <a:stretch/>
        </p:blipFill>
        <p:spPr>
          <a:xfrm>
            <a:off x="5629825" y="3744563"/>
            <a:ext cx="510275" cy="497200"/>
          </a:xfrm>
          <a:prstGeom prst="rect">
            <a:avLst/>
          </a:prstGeom>
          <a:noFill/>
          <a:ln>
            <a:noFill/>
          </a:ln>
        </p:spPr>
      </p:pic>
      <p:sp>
        <p:nvSpPr>
          <p:cNvPr id="870" name="Google Shape;870;p31"/>
          <p:cNvSpPr/>
          <p:nvPr/>
        </p:nvSpPr>
        <p:spPr>
          <a:xfrm rot="-328421">
            <a:off x="6431941" y="2435499"/>
            <a:ext cx="635297" cy="495501"/>
          </a:xfrm>
          <a:prstGeom prst="arc">
            <a:avLst>
              <a:gd name="adj1" fmla="val 14650813"/>
              <a:gd name="adj2" fmla="val 20733880"/>
            </a:avLst>
          </a:prstGeom>
          <a:noFill/>
          <a:ln w="28575" cap="flat" cmpd="sng">
            <a:solidFill>
              <a:srgbClr val="FF6F00"/>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txBox="1"/>
          <p:nvPr/>
        </p:nvSpPr>
        <p:spPr>
          <a:xfrm>
            <a:off x="7758900" y="1671875"/>
            <a:ext cx="306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lt1"/>
                </a:solidFill>
                <a:latin typeface="Open Sans"/>
                <a:ea typeface="Open Sans"/>
                <a:cs typeface="Open Sans"/>
                <a:sym typeface="Open Sans"/>
              </a:rPr>
              <a:t>1</a:t>
            </a:r>
            <a:endParaRPr sz="800">
              <a:solidFill>
                <a:schemeClr val="lt1"/>
              </a:solidFill>
            </a:endParaRPr>
          </a:p>
        </p:txBody>
      </p:sp>
      <p:sp>
        <p:nvSpPr>
          <p:cNvPr id="872" name="Google Shape;872;p31"/>
          <p:cNvSpPr txBox="1"/>
          <p:nvPr/>
        </p:nvSpPr>
        <p:spPr>
          <a:xfrm>
            <a:off x="7758900" y="2033825"/>
            <a:ext cx="306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lt1"/>
                </a:solidFill>
                <a:latin typeface="Open Sans"/>
                <a:ea typeface="Open Sans"/>
                <a:cs typeface="Open Sans"/>
                <a:sym typeface="Open Sans"/>
              </a:rPr>
              <a:t>2</a:t>
            </a:r>
            <a:endParaRPr sz="800">
              <a:solidFill>
                <a:schemeClr val="lt1"/>
              </a:solidFill>
            </a:endParaRPr>
          </a:p>
        </p:txBody>
      </p:sp>
      <p:sp>
        <p:nvSpPr>
          <p:cNvPr id="873" name="Google Shape;873;p31"/>
          <p:cNvSpPr txBox="1"/>
          <p:nvPr/>
        </p:nvSpPr>
        <p:spPr>
          <a:xfrm>
            <a:off x="7758900" y="2454050"/>
            <a:ext cx="30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Open Sans"/>
                <a:ea typeface="Open Sans"/>
                <a:cs typeface="Open Sans"/>
                <a:sym typeface="Open Sans"/>
              </a:rPr>
              <a:t>3</a:t>
            </a:r>
            <a:endParaRPr sz="1000">
              <a:solidFill>
                <a:schemeClr val="lt1"/>
              </a:solidFill>
            </a:endParaRPr>
          </a:p>
        </p:txBody>
      </p:sp>
      <p:sp>
        <p:nvSpPr>
          <p:cNvPr id="874" name="Google Shape;874;p31"/>
          <p:cNvSpPr txBox="1"/>
          <p:nvPr/>
        </p:nvSpPr>
        <p:spPr>
          <a:xfrm>
            <a:off x="7758900" y="2877600"/>
            <a:ext cx="30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Open Sans"/>
                <a:ea typeface="Open Sans"/>
                <a:cs typeface="Open Sans"/>
                <a:sym typeface="Open Sans"/>
              </a:rPr>
              <a:t>4</a:t>
            </a:r>
            <a:endParaRPr sz="900">
              <a:solidFill>
                <a:schemeClr val="lt1"/>
              </a:solidFill>
            </a:endParaRPr>
          </a:p>
        </p:txBody>
      </p:sp>
      <p:sp>
        <p:nvSpPr>
          <p:cNvPr id="875" name="Google Shape;875;p31"/>
          <p:cNvSpPr txBox="1"/>
          <p:nvPr/>
        </p:nvSpPr>
        <p:spPr>
          <a:xfrm>
            <a:off x="7758900" y="3268700"/>
            <a:ext cx="30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Open Sans"/>
                <a:ea typeface="Open Sans"/>
                <a:cs typeface="Open Sans"/>
                <a:sym typeface="Open Sans"/>
              </a:rPr>
              <a:t>5</a:t>
            </a:r>
            <a:endParaRPr sz="900">
              <a:solidFill>
                <a:schemeClr val="lt1"/>
              </a:solidFill>
            </a:endParaRPr>
          </a:p>
        </p:txBody>
      </p:sp>
      <p:cxnSp>
        <p:nvCxnSpPr>
          <p:cNvPr id="876" name="Google Shape;876;p31"/>
          <p:cNvCxnSpPr/>
          <p:nvPr/>
        </p:nvCxnSpPr>
        <p:spPr>
          <a:xfrm>
            <a:off x="6377225" y="1723025"/>
            <a:ext cx="223800" cy="1990800"/>
          </a:xfrm>
          <a:prstGeom prst="straightConnector1">
            <a:avLst/>
          </a:prstGeom>
          <a:noFill/>
          <a:ln w="28575" cap="flat" cmpd="sng">
            <a:solidFill>
              <a:srgbClr val="C83DEC"/>
            </a:solidFill>
            <a:prstDash val="solid"/>
            <a:round/>
            <a:headEnd type="none" w="med" len="med"/>
            <a:tailEnd type="none" w="med" len="med"/>
          </a:ln>
        </p:spPr>
      </p:cxnSp>
      <p:sp>
        <p:nvSpPr>
          <p:cNvPr id="877" name="Google Shape;877;p31"/>
          <p:cNvSpPr/>
          <p:nvPr/>
        </p:nvSpPr>
        <p:spPr>
          <a:xfrm rot="-2893967">
            <a:off x="6409286" y="2207454"/>
            <a:ext cx="331028" cy="349091"/>
          </a:xfrm>
          <a:prstGeom prst="arc">
            <a:avLst>
              <a:gd name="adj1" fmla="val 16200000"/>
              <a:gd name="adj2" fmla="val 20075055"/>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1"/>
          <p:cNvSpPr txBox="1"/>
          <p:nvPr/>
        </p:nvSpPr>
        <p:spPr>
          <a:xfrm>
            <a:off x="6343950" y="1808125"/>
            <a:ext cx="4617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rgbClr val="C83DEC"/>
                </a:solidFill>
                <a:latin typeface="Open Sans ExtraBold"/>
                <a:ea typeface="Open Sans ExtraBold"/>
                <a:cs typeface="Open Sans ExtraBold"/>
                <a:sym typeface="Open Sans ExtraBold"/>
              </a:rPr>
              <a:t>α</a:t>
            </a:r>
            <a:endParaRPr sz="1700">
              <a:solidFill>
                <a:srgbClr val="C83DEC"/>
              </a:solidFill>
              <a:latin typeface="Open Sans ExtraBold"/>
              <a:ea typeface="Open Sans ExtraBold"/>
              <a:cs typeface="Open Sans ExtraBold"/>
              <a:sym typeface="Open Sans ExtraBold"/>
            </a:endParaRPr>
          </a:p>
        </p:txBody>
      </p:sp>
      <p:cxnSp>
        <p:nvCxnSpPr>
          <p:cNvPr id="879" name="Google Shape;879;p31"/>
          <p:cNvCxnSpPr/>
          <p:nvPr/>
        </p:nvCxnSpPr>
        <p:spPr>
          <a:xfrm rot="10800000" flipH="1">
            <a:off x="6591725" y="1671875"/>
            <a:ext cx="28800" cy="1973100"/>
          </a:xfrm>
          <a:prstGeom prst="straightConnector1">
            <a:avLst/>
          </a:prstGeom>
          <a:noFill/>
          <a:ln w="28575" cap="flat" cmpd="sng">
            <a:solidFill>
              <a:schemeClr val="lt1"/>
            </a:solidFill>
            <a:prstDash val="dash"/>
            <a:round/>
            <a:headEnd type="none" w="med" len="med"/>
            <a:tailEnd type="none" w="med" len="med"/>
          </a:ln>
        </p:spPr>
      </p:cxnSp>
      <p:cxnSp>
        <p:nvCxnSpPr>
          <p:cNvPr id="880" name="Google Shape;880;p31"/>
          <p:cNvCxnSpPr/>
          <p:nvPr/>
        </p:nvCxnSpPr>
        <p:spPr>
          <a:xfrm>
            <a:off x="6172425" y="754538"/>
            <a:ext cx="124500" cy="738300"/>
          </a:xfrm>
          <a:prstGeom prst="straightConnector1">
            <a:avLst/>
          </a:prstGeom>
          <a:noFill/>
          <a:ln w="28575" cap="flat" cmpd="sng">
            <a:solidFill>
              <a:srgbClr val="C83DEC"/>
            </a:solidFill>
            <a:prstDash val="solid"/>
            <a:round/>
            <a:headEnd type="none" w="med" len="med"/>
            <a:tailEnd type="none" w="med" len="med"/>
          </a:ln>
        </p:spPr>
      </p:cxnSp>
      <p:sp>
        <p:nvSpPr>
          <p:cNvPr id="881" name="Google Shape;881;p31"/>
          <p:cNvSpPr/>
          <p:nvPr/>
        </p:nvSpPr>
        <p:spPr>
          <a:xfrm rot="5400000">
            <a:off x="5715963" y="930738"/>
            <a:ext cx="723900" cy="381000"/>
          </a:xfrm>
          <a:prstGeom prst="flowChartManualInpu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1"/>
          <p:cNvSpPr txBox="1"/>
          <p:nvPr/>
        </p:nvSpPr>
        <p:spPr>
          <a:xfrm>
            <a:off x="638113" y="3338575"/>
            <a:ext cx="4418700" cy="7851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Open Sans SemiBold"/>
              <a:buChar char="●"/>
            </a:pPr>
            <a:r>
              <a:rPr lang="en" sz="1500">
                <a:solidFill>
                  <a:schemeClr val="dk1"/>
                </a:solidFill>
                <a:latin typeface="Open Sans SemiBold"/>
                <a:ea typeface="Open Sans SemiBold"/>
                <a:cs typeface="Open Sans SemiBold"/>
                <a:sym typeface="Open Sans SemiBold"/>
              </a:rPr>
              <a:t>Krylon Ultra Flat Black Spray Paint</a:t>
            </a:r>
            <a:endParaRPr sz="1500">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endParaRPr sz="900">
              <a:solidFill>
                <a:schemeClr val="dk1"/>
              </a:solidFill>
              <a:latin typeface="Open Sans SemiBold"/>
              <a:ea typeface="Open Sans SemiBold"/>
              <a:cs typeface="Open Sans SemiBold"/>
              <a:sym typeface="Open Sans SemiBold"/>
            </a:endParaRPr>
          </a:p>
          <a:p>
            <a:pPr marL="457200" lvl="0" indent="-323850" algn="l" rtl="0">
              <a:spcBef>
                <a:spcPts val="0"/>
              </a:spcBef>
              <a:spcAft>
                <a:spcPts val="0"/>
              </a:spcAft>
              <a:buClr>
                <a:schemeClr val="dk1"/>
              </a:buClr>
              <a:buSzPts val="1500"/>
              <a:buFont typeface="Open Sans SemiBold"/>
              <a:buChar char="●"/>
            </a:pPr>
            <a:r>
              <a:rPr lang="en" sz="1500">
                <a:solidFill>
                  <a:schemeClr val="dk1"/>
                </a:solidFill>
                <a:latin typeface="Open Sans SemiBold"/>
                <a:ea typeface="Open Sans SemiBold"/>
                <a:cs typeface="Open Sans SemiBold"/>
                <a:sym typeface="Open Sans SemiBold"/>
              </a:rPr>
              <a:t>97-95% Absorptivity </a:t>
            </a:r>
            <a:endParaRPr sz="1500">
              <a:solidFill>
                <a:schemeClr val="dk1"/>
              </a:solidFill>
              <a:latin typeface="Open Sans SemiBold"/>
              <a:ea typeface="Open Sans SemiBold"/>
              <a:cs typeface="Open Sans SemiBold"/>
              <a:sym typeface="Open Sans SemiBold"/>
            </a:endParaRPr>
          </a:p>
        </p:txBody>
      </p:sp>
      <p:sp>
        <p:nvSpPr>
          <p:cNvPr id="883" name="Google Shape;883;p31"/>
          <p:cNvSpPr txBox="1"/>
          <p:nvPr/>
        </p:nvSpPr>
        <p:spPr>
          <a:xfrm>
            <a:off x="1087588" y="776700"/>
            <a:ext cx="42738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dk1"/>
                </a:solidFill>
                <a:latin typeface="Open Sans ExtraBold"/>
                <a:ea typeface="Open Sans ExtraBold"/>
                <a:cs typeface="Open Sans ExtraBold"/>
                <a:sym typeface="Open Sans ExtraBold"/>
              </a:rPr>
              <a:t>VANES</a:t>
            </a:r>
            <a:endParaRPr sz="2400">
              <a:latin typeface="Open Sans ExtraBold"/>
              <a:ea typeface="Open Sans ExtraBold"/>
              <a:cs typeface="Open Sans ExtraBold"/>
              <a:sym typeface="Open Sans ExtraBold"/>
            </a:endParaRPr>
          </a:p>
        </p:txBody>
      </p:sp>
      <p:sp>
        <p:nvSpPr>
          <p:cNvPr id="884" name="Google Shape;884;p31"/>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885" name="Google Shape;885;p31"/>
          <p:cNvSpPr txBox="1"/>
          <p:nvPr/>
        </p:nvSpPr>
        <p:spPr>
          <a:xfrm>
            <a:off x="777688" y="2843638"/>
            <a:ext cx="49626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dk1"/>
                </a:solidFill>
                <a:latin typeface="Open Sans ExtraBold"/>
                <a:ea typeface="Open Sans ExtraBold"/>
                <a:cs typeface="Open Sans ExtraBold"/>
                <a:sym typeface="Open Sans ExtraBold"/>
              </a:rPr>
              <a:t>INTERNAL COATING</a:t>
            </a:r>
            <a:endParaRPr sz="1900">
              <a:solidFill>
                <a:schemeClr val="dk1"/>
              </a:solidFill>
              <a:latin typeface="Open Sans ExtraBold"/>
              <a:ea typeface="Open Sans ExtraBold"/>
              <a:cs typeface="Open Sans ExtraBold"/>
              <a:sym typeface="Open Sans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3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Baffle → Stray Light Analysis</a:t>
            </a:r>
            <a:endParaRPr sz="2500">
              <a:latin typeface="PT Sans Narrow"/>
              <a:ea typeface="PT Sans Narrow"/>
              <a:cs typeface="PT Sans Narrow"/>
              <a:sym typeface="PT Sans Narrow"/>
            </a:endParaRPr>
          </a:p>
        </p:txBody>
      </p:sp>
      <p:sp>
        <p:nvSpPr>
          <p:cNvPr id="891" name="Google Shape;89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a:p>
        </p:txBody>
      </p:sp>
      <p:sp>
        <p:nvSpPr>
          <p:cNvPr id="892" name="Google Shape;892;p32"/>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pic>
        <p:nvPicPr>
          <p:cNvPr id="893" name="Google Shape;893;p32"/>
          <p:cNvPicPr preferRelativeResize="0"/>
          <p:nvPr/>
        </p:nvPicPr>
        <p:blipFill>
          <a:blip r:embed="rId3">
            <a:alphaModFix/>
          </a:blip>
          <a:stretch>
            <a:fillRect/>
          </a:stretch>
        </p:blipFill>
        <p:spPr>
          <a:xfrm>
            <a:off x="5864863" y="878975"/>
            <a:ext cx="2742650" cy="3480175"/>
          </a:xfrm>
          <a:prstGeom prst="rect">
            <a:avLst/>
          </a:prstGeom>
          <a:noFill/>
          <a:ln>
            <a:noFill/>
          </a:ln>
        </p:spPr>
      </p:pic>
      <p:sp>
        <p:nvSpPr>
          <p:cNvPr id="894" name="Google Shape;894;p32"/>
          <p:cNvSpPr/>
          <p:nvPr/>
        </p:nvSpPr>
        <p:spPr>
          <a:xfrm>
            <a:off x="6675538" y="1088250"/>
            <a:ext cx="1220100" cy="186300"/>
          </a:xfrm>
          <a:prstGeom prst="ellipse">
            <a:avLst/>
          </a:prstGeom>
          <a:no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6414350" y="2695975"/>
            <a:ext cx="1724100" cy="1581300"/>
          </a:xfrm>
          <a:prstGeom prst="rect">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32"/>
          <p:cNvCxnSpPr/>
          <p:nvPr/>
        </p:nvCxnSpPr>
        <p:spPr>
          <a:xfrm rot="10800000" flipH="1">
            <a:off x="7233025" y="2466475"/>
            <a:ext cx="3600" cy="255600"/>
          </a:xfrm>
          <a:prstGeom prst="straightConnector1">
            <a:avLst/>
          </a:prstGeom>
          <a:noFill/>
          <a:ln w="19050" cap="flat" cmpd="sng">
            <a:solidFill>
              <a:schemeClr val="dk1"/>
            </a:solidFill>
            <a:prstDash val="solid"/>
            <a:round/>
            <a:headEnd type="none" w="med" len="med"/>
            <a:tailEnd type="stealth" w="med" len="med"/>
          </a:ln>
        </p:spPr>
      </p:cxnSp>
      <p:cxnSp>
        <p:nvCxnSpPr>
          <p:cNvPr id="897" name="Google Shape;897;p32"/>
          <p:cNvCxnSpPr/>
          <p:nvPr/>
        </p:nvCxnSpPr>
        <p:spPr>
          <a:xfrm>
            <a:off x="7233025" y="2695975"/>
            <a:ext cx="209400" cy="3600"/>
          </a:xfrm>
          <a:prstGeom prst="straightConnector1">
            <a:avLst/>
          </a:prstGeom>
          <a:noFill/>
          <a:ln w="19050" cap="flat" cmpd="sng">
            <a:solidFill>
              <a:schemeClr val="dk1"/>
            </a:solidFill>
            <a:prstDash val="solid"/>
            <a:round/>
            <a:headEnd type="none" w="med" len="med"/>
            <a:tailEnd type="stealth" w="med" len="med"/>
          </a:ln>
        </p:spPr>
      </p:cxnSp>
      <p:cxnSp>
        <p:nvCxnSpPr>
          <p:cNvPr id="898" name="Google Shape;898;p32"/>
          <p:cNvCxnSpPr/>
          <p:nvPr/>
        </p:nvCxnSpPr>
        <p:spPr>
          <a:xfrm flipH="1">
            <a:off x="7068275" y="2695975"/>
            <a:ext cx="178500" cy="137100"/>
          </a:xfrm>
          <a:prstGeom prst="straightConnector1">
            <a:avLst/>
          </a:prstGeom>
          <a:noFill/>
          <a:ln w="19050" cap="flat" cmpd="sng">
            <a:solidFill>
              <a:schemeClr val="dk1"/>
            </a:solidFill>
            <a:prstDash val="solid"/>
            <a:round/>
            <a:headEnd type="none" w="med" len="med"/>
            <a:tailEnd type="stealth" w="med" len="med"/>
          </a:ln>
        </p:spPr>
      </p:cxnSp>
      <p:pic>
        <p:nvPicPr>
          <p:cNvPr id="899" name="Google Shape;899;p32"/>
          <p:cNvPicPr preferRelativeResize="0"/>
          <p:nvPr/>
        </p:nvPicPr>
        <p:blipFill>
          <a:blip r:embed="rId4">
            <a:alphaModFix/>
          </a:blip>
          <a:stretch>
            <a:fillRect/>
          </a:stretch>
        </p:blipFill>
        <p:spPr>
          <a:xfrm>
            <a:off x="556538" y="3026025"/>
            <a:ext cx="4299399" cy="984550"/>
          </a:xfrm>
          <a:prstGeom prst="rect">
            <a:avLst/>
          </a:prstGeom>
          <a:noFill/>
          <a:ln>
            <a:noFill/>
          </a:ln>
        </p:spPr>
      </p:pic>
      <p:sp>
        <p:nvSpPr>
          <p:cNvPr id="900" name="Google Shape;900;p32"/>
          <p:cNvSpPr txBox="1"/>
          <p:nvPr/>
        </p:nvSpPr>
        <p:spPr>
          <a:xfrm>
            <a:off x="5626237" y="614325"/>
            <a:ext cx="3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Open Sans"/>
                <a:ea typeface="Open Sans"/>
                <a:cs typeface="Open Sans"/>
                <a:sym typeface="Open Sans"/>
              </a:rPr>
              <a:t>ZEMAX Model Layout</a:t>
            </a:r>
            <a:endParaRPr sz="1300" b="1">
              <a:latin typeface="Open Sans"/>
              <a:ea typeface="Open Sans"/>
              <a:cs typeface="Open Sans"/>
              <a:sym typeface="Open Sans"/>
            </a:endParaRPr>
          </a:p>
        </p:txBody>
      </p:sp>
      <p:sp>
        <p:nvSpPr>
          <p:cNvPr id="901" name="Google Shape;901;p32"/>
          <p:cNvSpPr txBox="1"/>
          <p:nvPr/>
        </p:nvSpPr>
        <p:spPr>
          <a:xfrm>
            <a:off x="2096438" y="769163"/>
            <a:ext cx="331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latin typeface="Open Sans SemiBold"/>
                <a:ea typeface="Open Sans SemiBold"/>
                <a:cs typeface="Open Sans SemiBold"/>
                <a:sym typeface="Open Sans SemiBold"/>
              </a:rPr>
              <a:t>Models the propagation of rays through an optical system.  </a:t>
            </a:r>
            <a:endParaRPr sz="900" i="1"/>
          </a:p>
        </p:txBody>
      </p:sp>
      <p:sp>
        <p:nvSpPr>
          <p:cNvPr id="902" name="Google Shape;902;p32"/>
          <p:cNvSpPr txBox="1"/>
          <p:nvPr/>
        </p:nvSpPr>
        <p:spPr>
          <a:xfrm>
            <a:off x="406425" y="1499475"/>
            <a:ext cx="4923000" cy="14316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1"/>
              </a:buClr>
              <a:buSzPts val="1300"/>
              <a:buChar char="●"/>
            </a:pPr>
            <a:r>
              <a:rPr lang="en" sz="1300">
                <a:solidFill>
                  <a:schemeClr val="dk1"/>
                </a:solidFill>
                <a:latin typeface="Open Sans SemiBold"/>
                <a:ea typeface="Open Sans SemiBold"/>
                <a:cs typeface="Open Sans SemiBold"/>
                <a:sym typeface="Open Sans SemiBold"/>
              </a:rPr>
              <a:t>Simulation mode that allows many interactions between rays and and an object. </a:t>
            </a:r>
            <a:endParaRPr sz="1300">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endParaRPr sz="800">
              <a:solidFill>
                <a:schemeClr val="dk1"/>
              </a:solidFill>
              <a:latin typeface="Open Sans SemiBold"/>
              <a:ea typeface="Open Sans SemiBold"/>
              <a:cs typeface="Open Sans SemiBold"/>
              <a:sym typeface="Open Sans SemiBold"/>
            </a:endParaRPr>
          </a:p>
          <a:p>
            <a:pPr marL="457200" lvl="0" indent="-311150" algn="l" rtl="0">
              <a:spcBef>
                <a:spcPts val="0"/>
              </a:spcBef>
              <a:spcAft>
                <a:spcPts val="0"/>
              </a:spcAft>
              <a:buClr>
                <a:schemeClr val="dk1"/>
              </a:buClr>
              <a:buSzPts val="1300"/>
              <a:buChar char="●"/>
            </a:pPr>
            <a:r>
              <a:rPr lang="en" sz="1300" b="1">
                <a:solidFill>
                  <a:srgbClr val="FF5500"/>
                </a:solidFill>
                <a:latin typeface="Open Sans"/>
                <a:ea typeface="Open Sans"/>
                <a:cs typeface="Open Sans"/>
                <a:sym typeface="Open Sans"/>
              </a:rPr>
              <a:t># Analysis Rays: </a:t>
            </a:r>
            <a:r>
              <a:rPr lang="en" sz="1300">
                <a:solidFill>
                  <a:schemeClr val="dk1"/>
                </a:solidFill>
                <a:latin typeface="Open Sans SemiBold"/>
                <a:ea typeface="Open Sans SemiBold"/>
                <a:cs typeface="Open Sans SemiBold"/>
                <a:sym typeface="Open Sans SemiBold"/>
              </a:rPr>
              <a:t>100,000</a:t>
            </a:r>
            <a:endParaRPr sz="1300">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endParaRPr sz="800">
              <a:solidFill>
                <a:schemeClr val="dk1"/>
              </a:solidFill>
              <a:latin typeface="Open Sans SemiBold"/>
              <a:ea typeface="Open Sans SemiBold"/>
              <a:cs typeface="Open Sans SemiBold"/>
              <a:sym typeface="Open Sans SemiBold"/>
            </a:endParaRPr>
          </a:p>
          <a:p>
            <a:pPr marL="457200" lvl="0" indent="-311150" algn="l" rtl="0">
              <a:spcBef>
                <a:spcPts val="0"/>
              </a:spcBef>
              <a:spcAft>
                <a:spcPts val="0"/>
              </a:spcAft>
              <a:buClr>
                <a:schemeClr val="dk1"/>
              </a:buClr>
              <a:buSzPts val="1300"/>
              <a:buChar char="●"/>
            </a:pPr>
            <a:r>
              <a:rPr lang="en" sz="1300" b="1">
                <a:solidFill>
                  <a:schemeClr val="dk1"/>
                </a:solidFill>
                <a:latin typeface="Open Sans"/>
                <a:ea typeface="Open Sans"/>
                <a:cs typeface="Open Sans"/>
                <a:sym typeface="Open Sans"/>
              </a:rPr>
              <a:t>Scatter Fraction: </a:t>
            </a:r>
            <a:r>
              <a:rPr lang="en" sz="1300">
                <a:solidFill>
                  <a:schemeClr val="dk1"/>
                </a:solidFill>
                <a:latin typeface="Open Sans SemiBold"/>
                <a:ea typeface="Open Sans SemiBold"/>
                <a:cs typeface="Open Sans SemiBold"/>
                <a:sym typeface="Open Sans SemiBold"/>
              </a:rPr>
              <a:t>(0-1)</a:t>
            </a:r>
            <a:r>
              <a:rPr lang="en" sz="1300" b="1">
                <a:solidFill>
                  <a:schemeClr val="dk1"/>
                </a:solidFill>
                <a:latin typeface="Open Sans"/>
                <a:ea typeface="Open Sans"/>
                <a:cs typeface="Open Sans"/>
                <a:sym typeface="Open Sans"/>
              </a:rPr>
              <a:t> </a:t>
            </a:r>
            <a:r>
              <a:rPr lang="en" sz="1300">
                <a:solidFill>
                  <a:schemeClr val="dk1"/>
                </a:solidFill>
                <a:latin typeface="Open Sans SemiBold"/>
                <a:ea typeface="Open Sans SemiBold"/>
                <a:cs typeface="Open Sans SemiBold"/>
                <a:sym typeface="Open Sans SemiBold"/>
              </a:rPr>
              <a:t>Amount of reflected light that is scattered in a </a:t>
            </a:r>
            <a:r>
              <a:rPr lang="en" sz="1300" i="1">
                <a:solidFill>
                  <a:schemeClr val="dk1"/>
                </a:solidFill>
                <a:latin typeface="Open Sans SemiBold"/>
                <a:ea typeface="Open Sans SemiBold"/>
                <a:cs typeface="Open Sans SemiBold"/>
                <a:sym typeface="Open Sans SemiBold"/>
              </a:rPr>
              <a:t>hemispherical</a:t>
            </a:r>
            <a:r>
              <a:rPr lang="en" sz="1300">
                <a:solidFill>
                  <a:schemeClr val="dk1"/>
                </a:solidFill>
                <a:latin typeface="Open Sans SemiBold"/>
                <a:ea typeface="Open Sans SemiBold"/>
                <a:cs typeface="Open Sans SemiBold"/>
                <a:sym typeface="Open Sans SemiBold"/>
              </a:rPr>
              <a:t> distribution.</a:t>
            </a:r>
            <a:endParaRPr sz="1300">
              <a:solidFill>
                <a:schemeClr val="dk1"/>
              </a:solidFill>
              <a:latin typeface="Open Sans SemiBold"/>
              <a:ea typeface="Open Sans SemiBold"/>
              <a:cs typeface="Open Sans SemiBold"/>
              <a:sym typeface="Open Sans SemiBold"/>
            </a:endParaRPr>
          </a:p>
        </p:txBody>
      </p:sp>
      <p:sp>
        <p:nvSpPr>
          <p:cNvPr id="903" name="Google Shape;903;p32"/>
          <p:cNvSpPr txBox="1"/>
          <p:nvPr/>
        </p:nvSpPr>
        <p:spPr>
          <a:xfrm>
            <a:off x="648688" y="3860525"/>
            <a:ext cx="2146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Open Sans SemiBold"/>
                <a:ea typeface="Open Sans SemiBold"/>
                <a:cs typeface="Open Sans SemiBold"/>
                <a:sym typeface="Open Sans SemiBold"/>
              </a:rPr>
              <a:t>“Specular” (shiny)</a:t>
            </a:r>
            <a:endParaRPr sz="1100"/>
          </a:p>
        </p:txBody>
      </p:sp>
      <p:sp>
        <p:nvSpPr>
          <p:cNvPr id="904" name="Google Shape;904;p32"/>
          <p:cNvSpPr txBox="1"/>
          <p:nvPr/>
        </p:nvSpPr>
        <p:spPr>
          <a:xfrm>
            <a:off x="3708250" y="3860525"/>
            <a:ext cx="145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Open Sans SemiBold"/>
                <a:ea typeface="Open Sans SemiBold"/>
                <a:cs typeface="Open Sans SemiBold"/>
                <a:sym typeface="Open Sans SemiBold"/>
              </a:rPr>
              <a:t>“Diffuse” (matte)</a:t>
            </a:r>
            <a:endParaRPr sz="1100"/>
          </a:p>
        </p:txBody>
      </p:sp>
      <p:sp>
        <p:nvSpPr>
          <p:cNvPr id="905" name="Google Shape;905;p32"/>
          <p:cNvSpPr txBox="1"/>
          <p:nvPr/>
        </p:nvSpPr>
        <p:spPr>
          <a:xfrm flipH="1">
            <a:off x="1166388" y="4067700"/>
            <a:ext cx="30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Open Sans"/>
                <a:ea typeface="Open Sans"/>
                <a:cs typeface="Open Sans"/>
                <a:sym typeface="Open Sans"/>
              </a:rPr>
              <a:t>1</a:t>
            </a:r>
            <a:endParaRPr sz="1200" b="1"/>
          </a:p>
        </p:txBody>
      </p:sp>
      <p:sp>
        <p:nvSpPr>
          <p:cNvPr id="906" name="Google Shape;906;p32"/>
          <p:cNvSpPr txBox="1"/>
          <p:nvPr/>
        </p:nvSpPr>
        <p:spPr>
          <a:xfrm>
            <a:off x="4129663" y="4067700"/>
            <a:ext cx="25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Open Sans"/>
                <a:ea typeface="Open Sans"/>
                <a:cs typeface="Open Sans"/>
                <a:sym typeface="Open Sans"/>
              </a:rPr>
              <a:t>0</a:t>
            </a:r>
            <a:endParaRPr sz="1200" b="1"/>
          </a:p>
        </p:txBody>
      </p:sp>
      <p:sp>
        <p:nvSpPr>
          <p:cNvPr id="907" name="Google Shape;907;p32"/>
          <p:cNvSpPr/>
          <p:nvPr/>
        </p:nvSpPr>
        <p:spPr>
          <a:xfrm>
            <a:off x="5474888" y="1494013"/>
            <a:ext cx="1528200" cy="255600"/>
          </a:xfrm>
          <a:prstGeom prst="rect">
            <a:avLst/>
          </a:prstGeom>
          <a:solidFill>
            <a:srgbClr val="C83DEC">
              <a:alpha val="25140"/>
            </a:srgbClr>
          </a:solidFill>
          <a:ln w="1905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txBox="1"/>
          <p:nvPr/>
        </p:nvSpPr>
        <p:spPr>
          <a:xfrm>
            <a:off x="5582150" y="1450238"/>
            <a:ext cx="1296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latin typeface="Open Sans"/>
                <a:ea typeface="Open Sans"/>
                <a:cs typeface="Open Sans"/>
                <a:sym typeface="Open Sans"/>
              </a:rPr>
              <a:t>Baffle</a:t>
            </a:r>
            <a:r>
              <a:rPr lang="en" sz="1200">
                <a:solidFill>
                  <a:schemeClr val="dk1"/>
                </a:solidFill>
                <a:latin typeface="Open Sans SemiBold"/>
                <a:ea typeface="Open Sans SemiBold"/>
                <a:cs typeface="Open Sans SemiBold"/>
                <a:sym typeface="Open Sans SemiBold"/>
              </a:rPr>
              <a:t> </a:t>
            </a:r>
            <a:endParaRPr/>
          </a:p>
        </p:txBody>
      </p:sp>
      <p:sp>
        <p:nvSpPr>
          <p:cNvPr id="909" name="Google Shape;909;p32"/>
          <p:cNvSpPr/>
          <p:nvPr/>
        </p:nvSpPr>
        <p:spPr>
          <a:xfrm>
            <a:off x="6908263" y="4311350"/>
            <a:ext cx="755400" cy="255600"/>
          </a:xfrm>
          <a:prstGeom prst="rect">
            <a:avLst/>
          </a:prstGeom>
          <a:solidFill>
            <a:srgbClr val="52B428">
              <a:alpha val="46930"/>
            </a:srgbClr>
          </a:solidFill>
          <a:ln w="19050"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txBox="1"/>
          <p:nvPr/>
        </p:nvSpPr>
        <p:spPr>
          <a:xfrm>
            <a:off x="6806313" y="4254500"/>
            <a:ext cx="94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SemiBold"/>
                <a:ea typeface="Open Sans SemiBold"/>
                <a:cs typeface="Open Sans SemiBold"/>
                <a:sym typeface="Open Sans SemiBold"/>
              </a:rPr>
              <a:t>Detector</a:t>
            </a:r>
            <a:endParaRPr sz="900">
              <a:latin typeface="Open Sans SemiBold"/>
              <a:ea typeface="Open Sans SemiBold"/>
              <a:cs typeface="Open Sans SemiBold"/>
              <a:sym typeface="Open Sans SemiBold"/>
            </a:endParaRPr>
          </a:p>
        </p:txBody>
      </p:sp>
      <p:pic>
        <p:nvPicPr>
          <p:cNvPr id="911" name="Google Shape;911;p32"/>
          <p:cNvPicPr preferRelativeResize="0"/>
          <p:nvPr/>
        </p:nvPicPr>
        <p:blipFill>
          <a:blip r:embed="rId5">
            <a:alphaModFix/>
          </a:blip>
          <a:stretch>
            <a:fillRect/>
          </a:stretch>
        </p:blipFill>
        <p:spPr>
          <a:xfrm>
            <a:off x="765163" y="749338"/>
            <a:ext cx="1179349" cy="655200"/>
          </a:xfrm>
          <a:prstGeom prst="rect">
            <a:avLst/>
          </a:prstGeom>
          <a:noFill/>
          <a:ln>
            <a:noFill/>
          </a:ln>
        </p:spPr>
      </p:pic>
      <p:cxnSp>
        <p:nvCxnSpPr>
          <p:cNvPr id="912" name="Google Shape;912;p32"/>
          <p:cNvCxnSpPr/>
          <p:nvPr/>
        </p:nvCxnSpPr>
        <p:spPr>
          <a:xfrm flipH="1">
            <a:off x="2046650" y="851800"/>
            <a:ext cx="4800" cy="450300"/>
          </a:xfrm>
          <a:prstGeom prst="straightConnector1">
            <a:avLst/>
          </a:prstGeom>
          <a:noFill/>
          <a:ln w="28575" cap="flat" cmpd="sng">
            <a:solidFill>
              <a:srgbClr val="9E9E9E"/>
            </a:solidFill>
            <a:prstDash val="solid"/>
            <a:round/>
            <a:headEnd type="none" w="med" len="med"/>
            <a:tailEnd type="none" w="med" len="med"/>
          </a:ln>
        </p:spPr>
      </p:cxnSp>
      <p:cxnSp>
        <p:nvCxnSpPr>
          <p:cNvPr id="913" name="Google Shape;913;p32"/>
          <p:cNvCxnSpPr>
            <a:stCxn id="894" idx="2"/>
          </p:cNvCxnSpPr>
          <p:nvPr/>
        </p:nvCxnSpPr>
        <p:spPr>
          <a:xfrm flipH="1">
            <a:off x="6672238" y="1181400"/>
            <a:ext cx="3300" cy="1428600"/>
          </a:xfrm>
          <a:prstGeom prst="straightConnector1">
            <a:avLst/>
          </a:prstGeom>
          <a:noFill/>
          <a:ln w="9525" cap="flat" cmpd="sng">
            <a:solidFill>
              <a:srgbClr val="FF5500"/>
            </a:solidFill>
            <a:prstDash val="solid"/>
            <a:round/>
            <a:headEnd type="none" w="med" len="med"/>
            <a:tailEnd type="triangle" w="med" len="med"/>
          </a:ln>
        </p:spPr>
      </p:cxnSp>
      <p:cxnSp>
        <p:nvCxnSpPr>
          <p:cNvPr id="914" name="Google Shape;914;p32"/>
          <p:cNvCxnSpPr/>
          <p:nvPr/>
        </p:nvCxnSpPr>
        <p:spPr>
          <a:xfrm>
            <a:off x="6785063" y="11813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15" name="Google Shape;915;p32"/>
          <p:cNvCxnSpPr/>
          <p:nvPr/>
        </p:nvCxnSpPr>
        <p:spPr>
          <a:xfrm>
            <a:off x="6896088"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16" name="Google Shape;916;p32"/>
          <p:cNvCxnSpPr/>
          <p:nvPr/>
        </p:nvCxnSpPr>
        <p:spPr>
          <a:xfrm>
            <a:off x="7012538"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17" name="Google Shape;917;p32"/>
          <p:cNvCxnSpPr/>
          <p:nvPr/>
        </p:nvCxnSpPr>
        <p:spPr>
          <a:xfrm>
            <a:off x="7126275"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18" name="Google Shape;918;p32"/>
          <p:cNvCxnSpPr/>
          <p:nvPr/>
        </p:nvCxnSpPr>
        <p:spPr>
          <a:xfrm>
            <a:off x="7233025"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19" name="Google Shape;919;p32"/>
          <p:cNvCxnSpPr/>
          <p:nvPr/>
        </p:nvCxnSpPr>
        <p:spPr>
          <a:xfrm>
            <a:off x="7339900"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20" name="Google Shape;920;p32"/>
          <p:cNvCxnSpPr/>
          <p:nvPr/>
        </p:nvCxnSpPr>
        <p:spPr>
          <a:xfrm>
            <a:off x="7444675"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21" name="Google Shape;921;p32"/>
          <p:cNvCxnSpPr/>
          <p:nvPr/>
        </p:nvCxnSpPr>
        <p:spPr>
          <a:xfrm>
            <a:off x="7549450"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22" name="Google Shape;922;p32"/>
          <p:cNvCxnSpPr/>
          <p:nvPr/>
        </p:nvCxnSpPr>
        <p:spPr>
          <a:xfrm>
            <a:off x="7654225"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23" name="Google Shape;923;p32"/>
          <p:cNvCxnSpPr/>
          <p:nvPr/>
        </p:nvCxnSpPr>
        <p:spPr>
          <a:xfrm>
            <a:off x="7748925" y="1183788"/>
            <a:ext cx="1500" cy="1423800"/>
          </a:xfrm>
          <a:prstGeom prst="straightConnector1">
            <a:avLst/>
          </a:prstGeom>
          <a:noFill/>
          <a:ln w="9525" cap="flat" cmpd="sng">
            <a:solidFill>
              <a:srgbClr val="FF5500"/>
            </a:solidFill>
            <a:prstDash val="solid"/>
            <a:round/>
            <a:headEnd type="none" w="med" len="med"/>
            <a:tailEnd type="triangle" w="med" len="med"/>
          </a:ln>
        </p:spPr>
      </p:cxnSp>
      <p:cxnSp>
        <p:nvCxnSpPr>
          <p:cNvPr id="924" name="Google Shape;924;p32"/>
          <p:cNvCxnSpPr/>
          <p:nvPr/>
        </p:nvCxnSpPr>
        <p:spPr>
          <a:xfrm>
            <a:off x="7843625" y="1183788"/>
            <a:ext cx="1500" cy="1423800"/>
          </a:xfrm>
          <a:prstGeom prst="straightConnector1">
            <a:avLst/>
          </a:prstGeom>
          <a:noFill/>
          <a:ln w="9525" cap="flat" cmpd="sng">
            <a:solidFill>
              <a:srgbClr val="FF5500"/>
            </a:solidFill>
            <a:prstDash val="solid"/>
            <a:round/>
            <a:headEnd type="none" w="med" len="med"/>
            <a:tailEnd type="triangle" w="med" len="med"/>
          </a:ln>
        </p:spPr>
      </p:cxnSp>
      <p:sp>
        <p:nvSpPr>
          <p:cNvPr id="925" name="Google Shape;925;p32"/>
          <p:cNvSpPr/>
          <p:nvPr/>
        </p:nvSpPr>
        <p:spPr>
          <a:xfrm>
            <a:off x="7205963" y="1513250"/>
            <a:ext cx="1528200" cy="255600"/>
          </a:xfrm>
          <a:prstGeom prst="rect">
            <a:avLst/>
          </a:prstGeom>
          <a:solidFill>
            <a:srgbClr val="FF6F00">
              <a:alpha val="49160"/>
            </a:srgbClr>
          </a:solidFill>
          <a:ln w="19050"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7205963" y="1769700"/>
            <a:ext cx="1528200" cy="431100"/>
          </a:xfrm>
          <a:prstGeom prst="rect">
            <a:avLst/>
          </a:prstGeom>
          <a:solidFill>
            <a:schemeClr val="lt1"/>
          </a:solidFill>
          <a:ln w="19050"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txBox="1"/>
          <p:nvPr/>
        </p:nvSpPr>
        <p:spPr>
          <a:xfrm>
            <a:off x="7233013" y="1450238"/>
            <a:ext cx="152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latin typeface="Open Sans"/>
                <a:ea typeface="Open Sans"/>
                <a:cs typeface="Open Sans"/>
                <a:sym typeface="Open Sans"/>
              </a:rPr>
              <a:t>Source</a:t>
            </a:r>
            <a:r>
              <a:rPr lang="en" sz="1200">
                <a:solidFill>
                  <a:schemeClr val="dk1"/>
                </a:solidFill>
                <a:latin typeface="Open Sans SemiBold"/>
                <a:ea typeface="Open Sans SemiBold"/>
                <a:cs typeface="Open Sans SemiBold"/>
                <a:sym typeface="Open Sans SemiBold"/>
              </a:rPr>
              <a:t> </a:t>
            </a:r>
            <a:endParaRPr/>
          </a:p>
        </p:txBody>
      </p:sp>
      <p:sp>
        <p:nvSpPr>
          <p:cNvPr id="928" name="Google Shape;928;p32"/>
          <p:cNvSpPr txBox="1"/>
          <p:nvPr/>
        </p:nvSpPr>
        <p:spPr>
          <a:xfrm>
            <a:off x="7217438" y="1733463"/>
            <a:ext cx="172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Open Sans SemiBold"/>
                <a:ea typeface="Open Sans SemiBold"/>
                <a:cs typeface="Open Sans SemiBold"/>
                <a:sym typeface="Open Sans SemiBold"/>
              </a:rPr>
              <a:t>Collimated Ellipse</a:t>
            </a:r>
            <a:endParaRPr sz="11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r>
              <a:rPr lang="en" sz="1100">
                <a:solidFill>
                  <a:schemeClr val="dk1"/>
                </a:solidFill>
                <a:latin typeface="Open Sans SemiBold"/>
                <a:ea typeface="Open Sans SemiBold"/>
                <a:cs typeface="Open Sans SemiBold"/>
                <a:sym typeface="Open Sans SemiBold"/>
              </a:rPr>
              <a:t>Visible Spectrum</a:t>
            </a:r>
            <a:endParaRPr sz="1100">
              <a:solidFill>
                <a:schemeClr val="dk1"/>
              </a:solidFill>
              <a:latin typeface="Open Sans SemiBold"/>
              <a:ea typeface="Open Sans SemiBold"/>
              <a:cs typeface="Open Sans SemiBold"/>
              <a:sym typeface="Open Sans SemiBold"/>
            </a:endParaRPr>
          </a:p>
        </p:txBody>
      </p:sp>
      <p:sp>
        <p:nvSpPr>
          <p:cNvPr id="929" name="Google Shape;929;p32"/>
          <p:cNvSpPr/>
          <p:nvPr/>
        </p:nvSpPr>
        <p:spPr>
          <a:xfrm>
            <a:off x="5474900" y="1749625"/>
            <a:ext cx="1539300" cy="655200"/>
          </a:xfrm>
          <a:prstGeom prst="rect">
            <a:avLst/>
          </a:prstGeom>
          <a:solidFill>
            <a:schemeClr val="lt1"/>
          </a:solidFill>
          <a:ln w="1905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txBox="1"/>
          <p:nvPr/>
        </p:nvSpPr>
        <p:spPr>
          <a:xfrm>
            <a:off x="5419163" y="1700125"/>
            <a:ext cx="17241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Open Sans"/>
                <a:ea typeface="Open Sans"/>
                <a:cs typeface="Open Sans"/>
                <a:sym typeface="Open Sans"/>
              </a:rPr>
              <a:t>Coating: </a:t>
            </a:r>
            <a:r>
              <a:rPr lang="en" sz="1100">
                <a:solidFill>
                  <a:schemeClr val="dk1"/>
                </a:solidFill>
                <a:latin typeface="Open Sans SemiBold"/>
                <a:ea typeface="Open Sans SemiBold"/>
                <a:cs typeface="Open Sans SemiBold"/>
                <a:sym typeface="Open Sans SemiBold"/>
              </a:rPr>
              <a:t>95% absorptivity </a:t>
            </a:r>
            <a:endParaRPr sz="11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sz="4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r>
              <a:rPr lang="en" sz="1100" b="1">
                <a:solidFill>
                  <a:schemeClr val="dk1"/>
                </a:solidFill>
                <a:latin typeface="Open Sans"/>
                <a:ea typeface="Open Sans"/>
                <a:cs typeface="Open Sans"/>
                <a:sym typeface="Open Sans"/>
              </a:rPr>
              <a:t>Scatter fraction:</a:t>
            </a:r>
            <a:r>
              <a:rPr lang="en" sz="1100">
                <a:solidFill>
                  <a:schemeClr val="dk1"/>
                </a:solidFill>
                <a:latin typeface="Open Sans SemiBold"/>
                <a:ea typeface="Open Sans SemiBold"/>
                <a:cs typeface="Open Sans SemiBold"/>
                <a:sym typeface="Open Sans SemiBold"/>
              </a:rPr>
              <a:t> 0.32</a:t>
            </a:r>
            <a:endParaRPr sz="1100">
              <a:solidFill>
                <a:schemeClr val="dk1"/>
              </a:solidFill>
              <a:latin typeface="Open Sans SemiBold"/>
              <a:ea typeface="Open Sans SemiBold"/>
              <a:cs typeface="Open Sans SemiBold"/>
              <a:sym typeface="Open Sa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5"/>
          <p:cNvSpPr/>
          <p:nvPr/>
        </p:nvSpPr>
        <p:spPr>
          <a:xfrm>
            <a:off x="0" y="571500"/>
            <a:ext cx="9144000" cy="3829200"/>
          </a:xfrm>
          <a:prstGeom prst="rect">
            <a:avLst/>
          </a:prstGeom>
          <a:gradFill>
            <a:gsLst>
              <a:gs pos="0">
                <a:schemeClr val="lt1"/>
              </a:gs>
              <a:gs pos="100000">
                <a:srgbClr val="EBE5F8"/>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Presentation Outline</a:t>
            </a:r>
            <a:endParaRPr dirty="0"/>
          </a:p>
        </p:txBody>
      </p:sp>
      <p:sp>
        <p:nvSpPr>
          <p:cNvPr id="227" name="Google Shape;22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sp>
        <p:nvSpPr>
          <p:cNvPr id="228" name="Google Shape;228;p15"/>
          <p:cNvSpPr/>
          <p:nvPr/>
        </p:nvSpPr>
        <p:spPr>
          <a:xfrm>
            <a:off x="734474" y="1343075"/>
            <a:ext cx="3837459" cy="485700"/>
          </a:xfrm>
          <a:prstGeom prst="roundRect">
            <a:avLst>
              <a:gd name="adj" fmla="val 16667"/>
            </a:avLst>
          </a:prstGeom>
          <a:gradFill>
            <a:gsLst>
              <a:gs pos="0">
                <a:srgbClr val="EBE5F8"/>
              </a:gs>
              <a:gs pos="100000">
                <a:srgbClr val="B29FDF"/>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       Project Purpose &amp; Objectives              </a:t>
            </a:r>
            <a:endParaRPr dirty="0">
              <a:latin typeface="Open Sans"/>
              <a:ea typeface="Open Sans"/>
              <a:cs typeface="Open Sans"/>
              <a:sym typeface="Open Sans"/>
            </a:endParaRPr>
          </a:p>
        </p:txBody>
      </p:sp>
      <p:sp>
        <p:nvSpPr>
          <p:cNvPr id="229" name="Google Shape;229;p15"/>
          <p:cNvSpPr/>
          <p:nvPr/>
        </p:nvSpPr>
        <p:spPr>
          <a:xfrm>
            <a:off x="682799" y="2657525"/>
            <a:ext cx="38892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        Critical Project Elements</a:t>
            </a:r>
            <a:endParaRPr>
              <a:latin typeface="Open Sans"/>
              <a:ea typeface="Open Sans"/>
              <a:cs typeface="Open Sans"/>
              <a:sym typeface="Open Sans"/>
            </a:endParaRPr>
          </a:p>
        </p:txBody>
      </p:sp>
      <p:sp>
        <p:nvSpPr>
          <p:cNvPr id="230" name="Google Shape;230;p15"/>
          <p:cNvSpPr/>
          <p:nvPr/>
        </p:nvSpPr>
        <p:spPr>
          <a:xfrm>
            <a:off x="682799" y="3314750"/>
            <a:ext cx="38892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        Design Requirements’ Satisfaction</a:t>
            </a:r>
            <a:endParaRPr>
              <a:latin typeface="Open Sans"/>
              <a:ea typeface="Open Sans"/>
              <a:cs typeface="Open Sans"/>
              <a:sym typeface="Open Sans"/>
            </a:endParaRPr>
          </a:p>
        </p:txBody>
      </p:sp>
      <p:sp>
        <p:nvSpPr>
          <p:cNvPr id="231" name="Google Shape;231;p15"/>
          <p:cNvSpPr/>
          <p:nvPr/>
        </p:nvSpPr>
        <p:spPr>
          <a:xfrm>
            <a:off x="682774" y="2000300"/>
            <a:ext cx="38892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        Detailed Design Solution</a:t>
            </a:r>
            <a:endParaRPr dirty="0">
              <a:latin typeface="Open Sans"/>
              <a:ea typeface="Open Sans"/>
              <a:cs typeface="Open Sans"/>
              <a:sym typeface="Open Sans"/>
            </a:endParaRPr>
          </a:p>
        </p:txBody>
      </p:sp>
      <p:sp>
        <p:nvSpPr>
          <p:cNvPr id="232" name="Google Shape;232;p15"/>
          <p:cNvSpPr/>
          <p:nvPr/>
        </p:nvSpPr>
        <p:spPr>
          <a:xfrm>
            <a:off x="495300" y="1956788"/>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2</a:t>
            </a:r>
            <a:endParaRPr b="1">
              <a:latin typeface="Montserrat"/>
              <a:ea typeface="Montserrat"/>
              <a:cs typeface="Montserrat"/>
              <a:sym typeface="Montserrat"/>
            </a:endParaRPr>
          </a:p>
        </p:txBody>
      </p:sp>
      <p:sp>
        <p:nvSpPr>
          <p:cNvPr id="233" name="Google Shape;233;p15"/>
          <p:cNvSpPr/>
          <p:nvPr/>
        </p:nvSpPr>
        <p:spPr>
          <a:xfrm>
            <a:off x="495300" y="261401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3</a:t>
            </a:r>
            <a:endParaRPr b="1">
              <a:latin typeface="Montserrat"/>
              <a:ea typeface="Montserrat"/>
              <a:cs typeface="Montserrat"/>
              <a:sym typeface="Montserrat"/>
            </a:endParaRPr>
          </a:p>
        </p:txBody>
      </p:sp>
      <p:sp>
        <p:nvSpPr>
          <p:cNvPr id="234" name="Google Shape;234;p15"/>
          <p:cNvSpPr/>
          <p:nvPr/>
        </p:nvSpPr>
        <p:spPr>
          <a:xfrm>
            <a:off x="495300" y="3271238"/>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4</a:t>
            </a:r>
            <a:endParaRPr b="1">
              <a:latin typeface="Montserrat"/>
              <a:ea typeface="Montserrat"/>
              <a:cs typeface="Montserrat"/>
              <a:sym typeface="Montserrat"/>
            </a:endParaRPr>
          </a:p>
        </p:txBody>
      </p:sp>
      <p:sp>
        <p:nvSpPr>
          <p:cNvPr id="235" name="Google Shape;235;p15"/>
          <p:cNvSpPr/>
          <p:nvPr/>
        </p:nvSpPr>
        <p:spPr>
          <a:xfrm>
            <a:off x="5066033" y="1343050"/>
            <a:ext cx="35463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	Project Risk Reduction</a:t>
            </a:r>
            <a:endParaRPr>
              <a:latin typeface="Open Sans"/>
              <a:ea typeface="Open Sans"/>
              <a:cs typeface="Open Sans"/>
              <a:sym typeface="Open Sans"/>
            </a:endParaRPr>
          </a:p>
        </p:txBody>
      </p:sp>
      <p:sp>
        <p:nvSpPr>
          <p:cNvPr id="236" name="Google Shape;236;p15"/>
          <p:cNvSpPr/>
          <p:nvPr/>
        </p:nvSpPr>
        <p:spPr>
          <a:xfrm>
            <a:off x="4878525" y="1299550"/>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5</a:t>
            </a:r>
            <a:endParaRPr b="1">
              <a:latin typeface="Montserrat"/>
              <a:ea typeface="Montserrat"/>
              <a:cs typeface="Montserrat"/>
              <a:sym typeface="Montserrat"/>
            </a:endParaRPr>
          </a:p>
        </p:txBody>
      </p:sp>
      <p:sp>
        <p:nvSpPr>
          <p:cNvPr id="237" name="Google Shape;237;p15"/>
          <p:cNvSpPr/>
          <p:nvPr/>
        </p:nvSpPr>
        <p:spPr>
          <a:xfrm>
            <a:off x="5066033" y="2000275"/>
            <a:ext cx="35463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	Verification &amp; Validation</a:t>
            </a:r>
            <a:endParaRPr>
              <a:latin typeface="Open Sans"/>
              <a:ea typeface="Open Sans"/>
              <a:cs typeface="Open Sans"/>
              <a:sym typeface="Open Sans"/>
            </a:endParaRPr>
          </a:p>
        </p:txBody>
      </p:sp>
      <p:sp>
        <p:nvSpPr>
          <p:cNvPr id="238" name="Google Shape;238;p15"/>
          <p:cNvSpPr/>
          <p:nvPr/>
        </p:nvSpPr>
        <p:spPr>
          <a:xfrm>
            <a:off x="4878525" y="1956775"/>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6</a:t>
            </a:r>
            <a:endParaRPr b="1">
              <a:latin typeface="Montserrat"/>
              <a:ea typeface="Montserrat"/>
              <a:cs typeface="Montserrat"/>
              <a:sym typeface="Montserrat"/>
            </a:endParaRPr>
          </a:p>
        </p:txBody>
      </p:sp>
      <p:sp>
        <p:nvSpPr>
          <p:cNvPr id="239" name="Google Shape;239;p15"/>
          <p:cNvSpPr/>
          <p:nvPr/>
        </p:nvSpPr>
        <p:spPr>
          <a:xfrm>
            <a:off x="5066033" y="2657500"/>
            <a:ext cx="35463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	Project Planning</a:t>
            </a:r>
            <a:endParaRPr>
              <a:latin typeface="Open Sans"/>
              <a:ea typeface="Open Sans"/>
              <a:cs typeface="Open Sans"/>
              <a:sym typeface="Open Sans"/>
            </a:endParaRPr>
          </a:p>
        </p:txBody>
      </p:sp>
      <p:sp>
        <p:nvSpPr>
          <p:cNvPr id="240" name="Google Shape;240;p15"/>
          <p:cNvSpPr/>
          <p:nvPr/>
        </p:nvSpPr>
        <p:spPr>
          <a:xfrm>
            <a:off x="4878525" y="2614000"/>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7</a:t>
            </a:r>
            <a:endParaRPr b="1">
              <a:latin typeface="Montserrat"/>
              <a:ea typeface="Montserrat"/>
              <a:cs typeface="Montserrat"/>
              <a:sym typeface="Montserrat"/>
            </a:endParaRPr>
          </a:p>
        </p:txBody>
      </p:sp>
      <p:sp>
        <p:nvSpPr>
          <p:cNvPr id="241" name="Google Shape;241;p15"/>
          <p:cNvSpPr/>
          <p:nvPr/>
        </p:nvSpPr>
        <p:spPr>
          <a:xfrm>
            <a:off x="4010025" y="1313200"/>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3" action="ppaction://hlinksldjump"/>
              </a:rPr>
              <a:t>3</a:t>
            </a:r>
            <a:endParaRPr/>
          </a:p>
        </p:txBody>
      </p:sp>
      <p:sp>
        <p:nvSpPr>
          <p:cNvPr id="242" name="Google Shape;242;p15"/>
          <p:cNvSpPr/>
          <p:nvPr/>
        </p:nvSpPr>
        <p:spPr>
          <a:xfrm>
            <a:off x="4010025" y="1963613"/>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4" action="ppaction://hlinksldjump"/>
              </a:rPr>
              <a:t>7</a:t>
            </a:r>
            <a:endParaRPr/>
          </a:p>
        </p:txBody>
      </p:sp>
      <p:sp>
        <p:nvSpPr>
          <p:cNvPr id="243" name="Google Shape;243;p15"/>
          <p:cNvSpPr/>
          <p:nvPr/>
        </p:nvSpPr>
        <p:spPr>
          <a:xfrm>
            <a:off x="4010025" y="2620825"/>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5" action="ppaction://hlinksldjump"/>
              </a:rPr>
              <a:t>11</a:t>
            </a:r>
            <a:endParaRPr/>
          </a:p>
        </p:txBody>
      </p:sp>
      <p:sp>
        <p:nvSpPr>
          <p:cNvPr id="244" name="Google Shape;244;p15"/>
          <p:cNvSpPr/>
          <p:nvPr/>
        </p:nvSpPr>
        <p:spPr>
          <a:xfrm>
            <a:off x="4010025" y="3278013"/>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6" action="ppaction://hlinksldjump"/>
              </a:rPr>
              <a:t>13</a:t>
            </a:r>
            <a:endParaRPr/>
          </a:p>
        </p:txBody>
      </p:sp>
      <p:sp>
        <p:nvSpPr>
          <p:cNvPr id="245" name="Google Shape;245;p15"/>
          <p:cNvSpPr/>
          <p:nvPr/>
        </p:nvSpPr>
        <p:spPr>
          <a:xfrm>
            <a:off x="8059925" y="1306350"/>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7" action="ppaction://hlinksldjump"/>
              </a:rPr>
              <a:t>42</a:t>
            </a:r>
            <a:endParaRPr/>
          </a:p>
        </p:txBody>
      </p:sp>
      <p:sp>
        <p:nvSpPr>
          <p:cNvPr id="246" name="Google Shape;246;p15"/>
          <p:cNvSpPr/>
          <p:nvPr/>
        </p:nvSpPr>
        <p:spPr>
          <a:xfrm>
            <a:off x="8059925" y="1963575"/>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8" action="ppaction://hlinksldjump"/>
              </a:rPr>
              <a:t>47</a:t>
            </a:r>
            <a:endParaRPr/>
          </a:p>
        </p:txBody>
      </p:sp>
      <p:sp>
        <p:nvSpPr>
          <p:cNvPr id="247" name="Google Shape;247;p15"/>
          <p:cNvSpPr/>
          <p:nvPr/>
        </p:nvSpPr>
        <p:spPr>
          <a:xfrm>
            <a:off x="8059925" y="2620788"/>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9" action="ppaction://hlinksldjump"/>
              </a:rPr>
              <a:t>57</a:t>
            </a:r>
            <a:endParaRPr/>
          </a:p>
        </p:txBody>
      </p:sp>
      <p:sp>
        <p:nvSpPr>
          <p:cNvPr id="248" name="Google Shape;248;p15"/>
          <p:cNvSpPr/>
          <p:nvPr/>
        </p:nvSpPr>
        <p:spPr>
          <a:xfrm>
            <a:off x="495300" y="12995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1</a:t>
            </a:r>
            <a:endParaRPr b="1">
              <a:latin typeface="Montserrat"/>
              <a:ea typeface="Montserrat"/>
              <a:cs typeface="Montserrat"/>
              <a:sym typeface="Montserrat"/>
            </a:endParaRPr>
          </a:p>
        </p:txBody>
      </p:sp>
      <p:sp>
        <p:nvSpPr>
          <p:cNvPr id="249" name="Google Shape;249;p15"/>
          <p:cNvSpPr/>
          <p:nvPr/>
        </p:nvSpPr>
        <p:spPr>
          <a:xfrm>
            <a:off x="5081195" y="3314725"/>
            <a:ext cx="35463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	Backup Slides</a:t>
            </a:r>
            <a:endParaRPr>
              <a:latin typeface="Open Sans"/>
              <a:ea typeface="Open Sans"/>
              <a:cs typeface="Open Sans"/>
              <a:sym typeface="Open Sans"/>
            </a:endParaRPr>
          </a:p>
        </p:txBody>
      </p:sp>
      <p:sp>
        <p:nvSpPr>
          <p:cNvPr id="250" name="Google Shape;250;p15"/>
          <p:cNvSpPr/>
          <p:nvPr/>
        </p:nvSpPr>
        <p:spPr>
          <a:xfrm>
            <a:off x="4893688" y="3271225"/>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8</a:t>
            </a:r>
            <a:endParaRPr b="1">
              <a:latin typeface="Montserrat"/>
              <a:ea typeface="Montserrat"/>
              <a:cs typeface="Montserrat"/>
              <a:sym typeface="Montserrat"/>
            </a:endParaRPr>
          </a:p>
        </p:txBody>
      </p:sp>
      <p:sp>
        <p:nvSpPr>
          <p:cNvPr id="251" name="Google Shape;251;p15"/>
          <p:cNvSpPr/>
          <p:nvPr/>
        </p:nvSpPr>
        <p:spPr>
          <a:xfrm>
            <a:off x="8075088" y="3278013"/>
            <a:ext cx="709575" cy="559075"/>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10" action="ppaction://hlinksldjump"/>
              </a:rPr>
              <a:t>64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33"/>
          <p:cNvSpPr/>
          <p:nvPr/>
        </p:nvSpPr>
        <p:spPr>
          <a:xfrm>
            <a:off x="2028825" y="4243125"/>
            <a:ext cx="7115100" cy="446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0" y="3654125"/>
            <a:ext cx="9144000" cy="77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7" name="Google Shape;937;p33"/>
          <p:cNvPicPr preferRelativeResize="0"/>
          <p:nvPr/>
        </p:nvPicPr>
        <p:blipFill>
          <a:blip r:embed="rId3">
            <a:alphaModFix/>
          </a:blip>
          <a:stretch>
            <a:fillRect/>
          </a:stretch>
        </p:blipFill>
        <p:spPr>
          <a:xfrm>
            <a:off x="4764236" y="1852654"/>
            <a:ext cx="1524565" cy="1383103"/>
          </a:xfrm>
          <a:prstGeom prst="rect">
            <a:avLst/>
          </a:prstGeom>
          <a:noFill/>
          <a:ln>
            <a:noFill/>
          </a:ln>
        </p:spPr>
      </p:pic>
      <p:sp>
        <p:nvSpPr>
          <p:cNvPr id="938" name="Google Shape;938;p33"/>
          <p:cNvSpPr/>
          <p:nvPr/>
        </p:nvSpPr>
        <p:spPr>
          <a:xfrm rot="10800000">
            <a:off x="5143108" y="1900691"/>
            <a:ext cx="766800" cy="1136100"/>
          </a:xfrm>
          <a:prstGeom prst="trapezoid">
            <a:avLst>
              <a:gd name="adj" fmla="val 15235"/>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33"/>
          <p:cNvPicPr preferRelativeResize="0"/>
          <p:nvPr/>
        </p:nvPicPr>
        <p:blipFill>
          <a:blip r:embed="rId3">
            <a:alphaModFix/>
          </a:blip>
          <a:stretch>
            <a:fillRect/>
          </a:stretch>
        </p:blipFill>
        <p:spPr>
          <a:xfrm>
            <a:off x="399062" y="1898455"/>
            <a:ext cx="1524565" cy="1383103"/>
          </a:xfrm>
          <a:prstGeom prst="rect">
            <a:avLst/>
          </a:prstGeom>
          <a:noFill/>
          <a:ln>
            <a:noFill/>
          </a:ln>
        </p:spPr>
      </p:pic>
      <p:sp>
        <p:nvSpPr>
          <p:cNvPr id="940" name="Google Shape;940;p33"/>
          <p:cNvSpPr/>
          <p:nvPr/>
        </p:nvSpPr>
        <p:spPr>
          <a:xfrm rot="10800000">
            <a:off x="782678" y="1946479"/>
            <a:ext cx="766800" cy="1136100"/>
          </a:xfrm>
          <a:prstGeom prst="trapezoid">
            <a:avLst>
              <a:gd name="adj" fmla="val 15235"/>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Baffle → Stray Light Analysis Performance Metric  </a:t>
            </a:r>
            <a:endParaRPr sz="2500">
              <a:latin typeface="PT Sans Narrow"/>
              <a:ea typeface="PT Sans Narrow"/>
              <a:cs typeface="PT Sans Narrow"/>
              <a:sym typeface="PT Sans Narrow"/>
            </a:endParaRPr>
          </a:p>
        </p:txBody>
      </p:sp>
      <p:sp>
        <p:nvSpPr>
          <p:cNvPr id="942" name="Google Shape;94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a:p>
        </p:txBody>
      </p:sp>
      <p:pic>
        <p:nvPicPr>
          <p:cNvPr id="943" name="Google Shape;943;p33"/>
          <p:cNvPicPr preferRelativeResize="0"/>
          <p:nvPr/>
        </p:nvPicPr>
        <p:blipFill>
          <a:blip r:embed="rId4">
            <a:alphaModFix/>
          </a:blip>
          <a:stretch>
            <a:fillRect/>
          </a:stretch>
        </p:blipFill>
        <p:spPr>
          <a:xfrm>
            <a:off x="1953925" y="1739138"/>
            <a:ext cx="2302598" cy="1668500"/>
          </a:xfrm>
          <a:prstGeom prst="rect">
            <a:avLst/>
          </a:prstGeom>
          <a:noFill/>
          <a:ln>
            <a:noFill/>
          </a:ln>
        </p:spPr>
      </p:pic>
      <p:pic>
        <p:nvPicPr>
          <p:cNvPr id="944" name="Google Shape;944;p33"/>
          <p:cNvPicPr preferRelativeResize="0"/>
          <p:nvPr/>
        </p:nvPicPr>
        <p:blipFill>
          <a:blip r:embed="rId5">
            <a:alphaModFix/>
          </a:blip>
          <a:stretch>
            <a:fillRect/>
          </a:stretch>
        </p:blipFill>
        <p:spPr>
          <a:xfrm>
            <a:off x="6435963" y="1792888"/>
            <a:ext cx="2409017" cy="1668500"/>
          </a:xfrm>
          <a:prstGeom prst="rect">
            <a:avLst/>
          </a:prstGeom>
          <a:noFill/>
          <a:ln>
            <a:noFill/>
          </a:ln>
        </p:spPr>
      </p:pic>
      <p:sp>
        <p:nvSpPr>
          <p:cNvPr id="945" name="Google Shape;945;p33"/>
          <p:cNvSpPr/>
          <p:nvPr/>
        </p:nvSpPr>
        <p:spPr>
          <a:xfrm>
            <a:off x="2435625" y="1913613"/>
            <a:ext cx="1220100" cy="1190700"/>
          </a:xfrm>
          <a:prstGeom prst="ellipse">
            <a:avLst/>
          </a:prstGeom>
          <a:no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6934450" y="1976163"/>
            <a:ext cx="1220100" cy="1190700"/>
          </a:xfrm>
          <a:prstGeom prst="ellipse">
            <a:avLst/>
          </a:prstGeom>
          <a:no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7" name="Google Shape;947;p33"/>
          <p:cNvCxnSpPr/>
          <p:nvPr/>
        </p:nvCxnSpPr>
        <p:spPr>
          <a:xfrm rot="10800000" flipH="1">
            <a:off x="5527077" y="1666163"/>
            <a:ext cx="3000" cy="1393800"/>
          </a:xfrm>
          <a:prstGeom prst="straightConnector1">
            <a:avLst/>
          </a:prstGeom>
          <a:noFill/>
          <a:ln w="19050" cap="flat" cmpd="sng">
            <a:solidFill>
              <a:schemeClr val="dk1"/>
            </a:solidFill>
            <a:prstDash val="dash"/>
            <a:round/>
            <a:headEnd type="none" w="med" len="med"/>
            <a:tailEnd type="none" w="med" len="med"/>
          </a:ln>
        </p:spPr>
      </p:cxnSp>
      <p:sp>
        <p:nvSpPr>
          <p:cNvPr id="948" name="Google Shape;948;p33"/>
          <p:cNvSpPr txBox="1"/>
          <p:nvPr/>
        </p:nvSpPr>
        <p:spPr>
          <a:xfrm>
            <a:off x="1579100" y="2146915"/>
            <a:ext cx="2853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dk1"/>
                </a:solidFill>
                <a:latin typeface="Open Sans ExtraBold"/>
                <a:ea typeface="Open Sans ExtraBold"/>
                <a:cs typeface="Open Sans ExtraBold"/>
                <a:sym typeface="Open Sans ExtraBold"/>
              </a:rPr>
              <a:t>P</a:t>
            </a:r>
            <a:r>
              <a:rPr lang="en" sz="2500" baseline="-25000">
                <a:solidFill>
                  <a:schemeClr val="dk1"/>
                </a:solidFill>
                <a:latin typeface="Open Sans ExtraBold"/>
                <a:ea typeface="Open Sans ExtraBold"/>
                <a:cs typeface="Open Sans ExtraBold"/>
                <a:sym typeface="Open Sans ExtraBold"/>
              </a:rPr>
              <a:t>θ=0 </a:t>
            </a:r>
            <a:endParaRPr sz="2600">
              <a:latin typeface="Open Sans ExtraBold"/>
              <a:ea typeface="Open Sans ExtraBold"/>
              <a:cs typeface="Open Sans ExtraBold"/>
              <a:sym typeface="Open Sans ExtraBold"/>
            </a:endParaRPr>
          </a:p>
        </p:txBody>
      </p:sp>
      <p:sp>
        <p:nvSpPr>
          <p:cNvPr id="949" name="Google Shape;949;p33"/>
          <p:cNvSpPr txBox="1"/>
          <p:nvPr/>
        </p:nvSpPr>
        <p:spPr>
          <a:xfrm>
            <a:off x="5781992" y="2205469"/>
            <a:ext cx="3525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dk1"/>
                </a:solidFill>
                <a:latin typeface="Open Sans ExtraBold"/>
                <a:ea typeface="Open Sans ExtraBold"/>
                <a:cs typeface="Open Sans ExtraBold"/>
                <a:sym typeface="Open Sans ExtraBold"/>
              </a:rPr>
              <a:t>P</a:t>
            </a:r>
            <a:r>
              <a:rPr lang="en" sz="2500" baseline="-25000">
                <a:solidFill>
                  <a:schemeClr val="dk1"/>
                </a:solidFill>
                <a:latin typeface="Open Sans ExtraBold"/>
                <a:ea typeface="Open Sans ExtraBold"/>
                <a:cs typeface="Open Sans ExtraBold"/>
                <a:sym typeface="Open Sans ExtraBold"/>
              </a:rPr>
              <a:t>θ=30 </a:t>
            </a:r>
            <a:endParaRPr sz="2500">
              <a:solidFill>
                <a:schemeClr val="dk1"/>
              </a:solidFill>
              <a:latin typeface="Open Sans ExtraBold"/>
              <a:ea typeface="Open Sans ExtraBold"/>
              <a:cs typeface="Open Sans ExtraBold"/>
              <a:sym typeface="Open Sans ExtraBold"/>
            </a:endParaRPr>
          </a:p>
        </p:txBody>
      </p:sp>
      <p:sp>
        <p:nvSpPr>
          <p:cNvPr id="950" name="Google Shape;950;p33"/>
          <p:cNvSpPr txBox="1"/>
          <p:nvPr/>
        </p:nvSpPr>
        <p:spPr>
          <a:xfrm>
            <a:off x="4689400" y="1266863"/>
            <a:ext cx="14628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a:solidFill>
                  <a:schemeClr val="dk1"/>
                </a:solidFill>
                <a:latin typeface="Open Sans ExtraBold"/>
                <a:ea typeface="Open Sans ExtraBold"/>
                <a:cs typeface="Open Sans ExtraBold"/>
                <a:sym typeface="Open Sans ExtraBold"/>
              </a:rPr>
              <a:t>θ = 30°</a:t>
            </a:r>
            <a:endParaRPr sz="1900">
              <a:latin typeface="Open Sans ExtraBold"/>
              <a:ea typeface="Open Sans ExtraBold"/>
              <a:cs typeface="Open Sans ExtraBold"/>
              <a:sym typeface="Open Sans ExtraBold"/>
            </a:endParaRPr>
          </a:p>
        </p:txBody>
      </p:sp>
      <p:cxnSp>
        <p:nvCxnSpPr>
          <p:cNvPr id="951" name="Google Shape;951;p33"/>
          <p:cNvCxnSpPr/>
          <p:nvPr/>
        </p:nvCxnSpPr>
        <p:spPr>
          <a:xfrm rot="10800000">
            <a:off x="4738352" y="1679363"/>
            <a:ext cx="791400" cy="1380600"/>
          </a:xfrm>
          <a:prstGeom prst="straightConnector1">
            <a:avLst/>
          </a:prstGeom>
          <a:noFill/>
          <a:ln w="19050" cap="flat" cmpd="sng">
            <a:solidFill>
              <a:schemeClr val="dk1"/>
            </a:solidFill>
            <a:prstDash val="dash"/>
            <a:round/>
            <a:headEnd type="none" w="med" len="med"/>
            <a:tailEnd type="none" w="med" len="med"/>
          </a:ln>
        </p:spPr>
      </p:cxnSp>
      <p:sp>
        <p:nvSpPr>
          <p:cNvPr id="952" name="Google Shape;952;p33"/>
          <p:cNvSpPr/>
          <p:nvPr/>
        </p:nvSpPr>
        <p:spPr>
          <a:xfrm>
            <a:off x="5272009" y="3006177"/>
            <a:ext cx="509100" cy="111000"/>
          </a:xfrm>
          <a:prstGeom prst="ellipse">
            <a:avLst/>
          </a:prstGeom>
          <a:solidFill>
            <a:srgbClr val="52B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6F00"/>
              </a:highlight>
            </a:endParaRPr>
          </a:p>
        </p:txBody>
      </p:sp>
      <p:cxnSp>
        <p:nvCxnSpPr>
          <p:cNvPr id="953" name="Google Shape;953;p33"/>
          <p:cNvCxnSpPr/>
          <p:nvPr/>
        </p:nvCxnSpPr>
        <p:spPr>
          <a:xfrm>
            <a:off x="887463" y="1541625"/>
            <a:ext cx="4800" cy="1381200"/>
          </a:xfrm>
          <a:prstGeom prst="straightConnector1">
            <a:avLst/>
          </a:prstGeom>
          <a:noFill/>
          <a:ln w="19050" cap="flat" cmpd="sng">
            <a:solidFill>
              <a:schemeClr val="accent1"/>
            </a:solidFill>
            <a:prstDash val="solid"/>
            <a:round/>
            <a:headEnd type="none" w="med" len="med"/>
            <a:tailEnd type="stealth" w="med" len="med"/>
          </a:ln>
        </p:spPr>
      </p:cxnSp>
      <p:cxnSp>
        <p:nvCxnSpPr>
          <p:cNvPr id="954" name="Google Shape;954;p33"/>
          <p:cNvCxnSpPr/>
          <p:nvPr/>
        </p:nvCxnSpPr>
        <p:spPr>
          <a:xfrm>
            <a:off x="777938" y="1541625"/>
            <a:ext cx="4800" cy="1190700"/>
          </a:xfrm>
          <a:prstGeom prst="straightConnector1">
            <a:avLst/>
          </a:prstGeom>
          <a:noFill/>
          <a:ln w="19050" cap="flat" cmpd="sng">
            <a:solidFill>
              <a:schemeClr val="accent1"/>
            </a:solidFill>
            <a:prstDash val="solid"/>
            <a:round/>
            <a:headEnd type="none" w="med" len="med"/>
            <a:tailEnd type="stealth" w="med" len="med"/>
          </a:ln>
        </p:spPr>
      </p:cxnSp>
      <p:cxnSp>
        <p:nvCxnSpPr>
          <p:cNvPr id="955" name="Google Shape;955;p33"/>
          <p:cNvCxnSpPr/>
          <p:nvPr/>
        </p:nvCxnSpPr>
        <p:spPr>
          <a:xfrm>
            <a:off x="992238" y="1560675"/>
            <a:ext cx="9600" cy="1491300"/>
          </a:xfrm>
          <a:prstGeom prst="straightConnector1">
            <a:avLst/>
          </a:prstGeom>
          <a:noFill/>
          <a:ln w="19050" cap="flat" cmpd="sng">
            <a:solidFill>
              <a:schemeClr val="accent1"/>
            </a:solidFill>
            <a:prstDash val="solid"/>
            <a:round/>
            <a:headEnd type="none" w="med" len="med"/>
            <a:tailEnd type="stealth" w="med" len="med"/>
          </a:ln>
        </p:spPr>
      </p:cxnSp>
      <p:cxnSp>
        <p:nvCxnSpPr>
          <p:cNvPr id="956" name="Google Shape;956;p33"/>
          <p:cNvCxnSpPr/>
          <p:nvPr/>
        </p:nvCxnSpPr>
        <p:spPr>
          <a:xfrm>
            <a:off x="1273188" y="1503050"/>
            <a:ext cx="9600" cy="1531500"/>
          </a:xfrm>
          <a:prstGeom prst="straightConnector1">
            <a:avLst/>
          </a:prstGeom>
          <a:noFill/>
          <a:ln w="19050" cap="flat" cmpd="sng">
            <a:solidFill>
              <a:schemeClr val="accent1"/>
            </a:solidFill>
            <a:prstDash val="solid"/>
            <a:round/>
            <a:headEnd type="none" w="med" len="med"/>
            <a:tailEnd type="stealth" w="med" len="med"/>
          </a:ln>
        </p:spPr>
      </p:cxnSp>
      <p:cxnSp>
        <p:nvCxnSpPr>
          <p:cNvPr id="957" name="Google Shape;957;p33"/>
          <p:cNvCxnSpPr/>
          <p:nvPr/>
        </p:nvCxnSpPr>
        <p:spPr>
          <a:xfrm>
            <a:off x="1392288" y="1503050"/>
            <a:ext cx="9600" cy="1531500"/>
          </a:xfrm>
          <a:prstGeom prst="straightConnector1">
            <a:avLst/>
          </a:prstGeom>
          <a:noFill/>
          <a:ln w="19050" cap="flat" cmpd="sng">
            <a:solidFill>
              <a:schemeClr val="accent1"/>
            </a:solidFill>
            <a:prstDash val="solid"/>
            <a:round/>
            <a:headEnd type="none" w="med" len="med"/>
            <a:tailEnd type="stealth" w="med" len="med"/>
          </a:ln>
        </p:spPr>
      </p:cxnSp>
      <p:cxnSp>
        <p:nvCxnSpPr>
          <p:cNvPr id="958" name="Google Shape;958;p33"/>
          <p:cNvCxnSpPr/>
          <p:nvPr/>
        </p:nvCxnSpPr>
        <p:spPr>
          <a:xfrm>
            <a:off x="1525638" y="1498725"/>
            <a:ext cx="6300" cy="1276500"/>
          </a:xfrm>
          <a:prstGeom prst="straightConnector1">
            <a:avLst/>
          </a:prstGeom>
          <a:noFill/>
          <a:ln w="19050" cap="flat" cmpd="sng">
            <a:solidFill>
              <a:schemeClr val="accent1"/>
            </a:solidFill>
            <a:prstDash val="solid"/>
            <a:round/>
            <a:headEnd type="none" w="med" len="med"/>
            <a:tailEnd type="stealth" w="med" len="med"/>
          </a:ln>
        </p:spPr>
      </p:cxnSp>
      <p:cxnSp>
        <p:nvCxnSpPr>
          <p:cNvPr id="959" name="Google Shape;959;p33"/>
          <p:cNvCxnSpPr/>
          <p:nvPr/>
        </p:nvCxnSpPr>
        <p:spPr>
          <a:xfrm rot="10800000" flipH="1">
            <a:off x="1161878" y="1560679"/>
            <a:ext cx="1800" cy="1568100"/>
          </a:xfrm>
          <a:prstGeom prst="straightConnector1">
            <a:avLst/>
          </a:prstGeom>
          <a:noFill/>
          <a:ln w="19050" cap="flat" cmpd="sng">
            <a:solidFill>
              <a:schemeClr val="dk1"/>
            </a:solidFill>
            <a:prstDash val="dash"/>
            <a:round/>
            <a:headEnd type="none" w="med" len="med"/>
            <a:tailEnd type="none" w="med" len="med"/>
          </a:ln>
        </p:spPr>
      </p:cxnSp>
      <p:sp>
        <p:nvSpPr>
          <p:cNvPr id="960" name="Google Shape;960;p33"/>
          <p:cNvSpPr/>
          <p:nvPr/>
        </p:nvSpPr>
        <p:spPr>
          <a:xfrm>
            <a:off x="906835" y="3051950"/>
            <a:ext cx="509100" cy="111000"/>
          </a:xfrm>
          <a:prstGeom prst="ellipse">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6F00"/>
              </a:highlight>
            </a:endParaRPr>
          </a:p>
        </p:txBody>
      </p:sp>
      <p:sp>
        <p:nvSpPr>
          <p:cNvPr id="961" name="Google Shape;961;p33"/>
          <p:cNvSpPr txBox="1"/>
          <p:nvPr/>
        </p:nvSpPr>
        <p:spPr>
          <a:xfrm>
            <a:off x="2043650" y="1503063"/>
            <a:ext cx="2004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latin typeface="Open Sans"/>
                <a:ea typeface="Open Sans"/>
                <a:cs typeface="Open Sans"/>
                <a:sym typeface="Open Sans"/>
              </a:rPr>
              <a:t>Simulation Detector View </a:t>
            </a:r>
            <a:endParaRPr sz="1100" i="1">
              <a:solidFill>
                <a:schemeClr val="dk1"/>
              </a:solidFill>
              <a:latin typeface="Open Sans"/>
              <a:ea typeface="Open Sans"/>
              <a:cs typeface="Open Sans"/>
              <a:sym typeface="Open Sans"/>
            </a:endParaRPr>
          </a:p>
        </p:txBody>
      </p:sp>
      <p:cxnSp>
        <p:nvCxnSpPr>
          <p:cNvPr id="962" name="Google Shape;962;p33"/>
          <p:cNvCxnSpPr/>
          <p:nvPr/>
        </p:nvCxnSpPr>
        <p:spPr>
          <a:xfrm>
            <a:off x="1125588" y="1551150"/>
            <a:ext cx="9600" cy="1531500"/>
          </a:xfrm>
          <a:prstGeom prst="straightConnector1">
            <a:avLst/>
          </a:prstGeom>
          <a:noFill/>
          <a:ln w="19050" cap="flat" cmpd="sng">
            <a:solidFill>
              <a:schemeClr val="accent1"/>
            </a:solidFill>
            <a:prstDash val="solid"/>
            <a:round/>
            <a:headEnd type="none" w="med" len="med"/>
            <a:tailEnd type="stealth" w="med" len="med"/>
          </a:ln>
        </p:spPr>
      </p:cxnSp>
      <p:sp>
        <p:nvSpPr>
          <p:cNvPr id="963" name="Google Shape;963;p33"/>
          <p:cNvSpPr/>
          <p:nvPr/>
        </p:nvSpPr>
        <p:spPr>
          <a:xfrm>
            <a:off x="654138" y="1424113"/>
            <a:ext cx="1023900" cy="16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4" name="Google Shape;964;p33"/>
          <p:cNvCxnSpPr/>
          <p:nvPr/>
        </p:nvCxnSpPr>
        <p:spPr>
          <a:xfrm>
            <a:off x="5109763" y="1636888"/>
            <a:ext cx="771600" cy="1213500"/>
          </a:xfrm>
          <a:prstGeom prst="straightConnector1">
            <a:avLst/>
          </a:prstGeom>
          <a:noFill/>
          <a:ln w="19050" cap="flat" cmpd="sng">
            <a:solidFill>
              <a:schemeClr val="accent1"/>
            </a:solidFill>
            <a:prstDash val="solid"/>
            <a:round/>
            <a:headEnd type="none" w="med" len="med"/>
            <a:tailEnd type="stealth" w="med" len="med"/>
          </a:ln>
        </p:spPr>
      </p:cxnSp>
      <p:cxnSp>
        <p:nvCxnSpPr>
          <p:cNvPr id="965" name="Google Shape;965;p33"/>
          <p:cNvCxnSpPr/>
          <p:nvPr/>
        </p:nvCxnSpPr>
        <p:spPr>
          <a:xfrm>
            <a:off x="5357413" y="1623350"/>
            <a:ext cx="516600" cy="766800"/>
          </a:xfrm>
          <a:prstGeom prst="straightConnector1">
            <a:avLst/>
          </a:prstGeom>
          <a:noFill/>
          <a:ln w="19050" cap="flat" cmpd="sng">
            <a:solidFill>
              <a:schemeClr val="accent1"/>
            </a:solidFill>
            <a:prstDash val="solid"/>
            <a:round/>
            <a:headEnd type="none" w="med" len="med"/>
            <a:tailEnd type="stealth" w="med" len="med"/>
          </a:ln>
        </p:spPr>
      </p:cxnSp>
      <p:cxnSp>
        <p:nvCxnSpPr>
          <p:cNvPr id="966" name="Google Shape;966;p33"/>
          <p:cNvCxnSpPr/>
          <p:nvPr/>
        </p:nvCxnSpPr>
        <p:spPr>
          <a:xfrm>
            <a:off x="5221813" y="1623363"/>
            <a:ext cx="618900" cy="971400"/>
          </a:xfrm>
          <a:prstGeom prst="straightConnector1">
            <a:avLst/>
          </a:prstGeom>
          <a:noFill/>
          <a:ln w="19050" cap="flat" cmpd="sng">
            <a:solidFill>
              <a:schemeClr val="accent1"/>
            </a:solidFill>
            <a:prstDash val="solid"/>
            <a:round/>
            <a:headEnd type="none" w="med" len="med"/>
            <a:tailEnd type="stealth" w="med" len="med"/>
          </a:ln>
        </p:spPr>
      </p:cxnSp>
      <p:cxnSp>
        <p:nvCxnSpPr>
          <p:cNvPr id="967" name="Google Shape;967;p33"/>
          <p:cNvCxnSpPr/>
          <p:nvPr/>
        </p:nvCxnSpPr>
        <p:spPr>
          <a:xfrm>
            <a:off x="4934863" y="1608313"/>
            <a:ext cx="898800" cy="1366500"/>
          </a:xfrm>
          <a:prstGeom prst="straightConnector1">
            <a:avLst/>
          </a:prstGeom>
          <a:noFill/>
          <a:ln w="19050" cap="flat" cmpd="sng">
            <a:solidFill>
              <a:schemeClr val="accent1"/>
            </a:solidFill>
            <a:prstDash val="solid"/>
            <a:round/>
            <a:headEnd type="none" w="med" len="med"/>
            <a:tailEnd type="stealth" w="med" len="med"/>
          </a:ln>
        </p:spPr>
      </p:cxnSp>
      <p:cxnSp>
        <p:nvCxnSpPr>
          <p:cNvPr id="968" name="Google Shape;968;p33"/>
          <p:cNvCxnSpPr/>
          <p:nvPr/>
        </p:nvCxnSpPr>
        <p:spPr>
          <a:xfrm>
            <a:off x="5500363" y="1608300"/>
            <a:ext cx="383400" cy="528600"/>
          </a:xfrm>
          <a:prstGeom prst="straightConnector1">
            <a:avLst/>
          </a:prstGeom>
          <a:noFill/>
          <a:ln w="19050" cap="flat" cmpd="sng">
            <a:solidFill>
              <a:schemeClr val="accent1"/>
            </a:solidFill>
            <a:prstDash val="solid"/>
            <a:round/>
            <a:headEnd type="none" w="med" len="med"/>
            <a:tailEnd type="stealth" w="med" len="med"/>
          </a:ln>
        </p:spPr>
      </p:cxnSp>
      <p:cxnSp>
        <p:nvCxnSpPr>
          <p:cNvPr id="969" name="Google Shape;969;p33"/>
          <p:cNvCxnSpPr/>
          <p:nvPr/>
        </p:nvCxnSpPr>
        <p:spPr>
          <a:xfrm>
            <a:off x="5647963" y="1608300"/>
            <a:ext cx="383400" cy="528600"/>
          </a:xfrm>
          <a:prstGeom prst="straightConnector1">
            <a:avLst/>
          </a:prstGeom>
          <a:noFill/>
          <a:ln w="19050" cap="flat" cmpd="sng">
            <a:solidFill>
              <a:schemeClr val="accent1"/>
            </a:solidFill>
            <a:prstDash val="solid"/>
            <a:round/>
            <a:headEnd type="none" w="med" len="med"/>
            <a:tailEnd type="stealth" w="med" len="med"/>
          </a:ln>
        </p:spPr>
      </p:cxnSp>
      <p:sp>
        <p:nvSpPr>
          <p:cNvPr id="970" name="Google Shape;970;p33"/>
          <p:cNvSpPr/>
          <p:nvPr/>
        </p:nvSpPr>
        <p:spPr>
          <a:xfrm rot="-2197584">
            <a:off x="5012788" y="1710074"/>
            <a:ext cx="550625" cy="466682"/>
          </a:xfrm>
          <a:prstGeom prst="arc">
            <a:avLst>
              <a:gd name="adj1" fmla="val 14105825"/>
              <a:gd name="adj2" fmla="val 357656"/>
            </a:avLst>
          </a:prstGeom>
          <a:noFill/>
          <a:ln w="28575" cap="flat" cmpd="sng">
            <a:solidFill>
              <a:schemeClr val="dk1"/>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txBox="1"/>
          <p:nvPr/>
        </p:nvSpPr>
        <p:spPr>
          <a:xfrm>
            <a:off x="1447575" y="3659538"/>
            <a:ext cx="63417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Open Sans"/>
                <a:ea typeface="Open Sans"/>
                <a:cs typeface="Open Sans"/>
                <a:sym typeface="Open Sans"/>
              </a:rPr>
              <a:t>BAFFLE ATTENUATION [dB]</a:t>
            </a:r>
            <a:endParaRPr sz="1800" b="1">
              <a:solidFill>
                <a:schemeClr val="dk1"/>
              </a:solidFill>
              <a:latin typeface="Open Sans"/>
              <a:ea typeface="Open Sans"/>
              <a:cs typeface="Open Sans"/>
              <a:sym typeface="Open Sans"/>
            </a:endParaRPr>
          </a:p>
          <a:p>
            <a:pPr marL="0" lvl="0" indent="0" algn="ctr" rtl="0">
              <a:spcBef>
                <a:spcPts val="0"/>
              </a:spcBef>
              <a:spcAft>
                <a:spcPts val="0"/>
              </a:spcAft>
              <a:buNone/>
            </a:pPr>
            <a:endParaRPr sz="600" b="1">
              <a:solidFill>
                <a:schemeClr val="dk1"/>
              </a:solidFill>
              <a:latin typeface="Open Sans"/>
              <a:ea typeface="Open Sans"/>
              <a:cs typeface="Open Sans"/>
              <a:sym typeface="Open Sans"/>
            </a:endParaRPr>
          </a:p>
          <a:p>
            <a:pPr marL="0" lvl="0" indent="0" algn="ctr" rtl="0">
              <a:spcBef>
                <a:spcPts val="0"/>
              </a:spcBef>
              <a:spcAft>
                <a:spcPts val="0"/>
              </a:spcAft>
              <a:buNone/>
            </a:pPr>
            <a:endParaRPr sz="400" b="1">
              <a:solidFill>
                <a:schemeClr val="dk1"/>
              </a:solidFill>
              <a:latin typeface="Open Sans"/>
              <a:ea typeface="Open Sans"/>
              <a:cs typeface="Open Sans"/>
              <a:sym typeface="Open Sans"/>
            </a:endParaRPr>
          </a:p>
          <a:p>
            <a:pPr marL="0" lvl="0" indent="0" algn="ctr" rtl="0">
              <a:spcBef>
                <a:spcPts val="0"/>
              </a:spcBef>
              <a:spcAft>
                <a:spcPts val="0"/>
              </a:spcAft>
              <a:buNone/>
            </a:pPr>
            <a:r>
              <a:rPr lang="en" sz="1800">
                <a:solidFill>
                  <a:schemeClr val="dk1"/>
                </a:solidFill>
                <a:latin typeface="Open Sans Medium"/>
                <a:ea typeface="Open Sans Medium"/>
                <a:cs typeface="Open Sans Medium"/>
                <a:sym typeface="Open Sans Medium"/>
              </a:rPr>
              <a:t>10*log10(</a:t>
            </a:r>
            <a:r>
              <a:rPr lang="en" sz="1800">
                <a:solidFill>
                  <a:schemeClr val="dk1"/>
                </a:solidFill>
                <a:latin typeface="Open Sans ExtraBold"/>
                <a:ea typeface="Open Sans ExtraBold"/>
                <a:cs typeface="Open Sans ExtraBold"/>
                <a:sym typeface="Open Sans ExtraBold"/>
              </a:rPr>
              <a:t>P</a:t>
            </a:r>
            <a:r>
              <a:rPr lang="en" sz="1800" baseline="-25000">
                <a:solidFill>
                  <a:schemeClr val="dk1"/>
                </a:solidFill>
                <a:latin typeface="Open Sans ExtraBold"/>
                <a:ea typeface="Open Sans ExtraBold"/>
                <a:cs typeface="Open Sans ExtraBold"/>
                <a:sym typeface="Open Sans ExtraBold"/>
              </a:rPr>
              <a:t>θ=0</a:t>
            </a:r>
            <a:r>
              <a:rPr lang="en" sz="1800" baseline="-25000">
                <a:solidFill>
                  <a:schemeClr val="dk1"/>
                </a:solidFill>
                <a:latin typeface="Open Sans Medium"/>
                <a:ea typeface="Open Sans Medium"/>
                <a:cs typeface="Open Sans Medium"/>
                <a:sym typeface="Open Sans Medium"/>
              </a:rPr>
              <a:t> </a:t>
            </a:r>
            <a:r>
              <a:rPr lang="en" sz="1800">
                <a:solidFill>
                  <a:schemeClr val="dk1"/>
                </a:solidFill>
                <a:latin typeface="Open Sans Medium"/>
                <a:ea typeface="Open Sans Medium"/>
                <a:cs typeface="Open Sans Medium"/>
                <a:sym typeface="Open Sans Medium"/>
              </a:rPr>
              <a:t>/ </a:t>
            </a:r>
            <a:r>
              <a:rPr lang="en" sz="1800">
                <a:solidFill>
                  <a:schemeClr val="dk1"/>
                </a:solidFill>
                <a:latin typeface="Open Sans ExtraBold"/>
                <a:ea typeface="Open Sans ExtraBold"/>
                <a:cs typeface="Open Sans ExtraBold"/>
                <a:sym typeface="Open Sans ExtraBold"/>
              </a:rPr>
              <a:t>P</a:t>
            </a:r>
            <a:r>
              <a:rPr lang="en" sz="1800" baseline="-25000">
                <a:solidFill>
                  <a:schemeClr val="dk1"/>
                </a:solidFill>
                <a:latin typeface="Open Sans ExtraBold"/>
                <a:ea typeface="Open Sans ExtraBold"/>
                <a:cs typeface="Open Sans ExtraBold"/>
                <a:sym typeface="Open Sans ExtraBold"/>
              </a:rPr>
              <a:t>θ=30</a:t>
            </a:r>
            <a:r>
              <a:rPr lang="en" sz="1800">
                <a:solidFill>
                  <a:schemeClr val="dk1"/>
                </a:solidFill>
                <a:latin typeface="Open Sans Medium"/>
                <a:ea typeface="Open Sans Medium"/>
                <a:cs typeface="Open Sans Medium"/>
                <a:sym typeface="Open Sans Medium"/>
              </a:rPr>
              <a:t>) = -44.36 dB → 99.99996%</a:t>
            </a:r>
            <a:endParaRPr sz="1800">
              <a:latin typeface="Open Sans Medium"/>
              <a:ea typeface="Open Sans Medium"/>
              <a:cs typeface="Open Sans Medium"/>
              <a:sym typeface="Open Sans Medium"/>
            </a:endParaRPr>
          </a:p>
        </p:txBody>
      </p:sp>
      <p:sp>
        <p:nvSpPr>
          <p:cNvPr id="972" name="Google Shape;972;p33"/>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973" name="Google Shape;973;p33"/>
          <p:cNvGraphicFramePr/>
          <p:nvPr/>
        </p:nvGraphicFramePr>
        <p:xfrm>
          <a:off x="407238" y="814949"/>
          <a:ext cx="8422350" cy="371763"/>
        </p:xfrm>
        <a:graphic>
          <a:graphicData uri="http://schemas.openxmlformats.org/drawingml/2006/table">
            <a:tbl>
              <a:tblPr>
                <a:noFill/>
                <a:tableStyleId>{0BD34714-7692-4388-A2F0-9ED135EE1372}</a:tableStyleId>
              </a:tblPr>
              <a:tblGrid>
                <a:gridCol w="8422350">
                  <a:extLst>
                    <a:ext uri="{9D8B030D-6E8A-4147-A177-3AD203B41FA5}">
                      <a16:colId xmlns:a16="http://schemas.microsoft.com/office/drawing/2014/main" val="20000"/>
                    </a:ext>
                  </a:extLst>
                </a:gridCol>
              </a:tblGrid>
              <a:tr h="354000">
                <a:tc>
                  <a:txBody>
                    <a:bodyPr/>
                    <a:lstStyle/>
                    <a:p>
                      <a:pPr marL="0" lvl="0" indent="0" algn="ctr" rtl="0">
                        <a:lnSpc>
                          <a:spcPct val="115000"/>
                        </a:lnSpc>
                        <a:spcBef>
                          <a:spcPts val="0"/>
                        </a:spcBef>
                        <a:spcAft>
                          <a:spcPts val="0"/>
                        </a:spcAft>
                        <a:buClr>
                          <a:schemeClr val="dk1"/>
                        </a:buClr>
                        <a:buSzPts val="1100"/>
                        <a:buFont typeface="Arial"/>
                        <a:buNone/>
                      </a:pPr>
                      <a:r>
                        <a:rPr lang="en" sz="1150">
                          <a:solidFill>
                            <a:srgbClr val="221E1F"/>
                          </a:solidFill>
                          <a:latin typeface="Open Sans Medium"/>
                          <a:ea typeface="Open Sans Medium"/>
                          <a:cs typeface="Open Sans Medium"/>
                          <a:sym typeface="Open Sans Medium"/>
                        </a:rPr>
                        <a:t>The baffle shall attenuate </a:t>
                      </a:r>
                      <a:r>
                        <a:rPr lang="en" sz="1150" b="1">
                          <a:solidFill>
                            <a:srgbClr val="221E1F"/>
                          </a:solidFill>
                          <a:latin typeface="Open Sans"/>
                          <a:ea typeface="Open Sans"/>
                          <a:cs typeface="Open Sans"/>
                          <a:sym typeface="Open Sans"/>
                        </a:rPr>
                        <a:t>-25dB</a:t>
                      </a:r>
                      <a:r>
                        <a:rPr lang="en" sz="1150">
                          <a:solidFill>
                            <a:srgbClr val="221E1F"/>
                          </a:solidFill>
                          <a:latin typeface="Open Sans Medium"/>
                          <a:ea typeface="Open Sans Medium"/>
                          <a:cs typeface="Open Sans Medium"/>
                          <a:sym typeface="Open Sans Medium"/>
                        </a:rPr>
                        <a:t> of the light at the sun exclusion angle. And </a:t>
                      </a:r>
                      <a:r>
                        <a:rPr lang="en" sz="1150" b="1">
                          <a:solidFill>
                            <a:srgbClr val="221E1F"/>
                          </a:solidFill>
                          <a:latin typeface="Open Sans"/>
                          <a:ea typeface="Open Sans"/>
                          <a:cs typeface="Open Sans"/>
                          <a:sym typeface="Open Sans"/>
                        </a:rPr>
                        <a:t>-5dB</a:t>
                      </a:r>
                      <a:r>
                        <a:rPr lang="en" sz="1150">
                          <a:solidFill>
                            <a:srgbClr val="221E1F"/>
                          </a:solidFill>
                          <a:latin typeface="Open Sans Medium"/>
                          <a:ea typeface="Open Sans Medium"/>
                          <a:cs typeface="Open Sans Medium"/>
                          <a:sym typeface="Open Sans Medium"/>
                        </a:rPr>
                        <a:t> of light at the moon exclusion angle. </a:t>
                      </a:r>
                      <a:endParaRPr sz="115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
        <p:nvSpPr>
          <p:cNvPr id="974" name="Google Shape;974;p33"/>
          <p:cNvSpPr txBox="1"/>
          <p:nvPr/>
        </p:nvSpPr>
        <p:spPr>
          <a:xfrm>
            <a:off x="6581325" y="1541900"/>
            <a:ext cx="2004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latin typeface="Open Sans"/>
                <a:ea typeface="Open Sans"/>
                <a:cs typeface="Open Sans"/>
                <a:sym typeface="Open Sans"/>
              </a:rPr>
              <a:t>Simulation Detector View </a:t>
            </a:r>
            <a:endParaRPr sz="1100" i="1">
              <a:solidFill>
                <a:schemeClr val="dk1"/>
              </a:solidFill>
              <a:latin typeface="Open Sans"/>
              <a:ea typeface="Open Sans"/>
              <a:cs typeface="Open Sans"/>
              <a:sym typeface="Open Sans"/>
            </a:endParaRPr>
          </a:p>
        </p:txBody>
      </p:sp>
      <p:sp>
        <p:nvSpPr>
          <p:cNvPr id="975" name="Google Shape;975;p33"/>
          <p:cNvSpPr/>
          <p:nvPr/>
        </p:nvSpPr>
        <p:spPr>
          <a:xfrm rot="10800000" flipH="1">
            <a:off x="1195400" y="4430300"/>
            <a:ext cx="10479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3135375" y="4191000"/>
            <a:ext cx="509100" cy="313800"/>
          </a:xfrm>
          <a:prstGeom prst="rect">
            <a:avLst/>
          </a:prstGeom>
          <a:no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3744974" y="4191000"/>
            <a:ext cx="598425" cy="313800"/>
          </a:xfrm>
          <a:prstGeom prst="rect">
            <a:avLst/>
          </a:prstGeom>
          <a:no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txBox="1"/>
          <p:nvPr/>
        </p:nvSpPr>
        <p:spPr>
          <a:xfrm>
            <a:off x="629900" y="1236850"/>
            <a:ext cx="11433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a:solidFill>
                  <a:schemeClr val="dk1"/>
                </a:solidFill>
                <a:latin typeface="Open Sans ExtraBold"/>
                <a:ea typeface="Open Sans ExtraBold"/>
                <a:cs typeface="Open Sans ExtraBold"/>
                <a:sym typeface="Open Sans ExtraBold"/>
              </a:rPr>
              <a:t>θ = 0°</a:t>
            </a:r>
            <a:endParaRPr sz="1900">
              <a:latin typeface="Open Sans ExtraBold"/>
              <a:ea typeface="Open Sans ExtraBold"/>
              <a:cs typeface="Open Sans ExtraBold"/>
              <a:sym typeface="Open Sans ExtraBold"/>
            </a:endParaRPr>
          </a:p>
        </p:txBody>
      </p:sp>
      <p:pic>
        <p:nvPicPr>
          <p:cNvPr id="979" name="Google Shape;979;p33"/>
          <p:cNvPicPr preferRelativeResize="0"/>
          <p:nvPr/>
        </p:nvPicPr>
        <p:blipFill>
          <a:blip r:embed="rId6">
            <a:alphaModFix/>
          </a:blip>
          <a:stretch>
            <a:fillRect/>
          </a:stretch>
        </p:blipFill>
        <p:spPr>
          <a:xfrm>
            <a:off x="460623" y="3166875"/>
            <a:ext cx="322052" cy="313800"/>
          </a:xfrm>
          <a:prstGeom prst="rect">
            <a:avLst/>
          </a:prstGeom>
          <a:noFill/>
          <a:ln>
            <a:noFill/>
          </a:ln>
        </p:spPr>
      </p:pic>
      <p:pic>
        <p:nvPicPr>
          <p:cNvPr id="980" name="Google Shape;980;p33"/>
          <p:cNvPicPr preferRelativeResize="0"/>
          <p:nvPr/>
        </p:nvPicPr>
        <p:blipFill>
          <a:blip r:embed="rId6">
            <a:alphaModFix/>
          </a:blip>
          <a:stretch>
            <a:fillRect/>
          </a:stretch>
        </p:blipFill>
        <p:spPr>
          <a:xfrm>
            <a:off x="4861173" y="3157575"/>
            <a:ext cx="322052" cy="31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34"/>
          <p:cNvSpPr/>
          <p:nvPr/>
        </p:nvSpPr>
        <p:spPr>
          <a:xfrm>
            <a:off x="0" y="564025"/>
            <a:ext cx="1914900" cy="386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latin typeface="PT Sans Narrow"/>
                <a:ea typeface="PT Sans Narrow"/>
                <a:cs typeface="PT Sans Narrow"/>
                <a:sym typeface="PT Sans Narrow"/>
              </a:rPr>
              <a:t>Baffle → Ideal Baffle Performance </a:t>
            </a:r>
            <a:endParaRPr sz="2500">
              <a:latin typeface="PT Sans Narrow"/>
              <a:ea typeface="PT Sans Narrow"/>
              <a:cs typeface="PT Sans Narrow"/>
              <a:sym typeface="PT Sans Narrow"/>
            </a:endParaRPr>
          </a:p>
        </p:txBody>
      </p:sp>
      <p:sp>
        <p:nvSpPr>
          <p:cNvPr id="987" name="Google Shape;98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sp>
        <p:nvSpPr>
          <p:cNvPr id="988" name="Google Shape;988;p34"/>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989" name="Google Shape;989;p34"/>
          <p:cNvGraphicFramePr/>
          <p:nvPr/>
        </p:nvGraphicFramePr>
        <p:xfrm>
          <a:off x="167813" y="925822"/>
          <a:ext cx="1592225" cy="1221202"/>
        </p:xfrm>
        <a:graphic>
          <a:graphicData uri="http://schemas.openxmlformats.org/drawingml/2006/table">
            <a:tbl>
              <a:tblPr>
                <a:noFill/>
                <a:tableStyleId>{0BD34714-7692-4388-A2F0-9ED135EE1372}</a:tableStyleId>
              </a:tblPr>
              <a:tblGrid>
                <a:gridCol w="1592225">
                  <a:extLst>
                    <a:ext uri="{9D8B030D-6E8A-4147-A177-3AD203B41FA5}">
                      <a16:colId xmlns:a16="http://schemas.microsoft.com/office/drawing/2014/main" val="20000"/>
                    </a:ext>
                  </a:extLst>
                </a:gridCol>
              </a:tblGrid>
              <a:tr h="12106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The star tracker shall operate within at least </a:t>
                      </a:r>
                      <a:r>
                        <a:rPr lang="en" sz="1200" b="1">
                          <a:solidFill>
                            <a:srgbClr val="221E1F"/>
                          </a:solidFill>
                          <a:latin typeface="Open Sans"/>
                          <a:ea typeface="Open Sans"/>
                          <a:cs typeface="Open Sans"/>
                          <a:sym typeface="Open Sans"/>
                        </a:rPr>
                        <a:t>60</a:t>
                      </a:r>
                      <a:r>
                        <a:rPr lang="en" sz="1200" b="1">
                          <a:solidFill>
                            <a:schemeClr val="dk1"/>
                          </a:solidFill>
                          <a:latin typeface="Open Sans"/>
                          <a:ea typeface="Open Sans"/>
                          <a:cs typeface="Open Sans"/>
                          <a:sym typeface="Open Sans"/>
                        </a:rPr>
                        <a:t>°</a:t>
                      </a:r>
                      <a:r>
                        <a:rPr lang="en" sz="1200">
                          <a:solidFill>
                            <a:srgbClr val="221E1F"/>
                          </a:solidFill>
                          <a:latin typeface="Open Sans Medium"/>
                          <a:ea typeface="Open Sans Medium"/>
                          <a:cs typeface="Open Sans Medium"/>
                          <a:sym typeface="Open Sans Medium"/>
                        </a:rPr>
                        <a:t> of the sun and within </a:t>
                      </a:r>
                      <a:r>
                        <a:rPr lang="en" sz="1200" b="1">
                          <a:solidFill>
                            <a:srgbClr val="221E1F"/>
                          </a:solidFill>
                          <a:latin typeface="Open Sans"/>
                          <a:ea typeface="Open Sans"/>
                          <a:cs typeface="Open Sans"/>
                          <a:sym typeface="Open Sans"/>
                        </a:rPr>
                        <a:t>20</a:t>
                      </a:r>
                      <a:r>
                        <a:rPr lang="en" sz="1200" b="1">
                          <a:solidFill>
                            <a:schemeClr val="dk1"/>
                          </a:solidFill>
                          <a:latin typeface="Open Sans"/>
                          <a:ea typeface="Open Sans"/>
                          <a:cs typeface="Open Sans"/>
                          <a:sym typeface="Open Sans"/>
                        </a:rPr>
                        <a:t>°</a:t>
                      </a:r>
                      <a:r>
                        <a:rPr lang="en" sz="1200" b="1">
                          <a:solidFill>
                            <a:srgbClr val="221E1F"/>
                          </a:solidFill>
                          <a:latin typeface="Open Sans"/>
                          <a:ea typeface="Open Sans"/>
                          <a:cs typeface="Open Sans"/>
                          <a:sym typeface="Open Sans"/>
                        </a:rPr>
                        <a:t> </a:t>
                      </a:r>
                      <a:r>
                        <a:rPr lang="en" sz="1200">
                          <a:solidFill>
                            <a:srgbClr val="221E1F"/>
                          </a:solidFill>
                          <a:latin typeface="Open Sans Medium"/>
                          <a:ea typeface="Open Sans Medium"/>
                          <a:cs typeface="Open Sans Medium"/>
                          <a:sym typeface="Open Sans Medium"/>
                        </a:rPr>
                        <a:t>of the moon</a:t>
                      </a:r>
                      <a:endParaRPr sz="1200">
                        <a:latin typeface="Open Sans Medium"/>
                        <a:ea typeface="Open Sans Medium"/>
                        <a:cs typeface="Open Sans Medium"/>
                        <a:sym typeface="Open Sans Medium"/>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990" name="Google Shape;990;p34"/>
          <p:cNvGraphicFramePr/>
          <p:nvPr/>
        </p:nvGraphicFramePr>
        <p:xfrm>
          <a:off x="167813" y="2470846"/>
          <a:ext cx="1592225" cy="1641826"/>
        </p:xfrm>
        <a:graphic>
          <a:graphicData uri="http://schemas.openxmlformats.org/drawingml/2006/table">
            <a:tbl>
              <a:tblPr>
                <a:noFill/>
                <a:tableStyleId>{0BD34714-7692-4388-A2F0-9ED135EE1372}</a:tableStyleId>
              </a:tblPr>
              <a:tblGrid>
                <a:gridCol w="1592225">
                  <a:extLst>
                    <a:ext uri="{9D8B030D-6E8A-4147-A177-3AD203B41FA5}">
                      <a16:colId xmlns:a16="http://schemas.microsoft.com/office/drawing/2014/main" val="20000"/>
                    </a:ext>
                  </a:extLst>
                </a:gridCol>
              </a:tblGrid>
              <a:tr h="1417300">
                <a:tc>
                  <a:txBody>
                    <a:bodyPr/>
                    <a:lstStyle/>
                    <a:p>
                      <a:pPr marL="0" lvl="0" indent="0" algn="l" rtl="0">
                        <a:lnSpc>
                          <a:spcPct val="115000"/>
                        </a:lnSpc>
                        <a:spcBef>
                          <a:spcPts val="0"/>
                        </a:spcBef>
                        <a:spcAft>
                          <a:spcPts val="0"/>
                        </a:spcAft>
                        <a:buClr>
                          <a:schemeClr val="dk1"/>
                        </a:buClr>
                        <a:buSzPts val="1100"/>
                        <a:buFont typeface="Arial"/>
                        <a:buNone/>
                      </a:pPr>
                      <a:r>
                        <a:rPr lang="en" sz="1200">
                          <a:solidFill>
                            <a:srgbClr val="221E1F"/>
                          </a:solidFill>
                          <a:latin typeface="Open Sans Medium"/>
                          <a:ea typeface="Open Sans Medium"/>
                          <a:cs typeface="Open Sans Medium"/>
                          <a:sym typeface="Open Sans Medium"/>
                        </a:rPr>
                        <a:t>The baffle shall attenuate </a:t>
                      </a:r>
                      <a:r>
                        <a:rPr lang="en" sz="1200" b="1">
                          <a:solidFill>
                            <a:srgbClr val="221E1F"/>
                          </a:solidFill>
                          <a:latin typeface="Open Sans"/>
                          <a:ea typeface="Open Sans"/>
                          <a:cs typeface="Open Sans"/>
                          <a:sym typeface="Open Sans"/>
                        </a:rPr>
                        <a:t>-25dB</a:t>
                      </a:r>
                      <a:r>
                        <a:rPr lang="en" sz="1200">
                          <a:solidFill>
                            <a:srgbClr val="221E1F"/>
                          </a:solidFill>
                          <a:latin typeface="Open Sans Medium"/>
                          <a:ea typeface="Open Sans Medium"/>
                          <a:cs typeface="Open Sans Medium"/>
                          <a:sym typeface="Open Sans Medium"/>
                        </a:rPr>
                        <a:t> of the light at the sun exclusion angle. And </a:t>
                      </a:r>
                      <a:r>
                        <a:rPr lang="en" sz="1200" b="1">
                          <a:solidFill>
                            <a:srgbClr val="221E1F"/>
                          </a:solidFill>
                          <a:latin typeface="Open Sans"/>
                          <a:ea typeface="Open Sans"/>
                          <a:cs typeface="Open Sans"/>
                          <a:sym typeface="Open Sans"/>
                        </a:rPr>
                        <a:t>-5dB</a:t>
                      </a:r>
                      <a:r>
                        <a:rPr lang="en" sz="1200">
                          <a:solidFill>
                            <a:srgbClr val="221E1F"/>
                          </a:solidFill>
                          <a:latin typeface="Open Sans Medium"/>
                          <a:ea typeface="Open Sans Medium"/>
                          <a:cs typeface="Open Sans Medium"/>
                          <a:sym typeface="Open Sans Medium"/>
                        </a:rPr>
                        <a:t> of light at the moon exclusion angle. </a:t>
                      </a:r>
                      <a:endParaRPr sz="12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52B428"/>
                      </a:solidFill>
                      <a:prstDash val="solid"/>
                      <a:round/>
                      <a:headEnd type="none" w="sm" len="sm"/>
                      <a:tailEnd type="none" w="sm" len="sm"/>
                    </a:lnL>
                    <a:lnR w="38100" cap="flat" cmpd="sng">
                      <a:solidFill>
                        <a:srgbClr val="52B428"/>
                      </a:solidFill>
                      <a:prstDash val="solid"/>
                      <a:round/>
                      <a:headEnd type="none" w="sm" len="sm"/>
                      <a:tailEnd type="none" w="sm" len="sm"/>
                    </a:lnR>
                    <a:lnT w="38100" cap="flat" cmpd="sng">
                      <a:solidFill>
                        <a:srgbClr val="52B428"/>
                      </a:solidFill>
                      <a:prstDash val="solid"/>
                      <a:round/>
                      <a:headEnd type="none" w="sm" len="sm"/>
                      <a:tailEnd type="none" w="sm" len="sm"/>
                    </a:lnT>
                    <a:lnB w="38100" cap="flat" cmpd="sng">
                      <a:solidFill>
                        <a:srgbClr val="52B428"/>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991" name="Google Shape;991;p34"/>
          <p:cNvPicPr preferRelativeResize="0"/>
          <p:nvPr/>
        </p:nvPicPr>
        <p:blipFill rotWithShape="1">
          <a:blip r:embed="rId3">
            <a:alphaModFix/>
          </a:blip>
          <a:srcRect l="7594" t="19726" r="53099" b="26668"/>
          <a:stretch/>
        </p:blipFill>
        <p:spPr>
          <a:xfrm>
            <a:off x="743500" y="2072713"/>
            <a:ext cx="214200" cy="209700"/>
          </a:xfrm>
          <a:prstGeom prst="ellipse">
            <a:avLst/>
          </a:prstGeom>
          <a:noFill/>
          <a:ln>
            <a:noFill/>
          </a:ln>
        </p:spPr>
      </p:pic>
      <p:pic>
        <p:nvPicPr>
          <p:cNvPr id="992" name="Google Shape;992;p34"/>
          <p:cNvPicPr preferRelativeResize="0"/>
          <p:nvPr/>
        </p:nvPicPr>
        <p:blipFill rotWithShape="1">
          <a:blip r:embed="rId3">
            <a:alphaModFix/>
          </a:blip>
          <a:srcRect l="7594" t="19726" r="53099" b="26668"/>
          <a:stretch/>
        </p:blipFill>
        <p:spPr>
          <a:xfrm>
            <a:off x="1462600" y="3814988"/>
            <a:ext cx="214200" cy="209700"/>
          </a:xfrm>
          <a:prstGeom prst="ellipse">
            <a:avLst/>
          </a:prstGeom>
          <a:noFill/>
          <a:ln>
            <a:noFill/>
          </a:ln>
        </p:spPr>
      </p:pic>
      <p:grpSp>
        <p:nvGrpSpPr>
          <p:cNvPr id="993" name="Google Shape;993;p34"/>
          <p:cNvGrpSpPr/>
          <p:nvPr/>
        </p:nvGrpSpPr>
        <p:grpSpPr>
          <a:xfrm>
            <a:off x="1967825" y="914013"/>
            <a:ext cx="3486725" cy="3315476"/>
            <a:chOff x="2015450" y="914000"/>
            <a:chExt cx="3486725" cy="3315476"/>
          </a:xfrm>
        </p:grpSpPr>
        <p:pic>
          <p:nvPicPr>
            <p:cNvPr id="994" name="Google Shape;994;p34"/>
            <p:cNvPicPr preferRelativeResize="0"/>
            <p:nvPr/>
          </p:nvPicPr>
          <p:blipFill>
            <a:blip r:embed="rId4">
              <a:alphaModFix/>
            </a:blip>
            <a:stretch>
              <a:fillRect/>
            </a:stretch>
          </p:blipFill>
          <p:spPr>
            <a:xfrm>
              <a:off x="2015450" y="914000"/>
              <a:ext cx="3484899" cy="3315476"/>
            </a:xfrm>
            <a:prstGeom prst="rect">
              <a:avLst/>
            </a:prstGeom>
            <a:noFill/>
            <a:ln>
              <a:noFill/>
            </a:ln>
          </p:spPr>
        </p:pic>
        <p:sp>
          <p:nvSpPr>
            <p:cNvPr id="995" name="Google Shape;995;p34"/>
            <p:cNvSpPr/>
            <p:nvPr/>
          </p:nvSpPr>
          <p:spPr>
            <a:xfrm>
              <a:off x="2558650" y="1202100"/>
              <a:ext cx="652500" cy="25584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txBox="1"/>
            <p:nvPr/>
          </p:nvSpPr>
          <p:spPr>
            <a:xfrm>
              <a:off x="4849675" y="3107650"/>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-54 dB</a:t>
              </a:r>
              <a:endParaRPr sz="1100">
                <a:solidFill>
                  <a:srgbClr val="52B428"/>
                </a:solidFill>
                <a:latin typeface="Open Sans ExtraBold"/>
                <a:ea typeface="Open Sans ExtraBold"/>
                <a:cs typeface="Open Sans ExtraBold"/>
                <a:sym typeface="Open Sans ExtraBold"/>
              </a:endParaRPr>
            </a:p>
          </p:txBody>
        </p:sp>
        <p:sp>
          <p:nvSpPr>
            <p:cNvPr id="997" name="Google Shape;997;p34"/>
            <p:cNvSpPr txBox="1"/>
            <p:nvPr/>
          </p:nvSpPr>
          <p:spPr>
            <a:xfrm>
              <a:off x="2515750" y="2295775"/>
              <a:ext cx="738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a:solidFill>
                    <a:schemeClr val="dk1"/>
                  </a:solidFill>
                  <a:latin typeface="Open Sans"/>
                  <a:ea typeface="Open Sans"/>
                  <a:cs typeface="Open Sans"/>
                  <a:sym typeface="Open Sans"/>
                </a:rPr>
                <a:t>FOV</a:t>
              </a:r>
              <a:endParaRPr b="1">
                <a:latin typeface="Open Sans"/>
                <a:ea typeface="Open Sans"/>
                <a:cs typeface="Open Sans"/>
                <a:sym typeface="Open Sans"/>
              </a:endParaRPr>
            </a:p>
          </p:txBody>
        </p:sp>
        <p:sp>
          <p:nvSpPr>
            <p:cNvPr id="998" name="Google Shape;998;p34"/>
            <p:cNvSpPr txBox="1"/>
            <p:nvPr/>
          </p:nvSpPr>
          <p:spPr>
            <a:xfrm>
              <a:off x="3825000" y="2774975"/>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-44 dB</a:t>
              </a:r>
              <a:endParaRPr sz="1100">
                <a:solidFill>
                  <a:srgbClr val="52B428"/>
                </a:solidFill>
                <a:latin typeface="Open Sans ExtraBold"/>
                <a:ea typeface="Open Sans ExtraBold"/>
                <a:cs typeface="Open Sans ExtraBold"/>
                <a:sym typeface="Open Sans ExtraBold"/>
              </a:endParaRPr>
            </a:p>
          </p:txBody>
        </p:sp>
        <p:sp>
          <p:nvSpPr>
            <p:cNvPr id="999" name="Google Shape;999;p34"/>
            <p:cNvSpPr txBox="1"/>
            <p:nvPr/>
          </p:nvSpPr>
          <p:spPr>
            <a:xfrm>
              <a:off x="3433725" y="1202100"/>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-5 dB</a:t>
              </a:r>
              <a:endParaRPr sz="1100">
                <a:solidFill>
                  <a:srgbClr val="52B428"/>
                </a:solidFill>
                <a:latin typeface="Open Sans ExtraBold"/>
                <a:ea typeface="Open Sans ExtraBold"/>
                <a:cs typeface="Open Sans ExtraBold"/>
                <a:sym typeface="Open Sans ExtraBold"/>
              </a:endParaRPr>
            </a:p>
          </p:txBody>
        </p:sp>
        <p:cxnSp>
          <p:nvCxnSpPr>
            <p:cNvPr id="1000" name="Google Shape;1000;p34"/>
            <p:cNvCxnSpPr/>
            <p:nvPr/>
          </p:nvCxnSpPr>
          <p:spPr>
            <a:xfrm flipH="1">
              <a:off x="3433725" y="1467375"/>
              <a:ext cx="1200" cy="2290200"/>
            </a:xfrm>
            <a:prstGeom prst="straightConnector1">
              <a:avLst/>
            </a:prstGeom>
            <a:noFill/>
            <a:ln w="19050" cap="flat" cmpd="sng">
              <a:solidFill>
                <a:srgbClr val="FF6F00"/>
              </a:solidFill>
              <a:prstDash val="solid"/>
              <a:round/>
              <a:headEnd type="none" w="med" len="med"/>
              <a:tailEnd type="none" w="med" len="med"/>
            </a:ln>
          </p:spPr>
        </p:cxnSp>
        <p:sp>
          <p:nvSpPr>
            <p:cNvPr id="1001" name="Google Shape;1001;p34"/>
            <p:cNvSpPr/>
            <p:nvPr/>
          </p:nvSpPr>
          <p:spPr>
            <a:xfrm rot="174229">
              <a:off x="3372099" y="1338203"/>
              <a:ext cx="124360" cy="161918"/>
            </a:xfrm>
            <a:prstGeom prst="moon">
              <a:avLst>
                <a:gd name="adj" fmla="val 50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3775875" y="2995625"/>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5068825" y="3390900"/>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4" name="Google Shape;1004;p34"/>
            <p:cNvCxnSpPr/>
            <p:nvPr/>
          </p:nvCxnSpPr>
          <p:spPr>
            <a:xfrm flipH="1">
              <a:off x="3881475" y="3107650"/>
              <a:ext cx="3000" cy="654600"/>
            </a:xfrm>
            <a:prstGeom prst="straightConnector1">
              <a:avLst/>
            </a:prstGeom>
            <a:noFill/>
            <a:ln w="19050" cap="flat" cmpd="sng">
              <a:solidFill>
                <a:srgbClr val="FF6F00"/>
              </a:solidFill>
              <a:prstDash val="solid"/>
              <a:round/>
              <a:headEnd type="none" w="med" len="med"/>
              <a:tailEnd type="none" w="med" len="med"/>
            </a:ln>
          </p:spPr>
        </p:cxnSp>
        <p:cxnSp>
          <p:nvCxnSpPr>
            <p:cNvPr id="1005" name="Google Shape;1005;p34"/>
            <p:cNvCxnSpPr/>
            <p:nvPr/>
          </p:nvCxnSpPr>
          <p:spPr>
            <a:xfrm flipH="1">
              <a:off x="5176825" y="3536275"/>
              <a:ext cx="600" cy="221400"/>
            </a:xfrm>
            <a:prstGeom prst="straightConnector1">
              <a:avLst/>
            </a:prstGeom>
            <a:noFill/>
            <a:ln w="19050" cap="flat" cmpd="sng">
              <a:solidFill>
                <a:srgbClr val="FF6F00"/>
              </a:solidFill>
              <a:prstDash val="solid"/>
              <a:round/>
              <a:headEnd type="none" w="med" len="med"/>
              <a:tailEnd type="none" w="med" len="med"/>
            </a:ln>
          </p:spPr>
        </p:cxnSp>
      </p:grpSp>
      <p:grpSp>
        <p:nvGrpSpPr>
          <p:cNvPr id="1006" name="Google Shape;1006;p34"/>
          <p:cNvGrpSpPr/>
          <p:nvPr/>
        </p:nvGrpSpPr>
        <p:grpSpPr>
          <a:xfrm>
            <a:off x="5567500" y="564025"/>
            <a:ext cx="3484800" cy="3946450"/>
            <a:chOff x="5567500" y="564025"/>
            <a:chExt cx="3484800" cy="3946450"/>
          </a:xfrm>
        </p:grpSpPr>
        <p:sp>
          <p:nvSpPr>
            <p:cNvPr id="1007" name="Google Shape;1007;p34"/>
            <p:cNvSpPr/>
            <p:nvPr/>
          </p:nvSpPr>
          <p:spPr>
            <a:xfrm>
              <a:off x="5567500" y="3086613"/>
              <a:ext cx="3437100" cy="5727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8" name="Google Shape;1008;p34"/>
            <p:cNvPicPr preferRelativeResize="0"/>
            <p:nvPr/>
          </p:nvPicPr>
          <p:blipFill rotWithShape="1">
            <a:blip r:embed="rId5">
              <a:alphaModFix/>
            </a:blip>
            <a:srcRect t="25132"/>
            <a:stretch/>
          </p:blipFill>
          <p:spPr>
            <a:xfrm>
              <a:off x="5567500" y="1130540"/>
              <a:ext cx="1716725" cy="1905334"/>
            </a:xfrm>
            <a:prstGeom prst="rect">
              <a:avLst/>
            </a:prstGeom>
            <a:noFill/>
            <a:ln>
              <a:noFill/>
            </a:ln>
          </p:spPr>
        </p:pic>
        <p:pic>
          <p:nvPicPr>
            <p:cNvPr id="1009" name="Google Shape;1009;p34"/>
            <p:cNvPicPr preferRelativeResize="0"/>
            <p:nvPr/>
          </p:nvPicPr>
          <p:blipFill>
            <a:blip r:embed="rId6">
              <a:alphaModFix/>
            </a:blip>
            <a:stretch>
              <a:fillRect/>
            </a:stretch>
          </p:blipFill>
          <p:spPr>
            <a:xfrm>
              <a:off x="7331900" y="1130538"/>
              <a:ext cx="1689241" cy="1905325"/>
            </a:xfrm>
            <a:prstGeom prst="rect">
              <a:avLst/>
            </a:prstGeom>
            <a:noFill/>
            <a:ln>
              <a:noFill/>
            </a:ln>
          </p:spPr>
        </p:pic>
        <p:sp>
          <p:nvSpPr>
            <p:cNvPr id="1010" name="Google Shape;1010;p34"/>
            <p:cNvSpPr/>
            <p:nvPr/>
          </p:nvSpPr>
          <p:spPr>
            <a:xfrm>
              <a:off x="8228525" y="1227200"/>
              <a:ext cx="369300" cy="3348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txBox="1"/>
            <p:nvPr/>
          </p:nvSpPr>
          <p:spPr>
            <a:xfrm>
              <a:off x="6116715" y="1130525"/>
              <a:ext cx="6972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lt1"/>
                  </a:solidFill>
                  <a:latin typeface="Open Sans ExtraBold"/>
                  <a:ea typeface="Open Sans ExtraBold"/>
                  <a:cs typeface="Open Sans ExtraBold"/>
                  <a:sym typeface="Open Sans ExtraBold"/>
                </a:rPr>
                <a:t>θ = 0°</a:t>
              </a:r>
              <a:endParaRPr sz="1500">
                <a:solidFill>
                  <a:schemeClr val="lt1"/>
                </a:solidFill>
                <a:latin typeface="Open Sans ExtraBold"/>
                <a:ea typeface="Open Sans ExtraBold"/>
                <a:cs typeface="Open Sans ExtraBold"/>
                <a:sym typeface="Open Sans ExtraBold"/>
              </a:endParaRPr>
            </a:p>
          </p:txBody>
        </p:sp>
        <p:sp>
          <p:nvSpPr>
            <p:cNvPr id="1012" name="Google Shape;1012;p34"/>
            <p:cNvSpPr txBox="1"/>
            <p:nvPr/>
          </p:nvSpPr>
          <p:spPr>
            <a:xfrm>
              <a:off x="8096852" y="1130525"/>
              <a:ext cx="837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lt1"/>
                  </a:solidFill>
                  <a:latin typeface="Open Sans ExtraBold"/>
                  <a:ea typeface="Open Sans ExtraBold"/>
                  <a:cs typeface="Open Sans ExtraBold"/>
                  <a:sym typeface="Open Sans ExtraBold"/>
                </a:rPr>
                <a:t>θ = 30°</a:t>
              </a:r>
              <a:endParaRPr sz="1500">
                <a:solidFill>
                  <a:schemeClr val="lt1"/>
                </a:solidFill>
                <a:latin typeface="Open Sans ExtraBold"/>
                <a:ea typeface="Open Sans ExtraBold"/>
                <a:cs typeface="Open Sans ExtraBold"/>
                <a:sym typeface="Open Sans ExtraBold"/>
              </a:endParaRPr>
            </a:p>
          </p:txBody>
        </p:sp>
        <p:sp>
          <p:nvSpPr>
            <p:cNvPr id="1013" name="Google Shape;1013;p34"/>
            <p:cNvSpPr txBox="1"/>
            <p:nvPr/>
          </p:nvSpPr>
          <p:spPr>
            <a:xfrm>
              <a:off x="6046450" y="564025"/>
              <a:ext cx="2479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a:solidFill>
                    <a:schemeClr val="dk1"/>
                  </a:solidFill>
                  <a:latin typeface="Open Sans"/>
                  <a:ea typeface="Open Sans"/>
                  <a:cs typeface="Open Sans"/>
                  <a:sym typeface="Open Sans"/>
                </a:rPr>
                <a:t>Cross section view of ZEMAX stray light model</a:t>
              </a:r>
              <a:endParaRPr sz="1300" i="1">
                <a:solidFill>
                  <a:schemeClr val="dk1"/>
                </a:solidFill>
                <a:latin typeface="Open Sans"/>
                <a:ea typeface="Open Sans"/>
                <a:cs typeface="Open Sans"/>
                <a:sym typeface="Open Sans"/>
              </a:endParaRPr>
            </a:p>
            <a:p>
              <a:pPr marL="0" lvl="0" indent="0" algn="ctr" rtl="0">
                <a:spcBef>
                  <a:spcPts val="0"/>
                </a:spcBef>
                <a:spcAft>
                  <a:spcPts val="0"/>
                </a:spcAft>
                <a:buNone/>
              </a:pPr>
              <a:endParaRPr sz="1300" i="1">
                <a:solidFill>
                  <a:schemeClr val="dk1"/>
                </a:solidFill>
                <a:latin typeface="Open Sans"/>
                <a:ea typeface="Open Sans"/>
                <a:cs typeface="Open Sans"/>
                <a:sym typeface="Open Sans"/>
              </a:endParaRPr>
            </a:p>
          </p:txBody>
        </p:sp>
        <p:sp>
          <p:nvSpPr>
            <p:cNvPr id="1014" name="Google Shape;1014;p34"/>
            <p:cNvSpPr/>
            <p:nvPr/>
          </p:nvSpPr>
          <p:spPr>
            <a:xfrm>
              <a:off x="5663225" y="3342713"/>
              <a:ext cx="556800" cy="939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15" name="Google Shape;1015;p34"/>
            <p:cNvSpPr/>
            <p:nvPr/>
          </p:nvSpPr>
          <p:spPr>
            <a:xfrm>
              <a:off x="6217553" y="3342720"/>
              <a:ext cx="556800" cy="93900"/>
            </a:xfrm>
            <a:prstGeom prst="rect">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16" name="Google Shape;1016;p34"/>
            <p:cNvSpPr/>
            <p:nvPr/>
          </p:nvSpPr>
          <p:spPr>
            <a:xfrm>
              <a:off x="6755751" y="3342727"/>
              <a:ext cx="556800" cy="939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17" name="Google Shape;1017;p34"/>
            <p:cNvSpPr txBox="1"/>
            <p:nvPr/>
          </p:nvSpPr>
          <p:spPr>
            <a:xfrm>
              <a:off x="5755019" y="3350472"/>
              <a:ext cx="31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ExtraBold"/>
                  <a:ea typeface="Open Sans ExtraBold"/>
                  <a:cs typeface="Open Sans ExtraBold"/>
                  <a:sym typeface="Open Sans ExtraBold"/>
                </a:rPr>
                <a:t>0</a:t>
              </a:r>
              <a:endParaRPr sz="1200">
                <a:latin typeface="Open Sans ExtraBold"/>
                <a:ea typeface="Open Sans ExtraBold"/>
                <a:cs typeface="Open Sans ExtraBold"/>
                <a:sym typeface="Open Sans ExtraBold"/>
              </a:endParaRPr>
            </a:p>
          </p:txBody>
        </p:sp>
        <p:sp>
          <p:nvSpPr>
            <p:cNvPr id="1018" name="Google Shape;1018;p34"/>
            <p:cNvSpPr txBox="1"/>
            <p:nvPr/>
          </p:nvSpPr>
          <p:spPr>
            <a:xfrm>
              <a:off x="6132045" y="3350472"/>
              <a:ext cx="61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ExtraBold"/>
                  <a:ea typeface="Open Sans ExtraBold"/>
                  <a:cs typeface="Open Sans ExtraBold"/>
                  <a:sym typeface="Open Sans ExtraBold"/>
                </a:rPr>
                <a:t>1</a:t>
              </a:r>
              <a:endParaRPr sz="1200">
                <a:latin typeface="Open Sans ExtraBold"/>
                <a:ea typeface="Open Sans ExtraBold"/>
                <a:cs typeface="Open Sans ExtraBold"/>
                <a:sym typeface="Open Sans ExtraBold"/>
              </a:endParaRPr>
            </a:p>
          </p:txBody>
        </p:sp>
        <p:sp>
          <p:nvSpPr>
            <p:cNvPr id="1019" name="Google Shape;1019;p34"/>
            <p:cNvSpPr txBox="1"/>
            <p:nvPr/>
          </p:nvSpPr>
          <p:spPr>
            <a:xfrm>
              <a:off x="6727251" y="3350472"/>
              <a:ext cx="61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ExtraBold"/>
                  <a:ea typeface="Open Sans ExtraBold"/>
                  <a:cs typeface="Open Sans ExtraBold"/>
                  <a:sym typeface="Open Sans ExtraBold"/>
                </a:rPr>
                <a:t>2</a:t>
              </a:r>
              <a:endParaRPr sz="1200">
                <a:latin typeface="Open Sans ExtraBold"/>
                <a:ea typeface="Open Sans ExtraBold"/>
                <a:cs typeface="Open Sans ExtraBold"/>
                <a:sym typeface="Open Sans ExtraBold"/>
              </a:endParaRPr>
            </a:p>
          </p:txBody>
        </p:sp>
        <p:sp>
          <p:nvSpPr>
            <p:cNvPr id="1020" name="Google Shape;1020;p34"/>
            <p:cNvSpPr/>
            <p:nvPr/>
          </p:nvSpPr>
          <p:spPr>
            <a:xfrm>
              <a:off x="7312454" y="3342720"/>
              <a:ext cx="556800" cy="939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21" name="Google Shape;1021;p34"/>
            <p:cNvSpPr/>
            <p:nvPr/>
          </p:nvSpPr>
          <p:spPr>
            <a:xfrm>
              <a:off x="7848277" y="3342713"/>
              <a:ext cx="556800" cy="93900"/>
            </a:xfrm>
            <a:prstGeom prst="rect">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22" name="Google Shape;1022;p34"/>
            <p:cNvSpPr txBox="1"/>
            <p:nvPr/>
          </p:nvSpPr>
          <p:spPr>
            <a:xfrm>
              <a:off x="7255455" y="3350472"/>
              <a:ext cx="61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ExtraBold"/>
                  <a:ea typeface="Open Sans ExtraBold"/>
                  <a:cs typeface="Open Sans ExtraBold"/>
                  <a:sym typeface="Open Sans ExtraBold"/>
                </a:rPr>
                <a:t>3</a:t>
              </a:r>
              <a:endParaRPr sz="1200">
                <a:latin typeface="Open Sans ExtraBold"/>
                <a:ea typeface="Open Sans ExtraBold"/>
                <a:cs typeface="Open Sans ExtraBold"/>
                <a:sym typeface="Open Sans ExtraBold"/>
              </a:endParaRPr>
            </a:p>
          </p:txBody>
        </p:sp>
        <p:sp>
          <p:nvSpPr>
            <p:cNvPr id="1023" name="Google Shape;1023;p34"/>
            <p:cNvSpPr txBox="1"/>
            <p:nvPr/>
          </p:nvSpPr>
          <p:spPr>
            <a:xfrm>
              <a:off x="7792953" y="3350472"/>
              <a:ext cx="61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ExtraBold"/>
                  <a:ea typeface="Open Sans ExtraBold"/>
                  <a:cs typeface="Open Sans ExtraBold"/>
                  <a:sym typeface="Open Sans ExtraBold"/>
                </a:rPr>
                <a:t>4</a:t>
              </a:r>
              <a:endParaRPr sz="1200">
                <a:latin typeface="Open Sans ExtraBold"/>
                <a:ea typeface="Open Sans ExtraBold"/>
                <a:cs typeface="Open Sans ExtraBold"/>
                <a:sym typeface="Open Sans ExtraBold"/>
              </a:endParaRPr>
            </a:p>
          </p:txBody>
        </p:sp>
        <p:sp>
          <p:nvSpPr>
            <p:cNvPr id="1024" name="Google Shape;1024;p34"/>
            <p:cNvSpPr txBox="1"/>
            <p:nvPr/>
          </p:nvSpPr>
          <p:spPr>
            <a:xfrm>
              <a:off x="6066125" y="3710075"/>
              <a:ext cx="2626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Open Sans"/>
                  <a:ea typeface="Open Sans"/>
                  <a:cs typeface="Open Sans"/>
                  <a:sym typeface="Open Sans"/>
                </a:rPr>
                <a:t>Number of times a ray has hit a surface. </a:t>
              </a:r>
              <a:endParaRPr>
                <a:solidFill>
                  <a:schemeClr val="dk1"/>
                </a:solidFill>
                <a:latin typeface="Open Sans"/>
                <a:ea typeface="Open Sans"/>
                <a:cs typeface="Open Sans"/>
                <a:sym typeface="Open Sans"/>
              </a:endParaRPr>
            </a:p>
            <a:p>
              <a:pPr marL="0" lvl="0" indent="0" algn="ctr" rtl="0">
                <a:spcBef>
                  <a:spcPts val="0"/>
                </a:spcBef>
                <a:spcAft>
                  <a:spcPts val="0"/>
                </a:spcAft>
                <a:buNone/>
              </a:pPr>
              <a:endParaRPr sz="1200" i="1">
                <a:solidFill>
                  <a:schemeClr val="dk1"/>
                </a:solidFill>
                <a:latin typeface="Open Sans"/>
                <a:ea typeface="Open Sans"/>
                <a:cs typeface="Open Sans"/>
                <a:sym typeface="Open Sans"/>
              </a:endParaRPr>
            </a:p>
          </p:txBody>
        </p:sp>
        <p:sp>
          <p:nvSpPr>
            <p:cNvPr id="1025" name="Google Shape;1025;p34"/>
            <p:cNvSpPr txBox="1"/>
            <p:nvPr/>
          </p:nvSpPr>
          <p:spPr>
            <a:xfrm>
              <a:off x="5567500" y="3022913"/>
              <a:ext cx="3484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Segment #</a:t>
              </a:r>
              <a:endParaRPr b="1"/>
            </a:p>
          </p:txBody>
        </p:sp>
        <p:sp>
          <p:nvSpPr>
            <p:cNvPr id="1026" name="Google Shape;1026;p34"/>
            <p:cNvSpPr/>
            <p:nvPr/>
          </p:nvSpPr>
          <p:spPr>
            <a:xfrm>
              <a:off x="8407352" y="3342713"/>
              <a:ext cx="556800" cy="93900"/>
            </a:xfrm>
            <a:prstGeom prst="rect">
              <a:avLst/>
            </a:prstGeom>
            <a:solidFill>
              <a:srgbClr val="00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27" name="Google Shape;1027;p34"/>
            <p:cNvSpPr txBox="1"/>
            <p:nvPr/>
          </p:nvSpPr>
          <p:spPr>
            <a:xfrm>
              <a:off x="8407353" y="3350472"/>
              <a:ext cx="61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Open Sans ExtraBold"/>
                  <a:ea typeface="Open Sans ExtraBold"/>
                  <a:cs typeface="Open Sans ExtraBold"/>
                  <a:sym typeface="Open Sans ExtraBold"/>
                </a:rPr>
                <a:t>5</a:t>
              </a:r>
              <a:endParaRPr sz="1200">
                <a:latin typeface="Open Sans ExtraBold"/>
                <a:ea typeface="Open Sans ExtraBold"/>
                <a:cs typeface="Open Sans ExtraBold"/>
                <a:sym typeface="Open Sans ExtraBold"/>
              </a:endParaRPr>
            </a:p>
          </p:txBody>
        </p:sp>
      </p:grpSp>
      <p:sp>
        <p:nvSpPr>
          <p:cNvPr id="1028" name="Google Shape;1028;p34"/>
          <p:cNvSpPr/>
          <p:nvPr/>
        </p:nvSpPr>
        <p:spPr>
          <a:xfrm rot="10800000" flipH="1">
            <a:off x="1195400" y="4430300"/>
            <a:ext cx="10479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1914900" y="4357825"/>
            <a:ext cx="419100" cy="30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6257625" y="2571750"/>
            <a:ext cx="419100" cy="906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txBox="1"/>
          <p:nvPr/>
        </p:nvSpPr>
        <p:spPr>
          <a:xfrm>
            <a:off x="6213075" y="2486250"/>
            <a:ext cx="470100" cy="26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
                <a:solidFill>
                  <a:schemeClr val="dk1"/>
                </a:solidFill>
                <a:latin typeface="Open Sans SemiBold"/>
                <a:ea typeface="Open Sans SemiBold"/>
                <a:cs typeface="Open Sans SemiBold"/>
                <a:sym typeface="Open Sans SemiBold"/>
              </a:rPr>
              <a:t>Detector</a:t>
            </a:r>
            <a:endParaRPr sz="200">
              <a:latin typeface="Open Sans SemiBold"/>
              <a:ea typeface="Open Sans SemiBold"/>
              <a:cs typeface="Open Sans SemiBold"/>
              <a:sym typeface="Open Sans SemiBold"/>
            </a:endParaRPr>
          </a:p>
        </p:txBody>
      </p:sp>
      <p:sp>
        <p:nvSpPr>
          <p:cNvPr id="1032" name="Google Shape;1032;p34"/>
          <p:cNvSpPr/>
          <p:nvPr/>
        </p:nvSpPr>
        <p:spPr>
          <a:xfrm rot="1771072">
            <a:off x="7789726" y="2573048"/>
            <a:ext cx="309928" cy="88003"/>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txBox="1"/>
          <p:nvPr/>
        </p:nvSpPr>
        <p:spPr>
          <a:xfrm rot="1715197">
            <a:off x="7486250" y="2480978"/>
            <a:ext cx="920402" cy="2616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
                <a:solidFill>
                  <a:schemeClr val="dk1"/>
                </a:solidFill>
                <a:latin typeface="Open Sans SemiBold"/>
                <a:ea typeface="Open Sans SemiBold"/>
                <a:cs typeface="Open Sans SemiBold"/>
                <a:sym typeface="Open Sans SemiBold"/>
              </a:rPr>
              <a:t>Detector</a:t>
            </a:r>
            <a:endParaRPr sz="200">
              <a:latin typeface="Open Sans SemiBold"/>
              <a:ea typeface="Open Sans SemiBold"/>
              <a:cs typeface="Open Sans SemiBold"/>
              <a:sym typeface="Open Sans SemiBold"/>
            </a:endParaRPr>
          </a:p>
        </p:txBody>
      </p:sp>
      <p:sp>
        <p:nvSpPr>
          <p:cNvPr id="1034" name="Google Shape;1034;p34"/>
          <p:cNvSpPr txBox="1"/>
          <p:nvPr/>
        </p:nvSpPr>
        <p:spPr>
          <a:xfrm>
            <a:off x="3662213" y="2486250"/>
            <a:ext cx="96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a:solidFill>
                  <a:schemeClr val="dk1"/>
                </a:solidFill>
                <a:latin typeface="Open Sans"/>
                <a:ea typeface="Open Sans"/>
                <a:cs typeface="Open Sans"/>
                <a:sym typeface="Open Sans"/>
              </a:rPr>
              <a:t>Level of Success: 3</a:t>
            </a:r>
            <a:endParaRPr sz="900" i="1">
              <a:solidFill>
                <a:schemeClr val="dk1"/>
              </a:solidFill>
              <a:latin typeface="Open Sans"/>
              <a:ea typeface="Open Sans"/>
              <a:cs typeface="Open Sans"/>
              <a:sym typeface="Open Sans"/>
            </a:endParaRPr>
          </a:p>
        </p:txBody>
      </p:sp>
      <p:sp>
        <p:nvSpPr>
          <p:cNvPr id="1035" name="Google Shape;1035;p34"/>
          <p:cNvSpPr txBox="1"/>
          <p:nvPr/>
        </p:nvSpPr>
        <p:spPr>
          <a:xfrm>
            <a:off x="4734088" y="2836825"/>
            <a:ext cx="833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900" i="1">
                <a:solidFill>
                  <a:schemeClr val="dk1"/>
                </a:solidFill>
                <a:latin typeface="Open Sans"/>
                <a:ea typeface="Open Sans"/>
                <a:cs typeface="Open Sans"/>
                <a:sym typeface="Open Sans"/>
              </a:rPr>
              <a:t>Level of Success: 1</a:t>
            </a:r>
            <a:endParaRPr sz="900" i="1">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35"/>
          <p:cNvSpPr/>
          <p:nvPr/>
        </p:nvSpPr>
        <p:spPr>
          <a:xfrm>
            <a:off x="-9525" y="571500"/>
            <a:ext cx="3324300" cy="386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Manufacturing and Assembly</a:t>
            </a:r>
            <a:endParaRPr sz="2500"/>
          </a:p>
        </p:txBody>
      </p:sp>
      <p:sp>
        <p:nvSpPr>
          <p:cNvPr id="1042" name="Google Shape;104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sp>
        <p:nvSpPr>
          <p:cNvPr id="1043" name="Google Shape;1043;p35"/>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044" name="Google Shape;1044;p35"/>
          <p:cNvSpPr txBox="1"/>
          <p:nvPr/>
        </p:nvSpPr>
        <p:spPr>
          <a:xfrm>
            <a:off x="167600" y="673075"/>
            <a:ext cx="30519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Baffle composed of 5 types of components:</a:t>
            </a:r>
            <a:endParaRPr b="1">
              <a:latin typeface="Open Sans"/>
              <a:ea typeface="Open Sans"/>
              <a:cs typeface="Open Sans"/>
              <a:sym typeface="Open Sans"/>
            </a:endParaRPr>
          </a:p>
          <a:p>
            <a:pPr marL="914400" lvl="1" indent="-317500" algn="l" rtl="0">
              <a:spcBef>
                <a:spcPts val="0"/>
              </a:spcBef>
              <a:spcAft>
                <a:spcPts val="0"/>
              </a:spcAft>
              <a:buClr>
                <a:srgbClr val="FF0000"/>
              </a:buClr>
              <a:buSzPts val="1400"/>
              <a:buFont typeface="Open Sans"/>
              <a:buAutoNum type="alphaLcPeriod"/>
            </a:pPr>
            <a:r>
              <a:rPr lang="en">
                <a:latin typeface="Open Sans"/>
                <a:ea typeface="Open Sans"/>
                <a:cs typeface="Open Sans"/>
                <a:sym typeface="Open Sans"/>
              </a:rPr>
              <a:t>Conical sections</a:t>
            </a:r>
            <a:endParaRPr>
              <a:latin typeface="Open Sans"/>
              <a:ea typeface="Open Sans"/>
              <a:cs typeface="Open Sans"/>
              <a:sym typeface="Open Sans"/>
            </a:endParaRPr>
          </a:p>
          <a:p>
            <a:pPr marL="914400" lvl="1" indent="-317500" algn="l" rtl="0">
              <a:spcBef>
                <a:spcPts val="0"/>
              </a:spcBef>
              <a:spcAft>
                <a:spcPts val="0"/>
              </a:spcAft>
              <a:buClr>
                <a:srgbClr val="FF0000"/>
              </a:buClr>
              <a:buSzPts val="1400"/>
              <a:buFont typeface="Open Sans"/>
              <a:buAutoNum type="alphaLcPeriod"/>
            </a:pPr>
            <a:r>
              <a:rPr lang="en">
                <a:latin typeface="Open Sans"/>
                <a:ea typeface="Open Sans"/>
                <a:cs typeface="Open Sans"/>
                <a:sym typeface="Open Sans"/>
              </a:rPr>
              <a:t>Vane sections</a:t>
            </a:r>
            <a:endParaRPr>
              <a:latin typeface="Open Sans"/>
              <a:ea typeface="Open Sans"/>
              <a:cs typeface="Open Sans"/>
              <a:sym typeface="Open Sans"/>
            </a:endParaRPr>
          </a:p>
          <a:p>
            <a:pPr marL="914400" lvl="1" indent="-317500" algn="l" rtl="0">
              <a:spcBef>
                <a:spcPts val="0"/>
              </a:spcBef>
              <a:spcAft>
                <a:spcPts val="0"/>
              </a:spcAft>
              <a:buClr>
                <a:srgbClr val="FF0000"/>
              </a:buClr>
              <a:buSzPts val="1400"/>
              <a:buFont typeface="Open Sans"/>
              <a:buAutoNum type="alphaLcPeriod"/>
            </a:pPr>
            <a:r>
              <a:rPr lang="en">
                <a:latin typeface="Open Sans"/>
                <a:ea typeface="Open Sans"/>
                <a:cs typeface="Open Sans"/>
                <a:sym typeface="Open Sans"/>
              </a:rPr>
              <a:t>Spacing &amp; mounting sections</a:t>
            </a:r>
            <a:endParaRPr>
              <a:latin typeface="Open Sans"/>
              <a:ea typeface="Open Sans"/>
              <a:cs typeface="Open Sans"/>
              <a:sym typeface="Open Sans"/>
            </a:endParaRPr>
          </a:p>
          <a:p>
            <a:pPr marL="914400" lvl="1" indent="-317500" algn="l" rtl="0">
              <a:spcBef>
                <a:spcPts val="0"/>
              </a:spcBef>
              <a:spcAft>
                <a:spcPts val="0"/>
              </a:spcAft>
              <a:buClr>
                <a:srgbClr val="FF0000"/>
              </a:buClr>
              <a:buSzPts val="1400"/>
              <a:buFont typeface="Open Sans"/>
              <a:buAutoNum type="alphaLcPeriod"/>
            </a:pPr>
            <a:r>
              <a:rPr lang="en">
                <a:latin typeface="Open Sans"/>
                <a:ea typeface="Open Sans"/>
                <a:cs typeface="Open Sans"/>
                <a:sym typeface="Open Sans"/>
              </a:rPr>
              <a:t>Threaded fasteners</a:t>
            </a:r>
            <a:endParaRPr>
              <a:latin typeface="Open Sans"/>
              <a:ea typeface="Open Sans"/>
              <a:cs typeface="Open Sans"/>
              <a:sym typeface="Open Sans"/>
            </a:endParaRPr>
          </a:p>
          <a:p>
            <a:pPr marL="914400" lvl="1" indent="-317500" algn="l" rtl="0">
              <a:spcBef>
                <a:spcPts val="0"/>
              </a:spcBef>
              <a:spcAft>
                <a:spcPts val="0"/>
              </a:spcAft>
              <a:buClr>
                <a:srgbClr val="FF0000"/>
              </a:buClr>
              <a:buSzPts val="1400"/>
              <a:buFont typeface="Open Sans"/>
              <a:buAutoNum type="alphaLcPeriod"/>
            </a:pPr>
            <a:r>
              <a:rPr lang="en">
                <a:latin typeface="Open Sans"/>
                <a:ea typeface="Open Sans"/>
                <a:cs typeface="Open Sans"/>
                <a:sym typeface="Open Sans"/>
              </a:rPr>
              <a:t>Locating pins</a:t>
            </a:r>
            <a:br>
              <a:rPr lang="en">
                <a:latin typeface="Open Sans"/>
                <a:ea typeface="Open Sans"/>
                <a:cs typeface="Open Sans"/>
                <a:sym typeface="Open Sans"/>
              </a:rPr>
            </a:b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Items a-c will be waterjet cut</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Items a &amp; b will be finished on a CNC lathe</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Items d &amp; e are COTS</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Final assembly requires press fitting of locating pins &amp; torquing of fasteners</a:t>
            </a:r>
            <a:endParaRPr>
              <a:latin typeface="Open Sans"/>
              <a:ea typeface="Open Sans"/>
              <a:cs typeface="Open Sans"/>
              <a:sym typeface="Open Sans"/>
            </a:endParaRPr>
          </a:p>
        </p:txBody>
      </p:sp>
      <p:grpSp>
        <p:nvGrpSpPr>
          <p:cNvPr id="1045" name="Google Shape;1045;p35"/>
          <p:cNvGrpSpPr/>
          <p:nvPr/>
        </p:nvGrpSpPr>
        <p:grpSpPr>
          <a:xfrm>
            <a:off x="3571325" y="660875"/>
            <a:ext cx="5460653" cy="3821762"/>
            <a:chOff x="3266525" y="660875"/>
            <a:chExt cx="5460653" cy="3821762"/>
          </a:xfrm>
        </p:grpSpPr>
        <p:pic>
          <p:nvPicPr>
            <p:cNvPr id="1046" name="Google Shape;1046;p35"/>
            <p:cNvPicPr preferRelativeResize="0"/>
            <p:nvPr/>
          </p:nvPicPr>
          <p:blipFill>
            <a:blip r:embed="rId3">
              <a:alphaModFix/>
            </a:blip>
            <a:stretch>
              <a:fillRect/>
            </a:stretch>
          </p:blipFill>
          <p:spPr>
            <a:xfrm>
              <a:off x="3835546" y="660875"/>
              <a:ext cx="1873904" cy="3707999"/>
            </a:xfrm>
            <a:prstGeom prst="rect">
              <a:avLst/>
            </a:prstGeom>
            <a:noFill/>
            <a:ln>
              <a:noFill/>
            </a:ln>
          </p:spPr>
        </p:pic>
        <p:pic>
          <p:nvPicPr>
            <p:cNvPr id="1047" name="Google Shape;1047;p35"/>
            <p:cNvPicPr preferRelativeResize="0"/>
            <p:nvPr/>
          </p:nvPicPr>
          <p:blipFill>
            <a:blip r:embed="rId4">
              <a:alphaModFix/>
            </a:blip>
            <a:stretch>
              <a:fillRect/>
            </a:stretch>
          </p:blipFill>
          <p:spPr>
            <a:xfrm rot="-5400000">
              <a:off x="5441003" y="1196462"/>
              <a:ext cx="3708000" cy="2864350"/>
            </a:xfrm>
            <a:prstGeom prst="rect">
              <a:avLst/>
            </a:prstGeom>
            <a:noFill/>
            <a:ln>
              <a:noFill/>
            </a:ln>
          </p:spPr>
        </p:pic>
        <p:sp>
          <p:nvSpPr>
            <p:cNvPr id="1048" name="Google Shape;1048;p35"/>
            <p:cNvSpPr txBox="1"/>
            <p:nvPr/>
          </p:nvSpPr>
          <p:spPr>
            <a:xfrm>
              <a:off x="3266525" y="1118525"/>
              <a:ext cx="2883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a</a:t>
              </a:r>
              <a:endParaRPr b="1">
                <a:solidFill>
                  <a:srgbClr val="FF0000"/>
                </a:solidFill>
                <a:latin typeface="Open Sans"/>
                <a:ea typeface="Open Sans"/>
                <a:cs typeface="Open Sans"/>
                <a:sym typeface="Open Sans"/>
              </a:endParaRPr>
            </a:p>
          </p:txBody>
        </p:sp>
        <p:cxnSp>
          <p:nvCxnSpPr>
            <p:cNvPr id="1049" name="Google Shape;1049;p35"/>
            <p:cNvCxnSpPr>
              <a:stCxn id="1048" idx="3"/>
            </p:cNvCxnSpPr>
            <p:nvPr/>
          </p:nvCxnSpPr>
          <p:spPr>
            <a:xfrm>
              <a:off x="3554825" y="1318625"/>
              <a:ext cx="532800" cy="99300"/>
            </a:xfrm>
            <a:prstGeom prst="straightConnector1">
              <a:avLst/>
            </a:prstGeom>
            <a:noFill/>
            <a:ln w="9525" cap="flat" cmpd="sng">
              <a:solidFill>
                <a:srgbClr val="FF0000"/>
              </a:solidFill>
              <a:prstDash val="solid"/>
              <a:round/>
              <a:headEnd type="none" w="med" len="med"/>
              <a:tailEnd type="triangle" w="med" len="med"/>
            </a:ln>
          </p:spPr>
        </p:cxnSp>
        <p:sp>
          <p:nvSpPr>
            <p:cNvPr id="1050" name="Google Shape;1050;p35"/>
            <p:cNvSpPr txBox="1"/>
            <p:nvPr/>
          </p:nvSpPr>
          <p:spPr>
            <a:xfrm>
              <a:off x="3266525" y="1732525"/>
              <a:ext cx="2883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b</a:t>
              </a:r>
              <a:endParaRPr b="1">
                <a:solidFill>
                  <a:srgbClr val="FF0000"/>
                </a:solidFill>
                <a:latin typeface="Open Sans"/>
                <a:ea typeface="Open Sans"/>
                <a:cs typeface="Open Sans"/>
                <a:sym typeface="Open Sans"/>
              </a:endParaRPr>
            </a:p>
          </p:txBody>
        </p:sp>
        <p:cxnSp>
          <p:nvCxnSpPr>
            <p:cNvPr id="1051" name="Google Shape;1051;p35"/>
            <p:cNvCxnSpPr>
              <a:stCxn id="1050" idx="3"/>
            </p:cNvCxnSpPr>
            <p:nvPr/>
          </p:nvCxnSpPr>
          <p:spPr>
            <a:xfrm rot="10800000" flipH="1">
              <a:off x="3554825" y="1764925"/>
              <a:ext cx="517800" cy="167700"/>
            </a:xfrm>
            <a:prstGeom prst="straightConnector1">
              <a:avLst/>
            </a:prstGeom>
            <a:noFill/>
            <a:ln w="9525" cap="flat" cmpd="sng">
              <a:solidFill>
                <a:srgbClr val="FF0000"/>
              </a:solidFill>
              <a:prstDash val="solid"/>
              <a:round/>
              <a:headEnd type="none" w="med" len="med"/>
              <a:tailEnd type="triangle" w="med" len="med"/>
            </a:ln>
          </p:spPr>
        </p:cxnSp>
        <p:sp>
          <p:nvSpPr>
            <p:cNvPr id="1052" name="Google Shape;1052;p35"/>
            <p:cNvSpPr txBox="1"/>
            <p:nvPr/>
          </p:nvSpPr>
          <p:spPr>
            <a:xfrm>
              <a:off x="3266525" y="3458600"/>
              <a:ext cx="2883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c</a:t>
              </a:r>
              <a:endParaRPr b="1">
                <a:solidFill>
                  <a:srgbClr val="FF0000"/>
                </a:solidFill>
                <a:latin typeface="Open Sans"/>
                <a:ea typeface="Open Sans"/>
                <a:cs typeface="Open Sans"/>
                <a:sym typeface="Open Sans"/>
              </a:endParaRPr>
            </a:p>
          </p:txBody>
        </p:sp>
        <p:cxnSp>
          <p:nvCxnSpPr>
            <p:cNvPr id="1053" name="Google Shape;1053;p35"/>
            <p:cNvCxnSpPr>
              <a:stCxn id="1052" idx="3"/>
            </p:cNvCxnSpPr>
            <p:nvPr/>
          </p:nvCxnSpPr>
          <p:spPr>
            <a:xfrm>
              <a:off x="3554825" y="3658700"/>
              <a:ext cx="502800" cy="127200"/>
            </a:xfrm>
            <a:prstGeom prst="straightConnector1">
              <a:avLst/>
            </a:prstGeom>
            <a:noFill/>
            <a:ln w="9525" cap="flat" cmpd="sng">
              <a:solidFill>
                <a:srgbClr val="FF0000"/>
              </a:solidFill>
              <a:prstDash val="solid"/>
              <a:round/>
              <a:headEnd type="none" w="med" len="med"/>
              <a:tailEnd type="triangle" w="med" len="med"/>
            </a:ln>
          </p:spPr>
        </p:cxnSp>
        <p:sp>
          <p:nvSpPr>
            <p:cNvPr id="1054" name="Google Shape;1054;p35"/>
            <p:cNvSpPr txBox="1"/>
            <p:nvPr/>
          </p:nvSpPr>
          <p:spPr>
            <a:xfrm>
              <a:off x="3266525" y="2314675"/>
              <a:ext cx="2883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d</a:t>
              </a:r>
              <a:endParaRPr b="1">
                <a:solidFill>
                  <a:srgbClr val="FF0000"/>
                </a:solidFill>
                <a:latin typeface="Open Sans"/>
                <a:ea typeface="Open Sans"/>
                <a:cs typeface="Open Sans"/>
                <a:sym typeface="Open Sans"/>
              </a:endParaRPr>
            </a:p>
          </p:txBody>
        </p:sp>
        <p:cxnSp>
          <p:nvCxnSpPr>
            <p:cNvPr id="1055" name="Google Shape;1055;p35"/>
            <p:cNvCxnSpPr>
              <a:stCxn id="1054" idx="3"/>
            </p:cNvCxnSpPr>
            <p:nvPr/>
          </p:nvCxnSpPr>
          <p:spPr>
            <a:xfrm rot="10800000" flipH="1">
              <a:off x="3554825" y="2496475"/>
              <a:ext cx="713700" cy="18300"/>
            </a:xfrm>
            <a:prstGeom prst="straightConnector1">
              <a:avLst/>
            </a:prstGeom>
            <a:noFill/>
            <a:ln w="9525" cap="flat" cmpd="sng">
              <a:solidFill>
                <a:srgbClr val="FF0000"/>
              </a:solidFill>
              <a:prstDash val="solid"/>
              <a:round/>
              <a:headEnd type="none" w="med" len="med"/>
              <a:tailEnd type="triangle" w="med" len="med"/>
            </a:ln>
          </p:spPr>
        </p:cxnSp>
        <p:sp>
          <p:nvSpPr>
            <p:cNvPr id="1056" name="Google Shape;1056;p35"/>
            <p:cNvSpPr txBox="1"/>
            <p:nvPr/>
          </p:nvSpPr>
          <p:spPr>
            <a:xfrm>
              <a:off x="3266525" y="3913950"/>
              <a:ext cx="2883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e</a:t>
              </a:r>
              <a:endParaRPr b="1">
                <a:solidFill>
                  <a:srgbClr val="FF0000"/>
                </a:solidFill>
                <a:latin typeface="Open Sans"/>
                <a:ea typeface="Open Sans"/>
                <a:cs typeface="Open Sans"/>
                <a:sym typeface="Open Sans"/>
              </a:endParaRPr>
            </a:p>
          </p:txBody>
        </p:sp>
        <p:cxnSp>
          <p:nvCxnSpPr>
            <p:cNvPr id="1057" name="Google Shape;1057;p35"/>
            <p:cNvCxnSpPr>
              <a:stCxn id="1056" idx="3"/>
            </p:cNvCxnSpPr>
            <p:nvPr/>
          </p:nvCxnSpPr>
          <p:spPr>
            <a:xfrm rot="10800000" flipH="1">
              <a:off x="3554825" y="4034850"/>
              <a:ext cx="1188900" cy="79200"/>
            </a:xfrm>
            <a:prstGeom prst="straightConnector1">
              <a:avLst/>
            </a:prstGeom>
            <a:noFill/>
            <a:ln w="9525" cap="flat" cmpd="sng">
              <a:solidFill>
                <a:srgbClr val="FF0000"/>
              </a:solidFill>
              <a:prstDash val="solid"/>
              <a:round/>
              <a:headEnd type="none" w="med" len="med"/>
              <a:tailEnd type="triangle" w="med" len="med"/>
            </a:ln>
          </p:spPr>
        </p:cxnSp>
      </p:grpSp>
      <p:sp>
        <p:nvSpPr>
          <p:cNvPr id="1058" name="Google Shape;1058;p35"/>
          <p:cNvSpPr/>
          <p:nvPr/>
        </p:nvSpPr>
        <p:spPr>
          <a:xfrm rot="10800000" flipH="1">
            <a:off x="1195400" y="4430300"/>
            <a:ext cx="23478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3314775" y="4357700"/>
            <a:ext cx="419100" cy="30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cxnSp>
        <p:nvCxnSpPr>
          <p:cNvPr id="1064" name="Google Shape;1064;p36"/>
          <p:cNvCxnSpPr>
            <a:stCxn id="1065" idx="2"/>
            <a:endCxn id="1066" idx="1"/>
          </p:cNvCxnSpPr>
          <p:nvPr/>
        </p:nvCxnSpPr>
        <p:spPr>
          <a:xfrm>
            <a:off x="1319175" y="3257700"/>
            <a:ext cx="1574100" cy="547500"/>
          </a:xfrm>
          <a:prstGeom prst="straightConnector1">
            <a:avLst/>
          </a:prstGeom>
          <a:noFill/>
          <a:ln w="38100" cap="flat" cmpd="sng">
            <a:solidFill>
              <a:schemeClr val="dk2"/>
            </a:solidFill>
            <a:prstDash val="solid"/>
            <a:round/>
            <a:headEnd type="none" w="med" len="med"/>
            <a:tailEnd type="triangle" w="med" len="med"/>
          </a:ln>
        </p:spPr>
      </p:cxnSp>
      <p:sp>
        <p:nvSpPr>
          <p:cNvPr id="1067" name="Google Shape;1067;p3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Manufacturability </a:t>
            </a:r>
            <a:endParaRPr sz="2500"/>
          </a:p>
        </p:txBody>
      </p:sp>
      <p:sp>
        <p:nvSpPr>
          <p:cNvPr id="1068" name="Google Shape;106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23</a:t>
            </a:fld>
            <a:endParaRPr/>
          </a:p>
        </p:txBody>
      </p:sp>
      <p:sp>
        <p:nvSpPr>
          <p:cNvPr id="1069" name="Google Shape;1069;p36"/>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070" name="Google Shape;1070;p36"/>
          <p:cNvSpPr txBox="1"/>
          <p:nvPr/>
        </p:nvSpPr>
        <p:spPr>
          <a:xfrm>
            <a:off x="377150" y="862250"/>
            <a:ext cx="6244200" cy="197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Open Sans"/>
                <a:ea typeface="Open Sans"/>
                <a:cs typeface="Open Sans"/>
                <a:sym typeface="Open Sans"/>
              </a:rPr>
              <a:t>Initial prototyping:</a:t>
            </a:r>
            <a:endParaRPr sz="1800" b="1">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800">
              <a:latin typeface="Open Sans"/>
              <a:ea typeface="Open Sans"/>
              <a:cs typeface="Open Sans"/>
              <a:sym typeface="Open Sans"/>
            </a:endParaRPr>
          </a:p>
          <a:p>
            <a:pPr marL="0" lvl="0" indent="0" algn="l" rtl="0">
              <a:spcBef>
                <a:spcPts val="0"/>
              </a:spcBef>
              <a:spcAft>
                <a:spcPts val="0"/>
              </a:spcAft>
              <a:buNone/>
            </a:pPr>
            <a:r>
              <a:rPr lang="en" sz="1800" b="1">
                <a:latin typeface="Open Sans"/>
                <a:ea typeface="Open Sans"/>
                <a:cs typeface="Open Sans"/>
                <a:sym typeface="Open Sans"/>
              </a:rPr>
              <a:t>Final product:</a:t>
            </a:r>
            <a:endParaRPr sz="1800" b="1">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p:txBody>
      </p:sp>
      <p:pic>
        <p:nvPicPr>
          <p:cNvPr id="1071" name="Google Shape;1071;p36"/>
          <p:cNvPicPr preferRelativeResize="0"/>
          <p:nvPr/>
        </p:nvPicPr>
        <p:blipFill>
          <a:blip r:embed="rId3">
            <a:alphaModFix/>
          </a:blip>
          <a:stretch>
            <a:fillRect/>
          </a:stretch>
        </p:blipFill>
        <p:spPr>
          <a:xfrm>
            <a:off x="6890496" y="717750"/>
            <a:ext cx="1873904" cy="3707999"/>
          </a:xfrm>
          <a:prstGeom prst="rect">
            <a:avLst/>
          </a:prstGeom>
          <a:noFill/>
          <a:ln>
            <a:noFill/>
          </a:ln>
        </p:spPr>
      </p:pic>
      <p:sp>
        <p:nvSpPr>
          <p:cNvPr id="1072" name="Google Shape;1072;p36"/>
          <p:cNvSpPr/>
          <p:nvPr/>
        </p:nvSpPr>
        <p:spPr>
          <a:xfrm>
            <a:off x="657225" y="1276350"/>
            <a:ext cx="1323900" cy="74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3D </a:t>
            </a:r>
            <a:br>
              <a:rPr lang="en" b="1">
                <a:latin typeface="Open Sans"/>
                <a:ea typeface="Open Sans"/>
                <a:cs typeface="Open Sans"/>
                <a:sym typeface="Open Sans"/>
              </a:rPr>
            </a:br>
            <a:r>
              <a:rPr lang="en" b="1">
                <a:latin typeface="Open Sans"/>
                <a:ea typeface="Open Sans"/>
                <a:cs typeface="Open Sans"/>
                <a:sym typeface="Open Sans"/>
              </a:rPr>
              <a:t>Printing</a:t>
            </a:r>
            <a:endParaRPr b="1">
              <a:latin typeface="Open Sans"/>
              <a:ea typeface="Open Sans"/>
              <a:cs typeface="Open Sans"/>
              <a:sym typeface="Open Sans"/>
            </a:endParaRPr>
          </a:p>
        </p:txBody>
      </p:sp>
      <p:cxnSp>
        <p:nvCxnSpPr>
          <p:cNvPr id="1073" name="Google Shape;1073;p36"/>
          <p:cNvCxnSpPr>
            <a:stCxn id="1072" idx="3"/>
            <a:endCxn id="1074" idx="1"/>
          </p:cNvCxnSpPr>
          <p:nvPr/>
        </p:nvCxnSpPr>
        <p:spPr>
          <a:xfrm>
            <a:off x="1981125" y="1647900"/>
            <a:ext cx="943200" cy="0"/>
          </a:xfrm>
          <a:prstGeom prst="straightConnector1">
            <a:avLst/>
          </a:prstGeom>
          <a:noFill/>
          <a:ln w="38100" cap="flat" cmpd="sng">
            <a:solidFill>
              <a:schemeClr val="dk2"/>
            </a:solidFill>
            <a:prstDash val="solid"/>
            <a:round/>
            <a:headEnd type="none" w="med" len="med"/>
            <a:tailEnd type="triangle" w="med" len="med"/>
          </a:ln>
        </p:spPr>
      </p:cxnSp>
      <p:sp>
        <p:nvSpPr>
          <p:cNvPr id="1074" name="Google Shape;1074;p36"/>
          <p:cNvSpPr/>
          <p:nvPr/>
        </p:nvSpPr>
        <p:spPr>
          <a:xfrm>
            <a:off x="2924325" y="1276350"/>
            <a:ext cx="1323900" cy="743100"/>
          </a:xfrm>
          <a:prstGeom prst="rect">
            <a:avLst/>
          </a:prstGeom>
          <a:solidFill>
            <a:srgbClr val="D9D2E9"/>
          </a:solidFill>
          <a:ln w="3810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Test exclusion angles</a:t>
            </a:r>
            <a:endParaRPr b="1">
              <a:latin typeface="Open Sans"/>
              <a:ea typeface="Open Sans"/>
              <a:cs typeface="Open Sans"/>
              <a:sym typeface="Open Sans"/>
            </a:endParaRPr>
          </a:p>
        </p:txBody>
      </p:sp>
      <p:sp>
        <p:nvSpPr>
          <p:cNvPr id="1075" name="Google Shape;1075;p36"/>
          <p:cNvSpPr/>
          <p:nvPr/>
        </p:nvSpPr>
        <p:spPr>
          <a:xfrm>
            <a:off x="4766500" y="1276350"/>
            <a:ext cx="1971600" cy="743100"/>
          </a:xfrm>
          <a:prstGeom prst="rect">
            <a:avLst/>
          </a:prstGeom>
          <a:solidFill>
            <a:srgbClr val="D9D2E9"/>
          </a:solidFill>
          <a:ln w="3810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Test different configurations of vanes &amp; stages</a:t>
            </a:r>
            <a:endParaRPr b="1">
              <a:latin typeface="Open Sans"/>
              <a:ea typeface="Open Sans"/>
              <a:cs typeface="Open Sans"/>
              <a:sym typeface="Open Sans"/>
            </a:endParaRPr>
          </a:p>
        </p:txBody>
      </p:sp>
      <p:sp>
        <p:nvSpPr>
          <p:cNvPr id="1076" name="Google Shape;1076;p36"/>
          <p:cNvSpPr txBox="1"/>
          <p:nvPr/>
        </p:nvSpPr>
        <p:spPr>
          <a:xfrm>
            <a:off x="4288213" y="1370850"/>
            <a:ext cx="438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t>&amp;</a:t>
            </a:r>
            <a:endParaRPr sz="2400" b="1"/>
          </a:p>
        </p:txBody>
      </p:sp>
      <p:sp>
        <p:nvSpPr>
          <p:cNvPr id="1065" name="Google Shape;1065;p36"/>
          <p:cNvSpPr/>
          <p:nvPr/>
        </p:nvSpPr>
        <p:spPr>
          <a:xfrm>
            <a:off x="657225" y="2514600"/>
            <a:ext cx="1323900" cy="74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Machined Aluminum 6061</a:t>
            </a:r>
            <a:endParaRPr b="1">
              <a:latin typeface="Open Sans"/>
              <a:ea typeface="Open Sans"/>
              <a:cs typeface="Open Sans"/>
              <a:sym typeface="Open Sans"/>
            </a:endParaRPr>
          </a:p>
        </p:txBody>
      </p:sp>
      <p:cxnSp>
        <p:nvCxnSpPr>
          <p:cNvPr id="1077" name="Google Shape;1077;p36"/>
          <p:cNvCxnSpPr>
            <a:stCxn id="1065" idx="3"/>
            <a:endCxn id="1078" idx="1"/>
          </p:cNvCxnSpPr>
          <p:nvPr/>
        </p:nvCxnSpPr>
        <p:spPr>
          <a:xfrm>
            <a:off x="1981125" y="2886150"/>
            <a:ext cx="912000" cy="0"/>
          </a:xfrm>
          <a:prstGeom prst="straightConnector1">
            <a:avLst/>
          </a:prstGeom>
          <a:noFill/>
          <a:ln w="38100" cap="flat" cmpd="sng">
            <a:solidFill>
              <a:schemeClr val="dk2"/>
            </a:solidFill>
            <a:prstDash val="solid"/>
            <a:round/>
            <a:headEnd type="none" w="med" len="med"/>
            <a:tailEnd type="triangle" w="med" len="med"/>
          </a:ln>
        </p:spPr>
      </p:cxnSp>
      <p:sp>
        <p:nvSpPr>
          <p:cNvPr id="1078" name="Google Shape;1078;p36"/>
          <p:cNvSpPr/>
          <p:nvPr/>
        </p:nvSpPr>
        <p:spPr>
          <a:xfrm>
            <a:off x="2893150" y="2514600"/>
            <a:ext cx="3661500" cy="743100"/>
          </a:xfrm>
          <a:prstGeom prst="rect">
            <a:avLst/>
          </a:prstGeom>
          <a:solidFill>
            <a:srgbClr val="D9D2E9"/>
          </a:solidFill>
          <a:ln w="3810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Hold tolerances &amp; allow sharpest baffle &amp; vane edges to maximize performance</a:t>
            </a:r>
            <a:endParaRPr b="1">
              <a:latin typeface="Open Sans"/>
              <a:ea typeface="Open Sans"/>
              <a:cs typeface="Open Sans"/>
              <a:sym typeface="Open Sans"/>
            </a:endParaRPr>
          </a:p>
        </p:txBody>
      </p:sp>
      <p:sp>
        <p:nvSpPr>
          <p:cNvPr id="1066" name="Google Shape;1066;p36"/>
          <p:cNvSpPr/>
          <p:nvPr/>
        </p:nvSpPr>
        <p:spPr>
          <a:xfrm>
            <a:off x="2893150" y="3433638"/>
            <a:ext cx="3661500" cy="743100"/>
          </a:xfrm>
          <a:prstGeom prst="rect">
            <a:avLst/>
          </a:prstGeom>
          <a:solidFill>
            <a:srgbClr val="D9D2E9"/>
          </a:solidFill>
          <a:ln w="38100"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Anodized for compatibility</a:t>
            </a:r>
            <a:br>
              <a:rPr lang="en" b="1">
                <a:latin typeface="Open Sans"/>
                <a:ea typeface="Open Sans"/>
                <a:cs typeface="Open Sans"/>
                <a:sym typeface="Open Sans"/>
              </a:rPr>
            </a:br>
            <a:r>
              <a:rPr lang="en" b="1">
                <a:latin typeface="Open Sans"/>
                <a:ea typeface="Open Sans"/>
                <a:cs typeface="Open Sans"/>
                <a:sym typeface="Open Sans"/>
              </a:rPr>
              <a:t> with Krylon coating</a:t>
            </a:r>
            <a:endParaRPr b="1">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37"/>
          <p:cNvSpPr/>
          <p:nvPr/>
        </p:nvSpPr>
        <p:spPr>
          <a:xfrm>
            <a:off x="-9525" y="571500"/>
            <a:ext cx="4197600" cy="386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rot="10800000" flipH="1">
            <a:off x="1190626" y="4430300"/>
            <a:ext cx="32859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5" name="Google Shape;1085;p37"/>
          <p:cNvPicPr preferRelativeResize="0"/>
          <p:nvPr/>
        </p:nvPicPr>
        <p:blipFill>
          <a:blip r:embed="rId3">
            <a:alphaModFix/>
          </a:blip>
          <a:stretch>
            <a:fillRect/>
          </a:stretch>
        </p:blipFill>
        <p:spPr>
          <a:xfrm>
            <a:off x="4959075" y="906913"/>
            <a:ext cx="2900025" cy="3329663"/>
          </a:xfrm>
          <a:prstGeom prst="rect">
            <a:avLst/>
          </a:prstGeom>
          <a:noFill/>
          <a:ln>
            <a:noFill/>
          </a:ln>
        </p:spPr>
      </p:pic>
      <p:sp>
        <p:nvSpPr>
          <p:cNvPr id="1086" name="Google Shape;1086;p3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Manufacturability </a:t>
            </a:r>
            <a:endParaRPr sz="2500"/>
          </a:p>
        </p:txBody>
      </p:sp>
      <p:sp>
        <p:nvSpPr>
          <p:cNvPr id="1087" name="Google Shape;108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a:p>
        </p:txBody>
      </p:sp>
      <p:sp>
        <p:nvSpPr>
          <p:cNvPr id="1088" name="Google Shape;1088;p37"/>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089" name="Google Shape;1089;p37"/>
          <p:cNvSpPr txBox="1"/>
          <p:nvPr/>
        </p:nvSpPr>
        <p:spPr>
          <a:xfrm>
            <a:off x="264075" y="557450"/>
            <a:ext cx="39840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latin typeface="Open Sans"/>
                <a:ea typeface="Open Sans"/>
                <a:cs typeface="Open Sans"/>
                <a:sym typeface="Open Sans"/>
              </a:rPr>
              <a:t>Tolerancing:</a:t>
            </a:r>
            <a:r>
              <a:rPr lang="en" sz="1800">
                <a:latin typeface="Open Sans"/>
                <a:ea typeface="Open Sans"/>
                <a:cs typeface="Open Sans"/>
                <a:sym typeface="Open Sans"/>
              </a:rPr>
              <a:t> </a:t>
            </a:r>
            <a:endParaRPr sz="1800">
              <a:latin typeface="Open Sans"/>
              <a:ea typeface="Open Sans"/>
              <a:cs typeface="Open Sans"/>
              <a:sym typeface="Open Sans"/>
            </a:endParaRPr>
          </a:p>
          <a:p>
            <a:pPr marL="0" lvl="0" indent="0" algn="l" rtl="0">
              <a:spcBef>
                <a:spcPts val="0"/>
              </a:spcBef>
              <a:spcAft>
                <a:spcPts val="0"/>
              </a:spcAft>
              <a:buNone/>
            </a:pPr>
            <a:r>
              <a:rPr lang="en" sz="1600">
                <a:latin typeface="Open Sans"/>
                <a:ea typeface="Open Sans"/>
                <a:cs typeface="Open Sans"/>
                <a:sym typeface="Open Sans"/>
              </a:rPr>
              <a:t>Stray light analysis has shown the following tolerances are acceptable:</a:t>
            </a:r>
            <a:br>
              <a:rPr lang="en" sz="1600">
                <a:latin typeface="Open Sans"/>
                <a:ea typeface="Open Sans"/>
                <a:cs typeface="Open Sans"/>
                <a:sym typeface="Open Sans"/>
              </a:rPr>
            </a:br>
            <a:endParaRPr sz="1600">
              <a:latin typeface="Open Sans"/>
              <a:ea typeface="Open Sans"/>
              <a:cs typeface="Open Sans"/>
              <a:sym typeface="Open Sans"/>
            </a:endParaRPr>
          </a:p>
          <a:p>
            <a:pPr marL="1371600" lvl="0" indent="0" algn="l" rtl="0">
              <a:spcBef>
                <a:spcPts val="0"/>
              </a:spcBef>
              <a:spcAft>
                <a:spcPts val="0"/>
              </a:spcAft>
              <a:buNone/>
            </a:pPr>
            <a:r>
              <a:rPr lang="en" sz="1800" b="1">
                <a:solidFill>
                  <a:srgbClr val="FF5500"/>
                </a:solidFill>
                <a:latin typeface="Open Sans"/>
                <a:ea typeface="Open Sans"/>
                <a:cs typeface="Open Sans"/>
                <a:sym typeface="Open Sans"/>
              </a:rPr>
              <a:t>5 thou concentricity tolerance for all vein and conical sections</a:t>
            </a:r>
            <a:endParaRPr sz="1800" b="1">
              <a:solidFill>
                <a:srgbClr val="FF5500"/>
              </a:solidFill>
              <a:latin typeface="Open Sans"/>
              <a:ea typeface="Open Sans"/>
              <a:cs typeface="Open Sans"/>
              <a:sym typeface="Open Sans"/>
            </a:endParaRPr>
          </a:p>
          <a:p>
            <a:pPr marL="1371600" lvl="0" indent="0" algn="l" rtl="0">
              <a:spcBef>
                <a:spcPts val="0"/>
              </a:spcBef>
              <a:spcAft>
                <a:spcPts val="0"/>
              </a:spcAft>
              <a:buNone/>
            </a:pPr>
            <a:r>
              <a:rPr lang="en" sz="1800">
                <a:latin typeface="Open Sans"/>
                <a:ea typeface="Open Sans"/>
                <a:cs typeface="Open Sans"/>
                <a:sym typeface="Open Sans"/>
              </a:rPr>
              <a:t>10 thou radial tolerance for all vein section edges</a:t>
            </a:r>
            <a:endParaRPr sz="1800">
              <a:latin typeface="Open Sans"/>
              <a:ea typeface="Open Sans"/>
              <a:cs typeface="Open Sans"/>
              <a:sym typeface="Open Sans"/>
            </a:endParaRPr>
          </a:p>
          <a:p>
            <a:pPr marL="1371600" lvl="0" indent="0" algn="l" rtl="0">
              <a:spcBef>
                <a:spcPts val="0"/>
              </a:spcBef>
              <a:spcAft>
                <a:spcPts val="0"/>
              </a:spcAft>
              <a:buNone/>
            </a:pPr>
            <a:r>
              <a:rPr lang="en" sz="1800">
                <a:latin typeface="Open Sans"/>
                <a:ea typeface="Open Sans"/>
                <a:cs typeface="Open Sans"/>
                <a:sym typeface="Open Sans"/>
              </a:rPr>
              <a:t>10 thou profile tolerances for all vein and conical sections</a:t>
            </a:r>
            <a:endParaRPr sz="1800">
              <a:latin typeface="Open Sans"/>
              <a:ea typeface="Open Sans"/>
              <a:cs typeface="Open Sans"/>
              <a:sym typeface="Open Sans"/>
            </a:endParaRPr>
          </a:p>
        </p:txBody>
      </p:sp>
      <p:cxnSp>
        <p:nvCxnSpPr>
          <p:cNvPr id="1090" name="Google Shape;1090;p37"/>
          <p:cNvCxnSpPr/>
          <p:nvPr/>
        </p:nvCxnSpPr>
        <p:spPr>
          <a:xfrm rot="10800000" flipH="1">
            <a:off x="4340400" y="2695575"/>
            <a:ext cx="4660800" cy="16500"/>
          </a:xfrm>
          <a:prstGeom prst="straightConnector1">
            <a:avLst/>
          </a:prstGeom>
          <a:noFill/>
          <a:ln w="28575" cap="flat" cmpd="sng">
            <a:solidFill>
              <a:srgbClr val="FF0000"/>
            </a:solidFill>
            <a:prstDash val="dash"/>
            <a:round/>
            <a:headEnd type="none" w="med" len="med"/>
            <a:tailEnd type="none" w="med" len="med"/>
          </a:ln>
        </p:spPr>
      </p:cxnSp>
      <p:cxnSp>
        <p:nvCxnSpPr>
          <p:cNvPr id="1091" name="Google Shape;1091;p37"/>
          <p:cNvCxnSpPr/>
          <p:nvPr/>
        </p:nvCxnSpPr>
        <p:spPr>
          <a:xfrm>
            <a:off x="6071250" y="2462750"/>
            <a:ext cx="2901300" cy="4200"/>
          </a:xfrm>
          <a:prstGeom prst="straightConnector1">
            <a:avLst/>
          </a:prstGeom>
          <a:noFill/>
          <a:ln w="28575" cap="flat" cmpd="sng">
            <a:solidFill>
              <a:srgbClr val="00FFFF"/>
            </a:solidFill>
            <a:prstDash val="dash"/>
            <a:round/>
            <a:headEnd type="none" w="med" len="med"/>
            <a:tailEnd type="none" w="med" len="med"/>
          </a:ln>
        </p:spPr>
      </p:cxnSp>
      <p:sp>
        <p:nvSpPr>
          <p:cNvPr id="1092" name="Google Shape;1092;p37"/>
          <p:cNvSpPr txBox="1"/>
          <p:nvPr/>
        </p:nvSpPr>
        <p:spPr>
          <a:xfrm>
            <a:off x="5699675" y="709850"/>
            <a:ext cx="1323000" cy="615600"/>
          </a:xfrm>
          <a:prstGeom prst="rect">
            <a:avLst/>
          </a:prstGeom>
          <a:noFill/>
          <a:ln w="9525" cap="flat" cmpd="sng">
            <a:solidFill>
              <a:srgbClr val="00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Centerline of baffle section</a:t>
            </a:r>
            <a:endParaRPr>
              <a:latin typeface="Open Sans"/>
              <a:ea typeface="Open Sans"/>
              <a:cs typeface="Open Sans"/>
              <a:sym typeface="Open Sans"/>
            </a:endParaRPr>
          </a:p>
        </p:txBody>
      </p:sp>
      <p:cxnSp>
        <p:nvCxnSpPr>
          <p:cNvPr id="1093" name="Google Shape;1093;p37"/>
          <p:cNvCxnSpPr>
            <a:stCxn id="1092" idx="2"/>
          </p:cNvCxnSpPr>
          <p:nvPr/>
        </p:nvCxnSpPr>
        <p:spPr>
          <a:xfrm>
            <a:off x="6361175" y="1325450"/>
            <a:ext cx="3900" cy="1011600"/>
          </a:xfrm>
          <a:prstGeom prst="straightConnector1">
            <a:avLst/>
          </a:prstGeom>
          <a:noFill/>
          <a:ln w="28575" cap="flat" cmpd="sng">
            <a:solidFill>
              <a:srgbClr val="00FFFF"/>
            </a:solidFill>
            <a:prstDash val="solid"/>
            <a:round/>
            <a:headEnd type="none" w="med" len="med"/>
            <a:tailEnd type="triangle" w="med" len="med"/>
          </a:ln>
        </p:spPr>
      </p:cxnSp>
      <p:sp>
        <p:nvSpPr>
          <p:cNvPr id="1094" name="Google Shape;1094;p37"/>
          <p:cNvSpPr txBox="1"/>
          <p:nvPr/>
        </p:nvSpPr>
        <p:spPr>
          <a:xfrm>
            <a:off x="5813525" y="3108600"/>
            <a:ext cx="1092000" cy="615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Centerline of lens</a:t>
            </a:r>
            <a:endParaRPr>
              <a:latin typeface="Open Sans"/>
              <a:ea typeface="Open Sans"/>
              <a:cs typeface="Open Sans"/>
              <a:sym typeface="Open Sans"/>
            </a:endParaRPr>
          </a:p>
        </p:txBody>
      </p:sp>
      <p:cxnSp>
        <p:nvCxnSpPr>
          <p:cNvPr id="1095" name="Google Shape;1095;p37"/>
          <p:cNvCxnSpPr>
            <a:stCxn id="1094" idx="0"/>
          </p:cNvCxnSpPr>
          <p:nvPr/>
        </p:nvCxnSpPr>
        <p:spPr>
          <a:xfrm rot="10800000" flipH="1">
            <a:off x="6359525" y="2781300"/>
            <a:ext cx="3300" cy="327300"/>
          </a:xfrm>
          <a:prstGeom prst="straightConnector1">
            <a:avLst/>
          </a:prstGeom>
          <a:noFill/>
          <a:ln w="28575" cap="flat" cmpd="sng">
            <a:solidFill>
              <a:srgbClr val="FF0000"/>
            </a:solidFill>
            <a:prstDash val="solid"/>
            <a:round/>
            <a:headEnd type="none" w="med" len="med"/>
            <a:tailEnd type="triangle" w="med" len="med"/>
          </a:ln>
        </p:spPr>
      </p:cxnSp>
      <p:cxnSp>
        <p:nvCxnSpPr>
          <p:cNvPr id="1096" name="Google Shape;1096;p37"/>
          <p:cNvCxnSpPr/>
          <p:nvPr/>
        </p:nvCxnSpPr>
        <p:spPr>
          <a:xfrm rot="10800000">
            <a:off x="8375500" y="2712075"/>
            <a:ext cx="6900" cy="505800"/>
          </a:xfrm>
          <a:prstGeom prst="straightConnector1">
            <a:avLst/>
          </a:prstGeom>
          <a:noFill/>
          <a:ln w="9525" cap="flat" cmpd="sng">
            <a:solidFill>
              <a:srgbClr val="000000"/>
            </a:solidFill>
            <a:prstDash val="solid"/>
            <a:round/>
            <a:headEnd type="none" w="med" len="med"/>
            <a:tailEnd type="triangle" w="med" len="med"/>
          </a:ln>
        </p:spPr>
      </p:cxnSp>
      <p:cxnSp>
        <p:nvCxnSpPr>
          <p:cNvPr id="1097" name="Google Shape;1097;p37"/>
          <p:cNvCxnSpPr/>
          <p:nvPr/>
        </p:nvCxnSpPr>
        <p:spPr>
          <a:xfrm>
            <a:off x="8376550" y="1812350"/>
            <a:ext cx="4800" cy="576600"/>
          </a:xfrm>
          <a:prstGeom prst="straightConnector1">
            <a:avLst/>
          </a:prstGeom>
          <a:noFill/>
          <a:ln w="9525" cap="flat" cmpd="sng">
            <a:solidFill>
              <a:srgbClr val="000000"/>
            </a:solidFill>
            <a:prstDash val="solid"/>
            <a:round/>
            <a:headEnd type="none" w="med" len="med"/>
            <a:tailEnd type="triangle" w="med" len="med"/>
          </a:ln>
        </p:spPr>
      </p:cxnSp>
      <p:sp>
        <p:nvSpPr>
          <p:cNvPr id="1098" name="Google Shape;1098;p37"/>
          <p:cNvSpPr txBox="1"/>
          <p:nvPr/>
        </p:nvSpPr>
        <p:spPr>
          <a:xfrm>
            <a:off x="8348700" y="1832725"/>
            <a:ext cx="86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±0.005”</a:t>
            </a:r>
            <a:endParaRPr>
              <a:latin typeface="Open Sans"/>
              <a:ea typeface="Open Sans"/>
              <a:cs typeface="Open Sans"/>
              <a:sym typeface="Open Sans"/>
            </a:endParaRPr>
          </a:p>
        </p:txBody>
      </p:sp>
      <p:sp>
        <p:nvSpPr>
          <p:cNvPr id="1099" name="Google Shape;1099;p37"/>
          <p:cNvSpPr txBox="1"/>
          <p:nvPr/>
        </p:nvSpPr>
        <p:spPr>
          <a:xfrm>
            <a:off x="5459950" y="4288200"/>
            <a:ext cx="4486200" cy="431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a:solidFill>
                  <a:schemeClr val="dk1"/>
                </a:solidFill>
                <a:latin typeface="Open Sans"/>
                <a:ea typeface="Open Sans"/>
                <a:cs typeface="Open Sans"/>
                <a:sym typeface="Open Sans"/>
              </a:rPr>
              <a:t>**1 thou = 0.001in = 0.0254 mm  </a:t>
            </a:r>
            <a:endParaRPr sz="1600">
              <a:solidFill>
                <a:schemeClr val="dk1"/>
              </a:solidFill>
              <a:latin typeface="Open Sans"/>
              <a:ea typeface="Open Sans"/>
              <a:cs typeface="Open Sans"/>
              <a:sym typeface="Open Sans"/>
            </a:endParaRPr>
          </a:p>
        </p:txBody>
      </p:sp>
      <p:cxnSp>
        <p:nvCxnSpPr>
          <p:cNvPr id="1100" name="Google Shape;1100;p37"/>
          <p:cNvCxnSpPr/>
          <p:nvPr/>
        </p:nvCxnSpPr>
        <p:spPr>
          <a:xfrm>
            <a:off x="476175" y="18123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101" name="Google Shape;1101;p37"/>
          <p:cNvCxnSpPr/>
          <p:nvPr/>
        </p:nvCxnSpPr>
        <p:spPr>
          <a:xfrm>
            <a:off x="476175" y="26505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102" name="Google Shape;1102;p37"/>
          <p:cNvCxnSpPr/>
          <p:nvPr/>
        </p:nvCxnSpPr>
        <p:spPr>
          <a:xfrm>
            <a:off x="476175" y="3469700"/>
            <a:ext cx="943200" cy="0"/>
          </a:xfrm>
          <a:prstGeom prst="straightConnector1">
            <a:avLst/>
          </a:prstGeom>
          <a:noFill/>
          <a:ln w="38100" cap="flat" cmpd="sng">
            <a:solidFill>
              <a:schemeClr val="dk2"/>
            </a:solidFill>
            <a:prstDash val="solid"/>
            <a:round/>
            <a:headEnd type="none" w="med" len="med"/>
            <a:tailEnd type="triangle" w="med" len="med"/>
          </a:ln>
        </p:spPr>
      </p:cxnSp>
      <p:sp>
        <p:nvSpPr>
          <p:cNvPr id="1103" name="Google Shape;1103;p37"/>
          <p:cNvSpPr/>
          <p:nvPr/>
        </p:nvSpPr>
        <p:spPr>
          <a:xfrm>
            <a:off x="4188075" y="4362438"/>
            <a:ext cx="419100" cy="30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38"/>
          <p:cNvPicPr preferRelativeResize="0"/>
          <p:nvPr/>
        </p:nvPicPr>
        <p:blipFill rotWithShape="1">
          <a:blip r:embed="rId3">
            <a:alphaModFix/>
          </a:blip>
          <a:srcRect l="67768"/>
          <a:stretch/>
        </p:blipFill>
        <p:spPr>
          <a:xfrm>
            <a:off x="7029451" y="571175"/>
            <a:ext cx="735301" cy="4001150"/>
          </a:xfrm>
          <a:prstGeom prst="rect">
            <a:avLst/>
          </a:prstGeom>
          <a:noFill/>
          <a:ln>
            <a:noFill/>
          </a:ln>
        </p:spPr>
      </p:pic>
      <p:sp>
        <p:nvSpPr>
          <p:cNvPr id="1109" name="Google Shape;1109;p38"/>
          <p:cNvSpPr/>
          <p:nvPr/>
        </p:nvSpPr>
        <p:spPr>
          <a:xfrm>
            <a:off x="7087575" y="4362450"/>
            <a:ext cx="735300" cy="30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8"/>
          <p:cNvSpPr/>
          <p:nvPr/>
        </p:nvSpPr>
        <p:spPr>
          <a:xfrm>
            <a:off x="-9525" y="571500"/>
            <a:ext cx="4197600" cy="386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8"/>
          <p:cNvSpPr/>
          <p:nvPr/>
        </p:nvSpPr>
        <p:spPr>
          <a:xfrm rot="10800000" flipH="1">
            <a:off x="1190626" y="4430300"/>
            <a:ext cx="32859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8"/>
          <p:cNvSpPr/>
          <p:nvPr/>
        </p:nvSpPr>
        <p:spPr>
          <a:xfrm>
            <a:off x="4188075" y="4362438"/>
            <a:ext cx="419100" cy="30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Manufacturability </a:t>
            </a:r>
            <a:endParaRPr sz="2500"/>
          </a:p>
        </p:txBody>
      </p:sp>
      <p:sp>
        <p:nvSpPr>
          <p:cNvPr id="1114" name="Google Shape;11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25</a:t>
            </a:fld>
            <a:endParaRPr/>
          </a:p>
        </p:txBody>
      </p:sp>
      <p:sp>
        <p:nvSpPr>
          <p:cNvPr id="1115" name="Google Shape;1115;p38"/>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116" name="Google Shape;1116;p38"/>
          <p:cNvSpPr txBox="1"/>
          <p:nvPr/>
        </p:nvSpPr>
        <p:spPr>
          <a:xfrm>
            <a:off x="264075" y="564025"/>
            <a:ext cx="38499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latin typeface="Open Sans"/>
                <a:ea typeface="Open Sans"/>
                <a:cs typeface="Open Sans"/>
                <a:sym typeface="Open Sans"/>
              </a:rPr>
              <a:t>Tolerancing:</a:t>
            </a:r>
            <a:endParaRPr sz="1800" b="1" u="sng">
              <a:latin typeface="Open Sans"/>
              <a:ea typeface="Open Sans"/>
              <a:cs typeface="Open Sans"/>
              <a:sym typeface="Open Sans"/>
            </a:endParaRPr>
          </a:p>
          <a:p>
            <a:pPr marL="0" lvl="0" indent="0" algn="l" rtl="0">
              <a:spcBef>
                <a:spcPts val="0"/>
              </a:spcBef>
              <a:spcAft>
                <a:spcPts val="0"/>
              </a:spcAft>
              <a:buNone/>
            </a:pPr>
            <a:r>
              <a:rPr lang="en" sz="1600">
                <a:latin typeface="Open Sans"/>
                <a:ea typeface="Open Sans"/>
                <a:cs typeface="Open Sans"/>
                <a:sym typeface="Open Sans"/>
              </a:rPr>
              <a:t>Stray light analysis has shown the following tolerances are acceptable:</a:t>
            </a:r>
            <a:br>
              <a:rPr lang="en" sz="1600">
                <a:latin typeface="Open Sans"/>
                <a:ea typeface="Open Sans"/>
                <a:cs typeface="Open Sans"/>
                <a:sym typeface="Open Sans"/>
              </a:rPr>
            </a:br>
            <a:endParaRPr sz="1600">
              <a:latin typeface="Open Sans"/>
              <a:ea typeface="Open Sans"/>
              <a:cs typeface="Open Sans"/>
              <a:sym typeface="Open Sans"/>
            </a:endParaRPr>
          </a:p>
          <a:p>
            <a:pPr marL="1371600" lvl="0" indent="0" algn="l" rtl="0">
              <a:spcBef>
                <a:spcPts val="0"/>
              </a:spcBef>
              <a:spcAft>
                <a:spcPts val="0"/>
              </a:spcAft>
              <a:buNone/>
            </a:pPr>
            <a:r>
              <a:rPr lang="en" sz="1800">
                <a:latin typeface="Open Sans"/>
                <a:ea typeface="Open Sans"/>
                <a:cs typeface="Open Sans"/>
                <a:sym typeface="Open Sans"/>
              </a:rPr>
              <a:t>5 thou concentricity tolerance for all vein and conical sections</a:t>
            </a:r>
            <a:endParaRPr sz="1800">
              <a:latin typeface="Open Sans"/>
              <a:ea typeface="Open Sans"/>
              <a:cs typeface="Open Sans"/>
              <a:sym typeface="Open Sans"/>
            </a:endParaRPr>
          </a:p>
          <a:p>
            <a:pPr marL="1371600" lvl="0" indent="0" algn="l" rtl="0">
              <a:spcBef>
                <a:spcPts val="0"/>
              </a:spcBef>
              <a:spcAft>
                <a:spcPts val="0"/>
              </a:spcAft>
              <a:buNone/>
            </a:pPr>
            <a:r>
              <a:rPr lang="en" sz="1800" b="1">
                <a:solidFill>
                  <a:srgbClr val="FF5500"/>
                </a:solidFill>
                <a:latin typeface="Open Sans"/>
                <a:ea typeface="Open Sans"/>
                <a:cs typeface="Open Sans"/>
                <a:sym typeface="Open Sans"/>
              </a:rPr>
              <a:t>10 thou radial tolerance for all vein section edges</a:t>
            </a:r>
            <a:endParaRPr sz="1800" b="1">
              <a:solidFill>
                <a:srgbClr val="FF5500"/>
              </a:solidFill>
              <a:latin typeface="Open Sans"/>
              <a:ea typeface="Open Sans"/>
              <a:cs typeface="Open Sans"/>
              <a:sym typeface="Open Sans"/>
            </a:endParaRPr>
          </a:p>
          <a:p>
            <a:pPr marL="1371600" lvl="0" indent="0" algn="l" rtl="0">
              <a:spcBef>
                <a:spcPts val="0"/>
              </a:spcBef>
              <a:spcAft>
                <a:spcPts val="0"/>
              </a:spcAft>
              <a:buNone/>
            </a:pPr>
            <a:r>
              <a:rPr lang="en" sz="1800">
                <a:latin typeface="Open Sans"/>
                <a:ea typeface="Open Sans"/>
                <a:cs typeface="Open Sans"/>
                <a:sym typeface="Open Sans"/>
              </a:rPr>
              <a:t>10 thou profile tolerances for all vein and conical sections</a:t>
            </a:r>
            <a:endParaRPr sz="1800">
              <a:latin typeface="Open Sans"/>
              <a:ea typeface="Open Sans"/>
              <a:cs typeface="Open Sans"/>
              <a:sym typeface="Open Sans"/>
            </a:endParaRPr>
          </a:p>
        </p:txBody>
      </p:sp>
      <p:pic>
        <p:nvPicPr>
          <p:cNvPr id="1117" name="Google Shape;1117;p38"/>
          <p:cNvPicPr preferRelativeResize="0"/>
          <p:nvPr/>
        </p:nvPicPr>
        <p:blipFill>
          <a:blip r:embed="rId4">
            <a:alphaModFix/>
          </a:blip>
          <a:stretch>
            <a:fillRect/>
          </a:stretch>
        </p:blipFill>
        <p:spPr>
          <a:xfrm>
            <a:off x="4572000" y="1285875"/>
            <a:ext cx="2131225" cy="2571750"/>
          </a:xfrm>
          <a:prstGeom prst="rect">
            <a:avLst/>
          </a:prstGeom>
          <a:noFill/>
          <a:ln>
            <a:noFill/>
          </a:ln>
        </p:spPr>
      </p:pic>
      <p:cxnSp>
        <p:nvCxnSpPr>
          <p:cNvPr id="1118" name="Google Shape;1118;p38"/>
          <p:cNvCxnSpPr/>
          <p:nvPr/>
        </p:nvCxnSpPr>
        <p:spPr>
          <a:xfrm rot="10800000">
            <a:off x="6305550" y="1714650"/>
            <a:ext cx="1143000" cy="1390500"/>
          </a:xfrm>
          <a:prstGeom prst="straightConnector1">
            <a:avLst/>
          </a:prstGeom>
          <a:noFill/>
          <a:ln w="28575" cap="flat" cmpd="sng">
            <a:solidFill>
              <a:srgbClr val="FF0000"/>
            </a:solidFill>
            <a:prstDash val="dash"/>
            <a:round/>
            <a:headEnd type="none" w="med" len="med"/>
            <a:tailEnd type="none" w="med" len="med"/>
          </a:ln>
        </p:spPr>
      </p:cxnSp>
      <p:cxnSp>
        <p:nvCxnSpPr>
          <p:cNvPr id="1119" name="Google Shape;1119;p38"/>
          <p:cNvCxnSpPr/>
          <p:nvPr/>
        </p:nvCxnSpPr>
        <p:spPr>
          <a:xfrm rot="10800000">
            <a:off x="5658000" y="3286050"/>
            <a:ext cx="1771500" cy="200100"/>
          </a:xfrm>
          <a:prstGeom prst="straightConnector1">
            <a:avLst/>
          </a:prstGeom>
          <a:noFill/>
          <a:ln w="28575" cap="flat" cmpd="sng">
            <a:solidFill>
              <a:srgbClr val="FF0000"/>
            </a:solidFill>
            <a:prstDash val="dash"/>
            <a:round/>
            <a:headEnd type="none" w="med" len="med"/>
            <a:tailEnd type="none" w="med" len="med"/>
          </a:ln>
        </p:spPr>
      </p:cxnSp>
      <p:cxnSp>
        <p:nvCxnSpPr>
          <p:cNvPr id="1120" name="Google Shape;1120;p38"/>
          <p:cNvCxnSpPr/>
          <p:nvPr/>
        </p:nvCxnSpPr>
        <p:spPr>
          <a:xfrm>
            <a:off x="476175" y="18123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121" name="Google Shape;1121;p38"/>
          <p:cNvCxnSpPr/>
          <p:nvPr/>
        </p:nvCxnSpPr>
        <p:spPr>
          <a:xfrm>
            <a:off x="476175" y="26505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122" name="Google Shape;1122;p38"/>
          <p:cNvCxnSpPr/>
          <p:nvPr/>
        </p:nvCxnSpPr>
        <p:spPr>
          <a:xfrm>
            <a:off x="476175" y="3469700"/>
            <a:ext cx="943200" cy="0"/>
          </a:xfrm>
          <a:prstGeom prst="straightConnector1">
            <a:avLst/>
          </a:prstGeom>
          <a:noFill/>
          <a:ln w="38100" cap="flat" cmpd="sng">
            <a:solidFill>
              <a:schemeClr val="dk2"/>
            </a:solidFill>
            <a:prstDash val="solid"/>
            <a:round/>
            <a:headEnd type="none" w="med" len="med"/>
            <a:tailEnd type="triangle" w="med" len="med"/>
          </a:ln>
        </p:spPr>
      </p:cxnSp>
      <p:sp>
        <p:nvSpPr>
          <p:cNvPr id="1123" name="Google Shape;1123;p38"/>
          <p:cNvSpPr txBox="1"/>
          <p:nvPr/>
        </p:nvSpPr>
        <p:spPr>
          <a:xfrm>
            <a:off x="6374350" y="4364400"/>
            <a:ext cx="4486200" cy="354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100">
                <a:solidFill>
                  <a:schemeClr val="dk1"/>
                </a:solidFill>
                <a:latin typeface="Open Sans"/>
                <a:ea typeface="Open Sans"/>
                <a:cs typeface="Open Sans"/>
                <a:sym typeface="Open Sans"/>
              </a:rPr>
              <a:t>**1 thou = 0.001in = 0.0254 mm  </a:t>
            </a:r>
            <a:endParaRPr sz="1100">
              <a:solidFill>
                <a:schemeClr val="dk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39"/>
          <p:cNvSpPr/>
          <p:nvPr/>
        </p:nvSpPr>
        <p:spPr>
          <a:xfrm>
            <a:off x="-9525" y="571500"/>
            <a:ext cx="4197600" cy="386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rot="10800000" flipH="1">
            <a:off x="1190626" y="4430300"/>
            <a:ext cx="32859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a:off x="4188075" y="4362438"/>
            <a:ext cx="419100" cy="30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Manufacturability </a:t>
            </a:r>
            <a:endParaRPr sz="2500"/>
          </a:p>
        </p:txBody>
      </p:sp>
      <p:sp>
        <p:nvSpPr>
          <p:cNvPr id="1132" name="Google Shape;113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a:p>
        </p:txBody>
      </p:sp>
      <p:sp>
        <p:nvSpPr>
          <p:cNvPr id="1133" name="Google Shape;1133;p39"/>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134" name="Google Shape;1134;p39"/>
          <p:cNvSpPr txBox="1"/>
          <p:nvPr/>
        </p:nvSpPr>
        <p:spPr>
          <a:xfrm>
            <a:off x="264075" y="564025"/>
            <a:ext cx="3927000" cy="39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latin typeface="Open Sans"/>
                <a:ea typeface="Open Sans"/>
                <a:cs typeface="Open Sans"/>
                <a:sym typeface="Open Sans"/>
              </a:rPr>
              <a:t>Tolerancing:</a:t>
            </a:r>
            <a:endParaRPr sz="1800" b="1" u="sng">
              <a:latin typeface="Open Sans"/>
              <a:ea typeface="Open Sans"/>
              <a:cs typeface="Open Sans"/>
              <a:sym typeface="Open Sans"/>
            </a:endParaRPr>
          </a:p>
          <a:p>
            <a:pPr marL="0" lvl="0" indent="0" algn="l" rtl="0">
              <a:spcBef>
                <a:spcPts val="0"/>
              </a:spcBef>
              <a:spcAft>
                <a:spcPts val="0"/>
              </a:spcAft>
              <a:buNone/>
            </a:pPr>
            <a:r>
              <a:rPr lang="en" sz="1600">
                <a:latin typeface="Open Sans"/>
                <a:ea typeface="Open Sans"/>
                <a:cs typeface="Open Sans"/>
                <a:sym typeface="Open Sans"/>
              </a:rPr>
              <a:t>Stray light analysis has shown the following tolerances are acceptable:</a:t>
            </a:r>
            <a:br>
              <a:rPr lang="en" sz="1600">
                <a:latin typeface="Open Sans"/>
                <a:ea typeface="Open Sans"/>
                <a:cs typeface="Open Sans"/>
                <a:sym typeface="Open Sans"/>
              </a:rPr>
            </a:br>
            <a:endParaRPr sz="1600">
              <a:latin typeface="Open Sans"/>
              <a:ea typeface="Open Sans"/>
              <a:cs typeface="Open Sans"/>
              <a:sym typeface="Open Sans"/>
            </a:endParaRPr>
          </a:p>
          <a:p>
            <a:pPr marL="1371600" lvl="0" indent="0" algn="l" rtl="0">
              <a:spcBef>
                <a:spcPts val="0"/>
              </a:spcBef>
              <a:spcAft>
                <a:spcPts val="0"/>
              </a:spcAft>
              <a:buNone/>
            </a:pPr>
            <a:r>
              <a:rPr lang="en" sz="1800">
                <a:latin typeface="Open Sans"/>
                <a:ea typeface="Open Sans"/>
                <a:cs typeface="Open Sans"/>
                <a:sym typeface="Open Sans"/>
              </a:rPr>
              <a:t>5 thou concentricity tolerance for all vein and conical sections</a:t>
            </a:r>
            <a:endParaRPr sz="1800">
              <a:latin typeface="Open Sans"/>
              <a:ea typeface="Open Sans"/>
              <a:cs typeface="Open Sans"/>
              <a:sym typeface="Open Sans"/>
            </a:endParaRPr>
          </a:p>
          <a:p>
            <a:pPr marL="1371600" lvl="0" indent="0" algn="l" rtl="0">
              <a:spcBef>
                <a:spcPts val="0"/>
              </a:spcBef>
              <a:spcAft>
                <a:spcPts val="0"/>
              </a:spcAft>
              <a:buNone/>
            </a:pPr>
            <a:r>
              <a:rPr lang="en" sz="1800">
                <a:latin typeface="Open Sans"/>
                <a:ea typeface="Open Sans"/>
                <a:cs typeface="Open Sans"/>
                <a:sym typeface="Open Sans"/>
              </a:rPr>
              <a:t>10 thou radial tolerance for all vein section edges</a:t>
            </a:r>
            <a:endParaRPr sz="1800">
              <a:latin typeface="Open Sans"/>
              <a:ea typeface="Open Sans"/>
              <a:cs typeface="Open Sans"/>
              <a:sym typeface="Open Sans"/>
            </a:endParaRPr>
          </a:p>
          <a:p>
            <a:pPr marL="1371600" lvl="0" indent="0" algn="l" rtl="0">
              <a:spcBef>
                <a:spcPts val="0"/>
              </a:spcBef>
              <a:spcAft>
                <a:spcPts val="0"/>
              </a:spcAft>
              <a:buNone/>
            </a:pPr>
            <a:r>
              <a:rPr lang="en" sz="1800" b="1">
                <a:solidFill>
                  <a:srgbClr val="FF5500"/>
                </a:solidFill>
                <a:latin typeface="Open Sans"/>
                <a:ea typeface="Open Sans"/>
                <a:cs typeface="Open Sans"/>
                <a:sym typeface="Open Sans"/>
              </a:rPr>
              <a:t>10 thou profile tolerances for all vein and conical sections</a:t>
            </a:r>
            <a:endParaRPr sz="1800" b="1">
              <a:solidFill>
                <a:srgbClr val="FF5500"/>
              </a:solidFill>
              <a:latin typeface="Open Sans"/>
              <a:ea typeface="Open Sans"/>
              <a:cs typeface="Open Sans"/>
              <a:sym typeface="Open Sans"/>
            </a:endParaRPr>
          </a:p>
        </p:txBody>
      </p:sp>
      <p:pic>
        <p:nvPicPr>
          <p:cNvPr id="1135" name="Google Shape;1135;p39"/>
          <p:cNvPicPr preferRelativeResize="0"/>
          <p:nvPr/>
        </p:nvPicPr>
        <p:blipFill rotWithShape="1">
          <a:blip r:embed="rId3">
            <a:alphaModFix/>
          </a:blip>
          <a:srcRect b="7398"/>
          <a:stretch/>
        </p:blipFill>
        <p:spPr>
          <a:xfrm>
            <a:off x="7821225" y="599725"/>
            <a:ext cx="349000" cy="3762725"/>
          </a:xfrm>
          <a:prstGeom prst="rect">
            <a:avLst/>
          </a:prstGeom>
          <a:noFill/>
          <a:ln>
            <a:noFill/>
          </a:ln>
        </p:spPr>
      </p:pic>
      <p:grpSp>
        <p:nvGrpSpPr>
          <p:cNvPr id="1136" name="Google Shape;1136;p39"/>
          <p:cNvGrpSpPr/>
          <p:nvPr/>
        </p:nvGrpSpPr>
        <p:grpSpPr>
          <a:xfrm>
            <a:off x="4848163" y="2277447"/>
            <a:ext cx="2131790" cy="556636"/>
            <a:chOff x="4075550" y="777250"/>
            <a:chExt cx="3501050" cy="1069425"/>
          </a:xfrm>
        </p:grpSpPr>
        <p:grpSp>
          <p:nvGrpSpPr>
            <p:cNvPr id="1137" name="Google Shape;1137;p39"/>
            <p:cNvGrpSpPr/>
            <p:nvPr/>
          </p:nvGrpSpPr>
          <p:grpSpPr>
            <a:xfrm>
              <a:off x="4075550" y="777250"/>
              <a:ext cx="3501050" cy="987475"/>
              <a:chOff x="4075550" y="777250"/>
              <a:chExt cx="3501050" cy="987475"/>
            </a:xfrm>
          </p:grpSpPr>
          <p:pic>
            <p:nvPicPr>
              <p:cNvPr id="1138" name="Google Shape;1138;p39"/>
              <p:cNvPicPr preferRelativeResize="0"/>
              <p:nvPr/>
            </p:nvPicPr>
            <p:blipFill>
              <a:blip r:embed="rId4">
                <a:alphaModFix/>
              </a:blip>
              <a:stretch>
                <a:fillRect/>
              </a:stretch>
            </p:blipFill>
            <p:spPr>
              <a:xfrm>
                <a:off x="4075550" y="777250"/>
                <a:ext cx="3501050" cy="987475"/>
              </a:xfrm>
              <a:prstGeom prst="rect">
                <a:avLst/>
              </a:prstGeom>
              <a:noFill/>
              <a:ln>
                <a:noFill/>
              </a:ln>
            </p:spPr>
          </p:pic>
          <p:sp>
            <p:nvSpPr>
              <p:cNvPr id="1139" name="Google Shape;1139;p39"/>
              <p:cNvSpPr/>
              <p:nvPr/>
            </p:nvSpPr>
            <p:spPr>
              <a:xfrm>
                <a:off x="5606200" y="903875"/>
                <a:ext cx="1657200" cy="71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0" name="Google Shape;1140;p39"/>
            <p:cNvSpPr txBox="1"/>
            <p:nvPr/>
          </p:nvSpPr>
          <p:spPr>
            <a:xfrm>
              <a:off x="5736200" y="870775"/>
              <a:ext cx="1571100" cy="97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Open Sans"/>
                  <a:ea typeface="Open Sans"/>
                  <a:cs typeface="Open Sans"/>
                  <a:sym typeface="Open Sans"/>
                </a:rPr>
                <a:t>0.010</a:t>
              </a:r>
              <a:endParaRPr sz="2100">
                <a:latin typeface="Open Sans"/>
                <a:ea typeface="Open Sans"/>
                <a:cs typeface="Open Sans"/>
                <a:sym typeface="Open Sans"/>
              </a:endParaRPr>
            </a:p>
          </p:txBody>
        </p:sp>
      </p:grpSp>
      <p:cxnSp>
        <p:nvCxnSpPr>
          <p:cNvPr id="1141" name="Google Shape;1141;p39"/>
          <p:cNvCxnSpPr>
            <a:stCxn id="1138" idx="3"/>
          </p:cNvCxnSpPr>
          <p:nvPr/>
        </p:nvCxnSpPr>
        <p:spPr>
          <a:xfrm rot="10800000" flipH="1">
            <a:off x="6979952" y="2500238"/>
            <a:ext cx="626100" cy="34200"/>
          </a:xfrm>
          <a:prstGeom prst="straightConnector1">
            <a:avLst/>
          </a:prstGeom>
          <a:noFill/>
          <a:ln w="28575" cap="flat" cmpd="sng">
            <a:solidFill>
              <a:schemeClr val="dk1"/>
            </a:solidFill>
            <a:prstDash val="solid"/>
            <a:round/>
            <a:headEnd type="none" w="med" len="med"/>
            <a:tailEnd type="none" w="med" len="med"/>
          </a:ln>
        </p:spPr>
      </p:cxnSp>
      <p:cxnSp>
        <p:nvCxnSpPr>
          <p:cNvPr id="1142" name="Google Shape;1142;p39"/>
          <p:cNvCxnSpPr/>
          <p:nvPr/>
        </p:nvCxnSpPr>
        <p:spPr>
          <a:xfrm rot="10800000" flipH="1">
            <a:off x="7595325" y="1867000"/>
            <a:ext cx="377100" cy="633300"/>
          </a:xfrm>
          <a:prstGeom prst="straightConnector1">
            <a:avLst/>
          </a:prstGeom>
          <a:noFill/>
          <a:ln w="28575" cap="flat" cmpd="sng">
            <a:solidFill>
              <a:schemeClr val="dk1"/>
            </a:solidFill>
            <a:prstDash val="solid"/>
            <a:round/>
            <a:headEnd type="none" w="med" len="med"/>
            <a:tailEnd type="triangle" w="med" len="med"/>
          </a:ln>
        </p:spPr>
      </p:cxnSp>
      <p:cxnSp>
        <p:nvCxnSpPr>
          <p:cNvPr id="1143" name="Google Shape;1143;p39"/>
          <p:cNvCxnSpPr/>
          <p:nvPr/>
        </p:nvCxnSpPr>
        <p:spPr>
          <a:xfrm>
            <a:off x="476175" y="18123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144" name="Google Shape;1144;p39"/>
          <p:cNvCxnSpPr/>
          <p:nvPr/>
        </p:nvCxnSpPr>
        <p:spPr>
          <a:xfrm>
            <a:off x="476175" y="26505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145" name="Google Shape;1145;p39"/>
          <p:cNvCxnSpPr/>
          <p:nvPr/>
        </p:nvCxnSpPr>
        <p:spPr>
          <a:xfrm>
            <a:off x="476175" y="3469700"/>
            <a:ext cx="943200" cy="0"/>
          </a:xfrm>
          <a:prstGeom prst="straightConnector1">
            <a:avLst/>
          </a:prstGeom>
          <a:noFill/>
          <a:ln w="38100" cap="flat" cmpd="sng">
            <a:solidFill>
              <a:schemeClr val="dk2"/>
            </a:solidFill>
            <a:prstDash val="solid"/>
            <a:round/>
            <a:headEnd type="none" w="med" len="med"/>
            <a:tailEnd type="triangle" w="med" len="med"/>
          </a:ln>
        </p:spPr>
      </p:cxnSp>
      <p:sp>
        <p:nvSpPr>
          <p:cNvPr id="1146" name="Google Shape;1146;p39"/>
          <p:cNvSpPr txBox="1"/>
          <p:nvPr/>
        </p:nvSpPr>
        <p:spPr>
          <a:xfrm>
            <a:off x="6374350" y="4364400"/>
            <a:ext cx="4486200" cy="354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100">
                <a:solidFill>
                  <a:schemeClr val="dk1"/>
                </a:solidFill>
                <a:latin typeface="Open Sans"/>
                <a:ea typeface="Open Sans"/>
                <a:cs typeface="Open Sans"/>
                <a:sym typeface="Open Sans"/>
              </a:rPr>
              <a:t>**1 thou = 0.001in = 0.0254 mm  </a:t>
            </a:r>
            <a:endParaRPr sz="1100">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40"/>
          <p:cNvSpPr/>
          <p:nvPr/>
        </p:nvSpPr>
        <p:spPr>
          <a:xfrm>
            <a:off x="6281750" y="3314200"/>
            <a:ext cx="2652900" cy="362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Manufacturability </a:t>
            </a:r>
            <a:endParaRPr sz="2500"/>
          </a:p>
        </p:txBody>
      </p:sp>
      <p:sp>
        <p:nvSpPr>
          <p:cNvPr id="1153" name="Google Shape;115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27</a:t>
            </a:fld>
            <a:endParaRPr/>
          </a:p>
        </p:txBody>
      </p:sp>
      <p:sp>
        <p:nvSpPr>
          <p:cNvPr id="1154" name="Google Shape;1154;p40"/>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155" name="Google Shape;1155;p40"/>
          <p:cNvSpPr txBox="1"/>
          <p:nvPr/>
        </p:nvSpPr>
        <p:spPr>
          <a:xfrm>
            <a:off x="264075" y="564025"/>
            <a:ext cx="47271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latin typeface="Open Sans"/>
                <a:ea typeface="Open Sans"/>
                <a:cs typeface="Open Sans"/>
                <a:sym typeface="Open Sans"/>
              </a:rPr>
              <a:t>Tolerancing:</a:t>
            </a:r>
            <a:endParaRPr sz="1800" b="1" u="sng">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br>
              <a:rPr lang="en" sz="1800">
                <a:latin typeface="Open Sans"/>
                <a:ea typeface="Open Sans"/>
                <a:cs typeface="Open Sans"/>
                <a:sym typeface="Open Sans"/>
              </a:rPr>
            </a:b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p:txBody>
      </p:sp>
      <p:pic>
        <p:nvPicPr>
          <p:cNvPr id="1156" name="Google Shape;1156;p40"/>
          <p:cNvPicPr preferRelativeResize="0"/>
          <p:nvPr/>
        </p:nvPicPr>
        <p:blipFill>
          <a:blip r:embed="rId3">
            <a:alphaModFix/>
          </a:blip>
          <a:stretch>
            <a:fillRect/>
          </a:stretch>
        </p:blipFill>
        <p:spPr>
          <a:xfrm>
            <a:off x="9396353" y="1492220"/>
            <a:ext cx="2382574" cy="1821976"/>
          </a:xfrm>
          <a:prstGeom prst="rect">
            <a:avLst/>
          </a:prstGeom>
          <a:noFill/>
          <a:ln>
            <a:noFill/>
          </a:ln>
        </p:spPr>
      </p:pic>
      <p:grpSp>
        <p:nvGrpSpPr>
          <p:cNvPr id="1157" name="Google Shape;1157;p40"/>
          <p:cNvGrpSpPr/>
          <p:nvPr/>
        </p:nvGrpSpPr>
        <p:grpSpPr>
          <a:xfrm>
            <a:off x="5835369" y="606891"/>
            <a:ext cx="2160301" cy="2091757"/>
            <a:chOff x="6111550" y="744613"/>
            <a:chExt cx="1905027" cy="1911153"/>
          </a:xfrm>
        </p:grpSpPr>
        <p:pic>
          <p:nvPicPr>
            <p:cNvPr id="1158" name="Google Shape;1158;p40"/>
            <p:cNvPicPr preferRelativeResize="0"/>
            <p:nvPr/>
          </p:nvPicPr>
          <p:blipFill>
            <a:blip r:embed="rId4">
              <a:alphaModFix/>
            </a:blip>
            <a:stretch>
              <a:fillRect/>
            </a:stretch>
          </p:blipFill>
          <p:spPr>
            <a:xfrm>
              <a:off x="6111550" y="744613"/>
              <a:ext cx="1905027" cy="1911153"/>
            </a:xfrm>
            <a:prstGeom prst="rect">
              <a:avLst/>
            </a:prstGeom>
            <a:noFill/>
            <a:ln>
              <a:noFill/>
            </a:ln>
          </p:spPr>
        </p:pic>
        <p:cxnSp>
          <p:nvCxnSpPr>
            <p:cNvPr id="1159" name="Google Shape;1159;p40"/>
            <p:cNvCxnSpPr/>
            <p:nvPr/>
          </p:nvCxnSpPr>
          <p:spPr>
            <a:xfrm>
              <a:off x="6774150" y="988800"/>
              <a:ext cx="1066800" cy="720000"/>
            </a:xfrm>
            <a:prstGeom prst="straightConnector1">
              <a:avLst/>
            </a:prstGeom>
            <a:noFill/>
            <a:ln w="9525" cap="flat" cmpd="sng">
              <a:solidFill>
                <a:srgbClr val="FF0000"/>
              </a:solidFill>
              <a:prstDash val="dash"/>
              <a:round/>
              <a:headEnd type="none" w="med" len="med"/>
              <a:tailEnd type="none" w="med" len="med"/>
            </a:ln>
          </p:spPr>
        </p:cxnSp>
        <p:cxnSp>
          <p:nvCxnSpPr>
            <p:cNvPr id="1160" name="Google Shape;1160;p40"/>
            <p:cNvCxnSpPr/>
            <p:nvPr/>
          </p:nvCxnSpPr>
          <p:spPr>
            <a:xfrm rot="10800000" flipH="1">
              <a:off x="6782825" y="1717325"/>
              <a:ext cx="1049400" cy="711300"/>
            </a:xfrm>
            <a:prstGeom prst="straightConnector1">
              <a:avLst/>
            </a:prstGeom>
            <a:noFill/>
            <a:ln w="9525" cap="flat" cmpd="sng">
              <a:solidFill>
                <a:srgbClr val="FF0000"/>
              </a:solidFill>
              <a:prstDash val="dash"/>
              <a:round/>
              <a:headEnd type="none" w="med" len="med"/>
              <a:tailEnd type="none" w="med" len="med"/>
            </a:ln>
          </p:spPr>
        </p:cxnSp>
        <p:cxnSp>
          <p:nvCxnSpPr>
            <p:cNvPr id="1161" name="Google Shape;1161;p40"/>
            <p:cNvCxnSpPr/>
            <p:nvPr/>
          </p:nvCxnSpPr>
          <p:spPr>
            <a:xfrm>
              <a:off x="6774150" y="997475"/>
              <a:ext cx="8700" cy="1431300"/>
            </a:xfrm>
            <a:prstGeom prst="straightConnector1">
              <a:avLst/>
            </a:prstGeom>
            <a:noFill/>
            <a:ln w="9525" cap="flat" cmpd="sng">
              <a:solidFill>
                <a:srgbClr val="FF0000"/>
              </a:solidFill>
              <a:prstDash val="dash"/>
              <a:round/>
              <a:headEnd type="none" w="med" len="med"/>
              <a:tailEnd type="none" w="med" len="med"/>
            </a:ln>
          </p:spPr>
        </p:cxnSp>
      </p:grpSp>
      <p:pic>
        <p:nvPicPr>
          <p:cNvPr id="1162" name="Google Shape;1162;p40"/>
          <p:cNvPicPr preferRelativeResize="0"/>
          <p:nvPr/>
        </p:nvPicPr>
        <p:blipFill>
          <a:blip r:embed="rId5">
            <a:alphaModFix/>
          </a:blip>
          <a:stretch>
            <a:fillRect/>
          </a:stretch>
        </p:blipFill>
        <p:spPr>
          <a:xfrm>
            <a:off x="6743788" y="2741525"/>
            <a:ext cx="1655850" cy="572700"/>
          </a:xfrm>
          <a:prstGeom prst="rect">
            <a:avLst/>
          </a:prstGeom>
          <a:noFill/>
          <a:ln>
            <a:noFill/>
          </a:ln>
        </p:spPr>
      </p:pic>
      <p:sp>
        <p:nvSpPr>
          <p:cNvPr id="1163" name="Google Shape;1163;p40"/>
          <p:cNvSpPr/>
          <p:nvPr/>
        </p:nvSpPr>
        <p:spPr>
          <a:xfrm>
            <a:off x="5333950" y="3648075"/>
            <a:ext cx="672600" cy="658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4" name="Google Shape;1164;p40"/>
          <p:cNvCxnSpPr>
            <a:stCxn id="1163" idx="2"/>
          </p:cNvCxnSpPr>
          <p:nvPr/>
        </p:nvCxnSpPr>
        <p:spPr>
          <a:xfrm rot="10800000" flipH="1">
            <a:off x="5333950" y="3200325"/>
            <a:ext cx="9600" cy="7770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40"/>
          <p:cNvCxnSpPr>
            <a:stCxn id="1163" idx="6"/>
          </p:cNvCxnSpPr>
          <p:nvPr/>
        </p:nvCxnSpPr>
        <p:spPr>
          <a:xfrm rot="10800000">
            <a:off x="6006550" y="3200325"/>
            <a:ext cx="0" cy="777000"/>
          </a:xfrm>
          <a:prstGeom prst="straightConnector1">
            <a:avLst/>
          </a:prstGeom>
          <a:noFill/>
          <a:ln w="9525" cap="flat" cmpd="sng">
            <a:solidFill>
              <a:schemeClr val="dk2"/>
            </a:solidFill>
            <a:prstDash val="solid"/>
            <a:round/>
            <a:headEnd type="none" w="med" len="med"/>
            <a:tailEnd type="none" w="med" len="med"/>
          </a:ln>
        </p:spPr>
      </p:cxnSp>
      <p:grpSp>
        <p:nvGrpSpPr>
          <p:cNvPr id="1166" name="Google Shape;1166;p40"/>
          <p:cNvGrpSpPr/>
          <p:nvPr/>
        </p:nvGrpSpPr>
        <p:grpSpPr>
          <a:xfrm>
            <a:off x="5162563" y="2780147"/>
            <a:ext cx="1088863" cy="534062"/>
            <a:chOff x="4582513" y="3726572"/>
            <a:chExt cx="1088863" cy="534062"/>
          </a:xfrm>
        </p:grpSpPr>
        <p:sp>
          <p:nvSpPr>
            <p:cNvPr id="1167" name="Google Shape;1167;p40"/>
            <p:cNvSpPr txBox="1"/>
            <p:nvPr/>
          </p:nvSpPr>
          <p:spPr>
            <a:xfrm>
              <a:off x="4582513" y="3793500"/>
              <a:ext cx="6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3mm</a:t>
              </a:r>
              <a:endParaRPr/>
            </a:p>
          </p:txBody>
        </p:sp>
        <p:sp>
          <p:nvSpPr>
            <p:cNvPr id="1168" name="Google Shape;1168;p40"/>
            <p:cNvSpPr txBox="1"/>
            <p:nvPr/>
          </p:nvSpPr>
          <p:spPr>
            <a:xfrm>
              <a:off x="4998775" y="3726572"/>
              <a:ext cx="67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+0.008</a:t>
              </a:r>
              <a:endParaRPr sz="1000"/>
            </a:p>
          </p:txBody>
        </p:sp>
        <p:sp>
          <p:nvSpPr>
            <p:cNvPr id="1169" name="Google Shape;1169;p40"/>
            <p:cNvSpPr txBox="1"/>
            <p:nvPr/>
          </p:nvSpPr>
          <p:spPr>
            <a:xfrm>
              <a:off x="4998775" y="3921934"/>
              <a:ext cx="67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- 0.008</a:t>
              </a:r>
              <a:endParaRPr sz="1000"/>
            </a:p>
          </p:txBody>
        </p:sp>
      </p:grpSp>
      <p:sp>
        <p:nvSpPr>
          <p:cNvPr id="1170" name="Google Shape;1170;p40"/>
          <p:cNvSpPr/>
          <p:nvPr/>
        </p:nvSpPr>
        <p:spPr>
          <a:xfrm>
            <a:off x="5381625" y="3248025"/>
            <a:ext cx="583800" cy="24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1" name="Google Shape;1171;p40"/>
          <p:cNvCxnSpPr/>
          <p:nvPr/>
        </p:nvCxnSpPr>
        <p:spPr>
          <a:xfrm>
            <a:off x="5124550" y="3314200"/>
            <a:ext cx="219000" cy="0"/>
          </a:xfrm>
          <a:prstGeom prst="straightConnector1">
            <a:avLst/>
          </a:prstGeom>
          <a:noFill/>
          <a:ln w="9525" cap="flat" cmpd="sng">
            <a:solidFill>
              <a:schemeClr val="dk2"/>
            </a:solidFill>
            <a:prstDash val="solid"/>
            <a:round/>
            <a:headEnd type="none" w="med" len="med"/>
            <a:tailEnd type="triangle" w="med" len="med"/>
          </a:ln>
        </p:spPr>
      </p:cxnSp>
      <p:cxnSp>
        <p:nvCxnSpPr>
          <p:cNvPr id="1172" name="Google Shape;1172;p40"/>
          <p:cNvCxnSpPr/>
          <p:nvPr/>
        </p:nvCxnSpPr>
        <p:spPr>
          <a:xfrm rot="10800000">
            <a:off x="6003500" y="3314200"/>
            <a:ext cx="219000" cy="0"/>
          </a:xfrm>
          <a:prstGeom prst="straightConnector1">
            <a:avLst/>
          </a:prstGeom>
          <a:noFill/>
          <a:ln w="9525" cap="flat" cmpd="sng">
            <a:solidFill>
              <a:schemeClr val="dk2"/>
            </a:solidFill>
            <a:prstDash val="solid"/>
            <a:round/>
            <a:headEnd type="none" w="med" len="med"/>
            <a:tailEnd type="triangle" w="med" len="med"/>
          </a:ln>
        </p:spPr>
      </p:cxnSp>
      <p:sp>
        <p:nvSpPr>
          <p:cNvPr id="1173" name="Google Shape;1173;p40"/>
          <p:cNvSpPr/>
          <p:nvPr/>
        </p:nvSpPr>
        <p:spPr>
          <a:xfrm rot="-5400000">
            <a:off x="6018725" y="3956600"/>
            <a:ext cx="616500" cy="109500"/>
          </a:xfrm>
          <a:prstGeom prst="trapezoid">
            <a:avLst>
              <a:gd name="adj" fmla="val 25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0"/>
          <p:cNvSpPr/>
          <p:nvPr/>
        </p:nvSpPr>
        <p:spPr>
          <a:xfrm rot="5400000" flipH="1">
            <a:off x="8516650" y="3956600"/>
            <a:ext cx="616500" cy="109500"/>
          </a:xfrm>
          <a:prstGeom prst="trapezoid">
            <a:avLst>
              <a:gd name="adj" fmla="val 25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0"/>
          <p:cNvSpPr/>
          <p:nvPr/>
        </p:nvSpPr>
        <p:spPr>
          <a:xfrm>
            <a:off x="6380425" y="3700475"/>
            <a:ext cx="2382600" cy="616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6" name="Google Shape;1176;p40"/>
          <p:cNvCxnSpPr/>
          <p:nvPr/>
        </p:nvCxnSpPr>
        <p:spPr>
          <a:xfrm>
            <a:off x="7512850" y="3662375"/>
            <a:ext cx="2400" cy="723900"/>
          </a:xfrm>
          <a:prstGeom prst="straightConnector1">
            <a:avLst/>
          </a:prstGeom>
          <a:noFill/>
          <a:ln w="19050" cap="flat" cmpd="sng">
            <a:solidFill>
              <a:schemeClr val="dk2"/>
            </a:solidFill>
            <a:prstDash val="dash"/>
            <a:round/>
            <a:headEnd type="none" w="med" len="med"/>
            <a:tailEnd type="none" w="med" len="med"/>
          </a:ln>
        </p:spPr>
      </p:cxnSp>
      <p:cxnSp>
        <p:nvCxnSpPr>
          <p:cNvPr id="1177" name="Google Shape;1177;p40"/>
          <p:cNvCxnSpPr/>
          <p:nvPr/>
        </p:nvCxnSpPr>
        <p:spPr>
          <a:xfrm>
            <a:off x="7643825" y="3662375"/>
            <a:ext cx="2400" cy="723900"/>
          </a:xfrm>
          <a:prstGeom prst="straightConnector1">
            <a:avLst/>
          </a:prstGeom>
          <a:noFill/>
          <a:ln w="19050" cap="flat" cmpd="sng">
            <a:solidFill>
              <a:schemeClr val="dk2"/>
            </a:solidFill>
            <a:prstDash val="dash"/>
            <a:round/>
            <a:headEnd type="none" w="med" len="med"/>
            <a:tailEnd type="none" w="med" len="med"/>
          </a:ln>
        </p:spPr>
      </p:cxnSp>
      <p:cxnSp>
        <p:nvCxnSpPr>
          <p:cNvPr id="1178" name="Google Shape;1178;p40"/>
          <p:cNvCxnSpPr/>
          <p:nvPr/>
        </p:nvCxnSpPr>
        <p:spPr>
          <a:xfrm rot="10800000">
            <a:off x="6272225" y="3364625"/>
            <a:ext cx="0" cy="7770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40"/>
          <p:cNvCxnSpPr/>
          <p:nvPr/>
        </p:nvCxnSpPr>
        <p:spPr>
          <a:xfrm rot="10800000">
            <a:off x="8879650" y="3364625"/>
            <a:ext cx="0" cy="7770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40"/>
          <p:cNvCxnSpPr/>
          <p:nvPr/>
        </p:nvCxnSpPr>
        <p:spPr>
          <a:xfrm rot="10800000" flipH="1">
            <a:off x="7858225" y="3433825"/>
            <a:ext cx="1028700" cy="4200"/>
          </a:xfrm>
          <a:prstGeom prst="straightConnector1">
            <a:avLst/>
          </a:prstGeom>
          <a:noFill/>
          <a:ln w="9525" cap="flat" cmpd="sng">
            <a:solidFill>
              <a:schemeClr val="dk2"/>
            </a:solidFill>
            <a:prstDash val="solid"/>
            <a:round/>
            <a:headEnd type="none" w="med" len="med"/>
            <a:tailEnd type="triangle" w="med" len="med"/>
          </a:ln>
        </p:spPr>
      </p:cxnSp>
      <p:cxnSp>
        <p:nvCxnSpPr>
          <p:cNvPr id="1181" name="Google Shape;1181;p40"/>
          <p:cNvCxnSpPr/>
          <p:nvPr/>
        </p:nvCxnSpPr>
        <p:spPr>
          <a:xfrm rot="10800000">
            <a:off x="6272225" y="3433825"/>
            <a:ext cx="1028700" cy="4200"/>
          </a:xfrm>
          <a:prstGeom prst="straightConnector1">
            <a:avLst/>
          </a:prstGeom>
          <a:noFill/>
          <a:ln w="9525" cap="flat" cmpd="sng">
            <a:solidFill>
              <a:schemeClr val="dk2"/>
            </a:solidFill>
            <a:prstDash val="solid"/>
            <a:round/>
            <a:headEnd type="none" w="med" len="med"/>
            <a:tailEnd type="triangle" w="med" len="med"/>
          </a:ln>
        </p:spPr>
      </p:cxnSp>
      <p:sp>
        <p:nvSpPr>
          <p:cNvPr id="1182" name="Google Shape;1182;p40"/>
          <p:cNvSpPr txBox="1"/>
          <p:nvPr/>
        </p:nvSpPr>
        <p:spPr>
          <a:xfrm>
            <a:off x="6958150" y="3235825"/>
            <a:ext cx="11259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60mm±0.75</a:t>
            </a:r>
            <a:endParaRPr/>
          </a:p>
        </p:txBody>
      </p:sp>
      <p:grpSp>
        <p:nvGrpSpPr>
          <p:cNvPr id="1183" name="Google Shape;1183;p40"/>
          <p:cNvGrpSpPr/>
          <p:nvPr/>
        </p:nvGrpSpPr>
        <p:grpSpPr>
          <a:xfrm>
            <a:off x="553475" y="1259063"/>
            <a:ext cx="4533000" cy="2288300"/>
            <a:chOff x="552450" y="1076325"/>
            <a:chExt cx="4533000" cy="2288300"/>
          </a:xfrm>
        </p:grpSpPr>
        <p:sp>
          <p:nvSpPr>
            <p:cNvPr id="1184" name="Google Shape;1184;p40"/>
            <p:cNvSpPr/>
            <p:nvPr/>
          </p:nvSpPr>
          <p:spPr>
            <a:xfrm>
              <a:off x="552450" y="1076325"/>
              <a:ext cx="1524000" cy="94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5 thou concentricity tolerance</a:t>
              </a:r>
              <a:endParaRPr b="1">
                <a:latin typeface="Open Sans"/>
                <a:ea typeface="Open Sans"/>
                <a:cs typeface="Open Sans"/>
                <a:sym typeface="Open Sans"/>
              </a:endParaRPr>
            </a:p>
          </p:txBody>
        </p:sp>
        <p:cxnSp>
          <p:nvCxnSpPr>
            <p:cNvPr id="1185" name="Google Shape;1185;p40"/>
            <p:cNvCxnSpPr>
              <a:stCxn id="1184" idx="3"/>
              <a:endCxn id="1186" idx="1"/>
            </p:cNvCxnSpPr>
            <p:nvPr/>
          </p:nvCxnSpPr>
          <p:spPr>
            <a:xfrm>
              <a:off x="2076450" y="1547775"/>
              <a:ext cx="495300" cy="0"/>
            </a:xfrm>
            <a:prstGeom prst="straightConnector1">
              <a:avLst/>
            </a:prstGeom>
            <a:noFill/>
            <a:ln w="38100" cap="flat" cmpd="sng">
              <a:solidFill>
                <a:schemeClr val="dk2"/>
              </a:solidFill>
              <a:prstDash val="solid"/>
              <a:round/>
              <a:headEnd type="none" w="med" len="med"/>
              <a:tailEnd type="triangle" w="med" len="med"/>
            </a:ln>
          </p:spPr>
        </p:cxnSp>
        <p:sp>
          <p:nvSpPr>
            <p:cNvPr id="1186" name="Google Shape;1186;p40"/>
            <p:cNvSpPr/>
            <p:nvPr/>
          </p:nvSpPr>
          <p:spPr>
            <a:xfrm>
              <a:off x="2571750" y="1176225"/>
              <a:ext cx="2513700" cy="74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Waterjet components with press-fit locating pins</a:t>
              </a:r>
              <a:endParaRPr b="1">
                <a:latin typeface="Open Sans"/>
                <a:ea typeface="Open Sans"/>
                <a:cs typeface="Open Sans"/>
                <a:sym typeface="Open Sans"/>
              </a:endParaRPr>
            </a:p>
          </p:txBody>
        </p:sp>
        <p:sp>
          <p:nvSpPr>
            <p:cNvPr id="1187" name="Google Shape;1187;p40"/>
            <p:cNvSpPr/>
            <p:nvPr/>
          </p:nvSpPr>
          <p:spPr>
            <a:xfrm>
              <a:off x="552450" y="2421725"/>
              <a:ext cx="1524000" cy="94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10 thou radial </a:t>
              </a:r>
              <a:br>
                <a:rPr lang="en" b="1">
                  <a:latin typeface="Open Sans"/>
                  <a:ea typeface="Open Sans"/>
                  <a:cs typeface="Open Sans"/>
                  <a:sym typeface="Open Sans"/>
                </a:rPr>
              </a:br>
              <a:r>
                <a:rPr lang="en" b="1">
                  <a:latin typeface="Open Sans"/>
                  <a:ea typeface="Open Sans"/>
                  <a:cs typeface="Open Sans"/>
                  <a:sym typeface="Open Sans"/>
                </a:rPr>
                <a:t>&amp; profile tolerances</a:t>
              </a:r>
              <a:endParaRPr b="1">
                <a:latin typeface="Open Sans"/>
                <a:ea typeface="Open Sans"/>
                <a:cs typeface="Open Sans"/>
                <a:sym typeface="Open Sans"/>
              </a:endParaRPr>
            </a:p>
          </p:txBody>
        </p:sp>
        <p:cxnSp>
          <p:nvCxnSpPr>
            <p:cNvPr id="1188" name="Google Shape;1188;p40"/>
            <p:cNvCxnSpPr>
              <a:stCxn id="1187" idx="3"/>
              <a:endCxn id="1189" idx="1"/>
            </p:cNvCxnSpPr>
            <p:nvPr/>
          </p:nvCxnSpPr>
          <p:spPr>
            <a:xfrm>
              <a:off x="2076450" y="2893175"/>
              <a:ext cx="751800" cy="0"/>
            </a:xfrm>
            <a:prstGeom prst="straightConnector1">
              <a:avLst/>
            </a:prstGeom>
            <a:noFill/>
            <a:ln w="38100" cap="flat" cmpd="sng">
              <a:solidFill>
                <a:schemeClr val="dk2"/>
              </a:solidFill>
              <a:prstDash val="solid"/>
              <a:round/>
              <a:headEnd type="none" w="med" len="med"/>
              <a:tailEnd type="triangle" w="med" len="med"/>
            </a:ln>
          </p:spPr>
        </p:cxnSp>
        <p:sp>
          <p:nvSpPr>
            <p:cNvPr id="1189" name="Google Shape;1189;p40"/>
            <p:cNvSpPr/>
            <p:nvPr/>
          </p:nvSpPr>
          <p:spPr>
            <a:xfrm>
              <a:off x="2828388" y="2521625"/>
              <a:ext cx="2000400" cy="74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CNC Lathe</a:t>
              </a:r>
              <a:br>
                <a:rPr lang="en" b="1">
                  <a:latin typeface="Open Sans"/>
                  <a:ea typeface="Open Sans"/>
                  <a:cs typeface="Open Sans"/>
                  <a:sym typeface="Open Sans"/>
                </a:rPr>
              </a:br>
              <a:r>
                <a:rPr lang="en" b="1">
                  <a:latin typeface="Open Sans"/>
                  <a:ea typeface="Open Sans"/>
                  <a:cs typeface="Open Sans"/>
                  <a:sym typeface="Open Sans"/>
                </a:rPr>
                <a:t>(5 thou std. from ProtoLabs)</a:t>
              </a:r>
              <a:endParaRPr b="1">
                <a:latin typeface="Open Sans"/>
                <a:ea typeface="Open Sans"/>
                <a:cs typeface="Open Sans"/>
                <a:sym typeface="Open Sans"/>
              </a:endParaRPr>
            </a:p>
          </p:txBody>
        </p:sp>
      </p:grpSp>
      <p:sp>
        <p:nvSpPr>
          <p:cNvPr id="1190" name="Google Shape;1190;p40"/>
          <p:cNvSpPr txBox="1"/>
          <p:nvPr/>
        </p:nvSpPr>
        <p:spPr>
          <a:xfrm>
            <a:off x="6374350" y="4364400"/>
            <a:ext cx="4486200" cy="354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100">
                <a:solidFill>
                  <a:schemeClr val="dk1"/>
                </a:solidFill>
                <a:latin typeface="Open Sans"/>
                <a:ea typeface="Open Sans"/>
                <a:cs typeface="Open Sans"/>
                <a:sym typeface="Open Sans"/>
              </a:rPr>
              <a:t>**1 thou = 0.001in = 0.0254 mm  </a:t>
            </a:r>
            <a:endParaRPr sz="1100">
              <a:solidFill>
                <a:schemeClr val="dk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41"/>
          <p:cNvSpPr/>
          <p:nvPr/>
        </p:nvSpPr>
        <p:spPr>
          <a:xfrm>
            <a:off x="-9525" y="3147150"/>
            <a:ext cx="9210600" cy="1286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6" name="Google Shape;1196;p41"/>
          <p:cNvPicPr preferRelativeResize="0"/>
          <p:nvPr/>
        </p:nvPicPr>
        <p:blipFill>
          <a:blip r:embed="rId3">
            <a:alphaModFix/>
          </a:blip>
          <a:stretch>
            <a:fillRect/>
          </a:stretch>
        </p:blipFill>
        <p:spPr>
          <a:xfrm>
            <a:off x="5912837" y="1005350"/>
            <a:ext cx="3173686" cy="1996351"/>
          </a:xfrm>
          <a:prstGeom prst="rect">
            <a:avLst/>
          </a:prstGeom>
          <a:noFill/>
          <a:ln>
            <a:noFill/>
          </a:ln>
        </p:spPr>
      </p:pic>
      <p:pic>
        <p:nvPicPr>
          <p:cNvPr id="1197" name="Google Shape;1197;p41"/>
          <p:cNvPicPr preferRelativeResize="0"/>
          <p:nvPr/>
        </p:nvPicPr>
        <p:blipFill>
          <a:blip r:embed="rId4">
            <a:alphaModFix/>
          </a:blip>
          <a:stretch>
            <a:fillRect/>
          </a:stretch>
        </p:blipFill>
        <p:spPr>
          <a:xfrm>
            <a:off x="3191250" y="1092450"/>
            <a:ext cx="2114474" cy="1822140"/>
          </a:xfrm>
          <a:prstGeom prst="rect">
            <a:avLst/>
          </a:prstGeom>
          <a:noFill/>
          <a:ln>
            <a:noFill/>
          </a:ln>
        </p:spPr>
      </p:pic>
      <p:pic>
        <p:nvPicPr>
          <p:cNvPr id="1198" name="Google Shape;1198;p41"/>
          <p:cNvPicPr preferRelativeResize="0"/>
          <p:nvPr/>
        </p:nvPicPr>
        <p:blipFill>
          <a:blip r:embed="rId5">
            <a:alphaModFix/>
          </a:blip>
          <a:stretch>
            <a:fillRect/>
          </a:stretch>
        </p:blipFill>
        <p:spPr>
          <a:xfrm>
            <a:off x="360428" y="1122500"/>
            <a:ext cx="2252525" cy="1762050"/>
          </a:xfrm>
          <a:prstGeom prst="rect">
            <a:avLst/>
          </a:prstGeom>
          <a:noFill/>
          <a:ln>
            <a:noFill/>
          </a:ln>
        </p:spPr>
      </p:pic>
      <p:sp>
        <p:nvSpPr>
          <p:cNvPr id="1199" name="Google Shape;1199;p4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Baffle → Lens Interface</a:t>
            </a:r>
            <a:endParaRPr sz="2500"/>
          </a:p>
        </p:txBody>
      </p:sp>
      <p:sp>
        <p:nvSpPr>
          <p:cNvPr id="1200" name="Google Shape;120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sp>
        <p:nvSpPr>
          <p:cNvPr id="1201" name="Google Shape;1201;p41"/>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202" name="Google Shape;1202;p41"/>
          <p:cNvSpPr txBox="1"/>
          <p:nvPr/>
        </p:nvSpPr>
        <p:spPr>
          <a:xfrm>
            <a:off x="191300" y="3147150"/>
            <a:ext cx="230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1. Collar attaches around neck of lens</a:t>
            </a:r>
            <a:endParaRPr>
              <a:latin typeface="Open Sans"/>
              <a:ea typeface="Open Sans"/>
              <a:cs typeface="Open Sans"/>
              <a:sym typeface="Open Sans"/>
            </a:endParaRPr>
          </a:p>
        </p:txBody>
      </p:sp>
      <p:sp>
        <p:nvSpPr>
          <p:cNvPr id="1203" name="Google Shape;1203;p41"/>
          <p:cNvSpPr txBox="1"/>
          <p:nvPr/>
        </p:nvSpPr>
        <p:spPr>
          <a:xfrm>
            <a:off x="3118550" y="3147150"/>
            <a:ext cx="2615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2. Collar allows for interface into baffle with </a:t>
            </a:r>
            <a:r>
              <a:rPr lang="en" b="1">
                <a:solidFill>
                  <a:srgbClr val="FF9900"/>
                </a:solidFill>
                <a:latin typeface="Open Sans"/>
                <a:ea typeface="Open Sans"/>
                <a:cs typeface="Open Sans"/>
                <a:sym typeface="Open Sans"/>
              </a:rPr>
              <a:t>press-fit locating pins</a:t>
            </a:r>
            <a:r>
              <a:rPr lang="en">
                <a:latin typeface="Open Sans"/>
                <a:ea typeface="Open Sans"/>
                <a:cs typeface="Open Sans"/>
                <a:sym typeface="Open Sans"/>
              </a:rPr>
              <a:t> for alignment and </a:t>
            </a:r>
            <a:r>
              <a:rPr lang="en" b="1">
                <a:solidFill>
                  <a:srgbClr val="0097A7"/>
                </a:solidFill>
                <a:latin typeface="Open Sans"/>
                <a:ea typeface="Open Sans"/>
                <a:cs typeface="Open Sans"/>
                <a:sym typeface="Open Sans"/>
              </a:rPr>
              <a:t>threaded fasteners</a:t>
            </a:r>
            <a:r>
              <a:rPr lang="en">
                <a:latin typeface="Open Sans"/>
                <a:ea typeface="Open Sans"/>
                <a:cs typeface="Open Sans"/>
                <a:sym typeface="Open Sans"/>
              </a:rPr>
              <a:t> </a:t>
            </a:r>
            <a:br>
              <a:rPr lang="en">
                <a:latin typeface="Open Sans"/>
                <a:ea typeface="Open Sans"/>
                <a:cs typeface="Open Sans"/>
                <a:sym typeface="Open Sans"/>
              </a:rPr>
            </a:br>
            <a:r>
              <a:rPr lang="en">
                <a:latin typeface="Open Sans"/>
                <a:ea typeface="Open Sans"/>
                <a:cs typeface="Open Sans"/>
                <a:sym typeface="Open Sans"/>
              </a:rPr>
              <a:t>for assembly</a:t>
            </a:r>
            <a:endParaRPr>
              <a:latin typeface="Open Sans"/>
              <a:ea typeface="Open Sans"/>
              <a:cs typeface="Open Sans"/>
              <a:sym typeface="Open Sans"/>
            </a:endParaRPr>
          </a:p>
        </p:txBody>
      </p:sp>
      <p:sp>
        <p:nvSpPr>
          <p:cNvPr id="1204" name="Google Shape;1204;p41"/>
          <p:cNvSpPr txBox="1"/>
          <p:nvPr/>
        </p:nvSpPr>
        <p:spPr>
          <a:xfrm>
            <a:off x="6048275" y="3147138"/>
            <a:ext cx="2902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3. Baffle sections connect, alignment held by </a:t>
            </a:r>
            <a:r>
              <a:rPr lang="en" b="1">
                <a:solidFill>
                  <a:srgbClr val="FF9900"/>
                </a:solidFill>
                <a:latin typeface="Open Sans"/>
                <a:ea typeface="Open Sans"/>
                <a:cs typeface="Open Sans"/>
                <a:sym typeface="Open Sans"/>
              </a:rPr>
              <a:t>locating pins</a:t>
            </a:r>
            <a:r>
              <a:rPr lang="en">
                <a:latin typeface="Open Sans"/>
                <a:ea typeface="Open Sans"/>
                <a:cs typeface="Open Sans"/>
                <a:sym typeface="Open Sans"/>
              </a:rPr>
              <a:t>, </a:t>
            </a:r>
            <a:r>
              <a:rPr lang="en" b="1">
                <a:solidFill>
                  <a:srgbClr val="0097A7"/>
                </a:solidFill>
                <a:latin typeface="Open Sans"/>
                <a:ea typeface="Open Sans"/>
                <a:cs typeface="Open Sans"/>
                <a:sym typeface="Open Sans"/>
              </a:rPr>
              <a:t>threaded fasteners</a:t>
            </a:r>
            <a:r>
              <a:rPr lang="en">
                <a:latin typeface="Open Sans"/>
                <a:ea typeface="Open Sans"/>
                <a:cs typeface="Open Sans"/>
                <a:sym typeface="Open Sans"/>
              </a:rPr>
              <a:t> preload stack and hold baffle onto lens</a:t>
            </a:r>
            <a:endParaRPr>
              <a:latin typeface="Open Sans"/>
              <a:ea typeface="Open Sans"/>
              <a:cs typeface="Open Sans"/>
              <a:sym typeface="Open Sans"/>
            </a:endParaRPr>
          </a:p>
        </p:txBody>
      </p:sp>
      <p:grpSp>
        <p:nvGrpSpPr>
          <p:cNvPr id="1205" name="Google Shape;1205;p41"/>
          <p:cNvGrpSpPr/>
          <p:nvPr/>
        </p:nvGrpSpPr>
        <p:grpSpPr>
          <a:xfrm>
            <a:off x="3605500" y="1387600"/>
            <a:ext cx="1314325" cy="1118400"/>
            <a:chOff x="3605500" y="1387600"/>
            <a:chExt cx="1314325" cy="1118400"/>
          </a:xfrm>
        </p:grpSpPr>
        <p:cxnSp>
          <p:nvCxnSpPr>
            <p:cNvPr id="1206" name="Google Shape;1206;p41"/>
            <p:cNvCxnSpPr/>
            <p:nvPr/>
          </p:nvCxnSpPr>
          <p:spPr>
            <a:xfrm rot="10800000" flipH="1">
              <a:off x="3662625" y="2279800"/>
              <a:ext cx="251400" cy="226200"/>
            </a:xfrm>
            <a:prstGeom prst="straightConnector1">
              <a:avLst/>
            </a:prstGeom>
            <a:noFill/>
            <a:ln w="28575" cap="flat" cmpd="sng">
              <a:solidFill>
                <a:srgbClr val="0097A7"/>
              </a:solidFill>
              <a:prstDash val="solid"/>
              <a:round/>
              <a:headEnd type="none" w="med" len="med"/>
              <a:tailEnd type="triangle" w="med" len="med"/>
            </a:ln>
          </p:spPr>
        </p:cxnSp>
        <p:cxnSp>
          <p:nvCxnSpPr>
            <p:cNvPr id="1207" name="Google Shape;1207;p41"/>
            <p:cNvCxnSpPr/>
            <p:nvPr/>
          </p:nvCxnSpPr>
          <p:spPr>
            <a:xfrm rot="10800000">
              <a:off x="4634825" y="2204500"/>
              <a:ext cx="285000" cy="175800"/>
            </a:xfrm>
            <a:prstGeom prst="straightConnector1">
              <a:avLst/>
            </a:prstGeom>
            <a:noFill/>
            <a:ln w="28575" cap="flat" cmpd="sng">
              <a:solidFill>
                <a:srgbClr val="0097A7"/>
              </a:solidFill>
              <a:prstDash val="solid"/>
              <a:round/>
              <a:headEnd type="none" w="med" len="med"/>
              <a:tailEnd type="triangle" w="med" len="med"/>
            </a:ln>
          </p:spPr>
        </p:cxnSp>
        <p:cxnSp>
          <p:nvCxnSpPr>
            <p:cNvPr id="1208" name="Google Shape;1208;p41"/>
            <p:cNvCxnSpPr/>
            <p:nvPr/>
          </p:nvCxnSpPr>
          <p:spPr>
            <a:xfrm rot="10800000">
              <a:off x="4581400" y="1387600"/>
              <a:ext cx="285000" cy="175800"/>
            </a:xfrm>
            <a:prstGeom prst="straightConnector1">
              <a:avLst/>
            </a:prstGeom>
            <a:noFill/>
            <a:ln w="28575" cap="flat" cmpd="sng">
              <a:solidFill>
                <a:srgbClr val="0097A7"/>
              </a:solidFill>
              <a:prstDash val="solid"/>
              <a:round/>
              <a:headEnd type="none" w="med" len="med"/>
              <a:tailEnd type="triangle" w="med" len="med"/>
            </a:ln>
          </p:spPr>
        </p:cxnSp>
        <p:cxnSp>
          <p:nvCxnSpPr>
            <p:cNvPr id="1209" name="Google Shape;1209;p41"/>
            <p:cNvCxnSpPr/>
            <p:nvPr/>
          </p:nvCxnSpPr>
          <p:spPr>
            <a:xfrm rot="10800000" flipH="1">
              <a:off x="3605500" y="1493500"/>
              <a:ext cx="251400" cy="226200"/>
            </a:xfrm>
            <a:prstGeom prst="straightConnector1">
              <a:avLst/>
            </a:prstGeom>
            <a:noFill/>
            <a:ln w="28575" cap="flat" cmpd="sng">
              <a:solidFill>
                <a:srgbClr val="0097A7"/>
              </a:solidFill>
              <a:prstDash val="solid"/>
              <a:round/>
              <a:headEnd type="none" w="med" len="med"/>
              <a:tailEnd type="triangle" w="med" len="med"/>
            </a:ln>
          </p:spPr>
        </p:cxnSp>
      </p:grpSp>
      <p:grpSp>
        <p:nvGrpSpPr>
          <p:cNvPr id="1210" name="Google Shape;1210;p41"/>
          <p:cNvGrpSpPr/>
          <p:nvPr/>
        </p:nvGrpSpPr>
        <p:grpSpPr>
          <a:xfrm>
            <a:off x="3499550" y="1056050"/>
            <a:ext cx="1244275" cy="1515700"/>
            <a:chOff x="3499550" y="1056050"/>
            <a:chExt cx="1244275" cy="1515700"/>
          </a:xfrm>
        </p:grpSpPr>
        <p:cxnSp>
          <p:nvCxnSpPr>
            <p:cNvPr id="1211" name="Google Shape;1211;p41"/>
            <p:cNvCxnSpPr/>
            <p:nvPr/>
          </p:nvCxnSpPr>
          <p:spPr>
            <a:xfrm flipH="1">
              <a:off x="4467225" y="1056050"/>
              <a:ext cx="276600" cy="150900"/>
            </a:xfrm>
            <a:prstGeom prst="straightConnector1">
              <a:avLst/>
            </a:prstGeom>
            <a:noFill/>
            <a:ln w="28575" cap="flat" cmpd="sng">
              <a:solidFill>
                <a:srgbClr val="FF9900"/>
              </a:solidFill>
              <a:prstDash val="solid"/>
              <a:round/>
              <a:headEnd type="none" w="med" len="med"/>
              <a:tailEnd type="triangle" w="med" len="med"/>
            </a:ln>
          </p:spPr>
        </p:cxnSp>
        <p:cxnSp>
          <p:nvCxnSpPr>
            <p:cNvPr id="1212" name="Google Shape;1212;p41"/>
            <p:cNvCxnSpPr/>
            <p:nvPr/>
          </p:nvCxnSpPr>
          <p:spPr>
            <a:xfrm rot="10800000" flipH="1">
              <a:off x="3499550" y="1886650"/>
              <a:ext cx="251400" cy="226200"/>
            </a:xfrm>
            <a:prstGeom prst="straightConnector1">
              <a:avLst/>
            </a:prstGeom>
            <a:noFill/>
            <a:ln w="28575" cap="flat" cmpd="sng">
              <a:solidFill>
                <a:srgbClr val="FF9900"/>
              </a:solidFill>
              <a:prstDash val="solid"/>
              <a:round/>
              <a:headEnd type="none" w="med" len="med"/>
              <a:tailEnd type="triangle" w="med" len="med"/>
            </a:ln>
          </p:spPr>
        </p:cxnSp>
        <p:cxnSp>
          <p:nvCxnSpPr>
            <p:cNvPr id="1213" name="Google Shape;1213;p41"/>
            <p:cNvCxnSpPr/>
            <p:nvPr/>
          </p:nvCxnSpPr>
          <p:spPr>
            <a:xfrm rot="10800000" flipH="1">
              <a:off x="4122788" y="2345550"/>
              <a:ext cx="251400" cy="226200"/>
            </a:xfrm>
            <a:prstGeom prst="straightConnector1">
              <a:avLst/>
            </a:prstGeom>
            <a:noFill/>
            <a:ln w="28575" cap="flat" cmpd="sng">
              <a:solidFill>
                <a:srgbClr val="FF9900"/>
              </a:solidFill>
              <a:prstDash val="solid"/>
              <a:round/>
              <a:headEnd type="none" w="med" len="med"/>
              <a:tailEnd type="triangle" w="med" len="med"/>
            </a:ln>
          </p:spPr>
        </p:cxnSp>
      </p:grpSp>
      <p:cxnSp>
        <p:nvCxnSpPr>
          <p:cNvPr id="1214" name="Google Shape;1214;p41"/>
          <p:cNvCxnSpPr/>
          <p:nvPr/>
        </p:nvCxnSpPr>
        <p:spPr>
          <a:xfrm>
            <a:off x="8951075" y="722329"/>
            <a:ext cx="8100" cy="469200"/>
          </a:xfrm>
          <a:prstGeom prst="straightConnector1">
            <a:avLst/>
          </a:prstGeom>
          <a:noFill/>
          <a:ln w="28575" cap="flat" cmpd="sng">
            <a:solidFill>
              <a:srgbClr val="0097A7"/>
            </a:solidFill>
            <a:prstDash val="solid"/>
            <a:round/>
            <a:headEnd type="none" w="med" len="med"/>
            <a:tailEnd type="triangle" w="med" len="med"/>
          </a:ln>
        </p:spPr>
      </p:cxnSp>
      <p:cxnSp>
        <p:nvCxnSpPr>
          <p:cNvPr id="1215" name="Google Shape;1215;p41"/>
          <p:cNvCxnSpPr/>
          <p:nvPr/>
        </p:nvCxnSpPr>
        <p:spPr>
          <a:xfrm>
            <a:off x="7752700" y="662125"/>
            <a:ext cx="0" cy="494400"/>
          </a:xfrm>
          <a:prstGeom prst="straightConnector1">
            <a:avLst/>
          </a:prstGeom>
          <a:noFill/>
          <a:ln w="28575" cap="flat" cmpd="sng">
            <a:solidFill>
              <a:srgbClr val="FF9900"/>
            </a:solidFill>
            <a:prstDash val="solid"/>
            <a:round/>
            <a:headEnd type="none" w="med" len="med"/>
            <a:tailEnd type="triangle" w="med" len="med"/>
          </a:ln>
        </p:spPr>
      </p:cxnSp>
      <p:cxnSp>
        <p:nvCxnSpPr>
          <p:cNvPr id="1216" name="Google Shape;1216;p41"/>
          <p:cNvCxnSpPr/>
          <p:nvPr/>
        </p:nvCxnSpPr>
        <p:spPr>
          <a:xfrm>
            <a:off x="2038275" y="18866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217" name="Google Shape;1217;p41"/>
          <p:cNvCxnSpPr/>
          <p:nvPr/>
        </p:nvCxnSpPr>
        <p:spPr>
          <a:xfrm>
            <a:off x="4919825" y="1886650"/>
            <a:ext cx="943200" cy="0"/>
          </a:xfrm>
          <a:prstGeom prst="straightConnector1">
            <a:avLst/>
          </a:prstGeom>
          <a:noFill/>
          <a:ln w="38100" cap="flat" cmpd="sng">
            <a:solidFill>
              <a:schemeClr val="dk2"/>
            </a:solidFill>
            <a:prstDash val="solid"/>
            <a:round/>
            <a:headEnd type="none" w="med" len="med"/>
            <a:tailEnd type="triangle" w="med" len="med"/>
          </a:ln>
        </p:spPr>
      </p:cxnSp>
      <p:cxnSp>
        <p:nvCxnSpPr>
          <p:cNvPr id="1218" name="Google Shape;1218;p41"/>
          <p:cNvCxnSpPr/>
          <p:nvPr/>
        </p:nvCxnSpPr>
        <p:spPr>
          <a:xfrm>
            <a:off x="7752700" y="662125"/>
            <a:ext cx="0" cy="494400"/>
          </a:xfrm>
          <a:prstGeom prst="straightConnector1">
            <a:avLst/>
          </a:prstGeom>
          <a:noFill/>
          <a:ln w="28575" cap="flat" cmpd="sng">
            <a:solidFill>
              <a:srgbClr val="FF9900"/>
            </a:solidFill>
            <a:prstDash val="solid"/>
            <a:round/>
            <a:headEnd type="none" w="med" len="med"/>
            <a:tailEnd type="triangle" w="med" len="med"/>
          </a:ln>
        </p:spPr>
      </p:cxnSp>
      <p:sp>
        <p:nvSpPr>
          <p:cNvPr id="1219" name="Google Shape;1219;p41"/>
          <p:cNvSpPr/>
          <p:nvPr/>
        </p:nvSpPr>
        <p:spPr>
          <a:xfrm rot="10800000" flipH="1">
            <a:off x="1190624" y="4430300"/>
            <a:ext cx="8181900" cy="232200"/>
          </a:xfrm>
          <a:prstGeom prst="parallelogram">
            <a:avLst>
              <a:gd name="adj" fmla="val 999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4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 Image Acquisition</a:t>
            </a:r>
            <a:endParaRPr/>
          </a:p>
        </p:txBody>
      </p:sp>
      <p:sp>
        <p:nvSpPr>
          <p:cNvPr id="1225" name="Google Shape;122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sp>
        <p:nvSpPr>
          <p:cNvPr id="1226" name="Google Shape;1226;p42"/>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1227" name="Google Shape;1227;p42"/>
          <p:cNvGraphicFramePr/>
          <p:nvPr/>
        </p:nvGraphicFramePr>
        <p:xfrm>
          <a:off x="551000" y="892797"/>
          <a:ext cx="4782950" cy="3378957"/>
        </p:xfrm>
        <a:graphic>
          <a:graphicData uri="http://schemas.openxmlformats.org/drawingml/2006/table">
            <a:tbl>
              <a:tblPr>
                <a:noFill/>
                <a:tableStyleId>{0BD34714-7692-4388-A2F0-9ED135EE1372}</a:tableStyleId>
              </a:tblPr>
              <a:tblGrid>
                <a:gridCol w="4782950">
                  <a:extLst>
                    <a:ext uri="{9D8B030D-6E8A-4147-A177-3AD203B41FA5}">
                      <a16:colId xmlns:a16="http://schemas.microsoft.com/office/drawing/2014/main" val="20000"/>
                    </a:ext>
                  </a:extLst>
                </a:gridCol>
              </a:tblGrid>
              <a:tr h="479300">
                <a:tc>
                  <a:txBody>
                    <a:bodyPr/>
                    <a:lstStyle/>
                    <a:p>
                      <a:pPr marL="0" lvl="0" indent="0" algn="ctr" rtl="0">
                        <a:spcBef>
                          <a:spcPts val="0"/>
                        </a:spcBef>
                        <a:spcAft>
                          <a:spcPts val="0"/>
                        </a:spcAft>
                        <a:buNone/>
                      </a:pPr>
                      <a:r>
                        <a:rPr lang="en" sz="1600" b="1">
                          <a:latin typeface="Open Sans"/>
                          <a:ea typeface="Open Sans"/>
                          <a:cs typeface="Open Sans"/>
                          <a:sym typeface="Open Sans"/>
                        </a:rPr>
                        <a:t>Design Requirement</a:t>
                      </a:r>
                      <a:endParaRPr sz="1600"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408300">
                <a:tc>
                  <a:txBody>
                    <a:bodyPr/>
                    <a:lstStyle/>
                    <a:p>
                      <a:pPr marL="0" lvl="0" indent="0" algn="l" rtl="0">
                        <a:lnSpc>
                          <a:spcPct val="115000"/>
                        </a:lnSpc>
                        <a:spcBef>
                          <a:spcPts val="0"/>
                        </a:spcBef>
                        <a:spcAft>
                          <a:spcPts val="0"/>
                        </a:spcAft>
                        <a:buNone/>
                      </a:pPr>
                      <a:r>
                        <a:rPr lang="en">
                          <a:solidFill>
                            <a:schemeClr val="dk1"/>
                          </a:solidFill>
                          <a:latin typeface="Open Sans"/>
                          <a:ea typeface="Open Sans"/>
                          <a:cs typeface="Open Sans"/>
                          <a:sym typeface="Open Sans"/>
                        </a:rPr>
                        <a:t>Each image shall contain at least 3 stars.</a:t>
                      </a:r>
                      <a:endParaRPr>
                        <a:solidFill>
                          <a:schemeClr val="dk1"/>
                        </a:solidFill>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641575">
                <a:tc>
                  <a:txBody>
                    <a:bodyPr/>
                    <a:lstStyle/>
                    <a:p>
                      <a:pPr marL="0" lvl="0" indent="0" algn="l" rtl="0">
                        <a:lnSpc>
                          <a:spcPct val="115000"/>
                        </a:lnSpc>
                        <a:spcBef>
                          <a:spcPts val="0"/>
                        </a:spcBef>
                        <a:spcAft>
                          <a:spcPts val="0"/>
                        </a:spcAft>
                        <a:buNone/>
                      </a:pPr>
                      <a:r>
                        <a:rPr lang="en">
                          <a:solidFill>
                            <a:schemeClr val="dk1"/>
                          </a:solidFill>
                          <a:latin typeface="Open Sans"/>
                          <a:ea typeface="Open Sans"/>
                          <a:cs typeface="Open Sans"/>
                          <a:sym typeface="Open Sans"/>
                        </a:rPr>
                        <a:t>The image sensor shall output each image to the on board processor.</a:t>
                      </a:r>
                      <a:endParaRPr>
                        <a:solidFill>
                          <a:schemeClr val="dk1"/>
                        </a:solidFill>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609575">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The format of each image shall be compatible with the required input format of the processing algorithm.</a:t>
                      </a:r>
                      <a:endParaRPr sz="2000">
                        <a:solidFill>
                          <a:schemeClr val="dk1"/>
                        </a:solidFill>
                        <a:latin typeface="Open Sans Medium"/>
                        <a:ea typeface="Open Sans Medium"/>
                        <a:cs typeface="Open Sans Medium"/>
                        <a:sym typeface="Open Sans Medium"/>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60957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characteristics of the CM shall provide discernable images for centroiding and matching algorithms.</a:t>
                      </a:r>
                      <a:endParaRPr>
                        <a:solidFill>
                          <a:schemeClr val="dk1"/>
                        </a:solidFill>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r h="609575">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The star tracker shall remain functional at a slew rate of 2°/s or less. </a:t>
                      </a:r>
                      <a:endParaRPr>
                        <a:solidFill>
                          <a:schemeClr val="dk1"/>
                        </a:solidFill>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bl>
          </a:graphicData>
        </a:graphic>
      </p:graphicFrame>
      <p:sp>
        <p:nvSpPr>
          <p:cNvPr id="1228" name="Google Shape;1228;p42"/>
          <p:cNvSpPr txBox="1"/>
          <p:nvPr/>
        </p:nvSpPr>
        <p:spPr>
          <a:xfrm>
            <a:off x="5654225" y="1948652"/>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chemeClr val="dk1"/>
                </a:solidFill>
                <a:latin typeface="Open Sans"/>
                <a:ea typeface="Open Sans"/>
                <a:cs typeface="Open Sans"/>
                <a:sym typeface="Open Sans"/>
              </a:rPr>
              <a:t>Section Outline</a:t>
            </a:r>
            <a:endParaRPr b="1">
              <a:solidFill>
                <a:schemeClr val="dk1"/>
              </a:solidFill>
              <a:latin typeface="Open Sans"/>
              <a:ea typeface="Open Sans"/>
              <a:cs typeface="Open Sans"/>
              <a:sym typeface="Open Sans"/>
            </a:endParaRPr>
          </a:p>
        </p:txBody>
      </p:sp>
      <p:sp>
        <p:nvSpPr>
          <p:cNvPr id="1229" name="Google Shape;1229;p42"/>
          <p:cNvSpPr txBox="1"/>
          <p:nvPr/>
        </p:nvSpPr>
        <p:spPr>
          <a:xfrm>
            <a:off x="5368675" y="2614488"/>
            <a:ext cx="116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3D85C6"/>
                </a:solidFill>
                <a:latin typeface="Open Sans"/>
                <a:ea typeface="Open Sans"/>
                <a:cs typeface="Open Sans"/>
                <a:sym typeface="Open Sans"/>
              </a:rPr>
              <a:t>Lens</a:t>
            </a:r>
            <a:endParaRPr/>
          </a:p>
        </p:txBody>
      </p:sp>
      <p:sp>
        <p:nvSpPr>
          <p:cNvPr id="1230" name="Google Shape;1230;p42"/>
          <p:cNvSpPr txBox="1"/>
          <p:nvPr/>
        </p:nvSpPr>
        <p:spPr>
          <a:xfrm>
            <a:off x="6540713" y="2506800"/>
            <a:ext cx="1074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674EA7"/>
                </a:solidFill>
                <a:latin typeface="Open Sans"/>
                <a:ea typeface="Open Sans"/>
                <a:cs typeface="Open Sans"/>
                <a:sym typeface="Open Sans"/>
              </a:rPr>
              <a:t>Image Sensor</a:t>
            </a:r>
            <a:endParaRPr/>
          </a:p>
        </p:txBody>
      </p:sp>
      <p:sp>
        <p:nvSpPr>
          <p:cNvPr id="1231" name="Google Shape;1231;p42"/>
          <p:cNvSpPr txBox="1"/>
          <p:nvPr/>
        </p:nvSpPr>
        <p:spPr>
          <a:xfrm>
            <a:off x="7710075" y="2506813"/>
            <a:ext cx="1074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Open Sans"/>
                <a:ea typeface="Open Sans"/>
                <a:cs typeface="Open Sans"/>
                <a:sym typeface="Open Sans"/>
              </a:rPr>
              <a:t>Camera Module</a:t>
            </a:r>
            <a:endParaRPr/>
          </a:p>
        </p:txBody>
      </p:sp>
      <p:cxnSp>
        <p:nvCxnSpPr>
          <p:cNvPr id="1232" name="Google Shape;1232;p42"/>
          <p:cNvCxnSpPr/>
          <p:nvPr/>
        </p:nvCxnSpPr>
        <p:spPr>
          <a:xfrm rot="10800000" flipH="1">
            <a:off x="6290550" y="2813688"/>
            <a:ext cx="326700" cy="1800"/>
          </a:xfrm>
          <a:prstGeom prst="straightConnector1">
            <a:avLst/>
          </a:prstGeom>
          <a:noFill/>
          <a:ln w="28575" cap="flat" cmpd="sng">
            <a:solidFill>
              <a:srgbClr val="9E9E9E"/>
            </a:solidFill>
            <a:prstDash val="solid"/>
            <a:round/>
            <a:headEnd type="none" w="med" len="med"/>
            <a:tailEnd type="stealth" w="med" len="med"/>
          </a:ln>
        </p:spPr>
      </p:cxnSp>
      <p:cxnSp>
        <p:nvCxnSpPr>
          <p:cNvPr id="1233" name="Google Shape;1233;p42"/>
          <p:cNvCxnSpPr/>
          <p:nvPr/>
        </p:nvCxnSpPr>
        <p:spPr>
          <a:xfrm rot="10800000" flipH="1">
            <a:off x="7494500" y="2813688"/>
            <a:ext cx="326700" cy="1800"/>
          </a:xfrm>
          <a:prstGeom prst="straightConnector1">
            <a:avLst/>
          </a:prstGeom>
          <a:noFill/>
          <a:ln w="28575" cap="flat" cmpd="sng">
            <a:solidFill>
              <a:srgbClr val="9E9E9E"/>
            </a:solidFill>
            <a:prstDash val="solid"/>
            <a:round/>
            <a:headEnd type="none" w="med" len="med"/>
            <a:tailEnd type="stealth"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Project Purpose and Objectives</a:t>
            </a:r>
            <a:endParaRPr dirty="0"/>
          </a:p>
        </p:txBody>
      </p:sp>
      <p:sp>
        <p:nvSpPr>
          <p:cNvPr id="258" name="Google Shape;25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
        <p:nvSpPr>
          <p:cNvPr id="259" name="Google Shape;259;p16"/>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4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Lens → </a:t>
            </a:r>
            <a:r>
              <a:rPr lang="en" sz="2750" dirty="0"/>
              <a:t>Lixida 1/3" 35mm M12 Mount CCTV Lens</a:t>
            </a:r>
            <a:endParaRPr sz="2750" dirty="0"/>
          </a:p>
        </p:txBody>
      </p:sp>
      <p:sp>
        <p:nvSpPr>
          <p:cNvPr id="1239" name="Google Shape;1239;p43"/>
          <p:cNvSpPr txBox="1">
            <a:spLocks noGrp="1"/>
          </p:cNvSpPr>
          <p:nvPr>
            <p:ph type="body" idx="1"/>
          </p:nvPr>
        </p:nvSpPr>
        <p:spPr>
          <a:xfrm>
            <a:off x="3550750" y="626511"/>
            <a:ext cx="52815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dirty="0"/>
              <a:t>This Lixida lens is the chosen lens for mission specific requirements:</a:t>
            </a:r>
            <a:endParaRPr sz="1600" b="1" dirty="0"/>
          </a:p>
          <a:p>
            <a:pPr marL="457200" lvl="0" indent="-330200" algn="l" rtl="0">
              <a:spcBef>
                <a:spcPts val="1200"/>
              </a:spcBef>
              <a:spcAft>
                <a:spcPts val="0"/>
              </a:spcAft>
              <a:buSzPts val="1600"/>
              <a:buChar char="➢"/>
            </a:pPr>
            <a:r>
              <a:rPr lang="en" sz="1600" b="1" dirty="0">
                <a:solidFill>
                  <a:srgbClr val="52B428"/>
                </a:solidFill>
              </a:rPr>
              <a:t>Focal Length: 35mm</a:t>
            </a:r>
            <a:endParaRPr sz="1600" b="1" dirty="0">
              <a:solidFill>
                <a:srgbClr val="52B428"/>
              </a:solidFill>
            </a:endParaRPr>
          </a:p>
          <a:p>
            <a:pPr marL="457200" lvl="0" indent="-330200" algn="l" rtl="0">
              <a:spcBef>
                <a:spcPts val="0"/>
              </a:spcBef>
              <a:spcAft>
                <a:spcPts val="0"/>
              </a:spcAft>
              <a:buSzPts val="1600"/>
              <a:buChar char="➢"/>
            </a:pPr>
            <a:r>
              <a:rPr lang="en" sz="1600" b="1" dirty="0">
                <a:solidFill>
                  <a:srgbClr val="C83DEC"/>
                </a:solidFill>
              </a:rPr>
              <a:t>Aperture Diameter: 17.5mm, F2.0 </a:t>
            </a:r>
            <a:endParaRPr sz="1600" b="1" dirty="0">
              <a:solidFill>
                <a:srgbClr val="C83DEC"/>
              </a:solidFill>
            </a:endParaRPr>
          </a:p>
          <a:p>
            <a:pPr marL="457200" lvl="0" indent="-330200" algn="l" rtl="0">
              <a:spcBef>
                <a:spcPts val="0"/>
              </a:spcBef>
              <a:spcAft>
                <a:spcPts val="0"/>
              </a:spcAft>
              <a:buSzPts val="1600"/>
              <a:buChar char="➢"/>
            </a:pPr>
            <a:r>
              <a:rPr lang="en" sz="1600" b="1" dirty="0"/>
              <a:t>With LSM (Limiting Stellar Magnitude) equation:</a:t>
            </a:r>
            <a:endParaRPr lang="en-US" sz="1600" b="1" dirty="0"/>
          </a:p>
          <a:p>
            <a:pPr marL="0" lvl="0" indent="0" algn="l" rtl="0">
              <a:spcBef>
                <a:spcPts val="1200"/>
              </a:spcBef>
              <a:spcAft>
                <a:spcPts val="0"/>
              </a:spcAft>
              <a:buNone/>
            </a:pPr>
            <a:endParaRPr lang="en-US" sz="1600" b="1" dirty="0"/>
          </a:p>
          <a:p>
            <a:pPr marL="457200" lvl="0" indent="0" algn="l" rtl="0">
              <a:spcBef>
                <a:spcPts val="1200"/>
              </a:spcBef>
              <a:spcAft>
                <a:spcPts val="0"/>
              </a:spcAft>
              <a:buNone/>
            </a:pPr>
            <a:r>
              <a:rPr lang="en" sz="1600" b="1" dirty="0"/>
              <a:t>LSM: + 9.9 (Minimum required +6.5)</a:t>
            </a:r>
            <a:endParaRPr sz="1600" b="1" dirty="0"/>
          </a:p>
          <a:p>
            <a:pPr marL="457200" lvl="0" indent="-330200" algn="l" rtl="0">
              <a:spcBef>
                <a:spcPts val="1200"/>
              </a:spcBef>
              <a:spcAft>
                <a:spcPts val="0"/>
              </a:spcAft>
              <a:buClr>
                <a:schemeClr val="accent4"/>
              </a:buClr>
              <a:buSzPts val="1600"/>
              <a:buChar char="➢"/>
            </a:pPr>
            <a:r>
              <a:rPr lang="en" sz="1600" b="1" dirty="0">
                <a:solidFill>
                  <a:schemeClr val="accent4"/>
                </a:solidFill>
              </a:rPr>
              <a:t>FOV: 15 degrees (averages over 12 cataloged stars seen in any image)</a:t>
            </a:r>
            <a:endParaRPr sz="1600" b="1" dirty="0">
              <a:solidFill>
                <a:schemeClr val="accent4"/>
              </a:solidFill>
            </a:endParaRPr>
          </a:p>
          <a:p>
            <a:pPr marL="0" lvl="0" indent="0" algn="l" rtl="0">
              <a:spcBef>
                <a:spcPts val="1200"/>
              </a:spcBef>
              <a:spcAft>
                <a:spcPts val="1200"/>
              </a:spcAft>
              <a:buNone/>
            </a:pPr>
            <a:endParaRPr b="1" dirty="0"/>
          </a:p>
        </p:txBody>
      </p:sp>
      <p:sp>
        <p:nvSpPr>
          <p:cNvPr id="1240" name="Google Shape;124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30</a:t>
            </a:fld>
            <a:endParaRPr/>
          </a:p>
        </p:txBody>
      </p:sp>
      <p:pic>
        <p:nvPicPr>
          <p:cNvPr id="1241" name="Google Shape;1241;p43"/>
          <p:cNvPicPr preferRelativeResize="0"/>
          <p:nvPr/>
        </p:nvPicPr>
        <p:blipFill>
          <a:blip r:embed="rId3">
            <a:alphaModFix/>
          </a:blip>
          <a:stretch>
            <a:fillRect/>
          </a:stretch>
        </p:blipFill>
        <p:spPr>
          <a:xfrm>
            <a:off x="926250" y="1548800"/>
            <a:ext cx="2429901" cy="2045899"/>
          </a:xfrm>
          <a:prstGeom prst="rect">
            <a:avLst/>
          </a:prstGeom>
          <a:noFill/>
          <a:ln>
            <a:noFill/>
          </a:ln>
        </p:spPr>
      </p:pic>
      <p:pic>
        <p:nvPicPr>
          <p:cNvPr id="1242" name="Google Shape;1242;p43"/>
          <p:cNvPicPr preferRelativeResize="0"/>
          <p:nvPr/>
        </p:nvPicPr>
        <p:blipFill>
          <a:blip r:embed="rId4">
            <a:alphaModFix/>
          </a:blip>
          <a:stretch>
            <a:fillRect/>
          </a:stretch>
        </p:blipFill>
        <p:spPr>
          <a:xfrm>
            <a:off x="4572000" y="2645464"/>
            <a:ext cx="3113200" cy="358975"/>
          </a:xfrm>
          <a:prstGeom prst="rect">
            <a:avLst/>
          </a:prstGeom>
          <a:noFill/>
          <a:ln>
            <a:noFill/>
          </a:ln>
        </p:spPr>
      </p:pic>
      <p:cxnSp>
        <p:nvCxnSpPr>
          <p:cNvPr id="1243" name="Google Shape;1243;p43"/>
          <p:cNvCxnSpPr/>
          <p:nvPr/>
        </p:nvCxnSpPr>
        <p:spPr>
          <a:xfrm rot="10800000">
            <a:off x="1545313" y="1124775"/>
            <a:ext cx="486600" cy="3300"/>
          </a:xfrm>
          <a:prstGeom prst="straightConnector1">
            <a:avLst/>
          </a:prstGeom>
          <a:noFill/>
          <a:ln w="76200" cap="flat" cmpd="sng">
            <a:solidFill>
              <a:srgbClr val="C83DEC"/>
            </a:solidFill>
            <a:prstDash val="solid"/>
            <a:round/>
            <a:headEnd type="none" w="med" len="med"/>
            <a:tailEnd type="none" w="med" len="med"/>
          </a:ln>
        </p:spPr>
      </p:cxnSp>
      <p:cxnSp>
        <p:nvCxnSpPr>
          <p:cNvPr id="1244" name="Google Shape;1244;p43"/>
          <p:cNvCxnSpPr/>
          <p:nvPr/>
        </p:nvCxnSpPr>
        <p:spPr>
          <a:xfrm>
            <a:off x="1784625" y="2067350"/>
            <a:ext cx="0" cy="1342800"/>
          </a:xfrm>
          <a:prstGeom prst="straightConnector1">
            <a:avLst/>
          </a:prstGeom>
          <a:noFill/>
          <a:ln w="76200" cap="flat" cmpd="sng">
            <a:solidFill>
              <a:srgbClr val="00FF00"/>
            </a:solidFill>
            <a:prstDash val="solid"/>
            <a:round/>
            <a:headEnd type="none" w="med" len="med"/>
            <a:tailEnd type="none" w="med" len="med"/>
          </a:ln>
        </p:spPr>
      </p:cxnSp>
      <p:cxnSp>
        <p:nvCxnSpPr>
          <p:cNvPr id="1245" name="Google Shape;1245;p43"/>
          <p:cNvCxnSpPr/>
          <p:nvPr/>
        </p:nvCxnSpPr>
        <p:spPr>
          <a:xfrm rot="10800000">
            <a:off x="1299925" y="2067350"/>
            <a:ext cx="969300" cy="11100"/>
          </a:xfrm>
          <a:prstGeom prst="straightConnector1">
            <a:avLst/>
          </a:prstGeom>
          <a:noFill/>
          <a:ln w="28575" cap="flat" cmpd="sng">
            <a:solidFill>
              <a:srgbClr val="00FF00"/>
            </a:solidFill>
            <a:prstDash val="dash"/>
            <a:round/>
            <a:headEnd type="none" w="med" len="med"/>
            <a:tailEnd type="none" w="med" len="med"/>
          </a:ln>
        </p:spPr>
      </p:cxnSp>
      <p:cxnSp>
        <p:nvCxnSpPr>
          <p:cNvPr id="1246" name="Google Shape;1246;p43"/>
          <p:cNvCxnSpPr/>
          <p:nvPr/>
        </p:nvCxnSpPr>
        <p:spPr>
          <a:xfrm rot="10800000">
            <a:off x="1390050" y="3394500"/>
            <a:ext cx="870000" cy="0"/>
          </a:xfrm>
          <a:prstGeom prst="straightConnector1">
            <a:avLst/>
          </a:prstGeom>
          <a:noFill/>
          <a:ln w="28575" cap="flat" cmpd="sng">
            <a:solidFill>
              <a:srgbClr val="00FF00"/>
            </a:solidFill>
            <a:prstDash val="dash"/>
            <a:round/>
            <a:headEnd type="none" w="med" len="med"/>
            <a:tailEnd type="none" w="med" len="med"/>
          </a:ln>
        </p:spPr>
      </p:cxnSp>
      <p:sp>
        <p:nvSpPr>
          <p:cNvPr id="1247" name="Google Shape;1247;p43"/>
          <p:cNvSpPr txBox="1"/>
          <p:nvPr/>
        </p:nvSpPr>
        <p:spPr>
          <a:xfrm>
            <a:off x="1024825" y="3410150"/>
            <a:ext cx="1493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Open Sans"/>
                <a:ea typeface="Open Sans"/>
                <a:cs typeface="Open Sans"/>
                <a:sym typeface="Open Sans"/>
              </a:rPr>
              <a:t>Focal Length: 35mm </a:t>
            </a:r>
            <a:endParaRPr b="1">
              <a:latin typeface="Open Sans"/>
              <a:ea typeface="Open Sans"/>
              <a:cs typeface="Open Sans"/>
              <a:sym typeface="Open Sans"/>
            </a:endParaRPr>
          </a:p>
        </p:txBody>
      </p:sp>
      <p:cxnSp>
        <p:nvCxnSpPr>
          <p:cNvPr id="1248" name="Google Shape;1248;p43"/>
          <p:cNvCxnSpPr>
            <a:endCxn id="1247" idx="0"/>
          </p:cNvCxnSpPr>
          <p:nvPr/>
        </p:nvCxnSpPr>
        <p:spPr>
          <a:xfrm>
            <a:off x="826075" y="848150"/>
            <a:ext cx="945300" cy="2562000"/>
          </a:xfrm>
          <a:prstGeom prst="straightConnector1">
            <a:avLst/>
          </a:prstGeom>
          <a:noFill/>
          <a:ln w="28575" cap="flat" cmpd="sng">
            <a:solidFill>
              <a:schemeClr val="accent4"/>
            </a:solidFill>
            <a:prstDash val="solid"/>
            <a:round/>
            <a:headEnd type="none" w="med" len="med"/>
            <a:tailEnd type="none" w="med" len="med"/>
          </a:ln>
        </p:spPr>
      </p:cxnSp>
      <p:cxnSp>
        <p:nvCxnSpPr>
          <p:cNvPr id="1249" name="Google Shape;1249;p43"/>
          <p:cNvCxnSpPr/>
          <p:nvPr/>
        </p:nvCxnSpPr>
        <p:spPr>
          <a:xfrm flipH="1">
            <a:off x="1784650" y="839300"/>
            <a:ext cx="945300" cy="2562000"/>
          </a:xfrm>
          <a:prstGeom prst="straightConnector1">
            <a:avLst/>
          </a:prstGeom>
          <a:noFill/>
          <a:ln w="28575" cap="flat" cmpd="sng">
            <a:solidFill>
              <a:schemeClr val="accent4"/>
            </a:solidFill>
            <a:prstDash val="solid"/>
            <a:round/>
            <a:headEnd type="none" w="med" len="med"/>
            <a:tailEnd type="none" w="med" len="med"/>
          </a:ln>
        </p:spPr>
      </p:cxnSp>
      <p:sp>
        <p:nvSpPr>
          <p:cNvPr id="1250" name="Google Shape;1250;p43"/>
          <p:cNvSpPr/>
          <p:nvPr/>
        </p:nvSpPr>
        <p:spPr>
          <a:xfrm>
            <a:off x="1060175" y="1422400"/>
            <a:ext cx="1457700" cy="185400"/>
          </a:xfrm>
          <a:prstGeom prst="ellipse">
            <a:avLst/>
          </a:pr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3"/>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1252" name="Google Shape;1252;p43"/>
          <p:cNvGraphicFramePr/>
          <p:nvPr>
            <p:extLst>
              <p:ext uri="{D42A27DB-BD31-4B8C-83A1-F6EECF244321}">
                <p14:modId xmlns:p14="http://schemas.microsoft.com/office/powerpoint/2010/main" val="1340476368"/>
              </p:ext>
            </p:extLst>
          </p:nvPr>
        </p:nvGraphicFramePr>
        <p:xfrm>
          <a:off x="2519425" y="4190106"/>
          <a:ext cx="3963671" cy="426690"/>
        </p:xfrm>
        <a:graphic>
          <a:graphicData uri="http://schemas.openxmlformats.org/drawingml/2006/table">
            <a:tbl>
              <a:tblPr>
                <a:noFill/>
                <a:tableStyleId>{0BD34714-7692-4388-A2F0-9ED135EE1372}</a:tableStyleId>
              </a:tblPr>
              <a:tblGrid>
                <a:gridCol w="3963671">
                  <a:extLst>
                    <a:ext uri="{9D8B030D-6E8A-4147-A177-3AD203B41FA5}">
                      <a16:colId xmlns:a16="http://schemas.microsoft.com/office/drawing/2014/main" val="20000"/>
                    </a:ext>
                  </a:extLst>
                </a:gridCol>
              </a:tblGrid>
              <a:tr h="406550">
                <a:tc>
                  <a:txBody>
                    <a:bodyPr/>
                    <a:lstStyle/>
                    <a:p>
                      <a:pPr marL="0" lvl="0" indent="0" algn="l" rtl="0">
                        <a:spcBef>
                          <a:spcPts val="0"/>
                        </a:spcBef>
                        <a:spcAft>
                          <a:spcPts val="0"/>
                        </a:spcAft>
                        <a:buNone/>
                      </a:pPr>
                      <a:r>
                        <a:rPr lang="en" dirty="0">
                          <a:solidFill>
                            <a:srgbClr val="221E1F"/>
                          </a:solidFill>
                          <a:latin typeface="Open Sans"/>
                          <a:ea typeface="Open Sans"/>
                          <a:cs typeface="Open Sans"/>
                          <a:sym typeface="Open Sans"/>
                        </a:rPr>
                        <a:t>Each image shall contain at least 3 stars.</a:t>
                      </a:r>
                      <a:r>
                        <a:rPr lang="en" sz="1600" dirty="0">
                          <a:solidFill>
                            <a:schemeClr val="dk1"/>
                          </a:solidFill>
                          <a:latin typeface="Open Sans"/>
                          <a:ea typeface="Open Sans"/>
                          <a:cs typeface="Open Sans"/>
                          <a:sym typeface="Open Sans"/>
                        </a:rPr>
                        <a:t> </a:t>
                      </a:r>
                      <a:endParaRPr sz="17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A86E8"/>
                      </a:solidFill>
                      <a:prstDash val="solid"/>
                      <a:round/>
                      <a:headEnd type="none" w="sm" len="sm"/>
                      <a:tailEnd type="none" w="sm" len="sm"/>
                    </a:lnL>
                    <a:lnR w="38100" cap="flat" cmpd="sng">
                      <a:solidFill>
                        <a:srgbClr val="4A86E8"/>
                      </a:solidFill>
                      <a:prstDash val="solid"/>
                      <a:round/>
                      <a:headEnd type="none" w="sm" len="sm"/>
                      <a:tailEnd type="none" w="sm" len="sm"/>
                    </a:lnR>
                    <a:lnT w="38100" cap="flat" cmpd="sng">
                      <a:solidFill>
                        <a:srgbClr val="4A86E8"/>
                      </a:solidFill>
                      <a:prstDash val="solid"/>
                      <a:round/>
                      <a:headEnd type="none" w="sm" len="sm"/>
                      <a:tailEnd type="none" w="sm" len="sm"/>
                    </a:lnT>
                    <a:lnB w="38100" cap="flat" cmpd="sng">
                      <a:solidFill>
                        <a:srgbClr val="4A86E8"/>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pic>
        <p:nvPicPr>
          <p:cNvPr id="1253" name="Google Shape;1253;p43"/>
          <p:cNvPicPr preferRelativeResize="0"/>
          <p:nvPr/>
        </p:nvPicPr>
        <p:blipFill rotWithShape="1">
          <a:blip r:embed="rId5">
            <a:alphaModFix/>
          </a:blip>
          <a:srcRect l="7594" t="19726" r="53099" b="26668"/>
          <a:stretch/>
        </p:blipFill>
        <p:spPr>
          <a:xfrm>
            <a:off x="6054841" y="4288206"/>
            <a:ext cx="214200" cy="209700"/>
          </a:xfrm>
          <a:prstGeom prst="ellipse">
            <a:avLst/>
          </a:prstGeom>
          <a:noFill/>
          <a:ln>
            <a:noFill/>
          </a:ln>
        </p:spPr>
      </p:pic>
      <p:cxnSp>
        <p:nvCxnSpPr>
          <p:cNvPr id="1254" name="Google Shape;1254;p43"/>
          <p:cNvCxnSpPr/>
          <p:nvPr/>
        </p:nvCxnSpPr>
        <p:spPr>
          <a:xfrm flipH="1">
            <a:off x="1529975" y="1122025"/>
            <a:ext cx="4800" cy="2262900"/>
          </a:xfrm>
          <a:prstGeom prst="straightConnector1">
            <a:avLst/>
          </a:prstGeom>
          <a:noFill/>
          <a:ln w="28575" cap="flat" cmpd="sng">
            <a:solidFill>
              <a:srgbClr val="C83DEC"/>
            </a:solidFill>
            <a:prstDash val="dash"/>
            <a:round/>
            <a:headEnd type="none" w="med" len="med"/>
            <a:tailEnd type="none" w="med" len="med"/>
          </a:ln>
        </p:spPr>
      </p:cxnSp>
      <p:cxnSp>
        <p:nvCxnSpPr>
          <p:cNvPr id="1255" name="Google Shape;1255;p43"/>
          <p:cNvCxnSpPr/>
          <p:nvPr/>
        </p:nvCxnSpPr>
        <p:spPr>
          <a:xfrm flipH="1">
            <a:off x="2031025" y="1122025"/>
            <a:ext cx="900" cy="2271900"/>
          </a:xfrm>
          <a:prstGeom prst="straightConnector1">
            <a:avLst/>
          </a:prstGeom>
          <a:noFill/>
          <a:ln w="28575" cap="flat" cmpd="sng">
            <a:solidFill>
              <a:srgbClr val="C83DEC"/>
            </a:solidFill>
            <a:prstDash val="dash"/>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44"/>
          <p:cNvSpPr/>
          <p:nvPr/>
        </p:nvSpPr>
        <p:spPr>
          <a:xfrm>
            <a:off x="3509050" y="563875"/>
            <a:ext cx="5634900" cy="40992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Image Sensor → Aptina AR0134 CMOS</a:t>
            </a:r>
            <a:endParaRPr/>
          </a:p>
        </p:txBody>
      </p:sp>
      <p:sp>
        <p:nvSpPr>
          <p:cNvPr id="1262" name="Google Shape;126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31</a:t>
            </a:fld>
            <a:endParaRPr/>
          </a:p>
        </p:txBody>
      </p:sp>
      <p:sp>
        <p:nvSpPr>
          <p:cNvPr id="1263" name="Google Shape;1263;p44"/>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1264" name="Google Shape;1264;p44"/>
          <p:cNvGraphicFramePr/>
          <p:nvPr/>
        </p:nvGraphicFramePr>
        <p:xfrm>
          <a:off x="1968088" y="3752921"/>
          <a:ext cx="2448175" cy="786350"/>
        </p:xfrm>
        <a:graphic>
          <a:graphicData uri="http://schemas.openxmlformats.org/drawingml/2006/table">
            <a:tbl>
              <a:tblPr>
                <a:noFill/>
                <a:tableStyleId>{0BD34714-7692-4388-A2F0-9ED135EE1372}</a:tableStyleId>
              </a:tblPr>
              <a:tblGrid>
                <a:gridCol w="2448175">
                  <a:extLst>
                    <a:ext uri="{9D8B030D-6E8A-4147-A177-3AD203B41FA5}">
                      <a16:colId xmlns:a16="http://schemas.microsoft.com/office/drawing/2014/main" val="20000"/>
                    </a:ext>
                  </a:extLst>
                </a:gridCol>
              </a:tblGrid>
              <a:tr h="786350">
                <a:tc>
                  <a:txBody>
                    <a:bodyPr/>
                    <a:lstStyle/>
                    <a:p>
                      <a:pPr marL="0" lvl="0" indent="0" algn="l" rtl="0">
                        <a:spcBef>
                          <a:spcPts val="0"/>
                        </a:spcBef>
                        <a:spcAft>
                          <a:spcPts val="0"/>
                        </a:spcAft>
                        <a:buNone/>
                      </a:pPr>
                      <a:r>
                        <a:rPr lang="en" sz="1300">
                          <a:solidFill>
                            <a:schemeClr val="dk1"/>
                          </a:solidFill>
                          <a:latin typeface="Open Sans"/>
                          <a:ea typeface="Open Sans"/>
                          <a:cs typeface="Open Sans"/>
                          <a:sym typeface="Open Sans"/>
                        </a:rPr>
                        <a:t>The star tracker shall remain functional at a slew rate of </a:t>
                      </a:r>
                      <a:r>
                        <a:rPr lang="en" sz="1300">
                          <a:solidFill>
                            <a:srgbClr val="221E1F"/>
                          </a:solidFill>
                          <a:latin typeface="Open Sans"/>
                          <a:ea typeface="Open Sans"/>
                          <a:cs typeface="Open Sans"/>
                          <a:sym typeface="Open Sans"/>
                        </a:rPr>
                        <a:t>2</a:t>
                      </a:r>
                      <a:r>
                        <a:rPr lang="en" sz="1300">
                          <a:solidFill>
                            <a:schemeClr val="dk1"/>
                          </a:solidFill>
                          <a:latin typeface="Open Sans"/>
                          <a:ea typeface="Open Sans"/>
                          <a:cs typeface="Open Sans"/>
                          <a:sym typeface="Open Sans"/>
                        </a:rPr>
                        <a:t>°/s or less.</a:t>
                      </a:r>
                      <a:endParaRPr>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9900FF"/>
                      </a:solidFill>
                      <a:prstDash val="solid"/>
                      <a:round/>
                      <a:headEnd type="none" w="sm" len="sm"/>
                      <a:tailEnd type="none" w="sm" len="sm"/>
                    </a:lnL>
                    <a:lnR w="38100" cap="flat" cmpd="sng">
                      <a:solidFill>
                        <a:srgbClr val="9900FF"/>
                      </a:solidFill>
                      <a:prstDash val="solid"/>
                      <a:round/>
                      <a:headEnd type="none" w="sm" len="sm"/>
                      <a:tailEnd type="none" w="sm" len="sm"/>
                    </a:lnR>
                    <a:lnT w="38100" cap="flat" cmpd="sng">
                      <a:solidFill>
                        <a:srgbClr val="9900FF"/>
                      </a:solidFill>
                      <a:prstDash val="solid"/>
                      <a:round/>
                      <a:headEnd type="none" w="sm" len="sm"/>
                      <a:tailEnd type="none" w="sm" len="sm"/>
                    </a:lnT>
                    <a:lnB w="38100" cap="flat" cmpd="sng">
                      <a:solidFill>
                        <a:srgbClr val="9900FF"/>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1265" name="Google Shape;1265;p44"/>
          <p:cNvPicPr preferRelativeResize="0"/>
          <p:nvPr/>
        </p:nvPicPr>
        <p:blipFill rotWithShape="1">
          <a:blip r:embed="rId3">
            <a:alphaModFix/>
          </a:blip>
          <a:srcRect l="7594" t="19726" r="53099" b="26668"/>
          <a:stretch/>
        </p:blipFill>
        <p:spPr>
          <a:xfrm>
            <a:off x="4286300" y="4419525"/>
            <a:ext cx="214200" cy="209700"/>
          </a:xfrm>
          <a:prstGeom prst="ellipse">
            <a:avLst/>
          </a:prstGeom>
          <a:noFill/>
          <a:ln>
            <a:noFill/>
          </a:ln>
        </p:spPr>
      </p:pic>
      <p:graphicFrame>
        <p:nvGraphicFramePr>
          <p:cNvPr id="1266" name="Google Shape;1266;p44"/>
          <p:cNvGraphicFramePr/>
          <p:nvPr/>
        </p:nvGraphicFramePr>
        <p:xfrm>
          <a:off x="4824638" y="3752934"/>
          <a:ext cx="3050875" cy="786350"/>
        </p:xfrm>
        <a:graphic>
          <a:graphicData uri="http://schemas.openxmlformats.org/drawingml/2006/table">
            <a:tbl>
              <a:tblPr>
                <a:noFill/>
                <a:tableStyleId>{0BD34714-7692-4388-A2F0-9ED135EE1372}</a:tableStyleId>
              </a:tblPr>
              <a:tblGrid>
                <a:gridCol w="3050875">
                  <a:extLst>
                    <a:ext uri="{9D8B030D-6E8A-4147-A177-3AD203B41FA5}">
                      <a16:colId xmlns:a16="http://schemas.microsoft.com/office/drawing/2014/main" val="20000"/>
                    </a:ext>
                  </a:extLst>
                </a:gridCol>
              </a:tblGrid>
              <a:tr h="786350">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The characteristics of the CM shall provide discernable images for centroiding and matching algorithms.</a:t>
                      </a:r>
                      <a:endParaRPr sz="1300">
                        <a:solidFill>
                          <a:schemeClr val="dk1"/>
                        </a:solidFill>
                        <a:latin typeface="Open Sans"/>
                        <a:ea typeface="Open Sans"/>
                        <a:cs typeface="Open Sans"/>
                        <a:sym typeface="Open Sans"/>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1267" name="Google Shape;1267;p44"/>
          <p:cNvPicPr preferRelativeResize="0"/>
          <p:nvPr/>
        </p:nvPicPr>
        <p:blipFill rotWithShape="1">
          <a:blip r:embed="rId3">
            <a:alphaModFix/>
          </a:blip>
          <a:srcRect l="7594" t="19726" r="53099" b="26668"/>
          <a:stretch/>
        </p:blipFill>
        <p:spPr>
          <a:xfrm>
            <a:off x="7770375" y="4419525"/>
            <a:ext cx="214200" cy="209700"/>
          </a:xfrm>
          <a:prstGeom prst="ellipse">
            <a:avLst/>
          </a:prstGeom>
          <a:noFill/>
          <a:ln>
            <a:noFill/>
          </a:ln>
        </p:spPr>
      </p:pic>
      <p:grpSp>
        <p:nvGrpSpPr>
          <p:cNvPr id="1268" name="Google Shape;1268;p44"/>
          <p:cNvGrpSpPr/>
          <p:nvPr/>
        </p:nvGrpSpPr>
        <p:grpSpPr>
          <a:xfrm>
            <a:off x="3620311" y="572842"/>
            <a:ext cx="5295588" cy="861908"/>
            <a:chOff x="-372814" y="652692"/>
            <a:chExt cx="5295588" cy="861908"/>
          </a:xfrm>
        </p:grpSpPr>
        <p:sp>
          <p:nvSpPr>
            <p:cNvPr id="1269" name="Google Shape;1269;p44"/>
            <p:cNvSpPr txBox="1"/>
            <p:nvPr/>
          </p:nvSpPr>
          <p:spPr>
            <a:xfrm>
              <a:off x="1569074" y="652700"/>
              <a:ext cx="3353700" cy="861900"/>
            </a:xfrm>
            <a:prstGeom prst="rect">
              <a:avLst/>
            </a:prstGeom>
            <a:noFill/>
            <a:ln>
              <a:noFill/>
            </a:ln>
          </p:spPr>
          <p:txBody>
            <a:bodyPr spcFirstLastPara="1" wrap="square" lIns="91425" tIns="91425" rIns="91425" bIns="91425" anchor="t" anchorCtr="0">
              <a:spAutoFit/>
            </a:bodyPr>
            <a:lstStyle/>
            <a:p>
              <a:pPr marL="228600" lvl="0" indent="-228600" algn="l" rtl="0">
                <a:spcBef>
                  <a:spcPts val="0"/>
                </a:spcBef>
                <a:spcAft>
                  <a:spcPts val="0"/>
                </a:spcAft>
                <a:buNone/>
              </a:pPr>
              <a:r>
                <a:rPr lang="en" sz="1100">
                  <a:latin typeface="Open Sans"/>
                  <a:ea typeface="Open Sans"/>
                  <a:cs typeface="Open Sans"/>
                  <a:sym typeface="Open Sans"/>
                </a:rPr>
                <a:t>Tₛ = Time for 1 pixel movement [sec]</a:t>
              </a:r>
              <a:endParaRPr sz="1100">
                <a:latin typeface="Open Sans"/>
                <a:ea typeface="Open Sans"/>
                <a:cs typeface="Open Sans"/>
                <a:sym typeface="Open Sans"/>
              </a:endParaRPr>
            </a:p>
            <a:p>
              <a:pPr marL="228600" lvl="0" indent="-228600" algn="l" rtl="0">
                <a:spcBef>
                  <a:spcPts val="0"/>
                </a:spcBef>
                <a:spcAft>
                  <a:spcPts val="0"/>
                </a:spcAft>
                <a:buNone/>
              </a:pPr>
              <a:r>
                <a:rPr lang="en" sz="1100">
                  <a:latin typeface="Open Sans"/>
                  <a:ea typeface="Open Sans"/>
                  <a:cs typeface="Open Sans"/>
                  <a:sym typeface="Open Sans"/>
                </a:rPr>
                <a:t>𝜙 = Star tracker FOV = 15</a:t>
              </a:r>
              <a:r>
                <a:rPr lang="en" sz="1100">
                  <a:solidFill>
                    <a:schemeClr val="dk1"/>
                  </a:solidFill>
                  <a:latin typeface="Open Sans"/>
                  <a:ea typeface="Open Sans"/>
                  <a:cs typeface="Open Sans"/>
                  <a:sym typeface="Open Sans"/>
                </a:rPr>
                <a:t>°</a:t>
              </a:r>
              <a:endParaRPr sz="1100">
                <a:latin typeface="Open Sans"/>
                <a:ea typeface="Open Sans"/>
                <a:cs typeface="Open Sans"/>
                <a:sym typeface="Open Sans"/>
              </a:endParaRPr>
            </a:p>
            <a:p>
              <a:pPr marL="228600" lvl="0" indent="-228600" algn="l" rtl="0">
                <a:spcBef>
                  <a:spcPts val="0"/>
                </a:spcBef>
                <a:spcAft>
                  <a:spcPts val="0"/>
                </a:spcAft>
                <a:buNone/>
              </a:pPr>
              <a:r>
                <a:rPr lang="en" sz="1100">
                  <a:latin typeface="Open Sans"/>
                  <a:ea typeface="Open Sans"/>
                  <a:cs typeface="Open Sans"/>
                  <a:sym typeface="Open Sans"/>
                </a:rPr>
                <a:t>nₚ = # of horizontal pixels = avg 720p </a:t>
              </a:r>
              <a:endParaRPr sz="1100">
                <a:latin typeface="Open Sans"/>
                <a:ea typeface="Open Sans"/>
                <a:cs typeface="Open Sans"/>
                <a:sym typeface="Open Sans"/>
              </a:endParaRPr>
            </a:p>
            <a:p>
              <a:pPr marL="228600" lvl="0" indent="-228600" algn="l" rtl="0">
                <a:spcBef>
                  <a:spcPts val="0"/>
                </a:spcBef>
                <a:spcAft>
                  <a:spcPts val="0"/>
                </a:spcAft>
                <a:buNone/>
              </a:pPr>
              <a:r>
                <a:rPr lang="en" sz="1100">
                  <a:latin typeface="Open Sans"/>
                  <a:ea typeface="Open Sans"/>
                  <a:cs typeface="Open Sans"/>
                  <a:sym typeface="Open Sans"/>
                </a:rPr>
                <a:t>⍵= Angular velocity of star image = 2°/s</a:t>
              </a:r>
              <a:endParaRPr sz="1100">
                <a:latin typeface="Open Sans"/>
                <a:ea typeface="Open Sans"/>
                <a:cs typeface="Open Sans"/>
                <a:sym typeface="Open Sans"/>
              </a:endParaRPr>
            </a:p>
          </p:txBody>
        </p:sp>
        <p:grpSp>
          <p:nvGrpSpPr>
            <p:cNvPr id="1270" name="Google Shape;1270;p44"/>
            <p:cNvGrpSpPr/>
            <p:nvPr/>
          </p:nvGrpSpPr>
          <p:grpSpPr>
            <a:xfrm>
              <a:off x="-372814" y="652692"/>
              <a:ext cx="1941899" cy="817704"/>
              <a:chOff x="-236718" y="1444125"/>
              <a:chExt cx="1722000" cy="559458"/>
            </a:xfrm>
          </p:grpSpPr>
          <p:sp>
            <p:nvSpPr>
              <p:cNvPr id="1271" name="Google Shape;1271;p44"/>
              <p:cNvSpPr txBox="1"/>
              <p:nvPr/>
            </p:nvSpPr>
            <p:spPr>
              <a:xfrm>
                <a:off x="-236718" y="1444125"/>
                <a:ext cx="1722000" cy="3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t>T</a:t>
                </a:r>
                <a:r>
                  <a:rPr lang="en" sz="1800" b="1" i="1" baseline="-25000"/>
                  <a:t>s</a:t>
                </a:r>
                <a:r>
                  <a:rPr lang="en" sz="1800" b="1" i="1"/>
                  <a:t> =   </a:t>
                </a:r>
                <a:r>
                  <a:rPr lang="en" sz="1800" b="1"/>
                  <a:t>1</a:t>
                </a:r>
                <a:r>
                  <a:rPr lang="en" sz="1800" b="1" i="1"/>
                  <a:t>   =    ɸ</a:t>
                </a:r>
                <a:endParaRPr sz="1800" b="1" i="1"/>
              </a:p>
            </p:txBody>
          </p:sp>
          <p:sp>
            <p:nvSpPr>
              <p:cNvPr id="1272" name="Google Shape;1272;p44"/>
              <p:cNvSpPr txBox="1"/>
              <p:nvPr/>
            </p:nvSpPr>
            <p:spPr>
              <a:xfrm>
                <a:off x="200930" y="1687683"/>
                <a:ext cx="1220100" cy="3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t>V</a:t>
                </a:r>
                <a:r>
                  <a:rPr lang="en" sz="1800" b="1" i="1" baseline="-25000"/>
                  <a:t>star</a:t>
                </a:r>
                <a:r>
                  <a:rPr lang="en" sz="1800" b="1" baseline="-25000"/>
                  <a:t> </a:t>
                </a:r>
                <a:r>
                  <a:rPr lang="en" sz="1800" b="1"/>
                  <a:t>    ω</a:t>
                </a:r>
                <a:r>
                  <a:rPr lang="en" sz="1800" b="1" i="1"/>
                  <a:t>n</a:t>
                </a:r>
                <a:r>
                  <a:rPr lang="en" sz="1800" b="1" i="1" baseline="-25000"/>
                  <a:t>p</a:t>
                </a:r>
                <a:endParaRPr sz="1800" b="1" i="1" baseline="-25000"/>
              </a:p>
            </p:txBody>
          </p:sp>
          <p:cxnSp>
            <p:nvCxnSpPr>
              <p:cNvPr id="1273" name="Google Shape;1273;p44"/>
              <p:cNvCxnSpPr/>
              <p:nvPr/>
            </p:nvCxnSpPr>
            <p:spPr>
              <a:xfrm>
                <a:off x="949173" y="1733965"/>
                <a:ext cx="256500" cy="600"/>
              </a:xfrm>
              <a:prstGeom prst="straightConnector1">
                <a:avLst/>
              </a:prstGeom>
              <a:noFill/>
              <a:ln w="28575" cap="flat" cmpd="sng">
                <a:solidFill>
                  <a:schemeClr val="dk1"/>
                </a:solidFill>
                <a:prstDash val="solid"/>
                <a:round/>
                <a:headEnd type="none" w="med" len="med"/>
                <a:tailEnd type="none" w="med" len="med"/>
              </a:ln>
            </p:spPr>
          </p:cxnSp>
          <p:cxnSp>
            <p:nvCxnSpPr>
              <p:cNvPr id="1274" name="Google Shape;1274;p44"/>
              <p:cNvCxnSpPr/>
              <p:nvPr/>
            </p:nvCxnSpPr>
            <p:spPr>
              <a:xfrm>
                <a:off x="291601" y="1733965"/>
                <a:ext cx="256500" cy="600"/>
              </a:xfrm>
              <a:prstGeom prst="straightConnector1">
                <a:avLst/>
              </a:prstGeom>
              <a:noFill/>
              <a:ln w="28575" cap="flat" cmpd="sng">
                <a:solidFill>
                  <a:schemeClr val="dk1"/>
                </a:solidFill>
                <a:prstDash val="solid"/>
                <a:round/>
                <a:headEnd type="none" w="med" len="med"/>
                <a:tailEnd type="none" w="med" len="med"/>
              </a:ln>
            </p:spPr>
          </p:cxnSp>
        </p:grpSp>
      </p:grpSp>
      <p:graphicFrame>
        <p:nvGraphicFramePr>
          <p:cNvPr id="1275" name="Google Shape;1275;p44"/>
          <p:cNvGraphicFramePr/>
          <p:nvPr/>
        </p:nvGraphicFramePr>
        <p:xfrm>
          <a:off x="376413" y="1226808"/>
          <a:ext cx="2984075" cy="2011625"/>
        </p:xfrm>
        <a:graphic>
          <a:graphicData uri="http://schemas.openxmlformats.org/drawingml/2006/table">
            <a:tbl>
              <a:tblPr>
                <a:noFill/>
                <a:tableStyleId>{0BD34714-7692-4388-A2F0-9ED135EE1372}</a:tableStyleId>
              </a:tblPr>
              <a:tblGrid>
                <a:gridCol w="2984075">
                  <a:extLst>
                    <a:ext uri="{9D8B030D-6E8A-4147-A177-3AD203B41FA5}">
                      <a16:colId xmlns:a16="http://schemas.microsoft.com/office/drawing/2014/main" val="20000"/>
                    </a:ext>
                  </a:extLst>
                </a:gridCol>
              </a:tblGrid>
              <a:tr h="548600">
                <a:tc>
                  <a:txBody>
                    <a:bodyPr/>
                    <a:lstStyle/>
                    <a:p>
                      <a:pPr marL="0" lvl="0" indent="0" algn="ctr" rtl="0">
                        <a:spcBef>
                          <a:spcPts val="0"/>
                        </a:spcBef>
                        <a:spcAft>
                          <a:spcPts val="0"/>
                        </a:spcAft>
                        <a:buNone/>
                      </a:pPr>
                      <a:r>
                        <a:rPr lang="en" sz="1200" b="1">
                          <a:solidFill>
                            <a:schemeClr val="dk1"/>
                          </a:solidFill>
                          <a:latin typeface="Open Sans"/>
                          <a:ea typeface="Open Sans"/>
                          <a:cs typeface="Open Sans"/>
                          <a:sym typeface="Open Sans"/>
                        </a:rPr>
                        <a:t>Aptina AR0134 CMOS Specifications</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1463025">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1) Monochrome </a:t>
                      </a:r>
                      <a:r>
                        <a:rPr lang="en" sz="1200" b="1">
                          <a:solidFill>
                            <a:schemeClr val="dk1"/>
                          </a:solidFill>
                          <a:latin typeface="Open Sans"/>
                          <a:ea typeface="Open Sans"/>
                          <a:cs typeface="Open Sans"/>
                          <a:sym typeface="Open Sans"/>
                        </a:rPr>
                        <a:t>CMOS Global Shutter</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2) Pixel Pitch: 3.75 microns</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3) </a:t>
                      </a:r>
                      <a:r>
                        <a:rPr lang="en" sz="1200" b="1">
                          <a:solidFill>
                            <a:schemeClr val="dk1"/>
                          </a:solidFill>
                          <a:latin typeface="Open Sans"/>
                          <a:ea typeface="Open Sans"/>
                          <a:cs typeface="Open Sans"/>
                          <a:sym typeface="Open Sans"/>
                        </a:rPr>
                        <a:t>Resolution: 512p to 960p</a:t>
                      </a: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4) 77% Quantum Efficiency @ 525 nm</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5) </a:t>
                      </a:r>
                      <a:r>
                        <a:rPr lang="en" sz="1200" b="1">
                          <a:solidFill>
                            <a:schemeClr val="dk1"/>
                          </a:solidFill>
                          <a:latin typeface="Open Sans"/>
                          <a:ea typeface="Open Sans"/>
                          <a:cs typeface="Open Sans"/>
                          <a:sym typeface="Open Sans"/>
                        </a:rPr>
                        <a:t>Signal to Noise Ratio: 38.6dB</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6) Abs. Sensitivity threshold: 9.30 photons</a:t>
                      </a:r>
                      <a:endParaRPr sz="1200">
                        <a:solidFill>
                          <a:schemeClr val="dk1"/>
                        </a:solidFill>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bl>
          </a:graphicData>
        </a:graphic>
      </p:graphicFrame>
      <p:cxnSp>
        <p:nvCxnSpPr>
          <p:cNvPr id="1276" name="Google Shape;1276;p44"/>
          <p:cNvCxnSpPr/>
          <p:nvPr/>
        </p:nvCxnSpPr>
        <p:spPr>
          <a:xfrm rot="10800000" flipH="1">
            <a:off x="3327950" y="1957150"/>
            <a:ext cx="679200" cy="300"/>
          </a:xfrm>
          <a:prstGeom prst="straightConnector1">
            <a:avLst/>
          </a:prstGeom>
          <a:noFill/>
          <a:ln w="28575" cap="flat" cmpd="sng">
            <a:solidFill>
              <a:schemeClr val="dk1"/>
            </a:solidFill>
            <a:prstDash val="solid"/>
            <a:round/>
            <a:headEnd type="none" w="med" len="med"/>
            <a:tailEnd type="triangle" w="med" len="med"/>
          </a:ln>
        </p:spPr>
      </p:cxnSp>
      <p:sp>
        <p:nvSpPr>
          <p:cNvPr id="1277" name="Google Shape;1277;p44"/>
          <p:cNvSpPr txBox="1"/>
          <p:nvPr/>
        </p:nvSpPr>
        <p:spPr>
          <a:xfrm>
            <a:off x="4207975" y="1566875"/>
            <a:ext cx="2905200" cy="6156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Open Sans"/>
                <a:ea typeface="Open Sans"/>
                <a:cs typeface="Open Sans"/>
                <a:sym typeface="Open Sans"/>
              </a:rPr>
              <a:t>Integration time </a:t>
            </a:r>
            <a:r>
              <a:rPr lang="en" b="1">
                <a:latin typeface="Open Sans"/>
                <a:ea typeface="Open Sans"/>
                <a:cs typeface="Open Sans"/>
                <a:sym typeface="Open Sans"/>
              </a:rPr>
              <a:t>T</a:t>
            </a:r>
            <a:r>
              <a:rPr lang="en" b="1" baseline="-25000">
                <a:latin typeface="Open Sans"/>
                <a:ea typeface="Open Sans"/>
                <a:cs typeface="Open Sans"/>
                <a:sym typeface="Open Sans"/>
              </a:rPr>
              <a:t>s  </a:t>
            </a:r>
            <a:r>
              <a:rPr lang="en" b="1">
                <a:latin typeface="Open Sans"/>
                <a:ea typeface="Open Sans"/>
                <a:cs typeface="Open Sans"/>
                <a:sym typeface="Open Sans"/>
              </a:rPr>
              <a:t>= 10.4 ms </a:t>
            </a:r>
            <a:r>
              <a:rPr lang="en">
                <a:latin typeface="Open Sans"/>
                <a:ea typeface="Open Sans"/>
                <a:cs typeface="Open Sans"/>
                <a:sym typeface="Open Sans"/>
              </a:rPr>
              <a:t>(Achievable with image sensor)</a:t>
            </a:r>
            <a:endParaRPr>
              <a:latin typeface="Open Sans"/>
              <a:ea typeface="Open Sans"/>
              <a:cs typeface="Open Sans"/>
              <a:sym typeface="Open Sans"/>
            </a:endParaRPr>
          </a:p>
        </p:txBody>
      </p:sp>
      <p:cxnSp>
        <p:nvCxnSpPr>
          <p:cNvPr id="1278" name="Google Shape;1278;p44"/>
          <p:cNvCxnSpPr/>
          <p:nvPr/>
        </p:nvCxnSpPr>
        <p:spPr>
          <a:xfrm>
            <a:off x="3509050" y="2613925"/>
            <a:ext cx="441000" cy="600"/>
          </a:xfrm>
          <a:prstGeom prst="straightConnector1">
            <a:avLst/>
          </a:prstGeom>
          <a:noFill/>
          <a:ln w="28575" cap="flat" cmpd="sng">
            <a:solidFill>
              <a:schemeClr val="dk1"/>
            </a:solidFill>
            <a:prstDash val="solid"/>
            <a:round/>
            <a:headEnd type="none" w="med" len="med"/>
            <a:tailEnd type="triangle" w="med" len="med"/>
          </a:ln>
        </p:spPr>
      </p:cxnSp>
      <p:sp>
        <p:nvSpPr>
          <p:cNvPr id="1279" name="Google Shape;1279;p44"/>
          <p:cNvSpPr txBox="1"/>
          <p:nvPr/>
        </p:nvSpPr>
        <p:spPr>
          <a:xfrm>
            <a:off x="3143075" y="1907750"/>
            <a:ext cx="6003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800">
                <a:solidFill>
                  <a:schemeClr val="dk1"/>
                </a:solidFill>
              </a:rPr>
              <a:t>}</a:t>
            </a:r>
            <a:endParaRPr sz="7000">
              <a:solidFill>
                <a:schemeClr val="dk1"/>
              </a:solidFill>
            </a:endParaRPr>
          </a:p>
        </p:txBody>
      </p:sp>
      <p:sp>
        <p:nvSpPr>
          <p:cNvPr id="1280" name="Google Shape;1280;p44"/>
          <p:cNvSpPr txBox="1"/>
          <p:nvPr/>
        </p:nvSpPr>
        <p:spPr>
          <a:xfrm>
            <a:off x="4207975" y="2318525"/>
            <a:ext cx="4745400" cy="11235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Sensor resolution exceeds required resolution for processing of </a:t>
            </a:r>
            <a:r>
              <a:rPr lang="en" b="1">
                <a:latin typeface="Open Sans"/>
                <a:ea typeface="Open Sans"/>
                <a:cs typeface="Open Sans"/>
                <a:sym typeface="Open Sans"/>
              </a:rPr>
              <a:t>1280x960p minimum</a:t>
            </a:r>
            <a:r>
              <a:rPr lang="en">
                <a:latin typeface="Open Sans"/>
                <a:ea typeface="Open Sans"/>
                <a:cs typeface="Open Sans"/>
                <a:sym typeface="Open Sans"/>
              </a:rPr>
              <a:t>.</a:t>
            </a:r>
            <a:endParaRPr>
              <a:latin typeface="Open Sans"/>
              <a:ea typeface="Open Sans"/>
              <a:cs typeface="Open Sans"/>
              <a:sym typeface="Open Sans"/>
            </a:endParaRPr>
          </a:p>
          <a:p>
            <a:pPr marL="0" lvl="0" indent="0" algn="l" rtl="0">
              <a:spcBef>
                <a:spcPts val="0"/>
              </a:spcBef>
              <a:spcAft>
                <a:spcPts val="0"/>
              </a:spcAft>
              <a:buNone/>
            </a:pPr>
            <a:br>
              <a:rPr lang="en" sz="500">
                <a:latin typeface="Open Sans"/>
                <a:ea typeface="Open Sans"/>
                <a:cs typeface="Open Sans"/>
                <a:sym typeface="Open Sans"/>
              </a:rPr>
            </a:br>
            <a:r>
              <a:rPr lang="en">
                <a:latin typeface="Open Sans"/>
                <a:ea typeface="Open Sans"/>
                <a:cs typeface="Open Sans"/>
                <a:sym typeface="Open Sans"/>
              </a:rPr>
              <a:t>Sensor SNR is greater than the </a:t>
            </a:r>
            <a:r>
              <a:rPr lang="en" b="1">
                <a:latin typeface="Open Sans"/>
                <a:ea typeface="Open Sans"/>
                <a:cs typeface="Open Sans"/>
                <a:sym typeface="Open Sans"/>
              </a:rPr>
              <a:t>required 23.11dB</a:t>
            </a:r>
            <a:r>
              <a:rPr lang="en">
                <a:latin typeface="Open Sans"/>
                <a:ea typeface="Open Sans"/>
                <a:cs typeface="Open Sans"/>
                <a:sym typeface="Open Sans"/>
              </a:rPr>
              <a:t> to achieve clarity of stars with background noise.</a:t>
            </a:r>
            <a:endParaRPr>
              <a:latin typeface="Open Sans"/>
              <a:ea typeface="Open Sans"/>
              <a:cs typeface="Open Sans"/>
              <a:sym typeface="Open Sans"/>
            </a:endParaRPr>
          </a:p>
        </p:txBody>
      </p:sp>
      <p:sp>
        <p:nvSpPr>
          <p:cNvPr id="1281" name="Google Shape;1281;p44">
            <a:hlinkClick r:id="rId4" action="ppaction://hlinksldjump"/>
          </p:cNvPr>
          <p:cNvSpPr txBox="1"/>
          <p:nvPr/>
        </p:nvSpPr>
        <p:spPr>
          <a:xfrm>
            <a:off x="8165700" y="4066225"/>
            <a:ext cx="1009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ction="ppaction://hlinksldjump"/>
              </a:rPr>
              <a:t>SNR Derivation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4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Camera Module → Lens + Arducam AR0134/USB2 Shield</a:t>
            </a:r>
            <a:endParaRPr/>
          </a:p>
        </p:txBody>
      </p:sp>
      <p:sp>
        <p:nvSpPr>
          <p:cNvPr id="1287" name="Google Shape;128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32</a:t>
            </a:fld>
            <a:endParaRPr/>
          </a:p>
        </p:txBody>
      </p:sp>
      <p:sp>
        <p:nvSpPr>
          <p:cNvPr id="1288" name="Google Shape;1288;p45"/>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pic>
        <p:nvPicPr>
          <p:cNvPr id="1289" name="Google Shape;1289;p45"/>
          <p:cNvPicPr preferRelativeResize="0"/>
          <p:nvPr/>
        </p:nvPicPr>
        <p:blipFill rotWithShape="1">
          <a:blip r:embed="rId3">
            <a:alphaModFix/>
          </a:blip>
          <a:srcRect l="7594" t="19726" r="53099" b="26668"/>
          <a:stretch/>
        </p:blipFill>
        <p:spPr>
          <a:xfrm>
            <a:off x="8258250" y="4043513"/>
            <a:ext cx="214200" cy="209700"/>
          </a:xfrm>
          <a:prstGeom prst="ellipse">
            <a:avLst/>
          </a:prstGeom>
          <a:noFill/>
          <a:ln>
            <a:noFill/>
          </a:ln>
        </p:spPr>
      </p:pic>
      <p:graphicFrame>
        <p:nvGraphicFramePr>
          <p:cNvPr id="1290" name="Google Shape;1290;p45"/>
          <p:cNvGraphicFramePr/>
          <p:nvPr/>
        </p:nvGraphicFramePr>
        <p:xfrm>
          <a:off x="264063" y="3785997"/>
          <a:ext cx="4053900" cy="572700"/>
        </p:xfrm>
        <a:graphic>
          <a:graphicData uri="http://schemas.openxmlformats.org/drawingml/2006/table">
            <a:tbl>
              <a:tblPr>
                <a:noFill/>
                <a:tableStyleId>{0BD34714-7692-4388-A2F0-9ED135EE1372}</a:tableStyleId>
              </a:tblPr>
              <a:tblGrid>
                <a:gridCol w="4053900">
                  <a:extLst>
                    <a:ext uri="{9D8B030D-6E8A-4147-A177-3AD203B41FA5}">
                      <a16:colId xmlns:a16="http://schemas.microsoft.com/office/drawing/2014/main" val="20000"/>
                    </a:ext>
                  </a:extLst>
                </a:gridCol>
              </a:tblGrid>
              <a:tr h="572700">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The format of each image shall be compatible with the required input format of the processing algorithm.</a:t>
                      </a:r>
                      <a:endParaRPr sz="1800">
                        <a:solidFill>
                          <a:srgbClr val="221E1F"/>
                        </a:solidFill>
                        <a:latin typeface="Open Sans Medium"/>
                        <a:ea typeface="Open Sans Medium"/>
                        <a:cs typeface="Open Sans Medium"/>
                        <a:sym typeface="Open Sans Medium"/>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bl>
          </a:graphicData>
        </a:graphic>
      </p:graphicFrame>
      <p:pic>
        <p:nvPicPr>
          <p:cNvPr id="1291" name="Google Shape;1291;p45"/>
          <p:cNvPicPr preferRelativeResize="0"/>
          <p:nvPr/>
        </p:nvPicPr>
        <p:blipFill rotWithShape="1">
          <a:blip r:embed="rId3">
            <a:alphaModFix/>
          </a:blip>
          <a:srcRect l="7594" t="19726" r="53099" b="26668"/>
          <a:stretch/>
        </p:blipFill>
        <p:spPr>
          <a:xfrm>
            <a:off x="4010150" y="4100663"/>
            <a:ext cx="214200" cy="209700"/>
          </a:xfrm>
          <a:prstGeom prst="ellipse">
            <a:avLst/>
          </a:prstGeom>
          <a:noFill/>
          <a:ln>
            <a:noFill/>
          </a:ln>
        </p:spPr>
      </p:pic>
      <p:sp>
        <p:nvSpPr>
          <p:cNvPr id="1292" name="Google Shape;1292;p45"/>
          <p:cNvSpPr/>
          <p:nvPr/>
        </p:nvSpPr>
        <p:spPr>
          <a:xfrm>
            <a:off x="180750" y="1452200"/>
            <a:ext cx="1543800" cy="393600"/>
          </a:xfrm>
          <a:prstGeom prst="rect">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Not compatible!</a:t>
            </a:r>
            <a:endParaRPr>
              <a:latin typeface="Open Sans"/>
              <a:ea typeface="Open Sans"/>
              <a:cs typeface="Open Sans"/>
              <a:sym typeface="Open Sans"/>
            </a:endParaRPr>
          </a:p>
        </p:txBody>
      </p:sp>
      <p:pic>
        <p:nvPicPr>
          <p:cNvPr id="1293" name="Google Shape;1293;p45"/>
          <p:cNvPicPr preferRelativeResize="0"/>
          <p:nvPr/>
        </p:nvPicPr>
        <p:blipFill>
          <a:blip r:embed="rId4">
            <a:alphaModFix/>
          </a:blip>
          <a:stretch>
            <a:fillRect/>
          </a:stretch>
        </p:blipFill>
        <p:spPr>
          <a:xfrm>
            <a:off x="6607752" y="834566"/>
            <a:ext cx="2231450" cy="1901051"/>
          </a:xfrm>
          <a:prstGeom prst="rect">
            <a:avLst/>
          </a:prstGeom>
          <a:noFill/>
          <a:ln>
            <a:noFill/>
          </a:ln>
        </p:spPr>
      </p:pic>
      <p:pic>
        <p:nvPicPr>
          <p:cNvPr id="1294" name="Google Shape;1294;p45"/>
          <p:cNvPicPr preferRelativeResize="0"/>
          <p:nvPr/>
        </p:nvPicPr>
        <p:blipFill>
          <a:blip r:embed="rId5">
            <a:alphaModFix/>
          </a:blip>
          <a:stretch>
            <a:fillRect/>
          </a:stretch>
        </p:blipFill>
        <p:spPr>
          <a:xfrm rot="2920104">
            <a:off x="6610643" y="542656"/>
            <a:ext cx="500394" cy="1232386"/>
          </a:xfrm>
          <a:prstGeom prst="rect">
            <a:avLst/>
          </a:prstGeom>
          <a:noFill/>
          <a:ln>
            <a:noFill/>
          </a:ln>
        </p:spPr>
      </p:pic>
      <p:pic>
        <p:nvPicPr>
          <p:cNvPr id="1295" name="Google Shape;1295;p45"/>
          <p:cNvPicPr preferRelativeResize="0"/>
          <p:nvPr/>
        </p:nvPicPr>
        <p:blipFill>
          <a:blip r:embed="rId6">
            <a:alphaModFix/>
          </a:blip>
          <a:stretch>
            <a:fillRect/>
          </a:stretch>
        </p:blipFill>
        <p:spPr>
          <a:xfrm rot="-8962963">
            <a:off x="6126637" y="2330174"/>
            <a:ext cx="1264501" cy="1613326"/>
          </a:xfrm>
          <a:prstGeom prst="rect">
            <a:avLst/>
          </a:prstGeom>
          <a:noFill/>
          <a:ln>
            <a:noFill/>
          </a:ln>
        </p:spPr>
      </p:pic>
      <p:graphicFrame>
        <p:nvGraphicFramePr>
          <p:cNvPr id="1296" name="Google Shape;1296;p45"/>
          <p:cNvGraphicFramePr/>
          <p:nvPr/>
        </p:nvGraphicFramePr>
        <p:xfrm>
          <a:off x="4571988" y="3786009"/>
          <a:ext cx="4053900" cy="590266"/>
        </p:xfrm>
        <a:graphic>
          <a:graphicData uri="http://schemas.openxmlformats.org/drawingml/2006/table">
            <a:tbl>
              <a:tblPr>
                <a:noFill/>
                <a:tableStyleId>{0BD34714-7692-4388-A2F0-9ED135EE1372}</a:tableStyleId>
              </a:tblPr>
              <a:tblGrid>
                <a:gridCol w="4053900">
                  <a:extLst>
                    <a:ext uri="{9D8B030D-6E8A-4147-A177-3AD203B41FA5}">
                      <a16:colId xmlns:a16="http://schemas.microsoft.com/office/drawing/2014/main" val="20000"/>
                    </a:ext>
                  </a:extLst>
                </a:gridCol>
              </a:tblGrid>
              <a:tr h="572700">
                <a:tc>
                  <a:txBody>
                    <a:bodyPr/>
                    <a:lstStyle/>
                    <a:p>
                      <a:pPr marL="0" lvl="0" indent="0" algn="l" rtl="0">
                        <a:lnSpc>
                          <a:spcPct val="115000"/>
                        </a:lnSpc>
                        <a:spcBef>
                          <a:spcPts val="0"/>
                        </a:spcBef>
                        <a:spcAft>
                          <a:spcPts val="0"/>
                        </a:spcAft>
                        <a:buNone/>
                      </a:pPr>
                      <a:r>
                        <a:rPr lang="en" sz="1200">
                          <a:solidFill>
                            <a:srgbClr val="221E1F"/>
                          </a:solidFill>
                          <a:latin typeface="Open Sans"/>
                          <a:ea typeface="Open Sans"/>
                          <a:cs typeface="Open Sans"/>
                          <a:sym typeface="Open Sans"/>
                        </a:rPr>
                        <a:t>The image sensor shall output each image to the on-board processor.</a:t>
                      </a:r>
                      <a:endParaRPr sz="1500">
                        <a:solidFill>
                          <a:srgbClr val="221E1F"/>
                        </a:solidFill>
                        <a:latin typeface="Open Sans Medium"/>
                        <a:ea typeface="Open Sans Medium"/>
                        <a:cs typeface="Open Sans Medium"/>
                        <a:sym typeface="Open Sans Medium"/>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bl>
          </a:graphicData>
        </a:graphic>
      </p:graphicFrame>
      <p:grpSp>
        <p:nvGrpSpPr>
          <p:cNvPr id="1297" name="Google Shape;1297;p45"/>
          <p:cNvGrpSpPr/>
          <p:nvPr/>
        </p:nvGrpSpPr>
        <p:grpSpPr>
          <a:xfrm>
            <a:off x="6800925" y="1142575"/>
            <a:ext cx="381000" cy="424550"/>
            <a:chOff x="7105725" y="1142575"/>
            <a:chExt cx="381000" cy="424550"/>
          </a:xfrm>
        </p:grpSpPr>
        <p:sp>
          <p:nvSpPr>
            <p:cNvPr id="1298" name="Google Shape;1298;p45"/>
            <p:cNvSpPr/>
            <p:nvPr/>
          </p:nvSpPr>
          <p:spPr>
            <a:xfrm>
              <a:off x="7191450" y="1215600"/>
              <a:ext cx="219075" cy="285750"/>
            </a:xfrm>
            <a:custGeom>
              <a:avLst/>
              <a:gdLst/>
              <a:ahLst/>
              <a:cxnLst/>
              <a:rect l="l" t="t" r="r" b="b"/>
              <a:pathLst>
                <a:path w="8763" h="11430" extrusionOk="0">
                  <a:moveTo>
                    <a:pt x="0" y="0"/>
                  </a:moveTo>
                  <a:cubicBezTo>
                    <a:pt x="3395" y="3395"/>
                    <a:pt x="6616" y="7136"/>
                    <a:pt x="8763" y="11430"/>
                  </a:cubicBezTo>
                </a:path>
              </a:pathLst>
            </a:custGeom>
            <a:noFill/>
            <a:ln w="19050" cap="flat" cmpd="sng">
              <a:solidFill>
                <a:schemeClr val="dk2"/>
              </a:solidFill>
              <a:prstDash val="solid"/>
              <a:round/>
              <a:headEnd type="none" w="med" len="med"/>
              <a:tailEnd type="triangle" w="med" len="med"/>
            </a:ln>
          </p:spPr>
        </p:sp>
        <p:sp>
          <p:nvSpPr>
            <p:cNvPr id="1299" name="Google Shape;1299;p45"/>
            <p:cNvSpPr/>
            <p:nvPr/>
          </p:nvSpPr>
          <p:spPr>
            <a:xfrm>
              <a:off x="7105725" y="1281375"/>
              <a:ext cx="219075" cy="285750"/>
            </a:xfrm>
            <a:custGeom>
              <a:avLst/>
              <a:gdLst/>
              <a:ahLst/>
              <a:cxnLst/>
              <a:rect l="l" t="t" r="r" b="b"/>
              <a:pathLst>
                <a:path w="8763" h="11430" extrusionOk="0">
                  <a:moveTo>
                    <a:pt x="0" y="0"/>
                  </a:moveTo>
                  <a:cubicBezTo>
                    <a:pt x="3395" y="3395"/>
                    <a:pt x="6616" y="7136"/>
                    <a:pt x="8763" y="11430"/>
                  </a:cubicBezTo>
                </a:path>
              </a:pathLst>
            </a:custGeom>
            <a:noFill/>
            <a:ln w="19050" cap="flat" cmpd="sng">
              <a:solidFill>
                <a:schemeClr val="dk2"/>
              </a:solidFill>
              <a:prstDash val="solid"/>
              <a:round/>
              <a:headEnd type="none" w="med" len="med"/>
              <a:tailEnd type="triangle" w="med" len="med"/>
            </a:ln>
          </p:spPr>
        </p:sp>
        <p:sp>
          <p:nvSpPr>
            <p:cNvPr id="1300" name="Google Shape;1300;p45"/>
            <p:cNvSpPr/>
            <p:nvPr/>
          </p:nvSpPr>
          <p:spPr>
            <a:xfrm>
              <a:off x="7267650" y="1142575"/>
              <a:ext cx="219075" cy="285750"/>
            </a:xfrm>
            <a:custGeom>
              <a:avLst/>
              <a:gdLst/>
              <a:ahLst/>
              <a:cxnLst/>
              <a:rect l="l" t="t" r="r" b="b"/>
              <a:pathLst>
                <a:path w="8763" h="11430" extrusionOk="0">
                  <a:moveTo>
                    <a:pt x="0" y="0"/>
                  </a:moveTo>
                  <a:cubicBezTo>
                    <a:pt x="3395" y="3395"/>
                    <a:pt x="6616" y="7136"/>
                    <a:pt x="8763" y="11430"/>
                  </a:cubicBezTo>
                </a:path>
              </a:pathLst>
            </a:custGeom>
            <a:noFill/>
            <a:ln w="19050" cap="flat" cmpd="sng">
              <a:solidFill>
                <a:schemeClr val="dk2"/>
              </a:solidFill>
              <a:prstDash val="solid"/>
              <a:round/>
              <a:headEnd type="none" w="med" len="med"/>
              <a:tailEnd type="triangle" w="med" len="med"/>
            </a:ln>
          </p:spPr>
        </p:sp>
      </p:grpSp>
      <p:grpSp>
        <p:nvGrpSpPr>
          <p:cNvPr id="1301" name="Google Shape;1301;p45"/>
          <p:cNvGrpSpPr/>
          <p:nvPr/>
        </p:nvGrpSpPr>
        <p:grpSpPr>
          <a:xfrm rot="-6770970">
            <a:off x="6919019" y="2265384"/>
            <a:ext cx="380988" cy="424537"/>
            <a:chOff x="7105725" y="1142575"/>
            <a:chExt cx="381000" cy="424550"/>
          </a:xfrm>
        </p:grpSpPr>
        <p:sp>
          <p:nvSpPr>
            <p:cNvPr id="1302" name="Google Shape;1302;p45"/>
            <p:cNvSpPr/>
            <p:nvPr/>
          </p:nvSpPr>
          <p:spPr>
            <a:xfrm>
              <a:off x="7191450" y="1215600"/>
              <a:ext cx="219075" cy="285750"/>
            </a:xfrm>
            <a:custGeom>
              <a:avLst/>
              <a:gdLst/>
              <a:ahLst/>
              <a:cxnLst/>
              <a:rect l="l" t="t" r="r" b="b"/>
              <a:pathLst>
                <a:path w="8763" h="11430" extrusionOk="0">
                  <a:moveTo>
                    <a:pt x="0" y="0"/>
                  </a:moveTo>
                  <a:cubicBezTo>
                    <a:pt x="3395" y="3395"/>
                    <a:pt x="6616" y="7136"/>
                    <a:pt x="8763" y="11430"/>
                  </a:cubicBezTo>
                </a:path>
              </a:pathLst>
            </a:custGeom>
            <a:noFill/>
            <a:ln w="19050" cap="flat" cmpd="sng">
              <a:solidFill>
                <a:schemeClr val="dk2"/>
              </a:solidFill>
              <a:prstDash val="solid"/>
              <a:round/>
              <a:headEnd type="none" w="med" len="med"/>
              <a:tailEnd type="triangle" w="med" len="med"/>
            </a:ln>
          </p:spPr>
        </p:sp>
        <p:sp>
          <p:nvSpPr>
            <p:cNvPr id="1303" name="Google Shape;1303;p45"/>
            <p:cNvSpPr/>
            <p:nvPr/>
          </p:nvSpPr>
          <p:spPr>
            <a:xfrm>
              <a:off x="7105725" y="1281375"/>
              <a:ext cx="219075" cy="285750"/>
            </a:xfrm>
            <a:custGeom>
              <a:avLst/>
              <a:gdLst/>
              <a:ahLst/>
              <a:cxnLst/>
              <a:rect l="l" t="t" r="r" b="b"/>
              <a:pathLst>
                <a:path w="8763" h="11430" extrusionOk="0">
                  <a:moveTo>
                    <a:pt x="0" y="0"/>
                  </a:moveTo>
                  <a:cubicBezTo>
                    <a:pt x="3395" y="3395"/>
                    <a:pt x="6616" y="7136"/>
                    <a:pt x="8763" y="11430"/>
                  </a:cubicBezTo>
                </a:path>
              </a:pathLst>
            </a:custGeom>
            <a:noFill/>
            <a:ln w="19050" cap="flat" cmpd="sng">
              <a:solidFill>
                <a:schemeClr val="dk2"/>
              </a:solidFill>
              <a:prstDash val="solid"/>
              <a:round/>
              <a:headEnd type="none" w="med" len="med"/>
              <a:tailEnd type="triangle" w="med" len="med"/>
            </a:ln>
          </p:spPr>
        </p:sp>
        <p:sp>
          <p:nvSpPr>
            <p:cNvPr id="1304" name="Google Shape;1304;p45"/>
            <p:cNvSpPr/>
            <p:nvPr/>
          </p:nvSpPr>
          <p:spPr>
            <a:xfrm>
              <a:off x="7267650" y="1142575"/>
              <a:ext cx="219075" cy="285750"/>
            </a:xfrm>
            <a:custGeom>
              <a:avLst/>
              <a:gdLst/>
              <a:ahLst/>
              <a:cxnLst/>
              <a:rect l="l" t="t" r="r" b="b"/>
              <a:pathLst>
                <a:path w="8763" h="11430" extrusionOk="0">
                  <a:moveTo>
                    <a:pt x="0" y="0"/>
                  </a:moveTo>
                  <a:cubicBezTo>
                    <a:pt x="3395" y="3395"/>
                    <a:pt x="6616" y="7136"/>
                    <a:pt x="8763" y="11430"/>
                  </a:cubicBezTo>
                </a:path>
              </a:pathLst>
            </a:custGeom>
            <a:noFill/>
            <a:ln w="19050" cap="flat" cmpd="sng">
              <a:solidFill>
                <a:schemeClr val="dk2"/>
              </a:solidFill>
              <a:prstDash val="solid"/>
              <a:round/>
              <a:headEnd type="none" w="med" len="med"/>
              <a:tailEnd type="triangle" w="med" len="med"/>
            </a:ln>
          </p:spPr>
        </p:sp>
      </p:grpSp>
      <p:sp>
        <p:nvSpPr>
          <p:cNvPr id="1305" name="Google Shape;1305;p45"/>
          <p:cNvSpPr/>
          <p:nvPr/>
        </p:nvSpPr>
        <p:spPr>
          <a:xfrm>
            <a:off x="4634576" y="2200400"/>
            <a:ext cx="1651200" cy="393600"/>
          </a:xfrm>
          <a:prstGeom prst="rect">
            <a:avLst/>
          </a:prstGeom>
          <a:solidFill>
            <a:srgbClr val="EEEEEE"/>
          </a:solidFill>
          <a:ln w="19050"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Both compatible!</a:t>
            </a:r>
            <a:endParaRPr>
              <a:latin typeface="Open Sans"/>
              <a:ea typeface="Open Sans"/>
              <a:cs typeface="Open Sans"/>
              <a:sym typeface="Open Sans"/>
            </a:endParaRPr>
          </a:p>
        </p:txBody>
      </p:sp>
      <p:pic>
        <p:nvPicPr>
          <p:cNvPr id="1306" name="Google Shape;1306;p45"/>
          <p:cNvPicPr preferRelativeResize="0"/>
          <p:nvPr/>
        </p:nvPicPr>
        <p:blipFill rotWithShape="1">
          <a:blip r:embed="rId3">
            <a:alphaModFix/>
          </a:blip>
          <a:srcRect l="7594" t="19726" r="53099" b="26668"/>
          <a:stretch/>
        </p:blipFill>
        <p:spPr>
          <a:xfrm>
            <a:off x="8258250" y="4043513"/>
            <a:ext cx="214200" cy="209700"/>
          </a:xfrm>
          <a:prstGeom prst="ellipse">
            <a:avLst/>
          </a:prstGeom>
          <a:noFill/>
          <a:ln>
            <a:noFill/>
          </a:ln>
        </p:spPr>
      </p:pic>
      <p:sp>
        <p:nvSpPr>
          <p:cNvPr id="1307" name="Google Shape;1307;p45"/>
          <p:cNvSpPr/>
          <p:nvPr/>
        </p:nvSpPr>
        <p:spPr>
          <a:xfrm>
            <a:off x="5068200" y="786975"/>
            <a:ext cx="1475400" cy="393600"/>
          </a:xfrm>
          <a:prstGeom prst="rect">
            <a:avLst/>
          </a:prstGeom>
          <a:solidFill>
            <a:srgbClr val="D9EAD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22 pin interface</a:t>
            </a:r>
            <a:endParaRPr>
              <a:latin typeface="Open Sans"/>
              <a:ea typeface="Open Sans"/>
              <a:cs typeface="Open Sans"/>
              <a:sym typeface="Open Sans"/>
            </a:endParaRPr>
          </a:p>
        </p:txBody>
      </p:sp>
      <p:sp>
        <p:nvSpPr>
          <p:cNvPr id="1308" name="Google Shape;1308;p45"/>
          <p:cNvSpPr/>
          <p:nvPr/>
        </p:nvSpPr>
        <p:spPr>
          <a:xfrm>
            <a:off x="7346250" y="2649225"/>
            <a:ext cx="1493100" cy="3936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30 pin interface</a:t>
            </a:r>
            <a:endParaRPr>
              <a:latin typeface="Open Sans"/>
              <a:ea typeface="Open Sans"/>
              <a:cs typeface="Open Sans"/>
              <a:sym typeface="Open Sans"/>
            </a:endParaRPr>
          </a:p>
        </p:txBody>
      </p:sp>
      <p:cxnSp>
        <p:nvCxnSpPr>
          <p:cNvPr id="1309" name="Google Shape;1309;p45"/>
          <p:cNvCxnSpPr/>
          <p:nvPr/>
        </p:nvCxnSpPr>
        <p:spPr>
          <a:xfrm rot="10800000" flipH="1">
            <a:off x="8082550" y="1187175"/>
            <a:ext cx="190500" cy="247500"/>
          </a:xfrm>
          <a:prstGeom prst="straightConnector1">
            <a:avLst/>
          </a:prstGeom>
          <a:noFill/>
          <a:ln w="19050" cap="flat" cmpd="sng">
            <a:solidFill>
              <a:schemeClr val="dk2"/>
            </a:solidFill>
            <a:prstDash val="solid"/>
            <a:round/>
            <a:headEnd type="none" w="med" len="med"/>
            <a:tailEnd type="triangle" w="med" len="med"/>
          </a:ln>
        </p:spPr>
      </p:cxnSp>
      <p:sp>
        <p:nvSpPr>
          <p:cNvPr id="1310" name="Google Shape;1310;p45"/>
          <p:cNvSpPr/>
          <p:nvPr/>
        </p:nvSpPr>
        <p:spPr>
          <a:xfrm>
            <a:off x="7818600" y="755000"/>
            <a:ext cx="1116600" cy="393600"/>
          </a:xfrm>
          <a:prstGeom prst="rect">
            <a:avLst/>
          </a:prstGeom>
          <a:solidFill>
            <a:srgbClr val="CFE2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Micro-USB</a:t>
            </a:r>
            <a:endParaRPr>
              <a:latin typeface="Open Sans"/>
              <a:ea typeface="Open Sans"/>
              <a:cs typeface="Open Sans"/>
              <a:sym typeface="Open Sans"/>
            </a:endParaRPr>
          </a:p>
        </p:txBody>
      </p:sp>
      <p:graphicFrame>
        <p:nvGraphicFramePr>
          <p:cNvPr id="1311" name="Google Shape;1311;p45"/>
          <p:cNvGraphicFramePr/>
          <p:nvPr/>
        </p:nvGraphicFramePr>
        <p:xfrm>
          <a:off x="2175900" y="1011100"/>
          <a:ext cx="1909875" cy="2042070"/>
        </p:xfrm>
        <a:graphic>
          <a:graphicData uri="http://schemas.openxmlformats.org/drawingml/2006/table">
            <a:tbl>
              <a:tblPr>
                <a:noFill/>
                <a:tableStyleId>{0BD34714-7692-4388-A2F0-9ED135EE1372}</a:tableStyleId>
              </a:tblPr>
              <a:tblGrid>
                <a:gridCol w="1909875">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
                          <a:latin typeface="Open Sans"/>
                          <a:ea typeface="Open Sans"/>
                          <a:cs typeface="Open Sans"/>
                          <a:sym typeface="Open Sans"/>
                        </a:rPr>
                        <a:t>Camera Module:</a:t>
                      </a:r>
                      <a:br>
                        <a:rPr lang="en">
                          <a:latin typeface="Open Sans"/>
                          <a:ea typeface="Open Sans"/>
                          <a:cs typeface="Open Sans"/>
                          <a:sym typeface="Open Sans"/>
                        </a:rPr>
                      </a:br>
                      <a:r>
                        <a:rPr lang="en">
                          <a:latin typeface="Open Sans"/>
                          <a:ea typeface="Open Sans"/>
                          <a:cs typeface="Open Sans"/>
                          <a:sym typeface="Open Sans"/>
                        </a:rPr>
                        <a:t>30 pin connector</a:t>
                      </a:r>
                      <a:endParaRPr>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solidFill>
                      <a:srgbClr val="EAD1D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Open Sans"/>
                          <a:ea typeface="Open Sans"/>
                          <a:cs typeface="Open Sans"/>
                          <a:sym typeface="Open Sans"/>
                        </a:rPr>
                        <a:t>RP0 2W: </a:t>
                      </a:r>
                      <a:br>
                        <a:rPr lang="en">
                          <a:latin typeface="Open Sans"/>
                          <a:ea typeface="Open Sans"/>
                          <a:cs typeface="Open Sans"/>
                          <a:sym typeface="Open Sans"/>
                        </a:rPr>
                      </a:br>
                      <a:r>
                        <a:rPr lang="en">
                          <a:latin typeface="Open Sans"/>
                          <a:ea typeface="Open Sans"/>
                          <a:cs typeface="Open Sans"/>
                          <a:sym typeface="Open Sans"/>
                        </a:rPr>
                        <a:t>22 pin connector</a:t>
                      </a:r>
                      <a:endParaRPr>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EAD3"/>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Open Sans"/>
                          <a:ea typeface="Open Sans"/>
                          <a:cs typeface="Open Sans"/>
                          <a:sym typeface="Open Sans"/>
                        </a:rPr>
                        <a:t>Shield:</a:t>
                      </a:r>
                      <a:br>
                        <a:rPr lang="en">
                          <a:latin typeface="Open Sans"/>
                          <a:ea typeface="Open Sans"/>
                          <a:cs typeface="Open Sans"/>
                          <a:sym typeface="Open Sans"/>
                        </a:rPr>
                      </a:br>
                      <a:r>
                        <a:rPr lang="en">
                          <a:latin typeface="Open Sans"/>
                          <a:ea typeface="Open Sans"/>
                          <a:cs typeface="Open Sans"/>
                          <a:sym typeface="Open Sans"/>
                        </a:rPr>
                        <a:t>30 pin for CM</a:t>
                      </a:r>
                      <a:br>
                        <a:rPr lang="en">
                          <a:latin typeface="Open Sans"/>
                          <a:ea typeface="Open Sans"/>
                          <a:cs typeface="Open Sans"/>
                          <a:sym typeface="Open Sans"/>
                        </a:rPr>
                      </a:br>
                      <a:r>
                        <a:rPr lang="en">
                          <a:latin typeface="Open Sans"/>
                          <a:ea typeface="Open Sans"/>
                          <a:cs typeface="Open Sans"/>
                          <a:sym typeface="Open Sans"/>
                        </a:rPr>
                        <a:t>22 pin / USB for RP0</a:t>
                      </a:r>
                      <a:endParaRPr>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bl>
          </a:graphicData>
        </a:graphic>
      </p:graphicFrame>
      <p:sp>
        <p:nvSpPr>
          <p:cNvPr id="1312" name="Google Shape;1312;p45"/>
          <p:cNvSpPr/>
          <p:nvPr/>
        </p:nvSpPr>
        <p:spPr>
          <a:xfrm flipH="1">
            <a:off x="1784975" y="1358463"/>
            <a:ext cx="390925" cy="581025"/>
          </a:xfrm>
          <a:custGeom>
            <a:avLst/>
            <a:gdLst/>
            <a:ahLst/>
            <a:cxnLst/>
            <a:rect l="l" t="t" r="r" b="b"/>
            <a:pathLst>
              <a:path w="15637" h="23241" extrusionOk="0">
                <a:moveTo>
                  <a:pt x="762" y="0"/>
                </a:moveTo>
                <a:cubicBezTo>
                  <a:pt x="3239" y="2159"/>
                  <a:pt x="15748" y="9081"/>
                  <a:pt x="15621" y="12954"/>
                </a:cubicBezTo>
                <a:cubicBezTo>
                  <a:pt x="15494" y="16828"/>
                  <a:pt x="2604" y="21527"/>
                  <a:pt x="0" y="23241"/>
                </a:cubicBezTo>
              </a:path>
            </a:pathLst>
          </a:custGeom>
          <a:noFill/>
          <a:ln w="28575" cap="flat" cmpd="sng">
            <a:solidFill>
              <a:schemeClr val="dk2"/>
            </a:solidFill>
            <a:prstDash val="solid"/>
            <a:round/>
            <a:headEnd type="stealth" w="med" len="med"/>
            <a:tailEnd type="stealth" w="med" len="med"/>
          </a:ln>
        </p:spPr>
      </p:sp>
      <p:sp>
        <p:nvSpPr>
          <p:cNvPr id="1313" name="Google Shape;1313;p45"/>
          <p:cNvSpPr/>
          <p:nvPr/>
        </p:nvSpPr>
        <p:spPr>
          <a:xfrm>
            <a:off x="4089475" y="1368975"/>
            <a:ext cx="495700" cy="1228725"/>
          </a:xfrm>
          <a:custGeom>
            <a:avLst/>
            <a:gdLst/>
            <a:ahLst/>
            <a:cxnLst/>
            <a:rect l="l" t="t" r="r" b="b"/>
            <a:pathLst>
              <a:path w="19828" h="49149" extrusionOk="0">
                <a:moveTo>
                  <a:pt x="762" y="0"/>
                </a:moveTo>
                <a:cubicBezTo>
                  <a:pt x="3937" y="5779"/>
                  <a:pt x="19939" y="26480"/>
                  <a:pt x="19812" y="34671"/>
                </a:cubicBezTo>
                <a:cubicBezTo>
                  <a:pt x="19685" y="42863"/>
                  <a:pt x="3302" y="46736"/>
                  <a:pt x="0" y="49149"/>
                </a:cubicBezTo>
              </a:path>
            </a:pathLst>
          </a:custGeom>
          <a:noFill/>
          <a:ln w="28575" cap="flat" cmpd="sng">
            <a:solidFill>
              <a:schemeClr val="dk2"/>
            </a:solidFill>
            <a:prstDash val="solid"/>
            <a:round/>
            <a:headEnd type="stealth" w="med" len="med"/>
            <a:tailEnd type="stealth" w="med" len="med"/>
          </a:ln>
        </p:spPr>
      </p:sp>
      <p:sp>
        <p:nvSpPr>
          <p:cNvPr id="1314" name="Google Shape;1314;p45"/>
          <p:cNvSpPr/>
          <p:nvPr/>
        </p:nvSpPr>
        <p:spPr>
          <a:xfrm>
            <a:off x="4099775" y="1939500"/>
            <a:ext cx="495700" cy="915400"/>
          </a:xfrm>
          <a:custGeom>
            <a:avLst/>
            <a:gdLst/>
            <a:ahLst/>
            <a:cxnLst/>
            <a:rect l="l" t="t" r="r" b="b"/>
            <a:pathLst>
              <a:path w="19828" h="49149" extrusionOk="0">
                <a:moveTo>
                  <a:pt x="762" y="0"/>
                </a:moveTo>
                <a:cubicBezTo>
                  <a:pt x="3937" y="5779"/>
                  <a:pt x="19939" y="26480"/>
                  <a:pt x="19812" y="34671"/>
                </a:cubicBezTo>
                <a:cubicBezTo>
                  <a:pt x="19685" y="42863"/>
                  <a:pt x="3302" y="46736"/>
                  <a:pt x="0" y="49149"/>
                </a:cubicBezTo>
              </a:path>
            </a:pathLst>
          </a:custGeom>
          <a:noFill/>
          <a:ln w="28575" cap="flat" cmpd="sng">
            <a:solidFill>
              <a:schemeClr val="dk2"/>
            </a:solidFill>
            <a:prstDash val="solid"/>
            <a:round/>
            <a:headEnd type="stealth" w="med" len="med"/>
            <a:tailEnd type="stealth" w="med" len="med"/>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4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 Software</a:t>
            </a:r>
            <a:endParaRPr/>
          </a:p>
        </p:txBody>
      </p:sp>
      <p:sp>
        <p:nvSpPr>
          <p:cNvPr id="1320" name="Google Shape;132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33</a:t>
            </a:fld>
            <a:endParaRPr/>
          </a:p>
        </p:txBody>
      </p:sp>
      <p:sp>
        <p:nvSpPr>
          <p:cNvPr id="1321" name="Google Shape;1321;p46"/>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1322" name="Google Shape;1322;p46"/>
          <p:cNvGraphicFramePr/>
          <p:nvPr/>
        </p:nvGraphicFramePr>
        <p:xfrm>
          <a:off x="661275" y="1251838"/>
          <a:ext cx="3628800" cy="2424775"/>
        </p:xfrm>
        <a:graphic>
          <a:graphicData uri="http://schemas.openxmlformats.org/drawingml/2006/table">
            <a:tbl>
              <a:tblPr>
                <a:noFill/>
                <a:tableStyleId>{0BD34714-7692-4388-A2F0-9ED135EE1372}</a:tableStyleId>
              </a:tblPr>
              <a:tblGrid>
                <a:gridCol w="3628800">
                  <a:extLst>
                    <a:ext uri="{9D8B030D-6E8A-4147-A177-3AD203B41FA5}">
                      <a16:colId xmlns:a16="http://schemas.microsoft.com/office/drawing/2014/main" val="20000"/>
                    </a:ext>
                  </a:extLst>
                </a:gridCol>
              </a:tblGrid>
              <a:tr h="472625">
                <a:tc>
                  <a:txBody>
                    <a:bodyPr/>
                    <a:lstStyle/>
                    <a:p>
                      <a:pPr marL="0" lvl="0" indent="0" algn="ctr" rtl="0">
                        <a:spcBef>
                          <a:spcPts val="0"/>
                        </a:spcBef>
                        <a:spcAft>
                          <a:spcPts val="0"/>
                        </a:spcAft>
                        <a:buNone/>
                      </a:pPr>
                      <a:r>
                        <a:rPr lang="en" sz="1600" b="1">
                          <a:solidFill>
                            <a:schemeClr val="dk1"/>
                          </a:solidFill>
                          <a:latin typeface="Open Sans"/>
                          <a:ea typeface="Open Sans"/>
                          <a:cs typeface="Open Sans"/>
                          <a:sym typeface="Open Sans"/>
                        </a:rPr>
                        <a:t>Design Requirement</a:t>
                      </a:r>
                      <a:endParaRPr sz="1600" b="1">
                        <a:solidFill>
                          <a:schemeClr val="dk1"/>
                        </a:solidFill>
                        <a:latin typeface="Open Sans"/>
                        <a:ea typeface="Open Sans"/>
                        <a:cs typeface="Open Sans"/>
                        <a:sym typeface="Open Sans"/>
                      </a:endParaRPr>
                    </a:p>
                  </a:txBody>
                  <a:tcPr marL="91425" marR="91425" marT="0"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976075">
                <a:tc>
                  <a:txBody>
                    <a:bodyPr/>
                    <a:lstStyle/>
                    <a:p>
                      <a:pPr marL="0" lvl="0" indent="0" algn="l" rtl="0">
                        <a:spcBef>
                          <a:spcPts val="0"/>
                        </a:spcBef>
                        <a:spcAft>
                          <a:spcPts val="0"/>
                        </a:spcAft>
                        <a:buNone/>
                      </a:pPr>
                      <a:endParaRPr sz="1500">
                        <a:solidFill>
                          <a:schemeClr val="dk1"/>
                        </a:solidFill>
                        <a:latin typeface="Open Sans"/>
                        <a:ea typeface="Open Sans"/>
                        <a:cs typeface="Open Sans"/>
                        <a:sym typeface="Open Sans"/>
                      </a:endParaRPr>
                    </a:p>
                    <a:p>
                      <a:pPr marL="0" lvl="0" indent="0" algn="l" rtl="0">
                        <a:spcBef>
                          <a:spcPts val="0"/>
                        </a:spcBef>
                        <a:spcAft>
                          <a:spcPts val="0"/>
                        </a:spcAft>
                        <a:buNone/>
                      </a:pPr>
                      <a:r>
                        <a:rPr lang="en" sz="1500">
                          <a:solidFill>
                            <a:schemeClr val="dk1"/>
                          </a:solidFill>
                          <a:latin typeface="Open Sans"/>
                          <a:ea typeface="Open Sans"/>
                          <a:cs typeface="Open Sans"/>
                          <a:sym typeface="Open Sans"/>
                        </a:rPr>
                        <a:t>Attitude solutions shall be generated at a rate of </a:t>
                      </a:r>
                      <a:r>
                        <a:rPr lang="en" sz="1500" b="1">
                          <a:solidFill>
                            <a:schemeClr val="dk1"/>
                          </a:solidFill>
                          <a:latin typeface="Open Sans"/>
                          <a:ea typeface="Open Sans"/>
                          <a:cs typeface="Open Sans"/>
                          <a:sym typeface="Open Sans"/>
                        </a:rPr>
                        <a:t>0.2 Hz</a:t>
                      </a:r>
                      <a:r>
                        <a:rPr lang="en" sz="1500">
                          <a:solidFill>
                            <a:schemeClr val="dk1"/>
                          </a:solidFill>
                          <a:latin typeface="Open Sans"/>
                          <a:ea typeface="Open Sans"/>
                          <a:cs typeface="Open Sans"/>
                          <a:sym typeface="Open Sans"/>
                        </a:rPr>
                        <a:t> or greater.</a:t>
                      </a:r>
                      <a:endParaRPr sz="1500">
                        <a:solidFill>
                          <a:schemeClr val="dk1"/>
                        </a:solidFill>
                        <a:latin typeface="Open Sans"/>
                        <a:ea typeface="Open Sans"/>
                        <a:cs typeface="Open Sans"/>
                        <a:sym typeface="Open Sans"/>
                      </a:endParaRPr>
                    </a:p>
                  </a:txBody>
                  <a:tcPr marL="91425" marR="91425" marT="0"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976075">
                <a:tc>
                  <a:txBody>
                    <a:bodyPr/>
                    <a:lstStyle/>
                    <a:p>
                      <a:pPr marL="0" lvl="0" indent="0" algn="l" rtl="0">
                        <a:spcBef>
                          <a:spcPts val="0"/>
                        </a:spcBef>
                        <a:spcAft>
                          <a:spcPts val="0"/>
                        </a:spcAft>
                        <a:buNone/>
                      </a:pPr>
                      <a:r>
                        <a:rPr lang="en" sz="1500">
                          <a:solidFill>
                            <a:schemeClr val="dk1"/>
                          </a:solidFill>
                          <a:latin typeface="Open Sans"/>
                          <a:ea typeface="Open Sans"/>
                          <a:cs typeface="Open Sans"/>
                          <a:sym typeface="Open Sans"/>
                        </a:rPr>
                        <a:t>The attitude solution shall have an absolute accuracy of less than </a:t>
                      </a:r>
                      <a:r>
                        <a:rPr lang="en" sz="1500" b="1">
                          <a:solidFill>
                            <a:schemeClr val="dk1"/>
                          </a:solidFill>
                          <a:latin typeface="Open Sans"/>
                          <a:ea typeface="Open Sans"/>
                          <a:cs typeface="Open Sans"/>
                          <a:sym typeface="Open Sans"/>
                        </a:rPr>
                        <a:t>0.05°(1σ)</a:t>
                      </a:r>
                      <a:r>
                        <a:rPr lang="en" sz="1500">
                          <a:solidFill>
                            <a:schemeClr val="dk1"/>
                          </a:solidFill>
                          <a:latin typeface="Open Sans"/>
                          <a:ea typeface="Open Sans"/>
                          <a:cs typeface="Open Sans"/>
                          <a:sym typeface="Open Sans"/>
                        </a:rPr>
                        <a:t>.</a:t>
                      </a:r>
                      <a:endParaRPr sz="1500">
                        <a:solidFill>
                          <a:schemeClr val="dk1"/>
                        </a:solidFill>
                        <a:latin typeface="Open Sans"/>
                        <a:ea typeface="Open Sans"/>
                        <a:cs typeface="Open Sans"/>
                        <a:sym typeface="Open Sans"/>
                      </a:endParaRPr>
                    </a:p>
                  </a:txBody>
                  <a:tcPr marL="91425" marR="91425" marT="0"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5A6BD"/>
                    </a:solidFill>
                  </a:tcPr>
                </a:tc>
                <a:extLst>
                  <a:ext uri="{0D108BD9-81ED-4DB2-BD59-A6C34878D82A}">
                    <a16:rowId xmlns:a16="http://schemas.microsoft.com/office/drawing/2014/main" val="10002"/>
                  </a:ext>
                </a:extLst>
              </a:tr>
            </a:tbl>
          </a:graphicData>
        </a:graphic>
      </p:graphicFrame>
      <p:sp>
        <p:nvSpPr>
          <p:cNvPr id="1323" name="Google Shape;1323;p46"/>
          <p:cNvSpPr txBox="1"/>
          <p:nvPr/>
        </p:nvSpPr>
        <p:spPr>
          <a:xfrm>
            <a:off x="5173600" y="778625"/>
            <a:ext cx="2729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u="sng">
                <a:solidFill>
                  <a:schemeClr val="dk1"/>
                </a:solidFill>
                <a:latin typeface="Open Sans"/>
                <a:ea typeface="Open Sans"/>
                <a:cs typeface="Open Sans"/>
                <a:sym typeface="Open Sans"/>
              </a:rPr>
              <a:t>Section Outline</a:t>
            </a:r>
            <a:endParaRPr sz="1600" b="1" u="sng">
              <a:solidFill>
                <a:schemeClr val="dk1"/>
              </a:solidFill>
              <a:latin typeface="Open Sans"/>
              <a:ea typeface="Open Sans"/>
              <a:cs typeface="Open Sans"/>
              <a:sym typeface="Open Sans"/>
            </a:endParaRPr>
          </a:p>
        </p:txBody>
      </p:sp>
      <p:sp>
        <p:nvSpPr>
          <p:cNvPr id="1324" name="Google Shape;1324;p46"/>
          <p:cNvSpPr txBox="1"/>
          <p:nvPr/>
        </p:nvSpPr>
        <p:spPr>
          <a:xfrm>
            <a:off x="5286400" y="1293281"/>
            <a:ext cx="2501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695D46"/>
                </a:solidFill>
              </a:rPr>
              <a:t>Star Tracking Algorithm </a:t>
            </a:r>
            <a:endParaRPr sz="1600" b="1">
              <a:solidFill>
                <a:srgbClr val="695D46"/>
              </a:solidFill>
            </a:endParaRPr>
          </a:p>
        </p:txBody>
      </p:sp>
      <p:cxnSp>
        <p:nvCxnSpPr>
          <p:cNvPr id="1325" name="Google Shape;1325;p46"/>
          <p:cNvCxnSpPr/>
          <p:nvPr/>
        </p:nvCxnSpPr>
        <p:spPr>
          <a:xfrm>
            <a:off x="6536950" y="2755088"/>
            <a:ext cx="3000" cy="381000"/>
          </a:xfrm>
          <a:prstGeom prst="straightConnector1">
            <a:avLst/>
          </a:prstGeom>
          <a:noFill/>
          <a:ln w="28575" cap="flat" cmpd="sng">
            <a:solidFill>
              <a:srgbClr val="9E9E9E"/>
            </a:solidFill>
            <a:prstDash val="solid"/>
            <a:round/>
            <a:headEnd type="none" w="med" len="med"/>
            <a:tailEnd type="stealth" w="med" len="med"/>
          </a:ln>
        </p:spPr>
      </p:cxnSp>
      <p:sp>
        <p:nvSpPr>
          <p:cNvPr id="1326" name="Google Shape;1326;p46"/>
          <p:cNvSpPr txBox="1"/>
          <p:nvPr/>
        </p:nvSpPr>
        <p:spPr>
          <a:xfrm>
            <a:off x="5204500" y="2202881"/>
            <a:ext cx="268043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45818E"/>
                </a:solidFill>
              </a:rPr>
              <a:t>Runtimes on Hardware</a:t>
            </a:r>
            <a:endParaRPr sz="1600" b="1">
              <a:solidFill>
                <a:srgbClr val="45818E"/>
              </a:solidFill>
            </a:endParaRPr>
          </a:p>
        </p:txBody>
      </p:sp>
      <p:sp>
        <p:nvSpPr>
          <p:cNvPr id="1327" name="Google Shape;1327;p46"/>
          <p:cNvSpPr txBox="1"/>
          <p:nvPr/>
        </p:nvSpPr>
        <p:spPr>
          <a:xfrm>
            <a:off x="5037249" y="3245756"/>
            <a:ext cx="3046645"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3D85C6"/>
                </a:solidFill>
              </a:rPr>
              <a:t>Tracking</a:t>
            </a:r>
            <a:r>
              <a:rPr lang="en" sz="1600" b="1">
                <a:solidFill>
                  <a:srgbClr val="674EA7"/>
                </a:solidFill>
              </a:rPr>
              <a:t> </a:t>
            </a:r>
            <a:r>
              <a:rPr lang="en" sz="1600" b="1">
                <a:solidFill>
                  <a:schemeClr val="dk1"/>
                </a:solidFill>
              </a:rPr>
              <a:t>vs.</a:t>
            </a:r>
            <a:r>
              <a:rPr lang="en" sz="1600" b="1">
                <a:solidFill>
                  <a:srgbClr val="674EA7"/>
                </a:solidFill>
              </a:rPr>
              <a:t> </a:t>
            </a:r>
            <a:r>
              <a:rPr lang="en" sz="1600" b="1">
                <a:solidFill>
                  <a:srgbClr val="A64D79"/>
                </a:solidFill>
              </a:rPr>
              <a:t>Lost-in-Space</a:t>
            </a:r>
            <a:endParaRPr sz="1600" b="1">
              <a:solidFill>
                <a:srgbClr val="A64D79"/>
              </a:solidFill>
            </a:endParaRPr>
          </a:p>
        </p:txBody>
      </p:sp>
      <p:cxnSp>
        <p:nvCxnSpPr>
          <p:cNvPr id="1328" name="Google Shape;1328;p46"/>
          <p:cNvCxnSpPr/>
          <p:nvPr/>
        </p:nvCxnSpPr>
        <p:spPr>
          <a:xfrm>
            <a:off x="6536950" y="1788663"/>
            <a:ext cx="3000" cy="381000"/>
          </a:xfrm>
          <a:prstGeom prst="straightConnector1">
            <a:avLst/>
          </a:prstGeom>
          <a:noFill/>
          <a:ln w="28575" cap="flat" cmpd="sng">
            <a:solidFill>
              <a:srgbClr val="9E9E9E"/>
            </a:solidFill>
            <a:prstDash val="solid"/>
            <a:round/>
            <a:headEnd type="none" w="med" len="med"/>
            <a:tailEnd type="stealth"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47"/>
          <p:cNvSpPr/>
          <p:nvPr/>
        </p:nvSpPr>
        <p:spPr>
          <a:xfrm>
            <a:off x="2263976" y="631150"/>
            <a:ext cx="4463100" cy="3918900"/>
          </a:xfrm>
          <a:prstGeom prst="roundRect">
            <a:avLst>
              <a:gd name="adj" fmla="val 16667"/>
            </a:avLst>
          </a:prstGeom>
          <a:noFill/>
          <a:ln w="9525" cap="flat" cmpd="sng">
            <a:solidFill>
              <a:srgbClr val="695D4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 Star Tracking Algorithm (Tetra3 + tracking) </a:t>
            </a:r>
            <a:endParaRPr/>
          </a:p>
        </p:txBody>
      </p:sp>
      <p:sp>
        <p:nvSpPr>
          <p:cNvPr id="1335" name="Google Shape;133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34</a:t>
            </a:fld>
            <a:endParaRPr/>
          </a:p>
        </p:txBody>
      </p:sp>
      <p:sp>
        <p:nvSpPr>
          <p:cNvPr id="1336" name="Google Shape;1336;p47"/>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337" name="Google Shape;1337;p47"/>
          <p:cNvSpPr/>
          <p:nvPr/>
        </p:nvSpPr>
        <p:spPr>
          <a:xfrm>
            <a:off x="4843564" y="3341250"/>
            <a:ext cx="1596900" cy="707400"/>
          </a:xfrm>
          <a:prstGeom prst="rect">
            <a:avLst/>
          </a:prstGeom>
          <a:solidFill>
            <a:srgbClr val="A4C2F4"/>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Find Attitude Solution</a:t>
            </a:r>
            <a:endParaRPr b="1">
              <a:latin typeface="Open Sans"/>
              <a:ea typeface="Open Sans"/>
              <a:cs typeface="Open Sans"/>
              <a:sym typeface="Open Sans"/>
            </a:endParaRPr>
          </a:p>
        </p:txBody>
      </p:sp>
      <p:sp>
        <p:nvSpPr>
          <p:cNvPr id="1338" name="Google Shape;1338;p47"/>
          <p:cNvSpPr/>
          <p:nvPr/>
        </p:nvSpPr>
        <p:spPr>
          <a:xfrm>
            <a:off x="4843563" y="1066688"/>
            <a:ext cx="1596900" cy="707400"/>
          </a:xfrm>
          <a:prstGeom prst="rect">
            <a:avLst/>
          </a:prstGeom>
          <a:solidFill>
            <a:srgbClr val="A4C2F4"/>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Solution Output</a:t>
            </a:r>
            <a:endParaRPr b="1">
              <a:latin typeface="Open Sans"/>
              <a:ea typeface="Open Sans"/>
              <a:cs typeface="Open Sans"/>
              <a:sym typeface="Open Sans"/>
            </a:endParaRPr>
          </a:p>
        </p:txBody>
      </p:sp>
      <p:sp>
        <p:nvSpPr>
          <p:cNvPr id="1339" name="Google Shape;1339;p47"/>
          <p:cNvSpPr/>
          <p:nvPr/>
        </p:nvSpPr>
        <p:spPr>
          <a:xfrm>
            <a:off x="378225" y="1066688"/>
            <a:ext cx="1596900" cy="707400"/>
          </a:xfrm>
          <a:prstGeom prst="rect">
            <a:avLst/>
          </a:prstGeom>
          <a:solidFill>
            <a:srgbClr val="A4C2F4"/>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Image Acquisition (hardware)</a:t>
            </a:r>
            <a:endParaRPr b="1">
              <a:latin typeface="Open Sans"/>
              <a:ea typeface="Open Sans"/>
              <a:cs typeface="Open Sans"/>
              <a:sym typeface="Open Sans"/>
            </a:endParaRPr>
          </a:p>
        </p:txBody>
      </p:sp>
      <p:sp>
        <p:nvSpPr>
          <p:cNvPr id="1340" name="Google Shape;1340;p47"/>
          <p:cNvSpPr/>
          <p:nvPr/>
        </p:nvSpPr>
        <p:spPr>
          <a:xfrm>
            <a:off x="2731725" y="2203963"/>
            <a:ext cx="1596900" cy="707400"/>
          </a:xfrm>
          <a:prstGeom prst="rect">
            <a:avLst/>
          </a:prstGeom>
          <a:solidFill>
            <a:srgbClr val="A4C2F4"/>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Star Pattern Identification</a:t>
            </a:r>
            <a:endParaRPr b="1">
              <a:latin typeface="Open Sans"/>
              <a:ea typeface="Open Sans"/>
              <a:cs typeface="Open Sans"/>
              <a:sym typeface="Open Sans"/>
            </a:endParaRPr>
          </a:p>
        </p:txBody>
      </p:sp>
      <p:sp>
        <p:nvSpPr>
          <p:cNvPr id="1341" name="Google Shape;1341;p47"/>
          <p:cNvSpPr/>
          <p:nvPr/>
        </p:nvSpPr>
        <p:spPr>
          <a:xfrm>
            <a:off x="2747763" y="3341250"/>
            <a:ext cx="1564800" cy="707400"/>
          </a:xfrm>
          <a:prstGeom prst="rect">
            <a:avLst/>
          </a:prstGeom>
          <a:solidFill>
            <a:srgbClr val="A4C2F4"/>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Match Pattern to Database</a:t>
            </a:r>
            <a:endParaRPr b="1">
              <a:latin typeface="Open Sans"/>
              <a:ea typeface="Open Sans"/>
              <a:cs typeface="Open Sans"/>
              <a:sym typeface="Open Sans"/>
            </a:endParaRPr>
          </a:p>
        </p:txBody>
      </p:sp>
      <p:cxnSp>
        <p:nvCxnSpPr>
          <p:cNvPr id="1342" name="Google Shape;1342;p47"/>
          <p:cNvCxnSpPr>
            <a:stCxn id="1343" idx="2"/>
            <a:endCxn id="1340" idx="0"/>
          </p:cNvCxnSpPr>
          <p:nvPr/>
        </p:nvCxnSpPr>
        <p:spPr>
          <a:xfrm>
            <a:off x="3530175" y="1774100"/>
            <a:ext cx="0" cy="429900"/>
          </a:xfrm>
          <a:prstGeom prst="straightConnector1">
            <a:avLst/>
          </a:prstGeom>
          <a:noFill/>
          <a:ln w="28575" cap="flat" cmpd="sng">
            <a:solidFill>
              <a:srgbClr val="695D46"/>
            </a:solidFill>
            <a:prstDash val="solid"/>
            <a:round/>
            <a:headEnd type="none" w="med" len="med"/>
            <a:tailEnd type="triangle" w="med" len="med"/>
          </a:ln>
        </p:spPr>
      </p:cxnSp>
      <p:sp>
        <p:nvSpPr>
          <p:cNvPr id="1343" name="Google Shape;1343;p47"/>
          <p:cNvSpPr/>
          <p:nvPr/>
        </p:nvSpPr>
        <p:spPr>
          <a:xfrm>
            <a:off x="2731725" y="1066700"/>
            <a:ext cx="1596900" cy="707400"/>
          </a:xfrm>
          <a:prstGeom prst="rect">
            <a:avLst/>
          </a:prstGeom>
          <a:solidFill>
            <a:srgbClr val="A4C2F4"/>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Image Processing</a:t>
            </a:r>
            <a:endParaRPr b="1">
              <a:latin typeface="Open Sans"/>
              <a:ea typeface="Open Sans"/>
              <a:cs typeface="Open Sans"/>
              <a:sym typeface="Open Sans"/>
            </a:endParaRPr>
          </a:p>
        </p:txBody>
      </p:sp>
      <p:pic>
        <p:nvPicPr>
          <p:cNvPr id="1344" name="Google Shape;1344;p47"/>
          <p:cNvPicPr preferRelativeResize="0"/>
          <p:nvPr/>
        </p:nvPicPr>
        <p:blipFill>
          <a:blip r:embed="rId3">
            <a:alphaModFix/>
          </a:blip>
          <a:stretch>
            <a:fillRect/>
          </a:stretch>
        </p:blipFill>
        <p:spPr>
          <a:xfrm>
            <a:off x="10374000" y="1155750"/>
            <a:ext cx="1331250" cy="1416000"/>
          </a:xfrm>
          <a:prstGeom prst="rect">
            <a:avLst/>
          </a:prstGeom>
          <a:noFill/>
          <a:ln>
            <a:noFill/>
          </a:ln>
        </p:spPr>
      </p:pic>
      <p:sp>
        <p:nvSpPr>
          <p:cNvPr id="1345" name="Google Shape;1345;p47"/>
          <p:cNvSpPr/>
          <p:nvPr/>
        </p:nvSpPr>
        <p:spPr>
          <a:xfrm>
            <a:off x="378213" y="3341250"/>
            <a:ext cx="1596900" cy="707400"/>
          </a:xfrm>
          <a:prstGeom prst="rect">
            <a:avLst/>
          </a:prstGeom>
          <a:solidFill>
            <a:srgbClr val="D9EAD3"/>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Database Creation</a:t>
            </a:r>
            <a:endParaRPr b="1">
              <a:latin typeface="Open Sans"/>
              <a:ea typeface="Open Sans"/>
              <a:cs typeface="Open Sans"/>
              <a:sym typeface="Open Sans"/>
            </a:endParaRPr>
          </a:p>
        </p:txBody>
      </p:sp>
      <p:sp>
        <p:nvSpPr>
          <p:cNvPr id="1346" name="Google Shape;1346;p47"/>
          <p:cNvSpPr/>
          <p:nvPr/>
        </p:nvSpPr>
        <p:spPr>
          <a:xfrm rot="1184123">
            <a:off x="11048559" y="1361202"/>
            <a:ext cx="326052" cy="1089937"/>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47"/>
          <p:cNvGrpSpPr/>
          <p:nvPr/>
        </p:nvGrpSpPr>
        <p:grpSpPr>
          <a:xfrm>
            <a:off x="7390407" y="2980931"/>
            <a:ext cx="962275" cy="810530"/>
            <a:chOff x="672382" y="2425306"/>
            <a:chExt cx="962275" cy="810530"/>
          </a:xfrm>
        </p:grpSpPr>
        <p:sp>
          <p:nvSpPr>
            <p:cNvPr id="1348" name="Google Shape;1348;p47"/>
            <p:cNvSpPr/>
            <p:nvPr/>
          </p:nvSpPr>
          <p:spPr>
            <a:xfrm>
              <a:off x="672382" y="2837957"/>
              <a:ext cx="162188" cy="305077"/>
            </a:xfrm>
            <a:prstGeom prst="rect">
              <a:avLst/>
            </a:prstGeom>
          </p:spPr>
          <p:txBody>
            <a:bodyPr>
              <a:prstTxWarp prst="textPlain">
                <a:avLst/>
              </a:prstTxWarp>
            </a:bodyPr>
            <a:lstStyle/>
            <a:p>
              <a:pPr lvl="0" algn="ctr"/>
              <a:r>
                <a:rPr b="0" i="0">
                  <a:ln w="9525" cap="flat" cmpd="sng">
                    <a:solidFill>
                      <a:srgbClr val="695D46"/>
                    </a:solidFill>
                    <a:prstDash val="solid"/>
                    <a:round/>
                    <a:headEnd type="none" w="sm" len="sm"/>
                    <a:tailEnd type="none" w="sm" len="sm"/>
                  </a:ln>
                  <a:solidFill>
                    <a:srgbClr val="B3A77D"/>
                  </a:solidFill>
                  <a:latin typeface="Lobster"/>
                </a:rPr>
                <a:t>q</a:t>
              </a:r>
            </a:p>
          </p:txBody>
        </p:sp>
        <p:sp>
          <p:nvSpPr>
            <p:cNvPr id="1349" name="Google Shape;1349;p47"/>
            <p:cNvSpPr/>
            <p:nvPr/>
          </p:nvSpPr>
          <p:spPr>
            <a:xfrm>
              <a:off x="900242" y="2900353"/>
              <a:ext cx="121751" cy="118995"/>
            </a:xfrm>
            <a:prstGeom prst="rect">
              <a:avLst/>
            </a:prstGeom>
          </p:spPr>
          <p:txBody>
            <a:bodyPr>
              <a:prstTxWarp prst="textPlain">
                <a:avLst/>
              </a:prstTxWarp>
            </a:bodyPr>
            <a:lstStyle/>
            <a:p>
              <a:pPr lvl="0" algn="ctr"/>
              <a:r>
                <a:rPr b="0" i="0">
                  <a:ln w="9525" cap="flat" cmpd="sng">
                    <a:solidFill>
                      <a:srgbClr val="695D46"/>
                    </a:solidFill>
                    <a:prstDash val="solid"/>
                    <a:round/>
                    <a:headEnd type="none" w="sm" len="sm"/>
                    <a:tailEnd type="none" w="sm" len="sm"/>
                  </a:ln>
                  <a:solidFill>
                    <a:srgbClr val="B3A77D"/>
                  </a:solidFill>
                  <a:latin typeface="Arial"/>
                </a:rPr>
                <a:t>=</a:t>
              </a:r>
            </a:p>
          </p:txBody>
        </p:sp>
        <p:sp>
          <p:nvSpPr>
            <p:cNvPr id="1350" name="Google Shape;1350;p47"/>
            <p:cNvSpPr/>
            <p:nvPr/>
          </p:nvSpPr>
          <p:spPr>
            <a:xfrm>
              <a:off x="1087669" y="2683856"/>
              <a:ext cx="136140" cy="551980"/>
            </a:xfrm>
            <a:prstGeom prst="rect">
              <a:avLst/>
            </a:prstGeom>
          </p:spPr>
          <p:txBody>
            <a:bodyPr>
              <a:prstTxWarp prst="textPlain">
                <a:avLst/>
              </a:prstTxWarp>
            </a:bodyPr>
            <a:lstStyle/>
            <a:p>
              <a:pPr lvl="0" algn="ctr"/>
              <a:r>
                <a:rPr b="0" i="0">
                  <a:ln w="9525" cap="flat" cmpd="sng">
                    <a:solidFill>
                      <a:srgbClr val="695D46"/>
                    </a:solidFill>
                    <a:prstDash val="solid"/>
                    <a:round/>
                    <a:headEnd type="none" w="sm" len="sm"/>
                    <a:tailEnd type="none" w="sm" len="sm"/>
                  </a:ln>
                  <a:solidFill>
                    <a:srgbClr val="B3A77D"/>
                  </a:solidFill>
                  <a:latin typeface="Arial"/>
                </a:rPr>
                <a:t>{</a:t>
              </a:r>
            </a:p>
          </p:txBody>
        </p:sp>
        <p:sp>
          <p:nvSpPr>
            <p:cNvPr id="1351" name="Google Shape;1351;p47"/>
            <p:cNvSpPr/>
            <p:nvPr/>
          </p:nvSpPr>
          <p:spPr>
            <a:xfrm flipH="1">
              <a:off x="1498518" y="2683856"/>
              <a:ext cx="136140" cy="551980"/>
            </a:xfrm>
            <a:prstGeom prst="rect">
              <a:avLst/>
            </a:prstGeom>
          </p:spPr>
          <p:txBody>
            <a:bodyPr>
              <a:prstTxWarp prst="textPlain">
                <a:avLst/>
              </a:prstTxWarp>
            </a:bodyPr>
            <a:lstStyle/>
            <a:p>
              <a:pPr lvl="0" algn="ctr"/>
              <a:r>
                <a:rPr b="0" i="0">
                  <a:ln w="9525" cap="flat" cmpd="sng">
                    <a:solidFill>
                      <a:srgbClr val="695D46"/>
                    </a:solidFill>
                    <a:prstDash val="solid"/>
                    <a:round/>
                    <a:headEnd type="none" w="sm" len="sm"/>
                    <a:tailEnd type="none" w="sm" len="sm"/>
                  </a:ln>
                  <a:solidFill>
                    <a:srgbClr val="B3A77D"/>
                  </a:solidFill>
                  <a:latin typeface="Arial"/>
                </a:rPr>
                <a:t>{</a:t>
              </a:r>
            </a:p>
          </p:txBody>
        </p:sp>
        <p:cxnSp>
          <p:nvCxnSpPr>
            <p:cNvPr id="1352" name="Google Shape;1352;p47"/>
            <p:cNvCxnSpPr/>
            <p:nvPr/>
          </p:nvCxnSpPr>
          <p:spPr>
            <a:xfrm rot="10800000" flipH="1">
              <a:off x="1359031" y="2935395"/>
              <a:ext cx="148500" cy="125100"/>
            </a:xfrm>
            <a:prstGeom prst="straightConnector1">
              <a:avLst/>
            </a:prstGeom>
            <a:noFill/>
            <a:ln w="9525" cap="flat" cmpd="sng">
              <a:solidFill>
                <a:srgbClr val="FF0000"/>
              </a:solidFill>
              <a:prstDash val="solid"/>
              <a:round/>
              <a:headEnd type="none" w="med" len="med"/>
              <a:tailEnd type="triangle" w="med" len="med"/>
            </a:ln>
          </p:spPr>
        </p:cxnSp>
        <p:cxnSp>
          <p:nvCxnSpPr>
            <p:cNvPr id="1353" name="Google Shape;1353;p47"/>
            <p:cNvCxnSpPr/>
            <p:nvPr/>
          </p:nvCxnSpPr>
          <p:spPr>
            <a:xfrm rot="10800000">
              <a:off x="1271135" y="2888295"/>
              <a:ext cx="87900" cy="172200"/>
            </a:xfrm>
            <a:prstGeom prst="straightConnector1">
              <a:avLst/>
            </a:prstGeom>
            <a:noFill/>
            <a:ln w="9525" cap="flat" cmpd="sng">
              <a:solidFill>
                <a:srgbClr val="00FF00"/>
              </a:solidFill>
              <a:prstDash val="solid"/>
              <a:round/>
              <a:headEnd type="none" w="med" len="med"/>
              <a:tailEnd type="triangle" w="med" len="med"/>
            </a:ln>
          </p:spPr>
        </p:cxnSp>
        <p:cxnSp>
          <p:nvCxnSpPr>
            <p:cNvPr id="1354" name="Google Shape;1354;p47"/>
            <p:cNvCxnSpPr/>
            <p:nvPr/>
          </p:nvCxnSpPr>
          <p:spPr>
            <a:xfrm flipH="1">
              <a:off x="1292431" y="3060495"/>
              <a:ext cx="66600" cy="151200"/>
            </a:xfrm>
            <a:prstGeom prst="straightConnector1">
              <a:avLst/>
            </a:prstGeom>
            <a:noFill/>
            <a:ln w="9525" cap="flat" cmpd="sng">
              <a:solidFill>
                <a:srgbClr val="000000"/>
              </a:solidFill>
              <a:prstDash val="solid"/>
              <a:round/>
              <a:headEnd type="none" w="med" len="med"/>
              <a:tailEnd type="triangle" w="med" len="med"/>
            </a:ln>
          </p:spPr>
        </p:cxnSp>
        <p:cxnSp>
          <p:nvCxnSpPr>
            <p:cNvPr id="1355" name="Google Shape;1355;p47"/>
            <p:cNvCxnSpPr/>
            <p:nvPr/>
          </p:nvCxnSpPr>
          <p:spPr>
            <a:xfrm rot="10800000" flipH="1">
              <a:off x="1359030" y="2425306"/>
              <a:ext cx="3600" cy="639000"/>
            </a:xfrm>
            <a:prstGeom prst="straightConnector1">
              <a:avLst/>
            </a:prstGeom>
            <a:noFill/>
            <a:ln w="9525" cap="flat" cmpd="sng">
              <a:solidFill>
                <a:srgbClr val="FF00FF"/>
              </a:solidFill>
              <a:prstDash val="solid"/>
              <a:round/>
              <a:headEnd type="none" w="med" len="med"/>
              <a:tailEnd type="triangle" w="med" len="med"/>
            </a:ln>
          </p:spPr>
        </p:cxnSp>
        <p:sp>
          <p:nvSpPr>
            <p:cNvPr id="1356" name="Google Shape;1356;p47"/>
            <p:cNvSpPr/>
            <p:nvPr/>
          </p:nvSpPr>
          <p:spPr>
            <a:xfrm rot="-3246681">
              <a:off x="1246862" y="2486693"/>
              <a:ext cx="227733" cy="236720"/>
            </a:xfrm>
            <a:prstGeom prst="pie">
              <a:avLst>
                <a:gd name="adj1" fmla="val 21572570"/>
                <a:gd name="adj2" fmla="val 17396083"/>
              </a:avLst>
            </a:prstGeom>
            <a:solidFill>
              <a:srgbClr val="ECCF07">
                <a:alpha val="86590"/>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7" name="Google Shape;1357;p47"/>
          <p:cNvPicPr preferRelativeResize="0"/>
          <p:nvPr/>
        </p:nvPicPr>
        <p:blipFill>
          <a:blip r:embed="rId4">
            <a:alphaModFix/>
          </a:blip>
          <a:stretch>
            <a:fillRect/>
          </a:stretch>
        </p:blipFill>
        <p:spPr>
          <a:xfrm>
            <a:off x="9521000" y="1321925"/>
            <a:ext cx="707400" cy="707400"/>
          </a:xfrm>
          <a:prstGeom prst="rect">
            <a:avLst/>
          </a:prstGeom>
          <a:noFill/>
          <a:ln>
            <a:noFill/>
          </a:ln>
        </p:spPr>
      </p:pic>
      <p:pic>
        <p:nvPicPr>
          <p:cNvPr id="1358" name="Google Shape;1358;p47"/>
          <p:cNvPicPr preferRelativeResize="0"/>
          <p:nvPr/>
        </p:nvPicPr>
        <p:blipFill rotWithShape="1">
          <a:blip r:embed="rId5">
            <a:alphaModFix/>
          </a:blip>
          <a:srcRect t="5633"/>
          <a:stretch/>
        </p:blipFill>
        <p:spPr>
          <a:xfrm>
            <a:off x="7170300" y="1231751"/>
            <a:ext cx="1402500" cy="1348850"/>
          </a:xfrm>
          <a:prstGeom prst="rect">
            <a:avLst/>
          </a:prstGeom>
          <a:noFill/>
          <a:ln w="28575" cap="flat" cmpd="sng">
            <a:solidFill>
              <a:srgbClr val="000000"/>
            </a:solidFill>
            <a:prstDash val="solid"/>
            <a:round/>
            <a:headEnd type="none" w="sm" len="sm"/>
            <a:tailEnd type="none" w="sm" len="sm"/>
          </a:ln>
        </p:spPr>
      </p:pic>
      <p:cxnSp>
        <p:nvCxnSpPr>
          <p:cNvPr id="1359" name="Google Shape;1359;p47"/>
          <p:cNvCxnSpPr>
            <a:stCxn id="1340" idx="2"/>
            <a:endCxn id="1341" idx="0"/>
          </p:cNvCxnSpPr>
          <p:nvPr/>
        </p:nvCxnSpPr>
        <p:spPr>
          <a:xfrm>
            <a:off x="3530175" y="2911363"/>
            <a:ext cx="0" cy="429900"/>
          </a:xfrm>
          <a:prstGeom prst="straightConnector1">
            <a:avLst/>
          </a:prstGeom>
          <a:noFill/>
          <a:ln w="28575" cap="flat" cmpd="sng">
            <a:solidFill>
              <a:srgbClr val="695D46"/>
            </a:solidFill>
            <a:prstDash val="solid"/>
            <a:round/>
            <a:headEnd type="none" w="med" len="med"/>
            <a:tailEnd type="triangle" w="med" len="med"/>
          </a:ln>
        </p:spPr>
      </p:cxnSp>
      <p:cxnSp>
        <p:nvCxnSpPr>
          <p:cNvPr id="1360" name="Google Shape;1360;p47"/>
          <p:cNvCxnSpPr>
            <a:stCxn id="1339" idx="3"/>
            <a:endCxn id="1343" idx="1"/>
          </p:cNvCxnSpPr>
          <p:nvPr/>
        </p:nvCxnSpPr>
        <p:spPr>
          <a:xfrm>
            <a:off x="1975125" y="1420388"/>
            <a:ext cx="756600" cy="0"/>
          </a:xfrm>
          <a:prstGeom prst="straightConnector1">
            <a:avLst/>
          </a:prstGeom>
          <a:noFill/>
          <a:ln w="28575" cap="flat" cmpd="sng">
            <a:solidFill>
              <a:srgbClr val="695D46"/>
            </a:solidFill>
            <a:prstDash val="solid"/>
            <a:round/>
            <a:headEnd type="none" w="med" len="med"/>
            <a:tailEnd type="triangle" w="med" len="med"/>
          </a:ln>
        </p:spPr>
      </p:cxnSp>
      <p:cxnSp>
        <p:nvCxnSpPr>
          <p:cNvPr id="1361" name="Google Shape;1361;p47"/>
          <p:cNvCxnSpPr>
            <a:stCxn id="1345" idx="3"/>
            <a:endCxn id="1341" idx="1"/>
          </p:cNvCxnSpPr>
          <p:nvPr/>
        </p:nvCxnSpPr>
        <p:spPr>
          <a:xfrm>
            <a:off x="1975113" y="3694950"/>
            <a:ext cx="772800" cy="0"/>
          </a:xfrm>
          <a:prstGeom prst="straightConnector1">
            <a:avLst/>
          </a:prstGeom>
          <a:noFill/>
          <a:ln w="28575" cap="flat" cmpd="sng">
            <a:solidFill>
              <a:srgbClr val="695D46"/>
            </a:solidFill>
            <a:prstDash val="solid"/>
            <a:round/>
            <a:headEnd type="none" w="med" len="med"/>
            <a:tailEnd type="triangle" w="med" len="med"/>
          </a:ln>
        </p:spPr>
      </p:cxnSp>
      <p:cxnSp>
        <p:nvCxnSpPr>
          <p:cNvPr id="1362" name="Google Shape;1362;p47"/>
          <p:cNvCxnSpPr>
            <a:stCxn id="1341" idx="3"/>
            <a:endCxn id="1337" idx="1"/>
          </p:cNvCxnSpPr>
          <p:nvPr/>
        </p:nvCxnSpPr>
        <p:spPr>
          <a:xfrm>
            <a:off x="4312563" y="3694950"/>
            <a:ext cx="531000" cy="600"/>
          </a:xfrm>
          <a:prstGeom prst="bentConnector3">
            <a:avLst>
              <a:gd name="adj1" fmla="val 50000"/>
            </a:avLst>
          </a:prstGeom>
          <a:noFill/>
          <a:ln w="28575" cap="flat" cmpd="sng">
            <a:solidFill>
              <a:schemeClr val="dk2"/>
            </a:solidFill>
            <a:prstDash val="solid"/>
            <a:round/>
            <a:headEnd type="none" w="med" len="med"/>
            <a:tailEnd type="triangle" w="med" len="med"/>
          </a:ln>
        </p:spPr>
      </p:cxnSp>
      <p:cxnSp>
        <p:nvCxnSpPr>
          <p:cNvPr id="1363" name="Google Shape;1363;p47"/>
          <p:cNvCxnSpPr>
            <a:stCxn id="1337" idx="0"/>
            <a:endCxn id="1338" idx="2"/>
          </p:cNvCxnSpPr>
          <p:nvPr/>
        </p:nvCxnSpPr>
        <p:spPr>
          <a:xfrm rot="-5400000">
            <a:off x="4858714" y="2557350"/>
            <a:ext cx="1567200" cy="600"/>
          </a:xfrm>
          <a:prstGeom prst="bentConnector3">
            <a:avLst>
              <a:gd name="adj1" fmla="val 49999"/>
            </a:avLst>
          </a:prstGeom>
          <a:noFill/>
          <a:ln w="28575" cap="flat" cmpd="sng">
            <a:solidFill>
              <a:schemeClr val="dk2"/>
            </a:solidFill>
            <a:prstDash val="solid"/>
            <a:round/>
            <a:headEnd type="none" w="med" len="med"/>
            <a:tailEnd type="triangle" w="med" len="med"/>
          </a:ln>
        </p:spPr>
      </p:cxnSp>
      <p:cxnSp>
        <p:nvCxnSpPr>
          <p:cNvPr id="1364" name="Google Shape;1364;p47"/>
          <p:cNvCxnSpPr>
            <a:stCxn id="1338" idx="1"/>
            <a:endCxn id="1343" idx="3"/>
          </p:cNvCxnSpPr>
          <p:nvPr/>
        </p:nvCxnSpPr>
        <p:spPr>
          <a:xfrm flipH="1">
            <a:off x="4328763" y="1420388"/>
            <a:ext cx="514800" cy="600"/>
          </a:xfrm>
          <a:prstGeom prst="bentConnector3">
            <a:avLst>
              <a:gd name="adj1" fmla="val 50013"/>
            </a:avLst>
          </a:prstGeom>
          <a:noFill/>
          <a:ln w="28575" cap="flat" cmpd="sng">
            <a:solidFill>
              <a:srgbClr val="FF00FF"/>
            </a:solidFill>
            <a:prstDash val="solid"/>
            <a:round/>
            <a:headEnd type="none" w="med" len="med"/>
            <a:tailEnd type="triangle" w="med" len="med"/>
          </a:ln>
        </p:spPr>
      </p:cxnSp>
      <p:sp>
        <p:nvSpPr>
          <p:cNvPr id="1365" name="Google Shape;1365;p47"/>
          <p:cNvSpPr txBox="1"/>
          <p:nvPr/>
        </p:nvSpPr>
        <p:spPr>
          <a:xfrm>
            <a:off x="4168925" y="755538"/>
            <a:ext cx="122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FF"/>
                </a:solidFill>
                <a:latin typeface="Open Sans"/>
                <a:ea typeface="Open Sans"/>
                <a:cs typeface="Open Sans"/>
                <a:sym typeface="Open Sans"/>
              </a:rPr>
              <a:t>(tracking)</a:t>
            </a:r>
            <a:endParaRPr>
              <a:solidFill>
                <a:srgbClr val="FF00FF"/>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4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 Runtimes/Accuracy on Hardware (LIS)</a:t>
            </a:r>
            <a:endParaRPr/>
          </a:p>
        </p:txBody>
      </p:sp>
      <p:sp>
        <p:nvSpPr>
          <p:cNvPr id="1371" name="Google Shape;1371;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35</a:t>
            </a:fld>
            <a:endParaRPr/>
          </a:p>
        </p:txBody>
      </p:sp>
      <p:graphicFrame>
        <p:nvGraphicFramePr>
          <p:cNvPr id="1372" name="Google Shape;1372;p48"/>
          <p:cNvGraphicFramePr/>
          <p:nvPr/>
        </p:nvGraphicFramePr>
        <p:xfrm>
          <a:off x="335550" y="656760"/>
          <a:ext cx="8472875" cy="3269820"/>
        </p:xfrm>
        <a:graphic>
          <a:graphicData uri="http://schemas.openxmlformats.org/drawingml/2006/table">
            <a:tbl>
              <a:tblPr>
                <a:noFill/>
                <a:tableStyleId>{0BD34714-7692-4388-A2F0-9ED135EE1372}</a:tableStyleId>
              </a:tblPr>
              <a:tblGrid>
                <a:gridCol w="1694575">
                  <a:extLst>
                    <a:ext uri="{9D8B030D-6E8A-4147-A177-3AD203B41FA5}">
                      <a16:colId xmlns:a16="http://schemas.microsoft.com/office/drawing/2014/main" val="20000"/>
                    </a:ext>
                  </a:extLst>
                </a:gridCol>
                <a:gridCol w="1694575">
                  <a:extLst>
                    <a:ext uri="{9D8B030D-6E8A-4147-A177-3AD203B41FA5}">
                      <a16:colId xmlns:a16="http://schemas.microsoft.com/office/drawing/2014/main" val="20001"/>
                    </a:ext>
                  </a:extLst>
                </a:gridCol>
                <a:gridCol w="1694575">
                  <a:extLst>
                    <a:ext uri="{9D8B030D-6E8A-4147-A177-3AD203B41FA5}">
                      <a16:colId xmlns:a16="http://schemas.microsoft.com/office/drawing/2014/main" val="20002"/>
                    </a:ext>
                  </a:extLst>
                </a:gridCol>
                <a:gridCol w="1694575">
                  <a:extLst>
                    <a:ext uri="{9D8B030D-6E8A-4147-A177-3AD203B41FA5}">
                      <a16:colId xmlns:a16="http://schemas.microsoft.com/office/drawing/2014/main" val="20003"/>
                    </a:ext>
                  </a:extLst>
                </a:gridCol>
                <a:gridCol w="1694575">
                  <a:extLst>
                    <a:ext uri="{9D8B030D-6E8A-4147-A177-3AD203B41FA5}">
                      <a16:colId xmlns:a16="http://schemas.microsoft.com/office/drawing/2014/main" val="20004"/>
                    </a:ext>
                  </a:extLst>
                </a:gridCol>
              </a:tblGrid>
              <a:tr h="633750">
                <a:tc>
                  <a:txBody>
                    <a:bodyPr/>
                    <a:lstStyle/>
                    <a:p>
                      <a:pPr marL="0" lvl="0" indent="0" algn="l" rtl="0">
                        <a:spcBef>
                          <a:spcPts val="0"/>
                        </a:spcBef>
                        <a:spcAft>
                          <a:spcPts val="0"/>
                        </a:spcAft>
                        <a:buNone/>
                      </a:pPr>
                      <a:r>
                        <a:rPr lang="en" b="1">
                          <a:latin typeface="Open Sans"/>
                          <a:ea typeface="Open Sans"/>
                          <a:cs typeface="Open Sans"/>
                          <a:sym typeface="Open Sans"/>
                        </a:rPr>
                        <a:t>Parameters</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b="1">
                          <a:latin typeface="Open Sans"/>
                          <a:ea typeface="Open Sans"/>
                          <a:cs typeface="Open Sans"/>
                          <a:sym typeface="Open Sans"/>
                        </a:rPr>
                        <a:t>PC</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b="1">
                          <a:latin typeface="Open Sans"/>
                          <a:ea typeface="Open Sans"/>
                          <a:cs typeface="Open Sans"/>
                          <a:sym typeface="Open Sans"/>
                        </a:rPr>
                        <a:t>RPi 3B (quad core, 2015)</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b="1">
                          <a:latin typeface="Open Sans"/>
                          <a:ea typeface="Open Sans"/>
                          <a:cs typeface="Open Sans"/>
                          <a:sym typeface="Open Sans"/>
                        </a:rPr>
                        <a:t>RPi Zero (one core, 2015)</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b="1">
                          <a:latin typeface="Open Sans"/>
                          <a:ea typeface="Open Sans"/>
                          <a:cs typeface="Open Sans"/>
                          <a:sym typeface="Open Sans"/>
                        </a:rPr>
                        <a:t>RPi Zero 2 (quad core, 2021)</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alpha val="47490"/>
                      </a:srgbClr>
                    </a:solidFill>
                  </a:tcPr>
                </a:tc>
                <a:extLst>
                  <a:ext uri="{0D108BD9-81ED-4DB2-BD59-A6C34878D82A}">
                    <a16:rowId xmlns:a16="http://schemas.microsoft.com/office/drawing/2014/main" val="10000"/>
                  </a:ext>
                </a:extLst>
              </a:tr>
              <a:tr h="506625">
                <a:tc>
                  <a:txBody>
                    <a:bodyPr/>
                    <a:lstStyle/>
                    <a:p>
                      <a:pPr marL="0" lvl="0" indent="0" algn="l" rtl="0">
                        <a:spcBef>
                          <a:spcPts val="0"/>
                        </a:spcBef>
                        <a:spcAft>
                          <a:spcPts val="0"/>
                        </a:spcAft>
                        <a:buNone/>
                      </a:pPr>
                      <a:r>
                        <a:rPr lang="en">
                          <a:latin typeface="Open Sans"/>
                          <a:ea typeface="Open Sans"/>
                          <a:cs typeface="Open Sans"/>
                          <a:sym typeface="Open Sans"/>
                        </a:rPr>
                        <a:t>Solve time (ms)</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00000"/>
                          </a:solidFill>
                          <a:latin typeface="Open Sans"/>
                          <a:ea typeface="Open Sans"/>
                          <a:cs typeface="Open Sans"/>
                          <a:sym typeface="Open Sans"/>
                        </a:rPr>
                        <a:t>1</a:t>
                      </a:r>
                      <a:r>
                        <a:rPr lang="en">
                          <a:latin typeface="Open Sans"/>
                          <a:ea typeface="Open Sans"/>
                          <a:cs typeface="Open Sans"/>
                          <a:sym typeface="Open Sans"/>
                        </a:rPr>
                        <a:t>0.77</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00000"/>
                          </a:solidFill>
                          <a:latin typeface="Open Sans"/>
                          <a:ea typeface="Open Sans"/>
                          <a:cs typeface="Open Sans"/>
                          <a:sym typeface="Open Sans"/>
                        </a:rPr>
                        <a:t>99.68</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520.2</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trike="sngStrike">
                          <a:solidFill>
                            <a:schemeClr val="dk1"/>
                          </a:solidFill>
                          <a:latin typeface="Open Sans"/>
                          <a:ea typeface="Open Sans"/>
                          <a:cs typeface="Open Sans"/>
                          <a:sym typeface="Open Sans"/>
                        </a:rPr>
                        <a:t>152.5</a:t>
                      </a:r>
                      <a:r>
                        <a:rPr lang="en">
                          <a:solidFill>
                            <a:schemeClr val="dk1"/>
                          </a:solidFill>
                          <a:latin typeface="Open Sans"/>
                          <a:ea typeface="Open Sans"/>
                          <a:cs typeface="Open Sans"/>
                          <a:sym typeface="Open Sans"/>
                        </a:rPr>
                        <a:t> </a:t>
                      </a:r>
                      <a:r>
                        <a:rPr lang="en">
                          <a:solidFill>
                            <a:srgbClr val="FF0000"/>
                          </a:solidFill>
                          <a:latin typeface="Open Sans"/>
                          <a:ea typeface="Open Sans"/>
                          <a:cs typeface="Open Sans"/>
                          <a:sym typeface="Open Sans"/>
                        </a:rPr>
                        <a:t>190.5</a:t>
                      </a:r>
                      <a:endParaRPr>
                        <a:solidFill>
                          <a:srgbClr val="FF0000"/>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506625">
                <a:tc>
                  <a:txBody>
                    <a:bodyPr/>
                    <a:lstStyle/>
                    <a:p>
                      <a:pPr marL="0" lvl="0" indent="0" algn="l" rtl="0">
                        <a:spcBef>
                          <a:spcPts val="0"/>
                        </a:spcBef>
                        <a:spcAft>
                          <a:spcPts val="0"/>
                        </a:spcAft>
                        <a:buNone/>
                      </a:pPr>
                      <a:r>
                        <a:rPr lang="en">
                          <a:latin typeface="Open Sans"/>
                          <a:ea typeface="Open Sans"/>
                          <a:cs typeface="Open Sans"/>
                          <a:sym typeface="Open Sans"/>
                        </a:rPr>
                        <a:t>Extraction time (ms)</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Open Sans"/>
                          <a:ea typeface="Open Sans"/>
                          <a:cs typeface="Open Sans"/>
                          <a:sym typeface="Open Sans"/>
                        </a:rPr>
                        <a:t>1012.4</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00000"/>
                          </a:solidFill>
                          <a:latin typeface="Open Sans"/>
                          <a:ea typeface="Open Sans"/>
                          <a:cs typeface="Open Sans"/>
                          <a:sym typeface="Open Sans"/>
                        </a:rPr>
                        <a:t>3754.3</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10641</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trike="sngStrike">
                          <a:solidFill>
                            <a:schemeClr val="dk1"/>
                          </a:solidFill>
                          <a:latin typeface="Open Sans"/>
                          <a:ea typeface="Open Sans"/>
                          <a:cs typeface="Open Sans"/>
                          <a:sym typeface="Open Sans"/>
                        </a:rPr>
                        <a:t>4444.1</a:t>
                      </a:r>
                      <a:r>
                        <a:rPr lang="en">
                          <a:solidFill>
                            <a:schemeClr val="dk1"/>
                          </a:solidFill>
                          <a:latin typeface="Open Sans"/>
                          <a:ea typeface="Open Sans"/>
                          <a:cs typeface="Open Sans"/>
                          <a:sym typeface="Open Sans"/>
                        </a:rPr>
                        <a:t> </a:t>
                      </a:r>
                      <a:r>
                        <a:rPr lang="en">
                          <a:solidFill>
                            <a:srgbClr val="FF0000"/>
                          </a:solidFill>
                          <a:latin typeface="Open Sans"/>
                          <a:ea typeface="Open Sans"/>
                          <a:cs typeface="Open Sans"/>
                          <a:sym typeface="Open Sans"/>
                        </a:rPr>
                        <a:t>341.3</a:t>
                      </a:r>
                      <a:endParaRPr>
                        <a:solidFill>
                          <a:srgbClr val="FF0000"/>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506625">
                <a:tc>
                  <a:txBody>
                    <a:bodyPr/>
                    <a:lstStyle/>
                    <a:p>
                      <a:pPr marL="0" lvl="0" indent="0" algn="l" rtl="0">
                        <a:spcBef>
                          <a:spcPts val="0"/>
                        </a:spcBef>
                        <a:spcAft>
                          <a:spcPts val="0"/>
                        </a:spcAft>
                        <a:buNone/>
                      </a:pPr>
                      <a:r>
                        <a:rPr lang="en">
                          <a:latin typeface="Open Sans"/>
                          <a:ea typeface="Open Sans"/>
                          <a:cs typeface="Open Sans"/>
                          <a:sym typeface="Open Sans"/>
                        </a:rPr>
                        <a:t>Total time (ms)</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Open Sans"/>
                          <a:ea typeface="Open Sans"/>
                          <a:cs typeface="Open Sans"/>
                          <a:sym typeface="Open Sans"/>
                        </a:rPr>
                        <a:t>1023.2</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Open Sans"/>
                          <a:ea typeface="Open Sans"/>
                          <a:cs typeface="Open Sans"/>
                          <a:sym typeface="Open Sans"/>
                        </a:rPr>
                        <a:t>3854.0</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11161</a:t>
                      </a:r>
                      <a:endParaRPr>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trike="sngStrike">
                          <a:solidFill>
                            <a:schemeClr val="dk1"/>
                          </a:solidFill>
                          <a:latin typeface="Open Sans"/>
                          <a:ea typeface="Open Sans"/>
                          <a:cs typeface="Open Sans"/>
                          <a:sym typeface="Open Sans"/>
                        </a:rPr>
                        <a:t>4596.6</a:t>
                      </a:r>
                      <a:r>
                        <a:rPr lang="en">
                          <a:solidFill>
                            <a:schemeClr val="dk1"/>
                          </a:solidFill>
                          <a:latin typeface="Open Sans"/>
                          <a:ea typeface="Open Sans"/>
                          <a:cs typeface="Open Sans"/>
                          <a:sym typeface="Open Sans"/>
                        </a:rPr>
                        <a:t> </a:t>
                      </a:r>
                      <a:r>
                        <a:rPr lang="en">
                          <a:solidFill>
                            <a:srgbClr val="FF0000"/>
                          </a:solidFill>
                          <a:latin typeface="Open Sans"/>
                          <a:ea typeface="Open Sans"/>
                          <a:cs typeface="Open Sans"/>
                          <a:sym typeface="Open Sans"/>
                        </a:rPr>
                        <a:t>531.9</a:t>
                      </a:r>
                      <a:endParaRPr>
                        <a:solidFill>
                          <a:srgbClr val="FF0000"/>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506625">
                <a:tc>
                  <a:txBody>
                    <a:bodyPr/>
                    <a:lstStyle/>
                    <a:p>
                      <a:pPr marL="0" lvl="0" indent="0" algn="l" rtl="0">
                        <a:spcBef>
                          <a:spcPts val="0"/>
                        </a:spcBef>
                        <a:spcAft>
                          <a:spcPts val="0"/>
                        </a:spcAft>
                        <a:buNone/>
                      </a:pPr>
                      <a:r>
                        <a:rPr lang="en" b="1">
                          <a:latin typeface="Open Sans"/>
                          <a:ea typeface="Open Sans"/>
                          <a:cs typeface="Open Sans"/>
                          <a:sym typeface="Open Sans"/>
                        </a:rPr>
                        <a:t>Update Rate</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a:latin typeface="Open Sans"/>
                          <a:ea typeface="Open Sans"/>
                          <a:cs typeface="Open Sans"/>
                          <a:sym typeface="Open Sans"/>
                        </a:rPr>
                        <a:t>0.98 Hz</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a:latin typeface="Open Sans"/>
                          <a:ea typeface="Open Sans"/>
                          <a:cs typeface="Open Sans"/>
                          <a:sym typeface="Open Sans"/>
                        </a:rPr>
                        <a:t>0.26</a:t>
                      </a:r>
                      <a:r>
                        <a:rPr lang="en" b="1">
                          <a:solidFill>
                            <a:schemeClr val="dk1"/>
                          </a:solidFill>
                          <a:latin typeface="Open Sans"/>
                          <a:ea typeface="Open Sans"/>
                          <a:cs typeface="Open Sans"/>
                          <a:sym typeface="Open Sans"/>
                        </a:rPr>
                        <a:t> Hz</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0.09 Hz</a:t>
                      </a:r>
                      <a:endParaRPr b="1">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strike="sngStrike">
                          <a:solidFill>
                            <a:schemeClr val="dk1"/>
                          </a:solidFill>
                          <a:latin typeface="Open Sans"/>
                          <a:ea typeface="Open Sans"/>
                          <a:cs typeface="Open Sans"/>
                          <a:sym typeface="Open Sans"/>
                        </a:rPr>
                        <a:t>0.22  </a:t>
                      </a:r>
                      <a:r>
                        <a:rPr lang="en" b="1">
                          <a:solidFill>
                            <a:srgbClr val="FF0000"/>
                          </a:solidFill>
                          <a:latin typeface="Open Sans"/>
                          <a:ea typeface="Open Sans"/>
                          <a:cs typeface="Open Sans"/>
                          <a:sym typeface="Open Sans"/>
                        </a:rPr>
                        <a:t>1.88 Hz</a:t>
                      </a:r>
                      <a:endParaRPr b="1" strike="sngStrike">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506625">
                <a:tc>
                  <a:txBody>
                    <a:bodyPr/>
                    <a:lstStyle/>
                    <a:p>
                      <a:pPr marL="0" lvl="0" indent="0" algn="l" rtl="0">
                        <a:spcBef>
                          <a:spcPts val="0"/>
                        </a:spcBef>
                        <a:spcAft>
                          <a:spcPts val="0"/>
                        </a:spcAft>
                        <a:buNone/>
                      </a:pPr>
                      <a:r>
                        <a:rPr lang="en" b="1">
                          <a:latin typeface="Open Sans"/>
                          <a:ea typeface="Open Sans"/>
                          <a:cs typeface="Open Sans"/>
                          <a:sym typeface="Open Sans"/>
                        </a:rPr>
                        <a:t>Accuracy </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a:latin typeface="Open Sans"/>
                          <a:ea typeface="Open Sans"/>
                          <a:cs typeface="Open Sans"/>
                          <a:sym typeface="Open Sans"/>
                        </a:rPr>
                        <a:t>0.003 °</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a:latin typeface="Open Sans"/>
                          <a:ea typeface="Open Sans"/>
                          <a:cs typeface="Open Sans"/>
                          <a:sym typeface="Open Sans"/>
                        </a:rPr>
                        <a:t>0.003 °</a:t>
                      </a:r>
                      <a:endParaRPr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0.003 °</a:t>
                      </a:r>
                      <a:endParaRPr b="1">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b="1" strike="sngStrike">
                          <a:solidFill>
                            <a:schemeClr val="dk1"/>
                          </a:solidFill>
                          <a:latin typeface="Open Sans"/>
                          <a:ea typeface="Open Sans"/>
                          <a:cs typeface="Open Sans"/>
                          <a:sym typeface="Open Sans"/>
                        </a:rPr>
                        <a:t>0.003</a:t>
                      </a:r>
                      <a:r>
                        <a:rPr lang="en" b="1">
                          <a:solidFill>
                            <a:schemeClr val="dk1"/>
                          </a:solidFill>
                          <a:latin typeface="Open Sans"/>
                          <a:ea typeface="Open Sans"/>
                          <a:cs typeface="Open Sans"/>
                          <a:sym typeface="Open Sans"/>
                        </a:rPr>
                        <a:t> </a:t>
                      </a:r>
                      <a:r>
                        <a:rPr lang="en" b="1">
                          <a:solidFill>
                            <a:srgbClr val="FF0000"/>
                          </a:solidFill>
                          <a:latin typeface="Open Sans"/>
                          <a:ea typeface="Open Sans"/>
                          <a:cs typeface="Open Sans"/>
                          <a:sym typeface="Open Sans"/>
                        </a:rPr>
                        <a:t>0.0035°</a:t>
                      </a:r>
                      <a:endParaRPr b="1">
                        <a:solidFill>
                          <a:srgbClr val="FF0000"/>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bl>
          </a:graphicData>
        </a:graphic>
      </p:graphicFrame>
      <p:sp>
        <p:nvSpPr>
          <p:cNvPr id="1373" name="Google Shape;1373;p48"/>
          <p:cNvSpPr txBox="1"/>
          <p:nvPr/>
        </p:nvSpPr>
        <p:spPr>
          <a:xfrm>
            <a:off x="3392975" y="3872500"/>
            <a:ext cx="2141100" cy="400200"/>
          </a:xfrm>
          <a:prstGeom prst="rect">
            <a:avLst/>
          </a:prstGeom>
          <a:solidFill>
            <a:srgbClr val="A2C4C9"/>
          </a:soli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3.2 - speed 5 Hz</a:t>
            </a:r>
            <a:endParaRPr b="1">
              <a:latin typeface="Open Sans"/>
              <a:ea typeface="Open Sans"/>
              <a:cs typeface="Open Sans"/>
              <a:sym typeface="Open Sans"/>
            </a:endParaRPr>
          </a:p>
        </p:txBody>
      </p:sp>
      <p:sp>
        <p:nvSpPr>
          <p:cNvPr id="1374" name="Google Shape;1374;p48"/>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375" name="Google Shape;1375;p48"/>
          <p:cNvSpPr txBox="1"/>
          <p:nvPr/>
        </p:nvSpPr>
        <p:spPr>
          <a:xfrm>
            <a:off x="847725" y="3872500"/>
            <a:ext cx="2437200" cy="400200"/>
          </a:xfrm>
          <a:prstGeom prst="rect">
            <a:avLst/>
          </a:prstGeom>
          <a:solidFill>
            <a:srgbClr val="D5A6BD"/>
          </a:soli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3.4- accuracy 0.05°</a:t>
            </a:r>
            <a:endParaRPr b="1">
              <a:latin typeface="Open Sans"/>
              <a:ea typeface="Open Sans"/>
              <a:cs typeface="Open Sans"/>
              <a:sym typeface="Open Sans"/>
            </a:endParaRPr>
          </a:p>
        </p:txBody>
      </p:sp>
      <p:pic>
        <p:nvPicPr>
          <p:cNvPr id="1376" name="Google Shape;1376;p48"/>
          <p:cNvPicPr preferRelativeResize="0"/>
          <p:nvPr/>
        </p:nvPicPr>
        <p:blipFill rotWithShape="1">
          <a:blip r:embed="rId3">
            <a:alphaModFix/>
          </a:blip>
          <a:srcRect l="7594" t="19726" r="53099" b="26668"/>
          <a:stretch/>
        </p:blipFill>
        <p:spPr>
          <a:xfrm>
            <a:off x="2956450" y="3967738"/>
            <a:ext cx="214200" cy="209700"/>
          </a:xfrm>
          <a:prstGeom prst="ellipse">
            <a:avLst/>
          </a:prstGeom>
          <a:noFill/>
          <a:ln>
            <a:noFill/>
          </a:ln>
        </p:spPr>
      </p:pic>
      <p:sp>
        <p:nvSpPr>
          <p:cNvPr id="1377" name="Google Shape;1377;p48"/>
          <p:cNvSpPr txBox="1"/>
          <p:nvPr/>
        </p:nvSpPr>
        <p:spPr>
          <a:xfrm>
            <a:off x="5731825" y="3875325"/>
            <a:ext cx="375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dirty="0">
                <a:solidFill>
                  <a:srgbClr val="FF0000"/>
                </a:solidFill>
                <a:latin typeface="Open Sans"/>
                <a:ea typeface="Open Sans"/>
                <a:cs typeface="Open Sans"/>
                <a:sym typeface="Open Sans"/>
              </a:rPr>
              <a:t>*With 2% blur and downsample factor of 4</a:t>
            </a:r>
            <a:endParaRPr sz="1100" dirty="0"/>
          </a:p>
        </p:txBody>
      </p:sp>
      <p:pic>
        <p:nvPicPr>
          <p:cNvPr id="1378" name="Google Shape;1378;p48"/>
          <p:cNvPicPr preferRelativeResize="0"/>
          <p:nvPr/>
        </p:nvPicPr>
        <p:blipFill rotWithShape="1">
          <a:blip r:embed="rId4">
            <a:alphaModFix/>
          </a:blip>
          <a:srcRect l="8740" t="20805" r="69286" b="20800"/>
          <a:stretch/>
        </p:blipFill>
        <p:spPr>
          <a:xfrm>
            <a:off x="5200275" y="3965350"/>
            <a:ext cx="219000" cy="2145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4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 Downsampling Test Results (Lost In Space) </a:t>
            </a:r>
            <a:endParaRPr/>
          </a:p>
        </p:txBody>
      </p:sp>
      <p:sp>
        <p:nvSpPr>
          <p:cNvPr id="1384" name="Google Shape;138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36</a:t>
            </a:fld>
            <a:endParaRPr/>
          </a:p>
        </p:txBody>
      </p:sp>
      <p:pic>
        <p:nvPicPr>
          <p:cNvPr id="1385" name="Google Shape;1385;p49" title="Chart"/>
          <p:cNvPicPr preferRelativeResize="0"/>
          <p:nvPr/>
        </p:nvPicPr>
        <p:blipFill>
          <a:blip r:embed="rId3">
            <a:alphaModFix/>
          </a:blip>
          <a:stretch>
            <a:fillRect/>
          </a:stretch>
        </p:blipFill>
        <p:spPr>
          <a:xfrm>
            <a:off x="9799325" y="640475"/>
            <a:ext cx="6242151" cy="3862551"/>
          </a:xfrm>
          <a:prstGeom prst="rect">
            <a:avLst/>
          </a:prstGeom>
          <a:noFill/>
          <a:ln>
            <a:noFill/>
          </a:ln>
        </p:spPr>
      </p:pic>
      <p:sp>
        <p:nvSpPr>
          <p:cNvPr id="1386" name="Google Shape;1386;p49"/>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387" name="Google Shape;1387;p49"/>
          <p:cNvSpPr txBox="1"/>
          <p:nvPr/>
        </p:nvSpPr>
        <p:spPr>
          <a:xfrm>
            <a:off x="8253450" y="4170625"/>
            <a:ext cx="122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4" action="ppaction://hlinksldjump"/>
              </a:rPr>
              <a:t>Resolution Breakdown</a:t>
            </a:r>
            <a:endParaRPr sz="1000"/>
          </a:p>
        </p:txBody>
      </p:sp>
      <p:pic>
        <p:nvPicPr>
          <p:cNvPr id="1388" name="Google Shape;1388;p49" title="Chart"/>
          <p:cNvPicPr preferRelativeResize="0"/>
          <p:nvPr/>
        </p:nvPicPr>
        <p:blipFill>
          <a:blip r:embed="rId5">
            <a:alphaModFix/>
          </a:blip>
          <a:stretch>
            <a:fillRect/>
          </a:stretch>
        </p:blipFill>
        <p:spPr>
          <a:xfrm>
            <a:off x="311700" y="757575"/>
            <a:ext cx="3018354" cy="3745200"/>
          </a:xfrm>
          <a:prstGeom prst="rect">
            <a:avLst/>
          </a:prstGeom>
          <a:noFill/>
          <a:ln>
            <a:noFill/>
          </a:ln>
        </p:spPr>
      </p:pic>
      <p:pic>
        <p:nvPicPr>
          <p:cNvPr id="1389" name="Google Shape;1389;p49" title="Chart"/>
          <p:cNvPicPr preferRelativeResize="0"/>
          <p:nvPr/>
        </p:nvPicPr>
        <p:blipFill>
          <a:blip r:embed="rId6">
            <a:alphaModFix/>
          </a:blip>
          <a:stretch>
            <a:fillRect/>
          </a:stretch>
        </p:blipFill>
        <p:spPr>
          <a:xfrm>
            <a:off x="4113850" y="759100"/>
            <a:ext cx="2786197" cy="3745200"/>
          </a:xfrm>
          <a:prstGeom prst="rect">
            <a:avLst/>
          </a:prstGeom>
          <a:noFill/>
          <a:ln>
            <a:noFill/>
          </a:ln>
        </p:spPr>
      </p:pic>
      <p:sp>
        <p:nvSpPr>
          <p:cNvPr id="1390" name="Google Shape;1390;p49"/>
          <p:cNvSpPr txBox="1"/>
          <p:nvPr/>
        </p:nvSpPr>
        <p:spPr>
          <a:xfrm>
            <a:off x="1862350" y="758925"/>
            <a:ext cx="2251500" cy="400200"/>
          </a:xfrm>
          <a:prstGeom prst="rect">
            <a:avLst/>
          </a:prstGeom>
          <a:solidFill>
            <a:srgbClr val="A2C4C9"/>
          </a:soli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3.2 - speed 5 Hz</a:t>
            </a:r>
            <a:endParaRPr b="1">
              <a:latin typeface="Open Sans"/>
              <a:ea typeface="Open Sans"/>
              <a:cs typeface="Open Sans"/>
              <a:sym typeface="Open Sans"/>
            </a:endParaRPr>
          </a:p>
        </p:txBody>
      </p:sp>
      <p:sp>
        <p:nvSpPr>
          <p:cNvPr id="1391" name="Google Shape;1391;p49"/>
          <p:cNvSpPr txBox="1"/>
          <p:nvPr/>
        </p:nvSpPr>
        <p:spPr>
          <a:xfrm>
            <a:off x="6533175" y="759100"/>
            <a:ext cx="2420400" cy="400200"/>
          </a:xfrm>
          <a:prstGeom prst="rect">
            <a:avLst/>
          </a:prstGeom>
          <a:solidFill>
            <a:srgbClr val="D5A6BD"/>
          </a:soli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3.2 - accuracy 0.05</a:t>
            </a:r>
            <a:r>
              <a:rPr lang="en" b="1">
                <a:solidFill>
                  <a:schemeClr val="dk1"/>
                </a:solidFill>
                <a:latin typeface="Open Sans"/>
                <a:ea typeface="Open Sans"/>
                <a:cs typeface="Open Sans"/>
                <a:sym typeface="Open Sans"/>
              </a:rPr>
              <a:t>°</a:t>
            </a:r>
            <a:endParaRPr b="1">
              <a:latin typeface="Open Sans"/>
              <a:ea typeface="Open Sans"/>
              <a:cs typeface="Open Sans"/>
              <a:sym typeface="Open Sans"/>
            </a:endParaRPr>
          </a:p>
        </p:txBody>
      </p:sp>
      <p:cxnSp>
        <p:nvCxnSpPr>
          <p:cNvPr id="1392" name="Google Shape;1392;p49"/>
          <p:cNvCxnSpPr>
            <a:stCxn id="1390" idx="1"/>
          </p:cNvCxnSpPr>
          <p:nvPr/>
        </p:nvCxnSpPr>
        <p:spPr>
          <a:xfrm rot="10800000">
            <a:off x="1044850" y="950325"/>
            <a:ext cx="817500" cy="8700"/>
          </a:xfrm>
          <a:prstGeom prst="straightConnector1">
            <a:avLst/>
          </a:prstGeom>
          <a:noFill/>
          <a:ln w="38100" cap="flat" cmpd="sng">
            <a:solidFill>
              <a:schemeClr val="dk2"/>
            </a:solidFill>
            <a:prstDash val="solid"/>
            <a:round/>
            <a:headEnd type="none" w="med" len="med"/>
            <a:tailEnd type="none" w="med" len="med"/>
          </a:ln>
        </p:spPr>
      </p:cxnSp>
      <p:cxnSp>
        <p:nvCxnSpPr>
          <p:cNvPr id="1393" name="Google Shape;1393;p49"/>
          <p:cNvCxnSpPr>
            <a:endCxn id="1391" idx="1"/>
          </p:cNvCxnSpPr>
          <p:nvPr/>
        </p:nvCxnSpPr>
        <p:spPr>
          <a:xfrm rot="10800000" flipH="1">
            <a:off x="4872075" y="959200"/>
            <a:ext cx="1661100" cy="5100"/>
          </a:xfrm>
          <a:prstGeom prst="straightConnector1">
            <a:avLst/>
          </a:prstGeom>
          <a:noFill/>
          <a:ln w="38100" cap="flat" cmpd="sng">
            <a:solidFill>
              <a:schemeClr val="dk2"/>
            </a:solidFill>
            <a:prstDash val="solid"/>
            <a:round/>
            <a:headEnd type="none" w="med" len="med"/>
            <a:tailEnd type="none" w="med" len="med"/>
          </a:ln>
        </p:spPr>
      </p:cxnSp>
      <p:pic>
        <p:nvPicPr>
          <p:cNvPr id="1394" name="Google Shape;1394;p49"/>
          <p:cNvPicPr preferRelativeResize="0"/>
          <p:nvPr/>
        </p:nvPicPr>
        <p:blipFill rotWithShape="1">
          <a:blip r:embed="rId7">
            <a:alphaModFix/>
          </a:blip>
          <a:srcRect l="7594" t="19726" r="53099" b="26668"/>
          <a:stretch/>
        </p:blipFill>
        <p:spPr>
          <a:xfrm>
            <a:off x="8639700" y="854338"/>
            <a:ext cx="214200" cy="209700"/>
          </a:xfrm>
          <a:prstGeom prst="ellipse">
            <a:avLst/>
          </a:prstGeom>
          <a:noFill/>
          <a:ln>
            <a:noFill/>
          </a:ln>
        </p:spPr>
      </p:pic>
      <p:pic>
        <p:nvPicPr>
          <p:cNvPr id="1395" name="Google Shape;1395;p49"/>
          <p:cNvPicPr preferRelativeResize="0"/>
          <p:nvPr/>
        </p:nvPicPr>
        <p:blipFill rotWithShape="1">
          <a:blip r:embed="rId8">
            <a:alphaModFix/>
          </a:blip>
          <a:srcRect l="8740" t="20805" r="69286" b="20800"/>
          <a:stretch/>
        </p:blipFill>
        <p:spPr>
          <a:xfrm>
            <a:off x="3726825" y="854500"/>
            <a:ext cx="219000" cy="214500"/>
          </a:xfrm>
          <a:prstGeom prst="ellipse">
            <a:avLst/>
          </a:prstGeom>
          <a:noFill/>
          <a:ln>
            <a:noFill/>
          </a:ln>
        </p:spPr>
      </p:pic>
      <p:sp>
        <p:nvSpPr>
          <p:cNvPr id="1396" name="Google Shape;1396;p49"/>
          <p:cNvSpPr txBox="1"/>
          <p:nvPr/>
        </p:nvSpPr>
        <p:spPr>
          <a:xfrm>
            <a:off x="7036125" y="1759050"/>
            <a:ext cx="1917300" cy="831300"/>
          </a:xfrm>
          <a:prstGeom prst="rect">
            <a:avLst/>
          </a:prstGeom>
          <a:solidFill>
            <a:srgbClr val="A2C4C9"/>
          </a:solidFill>
          <a:ln w="38100" cap="flat" cmpd="sng">
            <a:solidFill>
              <a:srgbClr val="F6B26B"/>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Downsampled resolutions do not reach 5Hz</a:t>
            </a:r>
            <a:endParaRPr b="1">
              <a:latin typeface="Open Sans"/>
              <a:ea typeface="Open Sans"/>
              <a:cs typeface="Open Sans"/>
              <a:sym typeface="Open Sans"/>
            </a:endParaRPr>
          </a:p>
        </p:txBody>
      </p:sp>
      <p:pic>
        <p:nvPicPr>
          <p:cNvPr id="1397" name="Google Shape;1397;p49"/>
          <p:cNvPicPr preferRelativeResize="0"/>
          <p:nvPr/>
        </p:nvPicPr>
        <p:blipFill rotWithShape="1">
          <a:blip r:embed="rId8">
            <a:alphaModFix/>
          </a:blip>
          <a:srcRect l="8740" t="20805" r="69286" b="20800"/>
          <a:stretch/>
        </p:blipFill>
        <p:spPr>
          <a:xfrm>
            <a:off x="8253450" y="2306275"/>
            <a:ext cx="219000" cy="214500"/>
          </a:xfrm>
          <a:prstGeom prst="ellipse">
            <a:avLst/>
          </a:prstGeom>
          <a:noFill/>
          <a:ln>
            <a:noFill/>
          </a:ln>
        </p:spPr>
      </p:pic>
      <p:sp>
        <p:nvSpPr>
          <p:cNvPr id="1398" name="Google Shape;1398;p49"/>
          <p:cNvSpPr txBox="1"/>
          <p:nvPr/>
        </p:nvSpPr>
        <p:spPr>
          <a:xfrm>
            <a:off x="7036125" y="2787750"/>
            <a:ext cx="1917300" cy="1046700"/>
          </a:xfrm>
          <a:prstGeom prst="rect">
            <a:avLst/>
          </a:prstGeom>
          <a:solidFill>
            <a:srgbClr val="D5A6BD"/>
          </a:solidFill>
          <a:ln w="38100" cap="flat" cmpd="sng">
            <a:solidFill>
              <a:srgbClr val="52B42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Downsampled resolutions exceed accuracy of 0.05</a:t>
            </a:r>
            <a:r>
              <a:rPr lang="en" b="1">
                <a:solidFill>
                  <a:schemeClr val="dk1"/>
                </a:solidFill>
                <a:latin typeface="Open Sans"/>
                <a:ea typeface="Open Sans"/>
                <a:cs typeface="Open Sans"/>
                <a:sym typeface="Open Sans"/>
              </a:rPr>
              <a:t>°(1σ)</a:t>
            </a:r>
            <a:endParaRPr b="1">
              <a:latin typeface="Open Sans"/>
              <a:ea typeface="Open Sans"/>
              <a:cs typeface="Open Sans"/>
              <a:sym typeface="Open Sans"/>
            </a:endParaRPr>
          </a:p>
        </p:txBody>
      </p:sp>
      <p:pic>
        <p:nvPicPr>
          <p:cNvPr id="1399" name="Google Shape;1399;p49"/>
          <p:cNvPicPr preferRelativeResize="0"/>
          <p:nvPr/>
        </p:nvPicPr>
        <p:blipFill rotWithShape="1">
          <a:blip r:embed="rId7">
            <a:alphaModFix/>
          </a:blip>
          <a:srcRect l="7594" t="19726" r="53099" b="26668"/>
          <a:stretch/>
        </p:blipFill>
        <p:spPr>
          <a:xfrm>
            <a:off x="8255850" y="3454663"/>
            <a:ext cx="214200" cy="209700"/>
          </a:xfrm>
          <a:prstGeom prst="ellipse">
            <a:avLst/>
          </a:prstGeom>
          <a:noFill/>
          <a:ln>
            <a:noFill/>
          </a:ln>
        </p:spPr>
      </p:pic>
      <p:cxnSp>
        <p:nvCxnSpPr>
          <p:cNvPr id="1400" name="Google Shape;1400;p49"/>
          <p:cNvCxnSpPr/>
          <p:nvPr/>
        </p:nvCxnSpPr>
        <p:spPr>
          <a:xfrm rot="10800000" flipH="1">
            <a:off x="1186638" y="3729300"/>
            <a:ext cx="1943400" cy="7200"/>
          </a:xfrm>
          <a:prstGeom prst="straightConnector1">
            <a:avLst/>
          </a:prstGeom>
          <a:noFill/>
          <a:ln w="28575" cap="flat" cmpd="sng">
            <a:solidFill>
              <a:schemeClr val="dk2"/>
            </a:solidFill>
            <a:prstDash val="solid"/>
            <a:round/>
            <a:headEnd type="none" w="med" len="med"/>
            <a:tailEnd type="none" w="med" len="med"/>
          </a:ln>
        </p:spPr>
      </p:cxnSp>
      <p:sp>
        <p:nvSpPr>
          <p:cNvPr id="1401" name="Google Shape;1401;p49"/>
          <p:cNvSpPr txBox="1"/>
          <p:nvPr/>
        </p:nvSpPr>
        <p:spPr>
          <a:xfrm>
            <a:off x="-47051" y="3454675"/>
            <a:ext cx="1342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Level 1: 0.2 Hz</a:t>
            </a:r>
            <a:endParaRPr sz="1100" b="1">
              <a:latin typeface="Open Sans"/>
              <a:ea typeface="Open Sans"/>
              <a:cs typeface="Open Sans"/>
              <a:sym typeface="Open Sans"/>
            </a:endParaRPr>
          </a:p>
        </p:txBody>
      </p:sp>
      <p:sp>
        <p:nvSpPr>
          <p:cNvPr id="1402" name="Google Shape;1402;p49"/>
          <p:cNvSpPr txBox="1"/>
          <p:nvPr/>
        </p:nvSpPr>
        <p:spPr>
          <a:xfrm>
            <a:off x="44449" y="580175"/>
            <a:ext cx="1342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Level 3: 5 Hz</a:t>
            </a:r>
            <a:endParaRPr sz="1100" b="1">
              <a:latin typeface="Open Sans"/>
              <a:ea typeface="Open Sans"/>
              <a:cs typeface="Open Sans"/>
              <a:sym typeface="Open Sans"/>
            </a:endParaRPr>
          </a:p>
        </p:txBody>
      </p:sp>
      <p:cxnSp>
        <p:nvCxnSpPr>
          <p:cNvPr id="1403" name="Google Shape;1403;p49"/>
          <p:cNvCxnSpPr/>
          <p:nvPr/>
        </p:nvCxnSpPr>
        <p:spPr>
          <a:xfrm>
            <a:off x="1125625" y="3255725"/>
            <a:ext cx="2004600" cy="0"/>
          </a:xfrm>
          <a:prstGeom prst="straightConnector1">
            <a:avLst/>
          </a:prstGeom>
          <a:noFill/>
          <a:ln w="28575" cap="flat" cmpd="sng">
            <a:solidFill>
              <a:schemeClr val="dk2"/>
            </a:solidFill>
            <a:prstDash val="solid"/>
            <a:round/>
            <a:headEnd type="none" w="med" len="med"/>
            <a:tailEnd type="none" w="med" len="med"/>
          </a:ln>
        </p:spPr>
      </p:cxnSp>
      <p:sp>
        <p:nvSpPr>
          <p:cNvPr id="1404" name="Google Shape;1404;p49"/>
          <p:cNvSpPr txBox="1"/>
          <p:nvPr/>
        </p:nvSpPr>
        <p:spPr>
          <a:xfrm>
            <a:off x="-47051" y="3078725"/>
            <a:ext cx="1433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Level 2: 1 Hz</a:t>
            </a:r>
            <a:endParaRPr sz="1100" b="1">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5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 Lost In Space Vs Tracking</a:t>
            </a:r>
            <a:endParaRPr/>
          </a:p>
        </p:txBody>
      </p:sp>
      <p:sp>
        <p:nvSpPr>
          <p:cNvPr id="1410" name="Google Shape;1410;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37</a:t>
            </a:fld>
            <a:endParaRPr/>
          </a:p>
        </p:txBody>
      </p:sp>
      <p:sp>
        <p:nvSpPr>
          <p:cNvPr id="1411" name="Google Shape;1411;p50"/>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412" name="Google Shape;1412;p50"/>
          <p:cNvSpPr txBox="1"/>
          <p:nvPr/>
        </p:nvSpPr>
        <p:spPr>
          <a:xfrm>
            <a:off x="2534175" y="4011925"/>
            <a:ext cx="3980400" cy="600300"/>
          </a:xfrm>
          <a:prstGeom prst="rect">
            <a:avLst/>
          </a:prstGeom>
          <a:solidFill>
            <a:srgbClr val="A2C4C9"/>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3.2 </a:t>
            </a:r>
            <a:endParaRPr b="1">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Attitude update rate of 0.2 Hz or greater</a:t>
            </a:r>
            <a:endParaRPr b="1">
              <a:latin typeface="Open Sans"/>
              <a:ea typeface="Open Sans"/>
              <a:cs typeface="Open Sans"/>
              <a:sym typeface="Open Sans"/>
            </a:endParaRPr>
          </a:p>
        </p:txBody>
      </p:sp>
      <p:sp>
        <p:nvSpPr>
          <p:cNvPr id="1413" name="Google Shape;1413;p50"/>
          <p:cNvSpPr txBox="1"/>
          <p:nvPr/>
        </p:nvSpPr>
        <p:spPr>
          <a:xfrm>
            <a:off x="113375" y="564025"/>
            <a:ext cx="2190600" cy="344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latin typeface="Open Sans"/>
                <a:ea typeface="Open Sans"/>
                <a:cs typeface="Open Sans"/>
                <a:sym typeface="Open Sans"/>
              </a:rPr>
              <a:t>Algorithms:</a:t>
            </a:r>
            <a:br>
              <a:rPr lang="en" sz="1800" b="1" u="sng">
                <a:latin typeface="Open Sans"/>
                <a:ea typeface="Open Sans"/>
                <a:cs typeface="Open Sans"/>
                <a:sym typeface="Open Sans"/>
              </a:rPr>
            </a:br>
            <a:br>
              <a:rPr lang="en" sz="1800" b="1" u="sng">
                <a:latin typeface="Open Sans"/>
                <a:ea typeface="Open Sans"/>
                <a:cs typeface="Open Sans"/>
                <a:sym typeface="Open Sans"/>
              </a:rPr>
            </a:br>
            <a:r>
              <a:rPr lang="en" sz="1600" b="1">
                <a:latin typeface="Open Sans"/>
                <a:ea typeface="Open Sans"/>
                <a:cs typeface="Open Sans"/>
                <a:sym typeface="Open Sans"/>
              </a:rPr>
              <a:t>Lost in Space:</a:t>
            </a:r>
            <a:endParaRPr sz="1600" b="1">
              <a:latin typeface="Open Sans"/>
              <a:ea typeface="Open Sans"/>
              <a:cs typeface="Open Sans"/>
              <a:sym typeface="Open Sans"/>
            </a:endParaRPr>
          </a:p>
          <a:p>
            <a:pPr marL="0" lvl="0" indent="0" algn="l" rtl="0">
              <a:spcBef>
                <a:spcPts val="0"/>
              </a:spcBef>
              <a:spcAft>
                <a:spcPts val="0"/>
              </a:spcAft>
              <a:buNone/>
            </a:pPr>
            <a:r>
              <a:rPr lang="en" sz="1600">
                <a:latin typeface="Open Sans"/>
                <a:ea typeface="Open Sans"/>
                <a:cs typeface="Open Sans"/>
                <a:sym typeface="Open Sans"/>
              </a:rPr>
              <a:t>Calculates solution with no prior attitude knowledge</a:t>
            </a:r>
            <a:endParaRPr sz="16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a:p>
            <a:pPr marL="0" lvl="0" indent="0" algn="l" rtl="0">
              <a:spcBef>
                <a:spcPts val="0"/>
              </a:spcBef>
              <a:spcAft>
                <a:spcPts val="0"/>
              </a:spcAft>
              <a:buNone/>
            </a:pPr>
            <a:r>
              <a:rPr lang="en" sz="1600" b="1">
                <a:latin typeface="Open Sans"/>
                <a:ea typeface="Open Sans"/>
                <a:cs typeface="Open Sans"/>
                <a:sym typeface="Open Sans"/>
              </a:rPr>
              <a:t>Tracking:</a:t>
            </a:r>
            <a:endParaRPr sz="1600" b="1">
              <a:latin typeface="Open Sans"/>
              <a:ea typeface="Open Sans"/>
              <a:cs typeface="Open Sans"/>
              <a:sym typeface="Open Sans"/>
            </a:endParaRPr>
          </a:p>
          <a:p>
            <a:pPr marL="0" lvl="0" indent="0" algn="l" rtl="0">
              <a:spcBef>
                <a:spcPts val="0"/>
              </a:spcBef>
              <a:spcAft>
                <a:spcPts val="0"/>
              </a:spcAft>
              <a:buNone/>
            </a:pPr>
            <a:r>
              <a:rPr lang="en" sz="1600">
                <a:latin typeface="Open Sans"/>
                <a:ea typeface="Open Sans"/>
                <a:cs typeface="Open Sans"/>
                <a:sym typeface="Open Sans"/>
              </a:rPr>
              <a:t>Utilizes prior attitude and probability to narrow search field for centroiding</a:t>
            </a:r>
            <a:endParaRPr sz="1600">
              <a:latin typeface="Open Sans"/>
              <a:ea typeface="Open Sans"/>
              <a:cs typeface="Open Sans"/>
              <a:sym typeface="Open Sans"/>
            </a:endParaRPr>
          </a:p>
        </p:txBody>
      </p:sp>
      <p:graphicFrame>
        <p:nvGraphicFramePr>
          <p:cNvPr id="1414" name="Google Shape;1414;p50"/>
          <p:cNvGraphicFramePr/>
          <p:nvPr/>
        </p:nvGraphicFramePr>
        <p:xfrm>
          <a:off x="2303975" y="820125"/>
          <a:ext cx="4968825" cy="1221705"/>
        </p:xfrm>
        <a:graphic>
          <a:graphicData uri="http://schemas.openxmlformats.org/drawingml/2006/table">
            <a:tbl>
              <a:tblPr>
                <a:noFill/>
                <a:tableStyleId>{0BD34714-7692-4388-A2F0-9ED135EE1372}</a:tableStyleId>
              </a:tblPr>
              <a:tblGrid>
                <a:gridCol w="1134400">
                  <a:extLst>
                    <a:ext uri="{9D8B030D-6E8A-4147-A177-3AD203B41FA5}">
                      <a16:colId xmlns:a16="http://schemas.microsoft.com/office/drawing/2014/main" val="20000"/>
                    </a:ext>
                  </a:extLst>
                </a:gridCol>
                <a:gridCol w="1734550">
                  <a:extLst>
                    <a:ext uri="{9D8B030D-6E8A-4147-A177-3AD203B41FA5}">
                      <a16:colId xmlns:a16="http://schemas.microsoft.com/office/drawing/2014/main" val="20001"/>
                    </a:ext>
                  </a:extLst>
                </a:gridCol>
                <a:gridCol w="2099875">
                  <a:extLst>
                    <a:ext uri="{9D8B030D-6E8A-4147-A177-3AD203B41FA5}">
                      <a16:colId xmlns:a16="http://schemas.microsoft.com/office/drawing/2014/main" val="20002"/>
                    </a:ext>
                  </a:extLst>
                </a:gridCol>
              </a:tblGrid>
              <a:tr h="398775">
                <a:tc>
                  <a:txBody>
                    <a:bodyPr/>
                    <a:lstStyle/>
                    <a:p>
                      <a:pPr marL="0" lvl="0" indent="0" algn="l" rtl="0">
                        <a:spcBef>
                          <a:spcPts val="0"/>
                        </a:spcBef>
                        <a:spcAft>
                          <a:spcPts val="0"/>
                        </a:spcAft>
                        <a:buNone/>
                      </a:pPr>
                      <a:r>
                        <a:rPr lang="en">
                          <a:latin typeface="Open Sans"/>
                          <a:ea typeface="Open Sans"/>
                          <a:cs typeface="Open Sans"/>
                          <a:sym typeface="Open Sans"/>
                        </a:rPr>
                        <a:t>Costs</a:t>
                      </a:r>
                      <a:endParaRPr>
                        <a:latin typeface="Open Sans"/>
                        <a:ea typeface="Open Sans"/>
                        <a:cs typeface="Open Sans"/>
                        <a:sym typeface="Open Sans"/>
                      </a:endParaRPr>
                    </a:p>
                  </a:txBody>
                  <a:tcPr marL="91425" marR="91425" marT="91425" marB="91425">
                    <a:lnB w="2857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a:latin typeface="Open Sans"/>
                          <a:ea typeface="Open Sans"/>
                          <a:cs typeface="Open Sans"/>
                          <a:sym typeface="Open Sans"/>
                        </a:rPr>
                        <a:t>Benefits</a:t>
                      </a:r>
                      <a:endParaRPr>
                        <a:latin typeface="Open Sans"/>
                        <a:ea typeface="Open Sans"/>
                        <a:cs typeface="Open Sans"/>
                        <a:sym typeface="Open Sans"/>
                      </a:endParaRPr>
                    </a:p>
                  </a:txBody>
                  <a:tcPr marL="91425" marR="91425" marT="91425" marB="91425">
                    <a:lnB w="2857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a:latin typeface="Open Sans"/>
                          <a:ea typeface="Open Sans"/>
                          <a:cs typeface="Open Sans"/>
                          <a:sym typeface="Open Sans"/>
                        </a:rPr>
                        <a:t>Future Modifications</a:t>
                      </a:r>
                      <a:endParaRPr>
                        <a:latin typeface="Open Sans"/>
                        <a:ea typeface="Open Sans"/>
                        <a:cs typeface="Open Sans"/>
                        <a:sym typeface="Open Sans"/>
                      </a:endParaRPr>
                    </a:p>
                  </a:txBody>
                  <a:tcPr marL="91425" marR="91425" marT="91425" marB="91425">
                    <a:lnB w="28575" cap="flat" cmpd="sng">
                      <a:solidFill>
                        <a:srgbClr val="9E9E9E"/>
                      </a:solidFill>
                      <a:prstDash val="solid"/>
                      <a:round/>
                      <a:headEnd type="none" w="sm" len="sm"/>
                      <a:tailEnd type="none" w="sm" len="sm"/>
                    </a:lnB>
                    <a:solidFill>
                      <a:srgbClr val="9E9E9E">
                        <a:alpha val="47490"/>
                      </a:srgbClr>
                    </a:solidFill>
                  </a:tcPr>
                </a:tc>
                <a:extLst>
                  <a:ext uri="{0D108BD9-81ED-4DB2-BD59-A6C34878D82A}">
                    <a16:rowId xmlns:a16="http://schemas.microsoft.com/office/drawing/2014/main" val="10000"/>
                  </a:ext>
                </a:extLst>
              </a:tr>
              <a:tr h="817575">
                <a:tc>
                  <a:txBody>
                    <a:bodyPr/>
                    <a:lstStyle/>
                    <a:p>
                      <a:pPr marL="0" lvl="0" indent="0" algn="l" rtl="0">
                        <a:spcBef>
                          <a:spcPts val="0"/>
                        </a:spcBef>
                        <a:spcAft>
                          <a:spcPts val="0"/>
                        </a:spcAft>
                        <a:buNone/>
                      </a:pPr>
                      <a:r>
                        <a:rPr lang="en">
                          <a:latin typeface="Open Sans"/>
                          <a:ea typeface="Open Sans"/>
                          <a:cs typeface="Open Sans"/>
                          <a:sym typeface="Open Sans"/>
                        </a:rPr>
                        <a:t>Update Rate</a:t>
                      </a:r>
                      <a:endParaRPr>
                        <a:latin typeface="Open Sans"/>
                        <a:ea typeface="Open Sans"/>
                        <a:cs typeface="Open Sans"/>
                        <a:sym typeface="Open Sans"/>
                      </a:endParaRPr>
                    </a:p>
                  </a:txBody>
                  <a:tcPr marL="91425" marR="91425" marT="91425" marB="91425" anchor="ctr">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latin typeface="Open Sans"/>
                          <a:ea typeface="Open Sans"/>
                          <a:cs typeface="Open Sans"/>
                          <a:sym typeface="Open Sans"/>
                        </a:rPr>
                        <a:t>Accuracy</a:t>
                      </a:r>
                      <a:endParaRPr>
                        <a:latin typeface="Open Sans"/>
                        <a:ea typeface="Open Sans"/>
                        <a:cs typeface="Open Sans"/>
                        <a:sym typeface="Open Sans"/>
                      </a:endParaRPr>
                    </a:p>
                    <a:p>
                      <a:pPr marL="0" lvl="0" indent="0" algn="l" rtl="0">
                        <a:spcBef>
                          <a:spcPts val="0"/>
                        </a:spcBef>
                        <a:spcAft>
                          <a:spcPts val="0"/>
                        </a:spcAft>
                        <a:buNone/>
                      </a:pPr>
                      <a:br>
                        <a:rPr lang="en">
                          <a:latin typeface="Open Sans"/>
                          <a:ea typeface="Open Sans"/>
                          <a:cs typeface="Open Sans"/>
                          <a:sym typeface="Open Sans"/>
                        </a:rPr>
                      </a:br>
                      <a:r>
                        <a:rPr lang="en">
                          <a:latin typeface="Open Sans"/>
                          <a:ea typeface="Open Sans"/>
                          <a:cs typeface="Open Sans"/>
                          <a:sym typeface="Open Sans"/>
                        </a:rPr>
                        <a:t>Simple</a:t>
                      </a:r>
                      <a:endParaRPr>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latin typeface="Open Sans"/>
                          <a:ea typeface="Open Sans"/>
                          <a:cs typeface="Open Sans"/>
                          <a:sym typeface="Open Sans"/>
                        </a:rPr>
                        <a:t>Image downsampling</a:t>
                      </a:r>
                      <a:br>
                        <a:rPr lang="en">
                          <a:latin typeface="Open Sans"/>
                          <a:ea typeface="Open Sans"/>
                          <a:cs typeface="Open Sans"/>
                          <a:sym typeface="Open Sans"/>
                        </a:rPr>
                      </a:br>
                      <a:br>
                        <a:rPr lang="en">
                          <a:latin typeface="Open Sans"/>
                          <a:ea typeface="Open Sans"/>
                          <a:cs typeface="Open Sans"/>
                          <a:sym typeface="Open Sans"/>
                        </a:rPr>
                      </a:br>
                      <a:r>
                        <a:rPr lang="en">
                          <a:latin typeface="Open Sans"/>
                          <a:ea typeface="Open Sans"/>
                          <a:cs typeface="Open Sans"/>
                          <a:sym typeface="Open Sans"/>
                        </a:rPr>
                        <a:t>Log Scaling</a:t>
                      </a:r>
                      <a:endParaRPr>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graphicFrame>
        <p:nvGraphicFramePr>
          <p:cNvPr id="1415" name="Google Shape;1415;p50"/>
          <p:cNvGraphicFramePr/>
          <p:nvPr/>
        </p:nvGraphicFramePr>
        <p:xfrm>
          <a:off x="2303975" y="2657850"/>
          <a:ext cx="4968825" cy="1249650"/>
        </p:xfrm>
        <a:graphic>
          <a:graphicData uri="http://schemas.openxmlformats.org/drawingml/2006/table">
            <a:tbl>
              <a:tblPr>
                <a:noFill/>
                <a:tableStyleId>{0BD34714-7692-4388-A2F0-9ED135EE1372}</a:tableStyleId>
              </a:tblPr>
              <a:tblGrid>
                <a:gridCol w="1134400">
                  <a:extLst>
                    <a:ext uri="{9D8B030D-6E8A-4147-A177-3AD203B41FA5}">
                      <a16:colId xmlns:a16="http://schemas.microsoft.com/office/drawing/2014/main" val="20000"/>
                    </a:ext>
                  </a:extLst>
                </a:gridCol>
                <a:gridCol w="1734550">
                  <a:extLst>
                    <a:ext uri="{9D8B030D-6E8A-4147-A177-3AD203B41FA5}">
                      <a16:colId xmlns:a16="http://schemas.microsoft.com/office/drawing/2014/main" val="20001"/>
                    </a:ext>
                  </a:extLst>
                </a:gridCol>
                <a:gridCol w="2099875">
                  <a:extLst>
                    <a:ext uri="{9D8B030D-6E8A-4147-A177-3AD203B41FA5}">
                      <a16:colId xmlns:a16="http://schemas.microsoft.com/office/drawing/2014/main" val="20002"/>
                    </a:ext>
                  </a:extLst>
                </a:gridCol>
              </a:tblGrid>
              <a:tr h="822925">
                <a:tc>
                  <a:txBody>
                    <a:bodyPr/>
                    <a:lstStyle/>
                    <a:p>
                      <a:pPr marL="0" lvl="0" indent="0" algn="l" rtl="0">
                        <a:spcBef>
                          <a:spcPts val="0"/>
                        </a:spcBef>
                        <a:spcAft>
                          <a:spcPts val="0"/>
                        </a:spcAft>
                        <a:buNone/>
                      </a:pPr>
                      <a:r>
                        <a:rPr lang="en">
                          <a:latin typeface="Open Sans"/>
                          <a:ea typeface="Open Sans"/>
                          <a:cs typeface="Open Sans"/>
                          <a:sym typeface="Open Sans"/>
                        </a:rPr>
                        <a:t>Complexity </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Accuracy</a:t>
                      </a:r>
                      <a:endParaRPr>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a:latin typeface="Open Sans"/>
                          <a:ea typeface="Open Sans"/>
                          <a:cs typeface="Open Sans"/>
                          <a:sym typeface="Open Sans"/>
                        </a:rPr>
                        <a:t>Approximately 10x faster than LIS</a:t>
                      </a:r>
                      <a:endParaRPr>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a:latin typeface="Open Sans"/>
                          <a:ea typeface="Open Sans"/>
                          <a:cs typeface="Open Sans"/>
                          <a:sym typeface="Open Sans"/>
                        </a:rPr>
                        <a:t>Will be implemented post-CDR</a:t>
                      </a:r>
                      <a:br>
                        <a:rPr lang="en">
                          <a:latin typeface="Open Sans"/>
                          <a:ea typeface="Open Sans"/>
                          <a:cs typeface="Open Sans"/>
                          <a:sym typeface="Open Sans"/>
                        </a:rPr>
                      </a:br>
                      <a:br>
                        <a:rPr lang="en">
                          <a:latin typeface="Open Sans"/>
                          <a:ea typeface="Open Sans"/>
                          <a:cs typeface="Open Sans"/>
                          <a:sym typeface="Open Sans"/>
                        </a:rPr>
                      </a:br>
                      <a:r>
                        <a:rPr lang="en">
                          <a:latin typeface="Open Sans"/>
                          <a:ea typeface="Open Sans"/>
                          <a:cs typeface="Open Sans"/>
                          <a:sym typeface="Open Sans"/>
                        </a:rPr>
                        <a:t>Refinement of current model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bl>
          </a:graphicData>
        </a:graphic>
      </p:graphicFrame>
      <p:cxnSp>
        <p:nvCxnSpPr>
          <p:cNvPr id="1416" name="Google Shape;1416;p50"/>
          <p:cNvCxnSpPr/>
          <p:nvPr/>
        </p:nvCxnSpPr>
        <p:spPr>
          <a:xfrm flipH="1">
            <a:off x="4462425" y="1937325"/>
            <a:ext cx="4800" cy="825000"/>
          </a:xfrm>
          <a:prstGeom prst="straightConnector1">
            <a:avLst/>
          </a:prstGeom>
          <a:noFill/>
          <a:ln w="28575" cap="flat" cmpd="sng">
            <a:solidFill>
              <a:schemeClr val="dk2"/>
            </a:solidFill>
            <a:prstDash val="solid"/>
            <a:round/>
            <a:headEnd type="triangle" w="med" len="med"/>
            <a:tailEnd type="triangle" w="med" len="med"/>
          </a:ln>
        </p:spPr>
      </p:cxnSp>
      <p:cxnSp>
        <p:nvCxnSpPr>
          <p:cNvPr id="1417" name="Google Shape;1417;p50"/>
          <p:cNvCxnSpPr/>
          <p:nvPr/>
        </p:nvCxnSpPr>
        <p:spPr>
          <a:xfrm rot="10800000">
            <a:off x="5172925" y="2388063"/>
            <a:ext cx="943200" cy="0"/>
          </a:xfrm>
          <a:prstGeom prst="straightConnector1">
            <a:avLst/>
          </a:prstGeom>
          <a:noFill/>
          <a:ln w="28575" cap="flat" cmpd="sng">
            <a:solidFill>
              <a:schemeClr val="dk2"/>
            </a:solidFill>
            <a:prstDash val="solid"/>
            <a:round/>
            <a:headEnd type="triangle" w="med" len="med"/>
            <a:tailEnd type="none" w="med" len="med"/>
          </a:ln>
        </p:spPr>
      </p:cxnSp>
      <p:pic>
        <p:nvPicPr>
          <p:cNvPr id="1418" name="Google Shape;1418;p50"/>
          <p:cNvPicPr preferRelativeResize="0"/>
          <p:nvPr/>
        </p:nvPicPr>
        <p:blipFill>
          <a:blip r:embed="rId3">
            <a:alphaModFix/>
          </a:blip>
          <a:stretch>
            <a:fillRect/>
          </a:stretch>
        </p:blipFill>
        <p:spPr>
          <a:xfrm>
            <a:off x="7439025" y="740413"/>
            <a:ext cx="1594501" cy="1594501"/>
          </a:xfrm>
          <a:prstGeom prst="rect">
            <a:avLst/>
          </a:prstGeom>
          <a:noFill/>
          <a:ln w="28575" cap="flat" cmpd="sng">
            <a:solidFill>
              <a:srgbClr val="FF0000"/>
            </a:solidFill>
            <a:prstDash val="solid"/>
            <a:round/>
            <a:headEnd type="none" w="sm" len="sm"/>
            <a:tailEnd type="none" w="sm" len="sm"/>
          </a:ln>
        </p:spPr>
      </p:pic>
      <p:pic>
        <p:nvPicPr>
          <p:cNvPr id="1419" name="Google Shape;1419;p50"/>
          <p:cNvPicPr preferRelativeResize="0"/>
          <p:nvPr/>
        </p:nvPicPr>
        <p:blipFill>
          <a:blip r:embed="rId4">
            <a:alphaModFix/>
          </a:blip>
          <a:stretch>
            <a:fillRect/>
          </a:stretch>
        </p:blipFill>
        <p:spPr>
          <a:xfrm>
            <a:off x="7439025" y="2657850"/>
            <a:ext cx="1594501" cy="1594501"/>
          </a:xfrm>
          <a:prstGeom prst="rect">
            <a:avLst/>
          </a:prstGeom>
          <a:noFill/>
          <a:ln>
            <a:noFill/>
          </a:ln>
        </p:spPr>
      </p:pic>
      <p:pic>
        <p:nvPicPr>
          <p:cNvPr id="1420" name="Google Shape;1420;p50"/>
          <p:cNvPicPr preferRelativeResize="0"/>
          <p:nvPr/>
        </p:nvPicPr>
        <p:blipFill rotWithShape="1">
          <a:blip r:embed="rId5">
            <a:alphaModFix/>
          </a:blip>
          <a:srcRect l="7594" t="19726" r="53099" b="26668"/>
          <a:stretch/>
        </p:blipFill>
        <p:spPr>
          <a:xfrm>
            <a:off x="7157375" y="706150"/>
            <a:ext cx="214200" cy="209700"/>
          </a:xfrm>
          <a:prstGeom prst="ellipse">
            <a:avLst/>
          </a:prstGeom>
          <a:noFill/>
          <a:ln>
            <a:noFill/>
          </a:ln>
        </p:spPr>
      </p:pic>
      <p:pic>
        <p:nvPicPr>
          <p:cNvPr id="1421" name="Google Shape;1421;p50"/>
          <p:cNvPicPr preferRelativeResize="0"/>
          <p:nvPr/>
        </p:nvPicPr>
        <p:blipFill rotWithShape="1">
          <a:blip r:embed="rId5">
            <a:alphaModFix/>
          </a:blip>
          <a:srcRect l="7594" t="19726" r="53099" b="26668"/>
          <a:stretch/>
        </p:blipFill>
        <p:spPr>
          <a:xfrm>
            <a:off x="7157375" y="2571750"/>
            <a:ext cx="214200" cy="209700"/>
          </a:xfrm>
          <a:prstGeom prst="ellipse">
            <a:avLst/>
          </a:prstGeom>
          <a:noFill/>
          <a:ln>
            <a:noFill/>
          </a:ln>
        </p:spPr>
      </p:pic>
      <p:pic>
        <p:nvPicPr>
          <p:cNvPr id="1422" name="Google Shape;1422;p50"/>
          <p:cNvPicPr preferRelativeResize="0"/>
          <p:nvPr/>
        </p:nvPicPr>
        <p:blipFill rotWithShape="1">
          <a:blip r:embed="rId5">
            <a:alphaModFix/>
          </a:blip>
          <a:srcRect l="7594" t="19726" r="53099" b="26668"/>
          <a:stretch/>
        </p:blipFill>
        <p:spPr>
          <a:xfrm>
            <a:off x="6120800" y="4219725"/>
            <a:ext cx="214200" cy="209700"/>
          </a:xfrm>
          <a:prstGeom prst="ellipse">
            <a:avLst/>
          </a:prstGeom>
          <a:noFill/>
          <a:ln>
            <a:noFill/>
          </a:ln>
        </p:spPr>
      </p:pic>
      <p:cxnSp>
        <p:nvCxnSpPr>
          <p:cNvPr id="1423" name="Google Shape;1423;p50"/>
          <p:cNvCxnSpPr/>
          <p:nvPr/>
        </p:nvCxnSpPr>
        <p:spPr>
          <a:xfrm flipH="1">
            <a:off x="2938425" y="1956450"/>
            <a:ext cx="4800" cy="825000"/>
          </a:xfrm>
          <a:prstGeom prst="straightConnector1">
            <a:avLst/>
          </a:prstGeom>
          <a:noFill/>
          <a:ln w="28575" cap="flat" cmpd="sng">
            <a:solidFill>
              <a:schemeClr val="dk2"/>
            </a:solidFill>
            <a:prstDash val="solid"/>
            <a:round/>
            <a:headEnd type="triangle" w="med" len="med"/>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51"/>
          <p:cNvSpPr txBox="1">
            <a:spLocks noGrp="1"/>
          </p:cNvSpPr>
          <p:nvPr>
            <p:ph type="sldNum" idx="2"/>
          </p:nvPr>
        </p:nvSpPr>
        <p:spPr>
          <a:xfrm>
            <a:off x="85206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38</a:t>
            </a:fld>
            <a:endParaRPr/>
          </a:p>
        </p:txBody>
      </p:sp>
      <p:sp>
        <p:nvSpPr>
          <p:cNvPr id="1429" name="Google Shape;1429;p51"/>
          <p:cNvSpPr txBox="1">
            <a:spLocks noGrp="1"/>
          </p:cNvSpPr>
          <p:nvPr>
            <p:ph type="title"/>
          </p:nvPr>
        </p:nvSpPr>
        <p:spPr>
          <a:xfrm>
            <a:off x="12117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T Sans Narrow"/>
                <a:ea typeface="PT Sans Narrow"/>
                <a:cs typeface="PT Sans Narrow"/>
                <a:sym typeface="PT Sans Narrow"/>
              </a:rPr>
              <a:t>Software → Tracking vs Lost in Space Performance</a:t>
            </a:r>
            <a:endParaRPr>
              <a:latin typeface="PT Sans Narrow"/>
              <a:ea typeface="PT Sans Narrow"/>
              <a:cs typeface="PT Sans Narrow"/>
              <a:sym typeface="PT Sans Narrow"/>
            </a:endParaRPr>
          </a:p>
        </p:txBody>
      </p:sp>
      <p:sp>
        <p:nvSpPr>
          <p:cNvPr id="1430" name="Google Shape;1430;p51"/>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431" name="Google Shape;1431;p51"/>
          <p:cNvSpPr/>
          <p:nvPr/>
        </p:nvSpPr>
        <p:spPr>
          <a:xfrm>
            <a:off x="1537025" y="4158875"/>
            <a:ext cx="753300" cy="7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2" name="Google Shape;1432;p51" title="Chart"/>
          <p:cNvPicPr preferRelativeResize="0"/>
          <p:nvPr/>
        </p:nvPicPr>
        <p:blipFill>
          <a:blip r:embed="rId3">
            <a:alphaModFix/>
          </a:blip>
          <a:stretch>
            <a:fillRect/>
          </a:stretch>
        </p:blipFill>
        <p:spPr>
          <a:xfrm>
            <a:off x="5191451" y="789601"/>
            <a:ext cx="3538049" cy="3699215"/>
          </a:xfrm>
          <a:prstGeom prst="rect">
            <a:avLst/>
          </a:prstGeom>
          <a:noFill/>
          <a:ln>
            <a:noFill/>
          </a:ln>
        </p:spPr>
      </p:pic>
      <p:pic>
        <p:nvPicPr>
          <p:cNvPr id="1433" name="Google Shape;1433;p51" title="Chart"/>
          <p:cNvPicPr preferRelativeResize="0"/>
          <p:nvPr/>
        </p:nvPicPr>
        <p:blipFill>
          <a:blip r:embed="rId4">
            <a:alphaModFix/>
          </a:blip>
          <a:stretch>
            <a:fillRect/>
          </a:stretch>
        </p:blipFill>
        <p:spPr>
          <a:xfrm>
            <a:off x="212675" y="877500"/>
            <a:ext cx="2875151" cy="3542699"/>
          </a:xfrm>
          <a:prstGeom prst="rect">
            <a:avLst/>
          </a:prstGeom>
          <a:noFill/>
          <a:ln>
            <a:noFill/>
          </a:ln>
        </p:spPr>
      </p:pic>
      <p:sp>
        <p:nvSpPr>
          <p:cNvPr id="1434" name="Google Shape;1434;p51"/>
          <p:cNvSpPr txBox="1"/>
          <p:nvPr/>
        </p:nvSpPr>
        <p:spPr>
          <a:xfrm>
            <a:off x="6692475" y="1219325"/>
            <a:ext cx="2251500" cy="400200"/>
          </a:xfrm>
          <a:prstGeom prst="rect">
            <a:avLst/>
          </a:prstGeom>
          <a:solidFill>
            <a:srgbClr val="D5A6BD"/>
          </a:soli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3.4 - accuracy 0.05°</a:t>
            </a:r>
            <a:endParaRPr b="1">
              <a:latin typeface="Open Sans"/>
              <a:ea typeface="Open Sans"/>
              <a:cs typeface="Open Sans"/>
              <a:sym typeface="Open Sans"/>
            </a:endParaRPr>
          </a:p>
        </p:txBody>
      </p:sp>
      <p:sp>
        <p:nvSpPr>
          <p:cNvPr id="1435" name="Google Shape;1435;p51"/>
          <p:cNvSpPr txBox="1"/>
          <p:nvPr/>
        </p:nvSpPr>
        <p:spPr>
          <a:xfrm>
            <a:off x="3112013" y="3403700"/>
            <a:ext cx="2251500" cy="400200"/>
          </a:xfrm>
          <a:prstGeom prst="rect">
            <a:avLst/>
          </a:prstGeom>
          <a:solidFill>
            <a:srgbClr val="A2C4C9"/>
          </a:soli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DR 3.2 - speed 5 Hz</a:t>
            </a:r>
            <a:endParaRPr b="1">
              <a:latin typeface="Open Sans"/>
              <a:ea typeface="Open Sans"/>
              <a:cs typeface="Open Sans"/>
              <a:sym typeface="Open Sans"/>
            </a:endParaRPr>
          </a:p>
        </p:txBody>
      </p:sp>
      <p:cxnSp>
        <p:nvCxnSpPr>
          <p:cNvPr id="1436" name="Google Shape;1436;p51"/>
          <p:cNvCxnSpPr>
            <a:stCxn id="1435" idx="1"/>
          </p:cNvCxnSpPr>
          <p:nvPr/>
        </p:nvCxnSpPr>
        <p:spPr>
          <a:xfrm rot="10800000">
            <a:off x="914813" y="3597200"/>
            <a:ext cx="2197200" cy="6600"/>
          </a:xfrm>
          <a:prstGeom prst="straightConnector1">
            <a:avLst/>
          </a:prstGeom>
          <a:noFill/>
          <a:ln w="38100" cap="flat" cmpd="sng">
            <a:solidFill>
              <a:schemeClr val="dk2"/>
            </a:solidFill>
            <a:prstDash val="solid"/>
            <a:round/>
            <a:headEnd type="none" w="med" len="med"/>
            <a:tailEnd type="none" w="med" len="med"/>
          </a:ln>
        </p:spPr>
      </p:cxnSp>
      <p:cxnSp>
        <p:nvCxnSpPr>
          <p:cNvPr id="1437" name="Google Shape;1437;p51"/>
          <p:cNvCxnSpPr>
            <a:stCxn id="1434" idx="1"/>
          </p:cNvCxnSpPr>
          <p:nvPr/>
        </p:nvCxnSpPr>
        <p:spPr>
          <a:xfrm rot="10800000">
            <a:off x="5962575" y="1419125"/>
            <a:ext cx="729900" cy="300"/>
          </a:xfrm>
          <a:prstGeom prst="straightConnector1">
            <a:avLst/>
          </a:prstGeom>
          <a:noFill/>
          <a:ln w="38100" cap="flat" cmpd="sng">
            <a:solidFill>
              <a:schemeClr val="dk2"/>
            </a:solidFill>
            <a:prstDash val="solid"/>
            <a:round/>
            <a:headEnd type="none" w="med" len="med"/>
            <a:tailEnd type="none" w="med" len="med"/>
          </a:ln>
        </p:spPr>
      </p:cxnSp>
      <p:sp>
        <p:nvSpPr>
          <p:cNvPr id="1438" name="Google Shape;1438;p51"/>
          <p:cNvSpPr txBox="1"/>
          <p:nvPr/>
        </p:nvSpPr>
        <p:spPr>
          <a:xfrm>
            <a:off x="3279125" y="895925"/>
            <a:ext cx="1917300" cy="1046700"/>
          </a:xfrm>
          <a:prstGeom prst="rect">
            <a:avLst/>
          </a:prstGeom>
          <a:solidFill>
            <a:srgbClr val="A2C4C9"/>
          </a:solidFill>
          <a:ln w="38100" cap="flat" cmpd="sng">
            <a:solidFill>
              <a:srgbClr val="52B42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Combination of LIS &amp; tracking is expected to reach 5Hz</a:t>
            </a:r>
            <a:endParaRPr b="1">
              <a:latin typeface="Open Sans"/>
              <a:ea typeface="Open Sans"/>
              <a:cs typeface="Open Sans"/>
              <a:sym typeface="Open Sans"/>
            </a:endParaRPr>
          </a:p>
        </p:txBody>
      </p:sp>
      <p:sp>
        <p:nvSpPr>
          <p:cNvPr id="1439" name="Google Shape;1439;p51"/>
          <p:cNvSpPr txBox="1"/>
          <p:nvPr/>
        </p:nvSpPr>
        <p:spPr>
          <a:xfrm>
            <a:off x="3279125" y="2149813"/>
            <a:ext cx="1917300" cy="831300"/>
          </a:xfrm>
          <a:prstGeom prst="rect">
            <a:avLst/>
          </a:prstGeom>
          <a:solidFill>
            <a:srgbClr val="D5A6BD"/>
          </a:solidFill>
          <a:ln w="38100" cap="flat" cmpd="sng">
            <a:solidFill>
              <a:srgbClr val="52B42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Both softwares exceed accuracy of 0.05</a:t>
            </a:r>
            <a:r>
              <a:rPr lang="en" b="1">
                <a:solidFill>
                  <a:schemeClr val="dk1"/>
                </a:solidFill>
                <a:latin typeface="Open Sans"/>
                <a:ea typeface="Open Sans"/>
                <a:cs typeface="Open Sans"/>
                <a:sym typeface="Open Sans"/>
              </a:rPr>
              <a:t>°(1σ)</a:t>
            </a:r>
            <a:endParaRPr b="1">
              <a:latin typeface="Open Sans"/>
              <a:ea typeface="Open Sans"/>
              <a:cs typeface="Open Sans"/>
              <a:sym typeface="Open Sans"/>
            </a:endParaRPr>
          </a:p>
        </p:txBody>
      </p:sp>
      <p:pic>
        <p:nvPicPr>
          <p:cNvPr id="1440" name="Google Shape;1440;p51"/>
          <p:cNvPicPr preferRelativeResize="0"/>
          <p:nvPr/>
        </p:nvPicPr>
        <p:blipFill rotWithShape="1">
          <a:blip r:embed="rId5">
            <a:alphaModFix/>
          </a:blip>
          <a:srcRect l="7594" t="19726" r="53099" b="26668"/>
          <a:stretch/>
        </p:blipFill>
        <p:spPr>
          <a:xfrm>
            <a:off x="4464900" y="2692663"/>
            <a:ext cx="214200" cy="209700"/>
          </a:xfrm>
          <a:prstGeom prst="ellipse">
            <a:avLst/>
          </a:prstGeom>
          <a:noFill/>
          <a:ln>
            <a:noFill/>
          </a:ln>
        </p:spPr>
      </p:pic>
      <p:pic>
        <p:nvPicPr>
          <p:cNvPr id="1441" name="Google Shape;1441;p51"/>
          <p:cNvPicPr preferRelativeResize="0"/>
          <p:nvPr/>
        </p:nvPicPr>
        <p:blipFill rotWithShape="1">
          <a:blip r:embed="rId5">
            <a:alphaModFix/>
          </a:blip>
          <a:srcRect l="7594" t="19726" r="53099" b="26668"/>
          <a:stretch/>
        </p:blipFill>
        <p:spPr>
          <a:xfrm>
            <a:off x="4464900" y="1663963"/>
            <a:ext cx="214200" cy="209700"/>
          </a:xfrm>
          <a:prstGeom prst="ellipse">
            <a:avLst/>
          </a:prstGeom>
          <a:noFill/>
          <a:ln>
            <a:noFill/>
          </a:ln>
        </p:spPr>
      </p:pic>
      <p:sp>
        <p:nvSpPr>
          <p:cNvPr id="1442" name="Google Shape;1442;p51"/>
          <p:cNvSpPr/>
          <p:nvPr/>
        </p:nvSpPr>
        <p:spPr>
          <a:xfrm>
            <a:off x="1841525" y="1013200"/>
            <a:ext cx="892200" cy="249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1"/>
          <p:cNvSpPr txBox="1"/>
          <p:nvPr/>
        </p:nvSpPr>
        <p:spPr>
          <a:xfrm>
            <a:off x="1299125" y="4035300"/>
            <a:ext cx="106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Open Sans"/>
                <a:ea typeface="Open Sans"/>
                <a:cs typeface="Open Sans"/>
                <a:sym typeface="Open Sans"/>
              </a:rPr>
              <a:t>(Laptop)</a:t>
            </a:r>
            <a:endParaRPr sz="1300">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5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 Image Processing Hardware</a:t>
            </a:r>
            <a:endParaRPr/>
          </a:p>
        </p:txBody>
      </p:sp>
      <p:sp>
        <p:nvSpPr>
          <p:cNvPr id="1449" name="Google Shape;1449;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39</a:t>
            </a:fld>
            <a:endParaRPr/>
          </a:p>
        </p:txBody>
      </p:sp>
      <p:sp>
        <p:nvSpPr>
          <p:cNvPr id="1450" name="Google Shape;1450;p52"/>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graphicFrame>
        <p:nvGraphicFramePr>
          <p:cNvPr id="1451" name="Google Shape;1451;p52"/>
          <p:cNvGraphicFramePr/>
          <p:nvPr/>
        </p:nvGraphicFramePr>
        <p:xfrm>
          <a:off x="997550" y="1251872"/>
          <a:ext cx="3471375" cy="2639775"/>
        </p:xfrm>
        <a:graphic>
          <a:graphicData uri="http://schemas.openxmlformats.org/drawingml/2006/table">
            <a:tbl>
              <a:tblPr>
                <a:noFill/>
                <a:tableStyleId>{0BD34714-7692-4388-A2F0-9ED135EE1372}</a:tableStyleId>
              </a:tblPr>
              <a:tblGrid>
                <a:gridCol w="3471375">
                  <a:extLst>
                    <a:ext uri="{9D8B030D-6E8A-4147-A177-3AD203B41FA5}">
                      <a16:colId xmlns:a16="http://schemas.microsoft.com/office/drawing/2014/main" val="20000"/>
                    </a:ext>
                  </a:extLst>
                </a:gridCol>
              </a:tblGrid>
              <a:tr h="528300">
                <a:tc>
                  <a:txBody>
                    <a:bodyPr/>
                    <a:lstStyle/>
                    <a:p>
                      <a:pPr marL="0" lvl="0" indent="0" algn="ctr" rtl="0">
                        <a:spcBef>
                          <a:spcPts val="0"/>
                        </a:spcBef>
                        <a:spcAft>
                          <a:spcPts val="0"/>
                        </a:spcAft>
                        <a:buNone/>
                      </a:pPr>
                      <a:r>
                        <a:rPr lang="en" sz="1600" b="1">
                          <a:solidFill>
                            <a:schemeClr val="dk1"/>
                          </a:solidFill>
                          <a:latin typeface="Open Sans"/>
                          <a:ea typeface="Open Sans"/>
                          <a:cs typeface="Open Sans"/>
                          <a:sym typeface="Open Sans"/>
                        </a:rPr>
                        <a:t>Design Requirement</a:t>
                      </a:r>
                      <a:endParaRPr sz="1600" b="1">
                        <a:solidFill>
                          <a:schemeClr val="dk1"/>
                        </a:solidFill>
                        <a:latin typeface="Open Sans"/>
                        <a:ea typeface="Open Sans"/>
                        <a:cs typeface="Open Sans"/>
                        <a:sym typeface="Open Sans"/>
                      </a:endParaRPr>
                    </a:p>
                  </a:txBody>
                  <a:tcPr marL="91425" marR="91425" marT="0" marB="91425" anchor="ctr">
                    <a:solidFill>
                      <a:srgbClr val="CFB87C"/>
                    </a:solidFill>
                  </a:tcPr>
                </a:tc>
                <a:extLst>
                  <a:ext uri="{0D108BD9-81ED-4DB2-BD59-A6C34878D82A}">
                    <a16:rowId xmlns:a16="http://schemas.microsoft.com/office/drawing/2014/main" val="10000"/>
                  </a:ext>
                </a:extLst>
              </a:tr>
              <a:tr h="738000">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The selected star catalog shall be stored in the on-board microcontroller</a:t>
                      </a:r>
                      <a:endParaRPr sz="1200">
                        <a:solidFill>
                          <a:schemeClr val="dk1"/>
                        </a:solidFill>
                        <a:latin typeface="Open Sans"/>
                        <a:ea typeface="Open Sans"/>
                        <a:cs typeface="Open Sans"/>
                        <a:sym typeface="Open Sans"/>
                      </a:endParaRPr>
                    </a:p>
                  </a:txBody>
                  <a:tcPr marL="91425" marR="91425" marT="0" marB="91425" anchor="ctr">
                    <a:solidFill>
                      <a:srgbClr val="9FC5E8"/>
                    </a:solidFill>
                  </a:tcPr>
                </a:tc>
                <a:extLst>
                  <a:ext uri="{0D108BD9-81ED-4DB2-BD59-A6C34878D82A}">
                    <a16:rowId xmlns:a16="http://schemas.microsoft.com/office/drawing/2014/main" val="10001"/>
                  </a:ext>
                </a:extLst>
              </a:tr>
              <a:tr h="635475">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Attitude solutions shall be generated at a rate of </a:t>
                      </a:r>
                      <a:r>
                        <a:rPr lang="en" sz="1200" b="1">
                          <a:solidFill>
                            <a:schemeClr val="dk1"/>
                          </a:solidFill>
                          <a:latin typeface="Open Sans"/>
                          <a:ea typeface="Open Sans"/>
                          <a:cs typeface="Open Sans"/>
                          <a:sym typeface="Open Sans"/>
                        </a:rPr>
                        <a:t>0.2 Hz</a:t>
                      </a:r>
                      <a:r>
                        <a:rPr lang="en" sz="1200">
                          <a:solidFill>
                            <a:schemeClr val="dk1"/>
                          </a:solidFill>
                          <a:latin typeface="Open Sans"/>
                          <a:ea typeface="Open Sans"/>
                          <a:cs typeface="Open Sans"/>
                          <a:sym typeface="Open Sans"/>
                        </a:rPr>
                        <a:t> or greater</a:t>
                      </a:r>
                      <a:endParaRPr sz="1200">
                        <a:solidFill>
                          <a:schemeClr val="dk1"/>
                        </a:solidFill>
                        <a:latin typeface="Open Sans"/>
                        <a:ea typeface="Open Sans"/>
                        <a:cs typeface="Open Sans"/>
                        <a:sym typeface="Open Sans"/>
                      </a:endParaRPr>
                    </a:p>
                  </a:txBody>
                  <a:tcPr marL="91425" marR="91425" marT="0" marB="91425" anchor="ctr">
                    <a:solidFill>
                      <a:srgbClr val="C83DEC">
                        <a:alpha val="25140"/>
                      </a:srgbClr>
                    </a:solidFill>
                  </a:tcPr>
                </a:tc>
                <a:extLst>
                  <a:ext uri="{0D108BD9-81ED-4DB2-BD59-A6C34878D82A}">
                    <a16:rowId xmlns:a16="http://schemas.microsoft.com/office/drawing/2014/main" val="10002"/>
                  </a:ext>
                </a:extLst>
              </a:tr>
              <a:tr h="738000">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The star tracker shall operate on a maximum continuous power of </a:t>
                      </a:r>
                      <a:r>
                        <a:rPr lang="en" sz="1200" b="1">
                          <a:solidFill>
                            <a:schemeClr val="dk1"/>
                          </a:solidFill>
                          <a:latin typeface="Open Sans"/>
                          <a:ea typeface="Open Sans"/>
                          <a:cs typeface="Open Sans"/>
                          <a:sym typeface="Open Sans"/>
                        </a:rPr>
                        <a:t>2W</a:t>
                      </a:r>
                      <a:endParaRPr sz="1200" b="1">
                        <a:solidFill>
                          <a:schemeClr val="dk1"/>
                        </a:solidFill>
                        <a:latin typeface="Open Sans"/>
                        <a:ea typeface="Open Sans"/>
                        <a:cs typeface="Open Sans"/>
                        <a:sym typeface="Open Sans"/>
                      </a:endParaRPr>
                    </a:p>
                  </a:txBody>
                  <a:tcPr marL="91425" marR="91425" marT="0" marB="91425" anchor="ctr">
                    <a:solidFill>
                      <a:srgbClr val="C83DEC">
                        <a:alpha val="25140"/>
                      </a:srgbClr>
                    </a:solidFill>
                  </a:tcPr>
                </a:tc>
                <a:extLst>
                  <a:ext uri="{0D108BD9-81ED-4DB2-BD59-A6C34878D82A}">
                    <a16:rowId xmlns:a16="http://schemas.microsoft.com/office/drawing/2014/main" val="10003"/>
                  </a:ext>
                </a:extLst>
              </a:tr>
            </a:tbl>
          </a:graphicData>
        </a:graphic>
      </p:graphicFrame>
      <p:sp>
        <p:nvSpPr>
          <p:cNvPr id="1452" name="Google Shape;1452;p52"/>
          <p:cNvSpPr txBox="1"/>
          <p:nvPr/>
        </p:nvSpPr>
        <p:spPr>
          <a:xfrm>
            <a:off x="4972600" y="1144875"/>
            <a:ext cx="2729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u="sng">
                <a:solidFill>
                  <a:schemeClr val="dk1"/>
                </a:solidFill>
                <a:latin typeface="Open Sans"/>
                <a:ea typeface="Open Sans"/>
                <a:cs typeface="Open Sans"/>
                <a:sym typeface="Open Sans"/>
              </a:rPr>
              <a:t>Section Outline</a:t>
            </a:r>
            <a:endParaRPr sz="1600" b="1" u="sng">
              <a:solidFill>
                <a:schemeClr val="dk1"/>
              </a:solidFill>
              <a:latin typeface="Open Sans"/>
              <a:ea typeface="Open Sans"/>
              <a:cs typeface="Open Sans"/>
              <a:sym typeface="Open Sans"/>
            </a:endParaRPr>
          </a:p>
        </p:txBody>
      </p:sp>
      <p:sp>
        <p:nvSpPr>
          <p:cNvPr id="1453" name="Google Shape;1453;p52"/>
          <p:cNvSpPr txBox="1"/>
          <p:nvPr/>
        </p:nvSpPr>
        <p:spPr>
          <a:xfrm>
            <a:off x="5233301" y="1703953"/>
            <a:ext cx="2208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B5394"/>
                </a:solidFill>
                <a:latin typeface="Open Sans"/>
                <a:ea typeface="Open Sans"/>
                <a:cs typeface="Open Sans"/>
                <a:sym typeface="Open Sans"/>
              </a:rPr>
              <a:t>Electrical Hardware</a:t>
            </a:r>
            <a:endParaRPr b="1">
              <a:solidFill>
                <a:srgbClr val="0B5394"/>
              </a:solidFill>
              <a:latin typeface="Open Sans"/>
              <a:ea typeface="Open Sans"/>
              <a:cs typeface="Open Sans"/>
              <a:sym typeface="Open Sans"/>
            </a:endParaRPr>
          </a:p>
          <a:p>
            <a:pPr marL="0" lvl="0" indent="0" algn="ctr" rtl="0">
              <a:spcBef>
                <a:spcPts val="0"/>
              </a:spcBef>
              <a:spcAft>
                <a:spcPts val="0"/>
              </a:spcAft>
              <a:buNone/>
            </a:pPr>
            <a:r>
              <a:rPr lang="en" b="1">
                <a:solidFill>
                  <a:srgbClr val="0B5394"/>
                </a:solidFill>
                <a:latin typeface="Open Sans"/>
                <a:ea typeface="Open Sans"/>
                <a:cs typeface="Open Sans"/>
                <a:sym typeface="Open Sans"/>
              </a:rPr>
              <a:t>Interfaces &amp; Specs</a:t>
            </a:r>
            <a:endParaRPr b="1">
              <a:solidFill>
                <a:srgbClr val="0B5394"/>
              </a:solidFill>
              <a:latin typeface="Open Sans"/>
              <a:ea typeface="Open Sans"/>
              <a:cs typeface="Open Sans"/>
              <a:sym typeface="Open Sans"/>
            </a:endParaRPr>
          </a:p>
        </p:txBody>
      </p:sp>
      <p:sp>
        <p:nvSpPr>
          <p:cNvPr id="1454" name="Google Shape;1454;p52"/>
          <p:cNvSpPr txBox="1"/>
          <p:nvPr/>
        </p:nvSpPr>
        <p:spPr>
          <a:xfrm>
            <a:off x="5333950" y="2956500"/>
            <a:ext cx="2007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FF"/>
                </a:solidFill>
                <a:latin typeface="Open Sans"/>
                <a:ea typeface="Open Sans"/>
                <a:cs typeface="Open Sans"/>
                <a:sym typeface="Open Sans"/>
              </a:rPr>
              <a:t>Power &amp; Time to Solve Test</a:t>
            </a:r>
            <a:endParaRPr b="1">
              <a:solidFill>
                <a:srgbClr val="FF00FF"/>
              </a:solidFill>
              <a:latin typeface="Open Sans"/>
              <a:ea typeface="Open Sans"/>
              <a:cs typeface="Open Sans"/>
              <a:sym typeface="Open Sans"/>
            </a:endParaRPr>
          </a:p>
        </p:txBody>
      </p:sp>
      <p:cxnSp>
        <p:nvCxnSpPr>
          <p:cNvPr id="1455" name="Google Shape;1455;p52"/>
          <p:cNvCxnSpPr/>
          <p:nvPr/>
        </p:nvCxnSpPr>
        <p:spPr>
          <a:xfrm>
            <a:off x="6335950" y="2447513"/>
            <a:ext cx="3000" cy="381000"/>
          </a:xfrm>
          <a:prstGeom prst="straightConnector1">
            <a:avLst/>
          </a:prstGeom>
          <a:noFill/>
          <a:ln w="28575" cap="flat" cmpd="sng">
            <a:solidFill>
              <a:srgbClr val="9E9E9E"/>
            </a:solidFill>
            <a:prstDash val="solid"/>
            <a:round/>
            <a:headEnd type="none" w="med" len="med"/>
            <a:tailEnd type="stealth"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Project Overview</a:t>
            </a:r>
            <a:endParaRPr dirty="0"/>
          </a:p>
        </p:txBody>
      </p:sp>
      <p:sp>
        <p:nvSpPr>
          <p:cNvPr id="265" name="Google Shape;26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
        <p:nvSpPr>
          <p:cNvPr id="266" name="Google Shape;266;p17"/>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67" name="Google Shape;267;p17"/>
          <p:cNvSpPr/>
          <p:nvPr/>
        </p:nvSpPr>
        <p:spPr>
          <a:xfrm>
            <a:off x="514350" y="857250"/>
            <a:ext cx="7191300" cy="393600"/>
          </a:xfrm>
          <a:prstGeom prst="rect">
            <a:avLst/>
          </a:prstGeom>
          <a:solidFill>
            <a:srgbClr val="F6B2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latin typeface="Open Sans"/>
                <a:ea typeface="Open Sans"/>
                <a:cs typeface="Open Sans"/>
                <a:sym typeface="Open Sans"/>
              </a:rPr>
              <a:t>Motivation &amp; Background</a:t>
            </a:r>
            <a:endParaRPr sz="1600" b="1" dirty="0">
              <a:latin typeface="Open Sans"/>
              <a:ea typeface="Open Sans"/>
              <a:cs typeface="Open Sans"/>
              <a:sym typeface="Open Sans"/>
            </a:endParaRPr>
          </a:p>
        </p:txBody>
      </p:sp>
      <p:sp>
        <p:nvSpPr>
          <p:cNvPr id="268" name="Google Shape;268;p17"/>
          <p:cNvSpPr/>
          <p:nvPr/>
        </p:nvSpPr>
        <p:spPr>
          <a:xfrm>
            <a:off x="714375" y="1323975"/>
            <a:ext cx="4772100" cy="116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CubIST is </a:t>
            </a:r>
            <a:r>
              <a:rPr lang="en" b="1" dirty="0">
                <a:latin typeface="Open Sans"/>
                <a:ea typeface="Open Sans"/>
                <a:cs typeface="Open Sans"/>
                <a:sym typeface="Open Sans"/>
              </a:rPr>
              <a:t>NOT</a:t>
            </a:r>
            <a:r>
              <a:rPr lang="en" dirty="0">
                <a:latin typeface="Open Sans"/>
                <a:ea typeface="Open Sans"/>
                <a:cs typeface="Open Sans"/>
                <a:sym typeface="Open Sans"/>
              </a:rPr>
              <a:t> intended to fly in space, instead:</a:t>
            </a:r>
            <a:endParaRPr dirty="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dirty="0">
                <a:latin typeface="Open Sans"/>
                <a:ea typeface="Open Sans"/>
                <a:cs typeface="Open Sans"/>
                <a:sym typeface="Open Sans"/>
              </a:rPr>
              <a:t>Need for in house star tracker at CU Boulder </a:t>
            </a:r>
            <a:endParaRPr dirty="0">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dirty="0">
                <a:solidFill>
                  <a:schemeClr val="dk1"/>
                </a:solidFill>
                <a:latin typeface="Open Sans"/>
                <a:ea typeface="Open Sans"/>
                <a:cs typeface="Open Sans"/>
                <a:sym typeface="Open Sans"/>
              </a:rPr>
              <a:t>Functions as a </a:t>
            </a:r>
            <a:r>
              <a:rPr lang="en" i="1" dirty="0">
                <a:solidFill>
                  <a:schemeClr val="dk1"/>
                </a:solidFill>
                <a:latin typeface="Open Sans"/>
                <a:ea typeface="Open Sans"/>
                <a:cs typeface="Open Sans"/>
                <a:sym typeface="Open Sans"/>
              </a:rPr>
              <a:t>learning element</a:t>
            </a:r>
            <a:r>
              <a:rPr lang="en" dirty="0">
                <a:solidFill>
                  <a:schemeClr val="dk1"/>
                </a:solidFill>
                <a:latin typeface="Open Sans"/>
                <a:ea typeface="Open Sans"/>
                <a:cs typeface="Open Sans"/>
                <a:sym typeface="Open Sans"/>
              </a:rPr>
              <a:t> </a:t>
            </a:r>
            <a:r>
              <a:rPr lang="en" dirty="0">
                <a:latin typeface="Open Sans"/>
                <a:ea typeface="Open Sans"/>
                <a:cs typeface="Open Sans"/>
                <a:sym typeface="Open Sans"/>
              </a:rPr>
              <a:t> </a:t>
            </a:r>
            <a:endParaRPr dirty="0">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i="1" dirty="0">
                <a:latin typeface="Open Sans"/>
                <a:ea typeface="Open Sans"/>
                <a:cs typeface="Open Sans"/>
                <a:sym typeface="Open Sans"/>
              </a:rPr>
              <a:t>Alternative</a:t>
            </a:r>
            <a:r>
              <a:rPr lang="en" dirty="0">
                <a:latin typeface="Open Sans"/>
                <a:ea typeface="Open Sans"/>
                <a:cs typeface="Open Sans"/>
                <a:sym typeface="Open Sans"/>
              </a:rPr>
              <a:t> to other orientation sensors</a:t>
            </a:r>
            <a:endParaRPr dirty="0">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i="1" dirty="0">
                <a:latin typeface="Open Sans"/>
                <a:ea typeface="Open Sans"/>
                <a:cs typeface="Open Sans"/>
                <a:sym typeface="Open Sans"/>
              </a:rPr>
              <a:t>Customization</a:t>
            </a:r>
            <a:r>
              <a:rPr lang="en" dirty="0">
                <a:latin typeface="Open Sans"/>
                <a:ea typeface="Open Sans"/>
                <a:cs typeface="Open Sans"/>
                <a:sym typeface="Open Sans"/>
              </a:rPr>
              <a:t> for future CubeSat missions</a:t>
            </a:r>
            <a:endParaRPr dirty="0">
              <a:latin typeface="Open Sans"/>
              <a:ea typeface="Open Sans"/>
              <a:cs typeface="Open Sans"/>
              <a:sym typeface="Open Sans"/>
            </a:endParaRPr>
          </a:p>
        </p:txBody>
      </p:sp>
      <p:sp>
        <p:nvSpPr>
          <p:cNvPr id="269" name="Google Shape;269;p17"/>
          <p:cNvSpPr/>
          <p:nvPr/>
        </p:nvSpPr>
        <p:spPr>
          <a:xfrm>
            <a:off x="514350" y="2647950"/>
            <a:ext cx="7429500" cy="393600"/>
          </a:xfrm>
          <a:prstGeom prst="rect">
            <a:avLst/>
          </a:prstGeom>
          <a:solidFill>
            <a:srgbClr val="78E0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Open Sans"/>
                <a:ea typeface="Open Sans"/>
                <a:cs typeface="Open Sans"/>
                <a:sym typeface="Open Sans"/>
              </a:rPr>
              <a:t>Mission</a:t>
            </a:r>
            <a:endParaRPr sz="1600" b="1">
              <a:latin typeface="Open Sans"/>
              <a:ea typeface="Open Sans"/>
              <a:cs typeface="Open Sans"/>
              <a:sym typeface="Open Sans"/>
            </a:endParaRPr>
          </a:p>
        </p:txBody>
      </p:sp>
      <p:sp>
        <p:nvSpPr>
          <p:cNvPr id="270" name="Google Shape;270;p17"/>
          <p:cNvSpPr/>
          <p:nvPr/>
        </p:nvSpPr>
        <p:spPr>
          <a:xfrm>
            <a:off x="6282053" y="3525726"/>
            <a:ext cx="2505600" cy="194700"/>
          </a:xfrm>
          <a:prstGeom prst="ellipse">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714375" y="3133725"/>
            <a:ext cx="5877000" cy="116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Open Sans"/>
                <a:ea typeface="Open Sans"/>
                <a:cs typeface="Open Sans"/>
                <a:sym typeface="Open Sans"/>
              </a:rPr>
              <a:t>CubIST’s</a:t>
            </a:r>
            <a:r>
              <a:rPr lang="en" dirty="0">
                <a:latin typeface="Open Sans"/>
                <a:ea typeface="Open Sans"/>
                <a:cs typeface="Open Sans"/>
                <a:sym typeface="Open Sans"/>
              </a:rPr>
              <a:t> purpose is to design, build, and test a </a:t>
            </a:r>
            <a:r>
              <a:rPr lang="en" i="1" dirty="0">
                <a:latin typeface="Open Sans"/>
                <a:ea typeface="Open Sans"/>
                <a:cs typeface="Open Sans"/>
                <a:sym typeface="Open Sans"/>
              </a:rPr>
              <a:t>prototype</a:t>
            </a:r>
            <a:r>
              <a:rPr lang="en" dirty="0">
                <a:latin typeface="Open Sans"/>
                <a:ea typeface="Open Sans"/>
                <a:cs typeface="Open Sans"/>
                <a:sym typeface="Open Sans"/>
              </a:rPr>
              <a:t> star tracker. </a:t>
            </a:r>
            <a:br>
              <a:rPr lang="en" dirty="0">
                <a:latin typeface="Open Sans"/>
                <a:ea typeface="Open Sans"/>
                <a:cs typeface="Open Sans"/>
                <a:sym typeface="Open Sans"/>
              </a:rPr>
            </a:br>
            <a:r>
              <a:rPr lang="en" dirty="0">
                <a:latin typeface="Open Sans"/>
                <a:ea typeface="Open Sans"/>
                <a:cs typeface="Open Sans"/>
                <a:sym typeface="Open Sans"/>
              </a:rPr>
              <a:t>CubIST will take images of stars and compare the patterns it detects to a star catalog.</a:t>
            </a: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CubIST will deliver an attitude solution for future CubeSat missions to use. </a:t>
            </a:r>
            <a:endParaRPr dirty="0">
              <a:latin typeface="Open Sans"/>
              <a:ea typeface="Open Sans"/>
              <a:cs typeface="Open Sans"/>
              <a:sym typeface="Open Sans"/>
            </a:endParaRPr>
          </a:p>
        </p:txBody>
      </p:sp>
      <p:grpSp>
        <p:nvGrpSpPr>
          <p:cNvPr id="272" name="Google Shape;272;p17"/>
          <p:cNvGrpSpPr/>
          <p:nvPr/>
        </p:nvGrpSpPr>
        <p:grpSpPr>
          <a:xfrm>
            <a:off x="6209790" y="1229438"/>
            <a:ext cx="2649440" cy="2388763"/>
            <a:chOff x="3213925" y="1891000"/>
            <a:chExt cx="2713200" cy="2446250"/>
          </a:xfrm>
        </p:grpSpPr>
        <p:sp>
          <p:nvSpPr>
            <p:cNvPr id="273" name="Google Shape;273;p17"/>
            <p:cNvSpPr/>
            <p:nvPr/>
          </p:nvSpPr>
          <p:spPr>
            <a:xfrm>
              <a:off x="3850250" y="3314550"/>
              <a:ext cx="1440600" cy="10227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3472725" y="2550575"/>
              <a:ext cx="2195700" cy="1558800"/>
            </a:xfrm>
            <a:prstGeom prst="ellipse">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3213925" y="1891000"/>
              <a:ext cx="2713200" cy="1926300"/>
            </a:xfrm>
            <a:prstGeom prst="ellipse">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6" name="Google Shape;276;p17" title="Gráfico">
            <a:hlinkClick r:id="rId3"/>
          </p:cNvPr>
          <p:cNvPicPr preferRelativeResize="0"/>
          <p:nvPr/>
        </p:nvPicPr>
        <p:blipFill rotWithShape="1">
          <a:blip r:embed="rId4">
            <a:alphaModFix/>
          </a:blip>
          <a:srcRect l="18431" t="7833" r="18425" b="7842"/>
          <a:stretch/>
        </p:blipFill>
        <p:spPr>
          <a:xfrm>
            <a:off x="6248801" y="737258"/>
            <a:ext cx="2574915" cy="2126264"/>
          </a:xfrm>
          <a:prstGeom prst="rect">
            <a:avLst/>
          </a:prstGeom>
          <a:noFill/>
          <a:ln>
            <a:noFill/>
          </a:ln>
        </p:spPr>
      </p:pic>
      <p:sp>
        <p:nvSpPr>
          <p:cNvPr id="277" name="Google Shape;277;p17"/>
          <p:cNvSpPr/>
          <p:nvPr/>
        </p:nvSpPr>
        <p:spPr>
          <a:xfrm rot="-2469453">
            <a:off x="6652325" y="1357990"/>
            <a:ext cx="284897" cy="292320"/>
          </a:xfrm>
          <a:prstGeom prst="bentArrow">
            <a:avLst>
              <a:gd name="adj1" fmla="val 25000"/>
              <a:gd name="adj2" fmla="val 25000"/>
              <a:gd name="adj3" fmla="val 25000"/>
              <a:gd name="adj4" fmla="val 4375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7112375" y="1009650"/>
            <a:ext cx="847800" cy="39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Design</a:t>
            </a:r>
            <a:endParaRPr/>
          </a:p>
        </p:txBody>
      </p:sp>
      <p:sp>
        <p:nvSpPr>
          <p:cNvPr id="279" name="Google Shape;279;p17"/>
          <p:cNvSpPr/>
          <p:nvPr/>
        </p:nvSpPr>
        <p:spPr>
          <a:xfrm>
            <a:off x="7600525" y="1817800"/>
            <a:ext cx="847800" cy="39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Build</a:t>
            </a:r>
            <a:endParaRPr/>
          </a:p>
        </p:txBody>
      </p:sp>
      <p:sp>
        <p:nvSpPr>
          <p:cNvPr id="280" name="Google Shape;280;p17"/>
          <p:cNvSpPr/>
          <p:nvPr/>
        </p:nvSpPr>
        <p:spPr>
          <a:xfrm>
            <a:off x="6617075" y="1817800"/>
            <a:ext cx="847800" cy="39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Test</a:t>
            </a:r>
            <a:endParaRPr/>
          </a:p>
        </p:txBody>
      </p:sp>
      <p:sp>
        <p:nvSpPr>
          <p:cNvPr id="281" name="Google Shape;281;p17"/>
          <p:cNvSpPr/>
          <p:nvPr/>
        </p:nvSpPr>
        <p:spPr>
          <a:xfrm rot="6615994">
            <a:off x="8119414" y="1358039"/>
            <a:ext cx="284940" cy="292245"/>
          </a:xfrm>
          <a:prstGeom prst="bentArrow">
            <a:avLst>
              <a:gd name="adj1" fmla="val 25000"/>
              <a:gd name="adj2" fmla="val 25000"/>
              <a:gd name="adj3" fmla="val 25000"/>
              <a:gd name="adj4" fmla="val 4375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rot="-8097440">
            <a:off x="7392067" y="2221442"/>
            <a:ext cx="284893" cy="292318"/>
          </a:xfrm>
          <a:prstGeom prst="bentArrow">
            <a:avLst>
              <a:gd name="adj1" fmla="val 25000"/>
              <a:gd name="adj2" fmla="val 25000"/>
              <a:gd name="adj3" fmla="val 25000"/>
              <a:gd name="adj4" fmla="val 4375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17"/>
          <p:cNvPicPr preferRelativeResize="0"/>
          <p:nvPr/>
        </p:nvPicPr>
        <p:blipFill>
          <a:blip r:embed="rId5">
            <a:alphaModFix/>
          </a:blip>
          <a:stretch>
            <a:fillRect/>
          </a:stretch>
        </p:blipFill>
        <p:spPr>
          <a:xfrm rot="1702941">
            <a:off x="7356475" y="1443537"/>
            <a:ext cx="360792" cy="5272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5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Electrical Hardware Interfaces</a:t>
            </a:r>
            <a:endParaRPr/>
          </a:p>
        </p:txBody>
      </p:sp>
      <p:sp>
        <p:nvSpPr>
          <p:cNvPr id="1461" name="Google Shape;146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40</a:t>
            </a:fld>
            <a:endParaRPr/>
          </a:p>
        </p:txBody>
      </p:sp>
      <p:graphicFrame>
        <p:nvGraphicFramePr>
          <p:cNvPr id="1462" name="Google Shape;1462;p53"/>
          <p:cNvGraphicFramePr/>
          <p:nvPr/>
        </p:nvGraphicFramePr>
        <p:xfrm>
          <a:off x="566475" y="726938"/>
          <a:ext cx="2226825" cy="1108130"/>
        </p:xfrm>
        <a:graphic>
          <a:graphicData uri="http://schemas.openxmlformats.org/drawingml/2006/table">
            <a:tbl>
              <a:tblPr>
                <a:noFill/>
                <a:tableStyleId>{0BD34714-7692-4388-A2F0-9ED135EE1372}</a:tableStyleId>
              </a:tblPr>
              <a:tblGrid>
                <a:gridCol w="2226825">
                  <a:extLst>
                    <a:ext uri="{9D8B030D-6E8A-4147-A177-3AD203B41FA5}">
                      <a16:colId xmlns:a16="http://schemas.microsoft.com/office/drawing/2014/main" val="20000"/>
                    </a:ext>
                  </a:extLst>
                </a:gridCol>
              </a:tblGrid>
              <a:tr h="347325">
                <a:tc>
                  <a:txBody>
                    <a:bodyPr/>
                    <a:lstStyle/>
                    <a:p>
                      <a:pPr marL="0" lvl="0" indent="0" algn="ctr" rtl="0">
                        <a:spcBef>
                          <a:spcPts val="0"/>
                        </a:spcBef>
                        <a:spcAft>
                          <a:spcPts val="0"/>
                        </a:spcAft>
                        <a:buNone/>
                      </a:pPr>
                      <a:r>
                        <a:rPr lang="en" sz="1200">
                          <a:solidFill>
                            <a:schemeClr val="dk1"/>
                          </a:solidFill>
                          <a:latin typeface="Open Sans"/>
                          <a:ea typeface="Open Sans"/>
                          <a:cs typeface="Open Sans"/>
                          <a:sym typeface="Open Sans"/>
                        </a:rPr>
                        <a:t>USB2 Camera Shield </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742400">
                <a:tc>
                  <a:txBody>
                    <a:bodyPr/>
                    <a:lstStyle/>
                    <a:p>
                      <a:pPr marL="0" lvl="0" indent="0" algn="l" rtl="0">
                        <a:spcBef>
                          <a:spcPts val="0"/>
                        </a:spcBef>
                        <a:spcAft>
                          <a:spcPts val="0"/>
                        </a:spcAft>
                        <a:buNone/>
                      </a:pPr>
                      <a:r>
                        <a:rPr lang="en" sz="1200">
                          <a:latin typeface="Open Sans"/>
                          <a:ea typeface="Open Sans"/>
                          <a:cs typeface="Open Sans"/>
                          <a:sym typeface="Open Sans"/>
                        </a:rPr>
                        <a:t>1) </a:t>
                      </a:r>
                      <a:r>
                        <a:rPr lang="en" sz="1200" b="1">
                          <a:latin typeface="Open Sans"/>
                          <a:ea typeface="Open Sans"/>
                          <a:cs typeface="Open Sans"/>
                          <a:sym typeface="Open Sans"/>
                        </a:rPr>
                        <a:t>Pwr: 1.5W max</a:t>
                      </a:r>
                      <a:r>
                        <a:rPr lang="en" sz="1200">
                          <a:latin typeface="Open Sans"/>
                          <a:ea typeface="Open Sans"/>
                          <a:cs typeface="Open Sans"/>
                          <a:sym typeface="Open Sans"/>
                        </a:rPr>
                        <a:t> </a:t>
                      </a:r>
                      <a:endParaRPr sz="1200">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2) Bandwidth: 480Mbps</a:t>
                      </a:r>
                      <a:br>
                        <a:rPr lang="en" sz="1200">
                          <a:latin typeface="Open Sans"/>
                          <a:ea typeface="Open Sans"/>
                          <a:cs typeface="Open Sans"/>
                          <a:sym typeface="Open Sans"/>
                        </a:rPr>
                      </a:br>
                      <a:r>
                        <a:rPr lang="en" sz="1200">
                          <a:latin typeface="Open Sans"/>
                          <a:ea typeface="Open Sans"/>
                          <a:cs typeface="Open Sans"/>
                          <a:sym typeface="Open Sans"/>
                        </a:rPr>
                        <a:t>3) Supports 32/64 bit HW</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bl>
          </a:graphicData>
        </a:graphic>
      </p:graphicFrame>
      <p:graphicFrame>
        <p:nvGraphicFramePr>
          <p:cNvPr id="1463" name="Google Shape;1463;p53"/>
          <p:cNvGraphicFramePr/>
          <p:nvPr/>
        </p:nvGraphicFramePr>
        <p:xfrm>
          <a:off x="566475" y="1997988"/>
          <a:ext cx="2226825" cy="1280105"/>
        </p:xfrm>
        <a:graphic>
          <a:graphicData uri="http://schemas.openxmlformats.org/drawingml/2006/table">
            <a:tbl>
              <a:tblPr>
                <a:noFill/>
                <a:tableStyleId>{0BD34714-7692-4388-A2F0-9ED135EE1372}</a:tableStyleId>
              </a:tblPr>
              <a:tblGrid>
                <a:gridCol w="2226825">
                  <a:extLst>
                    <a:ext uri="{9D8B030D-6E8A-4147-A177-3AD203B41FA5}">
                      <a16:colId xmlns:a16="http://schemas.microsoft.com/office/drawing/2014/main" val="20000"/>
                    </a:ext>
                  </a:extLst>
                </a:gridCol>
              </a:tblGrid>
              <a:tr h="365725">
                <a:tc>
                  <a:txBody>
                    <a:bodyPr/>
                    <a:lstStyle/>
                    <a:p>
                      <a:pPr marL="0" lvl="0" indent="0" algn="ctr" rtl="0">
                        <a:spcBef>
                          <a:spcPts val="0"/>
                        </a:spcBef>
                        <a:spcAft>
                          <a:spcPts val="0"/>
                        </a:spcAft>
                        <a:buNone/>
                      </a:pPr>
                      <a:r>
                        <a:rPr lang="en" sz="1200">
                          <a:solidFill>
                            <a:schemeClr val="dk1"/>
                          </a:solidFill>
                          <a:latin typeface="Open Sans"/>
                          <a:ea typeface="Open Sans"/>
                          <a:cs typeface="Open Sans"/>
                          <a:sym typeface="Open Sans"/>
                        </a:rPr>
                        <a:t>Raspberry Pi Zero 2W</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914375">
                <a:tc>
                  <a:txBody>
                    <a:bodyPr/>
                    <a:lstStyle/>
                    <a:p>
                      <a:pPr marL="0" lvl="0" indent="0" algn="l" rtl="0">
                        <a:spcBef>
                          <a:spcPts val="0"/>
                        </a:spcBef>
                        <a:spcAft>
                          <a:spcPts val="0"/>
                        </a:spcAft>
                        <a:buNone/>
                      </a:pPr>
                      <a:r>
                        <a:rPr lang="en" sz="1200">
                          <a:latin typeface="Open Sans"/>
                          <a:ea typeface="Open Sans"/>
                          <a:cs typeface="Open Sans"/>
                          <a:sym typeface="Open Sans"/>
                        </a:rPr>
                        <a:t>1) Quad-core processor</a:t>
                      </a:r>
                      <a:br>
                        <a:rPr lang="en" sz="1200">
                          <a:latin typeface="Open Sans"/>
                          <a:ea typeface="Open Sans"/>
                          <a:cs typeface="Open Sans"/>
                          <a:sym typeface="Open Sans"/>
                        </a:rPr>
                      </a:br>
                      <a:r>
                        <a:rPr lang="en" sz="1200">
                          <a:latin typeface="Open Sans"/>
                          <a:ea typeface="Open Sans"/>
                          <a:cs typeface="Open Sans"/>
                          <a:sym typeface="Open Sans"/>
                        </a:rPr>
                        <a:t>2) </a:t>
                      </a:r>
                      <a:r>
                        <a:rPr lang="en" sz="1200" b="1">
                          <a:latin typeface="Open Sans"/>
                          <a:ea typeface="Open Sans"/>
                          <a:cs typeface="Open Sans"/>
                          <a:sym typeface="Open Sans"/>
                        </a:rPr>
                        <a:t>Pwr: 12.5W max</a:t>
                      </a:r>
                      <a:endParaRPr sz="1200" b="1">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3) CPU Freq: 1GHz</a:t>
                      </a:r>
                      <a:br>
                        <a:rPr lang="en" sz="1200">
                          <a:latin typeface="Open Sans"/>
                          <a:ea typeface="Open Sans"/>
                          <a:cs typeface="Open Sans"/>
                          <a:sym typeface="Open Sans"/>
                        </a:rPr>
                      </a:br>
                      <a:r>
                        <a:rPr lang="en" sz="1200">
                          <a:latin typeface="Open Sans"/>
                          <a:ea typeface="Open Sans"/>
                          <a:cs typeface="Open Sans"/>
                          <a:sym typeface="Open Sans"/>
                        </a:rPr>
                        <a:t>4) Mem: </a:t>
                      </a:r>
                      <a:r>
                        <a:rPr lang="en" sz="1200" b="1">
                          <a:latin typeface="Open Sans"/>
                          <a:ea typeface="Open Sans"/>
                          <a:cs typeface="Open Sans"/>
                          <a:sym typeface="Open Sans"/>
                        </a:rPr>
                        <a:t>512 MB</a:t>
                      </a:r>
                      <a:endParaRPr sz="1200"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1464" name="Google Shape;1464;p53"/>
          <p:cNvGrpSpPr/>
          <p:nvPr/>
        </p:nvGrpSpPr>
        <p:grpSpPr>
          <a:xfrm>
            <a:off x="622550" y="2732100"/>
            <a:ext cx="2806375" cy="1574650"/>
            <a:chOff x="622550" y="2732100"/>
            <a:chExt cx="2806375" cy="1574650"/>
          </a:xfrm>
        </p:grpSpPr>
        <p:grpSp>
          <p:nvGrpSpPr>
            <p:cNvPr id="1465" name="Google Shape;1465;p53"/>
            <p:cNvGrpSpPr/>
            <p:nvPr/>
          </p:nvGrpSpPr>
          <p:grpSpPr>
            <a:xfrm>
              <a:off x="622550" y="3441025"/>
              <a:ext cx="2170750" cy="865725"/>
              <a:chOff x="622550" y="3441025"/>
              <a:chExt cx="2170750" cy="865725"/>
            </a:xfrm>
          </p:grpSpPr>
          <p:sp>
            <p:nvSpPr>
              <p:cNvPr id="1466" name="Google Shape;1466;p53"/>
              <p:cNvSpPr/>
              <p:nvPr/>
            </p:nvSpPr>
            <p:spPr>
              <a:xfrm>
                <a:off x="622550" y="3441025"/>
                <a:ext cx="2114700" cy="807000"/>
              </a:xfrm>
              <a:prstGeom prst="rect">
                <a:avLst/>
              </a:prstGeom>
              <a:solidFill>
                <a:srgbClr val="9FC5E8"/>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t>The selected star catalog shall be stored in the on-board microcontroller</a:t>
                </a:r>
                <a:endParaRPr sz="1200"/>
              </a:p>
            </p:txBody>
          </p:sp>
          <p:pic>
            <p:nvPicPr>
              <p:cNvPr id="1467" name="Google Shape;1467;p53"/>
              <p:cNvPicPr preferRelativeResize="0"/>
              <p:nvPr/>
            </p:nvPicPr>
            <p:blipFill rotWithShape="1">
              <a:blip r:embed="rId3">
                <a:alphaModFix/>
              </a:blip>
              <a:srcRect l="7594" t="19726" r="53099" b="26668"/>
              <a:stretch/>
            </p:blipFill>
            <p:spPr>
              <a:xfrm>
                <a:off x="2579100" y="4097050"/>
                <a:ext cx="214200" cy="209700"/>
              </a:xfrm>
              <a:prstGeom prst="ellipse">
                <a:avLst/>
              </a:prstGeom>
              <a:noFill/>
              <a:ln>
                <a:noFill/>
              </a:ln>
            </p:spPr>
          </p:pic>
        </p:grpSp>
        <p:sp>
          <p:nvSpPr>
            <p:cNvPr id="1468" name="Google Shape;1468;p53"/>
            <p:cNvSpPr/>
            <p:nvPr/>
          </p:nvSpPr>
          <p:spPr>
            <a:xfrm>
              <a:off x="2257425" y="2732100"/>
              <a:ext cx="1171500" cy="4791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Open Sans"/>
                  <a:ea typeface="Open Sans"/>
                  <a:cs typeface="Open Sans"/>
                  <a:sym typeface="Open Sans"/>
                </a:rPr>
                <a:t>Star Catalog: </a:t>
              </a:r>
              <a:r>
                <a:rPr lang="en" sz="1200" b="1">
                  <a:latin typeface="Open Sans"/>
                  <a:ea typeface="Open Sans"/>
                  <a:cs typeface="Open Sans"/>
                  <a:sym typeface="Open Sans"/>
                </a:rPr>
                <a:t>30MB</a:t>
              </a:r>
              <a:endParaRPr sz="1200" b="1">
                <a:latin typeface="Open Sans"/>
                <a:ea typeface="Open Sans"/>
                <a:cs typeface="Open Sans"/>
                <a:sym typeface="Open Sans"/>
              </a:endParaRPr>
            </a:p>
          </p:txBody>
        </p:sp>
      </p:grpSp>
      <p:grpSp>
        <p:nvGrpSpPr>
          <p:cNvPr id="1469" name="Google Shape;1469;p53"/>
          <p:cNvGrpSpPr/>
          <p:nvPr/>
        </p:nvGrpSpPr>
        <p:grpSpPr>
          <a:xfrm>
            <a:off x="622538" y="3441025"/>
            <a:ext cx="2170762" cy="865725"/>
            <a:chOff x="622538" y="3441025"/>
            <a:chExt cx="2170762" cy="865725"/>
          </a:xfrm>
        </p:grpSpPr>
        <p:sp>
          <p:nvSpPr>
            <p:cNvPr id="1470" name="Google Shape;1470;p53"/>
            <p:cNvSpPr/>
            <p:nvPr/>
          </p:nvSpPr>
          <p:spPr>
            <a:xfrm>
              <a:off x="622538" y="3441025"/>
              <a:ext cx="2114700" cy="807000"/>
            </a:xfrm>
            <a:prstGeom prst="rect">
              <a:avLst/>
            </a:prstGeom>
            <a:solidFill>
              <a:srgbClr val="C83DEC">
                <a:alpha val="25140"/>
              </a:srgbClr>
            </a:solidFill>
            <a:ln w="38100" cap="flat" cmpd="sng">
              <a:solidFill>
                <a:srgbClr val="E6AA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Open Sans"/>
                  <a:ea typeface="Open Sans"/>
                  <a:cs typeface="Open Sans"/>
                  <a:sym typeface="Open Sans"/>
                </a:rPr>
                <a:t>The star tracker before testing does not meet 2W maximum power draw</a:t>
              </a:r>
              <a:endParaRPr sz="1200">
                <a:latin typeface="Open Sans"/>
                <a:ea typeface="Open Sans"/>
                <a:cs typeface="Open Sans"/>
                <a:sym typeface="Open Sans"/>
              </a:endParaRPr>
            </a:p>
          </p:txBody>
        </p:sp>
        <p:pic>
          <p:nvPicPr>
            <p:cNvPr id="1471" name="Google Shape;1471;p53"/>
            <p:cNvPicPr preferRelativeResize="0"/>
            <p:nvPr/>
          </p:nvPicPr>
          <p:blipFill rotWithShape="1">
            <a:blip r:embed="rId4">
              <a:alphaModFix/>
            </a:blip>
            <a:srcRect l="8740" t="20805" r="69286" b="20800"/>
            <a:stretch/>
          </p:blipFill>
          <p:spPr>
            <a:xfrm>
              <a:off x="2574300" y="4092250"/>
              <a:ext cx="219000" cy="214500"/>
            </a:xfrm>
            <a:prstGeom prst="ellipse">
              <a:avLst/>
            </a:prstGeom>
            <a:noFill/>
            <a:ln>
              <a:noFill/>
            </a:ln>
          </p:spPr>
        </p:pic>
      </p:grpSp>
      <p:pic>
        <p:nvPicPr>
          <p:cNvPr id="1472" name="Google Shape;1472;p53"/>
          <p:cNvPicPr preferRelativeResize="0"/>
          <p:nvPr/>
        </p:nvPicPr>
        <p:blipFill>
          <a:blip r:embed="rId5">
            <a:alphaModFix/>
          </a:blip>
          <a:stretch>
            <a:fillRect/>
          </a:stretch>
        </p:blipFill>
        <p:spPr>
          <a:xfrm>
            <a:off x="3831200" y="697863"/>
            <a:ext cx="4953480" cy="3831512"/>
          </a:xfrm>
          <a:prstGeom prst="rect">
            <a:avLst/>
          </a:prstGeom>
          <a:noFill/>
          <a:ln>
            <a:noFill/>
          </a:ln>
        </p:spPr>
      </p:pic>
      <p:sp>
        <p:nvSpPr>
          <p:cNvPr id="1473" name="Google Shape;1473;p53"/>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464"/>
                                        </p:tgtEl>
                                      </p:cBhvr>
                                    </p:animEffect>
                                    <p:set>
                                      <p:cBhvr>
                                        <p:cTn id="7" dur="1" fill="hold">
                                          <p:stCondLst>
                                            <p:cond delay="1000"/>
                                          </p:stCondLst>
                                        </p:cTn>
                                        <p:tgtEl>
                                          <p:spTgt spid="1464"/>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9"/>
                                        </p:tgtEl>
                                        <p:attrNameLst>
                                          <p:attrName>style.visibility</p:attrName>
                                        </p:attrNameLst>
                                      </p:cBhvr>
                                      <p:to>
                                        <p:strVal val="visible"/>
                                      </p:to>
                                    </p:set>
                                    <p:animEffect transition="in" filter="fade">
                                      <p:cBhvr>
                                        <p:cTn id="11" dur="1000"/>
                                        <p:tgtEl>
                                          <p:spTgt spid="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5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Processing Unit → Power &amp; Time to Solution Test</a:t>
            </a:r>
            <a:endParaRPr/>
          </a:p>
        </p:txBody>
      </p:sp>
      <p:sp>
        <p:nvSpPr>
          <p:cNvPr id="1479" name="Google Shape;147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41</a:t>
            </a:fld>
            <a:endParaRPr/>
          </a:p>
        </p:txBody>
      </p:sp>
      <p:graphicFrame>
        <p:nvGraphicFramePr>
          <p:cNvPr id="1480" name="Google Shape;1480;p54"/>
          <p:cNvGraphicFramePr/>
          <p:nvPr/>
        </p:nvGraphicFramePr>
        <p:xfrm>
          <a:off x="169350" y="853063"/>
          <a:ext cx="4623125" cy="2516315"/>
        </p:xfrm>
        <a:graphic>
          <a:graphicData uri="http://schemas.openxmlformats.org/drawingml/2006/table">
            <a:tbl>
              <a:tblPr>
                <a:noFill/>
                <a:tableStyleId>{0BD34714-7692-4388-A2F0-9ED135EE1372}</a:tableStyleId>
              </a:tblPr>
              <a:tblGrid>
                <a:gridCol w="1754400">
                  <a:extLst>
                    <a:ext uri="{9D8B030D-6E8A-4147-A177-3AD203B41FA5}">
                      <a16:colId xmlns:a16="http://schemas.microsoft.com/office/drawing/2014/main" val="20000"/>
                    </a:ext>
                  </a:extLst>
                </a:gridCol>
                <a:gridCol w="1020350">
                  <a:extLst>
                    <a:ext uri="{9D8B030D-6E8A-4147-A177-3AD203B41FA5}">
                      <a16:colId xmlns:a16="http://schemas.microsoft.com/office/drawing/2014/main" val="20001"/>
                    </a:ext>
                  </a:extLst>
                </a:gridCol>
                <a:gridCol w="966725">
                  <a:extLst>
                    <a:ext uri="{9D8B030D-6E8A-4147-A177-3AD203B41FA5}">
                      <a16:colId xmlns:a16="http://schemas.microsoft.com/office/drawing/2014/main" val="20002"/>
                    </a:ext>
                  </a:extLst>
                </a:gridCol>
                <a:gridCol w="881650">
                  <a:extLst>
                    <a:ext uri="{9D8B030D-6E8A-4147-A177-3AD203B41FA5}">
                      <a16:colId xmlns:a16="http://schemas.microsoft.com/office/drawing/2014/main" val="20003"/>
                    </a:ext>
                  </a:extLst>
                </a:gridCol>
              </a:tblGrid>
              <a:tr h="608425">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RP3B</a:t>
                      </a:r>
                      <a:endParaRPr b="1">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RP0 1.3</a:t>
                      </a:r>
                      <a:endParaRPr b="1">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RP0 2.0</a:t>
                      </a:r>
                      <a:endParaRPr b="1">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976375">
                <a:tc>
                  <a:txBody>
                    <a:bodyPr/>
                    <a:lstStyle/>
                    <a:p>
                      <a:pPr marL="0" lvl="0" indent="0" algn="l" rtl="0">
                        <a:spcBef>
                          <a:spcPts val="0"/>
                        </a:spcBef>
                        <a:spcAft>
                          <a:spcPts val="0"/>
                        </a:spcAft>
                        <a:buNone/>
                      </a:pPr>
                      <a:r>
                        <a:rPr lang="en" b="1" dirty="0">
                          <a:latin typeface="Open Sans"/>
                          <a:ea typeface="Open Sans"/>
                          <a:cs typeface="Open Sans"/>
                          <a:sym typeface="Open Sans"/>
                        </a:rPr>
                        <a:t>Avg. Operating Power </a:t>
                      </a:r>
                      <a:endParaRPr b="1"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(while running CubIST software)</a:t>
                      </a:r>
                      <a:endParaRPr dirty="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T w="2857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Open Sans"/>
                          <a:ea typeface="Open Sans"/>
                          <a:cs typeface="Open Sans"/>
                          <a:sym typeface="Open Sans"/>
                        </a:rPr>
                        <a:t>1.9-2.3 W</a:t>
                      </a:r>
                      <a:endParaRPr>
                        <a:latin typeface="Open Sans"/>
                        <a:ea typeface="Open Sans"/>
                        <a:cs typeface="Open Sans"/>
                        <a:sym typeface="Open Sans"/>
                      </a:endParaRPr>
                    </a:p>
                  </a:txBody>
                  <a:tcPr marL="91425" marR="91425" marT="91425" marB="91425" anchor="ctr">
                    <a:lnT w="28575" cap="flat" cmpd="sng">
                      <a:solidFill>
                        <a:srgbClr val="9E9E9E"/>
                      </a:solidFill>
                      <a:prstDash val="solid"/>
                      <a:round/>
                      <a:headEnd type="none" w="sm" len="sm"/>
                      <a:tailEnd type="none" w="sm" len="sm"/>
                    </a:lnT>
                    <a:solidFill>
                      <a:srgbClr val="F4CCCC"/>
                    </a:solidFill>
                  </a:tcPr>
                </a:tc>
                <a:tc>
                  <a:txBody>
                    <a:bodyPr/>
                    <a:lstStyle/>
                    <a:p>
                      <a:pPr marL="0" lvl="0" indent="0" algn="ctr" rtl="0">
                        <a:spcBef>
                          <a:spcPts val="0"/>
                        </a:spcBef>
                        <a:spcAft>
                          <a:spcPts val="0"/>
                        </a:spcAft>
                        <a:buNone/>
                      </a:pPr>
                      <a:r>
                        <a:rPr lang="en">
                          <a:latin typeface="Open Sans"/>
                          <a:ea typeface="Open Sans"/>
                          <a:cs typeface="Open Sans"/>
                          <a:sym typeface="Open Sans"/>
                        </a:rPr>
                        <a:t>0.6-0.9W</a:t>
                      </a:r>
                      <a:endParaRPr>
                        <a:latin typeface="Open Sans"/>
                        <a:ea typeface="Open Sans"/>
                        <a:cs typeface="Open Sans"/>
                        <a:sym typeface="Open Sans"/>
                      </a:endParaRPr>
                    </a:p>
                  </a:txBody>
                  <a:tcPr marL="91425" marR="91425" marT="91425" marB="91425" anchor="ctr">
                    <a:lnT w="28575" cap="flat" cmpd="sng">
                      <a:solidFill>
                        <a:srgbClr val="9E9E9E"/>
                      </a:solidFill>
                      <a:prstDash val="solid"/>
                      <a:round/>
                      <a:headEnd type="none" w="sm" len="sm"/>
                      <a:tailEnd type="none" w="sm" len="sm"/>
                    </a:lnT>
                    <a:solidFill>
                      <a:srgbClr val="D9EAD3"/>
                    </a:solidFill>
                  </a:tcPr>
                </a:tc>
                <a:tc>
                  <a:txBody>
                    <a:bodyPr/>
                    <a:lstStyle/>
                    <a:p>
                      <a:pPr marL="0" lvl="0" indent="0" algn="ctr" rtl="0">
                        <a:spcBef>
                          <a:spcPts val="0"/>
                        </a:spcBef>
                        <a:spcAft>
                          <a:spcPts val="0"/>
                        </a:spcAft>
                        <a:buNone/>
                      </a:pPr>
                      <a:r>
                        <a:rPr lang="en">
                          <a:latin typeface="Open Sans"/>
                          <a:ea typeface="Open Sans"/>
                          <a:cs typeface="Open Sans"/>
                          <a:sym typeface="Open Sans"/>
                        </a:rPr>
                        <a:t>1.25W</a:t>
                      </a:r>
                      <a:endParaRPr>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solidFill>
                      <a:srgbClr val="FFF2CC"/>
                    </a:solidFill>
                  </a:tcPr>
                </a:tc>
                <a:extLst>
                  <a:ext uri="{0D108BD9-81ED-4DB2-BD59-A6C34878D82A}">
                    <a16:rowId xmlns:a16="http://schemas.microsoft.com/office/drawing/2014/main" val="10001"/>
                  </a:ext>
                </a:extLst>
              </a:tr>
              <a:tr h="871600">
                <a:tc>
                  <a:txBody>
                    <a:bodyPr/>
                    <a:lstStyle/>
                    <a:p>
                      <a:pPr marL="0" lvl="0" indent="0" algn="l" rtl="0">
                        <a:spcBef>
                          <a:spcPts val="0"/>
                        </a:spcBef>
                        <a:spcAft>
                          <a:spcPts val="0"/>
                        </a:spcAft>
                        <a:buNone/>
                      </a:pPr>
                      <a:r>
                        <a:rPr lang="en" b="1">
                          <a:latin typeface="Open Sans"/>
                          <a:ea typeface="Open Sans"/>
                          <a:cs typeface="Open Sans"/>
                          <a:sym typeface="Open Sans"/>
                        </a:rPr>
                        <a:t>Time to attitude solution </a:t>
                      </a:r>
                      <a:br>
                        <a:rPr lang="en" b="1">
                          <a:latin typeface="Open Sans"/>
                          <a:ea typeface="Open Sans"/>
                          <a:cs typeface="Open Sans"/>
                          <a:sym typeface="Open Sans"/>
                        </a:rPr>
                      </a:br>
                      <a:r>
                        <a:rPr lang="en">
                          <a:latin typeface="Open Sans"/>
                          <a:ea typeface="Open Sans"/>
                          <a:cs typeface="Open Sans"/>
                          <a:sym typeface="Open Sans"/>
                        </a:rPr>
                        <a:t>(baseline images)</a:t>
                      </a:r>
                      <a:endParaRPr>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3.7s</a:t>
                      </a:r>
                      <a:endParaRPr>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Open Sans"/>
                          <a:ea typeface="Open Sans"/>
                          <a:cs typeface="Open Sans"/>
                          <a:sym typeface="Open Sans"/>
                        </a:rPr>
                        <a:t>~11 s</a:t>
                      </a:r>
                      <a:endParaRPr>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latin typeface="Open Sans"/>
                          <a:ea typeface="Open Sans"/>
                          <a:cs typeface="Open Sans"/>
                          <a:sym typeface="Open Sans"/>
                        </a:rPr>
                        <a:t>4.5 s</a:t>
                      </a:r>
                      <a:endParaRPr>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lnB w="2857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pic>
        <p:nvPicPr>
          <p:cNvPr id="1481" name="Google Shape;1481;p54"/>
          <p:cNvPicPr preferRelativeResize="0"/>
          <p:nvPr/>
        </p:nvPicPr>
        <p:blipFill>
          <a:blip r:embed="rId3">
            <a:alphaModFix/>
          </a:blip>
          <a:stretch>
            <a:fillRect/>
          </a:stretch>
        </p:blipFill>
        <p:spPr>
          <a:xfrm>
            <a:off x="4932287" y="853075"/>
            <a:ext cx="4068239" cy="2448675"/>
          </a:xfrm>
          <a:prstGeom prst="rect">
            <a:avLst/>
          </a:prstGeom>
          <a:noFill/>
          <a:ln>
            <a:noFill/>
          </a:ln>
        </p:spPr>
      </p:pic>
      <p:sp>
        <p:nvSpPr>
          <p:cNvPr id="1482" name="Google Shape;1482;p54"/>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
        <p:nvSpPr>
          <p:cNvPr id="1483" name="Google Shape;1483;p54"/>
          <p:cNvSpPr/>
          <p:nvPr/>
        </p:nvSpPr>
        <p:spPr>
          <a:xfrm>
            <a:off x="3910825" y="1476375"/>
            <a:ext cx="881700" cy="1886100"/>
          </a:xfrm>
          <a:prstGeom prst="rect">
            <a:avLst/>
          </a:prstGeom>
          <a:noFill/>
          <a:ln w="2857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54"/>
          <p:cNvGrpSpPr/>
          <p:nvPr/>
        </p:nvGrpSpPr>
        <p:grpSpPr>
          <a:xfrm>
            <a:off x="933138" y="3517225"/>
            <a:ext cx="2114700" cy="807000"/>
            <a:chOff x="933138" y="3517225"/>
            <a:chExt cx="2114700" cy="807000"/>
          </a:xfrm>
        </p:grpSpPr>
        <p:sp>
          <p:nvSpPr>
            <p:cNvPr id="1485" name="Google Shape;1485;p54"/>
            <p:cNvSpPr/>
            <p:nvPr/>
          </p:nvSpPr>
          <p:spPr>
            <a:xfrm>
              <a:off x="933138" y="3517225"/>
              <a:ext cx="2114700" cy="807000"/>
            </a:xfrm>
            <a:prstGeom prst="rect">
              <a:avLst/>
            </a:prstGeom>
            <a:solidFill>
              <a:srgbClr val="C83DEC">
                <a:alpha val="25140"/>
              </a:srgbClr>
            </a:solidFill>
            <a:ln w="38100" cap="flat" cmpd="sng">
              <a:solidFill>
                <a:srgbClr val="E6AA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Open Sans"/>
                  <a:ea typeface="Open Sans"/>
                  <a:cs typeface="Open Sans"/>
                  <a:sym typeface="Open Sans"/>
                </a:rPr>
                <a:t>The RPO 2W is under power budget of 2.0 W</a:t>
              </a:r>
              <a:endParaRPr sz="1200">
                <a:latin typeface="Open Sans"/>
                <a:ea typeface="Open Sans"/>
                <a:cs typeface="Open Sans"/>
                <a:sym typeface="Open Sans"/>
              </a:endParaRPr>
            </a:p>
          </p:txBody>
        </p:sp>
        <p:pic>
          <p:nvPicPr>
            <p:cNvPr id="1486" name="Google Shape;1486;p54"/>
            <p:cNvPicPr preferRelativeResize="0"/>
            <p:nvPr/>
          </p:nvPicPr>
          <p:blipFill rotWithShape="1">
            <a:blip r:embed="rId4">
              <a:alphaModFix/>
            </a:blip>
            <a:srcRect l="7594" t="19726" r="53099" b="26668"/>
            <a:stretch/>
          </p:blipFill>
          <p:spPr>
            <a:xfrm>
              <a:off x="2729900" y="4018450"/>
              <a:ext cx="214200" cy="209700"/>
            </a:xfrm>
            <a:prstGeom prst="ellipse">
              <a:avLst/>
            </a:prstGeom>
            <a:noFill/>
            <a:ln>
              <a:noFill/>
            </a:ln>
          </p:spPr>
        </p:pic>
      </p:grpSp>
      <p:sp>
        <p:nvSpPr>
          <p:cNvPr id="1487" name="Google Shape;1487;p54"/>
          <p:cNvSpPr/>
          <p:nvPr/>
        </p:nvSpPr>
        <p:spPr>
          <a:xfrm>
            <a:off x="5503100" y="3517225"/>
            <a:ext cx="3202800" cy="796800"/>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pen Sans"/>
                <a:ea typeface="Open Sans"/>
                <a:cs typeface="Open Sans"/>
                <a:sym typeface="Open Sans"/>
              </a:rPr>
              <a:t>Future plan of action to address the camera module &amp; addition of the shield with power consumption</a:t>
            </a:r>
            <a:endParaRPr>
              <a:latin typeface="Open Sans"/>
              <a:ea typeface="Open Sans"/>
              <a:cs typeface="Open Sans"/>
              <a:sym typeface="Open Sans"/>
            </a:endParaRPr>
          </a:p>
        </p:txBody>
      </p:sp>
      <p:grpSp>
        <p:nvGrpSpPr>
          <p:cNvPr id="1488" name="Google Shape;1488;p54"/>
          <p:cNvGrpSpPr/>
          <p:nvPr/>
        </p:nvGrpSpPr>
        <p:grpSpPr>
          <a:xfrm>
            <a:off x="3218113" y="3517225"/>
            <a:ext cx="2114700" cy="807000"/>
            <a:chOff x="933138" y="3517225"/>
            <a:chExt cx="2114700" cy="807000"/>
          </a:xfrm>
        </p:grpSpPr>
        <p:sp>
          <p:nvSpPr>
            <p:cNvPr id="1489" name="Google Shape;1489;p54"/>
            <p:cNvSpPr/>
            <p:nvPr/>
          </p:nvSpPr>
          <p:spPr>
            <a:xfrm>
              <a:off x="933138" y="3517225"/>
              <a:ext cx="2114700" cy="807000"/>
            </a:xfrm>
            <a:prstGeom prst="rect">
              <a:avLst/>
            </a:prstGeom>
            <a:solidFill>
              <a:srgbClr val="C83DEC">
                <a:alpha val="25140"/>
              </a:srgbClr>
            </a:solidFill>
            <a:ln w="38100" cap="flat" cmpd="sng">
              <a:solidFill>
                <a:srgbClr val="E6AA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Attitude solutions are generated at a rate near 0.2 Hz</a:t>
              </a:r>
              <a:endParaRPr sz="1200"/>
            </a:p>
          </p:txBody>
        </p:sp>
        <p:pic>
          <p:nvPicPr>
            <p:cNvPr id="1490" name="Google Shape;1490;p54"/>
            <p:cNvPicPr preferRelativeResize="0"/>
            <p:nvPr/>
          </p:nvPicPr>
          <p:blipFill rotWithShape="1">
            <a:blip r:embed="rId4">
              <a:alphaModFix/>
            </a:blip>
            <a:srcRect l="7594" t="19726" r="53099" b="26668"/>
            <a:stretch/>
          </p:blipFill>
          <p:spPr>
            <a:xfrm>
              <a:off x="2737775" y="4027975"/>
              <a:ext cx="214200" cy="209700"/>
            </a:xfrm>
            <a:prstGeom prst="ellipse">
              <a:avLst/>
            </a:prstGeom>
            <a:noFill/>
            <a:ln>
              <a:noFill/>
            </a:ln>
          </p:spPr>
        </p:pic>
      </p:grpSp>
      <p:pic>
        <p:nvPicPr>
          <p:cNvPr id="1491" name="Google Shape;1491;p54"/>
          <p:cNvPicPr preferRelativeResize="0"/>
          <p:nvPr/>
        </p:nvPicPr>
        <p:blipFill rotWithShape="1">
          <a:blip r:embed="rId5">
            <a:alphaModFix/>
          </a:blip>
          <a:srcRect l="8740" t="20805" r="69286" b="20800"/>
          <a:stretch/>
        </p:blipFill>
        <p:spPr>
          <a:xfrm>
            <a:off x="8382000" y="4023175"/>
            <a:ext cx="219000" cy="214500"/>
          </a:xfrm>
          <a:prstGeom prst="ellipse">
            <a:avLst/>
          </a:prstGeom>
          <a:noFill/>
          <a:ln>
            <a:noFill/>
          </a:ln>
        </p:spPr>
      </p:pic>
      <p:sp>
        <p:nvSpPr>
          <p:cNvPr id="1492" name="Google Shape;1492;p54"/>
          <p:cNvSpPr txBox="1"/>
          <p:nvPr/>
        </p:nvSpPr>
        <p:spPr>
          <a:xfrm>
            <a:off x="8677200" y="4198375"/>
            <a:ext cx="54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6" action="ppaction://hlinksldjump"/>
              </a:rPr>
              <a:t>Adtl Tests</a:t>
            </a:r>
            <a:endParaRPr sz="1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55"/>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5"/>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Project Risks</a:t>
            </a:r>
            <a:endParaRPr/>
          </a:p>
        </p:txBody>
      </p:sp>
      <p:sp>
        <p:nvSpPr>
          <p:cNvPr id="1499" name="Google Shape;149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42</a:t>
            </a:fld>
            <a:endParaRPr/>
          </a:p>
        </p:txBody>
      </p:sp>
      <p:sp>
        <p:nvSpPr>
          <p:cNvPr id="1500" name="Google Shape;1500;p55"/>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5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 Involved</a:t>
            </a:r>
            <a:endParaRPr/>
          </a:p>
        </p:txBody>
      </p:sp>
      <p:sp>
        <p:nvSpPr>
          <p:cNvPr id="1506" name="Google Shape;150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43</a:t>
            </a:fld>
            <a:endParaRPr/>
          </a:p>
        </p:txBody>
      </p:sp>
      <p:sp>
        <p:nvSpPr>
          <p:cNvPr id="1507" name="Google Shape;1507;p56"/>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1508" name="Google Shape;1508;p56"/>
          <p:cNvGraphicFramePr/>
          <p:nvPr/>
        </p:nvGraphicFramePr>
        <p:xfrm>
          <a:off x="174811" y="667317"/>
          <a:ext cx="8794375" cy="3705175"/>
        </p:xfrm>
        <a:graphic>
          <a:graphicData uri="http://schemas.openxmlformats.org/drawingml/2006/table">
            <a:tbl>
              <a:tblPr>
                <a:noFill/>
                <a:tableStyleId>{0BD34714-7692-4388-A2F0-9ED135EE1372}</a:tableStyleId>
              </a:tblPr>
              <a:tblGrid>
                <a:gridCol w="1321350">
                  <a:extLst>
                    <a:ext uri="{9D8B030D-6E8A-4147-A177-3AD203B41FA5}">
                      <a16:colId xmlns:a16="http://schemas.microsoft.com/office/drawing/2014/main" val="20000"/>
                    </a:ext>
                  </a:extLst>
                </a:gridCol>
                <a:gridCol w="743800">
                  <a:extLst>
                    <a:ext uri="{9D8B030D-6E8A-4147-A177-3AD203B41FA5}">
                      <a16:colId xmlns:a16="http://schemas.microsoft.com/office/drawing/2014/main" val="20001"/>
                    </a:ext>
                  </a:extLst>
                </a:gridCol>
                <a:gridCol w="3394900">
                  <a:extLst>
                    <a:ext uri="{9D8B030D-6E8A-4147-A177-3AD203B41FA5}">
                      <a16:colId xmlns:a16="http://schemas.microsoft.com/office/drawing/2014/main" val="20002"/>
                    </a:ext>
                  </a:extLst>
                </a:gridCol>
                <a:gridCol w="3334325">
                  <a:extLst>
                    <a:ext uri="{9D8B030D-6E8A-4147-A177-3AD203B41FA5}">
                      <a16:colId xmlns:a16="http://schemas.microsoft.com/office/drawing/2014/main" val="20003"/>
                    </a:ext>
                  </a:extLst>
                </a:gridCol>
              </a:tblGrid>
              <a:tr h="491450">
                <a:tc>
                  <a:txBody>
                    <a:bodyPr/>
                    <a:lstStyle/>
                    <a:p>
                      <a:pPr marL="0" lvl="0" indent="0" algn="ctr" rtl="0">
                        <a:spcBef>
                          <a:spcPts val="0"/>
                        </a:spcBef>
                        <a:spcAft>
                          <a:spcPts val="0"/>
                        </a:spcAft>
                        <a:buNone/>
                      </a:pPr>
                      <a:r>
                        <a:rPr lang="en" sz="1200" b="1">
                          <a:latin typeface="Open Sans"/>
                          <a:ea typeface="Open Sans"/>
                          <a:cs typeface="Open Sans"/>
                          <a:sym typeface="Open Sans"/>
                        </a:rPr>
                        <a:t>Region </a:t>
                      </a:r>
                      <a:endParaRPr sz="1200" b="1">
                        <a:latin typeface="Open Sans"/>
                        <a:ea typeface="Open Sans"/>
                        <a:cs typeface="Open Sans"/>
                        <a:sym typeface="Open Sans"/>
                      </a:endParaRPr>
                    </a:p>
                    <a:p>
                      <a:pPr marL="0" lvl="0" indent="0" algn="ctr" rtl="0">
                        <a:spcBef>
                          <a:spcPts val="0"/>
                        </a:spcBef>
                        <a:spcAft>
                          <a:spcPts val="0"/>
                        </a:spcAft>
                        <a:buNone/>
                      </a:pPr>
                      <a:r>
                        <a:rPr lang="en" sz="1200" b="1">
                          <a:latin typeface="Open Sans"/>
                          <a:ea typeface="Open Sans"/>
                          <a:cs typeface="Open Sans"/>
                          <a:sym typeface="Open Sans"/>
                        </a:rPr>
                        <a:t>of Impact </a:t>
                      </a:r>
                      <a:endParaRPr sz="1200" b="1">
                        <a:latin typeface="Open Sans"/>
                        <a:ea typeface="Open Sans"/>
                        <a:cs typeface="Open Sans"/>
                        <a:sym typeface="Open Sans"/>
                      </a:endParaRPr>
                    </a:p>
                  </a:txBody>
                  <a:tcPr marL="91425" marR="91425" marT="91425" marB="91425">
                    <a:lnR w="9525" cap="flat" cmpd="sng">
                      <a:solidFill>
                        <a:srgbClr val="9E9E9E"/>
                      </a:solidFill>
                      <a:prstDash val="solid"/>
                      <a:round/>
                      <a:headEnd type="none" w="sm" len="sm"/>
                      <a:tailEnd type="none" w="sm" len="sm"/>
                    </a:lnR>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ID </a:t>
                      </a:r>
                      <a:endParaRPr b="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Risk Description</a:t>
                      </a:r>
                      <a:endParaRPr b="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Effect</a:t>
                      </a:r>
                      <a:endParaRPr b="1">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94325">
                <a:tc>
                  <a:txBody>
                    <a:bodyPr/>
                    <a:lstStyle/>
                    <a:p>
                      <a:pPr marL="0" lvl="0" indent="0" algn="ctr" rtl="0">
                        <a:spcBef>
                          <a:spcPts val="0"/>
                        </a:spcBef>
                        <a:spcAft>
                          <a:spcPts val="0"/>
                        </a:spcAft>
                        <a:buNone/>
                      </a:pPr>
                      <a:r>
                        <a:rPr lang="en" sz="1200" b="1" i="1">
                          <a:latin typeface="Open Sans"/>
                          <a:ea typeface="Open Sans"/>
                          <a:cs typeface="Open Sans"/>
                          <a:sym typeface="Open Sans"/>
                        </a:rPr>
                        <a:t>Baffle &amp;</a:t>
                      </a:r>
                      <a:endParaRPr sz="1200" b="1" i="1">
                        <a:latin typeface="Open Sans"/>
                        <a:ea typeface="Open Sans"/>
                        <a:cs typeface="Open Sans"/>
                        <a:sym typeface="Open Sans"/>
                      </a:endParaRPr>
                    </a:p>
                    <a:p>
                      <a:pPr marL="0" lvl="0" indent="0" algn="ctr" rtl="0">
                        <a:spcBef>
                          <a:spcPts val="0"/>
                        </a:spcBef>
                        <a:spcAft>
                          <a:spcPts val="0"/>
                        </a:spcAft>
                        <a:buNone/>
                      </a:pPr>
                      <a:r>
                        <a:rPr lang="en" sz="1200" b="1" i="1">
                          <a:latin typeface="Open Sans"/>
                          <a:ea typeface="Open Sans"/>
                          <a:cs typeface="Open Sans"/>
                          <a:sym typeface="Open Sans"/>
                        </a:rPr>
                        <a:t>Optics</a:t>
                      </a:r>
                      <a:endParaRPr sz="1200" b="1" i="1">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solidFill>
                      <a:srgbClr val="FFE599"/>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BO.A</a:t>
                      </a:r>
                      <a:endParaRPr sz="1200" b="1" i="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Team lacks in-depth knowledge of optical subsystems </a:t>
                      </a:r>
                      <a:endParaRPr sz="12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200">
                          <a:latin typeface="Open Sans"/>
                          <a:ea typeface="Open Sans"/>
                          <a:cs typeface="Open Sans"/>
                          <a:sym typeface="Open Sans"/>
                        </a:rPr>
                        <a:t>Possibility that team is overlooking design concerns</a:t>
                      </a:r>
                      <a:endParaRPr sz="1200">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645775">
                <a:tc>
                  <a:txBody>
                    <a:bodyPr/>
                    <a:lstStyle/>
                    <a:p>
                      <a:pPr marL="0" lvl="0" indent="0" algn="ctr" rtl="0">
                        <a:spcBef>
                          <a:spcPts val="0"/>
                        </a:spcBef>
                        <a:spcAft>
                          <a:spcPts val="0"/>
                        </a:spcAft>
                        <a:buNone/>
                      </a:pPr>
                      <a:r>
                        <a:rPr lang="en" sz="1200" b="1" i="1">
                          <a:latin typeface="Open Sans"/>
                          <a:ea typeface="Open Sans"/>
                          <a:cs typeface="Open Sans"/>
                          <a:sym typeface="Open Sans"/>
                        </a:rPr>
                        <a:t>Baffle &amp; </a:t>
                      </a:r>
                      <a:endParaRPr sz="1200" b="1" i="1">
                        <a:latin typeface="Open Sans"/>
                        <a:ea typeface="Open Sans"/>
                        <a:cs typeface="Open Sans"/>
                        <a:sym typeface="Open Sans"/>
                      </a:endParaRPr>
                    </a:p>
                    <a:p>
                      <a:pPr marL="0" lvl="0" indent="0" algn="ctr" rtl="0">
                        <a:spcBef>
                          <a:spcPts val="0"/>
                        </a:spcBef>
                        <a:spcAft>
                          <a:spcPts val="0"/>
                        </a:spcAft>
                        <a:buNone/>
                      </a:pPr>
                      <a:r>
                        <a:rPr lang="en" sz="1200" b="1" i="1">
                          <a:latin typeface="Open Sans"/>
                          <a:ea typeface="Open Sans"/>
                          <a:cs typeface="Open Sans"/>
                          <a:sym typeface="Open Sans"/>
                        </a:rPr>
                        <a:t>Optics</a:t>
                      </a:r>
                      <a:endParaRPr sz="1200" b="1" i="1">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FFE599"/>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BO.B</a:t>
                      </a:r>
                      <a:endParaRPr sz="1200" b="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Manufactured baffle does not meet desired solar exclusion angle</a:t>
                      </a:r>
                      <a:endParaRPr sz="12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latin typeface="Open Sans"/>
                          <a:ea typeface="Open Sans"/>
                          <a:cs typeface="Open Sans"/>
                          <a:sym typeface="Open Sans"/>
                        </a:rPr>
                        <a:t>Unable to properly mitigate stray light -&gt; Processing algorithm fails solution or increased solution time</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2"/>
                  </a:ext>
                </a:extLst>
              </a:tr>
              <a:tr h="637025">
                <a:tc>
                  <a:txBody>
                    <a:bodyPr/>
                    <a:lstStyle/>
                    <a:p>
                      <a:pPr marL="0" lvl="0" indent="0" algn="ctr" rtl="0">
                        <a:spcBef>
                          <a:spcPts val="0"/>
                        </a:spcBef>
                        <a:spcAft>
                          <a:spcPts val="0"/>
                        </a:spcAft>
                        <a:buNone/>
                      </a:pPr>
                      <a:r>
                        <a:rPr lang="en" sz="1200" b="1" i="1">
                          <a:latin typeface="Open Sans"/>
                          <a:ea typeface="Open Sans"/>
                          <a:cs typeface="Open Sans"/>
                          <a:sym typeface="Open Sans"/>
                        </a:rPr>
                        <a:t>Baffle &amp;</a:t>
                      </a:r>
                      <a:endParaRPr sz="1200" b="1" i="1">
                        <a:latin typeface="Open Sans"/>
                        <a:ea typeface="Open Sans"/>
                        <a:cs typeface="Open Sans"/>
                        <a:sym typeface="Open Sans"/>
                      </a:endParaRPr>
                    </a:p>
                    <a:p>
                      <a:pPr marL="0" lvl="0" indent="0" algn="ctr" rtl="0">
                        <a:spcBef>
                          <a:spcPts val="0"/>
                        </a:spcBef>
                        <a:spcAft>
                          <a:spcPts val="0"/>
                        </a:spcAft>
                        <a:buNone/>
                      </a:pPr>
                      <a:r>
                        <a:rPr lang="en" sz="1200" b="1" i="1">
                          <a:latin typeface="Open Sans"/>
                          <a:ea typeface="Open Sans"/>
                          <a:cs typeface="Open Sans"/>
                          <a:sym typeface="Open Sans"/>
                        </a:rPr>
                        <a:t>Optics</a:t>
                      </a:r>
                      <a:endParaRPr sz="1200" b="1" i="1">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FFE599"/>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BO.C</a:t>
                      </a:r>
                      <a:endParaRPr sz="1200" b="1" i="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Baffle, lens, and/or image sensor are misaligned</a:t>
                      </a:r>
                      <a:endParaRPr sz="12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latin typeface="Open Sans"/>
                          <a:ea typeface="Open Sans"/>
                          <a:cs typeface="Open Sans"/>
                          <a:sym typeface="Open Sans"/>
                        </a:rPr>
                        <a:t>Images are defocused, have vignetting, accuracy not predictable </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r h="553675">
                <a:tc>
                  <a:txBody>
                    <a:bodyPr/>
                    <a:lstStyle/>
                    <a:p>
                      <a:pPr marL="0" lvl="0" indent="0" algn="ctr" rtl="0">
                        <a:spcBef>
                          <a:spcPts val="0"/>
                        </a:spcBef>
                        <a:spcAft>
                          <a:spcPts val="0"/>
                        </a:spcAft>
                        <a:buNone/>
                      </a:pPr>
                      <a:r>
                        <a:rPr lang="en" sz="1200" b="1" i="1">
                          <a:latin typeface="Open Sans"/>
                          <a:ea typeface="Open Sans"/>
                          <a:cs typeface="Open Sans"/>
                          <a:sym typeface="Open Sans"/>
                        </a:rPr>
                        <a:t>Testing</a:t>
                      </a:r>
                      <a:endParaRPr sz="1200" b="1" i="1">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A1E8D9"/>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T.A</a:t>
                      </a:r>
                      <a:endParaRPr sz="1200" b="1" i="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Representative images and “truth” validation are limited in current model.</a:t>
                      </a:r>
                      <a:endParaRPr sz="12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latin typeface="Open Sans"/>
                          <a:ea typeface="Open Sans"/>
                          <a:cs typeface="Open Sans"/>
                          <a:sym typeface="Open Sans"/>
                        </a:rPr>
                        <a:t>Assumptions and solutions lack accuracy </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4"/>
                  </a:ext>
                </a:extLst>
              </a:tr>
              <a:tr h="640050">
                <a:tc>
                  <a:txBody>
                    <a:bodyPr/>
                    <a:lstStyle/>
                    <a:p>
                      <a:pPr marL="0" lvl="0" indent="0" algn="ctr" rtl="0">
                        <a:spcBef>
                          <a:spcPts val="0"/>
                        </a:spcBef>
                        <a:spcAft>
                          <a:spcPts val="0"/>
                        </a:spcAft>
                        <a:buNone/>
                      </a:pPr>
                      <a:r>
                        <a:rPr lang="en" sz="1200" b="1" i="1">
                          <a:latin typeface="Open Sans"/>
                          <a:ea typeface="Open Sans"/>
                          <a:cs typeface="Open Sans"/>
                          <a:sym typeface="Open Sans"/>
                        </a:rPr>
                        <a:t>CubeSat Compatibility</a:t>
                      </a:r>
                      <a:endParaRPr sz="1200" b="1" i="1">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EAD1DC"/>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CSC.A</a:t>
                      </a:r>
                      <a:endParaRPr sz="1200" b="1">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Balance between processing power and update rate is inadequate.</a:t>
                      </a:r>
                      <a:endParaRPr sz="12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latin typeface="Open Sans"/>
                          <a:ea typeface="Open Sans"/>
                          <a:cs typeface="Open Sans"/>
                          <a:sym typeface="Open Sans"/>
                        </a:rPr>
                        <a:t>CubeSat cannot supply enough power, solutions too infrequent for CubeSat ADCS</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5"/>
                  </a:ext>
                </a:extLst>
              </a:tr>
            </a:tbl>
          </a:graphicData>
        </a:graphic>
      </p:graphicFrame>
      <p:graphicFrame>
        <p:nvGraphicFramePr>
          <p:cNvPr id="1509" name="Google Shape;1509;p56"/>
          <p:cNvGraphicFramePr/>
          <p:nvPr/>
        </p:nvGraphicFramePr>
        <p:xfrm>
          <a:off x="5634849" y="667317"/>
          <a:ext cx="3334325" cy="3705175"/>
        </p:xfrm>
        <a:graphic>
          <a:graphicData uri="http://schemas.openxmlformats.org/drawingml/2006/table">
            <a:tbl>
              <a:tblPr>
                <a:noFill/>
                <a:tableStyleId>{0BD34714-7692-4388-A2F0-9ED135EE1372}</a:tableStyleId>
              </a:tblPr>
              <a:tblGrid>
                <a:gridCol w="3334325">
                  <a:extLst>
                    <a:ext uri="{9D8B030D-6E8A-4147-A177-3AD203B41FA5}">
                      <a16:colId xmlns:a16="http://schemas.microsoft.com/office/drawing/2014/main" val="20000"/>
                    </a:ext>
                  </a:extLst>
                </a:gridCol>
              </a:tblGrid>
              <a:tr h="548600">
                <a:tc>
                  <a:txBody>
                    <a:bodyPr/>
                    <a:lstStyle/>
                    <a:p>
                      <a:pPr marL="0" lvl="0" indent="0" algn="ctr" rtl="0">
                        <a:spcBef>
                          <a:spcPts val="0"/>
                        </a:spcBef>
                        <a:spcAft>
                          <a:spcPts val="0"/>
                        </a:spcAft>
                        <a:buNone/>
                      </a:pPr>
                      <a:r>
                        <a:rPr lang="en" b="1">
                          <a:latin typeface="Open Sans"/>
                          <a:ea typeface="Open Sans"/>
                          <a:cs typeface="Open Sans"/>
                          <a:sym typeface="Open Sans"/>
                        </a:rPr>
                        <a:t>Mitigation</a:t>
                      </a:r>
                      <a:endParaRPr b="1">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92975">
                <a:tc>
                  <a:txBody>
                    <a:bodyPr/>
                    <a:lstStyle/>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Continue research &amp; discussion with experts </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Prototyping &amp; testing </a:t>
                      </a:r>
                      <a:endParaRPr sz="1000">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729825">
                <a:tc>
                  <a:txBody>
                    <a:bodyPr/>
                    <a:lstStyle/>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Zemax simulation</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HelioStat testing</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Image manipulation</a:t>
                      </a:r>
                      <a:endParaRPr sz="100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2"/>
                  </a:ext>
                </a:extLst>
              </a:tr>
              <a:tr h="592975">
                <a:tc>
                  <a:txBody>
                    <a:bodyPr/>
                    <a:lstStyle/>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Store in undisturbed environment</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Develop calibration procedure</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Increase tolerance for diameter matching</a:t>
                      </a:r>
                      <a:endParaRPr sz="100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3"/>
                  </a:ext>
                </a:extLst>
              </a:tr>
              <a:tr h="553675">
                <a:tc>
                  <a:txBody>
                    <a:bodyPr/>
                    <a:lstStyle/>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Full system outdoor testing </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Frequent comparison with Astrometry</a:t>
                      </a:r>
                      <a:endParaRPr sz="100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4"/>
                  </a:ext>
                </a:extLst>
              </a:tr>
              <a:tr h="592975">
                <a:tc>
                  <a:txBody>
                    <a:bodyPr/>
                    <a:lstStyle/>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Resolution: blur/downsampling</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Log scaling of images</a:t>
                      </a:r>
                      <a:endParaRPr sz="100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a:latin typeface="Open Sans"/>
                          <a:ea typeface="Open Sans"/>
                          <a:cs typeface="Open Sans"/>
                          <a:sym typeface="Open Sans"/>
                        </a:rPr>
                        <a:t>Implement tracking techniques</a:t>
                      </a:r>
                      <a:endParaRPr sz="100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9"/>
                                        </p:tgtEl>
                                        <p:attrNameLst>
                                          <p:attrName>style.visibility</p:attrName>
                                        </p:attrNameLst>
                                      </p:cBhvr>
                                      <p:to>
                                        <p:strVal val="visible"/>
                                      </p:to>
                                    </p:set>
                                    <p:animEffect transition="in" filter="fade">
                                      <p:cBhvr>
                                        <p:cTn id="7" dur="1000"/>
                                        <p:tgtEl>
                                          <p:spTgt spid="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5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Pre-Mitigation Risk Scoring</a:t>
            </a:r>
            <a:endParaRPr/>
          </a:p>
        </p:txBody>
      </p:sp>
      <p:sp>
        <p:nvSpPr>
          <p:cNvPr id="1515" name="Google Shape;1515;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44</a:t>
            </a:fld>
            <a:endParaRPr/>
          </a:p>
        </p:txBody>
      </p:sp>
      <p:sp>
        <p:nvSpPr>
          <p:cNvPr id="1516" name="Google Shape;1516;p57"/>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1517" name="Google Shape;1517;p57"/>
          <p:cNvGraphicFramePr/>
          <p:nvPr/>
        </p:nvGraphicFramePr>
        <p:xfrm>
          <a:off x="951125" y="1156040"/>
          <a:ext cx="7241750" cy="3212250"/>
        </p:xfrm>
        <a:graphic>
          <a:graphicData uri="http://schemas.openxmlformats.org/drawingml/2006/table">
            <a:tbl>
              <a:tblPr>
                <a:noFill/>
                <a:tableStyleId>{0BD34714-7692-4388-A2F0-9ED135EE1372}</a:tableStyleId>
              </a:tblPr>
              <a:tblGrid>
                <a:gridCol w="1448350">
                  <a:extLst>
                    <a:ext uri="{9D8B030D-6E8A-4147-A177-3AD203B41FA5}">
                      <a16:colId xmlns:a16="http://schemas.microsoft.com/office/drawing/2014/main" val="20000"/>
                    </a:ext>
                  </a:extLst>
                </a:gridCol>
                <a:gridCol w="1448350">
                  <a:extLst>
                    <a:ext uri="{9D8B030D-6E8A-4147-A177-3AD203B41FA5}">
                      <a16:colId xmlns:a16="http://schemas.microsoft.com/office/drawing/2014/main" val="20001"/>
                    </a:ext>
                  </a:extLst>
                </a:gridCol>
                <a:gridCol w="1448350">
                  <a:extLst>
                    <a:ext uri="{9D8B030D-6E8A-4147-A177-3AD203B41FA5}">
                      <a16:colId xmlns:a16="http://schemas.microsoft.com/office/drawing/2014/main" val="20002"/>
                    </a:ext>
                  </a:extLst>
                </a:gridCol>
                <a:gridCol w="1448350">
                  <a:extLst>
                    <a:ext uri="{9D8B030D-6E8A-4147-A177-3AD203B41FA5}">
                      <a16:colId xmlns:a16="http://schemas.microsoft.com/office/drawing/2014/main" val="20003"/>
                    </a:ext>
                  </a:extLst>
                </a:gridCol>
                <a:gridCol w="1448350">
                  <a:extLst>
                    <a:ext uri="{9D8B030D-6E8A-4147-A177-3AD203B41FA5}">
                      <a16:colId xmlns:a16="http://schemas.microsoft.com/office/drawing/2014/main" val="20004"/>
                    </a:ext>
                  </a:extLst>
                </a:gridCol>
              </a:tblGrid>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tc>
                  <a:txBody>
                    <a:bodyPr/>
                    <a:lstStyle/>
                    <a:p>
                      <a:pPr marL="0" lvl="0" indent="0" algn="ctr" rtl="0">
                        <a:spcBef>
                          <a:spcPts val="0"/>
                        </a:spcBef>
                        <a:spcAft>
                          <a:spcPts val="0"/>
                        </a:spcAft>
                        <a:buNone/>
                      </a:pPr>
                      <a:r>
                        <a:rPr lang="en">
                          <a:highlight>
                            <a:srgbClr val="EAD1DC"/>
                          </a:highlight>
                          <a:latin typeface="Open Sans"/>
                          <a:ea typeface="Open Sans"/>
                          <a:cs typeface="Open Sans"/>
                          <a:sym typeface="Open Sans"/>
                        </a:rPr>
                        <a:t>CSC.A</a:t>
                      </a:r>
                      <a:endParaRPr>
                        <a:highlight>
                          <a:srgbClr val="EAD1DC"/>
                        </a:highlight>
                        <a:latin typeface="Open Sans"/>
                        <a:ea typeface="Open Sans"/>
                        <a:cs typeface="Open Sans"/>
                        <a:sym typeface="Open Sans"/>
                      </a:endParaRPr>
                    </a:p>
                    <a:p>
                      <a:pPr marL="0" lvl="0" indent="0" algn="ctr" rtl="0">
                        <a:spcBef>
                          <a:spcPts val="0"/>
                        </a:spcBef>
                        <a:spcAft>
                          <a:spcPts val="0"/>
                        </a:spcAft>
                        <a:buNone/>
                      </a:pPr>
                      <a:r>
                        <a:rPr lang="en" sz="900" b="1">
                          <a:latin typeface="Open Sans"/>
                          <a:ea typeface="Open Sans"/>
                          <a:cs typeface="Open Sans"/>
                          <a:sym typeface="Open Sans"/>
                        </a:rPr>
                        <a:t>Power budget,</a:t>
                      </a:r>
                      <a:endParaRPr sz="900" b="1">
                        <a:latin typeface="Open Sans"/>
                        <a:ea typeface="Open Sans"/>
                        <a:cs typeface="Open Sans"/>
                        <a:sym typeface="Open Sans"/>
                      </a:endParaRPr>
                    </a:p>
                    <a:p>
                      <a:pPr marL="0" lvl="0" indent="0" algn="ctr" rtl="0">
                        <a:spcBef>
                          <a:spcPts val="0"/>
                        </a:spcBef>
                        <a:spcAft>
                          <a:spcPts val="0"/>
                        </a:spcAft>
                        <a:buNone/>
                      </a:pPr>
                      <a:r>
                        <a:rPr lang="en" sz="900" b="1">
                          <a:latin typeface="Open Sans"/>
                          <a:ea typeface="Open Sans"/>
                          <a:cs typeface="Open Sans"/>
                          <a:sym typeface="Open Sans"/>
                        </a:rPr>
                        <a:t>processing time</a:t>
                      </a:r>
                      <a:endParaRPr sz="900" b="1">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highlight>
                            <a:srgbClr val="FFE599"/>
                          </a:highlight>
                          <a:latin typeface="Open Sans"/>
                          <a:ea typeface="Open Sans"/>
                          <a:cs typeface="Open Sans"/>
                          <a:sym typeface="Open Sans"/>
                        </a:rPr>
                        <a:t>BO.A</a:t>
                      </a:r>
                      <a:endParaRPr>
                        <a:solidFill>
                          <a:schemeClr val="dk1"/>
                        </a:solidFill>
                        <a:highlight>
                          <a:srgbClr val="FFE599"/>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Limited Knowledge</a:t>
                      </a:r>
                      <a:endParaRPr sz="900" b="1">
                        <a:solidFill>
                          <a:schemeClr val="dk1"/>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Clr>
                          <a:schemeClr val="dk1"/>
                        </a:buClr>
                        <a:buSzPts val="1100"/>
                        <a:buFont typeface="Arial"/>
                        <a:buNone/>
                      </a:pPr>
                      <a:r>
                        <a:rPr lang="en">
                          <a:highlight>
                            <a:srgbClr val="A1E8D9"/>
                          </a:highlight>
                          <a:latin typeface="Open Sans"/>
                          <a:ea typeface="Open Sans"/>
                          <a:cs typeface="Open Sans"/>
                          <a:sym typeface="Open Sans"/>
                        </a:rPr>
                        <a:t>T.A</a:t>
                      </a:r>
                      <a:endParaRPr>
                        <a:highlight>
                          <a:srgbClr val="A1E8D9"/>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latin typeface="Open Sans"/>
                          <a:ea typeface="Open Sans"/>
                          <a:cs typeface="Open Sans"/>
                          <a:sym typeface="Open Sans"/>
                        </a:rPr>
                        <a:t>Inaccurate representation</a:t>
                      </a:r>
                      <a:endParaRPr sz="900" b="1">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1"/>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highlight>
                          <a:srgbClr val="B6D7A8"/>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r>
                        <a:rPr lang="en">
                          <a:highlight>
                            <a:srgbClr val="FFE599"/>
                          </a:highlight>
                          <a:latin typeface="Open Sans"/>
                          <a:ea typeface="Open Sans"/>
                          <a:cs typeface="Open Sans"/>
                          <a:sym typeface="Open Sans"/>
                        </a:rPr>
                        <a:t>BO.C</a:t>
                      </a:r>
                      <a:endParaRPr>
                        <a:highlight>
                          <a:srgbClr val="FFE599"/>
                        </a:highlight>
                        <a:latin typeface="Open Sans"/>
                        <a:ea typeface="Open Sans"/>
                        <a:cs typeface="Open Sans"/>
                        <a:sym typeface="Open Sans"/>
                      </a:endParaRPr>
                    </a:p>
                    <a:p>
                      <a:pPr marL="0" lvl="0" indent="0" algn="ctr" rtl="0">
                        <a:spcBef>
                          <a:spcPts val="0"/>
                        </a:spcBef>
                        <a:spcAft>
                          <a:spcPts val="0"/>
                        </a:spcAft>
                        <a:buNone/>
                      </a:pPr>
                      <a:r>
                        <a:rPr lang="en" sz="900" b="1">
                          <a:latin typeface="Open Sans"/>
                          <a:ea typeface="Open Sans"/>
                          <a:cs typeface="Open Sans"/>
                          <a:sym typeface="Open Sans"/>
                        </a:rPr>
                        <a:t>Misalignment</a:t>
                      </a:r>
                      <a:endParaRPr sz="900" b="1">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a:highlight>
                            <a:srgbClr val="FFE599"/>
                          </a:highlight>
                          <a:latin typeface="Open Sans"/>
                          <a:ea typeface="Open Sans"/>
                          <a:cs typeface="Open Sans"/>
                          <a:sym typeface="Open Sans"/>
                        </a:rPr>
                        <a:t>BO.B</a:t>
                      </a:r>
                      <a:endParaRPr>
                        <a:highlight>
                          <a:srgbClr val="FFE599"/>
                        </a:highlight>
                        <a:latin typeface="Open Sans"/>
                        <a:ea typeface="Open Sans"/>
                        <a:cs typeface="Open Sans"/>
                        <a:sym typeface="Open Sans"/>
                      </a:endParaRPr>
                    </a:p>
                    <a:p>
                      <a:pPr marL="0" lvl="0" indent="0" algn="ctr" rtl="0">
                        <a:spcBef>
                          <a:spcPts val="0"/>
                        </a:spcBef>
                        <a:spcAft>
                          <a:spcPts val="0"/>
                        </a:spcAft>
                        <a:buNone/>
                      </a:pPr>
                      <a:r>
                        <a:rPr lang="en" sz="900" b="1">
                          <a:latin typeface="Open Sans"/>
                          <a:ea typeface="Open Sans"/>
                          <a:cs typeface="Open Sans"/>
                          <a:sym typeface="Open Sans"/>
                        </a:rPr>
                        <a:t>Exclusion angle</a:t>
                      </a:r>
                      <a:endParaRPr sz="900" b="1">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extLst>
                  <a:ext uri="{0D108BD9-81ED-4DB2-BD59-A6C34878D82A}">
                    <a16:rowId xmlns:a16="http://schemas.microsoft.com/office/drawing/2014/main" val="10002"/>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None/>
                      </a:pPr>
                      <a:endParaRPr>
                        <a:highlight>
                          <a:srgbClr val="9FC5E8"/>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highlight>
                          <a:srgbClr val="FFE599"/>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extLst>
                  <a:ext uri="{0D108BD9-81ED-4DB2-BD59-A6C34878D82A}">
                    <a16:rowId xmlns:a16="http://schemas.microsoft.com/office/drawing/2014/main" val="10003"/>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52B428"/>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extLst>
                  <a:ext uri="{0D108BD9-81ED-4DB2-BD59-A6C34878D82A}">
                    <a16:rowId xmlns:a16="http://schemas.microsoft.com/office/drawing/2014/main" val="10004"/>
                  </a:ext>
                </a:extLst>
              </a:tr>
            </a:tbl>
          </a:graphicData>
        </a:graphic>
      </p:graphicFrame>
      <p:sp>
        <p:nvSpPr>
          <p:cNvPr id="1518" name="Google Shape;1518;p57"/>
          <p:cNvSpPr txBox="1"/>
          <p:nvPr/>
        </p:nvSpPr>
        <p:spPr>
          <a:xfrm>
            <a:off x="2866975" y="694350"/>
            <a:ext cx="227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t>Severity</a:t>
            </a:r>
            <a:endParaRPr sz="1800" i="1"/>
          </a:p>
        </p:txBody>
      </p:sp>
      <p:sp>
        <p:nvSpPr>
          <p:cNvPr id="1519" name="Google Shape;1519;p57"/>
          <p:cNvSpPr txBox="1"/>
          <p:nvPr/>
        </p:nvSpPr>
        <p:spPr>
          <a:xfrm rot="-5400000">
            <a:off x="-418525" y="2998650"/>
            <a:ext cx="227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t>Likelihood</a:t>
            </a:r>
            <a:endParaRPr sz="1800" i="1"/>
          </a:p>
        </p:txBody>
      </p:sp>
      <p:cxnSp>
        <p:nvCxnSpPr>
          <p:cNvPr id="1520" name="Google Shape;1520;p57"/>
          <p:cNvCxnSpPr/>
          <p:nvPr/>
        </p:nvCxnSpPr>
        <p:spPr>
          <a:xfrm rot="10800000">
            <a:off x="720275" y="1798500"/>
            <a:ext cx="0" cy="671400"/>
          </a:xfrm>
          <a:prstGeom prst="straightConnector1">
            <a:avLst/>
          </a:prstGeom>
          <a:noFill/>
          <a:ln w="28575" cap="flat" cmpd="sng">
            <a:solidFill>
              <a:schemeClr val="dk2"/>
            </a:solidFill>
            <a:prstDash val="solid"/>
            <a:round/>
            <a:headEnd type="none" w="med" len="med"/>
            <a:tailEnd type="triangle" w="med" len="med"/>
          </a:ln>
        </p:spPr>
      </p:cxnSp>
      <p:cxnSp>
        <p:nvCxnSpPr>
          <p:cNvPr id="1521" name="Google Shape;1521;p57"/>
          <p:cNvCxnSpPr/>
          <p:nvPr/>
        </p:nvCxnSpPr>
        <p:spPr>
          <a:xfrm rot="10800000" flipH="1">
            <a:off x="4721600" y="922350"/>
            <a:ext cx="1358400" cy="57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5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Post-Mitigation Risk Scoring</a:t>
            </a:r>
            <a:endParaRPr/>
          </a:p>
        </p:txBody>
      </p:sp>
      <p:sp>
        <p:nvSpPr>
          <p:cNvPr id="1527" name="Google Shape;1527;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45</a:t>
            </a:fld>
            <a:endParaRPr/>
          </a:p>
        </p:txBody>
      </p:sp>
      <p:sp>
        <p:nvSpPr>
          <p:cNvPr id="1528" name="Google Shape;1528;p58"/>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1529" name="Google Shape;1529;p58"/>
          <p:cNvGraphicFramePr/>
          <p:nvPr/>
        </p:nvGraphicFramePr>
        <p:xfrm>
          <a:off x="951125" y="1156040"/>
          <a:ext cx="7241750" cy="3212250"/>
        </p:xfrm>
        <a:graphic>
          <a:graphicData uri="http://schemas.openxmlformats.org/drawingml/2006/table">
            <a:tbl>
              <a:tblPr>
                <a:noFill/>
                <a:tableStyleId>{0BD34714-7692-4388-A2F0-9ED135EE1372}</a:tableStyleId>
              </a:tblPr>
              <a:tblGrid>
                <a:gridCol w="1448350">
                  <a:extLst>
                    <a:ext uri="{9D8B030D-6E8A-4147-A177-3AD203B41FA5}">
                      <a16:colId xmlns:a16="http://schemas.microsoft.com/office/drawing/2014/main" val="20000"/>
                    </a:ext>
                  </a:extLst>
                </a:gridCol>
                <a:gridCol w="1448350">
                  <a:extLst>
                    <a:ext uri="{9D8B030D-6E8A-4147-A177-3AD203B41FA5}">
                      <a16:colId xmlns:a16="http://schemas.microsoft.com/office/drawing/2014/main" val="20001"/>
                    </a:ext>
                  </a:extLst>
                </a:gridCol>
                <a:gridCol w="1448350">
                  <a:extLst>
                    <a:ext uri="{9D8B030D-6E8A-4147-A177-3AD203B41FA5}">
                      <a16:colId xmlns:a16="http://schemas.microsoft.com/office/drawing/2014/main" val="20002"/>
                    </a:ext>
                  </a:extLst>
                </a:gridCol>
                <a:gridCol w="1448350">
                  <a:extLst>
                    <a:ext uri="{9D8B030D-6E8A-4147-A177-3AD203B41FA5}">
                      <a16:colId xmlns:a16="http://schemas.microsoft.com/office/drawing/2014/main" val="20003"/>
                    </a:ext>
                  </a:extLst>
                </a:gridCol>
                <a:gridCol w="1448350">
                  <a:extLst>
                    <a:ext uri="{9D8B030D-6E8A-4147-A177-3AD203B41FA5}">
                      <a16:colId xmlns:a16="http://schemas.microsoft.com/office/drawing/2014/main" val="20004"/>
                    </a:ext>
                  </a:extLst>
                </a:gridCol>
              </a:tblGrid>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tc>
                  <a:txBody>
                    <a:bodyPr/>
                    <a:lstStyle/>
                    <a:p>
                      <a:pPr marL="0" lvl="0" indent="0" algn="ctr" rtl="0">
                        <a:spcBef>
                          <a:spcPts val="0"/>
                        </a:spcBef>
                        <a:spcAft>
                          <a:spcPts val="0"/>
                        </a:spcAft>
                        <a:buNone/>
                      </a:pPr>
                      <a:r>
                        <a:rPr lang="en">
                          <a:solidFill>
                            <a:srgbClr val="666666"/>
                          </a:solidFill>
                          <a:latin typeface="Open Sans"/>
                          <a:ea typeface="Open Sans"/>
                          <a:cs typeface="Open Sans"/>
                          <a:sym typeface="Open Sans"/>
                        </a:rPr>
                        <a:t>CSC.A</a:t>
                      </a:r>
                      <a:endParaRPr>
                        <a:solidFill>
                          <a:srgbClr val="666666"/>
                        </a:solidFill>
                        <a:latin typeface="Open Sans"/>
                        <a:ea typeface="Open Sans"/>
                        <a:cs typeface="Open Sans"/>
                        <a:sym typeface="Open Sans"/>
                      </a:endParaRPr>
                    </a:p>
                    <a:p>
                      <a:pPr marL="0" lvl="0" indent="0" algn="ctr" rtl="0">
                        <a:spcBef>
                          <a:spcPts val="0"/>
                        </a:spcBef>
                        <a:spcAft>
                          <a:spcPts val="0"/>
                        </a:spcAft>
                        <a:buNone/>
                      </a:pPr>
                      <a:r>
                        <a:rPr lang="en" sz="900" b="1">
                          <a:solidFill>
                            <a:srgbClr val="666666"/>
                          </a:solidFill>
                          <a:latin typeface="Open Sans"/>
                          <a:ea typeface="Open Sans"/>
                          <a:cs typeface="Open Sans"/>
                          <a:sym typeface="Open Sans"/>
                        </a:rPr>
                        <a:t>Power budget,</a:t>
                      </a:r>
                      <a:endParaRPr sz="900" b="1">
                        <a:solidFill>
                          <a:srgbClr val="666666"/>
                        </a:solidFill>
                        <a:latin typeface="Open Sans"/>
                        <a:ea typeface="Open Sans"/>
                        <a:cs typeface="Open Sans"/>
                        <a:sym typeface="Open Sans"/>
                      </a:endParaRPr>
                    </a:p>
                    <a:p>
                      <a:pPr marL="0" lvl="0" indent="0" algn="ctr" rtl="0">
                        <a:spcBef>
                          <a:spcPts val="0"/>
                        </a:spcBef>
                        <a:spcAft>
                          <a:spcPts val="0"/>
                        </a:spcAft>
                        <a:buNone/>
                      </a:pPr>
                      <a:r>
                        <a:rPr lang="en" sz="900" b="1">
                          <a:solidFill>
                            <a:srgbClr val="666666"/>
                          </a:solidFill>
                          <a:latin typeface="Open Sans"/>
                          <a:ea typeface="Open Sans"/>
                          <a:cs typeface="Open Sans"/>
                          <a:sym typeface="Open Sans"/>
                        </a:rPr>
                        <a:t>processing time</a:t>
                      </a:r>
                      <a:endParaRPr sz="900" b="1">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Clr>
                          <a:schemeClr val="dk1"/>
                        </a:buClr>
                        <a:buSzPts val="1100"/>
                        <a:buFont typeface="Arial"/>
                        <a:buNone/>
                      </a:pPr>
                      <a:r>
                        <a:rPr lang="en">
                          <a:solidFill>
                            <a:srgbClr val="666666"/>
                          </a:solidFill>
                          <a:latin typeface="Open Sans"/>
                          <a:ea typeface="Open Sans"/>
                          <a:cs typeface="Open Sans"/>
                          <a:sym typeface="Open Sans"/>
                        </a:rPr>
                        <a:t>BO.A</a:t>
                      </a:r>
                      <a:endParaRPr>
                        <a:solidFill>
                          <a:srgbClr val="666666"/>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rgbClr val="666666"/>
                          </a:solidFill>
                          <a:latin typeface="Open Sans"/>
                          <a:ea typeface="Open Sans"/>
                          <a:cs typeface="Open Sans"/>
                          <a:sym typeface="Open Sans"/>
                        </a:rPr>
                        <a:t>Limited knowledge</a:t>
                      </a:r>
                      <a:endParaRPr sz="900" b="1">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Clr>
                          <a:schemeClr val="dk1"/>
                        </a:buClr>
                        <a:buSzPts val="1100"/>
                        <a:buFont typeface="Arial"/>
                        <a:buNone/>
                      </a:pPr>
                      <a:r>
                        <a:rPr lang="en">
                          <a:solidFill>
                            <a:srgbClr val="666666"/>
                          </a:solidFill>
                          <a:latin typeface="Open Sans"/>
                          <a:ea typeface="Open Sans"/>
                          <a:cs typeface="Open Sans"/>
                          <a:sym typeface="Open Sans"/>
                        </a:rPr>
                        <a:t>T.A</a:t>
                      </a:r>
                      <a:endParaRPr>
                        <a:solidFill>
                          <a:srgbClr val="666666"/>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rgbClr val="666666"/>
                          </a:solidFill>
                          <a:latin typeface="Open Sans"/>
                          <a:ea typeface="Open Sans"/>
                          <a:cs typeface="Open Sans"/>
                          <a:sym typeface="Open Sans"/>
                        </a:rPr>
                        <a:t>Inaccurate representation</a:t>
                      </a:r>
                      <a:endParaRPr sz="900" b="1">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1"/>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endParaRPr>
                        <a:highlight>
                          <a:srgbClr val="B6D7A8"/>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r>
                        <a:rPr lang="en">
                          <a:solidFill>
                            <a:srgbClr val="666666"/>
                          </a:solidFill>
                          <a:latin typeface="Open Sans"/>
                          <a:ea typeface="Open Sans"/>
                          <a:cs typeface="Open Sans"/>
                          <a:sym typeface="Open Sans"/>
                        </a:rPr>
                        <a:t>BO.C</a:t>
                      </a:r>
                      <a:endParaRPr>
                        <a:solidFill>
                          <a:srgbClr val="666666"/>
                        </a:solidFill>
                        <a:latin typeface="Open Sans"/>
                        <a:ea typeface="Open Sans"/>
                        <a:cs typeface="Open Sans"/>
                        <a:sym typeface="Open Sans"/>
                      </a:endParaRPr>
                    </a:p>
                    <a:p>
                      <a:pPr marL="0" lvl="0" indent="0" algn="ctr" rtl="0">
                        <a:spcBef>
                          <a:spcPts val="0"/>
                        </a:spcBef>
                        <a:spcAft>
                          <a:spcPts val="0"/>
                        </a:spcAft>
                        <a:buNone/>
                      </a:pPr>
                      <a:r>
                        <a:rPr lang="en" sz="900" b="1">
                          <a:solidFill>
                            <a:srgbClr val="666666"/>
                          </a:solidFill>
                          <a:latin typeface="Open Sans"/>
                          <a:ea typeface="Open Sans"/>
                          <a:cs typeface="Open Sans"/>
                          <a:sym typeface="Open Sans"/>
                        </a:rPr>
                        <a:t>Misalignment</a:t>
                      </a:r>
                      <a:endParaRPr sz="900" b="1">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a:solidFill>
                            <a:srgbClr val="666666"/>
                          </a:solidFill>
                          <a:latin typeface="Open Sans"/>
                          <a:ea typeface="Open Sans"/>
                          <a:cs typeface="Open Sans"/>
                          <a:sym typeface="Open Sans"/>
                        </a:rPr>
                        <a:t>BO.B</a:t>
                      </a:r>
                      <a:endParaRPr>
                        <a:solidFill>
                          <a:srgbClr val="666666"/>
                        </a:solidFill>
                        <a:latin typeface="Open Sans"/>
                        <a:ea typeface="Open Sans"/>
                        <a:cs typeface="Open Sans"/>
                        <a:sym typeface="Open Sans"/>
                      </a:endParaRPr>
                    </a:p>
                    <a:p>
                      <a:pPr marL="0" lvl="0" indent="0" algn="ctr" rtl="0">
                        <a:spcBef>
                          <a:spcPts val="0"/>
                        </a:spcBef>
                        <a:spcAft>
                          <a:spcPts val="0"/>
                        </a:spcAft>
                        <a:buNone/>
                      </a:pPr>
                      <a:r>
                        <a:rPr lang="en" sz="900" b="1">
                          <a:solidFill>
                            <a:srgbClr val="666666"/>
                          </a:solidFill>
                          <a:latin typeface="Open Sans"/>
                          <a:ea typeface="Open Sans"/>
                          <a:cs typeface="Open Sans"/>
                          <a:sym typeface="Open Sans"/>
                        </a:rPr>
                        <a:t>Exclusion angle</a:t>
                      </a:r>
                      <a:endParaRPr sz="900" b="1">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extLst>
                  <a:ext uri="{0D108BD9-81ED-4DB2-BD59-A6C34878D82A}">
                    <a16:rowId xmlns:a16="http://schemas.microsoft.com/office/drawing/2014/main" val="10002"/>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Clr>
                          <a:schemeClr val="dk1"/>
                        </a:buClr>
                        <a:buSzPts val="1100"/>
                        <a:buFont typeface="Arial"/>
                        <a:buNone/>
                      </a:pPr>
                      <a:endParaRPr>
                        <a:highlight>
                          <a:srgbClr val="9FC5E8"/>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endParaRPr>
                        <a:solidFill>
                          <a:schemeClr val="dk1"/>
                        </a:solidFill>
                        <a:highlight>
                          <a:srgbClr val="FFE599"/>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extLst>
                  <a:ext uri="{0D108BD9-81ED-4DB2-BD59-A6C34878D82A}">
                    <a16:rowId xmlns:a16="http://schemas.microsoft.com/office/drawing/2014/main" val="10003"/>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52B428"/>
                    </a:solidFill>
                  </a:tcPr>
                </a:tc>
                <a:tc>
                  <a:txBody>
                    <a:bodyPr/>
                    <a:lstStyle/>
                    <a:p>
                      <a:pPr marL="0" lvl="0" indent="0" algn="ctr" rtl="0">
                        <a:spcBef>
                          <a:spcPts val="0"/>
                        </a:spcBef>
                        <a:spcAft>
                          <a:spcPts val="0"/>
                        </a:spcAft>
                        <a:buClr>
                          <a:schemeClr val="dk1"/>
                        </a:buClr>
                        <a:buSzPts val="1100"/>
                        <a:buFont typeface="Arial"/>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Clr>
                          <a:schemeClr val="dk1"/>
                        </a:buClr>
                        <a:buSzPts val="1100"/>
                        <a:buFont typeface="Arial"/>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Clr>
                          <a:schemeClr val="dk1"/>
                        </a:buClr>
                        <a:buSzPts val="1100"/>
                        <a:buFont typeface="Arial"/>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extLst>
                  <a:ext uri="{0D108BD9-81ED-4DB2-BD59-A6C34878D82A}">
                    <a16:rowId xmlns:a16="http://schemas.microsoft.com/office/drawing/2014/main" val="10004"/>
                  </a:ext>
                </a:extLst>
              </a:tr>
            </a:tbl>
          </a:graphicData>
        </a:graphic>
      </p:graphicFrame>
      <p:sp>
        <p:nvSpPr>
          <p:cNvPr id="1530" name="Google Shape;1530;p58"/>
          <p:cNvSpPr txBox="1"/>
          <p:nvPr/>
        </p:nvSpPr>
        <p:spPr>
          <a:xfrm>
            <a:off x="2866975" y="694350"/>
            <a:ext cx="227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t>Severity</a:t>
            </a:r>
            <a:endParaRPr sz="1800" i="1"/>
          </a:p>
        </p:txBody>
      </p:sp>
      <p:sp>
        <p:nvSpPr>
          <p:cNvPr id="1531" name="Google Shape;1531;p58"/>
          <p:cNvSpPr txBox="1"/>
          <p:nvPr/>
        </p:nvSpPr>
        <p:spPr>
          <a:xfrm rot="-5400000">
            <a:off x="-418525" y="2998650"/>
            <a:ext cx="227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t>Likelihood</a:t>
            </a:r>
            <a:endParaRPr sz="1800" i="1"/>
          </a:p>
        </p:txBody>
      </p:sp>
      <p:cxnSp>
        <p:nvCxnSpPr>
          <p:cNvPr id="1532" name="Google Shape;1532;p58"/>
          <p:cNvCxnSpPr/>
          <p:nvPr/>
        </p:nvCxnSpPr>
        <p:spPr>
          <a:xfrm rot="10800000">
            <a:off x="720275" y="1798500"/>
            <a:ext cx="0" cy="671400"/>
          </a:xfrm>
          <a:prstGeom prst="straightConnector1">
            <a:avLst/>
          </a:prstGeom>
          <a:noFill/>
          <a:ln w="28575" cap="flat" cmpd="sng">
            <a:solidFill>
              <a:schemeClr val="dk2"/>
            </a:solidFill>
            <a:prstDash val="solid"/>
            <a:round/>
            <a:headEnd type="none" w="med" len="med"/>
            <a:tailEnd type="triangle" w="med" len="med"/>
          </a:ln>
        </p:spPr>
      </p:cxnSp>
      <p:cxnSp>
        <p:nvCxnSpPr>
          <p:cNvPr id="1533" name="Google Shape;1533;p58"/>
          <p:cNvCxnSpPr/>
          <p:nvPr/>
        </p:nvCxnSpPr>
        <p:spPr>
          <a:xfrm rot="10800000" flipH="1">
            <a:off x="4721600" y="922350"/>
            <a:ext cx="1358400" cy="5700"/>
          </a:xfrm>
          <a:prstGeom prst="straightConnector1">
            <a:avLst/>
          </a:prstGeom>
          <a:noFill/>
          <a:ln w="28575" cap="flat" cmpd="sng">
            <a:solidFill>
              <a:schemeClr val="dk2"/>
            </a:solidFill>
            <a:prstDash val="solid"/>
            <a:round/>
            <a:headEnd type="none" w="med" len="med"/>
            <a:tailEnd type="triangle" w="med" len="med"/>
          </a:ln>
        </p:spPr>
      </p:cxnSp>
      <p:sp>
        <p:nvSpPr>
          <p:cNvPr id="1534" name="Google Shape;1534;p58"/>
          <p:cNvSpPr txBox="1"/>
          <p:nvPr/>
        </p:nvSpPr>
        <p:spPr>
          <a:xfrm rot="1157364">
            <a:off x="6712495" y="1885377"/>
            <a:ext cx="1240541" cy="46177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00FFFF"/>
                </a:solidFill>
              </a:rPr>
              <a:t>Before</a:t>
            </a:r>
            <a:endParaRPr sz="1800">
              <a:solidFill>
                <a:srgbClr val="00FFFF"/>
              </a:solidFill>
            </a:endParaRPr>
          </a:p>
        </p:txBody>
      </p:sp>
      <p:sp>
        <p:nvSpPr>
          <p:cNvPr id="1535" name="Google Shape;1535;p58"/>
          <p:cNvSpPr/>
          <p:nvPr/>
        </p:nvSpPr>
        <p:spPr>
          <a:xfrm>
            <a:off x="3826100" y="1149225"/>
            <a:ext cx="4386675" cy="1934075"/>
          </a:xfrm>
          <a:custGeom>
            <a:avLst/>
            <a:gdLst/>
            <a:ahLst/>
            <a:cxnLst/>
            <a:rect l="l" t="t" r="r" b="b"/>
            <a:pathLst>
              <a:path w="175467" h="77363" extrusionOk="0">
                <a:moveTo>
                  <a:pt x="1121" y="25788"/>
                </a:moveTo>
                <a:lnTo>
                  <a:pt x="59423" y="25788"/>
                </a:lnTo>
                <a:lnTo>
                  <a:pt x="58863" y="0"/>
                </a:lnTo>
                <a:lnTo>
                  <a:pt x="117726" y="0"/>
                </a:lnTo>
                <a:lnTo>
                  <a:pt x="117726" y="25788"/>
                </a:lnTo>
                <a:lnTo>
                  <a:pt x="117726" y="51575"/>
                </a:lnTo>
                <a:lnTo>
                  <a:pt x="174907" y="51015"/>
                </a:lnTo>
                <a:lnTo>
                  <a:pt x="175467" y="77363"/>
                </a:lnTo>
                <a:lnTo>
                  <a:pt x="59423" y="77363"/>
                </a:lnTo>
                <a:lnTo>
                  <a:pt x="58863" y="51575"/>
                </a:lnTo>
                <a:lnTo>
                  <a:pt x="0" y="51015"/>
                </a:lnTo>
                <a:close/>
              </a:path>
            </a:pathLst>
          </a:custGeom>
          <a:noFill/>
          <a:ln w="38100" cap="flat" cmpd="sng">
            <a:solidFill>
              <a:srgbClr val="00FFFF"/>
            </a:solidFill>
            <a:prstDash val="solid"/>
            <a:round/>
            <a:headEnd type="none" w="med" len="med"/>
            <a:tailEnd type="none" w="med" len="med"/>
          </a:ln>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graphicFrame>
        <p:nvGraphicFramePr>
          <p:cNvPr id="1540" name="Google Shape;1540;p59"/>
          <p:cNvGraphicFramePr/>
          <p:nvPr/>
        </p:nvGraphicFramePr>
        <p:xfrm>
          <a:off x="951125" y="1156040"/>
          <a:ext cx="7241750" cy="3212250"/>
        </p:xfrm>
        <a:graphic>
          <a:graphicData uri="http://schemas.openxmlformats.org/drawingml/2006/table">
            <a:tbl>
              <a:tblPr>
                <a:noFill/>
                <a:tableStyleId>{0BD34714-7692-4388-A2F0-9ED135EE1372}</a:tableStyleId>
              </a:tblPr>
              <a:tblGrid>
                <a:gridCol w="1448350">
                  <a:extLst>
                    <a:ext uri="{9D8B030D-6E8A-4147-A177-3AD203B41FA5}">
                      <a16:colId xmlns:a16="http://schemas.microsoft.com/office/drawing/2014/main" val="20000"/>
                    </a:ext>
                  </a:extLst>
                </a:gridCol>
                <a:gridCol w="1448350">
                  <a:extLst>
                    <a:ext uri="{9D8B030D-6E8A-4147-A177-3AD203B41FA5}">
                      <a16:colId xmlns:a16="http://schemas.microsoft.com/office/drawing/2014/main" val="20001"/>
                    </a:ext>
                  </a:extLst>
                </a:gridCol>
                <a:gridCol w="1448350">
                  <a:extLst>
                    <a:ext uri="{9D8B030D-6E8A-4147-A177-3AD203B41FA5}">
                      <a16:colId xmlns:a16="http://schemas.microsoft.com/office/drawing/2014/main" val="20002"/>
                    </a:ext>
                  </a:extLst>
                </a:gridCol>
                <a:gridCol w="1448350">
                  <a:extLst>
                    <a:ext uri="{9D8B030D-6E8A-4147-A177-3AD203B41FA5}">
                      <a16:colId xmlns:a16="http://schemas.microsoft.com/office/drawing/2014/main" val="20003"/>
                    </a:ext>
                  </a:extLst>
                </a:gridCol>
                <a:gridCol w="1448350">
                  <a:extLst>
                    <a:ext uri="{9D8B030D-6E8A-4147-A177-3AD203B41FA5}">
                      <a16:colId xmlns:a16="http://schemas.microsoft.com/office/drawing/2014/main" val="20004"/>
                    </a:ext>
                  </a:extLst>
                </a:gridCol>
              </a:tblGrid>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tc>
                  <a:txBody>
                    <a:bodyPr/>
                    <a:lstStyle/>
                    <a:p>
                      <a:pPr marL="0" lvl="0" indent="0" algn="ctr" rtl="0">
                        <a:spcBef>
                          <a:spcPts val="0"/>
                        </a:spcBef>
                        <a:spcAft>
                          <a:spcPts val="0"/>
                        </a:spcAft>
                        <a:buNone/>
                      </a:pPr>
                      <a:endParaRPr sz="900">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Clr>
                          <a:schemeClr val="dk1"/>
                        </a:buClr>
                        <a:buSzPts val="1100"/>
                        <a:buFont typeface="Arial"/>
                        <a:buNone/>
                      </a:pPr>
                      <a:endParaRPr sz="900">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Clr>
                          <a:schemeClr val="dk1"/>
                        </a:buClr>
                        <a:buSzPts val="1100"/>
                        <a:buFont typeface="Arial"/>
                        <a:buNone/>
                      </a:pPr>
                      <a:endParaRPr sz="900">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1"/>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highlight>
                            <a:srgbClr val="A1E8D9"/>
                          </a:highlight>
                          <a:latin typeface="Open Sans"/>
                          <a:ea typeface="Open Sans"/>
                          <a:cs typeface="Open Sans"/>
                          <a:sym typeface="Open Sans"/>
                        </a:rPr>
                        <a:t>T.A</a:t>
                      </a:r>
                      <a:endParaRPr>
                        <a:solidFill>
                          <a:schemeClr val="dk1"/>
                        </a:solidFill>
                        <a:highlight>
                          <a:srgbClr val="A1E8D9"/>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Inaccurate representation</a:t>
                      </a:r>
                      <a:endParaRPr b="1">
                        <a:highlight>
                          <a:srgbClr val="B6D7A8"/>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highlight>
                            <a:srgbClr val="EAD1DC"/>
                          </a:highlight>
                          <a:latin typeface="Open Sans"/>
                          <a:ea typeface="Open Sans"/>
                          <a:cs typeface="Open Sans"/>
                          <a:sym typeface="Open Sans"/>
                        </a:rPr>
                        <a:t>CSC.A</a:t>
                      </a:r>
                      <a:endParaRPr>
                        <a:solidFill>
                          <a:schemeClr val="dk1"/>
                        </a:solidFill>
                        <a:highlight>
                          <a:srgbClr val="EAD1DC"/>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Power budget,</a:t>
                      </a:r>
                      <a:endParaRPr sz="900" b="1">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processing time</a:t>
                      </a:r>
                      <a:endParaRPr b="1">
                        <a:solidFill>
                          <a:schemeClr val="dk1"/>
                        </a:solidFill>
                        <a:highlight>
                          <a:srgbClr val="EAD1DC"/>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endParaRPr sz="900">
                        <a:solidFill>
                          <a:srgbClr val="666666"/>
                        </a:solidFill>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5500"/>
                    </a:solidFill>
                  </a:tcPr>
                </a:tc>
                <a:extLst>
                  <a:ext uri="{0D108BD9-81ED-4DB2-BD59-A6C34878D82A}">
                    <a16:rowId xmlns:a16="http://schemas.microsoft.com/office/drawing/2014/main" val="10002"/>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highlight>
                            <a:srgbClr val="FFE599"/>
                          </a:highlight>
                          <a:latin typeface="Open Sans"/>
                          <a:ea typeface="Open Sans"/>
                          <a:cs typeface="Open Sans"/>
                          <a:sym typeface="Open Sans"/>
                        </a:rPr>
                        <a:t>BO.A</a:t>
                      </a:r>
                      <a:endParaRPr>
                        <a:solidFill>
                          <a:schemeClr val="dk1"/>
                        </a:solidFill>
                        <a:highlight>
                          <a:srgbClr val="FFE599"/>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Limited knowledge</a:t>
                      </a:r>
                      <a:endParaRPr b="1">
                        <a:highlight>
                          <a:srgbClr val="9FC5E8"/>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highlight>
                            <a:srgbClr val="FFE599"/>
                          </a:highlight>
                          <a:latin typeface="Open Sans"/>
                          <a:ea typeface="Open Sans"/>
                          <a:cs typeface="Open Sans"/>
                          <a:sym typeface="Open Sans"/>
                        </a:rPr>
                        <a:t>BO.B</a:t>
                      </a:r>
                      <a:endParaRPr>
                        <a:solidFill>
                          <a:schemeClr val="dk1"/>
                        </a:solidFill>
                        <a:highlight>
                          <a:srgbClr val="FFE599"/>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Exclusion angle</a:t>
                      </a:r>
                      <a:endParaRPr b="1">
                        <a:solidFill>
                          <a:schemeClr val="dk1"/>
                        </a:solidFill>
                        <a:highlight>
                          <a:srgbClr val="FFE599"/>
                        </a:highlight>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9900"/>
                    </a:solidFill>
                  </a:tcPr>
                </a:tc>
                <a:extLst>
                  <a:ext uri="{0D108BD9-81ED-4DB2-BD59-A6C34878D82A}">
                    <a16:rowId xmlns:a16="http://schemas.microsoft.com/office/drawing/2014/main" val="10003"/>
                  </a:ext>
                </a:extLst>
              </a:tr>
              <a:tr h="64245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52B428"/>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highlight>
                            <a:srgbClr val="FFE599"/>
                          </a:highlight>
                          <a:latin typeface="Open Sans"/>
                          <a:ea typeface="Open Sans"/>
                          <a:cs typeface="Open Sans"/>
                          <a:sym typeface="Open Sans"/>
                        </a:rPr>
                        <a:t>BO.C</a:t>
                      </a:r>
                      <a:endParaRPr>
                        <a:solidFill>
                          <a:schemeClr val="dk1"/>
                        </a:solidFill>
                        <a:highlight>
                          <a:srgbClr val="FFE599"/>
                        </a:highlight>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900" b="1">
                          <a:solidFill>
                            <a:schemeClr val="dk1"/>
                          </a:solidFill>
                          <a:latin typeface="Open Sans"/>
                          <a:ea typeface="Open Sans"/>
                          <a:cs typeface="Open Sans"/>
                          <a:sym typeface="Open Sans"/>
                        </a:rPr>
                        <a:t>Misalignment</a:t>
                      </a:r>
                      <a:endParaRPr b="1">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Clr>
                          <a:schemeClr val="dk1"/>
                        </a:buClr>
                        <a:buSzPts val="1100"/>
                        <a:buFont typeface="Arial"/>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2FF00"/>
                    </a:solidFill>
                  </a:tcPr>
                </a:tc>
                <a:tc>
                  <a:txBody>
                    <a:bodyPr/>
                    <a:lstStyle/>
                    <a:p>
                      <a:pPr marL="0" lvl="0" indent="0" algn="ctr" rtl="0">
                        <a:spcBef>
                          <a:spcPts val="0"/>
                        </a:spcBef>
                        <a:spcAft>
                          <a:spcPts val="0"/>
                        </a:spcAft>
                        <a:buClr>
                          <a:schemeClr val="dk1"/>
                        </a:buClr>
                        <a:buSzPts val="1100"/>
                        <a:buFont typeface="Arial"/>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latin typeface="Open Sans"/>
                        <a:ea typeface="Open Sans"/>
                        <a:cs typeface="Open Sans"/>
                        <a:sym typeface="Open Sans"/>
                      </a:endParaRPr>
                    </a:p>
                  </a:txBody>
                  <a:tcPr marL="28575" marR="28575" marT="19050" marB="1905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FBC00"/>
                    </a:solidFill>
                  </a:tcPr>
                </a:tc>
                <a:extLst>
                  <a:ext uri="{0D108BD9-81ED-4DB2-BD59-A6C34878D82A}">
                    <a16:rowId xmlns:a16="http://schemas.microsoft.com/office/drawing/2014/main" val="10004"/>
                  </a:ext>
                </a:extLst>
              </a:tr>
            </a:tbl>
          </a:graphicData>
        </a:graphic>
      </p:graphicFrame>
      <p:sp>
        <p:nvSpPr>
          <p:cNvPr id="1541" name="Google Shape;1541;p5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Post-Mitigation Risk Scoring</a:t>
            </a:r>
            <a:endParaRPr/>
          </a:p>
        </p:txBody>
      </p:sp>
      <p:sp>
        <p:nvSpPr>
          <p:cNvPr id="1542" name="Google Shape;154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46</a:t>
            </a:fld>
            <a:endParaRPr/>
          </a:p>
        </p:txBody>
      </p:sp>
      <p:sp>
        <p:nvSpPr>
          <p:cNvPr id="1543" name="Google Shape;1543;p59"/>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1544" name="Google Shape;1544;p59"/>
          <p:cNvSpPr txBox="1"/>
          <p:nvPr/>
        </p:nvSpPr>
        <p:spPr>
          <a:xfrm>
            <a:off x="2866975" y="694350"/>
            <a:ext cx="227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t>Severity</a:t>
            </a:r>
            <a:endParaRPr sz="1800" i="1"/>
          </a:p>
        </p:txBody>
      </p:sp>
      <p:sp>
        <p:nvSpPr>
          <p:cNvPr id="1545" name="Google Shape;1545;p59"/>
          <p:cNvSpPr txBox="1"/>
          <p:nvPr/>
        </p:nvSpPr>
        <p:spPr>
          <a:xfrm rot="-5400000">
            <a:off x="-418525" y="2998650"/>
            <a:ext cx="227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t>Likelihood</a:t>
            </a:r>
            <a:endParaRPr sz="1800" i="1"/>
          </a:p>
        </p:txBody>
      </p:sp>
      <p:cxnSp>
        <p:nvCxnSpPr>
          <p:cNvPr id="1546" name="Google Shape;1546;p59"/>
          <p:cNvCxnSpPr/>
          <p:nvPr/>
        </p:nvCxnSpPr>
        <p:spPr>
          <a:xfrm rot="10800000">
            <a:off x="720275" y="1798500"/>
            <a:ext cx="0" cy="671400"/>
          </a:xfrm>
          <a:prstGeom prst="straightConnector1">
            <a:avLst/>
          </a:prstGeom>
          <a:noFill/>
          <a:ln w="28575" cap="flat" cmpd="sng">
            <a:solidFill>
              <a:schemeClr val="dk2"/>
            </a:solidFill>
            <a:prstDash val="solid"/>
            <a:round/>
            <a:headEnd type="none" w="med" len="med"/>
            <a:tailEnd type="triangle" w="med" len="med"/>
          </a:ln>
        </p:spPr>
      </p:cxnSp>
      <p:cxnSp>
        <p:nvCxnSpPr>
          <p:cNvPr id="1547" name="Google Shape;1547;p59"/>
          <p:cNvCxnSpPr/>
          <p:nvPr/>
        </p:nvCxnSpPr>
        <p:spPr>
          <a:xfrm rot="10800000" flipH="1">
            <a:off x="4721600" y="922350"/>
            <a:ext cx="1358400" cy="5700"/>
          </a:xfrm>
          <a:prstGeom prst="straightConnector1">
            <a:avLst/>
          </a:prstGeom>
          <a:noFill/>
          <a:ln w="28575" cap="flat" cmpd="sng">
            <a:solidFill>
              <a:schemeClr val="dk2"/>
            </a:solidFill>
            <a:prstDash val="solid"/>
            <a:round/>
            <a:headEnd type="none" w="med" len="med"/>
            <a:tailEnd type="triangle" w="med" len="med"/>
          </a:ln>
        </p:spPr>
      </p:cxnSp>
      <p:sp>
        <p:nvSpPr>
          <p:cNvPr id="1548" name="Google Shape;1548;p59"/>
          <p:cNvSpPr txBox="1"/>
          <p:nvPr/>
        </p:nvSpPr>
        <p:spPr>
          <a:xfrm rot="1157364">
            <a:off x="3735932" y="3846427"/>
            <a:ext cx="1240541" cy="46177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FF00FF"/>
                </a:solidFill>
              </a:rPr>
              <a:t>After</a:t>
            </a:r>
            <a:endParaRPr sz="1800">
              <a:solidFill>
                <a:srgbClr val="FF00FF"/>
              </a:solidFill>
            </a:endParaRPr>
          </a:p>
        </p:txBody>
      </p:sp>
      <p:sp>
        <p:nvSpPr>
          <p:cNvPr id="1549" name="Google Shape;1549;p59"/>
          <p:cNvSpPr txBox="1"/>
          <p:nvPr/>
        </p:nvSpPr>
        <p:spPr>
          <a:xfrm rot="1157364">
            <a:off x="6712495" y="1885377"/>
            <a:ext cx="1240541" cy="46177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00FFFF"/>
                </a:solidFill>
              </a:rPr>
              <a:t>Before</a:t>
            </a:r>
            <a:endParaRPr sz="1800">
              <a:solidFill>
                <a:srgbClr val="00FFFF"/>
              </a:solidFill>
            </a:endParaRPr>
          </a:p>
        </p:txBody>
      </p:sp>
      <p:sp>
        <p:nvSpPr>
          <p:cNvPr id="1550" name="Google Shape;1550;p59"/>
          <p:cNvSpPr/>
          <p:nvPr/>
        </p:nvSpPr>
        <p:spPr>
          <a:xfrm>
            <a:off x="2392663" y="2440950"/>
            <a:ext cx="4358675" cy="1948075"/>
          </a:xfrm>
          <a:custGeom>
            <a:avLst/>
            <a:gdLst/>
            <a:ahLst/>
            <a:cxnLst/>
            <a:rect l="l" t="t" r="r" b="b"/>
            <a:pathLst>
              <a:path w="174347" h="77923" extrusionOk="0">
                <a:moveTo>
                  <a:pt x="0" y="51014"/>
                </a:moveTo>
                <a:lnTo>
                  <a:pt x="0" y="77363"/>
                </a:lnTo>
                <a:lnTo>
                  <a:pt x="58302" y="77923"/>
                </a:lnTo>
                <a:lnTo>
                  <a:pt x="57181" y="0"/>
                </a:lnTo>
                <a:lnTo>
                  <a:pt x="174347" y="0"/>
                </a:lnTo>
                <a:lnTo>
                  <a:pt x="174347" y="51014"/>
                </a:lnTo>
                <a:close/>
              </a:path>
            </a:pathLst>
          </a:custGeom>
          <a:noFill/>
          <a:ln w="38100" cap="flat" cmpd="sng">
            <a:solidFill>
              <a:srgbClr val="FF00FF"/>
            </a:solidFill>
            <a:prstDash val="solid"/>
            <a:round/>
            <a:headEnd type="none" w="med" len="med"/>
            <a:tailEnd type="none" w="med" len="med"/>
          </a:ln>
        </p:spPr>
      </p:sp>
      <p:sp>
        <p:nvSpPr>
          <p:cNvPr id="1551" name="Google Shape;1551;p59"/>
          <p:cNvSpPr/>
          <p:nvPr/>
        </p:nvSpPr>
        <p:spPr>
          <a:xfrm>
            <a:off x="3826100" y="1149225"/>
            <a:ext cx="4386675" cy="1934075"/>
          </a:xfrm>
          <a:custGeom>
            <a:avLst/>
            <a:gdLst/>
            <a:ahLst/>
            <a:cxnLst/>
            <a:rect l="l" t="t" r="r" b="b"/>
            <a:pathLst>
              <a:path w="175467" h="77363" extrusionOk="0">
                <a:moveTo>
                  <a:pt x="1121" y="25788"/>
                </a:moveTo>
                <a:lnTo>
                  <a:pt x="59423" y="25788"/>
                </a:lnTo>
                <a:lnTo>
                  <a:pt x="58863" y="0"/>
                </a:lnTo>
                <a:lnTo>
                  <a:pt x="117726" y="0"/>
                </a:lnTo>
                <a:lnTo>
                  <a:pt x="117726" y="25788"/>
                </a:lnTo>
                <a:lnTo>
                  <a:pt x="117726" y="51575"/>
                </a:lnTo>
                <a:lnTo>
                  <a:pt x="174907" y="51015"/>
                </a:lnTo>
                <a:lnTo>
                  <a:pt x="175467" y="77363"/>
                </a:lnTo>
                <a:lnTo>
                  <a:pt x="59423" y="77363"/>
                </a:lnTo>
                <a:lnTo>
                  <a:pt x="58863" y="51575"/>
                </a:lnTo>
                <a:lnTo>
                  <a:pt x="0" y="51015"/>
                </a:lnTo>
                <a:close/>
              </a:path>
            </a:pathLst>
          </a:custGeom>
          <a:noFill/>
          <a:ln w="38100" cap="flat" cmpd="sng">
            <a:solidFill>
              <a:srgbClr val="00FFFF"/>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60"/>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0"/>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Verification &amp; Validation</a:t>
            </a:r>
            <a:endParaRPr/>
          </a:p>
        </p:txBody>
      </p:sp>
      <p:sp>
        <p:nvSpPr>
          <p:cNvPr id="1558" name="Google Shape;155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47</a:t>
            </a:fld>
            <a:endParaRPr/>
          </a:p>
        </p:txBody>
      </p:sp>
      <p:sp>
        <p:nvSpPr>
          <p:cNvPr id="1559" name="Google Shape;1559;p60"/>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61"/>
          <p:cNvSpPr txBox="1">
            <a:spLocks noGrp="1"/>
          </p:cNvSpPr>
          <p:nvPr>
            <p:ph type="title"/>
          </p:nvPr>
        </p:nvSpPr>
        <p:spPr>
          <a:xfrm>
            <a:off x="14672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i="1"/>
              <a:t>Baffle &amp; Optics:</a:t>
            </a:r>
            <a:r>
              <a:rPr lang="en" sz="2720"/>
              <a:t> HelioStat Testing</a:t>
            </a:r>
            <a:endParaRPr sz="2720"/>
          </a:p>
        </p:txBody>
      </p:sp>
      <p:sp>
        <p:nvSpPr>
          <p:cNvPr id="1565" name="Google Shape;1565;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48</a:t>
            </a:fld>
            <a:endParaRPr/>
          </a:p>
        </p:txBody>
      </p:sp>
      <p:sp>
        <p:nvSpPr>
          <p:cNvPr id="1566" name="Google Shape;1566;p61"/>
          <p:cNvSpPr txBox="1"/>
          <p:nvPr/>
        </p:nvSpPr>
        <p:spPr>
          <a:xfrm>
            <a:off x="4488250" y="-2191650"/>
            <a:ext cx="27615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pen Sans Medium"/>
              <a:buChar char="●"/>
            </a:pPr>
            <a:r>
              <a:rPr lang="en">
                <a:solidFill>
                  <a:schemeClr val="dk1"/>
                </a:solidFill>
                <a:latin typeface="Open Sans Medium"/>
                <a:ea typeface="Open Sans Medium"/>
                <a:cs typeface="Open Sans Medium"/>
                <a:sym typeface="Open Sans Medium"/>
              </a:rPr>
              <a:t>Spring 2022</a:t>
            </a:r>
            <a:endParaRPr>
              <a:solidFill>
                <a:schemeClr val="dk1"/>
              </a:solidFill>
              <a:latin typeface="Open Sans Medium"/>
              <a:ea typeface="Open Sans Medium"/>
              <a:cs typeface="Open Sans Medium"/>
              <a:sym typeface="Open Sans Medium"/>
            </a:endParaRPr>
          </a:p>
          <a:p>
            <a:pPr marL="457200" lvl="0" indent="-317500" algn="l" rtl="0">
              <a:spcBef>
                <a:spcPts val="0"/>
              </a:spcBef>
              <a:spcAft>
                <a:spcPts val="0"/>
              </a:spcAft>
              <a:buSzPts val="1400"/>
              <a:buFont typeface="Open Sans Medium"/>
              <a:buChar char="●"/>
            </a:pPr>
            <a:r>
              <a:rPr lang="en">
                <a:solidFill>
                  <a:schemeClr val="dk1"/>
                </a:solidFill>
                <a:latin typeface="Open Sans Medium"/>
                <a:ea typeface="Open Sans Medium"/>
                <a:cs typeface="Open Sans Medium"/>
                <a:sym typeface="Open Sans Medium"/>
              </a:rPr>
              <a:t>LASP Boulder, CO</a:t>
            </a:r>
            <a:endParaRPr>
              <a:solidFill>
                <a:schemeClr val="dk1"/>
              </a:solidFill>
              <a:latin typeface="Open Sans Medium"/>
              <a:ea typeface="Open Sans Medium"/>
              <a:cs typeface="Open Sans Medium"/>
              <a:sym typeface="Open Sans Medium"/>
            </a:endParaRPr>
          </a:p>
          <a:p>
            <a:pPr marL="457200" lvl="0" indent="-317500" algn="l" rtl="0">
              <a:spcBef>
                <a:spcPts val="0"/>
              </a:spcBef>
              <a:spcAft>
                <a:spcPts val="0"/>
              </a:spcAft>
              <a:buClr>
                <a:schemeClr val="dk1"/>
              </a:buClr>
              <a:buSzPts val="1400"/>
              <a:buFont typeface="Open Sans Medium"/>
              <a:buChar char="●"/>
            </a:pPr>
            <a:r>
              <a:rPr lang="en">
                <a:solidFill>
                  <a:schemeClr val="dk1"/>
                </a:solidFill>
                <a:latin typeface="Open Sans Medium"/>
                <a:ea typeface="Open Sans Medium"/>
                <a:cs typeface="Open Sans Medium"/>
                <a:sym typeface="Open Sans Medium"/>
              </a:rPr>
              <a:t>Example of Data: </a:t>
            </a:r>
            <a:r>
              <a:rPr lang="en" i="1">
                <a:solidFill>
                  <a:schemeClr val="dk1"/>
                </a:solidFill>
                <a:latin typeface="Open Sans Medium"/>
                <a:ea typeface="Open Sans Medium"/>
                <a:cs typeface="Open Sans Medium"/>
                <a:sym typeface="Open Sans Medium"/>
              </a:rPr>
              <a:t>Blue Canyon Technologies</a:t>
            </a:r>
            <a:r>
              <a:rPr lang="en">
                <a:solidFill>
                  <a:schemeClr val="dk1"/>
                </a:solidFill>
                <a:latin typeface="Open Sans Medium"/>
                <a:ea typeface="Open Sans Medium"/>
                <a:cs typeface="Open Sans Medium"/>
                <a:sym typeface="Open Sans Medium"/>
              </a:rPr>
              <a:t> Nano Star Tracker Baffle </a:t>
            </a:r>
            <a:endParaRPr>
              <a:solidFill>
                <a:schemeClr val="dk1"/>
              </a:solidFill>
              <a:latin typeface="Open Sans Medium"/>
              <a:ea typeface="Open Sans Medium"/>
              <a:cs typeface="Open Sans Medium"/>
              <a:sym typeface="Open Sans Medium"/>
            </a:endParaRPr>
          </a:p>
        </p:txBody>
      </p:sp>
      <p:sp>
        <p:nvSpPr>
          <p:cNvPr id="1567" name="Google Shape;1567;p61"/>
          <p:cNvSpPr txBox="1"/>
          <p:nvPr/>
        </p:nvSpPr>
        <p:spPr>
          <a:xfrm>
            <a:off x="5046725" y="3626163"/>
            <a:ext cx="3145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Open Sans"/>
                <a:ea typeface="Open Sans"/>
                <a:cs typeface="Open Sans"/>
                <a:sym typeface="Open Sans"/>
              </a:rPr>
              <a:t>Hegel, D. FlexCore - Low-Cost Attitude Determination and Control Enabling High-Performance Small Spacecraft. Blue Canyon Technologies. </a:t>
            </a:r>
            <a:endParaRPr sz="800" b="1">
              <a:latin typeface="Open Sans"/>
              <a:ea typeface="Open Sans"/>
              <a:cs typeface="Open Sans"/>
              <a:sym typeface="Open Sans"/>
            </a:endParaRPr>
          </a:p>
        </p:txBody>
      </p:sp>
      <p:pic>
        <p:nvPicPr>
          <p:cNvPr id="1568" name="Google Shape;1568;p61"/>
          <p:cNvPicPr preferRelativeResize="0"/>
          <p:nvPr/>
        </p:nvPicPr>
        <p:blipFill rotWithShape="1">
          <a:blip r:embed="rId3">
            <a:alphaModFix/>
          </a:blip>
          <a:srcRect r="41884"/>
          <a:stretch/>
        </p:blipFill>
        <p:spPr>
          <a:xfrm>
            <a:off x="5076274" y="765700"/>
            <a:ext cx="2867999" cy="2864649"/>
          </a:xfrm>
          <a:prstGeom prst="rect">
            <a:avLst/>
          </a:prstGeom>
          <a:noFill/>
          <a:ln>
            <a:noFill/>
          </a:ln>
        </p:spPr>
      </p:pic>
      <p:pic>
        <p:nvPicPr>
          <p:cNvPr id="1569" name="Google Shape;1569;p61"/>
          <p:cNvPicPr preferRelativeResize="0"/>
          <p:nvPr/>
        </p:nvPicPr>
        <p:blipFill rotWithShape="1">
          <a:blip r:embed="rId4">
            <a:alphaModFix/>
          </a:blip>
          <a:srcRect t="12536" r="43598" b="7000"/>
          <a:stretch/>
        </p:blipFill>
        <p:spPr>
          <a:xfrm>
            <a:off x="1897125" y="2571750"/>
            <a:ext cx="2867963" cy="1723134"/>
          </a:xfrm>
          <a:prstGeom prst="rect">
            <a:avLst/>
          </a:prstGeom>
          <a:noFill/>
          <a:ln>
            <a:noFill/>
          </a:ln>
        </p:spPr>
      </p:pic>
      <p:sp>
        <p:nvSpPr>
          <p:cNvPr id="1570" name="Google Shape;1570;p61"/>
          <p:cNvSpPr txBox="1"/>
          <p:nvPr/>
        </p:nvSpPr>
        <p:spPr>
          <a:xfrm rot="-5400000">
            <a:off x="3773075" y="2057488"/>
            <a:ext cx="2363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Attenuation</a:t>
            </a:r>
            <a:endParaRPr sz="1600"/>
          </a:p>
        </p:txBody>
      </p:sp>
      <p:cxnSp>
        <p:nvCxnSpPr>
          <p:cNvPr id="1571" name="Google Shape;1571;p61"/>
          <p:cNvCxnSpPr/>
          <p:nvPr/>
        </p:nvCxnSpPr>
        <p:spPr>
          <a:xfrm rot="10800000">
            <a:off x="5368095" y="2909158"/>
            <a:ext cx="278400" cy="519900"/>
          </a:xfrm>
          <a:prstGeom prst="straightConnector1">
            <a:avLst/>
          </a:prstGeom>
          <a:noFill/>
          <a:ln w="19050" cap="flat" cmpd="sng">
            <a:solidFill>
              <a:srgbClr val="FF6F00"/>
            </a:solidFill>
            <a:prstDash val="solid"/>
            <a:round/>
            <a:headEnd type="none" w="med" len="med"/>
            <a:tailEnd type="triangle" w="med" len="med"/>
          </a:ln>
        </p:spPr>
      </p:cxnSp>
      <p:sp>
        <p:nvSpPr>
          <p:cNvPr id="1572" name="Google Shape;1572;p61"/>
          <p:cNvSpPr txBox="1"/>
          <p:nvPr/>
        </p:nvSpPr>
        <p:spPr>
          <a:xfrm>
            <a:off x="4553450" y="3387097"/>
            <a:ext cx="2262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-120 dB</a:t>
            </a:r>
            <a:endParaRPr sz="1600"/>
          </a:p>
        </p:txBody>
      </p:sp>
      <p:sp>
        <p:nvSpPr>
          <p:cNvPr id="1573" name="Google Shape;1573;p61"/>
          <p:cNvSpPr txBox="1"/>
          <p:nvPr/>
        </p:nvSpPr>
        <p:spPr>
          <a:xfrm>
            <a:off x="278950" y="843775"/>
            <a:ext cx="37119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u="sng">
                <a:solidFill>
                  <a:schemeClr val="dk1"/>
                </a:solidFill>
                <a:latin typeface="Open Sans Medium"/>
                <a:ea typeface="Open Sans Medium"/>
                <a:cs typeface="Open Sans Medium"/>
                <a:sym typeface="Open Sans Medium"/>
              </a:rPr>
              <a:t>Heliostat testing at LASP (March 2022)</a:t>
            </a:r>
            <a:endParaRPr sz="1500" u="sng">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br>
              <a:rPr lang="en" sz="1500">
                <a:solidFill>
                  <a:schemeClr val="dk1"/>
                </a:solidFill>
                <a:latin typeface="Open Sans Medium"/>
                <a:ea typeface="Open Sans Medium"/>
                <a:cs typeface="Open Sans Medium"/>
                <a:sym typeface="Open Sans Medium"/>
              </a:rPr>
            </a:br>
            <a:r>
              <a:rPr lang="en" sz="1500" b="1">
                <a:solidFill>
                  <a:schemeClr val="dk1"/>
                </a:solidFill>
                <a:latin typeface="Open Sans"/>
                <a:ea typeface="Open Sans"/>
                <a:cs typeface="Open Sans"/>
                <a:sym typeface="Open Sans"/>
              </a:rPr>
              <a:t>Test:</a:t>
            </a:r>
            <a:r>
              <a:rPr lang="en" sz="1500">
                <a:solidFill>
                  <a:schemeClr val="dk1"/>
                </a:solidFill>
                <a:latin typeface="Open Sans Medium"/>
                <a:ea typeface="Open Sans Medium"/>
                <a:cs typeface="Open Sans Medium"/>
                <a:sym typeface="Open Sans Medium"/>
              </a:rPr>
              <a:t> Mirror Sun at desired angles to test attenuation of baffle</a:t>
            </a:r>
            <a:endParaRPr sz="15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endParaRPr sz="15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r>
              <a:rPr lang="en" sz="1500" b="1">
                <a:solidFill>
                  <a:schemeClr val="dk1"/>
                </a:solidFill>
                <a:latin typeface="Open Sans"/>
                <a:ea typeface="Open Sans"/>
                <a:cs typeface="Open Sans"/>
                <a:sym typeface="Open Sans"/>
              </a:rPr>
              <a:t>Desired Results:</a:t>
            </a:r>
            <a:r>
              <a:rPr lang="en" sz="1500">
                <a:solidFill>
                  <a:schemeClr val="dk1"/>
                </a:solidFill>
                <a:latin typeface="Open Sans Medium"/>
                <a:ea typeface="Open Sans Medium"/>
                <a:cs typeface="Open Sans Medium"/>
                <a:sym typeface="Open Sans Medium"/>
              </a:rPr>
              <a:t> Verify baffle is capable of reaching attenuation requirements</a:t>
            </a:r>
            <a:endParaRPr sz="15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endParaRPr sz="15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r>
              <a:rPr lang="en" sz="1500">
                <a:solidFill>
                  <a:schemeClr val="dk1"/>
                </a:solidFill>
                <a:latin typeface="Open Sans Medium"/>
                <a:ea typeface="Open Sans Medium"/>
                <a:cs typeface="Open Sans Medium"/>
                <a:sym typeface="Open Sans Medium"/>
              </a:rPr>
              <a:t>   </a:t>
            </a:r>
            <a:endParaRPr sz="1200">
              <a:latin typeface="Open Sans Medium"/>
              <a:ea typeface="Open Sans Medium"/>
              <a:cs typeface="Open Sans Medium"/>
              <a:sym typeface="Open Sans Medium"/>
            </a:endParaRPr>
          </a:p>
        </p:txBody>
      </p:sp>
      <p:sp>
        <p:nvSpPr>
          <p:cNvPr id="1574" name="Google Shape;1574;p61"/>
          <p:cNvSpPr txBox="1"/>
          <p:nvPr/>
        </p:nvSpPr>
        <p:spPr>
          <a:xfrm>
            <a:off x="1897143" y="4294886"/>
            <a:ext cx="2868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latin typeface="Open Sans Medium"/>
                <a:ea typeface="Open Sans Medium"/>
                <a:cs typeface="Open Sans Medium"/>
                <a:sym typeface="Open Sans Medium"/>
              </a:rPr>
              <a:t>Heliostat example set up</a:t>
            </a:r>
            <a:endParaRPr sz="1000" i="1"/>
          </a:p>
        </p:txBody>
      </p:sp>
      <p:sp>
        <p:nvSpPr>
          <p:cNvPr id="1575" name="Google Shape;1575;p61"/>
          <p:cNvSpPr txBox="1"/>
          <p:nvPr/>
        </p:nvSpPr>
        <p:spPr>
          <a:xfrm>
            <a:off x="7877175" y="2202450"/>
            <a:ext cx="1619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FOV edge</a:t>
            </a:r>
            <a:endParaRPr sz="1200"/>
          </a:p>
        </p:txBody>
      </p:sp>
      <p:sp>
        <p:nvSpPr>
          <p:cNvPr id="1576" name="Google Shape;1576;p61"/>
          <p:cNvSpPr txBox="1"/>
          <p:nvPr/>
        </p:nvSpPr>
        <p:spPr>
          <a:xfrm>
            <a:off x="7937250" y="2461150"/>
            <a:ext cx="1619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Glint Free/</a:t>
            </a:r>
            <a:br>
              <a:rPr lang="en" sz="1200"/>
            </a:br>
            <a:r>
              <a:rPr lang="en" sz="1200"/>
              <a:t>Earth keepout</a:t>
            </a:r>
            <a:endParaRPr sz="1200"/>
          </a:p>
        </p:txBody>
      </p:sp>
      <p:sp>
        <p:nvSpPr>
          <p:cNvPr id="1577" name="Google Shape;1577;p61"/>
          <p:cNvSpPr txBox="1"/>
          <p:nvPr/>
        </p:nvSpPr>
        <p:spPr>
          <a:xfrm>
            <a:off x="7877175" y="2861200"/>
            <a:ext cx="1619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Sun keepout</a:t>
            </a:r>
            <a:endParaRPr sz="1200"/>
          </a:p>
        </p:txBody>
      </p:sp>
      <p:sp>
        <p:nvSpPr>
          <p:cNvPr id="1578" name="Google Shape;1578;p61"/>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6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i="1"/>
              <a:t>Baffle &amp; Optics:</a:t>
            </a:r>
            <a:r>
              <a:rPr lang="en" sz="2720">
                <a:latin typeface="PT Sans Narrow"/>
                <a:ea typeface="PT Sans Narrow"/>
                <a:cs typeface="PT Sans Narrow"/>
                <a:sym typeface="PT Sans Narrow"/>
              </a:rPr>
              <a:t>  Zemax Sensitivity Analysis  </a:t>
            </a:r>
            <a:endParaRPr sz="2720">
              <a:latin typeface="PT Sans Narrow"/>
              <a:ea typeface="PT Sans Narrow"/>
              <a:cs typeface="PT Sans Narrow"/>
              <a:sym typeface="PT Sans Narrow"/>
            </a:endParaRPr>
          </a:p>
        </p:txBody>
      </p:sp>
      <p:sp>
        <p:nvSpPr>
          <p:cNvPr id="1584" name="Google Shape;158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49</a:t>
            </a:fld>
            <a:endParaRPr/>
          </a:p>
        </p:txBody>
      </p:sp>
      <p:pic>
        <p:nvPicPr>
          <p:cNvPr id="1585" name="Google Shape;1585;p62"/>
          <p:cNvPicPr preferRelativeResize="0"/>
          <p:nvPr/>
        </p:nvPicPr>
        <p:blipFill>
          <a:blip r:embed="rId3">
            <a:alphaModFix/>
          </a:blip>
          <a:stretch>
            <a:fillRect/>
          </a:stretch>
        </p:blipFill>
        <p:spPr>
          <a:xfrm>
            <a:off x="5258300" y="673075"/>
            <a:ext cx="3571826" cy="3881098"/>
          </a:xfrm>
          <a:prstGeom prst="rect">
            <a:avLst/>
          </a:prstGeom>
          <a:noFill/>
          <a:ln>
            <a:noFill/>
          </a:ln>
        </p:spPr>
      </p:pic>
      <p:sp>
        <p:nvSpPr>
          <p:cNvPr id="1586" name="Google Shape;1586;p62"/>
          <p:cNvSpPr txBox="1"/>
          <p:nvPr/>
        </p:nvSpPr>
        <p:spPr>
          <a:xfrm>
            <a:off x="525550" y="863250"/>
            <a:ext cx="4551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i="1">
                <a:solidFill>
                  <a:schemeClr val="dk1"/>
                </a:solidFill>
                <a:latin typeface="Open Sans SemiBold"/>
                <a:ea typeface="Open Sans SemiBold"/>
                <a:cs typeface="Open Sans SemiBold"/>
                <a:sym typeface="Open Sans SemiBold"/>
              </a:rPr>
              <a:t>Coating</a:t>
            </a:r>
            <a:endParaRPr sz="1900" i="1">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r>
              <a:rPr lang="en" sz="1700">
                <a:solidFill>
                  <a:schemeClr val="dk1"/>
                </a:solidFill>
                <a:latin typeface="Open Sans SemiBold"/>
                <a:ea typeface="Open Sans SemiBold"/>
                <a:cs typeface="Open Sans SemiBold"/>
                <a:sym typeface="Open Sans SemiBold"/>
              </a:rPr>
              <a:t>Lack of Krylon Black coating absorptivity literature  </a:t>
            </a:r>
            <a:endParaRPr sz="17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sz="17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Scatter Fraction</a:t>
            </a:r>
            <a:endParaRPr sz="1900" i="1">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a:ea typeface="Open Sans"/>
                <a:cs typeface="Open Sans"/>
                <a:sym typeface="Open Sans"/>
              </a:rPr>
              <a:t>Bidirectional Reflectance Distribution Function (measured empirically)</a:t>
            </a:r>
            <a:endParaRPr sz="1700">
              <a:solidFill>
                <a:schemeClr val="dk1"/>
              </a:solidFill>
              <a:latin typeface="Open Sans"/>
              <a:ea typeface="Open Sans"/>
              <a:cs typeface="Open Sans"/>
              <a:sym typeface="Open Sans"/>
            </a:endParaRPr>
          </a:p>
          <a:p>
            <a:pPr marL="0" lvl="0" indent="0" algn="l" rtl="0">
              <a:spcBef>
                <a:spcPts val="0"/>
              </a:spcBef>
              <a:spcAft>
                <a:spcPts val="0"/>
              </a:spcAft>
              <a:buNone/>
            </a:pPr>
            <a:endParaRPr sz="17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Vane Radius</a:t>
            </a:r>
            <a:endParaRPr sz="1900" i="1">
              <a:solidFill>
                <a:schemeClr val="dk1"/>
              </a:solidFill>
              <a:latin typeface="Open Sans"/>
              <a:ea typeface="Open Sans"/>
              <a:cs typeface="Open Sans"/>
              <a:sym typeface="Open Sans"/>
            </a:endParaRPr>
          </a:p>
          <a:p>
            <a:pPr marL="0" lvl="0" indent="457200" algn="l" rtl="0">
              <a:spcBef>
                <a:spcPts val="0"/>
              </a:spcBef>
              <a:spcAft>
                <a:spcPts val="0"/>
              </a:spcAft>
              <a:buNone/>
            </a:pPr>
            <a:r>
              <a:rPr lang="en" sz="1700">
                <a:solidFill>
                  <a:schemeClr val="dk1"/>
                </a:solidFill>
                <a:latin typeface="Open Sans"/>
                <a:ea typeface="Open Sans"/>
                <a:cs typeface="Open Sans"/>
                <a:sym typeface="Open Sans"/>
              </a:rPr>
              <a:t>Radial tolerance → 10 thou = 0.254mm</a:t>
            </a:r>
            <a:endParaRPr sz="170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a:ea typeface="Open Sans"/>
                <a:cs typeface="Open Sans"/>
                <a:sym typeface="Open Sans"/>
              </a:rPr>
              <a:t>Radius ↑ with nonuniform  paint application and chipping  </a:t>
            </a:r>
            <a:r>
              <a:rPr lang="en" sz="1700" i="1">
                <a:solidFill>
                  <a:schemeClr val="dk1"/>
                </a:solidFill>
                <a:latin typeface="Open Sans"/>
                <a:ea typeface="Open Sans"/>
                <a:cs typeface="Open Sans"/>
                <a:sym typeface="Open Sans"/>
              </a:rPr>
              <a:t> </a:t>
            </a:r>
            <a:endParaRPr sz="1700" i="1">
              <a:solidFill>
                <a:schemeClr val="dk1"/>
              </a:solidFill>
              <a:latin typeface="Open Sans"/>
              <a:ea typeface="Open Sans"/>
              <a:cs typeface="Open Sans"/>
              <a:sym typeface="Open Sans"/>
            </a:endParaRPr>
          </a:p>
        </p:txBody>
      </p:sp>
      <p:grpSp>
        <p:nvGrpSpPr>
          <p:cNvPr id="1587" name="Google Shape;1587;p62"/>
          <p:cNvGrpSpPr/>
          <p:nvPr/>
        </p:nvGrpSpPr>
        <p:grpSpPr>
          <a:xfrm>
            <a:off x="5796825" y="971175"/>
            <a:ext cx="2682825" cy="3084075"/>
            <a:chOff x="-3079650" y="1559000"/>
            <a:chExt cx="2682825" cy="3084075"/>
          </a:xfrm>
        </p:grpSpPr>
        <p:sp>
          <p:nvSpPr>
            <p:cNvPr id="1588" name="Google Shape;1588;p62"/>
            <p:cNvSpPr/>
            <p:nvPr/>
          </p:nvSpPr>
          <p:spPr>
            <a:xfrm>
              <a:off x="-3031237" y="1559000"/>
              <a:ext cx="575400" cy="30783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2"/>
            <p:cNvSpPr txBox="1"/>
            <p:nvPr/>
          </p:nvSpPr>
          <p:spPr>
            <a:xfrm>
              <a:off x="-3079650" y="2921150"/>
              <a:ext cx="738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a:solidFill>
                    <a:schemeClr val="dk1"/>
                  </a:solidFill>
                  <a:latin typeface="Open Sans"/>
                  <a:ea typeface="Open Sans"/>
                  <a:cs typeface="Open Sans"/>
                  <a:sym typeface="Open Sans"/>
                </a:rPr>
                <a:t>FOV</a:t>
              </a:r>
              <a:endParaRPr b="1">
                <a:latin typeface="Open Sans"/>
                <a:ea typeface="Open Sans"/>
                <a:cs typeface="Open Sans"/>
                <a:sym typeface="Open Sans"/>
              </a:endParaRPr>
            </a:p>
          </p:txBody>
        </p:sp>
        <p:cxnSp>
          <p:nvCxnSpPr>
            <p:cNvPr id="1590" name="Google Shape;1590;p62"/>
            <p:cNvCxnSpPr/>
            <p:nvPr/>
          </p:nvCxnSpPr>
          <p:spPr>
            <a:xfrm flipH="1">
              <a:off x="-2140687" y="1866200"/>
              <a:ext cx="8100" cy="2776800"/>
            </a:xfrm>
            <a:prstGeom prst="straightConnector1">
              <a:avLst/>
            </a:prstGeom>
            <a:noFill/>
            <a:ln w="19050" cap="flat" cmpd="sng">
              <a:solidFill>
                <a:srgbClr val="FF6F00"/>
              </a:solidFill>
              <a:prstDash val="solid"/>
              <a:round/>
              <a:headEnd type="none" w="med" len="med"/>
              <a:tailEnd type="none" w="med" len="med"/>
            </a:ln>
          </p:spPr>
        </p:cxnSp>
        <p:sp>
          <p:nvSpPr>
            <p:cNvPr id="1591" name="Google Shape;1591;p62"/>
            <p:cNvSpPr/>
            <p:nvPr/>
          </p:nvSpPr>
          <p:spPr>
            <a:xfrm>
              <a:off x="-1790525" y="4332388"/>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2" name="Google Shape;1592;p62"/>
            <p:cNvCxnSpPr/>
            <p:nvPr/>
          </p:nvCxnSpPr>
          <p:spPr>
            <a:xfrm flipH="1">
              <a:off x="-1674925" y="3058400"/>
              <a:ext cx="17100" cy="1584600"/>
            </a:xfrm>
            <a:prstGeom prst="straightConnector1">
              <a:avLst/>
            </a:prstGeom>
            <a:noFill/>
            <a:ln w="19050" cap="flat" cmpd="sng">
              <a:solidFill>
                <a:srgbClr val="FF6F00"/>
              </a:solidFill>
              <a:prstDash val="solid"/>
              <a:round/>
              <a:headEnd type="none" w="med" len="med"/>
              <a:tailEnd type="none" w="med" len="med"/>
            </a:ln>
          </p:spPr>
        </p:cxnSp>
        <p:cxnSp>
          <p:nvCxnSpPr>
            <p:cNvPr id="1593" name="Google Shape;1593;p62"/>
            <p:cNvCxnSpPr/>
            <p:nvPr/>
          </p:nvCxnSpPr>
          <p:spPr>
            <a:xfrm>
              <a:off x="-398325" y="3382175"/>
              <a:ext cx="1500" cy="1260900"/>
            </a:xfrm>
            <a:prstGeom prst="straightConnector1">
              <a:avLst/>
            </a:prstGeom>
            <a:noFill/>
            <a:ln w="19050" cap="flat" cmpd="sng">
              <a:solidFill>
                <a:srgbClr val="FF6F00"/>
              </a:solidFill>
              <a:prstDash val="solid"/>
              <a:round/>
              <a:headEnd type="none" w="med" len="med"/>
              <a:tailEnd type="none" w="med" len="med"/>
            </a:ln>
          </p:spPr>
        </p:cxnSp>
        <p:sp>
          <p:nvSpPr>
            <p:cNvPr id="1594" name="Google Shape;1594;p62"/>
            <p:cNvSpPr/>
            <p:nvPr/>
          </p:nvSpPr>
          <p:spPr>
            <a:xfrm rot="174229">
              <a:off x="-2185364" y="4356303"/>
              <a:ext cx="124360" cy="161918"/>
            </a:xfrm>
            <a:prstGeom prst="moon">
              <a:avLst>
                <a:gd name="adj" fmla="val 50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62"/>
          <p:cNvSpPr/>
          <p:nvPr/>
        </p:nvSpPr>
        <p:spPr>
          <a:xfrm>
            <a:off x="8374325" y="3744563"/>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2"/>
          <p:cNvSpPr/>
          <p:nvPr/>
        </p:nvSpPr>
        <p:spPr>
          <a:xfrm>
            <a:off x="425350" y="863250"/>
            <a:ext cx="4651200" cy="1044900"/>
          </a:xfrm>
          <a:prstGeom prst="rect">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2"/>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Functional Requirements</a:t>
            </a:r>
            <a:endParaRPr/>
          </a:p>
        </p:txBody>
      </p:sp>
      <p:sp>
        <p:nvSpPr>
          <p:cNvPr id="289" name="Google Shape;28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290" name="Google Shape;290;p18"/>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91" name="Google Shape;291;p18"/>
          <p:cNvGraphicFramePr/>
          <p:nvPr/>
        </p:nvGraphicFramePr>
        <p:xfrm>
          <a:off x="636913" y="864975"/>
          <a:ext cx="7774925" cy="3171225"/>
        </p:xfrm>
        <a:graphic>
          <a:graphicData uri="http://schemas.openxmlformats.org/drawingml/2006/table">
            <a:tbl>
              <a:tblPr>
                <a:noFill/>
                <a:tableStyleId>{0BD34714-7692-4388-A2F0-9ED135EE1372}</a:tableStyleId>
              </a:tblPr>
              <a:tblGrid>
                <a:gridCol w="1497775">
                  <a:extLst>
                    <a:ext uri="{9D8B030D-6E8A-4147-A177-3AD203B41FA5}">
                      <a16:colId xmlns:a16="http://schemas.microsoft.com/office/drawing/2014/main" val="20000"/>
                    </a:ext>
                  </a:extLst>
                </a:gridCol>
                <a:gridCol w="6277150">
                  <a:extLst>
                    <a:ext uri="{9D8B030D-6E8A-4147-A177-3AD203B41FA5}">
                      <a16:colId xmlns:a16="http://schemas.microsoft.com/office/drawing/2014/main" val="20001"/>
                    </a:ext>
                  </a:extLst>
                </a:gridCol>
              </a:tblGrid>
              <a:tr h="712050">
                <a:tc>
                  <a:txBody>
                    <a:bodyPr/>
                    <a:lstStyle/>
                    <a:p>
                      <a:pPr marL="0" lvl="0" indent="0" algn="ctr" rtl="0">
                        <a:spcBef>
                          <a:spcPts val="0"/>
                        </a:spcBef>
                        <a:spcAft>
                          <a:spcPts val="0"/>
                        </a:spcAft>
                        <a:buNone/>
                      </a:pPr>
                      <a:r>
                        <a:rPr lang="en" b="1">
                          <a:latin typeface="Open Sans"/>
                          <a:ea typeface="Open Sans"/>
                          <a:cs typeface="Open Sans"/>
                          <a:sym typeface="Open Sans"/>
                        </a:rPr>
                        <a:t>Requirement Number</a:t>
                      </a:r>
                      <a:endParaRPr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b="1" dirty="0">
                          <a:latin typeface="Open Sans"/>
                          <a:ea typeface="Open Sans"/>
                          <a:cs typeface="Open Sans"/>
                          <a:sym typeface="Open Sans"/>
                        </a:rPr>
                        <a:t>Requirement Description</a:t>
                      </a:r>
                      <a:endParaRPr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71875">
                <a:tc>
                  <a:txBody>
                    <a:bodyPr/>
                    <a:lstStyle/>
                    <a:p>
                      <a:pPr marL="0" lvl="0" indent="0" algn="ctr" rtl="0">
                        <a:spcBef>
                          <a:spcPts val="0"/>
                        </a:spcBef>
                        <a:spcAft>
                          <a:spcPts val="0"/>
                        </a:spcAft>
                        <a:buNone/>
                      </a:pPr>
                      <a:r>
                        <a:rPr lang="en">
                          <a:latin typeface="Open Sans"/>
                          <a:ea typeface="Open Sans"/>
                          <a:cs typeface="Open Sans"/>
                          <a:sym typeface="Open Sans"/>
                        </a:rPr>
                        <a:t>FR.1</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a:latin typeface="Open Sans"/>
                          <a:ea typeface="Open Sans"/>
                          <a:cs typeface="Open Sans"/>
                          <a:sym typeface="Open Sans"/>
                        </a:rPr>
                        <a:t>The star tracker shall </a:t>
                      </a:r>
                      <a:r>
                        <a:rPr lang="en" i="1">
                          <a:solidFill>
                            <a:schemeClr val="dk1"/>
                          </a:solidFill>
                          <a:latin typeface="Open Sans"/>
                          <a:ea typeface="Open Sans"/>
                          <a:cs typeface="Open Sans"/>
                          <a:sym typeface="Open Sans"/>
                        </a:rPr>
                        <a:t>reduce</a:t>
                      </a:r>
                      <a:r>
                        <a:rPr lang="en">
                          <a:solidFill>
                            <a:schemeClr val="dk1"/>
                          </a:solidFill>
                          <a:latin typeface="Open Sans"/>
                          <a:ea typeface="Open Sans"/>
                          <a:cs typeface="Open Sans"/>
                          <a:sym typeface="Open Sans"/>
                        </a:rPr>
                        <a:t> stray background light.</a:t>
                      </a:r>
                      <a:endParaRPr i="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490825">
                <a:tc>
                  <a:txBody>
                    <a:bodyPr/>
                    <a:lstStyle/>
                    <a:p>
                      <a:pPr marL="0" lvl="0" indent="0" algn="ctr" rtl="0">
                        <a:spcBef>
                          <a:spcPts val="0"/>
                        </a:spcBef>
                        <a:spcAft>
                          <a:spcPts val="0"/>
                        </a:spcAft>
                        <a:buNone/>
                      </a:pPr>
                      <a:r>
                        <a:rPr lang="en">
                          <a:latin typeface="Open Sans"/>
                          <a:ea typeface="Open Sans"/>
                          <a:cs typeface="Open Sans"/>
                          <a:sym typeface="Open Sans"/>
                        </a:rPr>
                        <a:t>FR.2</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latin typeface="Open Sans"/>
                          <a:ea typeface="Open Sans"/>
                          <a:cs typeface="Open Sans"/>
                          <a:sym typeface="Open Sans"/>
                        </a:rPr>
                        <a:t>The star tracker shall </a:t>
                      </a:r>
                      <a:r>
                        <a:rPr lang="en" i="1">
                          <a:solidFill>
                            <a:schemeClr val="dk1"/>
                          </a:solidFill>
                          <a:latin typeface="Open Sans"/>
                          <a:ea typeface="Open Sans"/>
                          <a:cs typeface="Open Sans"/>
                          <a:sym typeface="Open Sans"/>
                        </a:rPr>
                        <a:t>acquire images</a:t>
                      </a:r>
                      <a:r>
                        <a:rPr lang="en">
                          <a:solidFill>
                            <a:schemeClr val="dk1"/>
                          </a:solidFill>
                          <a:latin typeface="Open Sans"/>
                          <a:ea typeface="Open Sans"/>
                          <a:cs typeface="Open Sans"/>
                          <a:sym typeface="Open Sans"/>
                        </a:rPr>
                        <a:t> of star fields.</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468525">
                <a:tc>
                  <a:txBody>
                    <a:bodyPr/>
                    <a:lstStyle/>
                    <a:p>
                      <a:pPr marL="0" lvl="0" indent="0" algn="ctr" rtl="0">
                        <a:spcBef>
                          <a:spcPts val="0"/>
                        </a:spcBef>
                        <a:spcAft>
                          <a:spcPts val="0"/>
                        </a:spcAft>
                        <a:buNone/>
                      </a:pPr>
                      <a:r>
                        <a:rPr lang="en">
                          <a:latin typeface="Open Sans"/>
                          <a:ea typeface="Open Sans"/>
                          <a:cs typeface="Open Sans"/>
                          <a:sym typeface="Open Sans"/>
                        </a:rPr>
                        <a:t>FR.3</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a:latin typeface="Open Sans"/>
                          <a:ea typeface="Open Sans"/>
                          <a:cs typeface="Open Sans"/>
                          <a:sym typeface="Open Sans"/>
                        </a:rPr>
                        <a:t>The star tracker shall </a:t>
                      </a:r>
                      <a:r>
                        <a:rPr lang="en" i="1">
                          <a:latin typeface="Open Sans"/>
                          <a:ea typeface="Open Sans"/>
                          <a:cs typeface="Open Sans"/>
                          <a:sym typeface="Open Sans"/>
                        </a:rPr>
                        <a:t>match identified patterns</a:t>
                      </a:r>
                      <a:r>
                        <a:rPr lang="en">
                          <a:latin typeface="Open Sans"/>
                          <a:ea typeface="Open Sans"/>
                          <a:cs typeface="Open Sans"/>
                          <a:sym typeface="Open Sans"/>
                        </a:rPr>
                        <a:t> to a known star catalog.</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490825">
                <a:tc>
                  <a:txBody>
                    <a:bodyPr/>
                    <a:lstStyle/>
                    <a:p>
                      <a:pPr marL="0" lvl="0" indent="0" algn="ctr" rtl="0">
                        <a:spcBef>
                          <a:spcPts val="0"/>
                        </a:spcBef>
                        <a:spcAft>
                          <a:spcPts val="0"/>
                        </a:spcAft>
                        <a:buNone/>
                      </a:pPr>
                      <a:r>
                        <a:rPr lang="en">
                          <a:latin typeface="Open Sans"/>
                          <a:ea typeface="Open Sans"/>
                          <a:cs typeface="Open Sans"/>
                          <a:sym typeface="Open Sans"/>
                        </a:rPr>
                        <a:t>FR.4</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a:latin typeface="Open Sans"/>
                          <a:ea typeface="Open Sans"/>
                          <a:cs typeface="Open Sans"/>
                          <a:sym typeface="Open Sans"/>
                        </a:rPr>
                        <a:t>The star tracker shall </a:t>
                      </a:r>
                      <a:r>
                        <a:rPr lang="en" i="1">
                          <a:latin typeface="Open Sans"/>
                          <a:ea typeface="Open Sans"/>
                          <a:cs typeface="Open Sans"/>
                          <a:sym typeface="Open Sans"/>
                        </a:rPr>
                        <a:t>produce attitude solutions</a:t>
                      </a:r>
                      <a:r>
                        <a:rPr lang="en">
                          <a:latin typeface="Open Sans"/>
                          <a:ea typeface="Open Sans"/>
                          <a:cs typeface="Open Sans"/>
                          <a:sym typeface="Open Sans"/>
                        </a:rPr>
                        <a:t> at a constant rate.</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537125">
                <a:tc>
                  <a:txBody>
                    <a:bodyPr/>
                    <a:lstStyle/>
                    <a:p>
                      <a:pPr marL="0" lvl="0" indent="0" algn="ctr" rtl="0">
                        <a:spcBef>
                          <a:spcPts val="0"/>
                        </a:spcBef>
                        <a:spcAft>
                          <a:spcPts val="0"/>
                        </a:spcAft>
                        <a:buNone/>
                      </a:pPr>
                      <a:r>
                        <a:rPr lang="en">
                          <a:latin typeface="Open Sans"/>
                          <a:ea typeface="Open Sans"/>
                          <a:cs typeface="Open Sans"/>
                          <a:sym typeface="Open Sans"/>
                        </a:rPr>
                        <a:t>FR.5</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The star tracker shall be compatible with CubeSat architecture.</a:t>
                      </a:r>
                      <a:endParaRPr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5"/>
                  </a:ext>
                </a:extLst>
              </a:tr>
            </a:tbl>
          </a:graphicData>
        </a:graphic>
      </p:graphicFrame>
      <p:sp>
        <p:nvSpPr>
          <p:cNvPr id="292" name="Google Shape;292;p18"/>
          <p:cNvSpPr txBox="1"/>
          <p:nvPr/>
        </p:nvSpPr>
        <p:spPr>
          <a:xfrm>
            <a:off x="8039100" y="4170625"/>
            <a:ext cx="1104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hlinkClick r:id="rId3" action="ppaction://hlinksldjump"/>
              </a:rPr>
              <a:t>Full DR breakdown</a:t>
            </a:r>
            <a:endParaRPr sz="1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6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i="1"/>
              <a:t>Baffle &amp; Optics:</a:t>
            </a:r>
            <a:r>
              <a:rPr lang="en" sz="2720" b="0" i="1">
                <a:latin typeface="PT Sans Narrow"/>
                <a:ea typeface="PT Sans Narrow"/>
                <a:cs typeface="PT Sans Narrow"/>
                <a:sym typeface="PT Sans Narrow"/>
              </a:rPr>
              <a:t> </a:t>
            </a:r>
            <a:r>
              <a:rPr lang="en" sz="2720">
                <a:latin typeface="PT Sans Narrow"/>
                <a:ea typeface="PT Sans Narrow"/>
                <a:cs typeface="PT Sans Narrow"/>
                <a:sym typeface="PT Sans Narrow"/>
              </a:rPr>
              <a:t> Zemax Sensitivity Analysis  </a:t>
            </a:r>
            <a:endParaRPr sz="2720">
              <a:latin typeface="PT Sans Narrow"/>
              <a:ea typeface="PT Sans Narrow"/>
              <a:cs typeface="PT Sans Narrow"/>
              <a:sym typeface="PT Sans Narrow"/>
            </a:endParaRPr>
          </a:p>
        </p:txBody>
      </p:sp>
      <p:sp>
        <p:nvSpPr>
          <p:cNvPr id="1603" name="Google Shape;1603;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50</a:t>
            </a:fld>
            <a:endParaRPr/>
          </a:p>
        </p:txBody>
      </p:sp>
      <p:pic>
        <p:nvPicPr>
          <p:cNvPr id="1604" name="Google Shape;1604;p63"/>
          <p:cNvPicPr preferRelativeResize="0"/>
          <p:nvPr/>
        </p:nvPicPr>
        <p:blipFill>
          <a:blip r:embed="rId3">
            <a:alphaModFix/>
          </a:blip>
          <a:stretch>
            <a:fillRect/>
          </a:stretch>
        </p:blipFill>
        <p:spPr>
          <a:xfrm>
            <a:off x="4975325" y="758250"/>
            <a:ext cx="3419275" cy="3692149"/>
          </a:xfrm>
          <a:prstGeom prst="rect">
            <a:avLst/>
          </a:prstGeom>
          <a:noFill/>
          <a:ln>
            <a:noFill/>
          </a:ln>
        </p:spPr>
      </p:pic>
      <p:sp>
        <p:nvSpPr>
          <p:cNvPr id="1605" name="Google Shape;1605;p63"/>
          <p:cNvSpPr txBox="1"/>
          <p:nvPr/>
        </p:nvSpPr>
        <p:spPr>
          <a:xfrm>
            <a:off x="264075" y="863250"/>
            <a:ext cx="4551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i="1">
                <a:solidFill>
                  <a:schemeClr val="dk1"/>
                </a:solidFill>
                <a:latin typeface="Open Sans Medium"/>
                <a:ea typeface="Open Sans Medium"/>
                <a:cs typeface="Open Sans Medium"/>
                <a:sym typeface="Open Sans Medium"/>
              </a:rPr>
              <a:t>Coating</a:t>
            </a:r>
            <a:endParaRPr sz="1900" i="1">
              <a:solidFill>
                <a:schemeClr val="dk1"/>
              </a:solidFill>
              <a:latin typeface="Open Sans Medium"/>
              <a:ea typeface="Open Sans Medium"/>
              <a:cs typeface="Open Sans Medium"/>
              <a:sym typeface="Open Sans Medium"/>
            </a:endParaRPr>
          </a:p>
          <a:p>
            <a:pPr marL="457200" lvl="0" indent="0" algn="l" rtl="0">
              <a:spcBef>
                <a:spcPts val="0"/>
              </a:spcBef>
              <a:spcAft>
                <a:spcPts val="0"/>
              </a:spcAft>
              <a:buNone/>
            </a:pPr>
            <a:r>
              <a:rPr lang="en" sz="1700">
                <a:solidFill>
                  <a:schemeClr val="dk1"/>
                </a:solidFill>
                <a:latin typeface="Open Sans Medium"/>
                <a:ea typeface="Open Sans Medium"/>
                <a:cs typeface="Open Sans Medium"/>
                <a:sym typeface="Open Sans Medium"/>
              </a:rPr>
              <a:t>Lack of Krylon Black coating property literature </a:t>
            </a:r>
            <a:r>
              <a:rPr lang="en" sz="1700">
                <a:solidFill>
                  <a:schemeClr val="dk1"/>
                </a:solidFill>
                <a:latin typeface="Open Sans SemiBold"/>
                <a:ea typeface="Open Sans SemiBold"/>
                <a:cs typeface="Open Sans SemiBold"/>
                <a:sym typeface="Open Sans SemiBold"/>
              </a:rPr>
              <a:t> </a:t>
            </a:r>
            <a:endParaRPr sz="17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sz="17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SemiBold"/>
                <a:ea typeface="Open Sans SemiBold"/>
                <a:cs typeface="Open Sans SemiBold"/>
                <a:sym typeface="Open Sans SemiBold"/>
              </a:rPr>
              <a:t>Scatter Fraction</a:t>
            </a:r>
            <a:endParaRPr sz="1900" i="1">
              <a:solidFill>
                <a:schemeClr val="dk1"/>
              </a:solidFill>
              <a:latin typeface="Open Sans SemiBold"/>
              <a:ea typeface="Open Sans SemiBold"/>
              <a:cs typeface="Open Sans SemiBold"/>
              <a:sym typeface="Open Sans SemiBold"/>
            </a:endParaRPr>
          </a:p>
          <a:p>
            <a:pPr marL="457200" lvl="0" indent="0" algn="l" rtl="0">
              <a:spcBef>
                <a:spcPts val="0"/>
              </a:spcBef>
              <a:spcAft>
                <a:spcPts val="0"/>
              </a:spcAft>
              <a:buNone/>
            </a:pPr>
            <a:r>
              <a:rPr lang="en" sz="1700">
                <a:solidFill>
                  <a:schemeClr val="dk1"/>
                </a:solidFill>
                <a:latin typeface="Open Sans SemiBold"/>
                <a:ea typeface="Open Sans SemiBold"/>
                <a:cs typeface="Open Sans SemiBold"/>
                <a:sym typeface="Open Sans SemiBold"/>
              </a:rPr>
              <a:t>Bidirectional Reflectance Distribution Function (measured empirically)</a:t>
            </a:r>
            <a:endParaRPr sz="17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sz="17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Vane Radius</a:t>
            </a:r>
            <a:endParaRPr sz="1900" i="1">
              <a:solidFill>
                <a:schemeClr val="dk1"/>
              </a:solidFill>
              <a:latin typeface="Open Sans"/>
              <a:ea typeface="Open Sans"/>
              <a:cs typeface="Open Sans"/>
              <a:sym typeface="Open Sans"/>
            </a:endParaRPr>
          </a:p>
          <a:p>
            <a:pPr marL="0" lvl="0" indent="457200" algn="l" rtl="0">
              <a:spcBef>
                <a:spcPts val="0"/>
              </a:spcBef>
              <a:spcAft>
                <a:spcPts val="0"/>
              </a:spcAft>
              <a:buNone/>
            </a:pPr>
            <a:r>
              <a:rPr lang="en" sz="1700">
                <a:solidFill>
                  <a:schemeClr val="dk1"/>
                </a:solidFill>
                <a:latin typeface="Open Sans"/>
                <a:ea typeface="Open Sans"/>
                <a:cs typeface="Open Sans"/>
                <a:sym typeface="Open Sans"/>
              </a:rPr>
              <a:t>Radial tolerance → 10 thou = 0.254mm</a:t>
            </a:r>
            <a:endParaRPr sz="170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a:ea typeface="Open Sans"/>
                <a:cs typeface="Open Sans"/>
                <a:sym typeface="Open Sans"/>
              </a:rPr>
              <a:t>Radius ↑ with nonuniform  paint application and chipping  </a:t>
            </a:r>
            <a:r>
              <a:rPr lang="en" sz="1700" i="1">
                <a:solidFill>
                  <a:schemeClr val="dk1"/>
                </a:solidFill>
                <a:latin typeface="Open Sans"/>
                <a:ea typeface="Open Sans"/>
                <a:cs typeface="Open Sans"/>
                <a:sym typeface="Open Sans"/>
              </a:rPr>
              <a:t> </a:t>
            </a:r>
            <a:endParaRPr sz="1700" i="1">
              <a:solidFill>
                <a:schemeClr val="dk1"/>
              </a:solidFill>
              <a:latin typeface="Open Sans"/>
              <a:ea typeface="Open Sans"/>
              <a:cs typeface="Open Sans"/>
              <a:sym typeface="Open Sans"/>
            </a:endParaRPr>
          </a:p>
        </p:txBody>
      </p:sp>
      <p:pic>
        <p:nvPicPr>
          <p:cNvPr id="1606" name="Google Shape;1606;p63"/>
          <p:cNvPicPr preferRelativeResize="0"/>
          <p:nvPr/>
        </p:nvPicPr>
        <p:blipFill>
          <a:blip r:embed="rId4">
            <a:alphaModFix/>
          </a:blip>
          <a:stretch>
            <a:fillRect/>
          </a:stretch>
        </p:blipFill>
        <p:spPr>
          <a:xfrm>
            <a:off x="8173825" y="1967250"/>
            <a:ext cx="898750" cy="751024"/>
          </a:xfrm>
          <a:prstGeom prst="rect">
            <a:avLst/>
          </a:prstGeom>
          <a:noFill/>
          <a:ln>
            <a:noFill/>
          </a:ln>
        </p:spPr>
      </p:pic>
      <p:pic>
        <p:nvPicPr>
          <p:cNvPr id="1607" name="Google Shape;1607;p63"/>
          <p:cNvPicPr preferRelativeResize="0"/>
          <p:nvPr/>
        </p:nvPicPr>
        <p:blipFill>
          <a:blip r:embed="rId5">
            <a:alphaModFix/>
          </a:blip>
          <a:stretch>
            <a:fillRect/>
          </a:stretch>
        </p:blipFill>
        <p:spPr>
          <a:xfrm>
            <a:off x="8081924" y="907550"/>
            <a:ext cx="994400" cy="668035"/>
          </a:xfrm>
          <a:prstGeom prst="rect">
            <a:avLst/>
          </a:prstGeom>
          <a:noFill/>
          <a:ln>
            <a:noFill/>
          </a:ln>
        </p:spPr>
      </p:pic>
      <p:cxnSp>
        <p:nvCxnSpPr>
          <p:cNvPr id="1608" name="Google Shape;1608;p63"/>
          <p:cNvCxnSpPr/>
          <p:nvPr/>
        </p:nvCxnSpPr>
        <p:spPr>
          <a:xfrm>
            <a:off x="7803525" y="1171488"/>
            <a:ext cx="278400" cy="0"/>
          </a:xfrm>
          <a:prstGeom prst="straightConnector1">
            <a:avLst/>
          </a:prstGeom>
          <a:noFill/>
          <a:ln w="19050" cap="flat" cmpd="sng">
            <a:solidFill>
              <a:schemeClr val="dk1"/>
            </a:solidFill>
            <a:prstDash val="solid"/>
            <a:round/>
            <a:headEnd type="none" w="med" len="med"/>
            <a:tailEnd type="triangle" w="med" len="med"/>
          </a:ln>
        </p:spPr>
      </p:cxnSp>
      <p:cxnSp>
        <p:nvCxnSpPr>
          <p:cNvPr id="1609" name="Google Shape;1609;p63"/>
          <p:cNvCxnSpPr/>
          <p:nvPr/>
        </p:nvCxnSpPr>
        <p:spPr>
          <a:xfrm>
            <a:off x="7959625" y="2246975"/>
            <a:ext cx="278400" cy="0"/>
          </a:xfrm>
          <a:prstGeom prst="straightConnector1">
            <a:avLst/>
          </a:prstGeom>
          <a:noFill/>
          <a:ln w="19050" cap="flat" cmpd="sng">
            <a:solidFill>
              <a:schemeClr val="dk1"/>
            </a:solidFill>
            <a:prstDash val="solid"/>
            <a:round/>
            <a:headEnd type="none" w="med" len="med"/>
            <a:tailEnd type="triangle" w="med" len="med"/>
          </a:ln>
        </p:spPr>
      </p:cxnSp>
      <p:grpSp>
        <p:nvGrpSpPr>
          <p:cNvPr id="1610" name="Google Shape;1610;p63"/>
          <p:cNvGrpSpPr/>
          <p:nvPr/>
        </p:nvGrpSpPr>
        <p:grpSpPr>
          <a:xfrm>
            <a:off x="5428704" y="1028068"/>
            <a:ext cx="2653214" cy="2952373"/>
            <a:chOff x="-3022850" y="1559000"/>
            <a:chExt cx="2512275" cy="2800050"/>
          </a:xfrm>
        </p:grpSpPr>
        <p:sp>
          <p:nvSpPr>
            <p:cNvPr id="1611" name="Google Shape;1611;p63"/>
            <p:cNvSpPr/>
            <p:nvPr/>
          </p:nvSpPr>
          <p:spPr>
            <a:xfrm>
              <a:off x="-2927375" y="1559000"/>
              <a:ext cx="588000" cy="27831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txBox="1"/>
            <p:nvPr/>
          </p:nvSpPr>
          <p:spPr>
            <a:xfrm>
              <a:off x="-3022850" y="2773550"/>
              <a:ext cx="738300" cy="33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a:solidFill>
                    <a:schemeClr val="dk1"/>
                  </a:solidFill>
                  <a:latin typeface="Open Sans"/>
                  <a:ea typeface="Open Sans"/>
                  <a:cs typeface="Open Sans"/>
                  <a:sym typeface="Open Sans"/>
                </a:rPr>
                <a:t>FOV</a:t>
              </a:r>
              <a:endParaRPr b="1">
                <a:latin typeface="Open Sans"/>
                <a:ea typeface="Open Sans"/>
                <a:cs typeface="Open Sans"/>
                <a:sym typeface="Open Sans"/>
              </a:endParaRPr>
            </a:p>
          </p:txBody>
        </p:sp>
        <p:cxnSp>
          <p:nvCxnSpPr>
            <p:cNvPr id="1613" name="Google Shape;1613;p63"/>
            <p:cNvCxnSpPr/>
            <p:nvPr/>
          </p:nvCxnSpPr>
          <p:spPr>
            <a:xfrm>
              <a:off x="-2115837" y="1817750"/>
              <a:ext cx="9300" cy="2541300"/>
            </a:xfrm>
            <a:prstGeom prst="straightConnector1">
              <a:avLst/>
            </a:prstGeom>
            <a:noFill/>
            <a:ln w="19050" cap="flat" cmpd="sng">
              <a:solidFill>
                <a:srgbClr val="FF6F00"/>
              </a:solidFill>
              <a:prstDash val="solid"/>
              <a:round/>
              <a:headEnd type="none" w="med" len="med"/>
              <a:tailEnd type="none" w="med" len="med"/>
            </a:ln>
          </p:spPr>
        </p:cxnSp>
        <p:sp>
          <p:nvSpPr>
            <p:cNvPr id="1614" name="Google Shape;1614;p63"/>
            <p:cNvSpPr/>
            <p:nvPr/>
          </p:nvSpPr>
          <p:spPr>
            <a:xfrm>
              <a:off x="-1799950" y="4015288"/>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5" name="Google Shape;1615;p63"/>
            <p:cNvCxnSpPr/>
            <p:nvPr/>
          </p:nvCxnSpPr>
          <p:spPr>
            <a:xfrm>
              <a:off x="-1693900" y="3217450"/>
              <a:ext cx="2100" cy="1130100"/>
            </a:xfrm>
            <a:prstGeom prst="straightConnector1">
              <a:avLst/>
            </a:prstGeom>
            <a:noFill/>
            <a:ln w="19050" cap="flat" cmpd="sng">
              <a:solidFill>
                <a:srgbClr val="FF6F00"/>
              </a:solidFill>
              <a:prstDash val="solid"/>
              <a:round/>
              <a:headEnd type="none" w="med" len="med"/>
              <a:tailEnd type="none" w="med" len="med"/>
            </a:ln>
          </p:spPr>
        </p:cxnSp>
        <p:cxnSp>
          <p:nvCxnSpPr>
            <p:cNvPr id="1616" name="Google Shape;1616;p63"/>
            <p:cNvCxnSpPr/>
            <p:nvPr/>
          </p:nvCxnSpPr>
          <p:spPr>
            <a:xfrm flipH="1">
              <a:off x="-516275" y="3546875"/>
              <a:ext cx="5700" cy="812100"/>
            </a:xfrm>
            <a:prstGeom prst="straightConnector1">
              <a:avLst/>
            </a:prstGeom>
            <a:noFill/>
            <a:ln w="19050" cap="flat" cmpd="sng">
              <a:solidFill>
                <a:srgbClr val="FF6F00"/>
              </a:solidFill>
              <a:prstDash val="solid"/>
              <a:round/>
              <a:headEnd type="none" w="med" len="med"/>
              <a:tailEnd type="none" w="med" len="med"/>
            </a:ln>
          </p:spPr>
        </p:cxnSp>
        <p:sp>
          <p:nvSpPr>
            <p:cNvPr id="1617" name="Google Shape;1617;p63"/>
            <p:cNvSpPr/>
            <p:nvPr/>
          </p:nvSpPr>
          <p:spPr>
            <a:xfrm rot="174229">
              <a:off x="-2173364" y="4039203"/>
              <a:ext cx="124360" cy="161918"/>
            </a:xfrm>
            <a:prstGeom prst="moon">
              <a:avLst>
                <a:gd name="adj" fmla="val 50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63"/>
          <p:cNvSpPr/>
          <p:nvPr/>
        </p:nvSpPr>
        <p:spPr>
          <a:xfrm>
            <a:off x="7959625" y="3651463"/>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213975" y="1943475"/>
            <a:ext cx="4651200" cy="969000"/>
          </a:xfrm>
          <a:prstGeom prst="rect">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64"/>
          <p:cNvSpPr/>
          <p:nvPr/>
        </p:nvSpPr>
        <p:spPr>
          <a:xfrm>
            <a:off x="420475" y="3044225"/>
            <a:ext cx="4651200" cy="1236000"/>
          </a:xfrm>
          <a:prstGeom prst="rect">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i="1"/>
              <a:t>Baffle &amp; Optics:</a:t>
            </a:r>
            <a:r>
              <a:rPr lang="en" sz="2720"/>
              <a:t> </a:t>
            </a:r>
            <a:r>
              <a:rPr lang="en" sz="2720">
                <a:latin typeface="PT Sans Narrow"/>
                <a:ea typeface="PT Sans Narrow"/>
                <a:cs typeface="PT Sans Narrow"/>
                <a:sym typeface="PT Sans Narrow"/>
              </a:rPr>
              <a:t>Zemax Sensitivity Analysis </a:t>
            </a:r>
            <a:endParaRPr sz="2720">
              <a:latin typeface="PT Sans Narrow"/>
              <a:ea typeface="PT Sans Narrow"/>
              <a:cs typeface="PT Sans Narrow"/>
              <a:sym typeface="PT Sans Narrow"/>
            </a:endParaRPr>
          </a:p>
        </p:txBody>
      </p:sp>
      <p:sp>
        <p:nvSpPr>
          <p:cNvPr id="1627" name="Google Shape;1627;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51</a:t>
            </a:fld>
            <a:endParaRPr/>
          </a:p>
        </p:txBody>
      </p:sp>
      <p:pic>
        <p:nvPicPr>
          <p:cNvPr id="1628" name="Google Shape;1628;p64"/>
          <p:cNvPicPr preferRelativeResize="0"/>
          <p:nvPr/>
        </p:nvPicPr>
        <p:blipFill>
          <a:blip r:embed="rId3">
            <a:alphaModFix/>
          </a:blip>
          <a:stretch>
            <a:fillRect/>
          </a:stretch>
        </p:blipFill>
        <p:spPr>
          <a:xfrm>
            <a:off x="5325625" y="933988"/>
            <a:ext cx="3506677" cy="3359265"/>
          </a:xfrm>
          <a:prstGeom prst="rect">
            <a:avLst/>
          </a:prstGeom>
          <a:noFill/>
          <a:ln>
            <a:noFill/>
          </a:ln>
        </p:spPr>
      </p:pic>
      <p:sp>
        <p:nvSpPr>
          <p:cNvPr id="1629" name="Google Shape;1629;p64"/>
          <p:cNvSpPr txBox="1"/>
          <p:nvPr/>
        </p:nvSpPr>
        <p:spPr>
          <a:xfrm>
            <a:off x="363650" y="863250"/>
            <a:ext cx="48729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i="1">
                <a:solidFill>
                  <a:schemeClr val="dk1"/>
                </a:solidFill>
                <a:latin typeface="Open Sans Medium"/>
                <a:ea typeface="Open Sans Medium"/>
                <a:cs typeface="Open Sans Medium"/>
                <a:sym typeface="Open Sans Medium"/>
              </a:rPr>
              <a:t>Coating</a:t>
            </a:r>
            <a:endParaRPr sz="1900" i="1">
              <a:solidFill>
                <a:schemeClr val="dk1"/>
              </a:solidFill>
              <a:latin typeface="Open Sans Medium"/>
              <a:ea typeface="Open Sans Medium"/>
              <a:cs typeface="Open Sans Medium"/>
              <a:sym typeface="Open Sans Medium"/>
            </a:endParaRPr>
          </a:p>
          <a:p>
            <a:pPr marL="457200" lvl="0" indent="0" algn="l" rtl="0">
              <a:spcBef>
                <a:spcPts val="0"/>
              </a:spcBef>
              <a:spcAft>
                <a:spcPts val="0"/>
              </a:spcAft>
              <a:buNone/>
            </a:pPr>
            <a:r>
              <a:rPr lang="en" sz="1700">
                <a:solidFill>
                  <a:schemeClr val="dk1"/>
                </a:solidFill>
                <a:latin typeface="Open Sans Medium"/>
                <a:ea typeface="Open Sans Medium"/>
                <a:cs typeface="Open Sans Medium"/>
                <a:sym typeface="Open Sans Medium"/>
              </a:rPr>
              <a:t>Lack of Krylon Black coating property literature </a:t>
            </a:r>
            <a:r>
              <a:rPr lang="en" sz="1700">
                <a:solidFill>
                  <a:schemeClr val="dk1"/>
                </a:solidFill>
                <a:latin typeface="Open Sans SemiBold"/>
                <a:ea typeface="Open Sans SemiBold"/>
                <a:cs typeface="Open Sans SemiBold"/>
                <a:sym typeface="Open Sans SemiBold"/>
              </a:rPr>
              <a:t> </a:t>
            </a:r>
            <a:endParaRPr sz="1700">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sz="17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Scatter Fraction</a:t>
            </a:r>
            <a:endParaRPr sz="1900" i="1">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a:ea typeface="Open Sans"/>
                <a:cs typeface="Open Sans"/>
                <a:sym typeface="Open Sans"/>
              </a:rPr>
              <a:t>Bidirectional Reflectance Distribution Function (measured empirically)</a:t>
            </a:r>
            <a:endParaRPr sz="1700">
              <a:solidFill>
                <a:schemeClr val="dk1"/>
              </a:solidFill>
              <a:latin typeface="Open Sans"/>
              <a:ea typeface="Open Sans"/>
              <a:cs typeface="Open Sans"/>
              <a:sym typeface="Open Sans"/>
            </a:endParaRPr>
          </a:p>
          <a:p>
            <a:pPr marL="0" lvl="0" indent="0" algn="l" rtl="0">
              <a:spcBef>
                <a:spcPts val="0"/>
              </a:spcBef>
              <a:spcAft>
                <a:spcPts val="0"/>
              </a:spcAft>
              <a:buNone/>
            </a:pPr>
            <a:endParaRPr sz="17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SemiBold"/>
                <a:ea typeface="Open Sans SemiBold"/>
                <a:cs typeface="Open Sans SemiBold"/>
                <a:sym typeface="Open Sans SemiBold"/>
              </a:rPr>
              <a:t>Vane Radius</a:t>
            </a:r>
            <a:endParaRPr sz="1900" i="1">
              <a:solidFill>
                <a:schemeClr val="dk1"/>
              </a:solidFill>
              <a:latin typeface="Open Sans SemiBold"/>
              <a:ea typeface="Open Sans SemiBold"/>
              <a:cs typeface="Open Sans SemiBold"/>
              <a:sym typeface="Open Sans SemiBold"/>
            </a:endParaRPr>
          </a:p>
          <a:p>
            <a:pPr marL="0" lvl="0" indent="457200" algn="l" rtl="0">
              <a:spcBef>
                <a:spcPts val="0"/>
              </a:spcBef>
              <a:spcAft>
                <a:spcPts val="0"/>
              </a:spcAft>
              <a:buNone/>
            </a:pPr>
            <a:r>
              <a:rPr lang="en" sz="1700" b="1">
                <a:solidFill>
                  <a:srgbClr val="660000"/>
                </a:solidFill>
                <a:latin typeface="Open Sans"/>
                <a:ea typeface="Open Sans"/>
                <a:cs typeface="Open Sans"/>
                <a:sym typeface="Open Sans"/>
              </a:rPr>
              <a:t>Radial tolerance → 10 thou = 0.254mm</a:t>
            </a:r>
            <a:endParaRPr sz="1700" b="1">
              <a:solidFill>
                <a:srgbClr val="660000"/>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SemiBold"/>
                <a:ea typeface="Open Sans SemiBold"/>
                <a:cs typeface="Open Sans SemiBold"/>
                <a:sym typeface="Open Sans SemiBold"/>
              </a:rPr>
              <a:t>Radius ↑ with nonuniform paint application and chipping </a:t>
            </a:r>
            <a:r>
              <a:rPr lang="en" sz="1700">
                <a:solidFill>
                  <a:schemeClr val="dk1"/>
                </a:solidFill>
                <a:latin typeface="Open Sans"/>
                <a:ea typeface="Open Sans"/>
                <a:cs typeface="Open Sans"/>
                <a:sym typeface="Open Sans"/>
              </a:rPr>
              <a:t> </a:t>
            </a:r>
            <a:r>
              <a:rPr lang="en" sz="1700" i="1">
                <a:solidFill>
                  <a:schemeClr val="dk1"/>
                </a:solidFill>
                <a:latin typeface="Open Sans"/>
                <a:ea typeface="Open Sans"/>
                <a:cs typeface="Open Sans"/>
                <a:sym typeface="Open Sans"/>
              </a:rPr>
              <a:t> </a:t>
            </a:r>
            <a:endParaRPr sz="1700" i="1">
              <a:solidFill>
                <a:schemeClr val="dk1"/>
              </a:solidFill>
              <a:latin typeface="Open Sans"/>
              <a:ea typeface="Open Sans"/>
              <a:cs typeface="Open Sans"/>
              <a:sym typeface="Open Sans"/>
            </a:endParaRPr>
          </a:p>
        </p:txBody>
      </p:sp>
      <p:grpSp>
        <p:nvGrpSpPr>
          <p:cNvPr id="1630" name="Google Shape;1630;p64"/>
          <p:cNvGrpSpPr/>
          <p:nvPr/>
        </p:nvGrpSpPr>
        <p:grpSpPr>
          <a:xfrm>
            <a:off x="5678475" y="1175450"/>
            <a:ext cx="2807325" cy="2698175"/>
            <a:chOff x="-2927375" y="1553150"/>
            <a:chExt cx="2807325" cy="2698175"/>
          </a:xfrm>
        </p:grpSpPr>
        <p:sp>
          <p:nvSpPr>
            <p:cNvPr id="1631" name="Google Shape;1631;p64"/>
            <p:cNvSpPr/>
            <p:nvPr/>
          </p:nvSpPr>
          <p:spPr>
            <a:xfrm>
              <a:off x="-2806575" y="1553150"/>
              <a:ext cx="548700" cy="26865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4"/>
            <p:cNvSpPr txBox="1"/>
            <p:nvPr/>
          </p:nvSpPr>
          <p:spPr>
            <a:xfrm>
              <a:off x="-2927375" y="2744650"/>
              <a:ext cx="738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a:solidFill>
                    <a:schemeClr val="dk1"/>
                  </a:solidFill>
                  <a:latin typeface="Open Sans"/>
                  <a:ea typeface="Open Sans"/>
                  <a:cs typeface="Open Sans"/>
                  <a:sym typeface="Open Sans"/>
                </a:rPr>
                <a:t>FOV</a:t>
              </a:r>
              <a:endParaRPr b="1">
                <a:latin typeface="Open Sans"/>
                <a:ea typeface="Open Sans"/>
                <a:cs typeface="Open Sans"/>
                <a:sym typeface="Open Sans"/>
              </a:endParaRPr>
            </a:p>
          </p:txBody>
        </p:sp>
        <p:cxnSp>
          <p:nvCxnSpPr>
            <p:cNvPr id="1633" name="Google Shape;1633;p64"/>
            <p:cNvCxnSpPr/>
            <p:nvPr/>
          </p:nvCxnSpPr>
          <p:spPr>
            <a:xfrm>
              <a:off x="-1887000" y="1786225"/>
              <a:ext cx="5700" cy="2465100"/>
            </a:xfrm>
            <a:prstGeom prst="straightConnector1">
              <a:avLst/>
            </a:prstGeom>
            <a:noFill/>
            <a:ln w="19050" cap="flat" cmpd="sng">
              <a:solidFill>
                <a:srgbClr val="FF6F00"/>
              </a:solidFill>
              <a:prstDash val="solid"/>
              <a:round/>
              <a:headEnd type="none" w="med" len="med"/>
              <a:tailEnd type="none" w="med" len="med"/>
            </a:ln>
          </p:spPr>
        </p:cxnSp>
        <p:sp>
          <p:nvSpPr>
            <p:cNvPr id="1634" name="Google Shape;1634;p64"/>
            <p:cNvSpPr/>
            <p:nvPr/>
          </p:nvSpPr>
          <p:spPr>
            <a:xfrm>
              <a:off x="-1596500" y="3913063"/>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5" name="Google Shape;1635;p64"/>
            <p:cNvCxnSpPr/>
            <p:nvPr/>
          </p:nvCxnSpPr>
          <p:spPr>
            <a:xfrm>
              <a:off x="-1483750" y="2763100"/>
              <a:ext cx="0" cy="1476900"/>
            </a:xfrm>
            <a:prstGeom prst="straightConnector1">
              <a:avLst/>
            </a:prstGeom>
            <a:noFill/>
            <a:ln w="19050" cap="flat" cmpd="sng">
              <a:solidFill>
                <a:srgbClr val="FF6F00"/>
              </a:solidFill>
              <a:prstDash val="solid"/>
              <a:round/>
              <a:headEnd type="none" w="med" len="med"/>
              <a:tailEnd type="none" w="med" len="med"/>
            </a:ln>
          </p:spPr>
        </p:cxnSp>
        <p:cxnSp>
          <p:nvCxnSpPr>
            <p:cNvPr id="1636" name="Google Shape;1636;p64"/>
            <p:cNvCxnSpPr/>
            <p:nvPr/>
          </p:nvCxnSpPr>
          <p:spPr>
            <a:xfrm>
              <a:off x="-126350" y="3086825"/>
              <a:ext cx="6300" cy="1160100"/>
            </a:xfrm>
            <a:prstGeom prst="straightConnector1">
              <a:avLst/>
            </a:prstGeom>
            <a:noFill/>
            <a:ln w="19050" cap="flat" cmpd="sng">
              <a:solidFill>
                <a:srgbClr val="FF6F00"/>
              </a:solidFill>
              <a:prstDash val="solid"/>
              <a:round/>
              <a:headEnd type="none" w="med" len="med"/>
              <a:tailEnd type="none" w="med" len="med"/>
            </a:ln>
          </p:spPr>
        </p:cxnSp>
        <p:sp>
          <p:nvSpPr>
            <p:cNvPr id="1637" name="Google Shape;1637;p64"/>
            <p:cNvSpPr/>
            <p:nvPr/>
          </p:nvSpPr>
          <p:spPr>
            <a:xfrm rot="174229">
              <a:off x="-1937314" y="3936978"/>
              <a:ext cx="124360" cy="161918"/>
            </a:xfrm>
            <a:prstGeom prst="moon">
              <a:avLst>
                <a:gd name="adj" fmla="val 50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64"/>
          <p:cNvSpPr/>
          <p:nvPr/>
        </p:nvSpPr>
        <p:spPr>
          <a:xfrm>
            <a:off x="8377175" y="3535363"/>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4"/>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6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i="1"/>
              <a:t>Baffle &amp; Optics:</a:t>
            </a:r>
            <a:r>
              <a:rPr lang="en"/>
              <a:t> Alignment Verification </a:t>
            </a:r>
            <a:endParaRPr/>
          </a:p>
        </p:txBody>
      </p:sp>
      <p:sp>
        <p:nvSpPr>
          <p:cNvPr id="1645" name="Google Shape;1645;p65"/>
          <p:cNvSpPr txBox="1">
            <a:spLocks noGrp="1"/>
          </p:cNvSpPr>
          <p:nvPr>
            <p:ph type="body" idx="1"/>
          </p:nvPr>
        </p:nvSpPr>
        <p:spPr>
          <a:xfrm>
            <a:off x="311700" y="681375"/>
            <a:ext cx="4649100" cy="374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chemeClr val="tx1"/>
                </a:solidFill>
              </a:rPr>
              <a:t>Baffle concentric alignment held by press-fit locating pins</a:t>
            </a:r>
            <a:endParaRPr>
              <a:solidFill>
                <a:schemeClr val="tx1"/>
              </a:solidFill>
            </a:endParaRPr>
          </a:p>
          <a:p>
            <a:pPr marL="0" lvl="0" indent="0" algn="l" rtl="0">
              <a:spcBef>
                <a:spcPts val="1200"/>
              </a:spcBef>
              <a:spcAft>
                <a:spcPts val="0"/>
              </a:spcAft>
              <a:buNone/>
            </a:pPr>
            <a:r>
              <a:rPr lang="en">
                <a:solidFill>
                  <a:schemeClr val="tx1"/>
                </a:solidFill>
              </a:rPr>
              <a:t>Positional tolerance of press-fit holes can be held to 1 thou or closer via waterjet</a:t>
            </a:r>
            <a:endParaRPr>
              <a:solidFill>
                <a:schemeClr val="tx1"/>
              </a:solidFill>
            </a:endParaRPr>
          </a:p>
          <a:p>
            <a:pPr marL="0" lvl="0" indent="0" algn="l" rtl="0">
              <a:spcBef>
                <a:spcPts val="1200"/>
              </a:spcBef>
              <a:spcAft>
                <a:spcPts val="0"/>
              </a:spcAft>
              <a:buNone/>
            </a:pPr>
            <a:r>
              <a:rPr lang="en" u="sng">
                <a:solidFill>
                  <a:schemeClr val="tx1"/>
                </a:solidFill>
              </a:rPr>
              <a:t>Tolerance stackup: </a:t>
            </a:r>
            <a:endParaRPr u="sng">
              <a:solidFill>
                <a:schemeClr val="tx1"/>
              </a:solidFill>
            </a:endParaRPr>
          </a:p>
          <a:p>
            <a:pPr marL="914400" lvl="1" indent="-317500" algn="l" rtl="0">
              <a:spcBef>
                <a:spcPts val="1200"/>
              </a:spcBef>
              <a:spcAft>
                <a:spcPts val="0"/>
              </a:spcAft>
              <a:buSzPts val="1400"/>
              <a:buChar char="○"/>
            </a:pPr>
            <a:r>
              <a:rPr lang="en">
                <a:solidFill>
                  <a:schemeClr val="tx1"/>
                </a:solidFill>
              </a:rPr>
              <a:t>Maximum misalignment between two component holes = 2 thou (+/-1)</a:t>
            </a:r>
            <a:endParaRPr>
              <a:solidFill>
                <a:schemeClr val="tx1"/>
              </a:solidFill>
            </a:endParaRPr>
          </a:p>
          <a:p>
            <a:pPr marL="914400" lvl="1" indent="-317500" algn="l" rtl="0">
              <a:spcBef>
                <a:spcPts val="0"/>
              </a:spcBef>
              <a:spcAft>
                <a:spcPts val="0"/>
              </a:spcAft>
              <a:buSzPts val="1400"/>
              <a:buChar char="○"/>
            </a:pPr>
            <a:r>
              <a:rPr lang="en">
                <a:solidFill>
                  <a:schemeClr val="tx1"/>
                </a:solidFill>
              </a:rPr>
              <a:t>Maximum line-on-line misalignment between two components = 2 thou</a:t>
            </a:r>
            <a:endParaRPr>
              <a:solidFill>
                <a:schemeClr val="tx1"/>
              </a:solidFill>
            </a:endParaRPr>
          </a:p>
          <a:p>
            <a:pPr marL="914400" lvl="0" indent="0" algn="l" rtl="0">
              <a:spcBef>
                <a:spcPts val="1200"/>
              </a:spcBef>
              <a:spcAft>
                <a:spcPts val="1200"/>
              </a:spcAft>
              <a:buNone/>
            </a:pPr>
            <a:r>
              <a:rPr lang="en" b="1">
                <a:solidFill>
                  <a:schemeClr val="tx1"/>
                </a:solidFill>
              </a:rPr>
              <a:t>5 thou is acceptable</a:t>
            </a:r>
            <a:endParaRPr b="1">
              <a:solidFill>
                <a:schemeClr val="tx1"/>
              </a:solidFill>
            </a:endParaRPr>
          </a:p>
        </p:txBody>
      </p:sp>
      <p:sp>
        <p:nvSpPr>
          <p:cNvPr id="1646" name="Google Shape;1646;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52</a:t>
            </a:fld>
            <a:endParaRPr/>
          </a:p>
        </p:txBody>
      </p:sp>
      <p:pic>
        <p:nvPicPr>
          <p:cNvPr id="1647" name="Google Shape;1647;p65"/>
          <p:cNvPicPr preferRelativeResize="0"/>
          <p:nvPr/>
        </p:nvPicPr>
        <p:blipFill>
          <a:blip r:embed="rId3">
            <a:alphaModFix/>
          </a:blip>
          <a:stretch>
            <a:fillRect/>
          </a:stretch>
        </p:blipFill>
        <p:spPr>
          <a:xfrm>
            <a:off x="4761850" y="1755127"/>
            <a:ext cx="4347451" cy="1597700"/>
          </a:xfrm>
          <a:prstGeom prst="rect">
            <a:avLst/>
          </a:prstGeom>
          <a:noFill/>
          <a:ln>
            <a:noFill/>
          </a:ln>
        </p:spPr>
      </p:pic>
      <p:cxnSp>
        <p:nvCxnSpPr>
          <p:cNvPr id="1648" name="Google Shape;1648;p65"/>
          <p:cNvCxnSpPr/>
          <p:nvPr/>
        </p:nvCxnSpPr>
        <p:spPr>
          <a:xfrm rot="10800000">
            <a:off x="6930175" y="937300"/>
            <a:ext cx="13500" cy="2506800"/>
          </a:xfrm>
          <a:prstGeom prst="straightConnector1">
            <a:avLst/>
          </a:prstGeom>
          <a:noFill/>
          <a:ln w="19050" cap="flat" cmpd="sng">
            <a:solidFill>
              <a:srgbClr val="FF0000"/>
            </a:solidFill>
            <a:prstDash val="dash"/>
            <a:round/>
            <a:headEnd type="none" w="med" len="med"/>
            <a:tailEnd type="none" w="med" len="med"/>
          </a:ln>
        </p:spPr>
      </p:cxnSp>
      <p:cxnSp>
        <p:nvCxnSpPr>
          <p:cNvPr id="1649" name="Google Shape;1649;p65"/>
          <p:cNvCxnSpPr/>
          <p:nvPr/>
        </p:nvCxnSpPr>
        <p:spPr>
          <a:xfrm rot="5400000">
            <a:off x="7378577" y="1326666"/>
            <a:ext cx="6900" cy="505800"/>
          </a:xfrm>
          <a:prstGeom prst="straightConnector1">
            <a:avLst/>
          </a:prstGeom>
          <a:noFill/>
          <a:ln w="9525" cap="flat" cmpd="sng">
            <a:solidFill>
              <a:srgbClr val="000000"/>
            </a:solidFill>
            <a:prstDash val="solid"/>
            <a:round/>
            <a:headEnd type="none" w="med" len="med"/>
            <a:tailEnd type="triangle" w="med" len="med"/>
          </a:ln>
        </p:spPr>
      </p:cxnSp>
      <p:cxnSp>
        <p:nvCxnSpPr>
          <p:cNvPr id="1650" name="Google Shape;1650;p65"/>
          <p:cNvCxnSpPr/>
          <p:nvPr/>
        </p:nvCxnSpPr>
        <p:spPr>
          <a:xfrm rot="-5400000">
            <a:off x="6591502" y="1291116"/>
            <a:ext cx="4800" cy="576600"/>
          </a:xfrm>
          <a:prstGeom prst="straightConnector1">
            <a:avLst/>
          </a:prstGeom>
          <a:noFill/>
          <a:ln w="9525" cap="flat" cmpd="sng">
            <a:solidFill>
              <a:srgbClr val="000000"/>
            </a:solidFill>
            <a:prstDash val="solid"/>
            <a:round/>
            <a:headEnd type="none" w="med" len="med"/>
            <a:tailEnd type="triangle" w="med" len="med"/>
          </a:ln>
        </p:spPr>
      </p:cxnSp>
      <p:sp>
        <p:nvSpPr>
          <p:cNvPr id="1651" name="Google Shape;1651;p65"/>
          <p:cNvSpPr txBox="1"/>
          <p:nvPr/>
        </p:nvSpPr>
        <p:spPr>
          <a:xfrm>
            <a:off x="7129125" y="1182825"/>
            <a:ext cx="79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±0.002”</a:t>
            </a:r>
            <a:endParaRPr/>
          </a:p>
        </p:txBody>
      </p:sp>
      <p:cxnSp>
        <p:nvCxnSpPr>
          <p:cNvPr id="1652" name="Google Shape;1652;p65"/>
          <p:cNvCxnSpPr/>
          <p:nvPr/>
        </p:nvCxnSpPr>
        <p:spPr>
          <a:xfrm rot="10800000">
            <a:off x="7073900" y="635450"/>
            <a:ext cx="13500" cy="2506800"/>
          </a:xfrm>
          <a:prstGeom prst="straightConnector1">
            <a:avLst/>
          </a:prstGeom>
          <a:noFill/>
          <a:ln w="19050" cap="flat" cmpd="sng">
            <a:solidFill>
              <a:srgbClr val="00FFFF"/>
            </a:solidFill>
            <a:prstDash val="dash"/>
            <a:round/>
            <a:headEnd type="none" w="med" len="med"/>
            <a:tailEnd type="none" w="med" len="med"/>
          </a:ln>
        </p:spPr>
      </p:cxnSp>
      <p:sp>
        <p:nvSpPr>
          <p:cNvPr id="1653" name="Google Shape;1653;p65"/>
          <p:cNvSpPr/>
          <p:nvPr/>
        </p:nvSpPr>
        <p:spPr>
          <a:xfrm>
            <a:off x="1181100" y="3683750"/>
            <a:ext cx="2514600" cy="400200"/>
          </a:xfrm>
          <a:prstGeom prst="rect">
            <a:avLst/>
          </a:prstGeom>
          <a:no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5"/>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66"/>
          <p:cNvSpPr/>
          <p:nvPr/>
        </p:nvSpPr>
        <p:spPr>
          <a:xfrm>
            <a:off x="178975" y="821300"/>
            <a:ext cx="3159600" cy="2572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60" name="Google Shape;1660;p6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i="1"/>
              <a:t>Baffle &amp; Optics:</a:t>
            </a:r>
            <a:r>
              <a:rPr lang="en" sz="2720">
                <a:latin typeface="PT Sans Narrow"/>
                <a:ea typeface="PT Sans Narrow"/>
                <a:cs typeface="PT Sans Narrow"/>
                <a:sym typeface="PT Sans Narrow"/>
              </a:rPr>
              <a:t> Zemax Sensitivity Analysis  </a:t>
            </a:r>
            <a:endParaRPr sz="2720">
              <a:latin typeface="PT Sans Narrow"/>
              <a:ea typeface="PT Sans Narrow"/>
              <a:cs typeface="PT Sans Narrow"/>
              <a:sym typeface="PT Sans Narrow"/>
            </a:endParaRPr>
          </a:p>
        </p:txBody>
      </p:sp>
      <p:sp>
        <p:nvSpPr>
          <p:cNvPr id="1661" name="Google Shape;1661;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53</a:t>
            </a:fld>
            <a:endParaRPr/>
          </a:p>
        </p:txBody>
      </p:sp>
      <p:graphicFrame>
        <p:nvGraphicFramePr>
          <p:cNvPr id="1662" name="Google Shape;1662;p66"/>
          <p:cNvGraphicFramePr/>
          <p:nvPr/>
        </p:nvGraphicFramePr>
        <p:xfrm>
          <a:off x="109275" y="797125"/>
          <a:ext cx="3229200" cy="2621140"/>
        </p:xfrm>
        <a:graphic>
          <a:graphicData uri="http://schemas.openxmlformats.org/drawingml/2006/table">
            <a:tbl>
              <a:tblPr>
                <a:noFill/>
                <a:tableStyleId>{0BD34714-7692-4388-A2F0-9ED135EE1372}</a:tableStyleId>
              </a:tblPr>
              <a:tblGrid>
                <a:gridCol w="1523875">
                  <a:extLst>
                    <a:ext uri="{9D8B030D-6E8A-4147-A177-3AD203B41FA5}">
                      <a16:colId xmlns:a16="http://schemas.microsoft.com/office/drawing/2014/main" val="20000"/>
                    </a:ext>
                  </a:extLst>
                </a:gridCol>
                <a:gridCol w="683325">
                  <a:extLst>
                    <a:ext uri="{9D8B030D-6E8A-4147-A177-3AD203B41FA5}">
                      <a16:colId xmlns:a16="http://schemas.microsoft.com/office/drawing/2014/main" val="20001"/>
                    </a:ext>
                  </a:extLst>
                </a:gridCol>
                <a:gridCol w="10220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Parameter</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ExtraBold"/>
                          <a:ea typeface="Open Sans ExtraBold"/>
                          <a:cs typeface="Open Sans ExtraBold"/>
                          <a:sym typeface="Open Sans ExtraBold"/>
                        </a:rPr>
                        <a:t>Ideal</a:t>
                      </a:r>
                      <a:endParaRPr>
                        <a:latin typeface="Open Sans ExtraBold"/>
                        <a:ea typeface="Open Sans ExtraBold"/>
                        <a:cs typeface="Open Sans ExtraBold"/>
                        <a:sym typeface="Open Sans Extra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97A7"/>
                          </a:solidFill>
                          <a:latin typeface="Open Sans ExtraBold"/>
                          <a:ea typeface="Open Sans ExtraBold"/>
                          <a:cs typeface="Open Sans ExtraBold"/>
                          <a:sym typeface="Open Sans ExtraBold"/>
                        </a:rPr>
                        <a:t>Worst</a:t>
                      </a:r>
                      <a:endParaRPr>
                        <a:solidFill>
                          <a:srgbClr val="0097A7"/>
                        </a:solidFill>
                        <a:latin typeface="Open Sans ExtraBold"/>
                        <a:ea typeface="Open Sans ExtraBold"/>
                        <a:cs typeface="Open Sans ExtraBold"/>
                        <a:sym typeface="Open Sans Extra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Coating Reflectivity</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95%</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88%</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Open Sans SemiBold"/>
                          <a:ea typeface="Open Sans SemiBold"/>
                          <a:cs typeface="Open Sans SemiBold"/>
                          <a:sym typeface="Open Sans SemiBold"/>
                        </a:rPr>
                        <a:t>Scatter Fraction</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0.32</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0.75</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Vane Radius</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0mm</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0.50mm </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09575">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Concentric Misalignment</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0mm</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0.254 mm</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663" name="Google Shape;1663;p66"/>
          <p:cNvGraphicFramePr/>
          <p:nvPr/>
        </p:nvGraphicFramePr>
        <p:xfrm>
          <a:off x="7502463" y="927009"/>
          <a:ext cx="1287450" cy="1380675"/>
        </p:xfrm>
        <a:graphic>
          <a:graphicData uri="http://schemas.openxmlformats.org/drawingml/2006/table">
            <a:tbl>
              <a:tblPr>
                <a:noFill/>
                <a:tableStyleId>{0BD34714-7692-4388-A2F0-9ED135EE1372}</a:tableStyleId>
              </a:tblPr>
              <a:tblGrid>
                <a:gridCol w="1287450">
                  <a:extLst>
                    <a:ext uri="{9D8B030D-6E8A-4147-A177-3AD203B41FA5}">
                      <a16:colId xmlns:a16="http://schemas.microsoft.com/office/drawing/2014/main" val="20000"/>
                    </a:ext>
                  </a:extLst>
                </a:gridCol>
              </a:tblGrid>
              <a:tr h="1380675">
                <a:tc>
                  <a:txBody>
                    <a:bodyPr/>
                    <a:lstStyle/>
                    <a:p>
                      <a:pPr marL="0" lvl="0" indent="0" algn="l" rtl="0">
                        <a:lnSpc>
                          <a:spcPct val="115000"/>
                        </a:lnSpc>
                        <a:spcBef>
                          <a:spcPts val="0"/>
                        </a:spcBef>
                        <a:spcAft>
                          <a:spcPts val="0"/>
                        </a:spcAft>
                        <a:buClr>
                          <a:schemeClr val="dk1"/>
                        </a:buClr>
                        <a:buSzPts val="1100"/>
                        <a:buFont typeface="Arial"/>
                        <a:buNone/>
                      </a:pPr>
                      <a:r>
                        <a:rPr lang="en" sz="1100">
                          <a:solidFill>
                            <a:srgbClr val="221E1F"/>
                          </a:solidFill>
                          <a:latin typeface="Open Sans Medium"/>
                          <a:ea typeface="Open Sans Medium"/>
                          <a:cs typeface="Open Sans Medium"/>
                          <a:sym typeface="Open Sans Medium"/>
                        </a:rPr>
                        <a:t>The star tracker shall operate within at least </a:t>
                      </a:r>
                      <a:r>
                        <a:rPr lang="en" sz="1100" b="1">
                          <a:solidFill>
                            <a:srgbClr val="221E1F"/>
                          </a:solidFill>
                          <a:latin typeface="Open Sans"/>
                          <a:ea typeface="Open Sans"/>
                          <a:cs typeface="Open Sans"/>
                          <a:sym typeface="Open Sans"/>
                        </a:rPr>
                        <a:t>60</a:t>
                      </a:r>
                      <a:r>
                        <a:rPr lang="en" sz="1100" b="1">
                          <a:solidFill>
                            <a:schemeClr val="dk1"/>
                          </a:solidFill>
                          <a:latin typeface="Open Sans"/>
                          <a:ea typeface="Open Sans"/>
                          <a:cs typeface="Open Sans"/>
                          <a:sym typeface="Open Sans"/>
                        </a:rPr>
                        <a:t>°</a:t>
                      </a:r>
                      <a:r>
                        <a:rPr lang="en" sz="1100">
                          <a:solidFill>
                            <a:srgbClr val="221E1F"/>
                          </a:solidFill>
                          <a:latin typeface="Open Sans Medium"/>
                          <a:ea typeface="Open Sans Medium"/>
                          <a:cs typeface="Open Sans Medium"/>
                          <a:sym typeface="Open Sans Medium"/>
                        </a:rPr>
                        <a:t> of the sun and within </a:t>
                      </a:r>
                      <a:r>
                        <a:rPr lang="en" sz="1100" b="1">
                          <a:solidFill>
                            <a:srgbClr val="221E1F"/>
                          </a:solidFill>
                          <a:latin typeface="Open Sans"/>
                          <a:ea typeface="Open Sans"/>
                          <a:cs typeface="Open Sans"/>
                          <a:sym typeface="Open Sans"/>
                        </a:rPr>
                        <a:t>20</a:t>
                      </a:r>
                      <a:r>
                        <a:rPr lang="en" sz="1100" b="1">
                          <a:solidFill>
                            <a:schemeClr val="dk1"/>
                          </a:solidFill>
                          <a:latin typeface="Open Sans"/>
                          <a:ea typeface="Open Sans"/>
                          <a:cs typeface="Open Sans"/>
                          <a:sym typeface="Open Sans"/>
                        </a:rPr>
                        <a:t>°</a:t>
                      </a:r>
                      <a:r>
                        <a:rPr lang="en" sz="1100" b="1">
                          <a:solidFill>
                            <a:srgbClr val="221E1F"/>
                          </a:solidFill>
                          <a:latin typeface="Open Sans"/>
                          <a:ea typeface="Open Sans"/>
                          <a:cs typeface="Open Sans"/>
                          <a:sym typeface="Open Sans"/>
                        </a:rPr>
                        <a:t> </a:t>
                      </a:r>
                      <a:r>
                        <a:rPr lang="en" sz="1100">
                          <a:solidFill>
                            <a:srgbClr val="221E1F"/>
                          </a:solidFill>
                          <a:latin typeface="Open Sans Medium"/>
                          <a:ea typeface="Open Sans Medium"/>
                          <a:cs typeface="Open Sans Medium"/>
                          <a:sym typeface="Open Sans Medium"/>
                        </a:rPr>
                        <a:t>of the moon.</a:t>
                      </a:r>
                      <a:endParaRPr sz="1100">
                        <a:latin typeface="Open Sans Medium"/>
                        <a:ea typeface="Open Sans Medium"/>
                        <a:cs typeface="Open Sans Medium"/>
                        <a:sym typeface="Open Sans Medium"/>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1664" name="Google Shape;1664;p66"/>
          <p:cNvGraphicFramePr/>
          <p:nvPr/>
        </p:nvGraphicFramePr>
        <p:xfrm>
          <a:off x="7511263" y="2469531"/>
          <a:ext cx="1287450" cy="1953275"/>
        </p:xfrm>
        <a:graphic>
          <a:graphicData uri="http://schemas.openxmlformats.org/drawingml/2006/table">
            <a:tbl>
              <a:tblPr>
                <a:noFill/>
                <a:tableStyleId>{0BD34714-7692-4388-A2F0-9ED135EE1372}</a:tableStyleId>
              </a:tblPr>
              <a:tblGrid>
                <a:gridCol w="1287450">
                  <a:extLst>
                    <a:ext uri="{9D8B030D-6E8A-4147-A177-3AD203B41FA5}">
                      <a16:colId xmlns:a16="http://schemas.microsoft.com/office/drawing/2014/main" val="20000"/>
                    </a:ext>
                  </a:extLst>
                </a:gridCol>
              </a:tblGrid>
              <a:tr h="1953275">
                <a:tc>
                  <a:txBody>
                    <a:bodyPr/>
                    <a:lstStyle/>
                    <a:p>
                      <a:pPr marL="0" lvl="0" indent="0" algn="l" rtl="0">
                        <a:lnSpc>
                          <a:spcPct val="115000"/>
                        </a:lnSpc>
                        <a:spcBef>
                          <a:spcPts val="0"/>
                        </a:spcBef>
                        <a:spcAft>
                          <a:spcPts val="0"/>
                        </a:spcAft>
                        <a:buClr>
                          <a:schemeClr val="dk1"/>
                        </a:buClr>
                        <a:buSzPts val="1100"/>
                        <a:buFont typeface="Arial"/>
                        <a:buNone/>
                      </a:pPr>
                      <a:r>
                        <a:rPr lang="en" sz="1100">
                          <a:solidFill>
                            <a:srgbClr val="221E1F"/>
                          </a:solidFill>
                          <a:latin typeface="Open Sans Medium"/>
                          <a:ea typeface="Open Sans Medium"/>
                          <a:cs typeface="Open Sans Medium"/>
                          <a:sym typeface="Open Sans Medium"/>
                        </a:rPr>
                        <a:t>The baffle shall attenuate </a:t>
                      </a:r>
                      <a:r>
                        <a:rPr lang="en" sz="1100" b="1">
                          <a:solidFill>
                            <a:srgbClr val="221E1F"/>
                          </a:solidFill>
                          <a:latin typeface="Open Sans"/>
                          <a:ea typeface="Open Sans"/>
                          <a:cs typeface="Open Sans"/>
                          <a:sym typeface="Open Sans"/>
                        </a:rPr>
                        <a:t>-25dB</a:t>
                      </a:r>
                      <a:r>
                        <a:rPr lang="en" sz="1100">
                          <a:solidFill>
                            <a:srgbClr val="221E1F"/>
                          </a:solidFill>
                          <a:latin typeface="Open Sans Medium"/>
                          <a:ea typeface="Open Sans Medium"/>
                          <a:cs typeface="Open Sans Medium"/>
                          <a:sym typeface="Open Sans Medium"/>
                        </a:rPr>
                        <a:t> of the light at the sun exclusion angle. And </a:t>
                      </a:r>
                      <a:r>
                        <a:rPr lang="en" sz="1100" b="1">
                          <a:solidFill>
                            <a:srgbClr val="221E1F"/>
                          </a:solidFill>
                          <a:latin typeface="Open Sans"/>
                          <a:ea typeface="Open Sans"/>
                          <a:cs typeface="Open Sans"/>
                          <a:sym typeface="Open Sans"/>
                        </a:rPr>
                        <a:t>-5dB</a:t>
                      </a:r>
                      <a:r>
                        <a:rPr lang="en" sz="1100">
                          <a:solidFill>
                            <a:srgbClr val="221E1F"/>
                          </a:solidFill>
                          <a:latin typeface="Open Sans Medium"/>
                          <a:ea typeface="Open Sans Medium"/>
                          <a:cs typeface="Open Sans Medium"/>
                          <a:sym typeface="Open Sans Medium"/>
                        </a:rPr>
                        <a:t> of light at the moon exclusion angle. </a:t>
                      </a:r>
                      <a:endParaRPr sz="11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52B428"/>
                      </a:solidFill>
                      <a:prstDash val="solid"/>
                      <a:round/>
                      <a:headEnd type="none" w="sm" len="sm"/>
                      <a:tailEnd type="none" w="sm" len="sm"/>
                    </a:lnL>
                    <a:lnR w="38100" cap="flat" cmpd="sng">
                      <a:solidFill>
                        <a:srgbClr val="52B428"/>
                      </a:solidFill>
                      <a:prstDash val="solid"/>
                      <a:round/>
                      <a:headEnd type="none" w="sm" len="sm"/>
                      <a:tailEnd type="none" w="sm" len="sm"/>
                    </a:lnR>
                    <a:lnT w="38100" cap="flat" cmpd="sng">
                      <a:solidFill>
                        <a:srgbClr val="52B428"/>
                      </a:solidFill>
                      <a:prstDash val="solid"/>
                      <a:round/>
                      <a:headEnd type="none" w="sm" len="sm"/>
                      <a:tailEnd type="none" w="sm" len="sm"/>
                    </a:lnT>
                    <a:lnB w="38100" cap="flat" cmpd="sng">
                      <a:solidFill>
                        <a:srgbClr val="52B428"/>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1665" name="Google Shape;1665;p66"/>
          <p:cNvPicPr preferRelativeResize="0"/>
          <p:nvPr/>
        </p:nvPicPr>
        <p:blipFill rotWithShape="1">
          <a:blip r:embed="rId3">
            <a:alphaModFix/>
          </a:blip>
          <a:srcRect l="7594" t="19726" r="53099" b="26668"/>
          <a:stretch/>
        </p:blipFill>
        <p:spPr>
          <a:xfrm>
            <a:off x="8521025" y="2029713"/>
            <a:ext cx="157200" cy="153900"/>
          </a:xfrm>
          <a:prstGeom prst="ellipse">
            <a:avLst/>
          </a:prstGeom>
          <a:noFill/>
          <a:ln>
            <a:noFill/>
          </a:ln>
        </p:spPr>
      </p:pic>
      <p:pic>
        <p:nvPicPr>
          <p:cNvPr id="1666" name="Google Shape;1666;p66"/>
          <p:cNvPicPr preferRelativeResize="0"/>
          <p:nvPr/>
        </p:nvPicPr>
        <p:blipFill rotWithShape="1">
          <a:blip r:embed="rId3">
            <a:alphaModFix/>
          </a:blip>
          <a:srcRect l="7594" t="19726" r="53099" b="26668"/>
          <a:stretch/>
        </p:blipFill>
        <p:spPr>
          <a:xfrm>
            <a:off x="8076400" y="4169538"/>
            <a:ext cx="157200" cy="153900"/>
          </a:xfrm>
          <a:prstGeom prst="ellipse">
            <a:avLst/>
          </a:prstGeom>
          <a:noFill/>
          <a:ln>
            <a:noFill/>
          </a:ln>
        </p:spPr>
      </p:pic>
      <p:pic>
        <p:nvPicPr>
          <p:cNvPr id="1667" name="Google Shape;1667;p66"/>
          <p:cNvPicPr preferRelativeResize="0"/>
          <p:nvPr/>
        </p:nvPicPr>
        <p:blipFill rotWithShape="1">
          <a:blip r:embed="rId4">
            <a:alphaModFix/>
          </a:blip>
          <a:srcRect r="5793"/>
          <a:stretch/>
        </p:blipFill>
        <p:spPr>
          <a:xfrm>
            <a:off x="3533700" y="684100"/>
            <a:ext cx="3782449" cy="3114950"/>
          </a:xfrm>
          <a:prstGeom prst="rect">
            <a:avLst/>
          </a:prstGeom>
          <a:noFill/>
          <a:ln>
            <a:noFill/>
          </a:ln>
        </p:spPr>
      </p:pic>
      <p:grpSp>
        <p:nvGrpSpPr>
          <p:cNvPr id="1668" name="Google Shape;1668;p66"/>
          <p:cNvGrpSpPr/>
          <p:nvPr/>
        </p:nvGrpSpPr>
        <p:grpSpPr>
          <a:xfrm>
            <a:off x="3978119" y="964625"/>
            <a:ext cx="3266003" cy="2332000"/>
            <a:chOff x="-2927375" y="1553138"/>
            <a:chExt cx="3272220" cy="2332000"/>
          </a:xfrm>
        </p:grpSpPr>
        <p:sp>
          <p:nvSpPr>
            <p:cNvPr id="1669" name="Google Shape;1669;p66"/>
            <p:cNvSpPr/>
            <p:nvPr/>
          </p:nvSpPr>
          <p:spPr>
            <a:xfrm>
              <a:off x="-2806575" y="1553138"/>
              <a:ext cx="548700" cy="23250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6"/>
            <p:cNvSpPr txBox="1"/>
            <p:nvPr/>
          </p:nvSpPr>
          <p:spPr>
            <a:xfrm>
              <a:off x="-2927375" y="2744650"/>
              <a:ext cx="738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a:solidFill>
                    <a:schemeClr val="dk1"/>
                  </a:solidFill>
                  <a:latin typeface="Open Sans"/>
                  <a:ea typeface="Open Sans"/>
                  <a:cs typeface="Open Sans"/>
                  <a:sym typeface="Open Sans"/>
                </a:rPr>
                <a:t>FOV</a:t>
              </a:r>
              <a:endParaRPr b="1">
                <a:latin typeface="Open Sans"/>
                <a:ea typeface="Open Sans"/>
                <a:cs typeface="Open Sans"/>
                <a:sym typeface="Open Sans"/>
              </a:endParaRPr>
            </a:p>
          </p:txBody>
        </p:sp>
        <p:cxnSp>
          <p:nvCxnSpPr>
            <p:cNvPr id="1671" name="Google Shape;1671;p66"/>
            <p:cNvCxnSpPr/>
            <p:nvPr/>
          </p:nvCxnSpPr>
          <p:spPr>
            <a:xfrm>
              <a:off x="-1773900" y="1728738"/>
              <a:ext cx="12000" cy="2156400"/>
            </a:xfrm>
            <a:prstGeom prst="straightConnector1">
              <a:avLst/>
            </a:prstGeom>
            <a:noFill/>
            <a:ln w="19050" cap="flat" cmpd="sng">
              <a:solidFill>
                <a:srgbClr val="FF6F00"/>
              </a:solidFill>
              <a:prstDash val="solid"/>
              <a:round/>
              <a:headEnd type="none" w="med" len="med"/>
              <a:tailEnd type="none" w="med" len="med"/>
            </a:ln>
          </p:spPr>
        </p:cxnSp>
        <p:sp>
          <p:nvSpPr>
            <p:cNvPr id="1672" name="Google Shape;1672;p66"/>
            <p:cNvSpPr/>
            <p:nvPr/>
          </p:nvSpPr>
          <p:spPr>
            <a:xfrm rot="-8284">
              <a:off x="-1830151" y="1651878"/>
              <a:ext cx="124500" cy="162000"/>
            </a:xfrm>
            <a:prstGeom prst="moon">
              <a:avLst>
                <a:gd name="adj" fmla="val 50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6"/>
            <p:cNvSpPr/>
            <p:nvPr/>
          </p:nvSpPr>
          <p:spPr>
            <a:xfrm>
              <a:off x="-1371950" y="2391413"/>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6"/>
            <p:cNvSpPr/>
            <p:nvPr/>
          </p:nvSpPr>
          <p:spPr>
            <a:xfrm>
              <a:off x="130645" y="2649050"/>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75" name="Google Shape;1675;p66"/>
            <p:cNvCxnSpPr/>
            <p:nvPr/>
          </p:nvCxnSpPr>
          <p:spPr>
            <a:xfrm flipH="1">
              <a:off x="-1268300" y="2526138"/>
              <a:ext cx="6900" cy="1359000"/>
            </a:xfrm>
            <a:prstGeom prst="straightConnector1">
              <a:avLst/>
            </a:prstGeom>
            <a:noFill/>
            <a:ln w="19050" cap="flat" cmpd="sng">
              <a:solidFill>
                <a:srgbClr val="FF6F00"/>
              </a:solidFill>
              <a:prstDash val="solid"/>
              <a:round/>
              <a:headEnd type="none" w="med" len="med"/>
              <a:tailEnd type="none" w="med" len="med"/>
            </a:ln>
          </p:spPr>
        </p:cxnSp>
        <p:cxnSp>
          <p:nvCxnSpPr>
            <p:cNvPr id="1676" name="Google Shape;1676;p66"/>
            <p:cNvCxnSpPr/>
            <p:nvPr/>
          </p:nvCxnSpPr>
          <p:spPr>
            <a:xfrm>
              <a:off x="237294" y="2749063"/>
              <a:ext cx="900" cy="1135800"/>
            </a:xfrm>
            <a:prstGeom prst="straightConnector1">
              <a:avLst/>
            </a:prstGeom>
            <a:noFill/>
            <a:ln w="19050" cap="flat" cmpd="sng">
              <a:solidFill>
                <a:srgbClr val="FF6F00"/>
              </a:solidFill>
              <a:prstDash val="solid"/>
              <a:round/>
              <a:headEnd type="none" w="med" len="med"/>
              <a:tailEnd type="none" w="med" len="med"/>
            </a:ln>
          </p:spPr>
        </p:cxnSp>
      </p:grpSp>
      <p:sp>
        <p:nvSpPr>
          <p:cNvPr id="1677" name="Google Shape;1677;p66"/>
          <p:cNvSpPr/>
          <p:nvPr/>
        </p:nvSpPr>
        <p:spPr>
          <a:xfrm>
            <a:off x="5337075" y="1636125"/>
            <a:ext cx="301200" cy="393600"/>
          </a:xfrm>
          <a:prstGeom prst="rect">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6"/>
          <p:cNvSpPr/>
          <p:nvPr/>
        </p:nvSpPr>
        <p:spPr>
          <a:xfrm>
            <a:off x="208450" y="2808700"/>
            <a:ext cx="1424700" cy="572700"/>
          </a:xfrm>
          <a:prstGeom prst="rect">
            <a:avLst/>
          </a:prstGeom>
          <a:noFill/>
          <a:ln w="28575" cap="flat" cmpd="sng">
            <a:solidFill>
              <a:srgbClr val="C83D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6"/>
          <p:cNvSpPr txBox="1"/>
          <p:nvPr/>
        </p:nvSpPr>
        <p:spPr>
          <a:xfrm>
            <a:off x="178975" y="3198250"/>
            <a:ext cx="3839100" cy="109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dk1"/>
              </a:solidFill>
              <a:latin typeface="Open Sans"/>
              <a:ea typeface="Open Sans"/>
              <a:cs typeface="Open Sans"/>
              <a:sym typeface="Open Sans"/>
            </a:endParaRPr>
          </a:p>
          <a:p>
            <a:pPr marL="0" lvl="0" indent="0" algn="l" rtl="0">
              <a:spcBef>
                <a:spcPts val="0"/>
              </a:spcBef>
              <a:spcAft>
                <a:spcPts val="0"/>
              </a:spcAft>
              <a:buNone/>
            </a:pPr>
            <a:r>
              <a:rPr lang="en" sz="1700">
                <a:solidFill>
                  <a:srgbClr val="221E1F"/>
                </a:solidFill>
                <a:latin typeface="Open Sans ExtraBold"/>
                <a:ea typeface="Open Sans ExtraBold"/>
                <a:cs typeface="Open Sans ExtraBold"/>
                <a:sym typeface="Open Sans ExtraBold"/>
              </a:rPr>
              <a:t>Ideal β = 26.9</a:t>
            </a:r>
            <a:r>
              <a:rPr lang="en" sz="1700">
                <a:solidFill>
                  <a:schemeClr val="dk1"/>
                </a:solidFill>
                <a:latin typeface="Open Sans ExtraBold"/>
                <a:ea typeface="Open Sans ExtraBold"/>
                <a:cs typeface="Open Sans ExtraBold"/>
                <a:sym typeface="Open Sans ExtraBold"/>
              </a:rPr>
              <a:t>°</a:t>
            </a:r>
            <a:endParaRPr sz="1700">
              <a:solidFill>
                <a:schemeClr val="dk1"/>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sz="1700">
                <a:solidFill>
                  <a:srgbClr val="249C90"/>
                </a:solidFill>
                <a:latin typeface="Open Sans ExtraBold"/>
                <a:ea typeface="Open Sans ExtraBold"/>
                <a:cs typeface="Open Sans ExtraBold"/>
                <a:sym typeface="Open Sans ExtraBold"/>
              </a:rPr>
              <a:t>Worst β = 28.0°</a:t>
            </a:r>
            <a:r>
              <a:rPr lang="en" sz="2100">
                <a:solidFill>
                  <a:srgbClr val="249C90"/>
                </a:solidFill>
                <a:latin typeface="Open Sans"/>
                <a:ea typeface="Open Sans"/>
                <a:cs typeface="Open Sans"/>
                <a:sym typeface="Open Sans"/>
              </a:rPr>
              <a:t> </a:t>
            </a:r>
            <a:r>
              <a:rPr lang="en" sz="2100">
                <a:solidFill>
                  <a:schemeClr val="dk1"/>
                </a:solidFill>
                <a:latin typeface="Open Sans"/>
                <a:ea typeface="Open Sans"/>
                <a:cs typeface="Open Sans"/>
                <a:sym typeface="Open Sans"/>
              </a:rPr>
              <a:t> </a:t>
            </a:r>
            <a:endParaRPr sz="2100">
              <a:solidFill>
                <a:schemeClr val="dk1"/>
              </a:solidFill>
              <a:latin typeface="Open Sans"/>
              <a:ea typeface="Open Sans"/>
              <a:cs typeface="Open Sans"/>
              <a:sym typeface="Open Sans"/>
            </a:endParaRPr>
          </a:p>
        </p:txBody>
      </p:sp>
      <p:pic>
        <p:nvPicPr>
          <p:cNvPr id="1680" name="Google Shape;1680;p66"/>
          <p:cNvPicPr preferRelativeResize="0"/>
          <p:nvPr/>
        </p:nvPicPr>
        <p:blipFill>
          <a:blip r:embed="rId5">
            <a:alphaModFix/>
          </a:blip>
          <a:stretch>
            <a:fillRect/>
          </a:stretch>
        </p:blipFill>
        <p:spPr>
          <a:xfrm>
            <a:off x="2023728" y="3511975"/>
            <a:ext cx="1119571" cy="1011851"/>
          </a:xfrm>
          <a:prstGeom prst="rect">
            <a:avLst/>
          </a:prstGeom>
          <a:noFill/>
          <a:ln>
            <a:noFill/>
          </a:ln>
        </p:spPr>
      </p:pic>
      <p:sp>
        <p:nvSpPr>
          <p:cNvPr id="1681" name="Google Shape;1681;p66"/>
          <p:cNvSpPr txBox="1"/>
          <p:nvPr/>
        </p:nvSpPr>
        <p:spPr>
          <a:xfrm>
            <a:off x="5094225" y="923063"/>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-5 dB</a:t>
            </a:r>
            <a:endParaRPr sz="1100">
              <a:solidFill>
                <a:srgbClr val="52B428"/>
              </a:solidFill>
              <a:latin typeface="Open Sans ExtraBold"/>
              <a:ea typeface="Open Sans ExtraBold"/>
              <a:cs typeface="Open Sans ExtraBold"/>
              <a:sym typeface="Open Sans ExtraBold"/>
            </a:endParaRPr>
          </a:p>
        </p:txBody>
      </p:sp>
      <p:sp>
        <p:nvSpPr>
          <p:cNvPr id="1682" name="Google Shape;1682;p66"/>
          <p:cNvSpPr txBox="1"/>
          <p:nvPr/>
        </p:nvSpPr>
        <p:spPr>
          <a:xfrm>
            <a:off x="5596450" y="1594288"/>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-28 dB</a:t>
            </a:r>
            <a:endParaRPr sz="1100">
              <a:solidFill>
                <a:srgbClr val="52B428"/>
              </a:solidFill>
              <a:latin typeface="Open Sans ExtraBold"/>
              <a:ea typeface="Open Sans ExtraBold"/>
              <a:cs typeface="Open Sans ExtraBold"/>
              <a:sym typeface="Open Sans ExtraBold"/>
            </a:endParaRPr>
          </a:p>
        </p:txBody>
      </p:sp>
      <p:sp>
        <p:nvSpPr>
          <p:cNvPr id="1683" name="Google Shape;1683;p66"/>
          <p:cNvSpPr txBox="1"/>
          <p:nvPr/>
        </p:nvSpPr>
        <p:spPr>
          <a:xfrm>
            <a:off x="6849975" y="1802888"/>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-35dB</a:t>
            </a:r>
            <a:endParaRPr sz="1100">
              <a:solidFill>
                <a:srgbClr val="52B428"/>
              </a:solidFill>
              <a:latin typeface="Open Sans ExtraBold"/>
              <a:ea typeface="Open Sans ExtraBold"/>
              <a:cs typeface="Open Sans ExtraBold"/>
              <a:sym typeface="Open Sans ExtraBold"/>
            </a:endParaRPr>
          </a:p>
        </p:txBody>
      </p:sp>
      <p:sp>
        <p:nvSpPr>
          <p:cNvPr id="1684" name="Google Shape;1684;p66"/>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67"/>
          <p:cNvSpPr/>
          <p:nvPr/>
        </p:nvSpPr>
        <p:spPr>
          <a:xfrm>
            <a:off x="178975" y="821300"/>
            <a:ext cx="3159600" cy="2572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90" name="Google Shape;1690;p6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i="1"/>
              <a:t>Baffle &amp; Optics:</a:t>
            </a:r>
            <a:r>
              <a:rPr lang="en" sz="2720">
                <a:latin typeface="PT Sans Narrow"/>
                <a:ea typeface="PT Sans Narrow"/>
                <a:cs typeface="PT Sans Narrow"/>
                <a:sym typeface="PT Sans Narrow"/>
              </a:rPr>
              <a:t> Zemax Sensitivity Analysis  </a:t>
            </a:r>
            <a:endParaRPr sz="2720">
              <a:latin typeface="PT Sans Narrow"/>
              <a:ea typeface="PT Sans Narrow"/>
              <a:cs typeface="PT Sans Narrow"/>
              <a:sym typeface="PT Sans Narrow"/>
            </a:endParaRPr>
          </a:p>
        </p:txBody>
      </p:sp>
      <p:sp>
        <p:nvSpPr>
          <p:cNvPr id="1691" name="Google Shape;169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54</a:t>
            </a:fld>
            <a:endParaRPr/>
          </a:p>
        </p:txBody>
      </p:sp>
      <p:graphicFrame>
        <p:nvGraphicFramePr>
          <p:cNvPr id="1692" name="Google Shape;1692;p67"/>
          <p:cNvGraphicFramePr/>
          <p:nvPr/>
        </p:nvGraphicFramePr>
        <p:xfrm>
          <a:off x="109275" y="797125"/>
          <a:ext cx="3229200" cy="2621140"/>
        </p:xfrm>
        <a:graphic>
          <a:graphicData uri="http://schemas.openxmlformats.org/drawingml/2006/table">
            <a:tbl>
              <a:tblPr>
                <a:noFill/>
                <a:tableStyleId>{0BD34714-7692-4388-A2F0-9ED135EE1372}</a:tableStyleId>
              </a:tblPr>
              <a:tblGrid>
                <a:gridCol w="1523875">
                  <a:extLst>
                    <a:ext uri="{9D8B030D-6E8A-4147-A177-3AD203B41FA5}">
                      <a16:colId xmlns:a16="http://schemas.microsoft.com/office/drawing/2014/main" val="20000"/>
                    </a:ext>
                  </a:extLst>
                </a:gridCol>
                <a:gridCol w="683325">
                  <a:extLst>
                    <a:ext uri="{9D8B030D-6E8A-4147-A177-3AD203B41FA5}">
                      <a16:colId xmlns:a16="http://schemas.microsoft.com/office/drawing/2014/main" val="20001"/>
                    </a:ext>
                  </a:extLst>
                </a:gridCol>
                <a:gridCol w="10220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Parameter</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ExtraBold"/>
                          <a:ea typeface="Open Sans ExtraBold"/>
                          <a:cs typeface="Open Sans ExtraBold"/>
                          <a:sym typeface="Open Sans ExtraBold"/>
                        </a:rPr>
                        <a:t>Ideal</a:t>
                      </a:r>
                      <a:endParaRPr>
                        <a:latin typeface="Open Sans ExtraBold"/>
                        <a:ea typeface="Open Sans ExtraBold"/>
                        <a:cs typeface="Open Sans ExtraBold"/>
                        <a:sym typeface="Open Sans Extra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97A7"/>
                          </a:solidFill>
                          <a:latin typeface="Open Sans ExtraBold"/>
                          <a:ea typeface="Open Sans ExtraBold"/>
                          <a:cs typeface="Open Sans ExtraBold"/>
                          <a:sym typeface="Open Sans ExtraBold"/>
                        </a:rPr>
                        <a:t>Worst</a:t>
                      </a:r>
                      <a:endParaRPr>
                        <a:solidFill>
                          <a:srgbClr val="0097A7"/>
                        </a:solidFill>
                        <a:latin typeface="Open Sans ExtraBold"/>
                        <a:ea typeface="Open Sans ExtraBold"/>
                        <a:cs typeface="Open Sans ExtraBold"/>
                        <a:sym typeface="Open Sans Extra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Coating Reflectivity</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95%</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88%</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Open Sans SemiBold"/>
                          <a:ea typeface="Open Sans SemiBold"/>
                          <a:cs typeface="Open Sans SemiBold"/>
                          <a:sym typeface="Open Sans SemiBold"/>
                        </a:rPr>
                        <a:t>Scatter Fraction</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0.32</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0.75</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Vane Radius</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0mm</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0.50mm </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09575">
                <a:tc>
                  <a:txBody>
                    <a:bodyPr/>
                    <a:lstStyle/>
                    <a:p>
                      <a:pPr marL="0" lvl="0" indent="0" algn="ctr" rtl="0">
                        <a:spcBef>
                          <a:spcPts val="0"/>
                        </a:spcBef>
                        <a:spcAft>
                          <a:spcPts val="0"/>
                        </a:spcAft>
                        <a:buNone/>
                      </a:pPr>
                      <a:r>
                        <a:rPr lang="en">
                          <a:latin typeface="Open Sans SemiBold"/>
                          <a:ea typeface="Open Sans SemiBold"/>
                          <a:cs typeface="Open Sans SemiBold"/>
                          <a:sym typeface="Open Sans SemiBold"/>
                        </a:rPr>
                        <a:t>Concentric Misalignment</a:t>
                      </a:r>
                      <a:endParaRPr>
                        <a:latin typeface="Open Sans SemiBold"/>
                        <a:ea typeface="Open Sans SemiBold"/>
                        <a:cs typeface="Open Sans SemiBold"/>
                        <a:sym typeface="Open Sans SemiBold"/>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0mm</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0.254 mm</a:t>
                      </a:r>
                      <a:endParaRPr>
                        <a:latin typeface="Open Sans"/>
                        <a:ea typeface="Open Sans"/>
                        <a:cs typeface="Open Sans"/>
                        <a:sym typeface="Open Sans"/>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693" name="Google Shape;1693;p67"/>
          <p:cNvPicPr preferRelativeResize="0"/>
          <p:nvPr/>
        </p:nvPicPr>
        <p:blipFill rotWithShape="1">
          <a:blip r:embed="rId3">
            <a:alphaModFix/>
          </a:blip>
          <a:srcRect r="5793"/>
          <a:stretch/>
        </p:blipFill>
        <p:spPr>
          <a:xfrm>
            <a:off x="3533700" y="684100"/>
            <a:ext cx="3782449" cy="3114950"/>
          </a:xfrm>
          <a:prstGeom prst="rect">
            <a:avLst/>
          </a:prstGeom>
          <a:noFill/>
          <a:ln>
            <a:noFill/>
          </a:ln>
        </p:spPr>
      </p:pic>
      <p:grpSp>
        <p:nvGrpSpPr>
          <p:cNvPr id="1694" name="Google Shape;1694;p67"/>
          <p:cNvGrpSpPr/>
          <p:nvPr/>
        </p:nvGrpSpPr>
        <p:grpSpPr>
          <a:xfrm>
            <a:off x="3978119" y="964625"/>
            <a:ext cx="3266003" cy="2332000"/>
            <a:chOff x="-2927375" y="1553138"/>
            <a:chExt cx="3272220" cy="2332000"/>
          </a:xfrm>
        </p:grpSpPr>
        <p:sp>
          <p:nvSpPr>
            <p:cNvPr id="1695" name="Google Shape;1695;p67"/>
            <p:cNvSpPr/>
            <p:nvPr/>
          </p:nvSpPr>
          <p:spPr>
            <a:xfrm>
              <a:off x="-2806575" y="1553138"/>
              <a:ext cx="548700" cy="23250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7"/>
            <p:cNvSpPr txBox="1"/>
            <p:nvPr/>
          </p:nvSpPr>
          <p:spPr>
            <a:xfrm>
              <a:off x="-2927375" y="2744650"/>
              <a:ext cx="738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a:solidFill>
                    <a:schemeClr val="dk1"/>
                  </a:solidFill>
                  <a:latin typeface="Open Sans"/>
                  <a:ea typeface="Open Sans"/>
                  <a:cs typeface="Open Sans"/>
                  <a:sym typeface="Open Sans"/>
                </a:rPr>
                <a:t>FOV</a:t>
              </a:r>
              <a:endParaRPr b="1">
                <a:latin typeface="Open Sans"/>
                <a:ea typeface="Open Sans"/>
                <a:cs typeface="Open Sans"/>
                <a:sym typeface="Open Sans"/>
              </a:endParaRPr>
            </a:p>
          </p:txBody>
        </p:sp>
        <p:cxnSp>
          <p:nvCxnSpPr>
            <p:cNvPr id="1697" name="Google Shape;1697;p67"/>
            <p:cNvCxnSpPr/>
            <p:nvPr/>
          </p:nvCxnSpPr>
          <p:spPr>
            <a:xfrm>
              <a:off x="-1773900" y="1728738"/>
              <a:ext cx="12000" cy="2156400"/>
            </a:xfrm>
            <a:prstGeom prst="straightConnector1">
              <a:avLst/>
            </a:prstGeom>
            <a:noFill/>
            <a:ln w="19050" cap="flat" cmpd="sng">
              <a:solidFill>
                <a:srgbClr val="FF6F00"/>
              </a:solidFill>
              <a:prstDash val="solid"/>
              <a:round/>
              <a:headEnd type="none" w="med" len="med"/>
              <a:tailEnd type="none" w="med" len="med"/>
            </a:ln>
          </p:spPr>
        </p:cxnSp>
        <p:sp>
          <p:nvSpPr>
            <p:cNvPr id="1698" name="Google Shape;1698;p67"/>
            <p:cNvSpPr/>
            <p:nvPr/>
          </p:nvSpPr>
          <p:spPr>
            <a:xfrm rot="-8284">
              <a:off x="-1830151" y="1651878"/>
              <a:ext cx="124500" cy="162000"/>
            </a:xfrm>
            <a:prstGeom prst="moon">
              <a:avLst>
                <a:gd name="adj" fmla="val 50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7"/>
            <p:cNvSpPr/>
            <p:nvPr/>
          </p:nvSpPr>
          <p:spPr>
            <a:xfrm>
              <a:off x="-1371950" y="2391413"/>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7"/>
            <p:cNvSpPr/>
            <p:nvPr/>
          </p:nvSpPr>
          <p:spPr>
            <a:xfrm>
              <a:off x="130645" y="2649050"/>
              <a:ext cx="214200" cy="209700"/>
            </a:xfrm>
            <a:prstGeom prst="sun">
              <a:avLst>
                <a:gd name="adj" fmla="val 25000"/>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1" name="Google Shape;1701;p67"/>
            <p:cNvCxnSpPr/>
            <p:nvPr/>
          </p:nvCxnSpPr>
          <p:spPr>
            <a:xfrm flipH="1">
              <a:off x="-1268300" y="2526138"/>
              <a:ext cx="6900" cy="1359000"/>
            </a:xfrm>
            <a:prstGeom prst="straightConnector1">
              <a:avLst/>
            </a:prstGeom>
            <a:noFill/>
            <a:ln w="19050" cap="flat" cmpd="sng">
              <a:solidFill>
                <a:srgbClr val="FF6F00"/>
              </a:solidFill>
              <a:prstDash val="solid"/>
              <a:round/>
              <a:headEnd type="none" w="med" len="med"/>
              <a:tailEnd type="none" w="med" len="med"/>
            </a:ln>
          </p:spPr>
        </p:cxnSp>
        <p:cxnSp>
          <p:nvCxnSpPr>
            <p:cNvPr id="1702" name="Google Shape;1702;p67"/>
            <p:cNvCxnSpPr/>
            <p:nvPr/>
          </p:nvCxnSpPr>
          <p:spPr>
            <a:xfrm>
              <a:off x="237294" y="2749063"/>
              <a:ext cx="900" cy="1135800"/>
            </a:xfrm>
            <a:prstGeom prst="straightConnector1">
              <a:avLst/>
            </a:prstGeom>
            <a:noFill/>
            <a:ln w="19050" cap="flat" cmpd="sng">
              <a:solidFill>
                <a:srgbClr val="FF6F00"/>
              </a:solidFill>
              <a:prstDash val="solid"/>
              <a:round/>
              <a:headEnd type="none" w="med" len="med"/>
              <a:tailEnd type="none" w="med" len="med"/>
            </a:ln>
          </p:spPr>
        </p:cxnSp>
      </p:grpSp>
      <p:sp>
        <p:nvSpPr>
          <p:cNvPr id="1703" name="Google Shape;1703;p67"/>
          <p:cNvSpPr txBox="1"/>
          <p:nvPr/>
        </p:nvSpPr>
        <p:spPr>
          <a:xfrm>
            <a:off x="5094225" y="923063"/>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-5 dB</a:t>
            </a:r>
            <a:endParaRPr sz="1100">
              <a:solidFill>
                <a:srgbClr val="52B428"/>
              </a:solidFill>
              <a:latin typeface="Open Sans ExtraBold"/>
              <a:ea typeface="Open Sans ExtraBold"/>
              <a:cs typeface="Open Sans ExtraBold"/>
              <a:sym typeface="Open Sans ExtraBold"/>
            </a:endParaRPr>
          </a:p>
        </p:txBody>
      </p:sp>
      <p:sp>
        <p:nvSpPr>
          <p:cNvPr id="1704" name="Google Shape;1704;p67"/>
          <p:cNvSpPr txBox="1"/>
          <p:nvPr/>
        </p:nvSpPr>
        <p:spPr>
          <a:xfrm>
            <a:off x="5596450" y="1594288"/>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-28 dB</a:t>
            </a:r>
            <a:endParaRPr sz="1100">
              <a:solidFill>
                <a:srgbClr val="52B428"/>
              </a:solidFill>
              <a:latin typeface="Open Sans ExtraBold"/>
              <a:ea typeface="Open Sans ExtraBold"/>
              <a:cs typeface="Open Sans ExtraBold"/>
              <a:sym typeface="Open Sans ExtraBold"/>
            </a:endParaRPr>
          </a:p>
        </p:txBody>
      </p:sp>
      <p:sp>
        <p:nvSpPr>
          <p:cNvPr id="1705" name="Google Shape;1705;p67"/>
          <p:cNvSpPr txBox="1"/>
          <p:nvPr/>
        </p:nvSpPr>
        <p:spPr>
          <a:xfrm>
            <a:off x="6849975" y="1802888"/>
            <a:ext cx="65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52B428"/>
                </a:solidFill>
                <a:latin typeface="Open Sans ExtraBold"/>
                <a:ea typeface="Open Sans ExtraBold"/>
                <a:cs typeface="Open Sans ExtraBold"/>
                <a:sym typeface="Open Sans ExtraBold"/>
              </a:rPr>
              <a:t>-35dB</a:t>
            </a:r>
            <a:endParaRPr sz="1100">
              <a:solidFill>
                <a:srgbClr val="52B428"/>
              </a:solidFill>
              <a:latin typeface="Open Sans ExtraBold"/>
              <a:ea typeface="Open Sans ExtraBold"/>
              <a:cs typeface="Open Sans ExtraBold"/>
              <a:sym typeface="Open Sans ExtraBold"/>
            </a:endParaRPr>
          </a:p>
        </p:txBody>
      </p:sp>
      <p:sp>
        <p:nvSpPr>
          <p:cNvPr id="1706" name="Google Shape;1706;p67"/>
          <p:cNvSpPr txBox="1"/>
          <p:nvPr/>
        </p:nvSpPr>
        <p:spPr>
          <a:xfrm>
            <a:off x="178975" y="3452600"/>
            <a:ext cx="38391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Open Sans"/>
                <a:ea typeface="Open Sans"/>
                <a:cs typeface="Open Sans"/>
                <a:sym typeface="Open Sans"/>
              </a:rPr>
              <a:t>Mitigation</a:t>
            </a:r>
            <a:endParaRPr sz="1700" b="1">
              <a:solidFill>
                <a:schemeClr val="dk1"/>
              </a:solidFill>
              <a:latin typeface="Open Sans"/>
              <a:ea typeface="Open Sans"/>
              <a:cs typeface="Open Sans"/>
              <a:sym typeface="Open Sans"/>
            </a:endParaRPr>
          </a:p>
          <a:p>
            <a:pPr marL="0" lvl="0" indent="0" algn="l" rtl="0">
              <a:spcBef>
                <a:spcPts val="0"/>
              </a:spcBef>
              <a:spcAft>
                <a:spcPts val="0"/>
              </a:spcAft>
              <a:buNone/>
            </a:pPr>
            <a:r>
              <a:rPr lang="en" sz="1700">
                <a:solidFill>
                  <a:schemeClr val="dk1"/>
                </a:solidFill>
                <a:latin typeface="Open Sans"/>
                <a:ea typeface="Open Sans"/>
                <a:cs typeface="Open Sans"/>
                <a:sym typeface="Open Sans"/>
              </a:rPr>
              <a:t>→ Professional coating application</a:t>
            </a:r>
            <a:endParaRPr sz="1700">
              <a:solidFill>
                <a:schemeClr val="dk1"/>
              </a:solidFill>
              <a:latin typeface="Open Sans"/>
              <a:ea typeface="Open Sans"/>
              <a:cs typeface="Open Sans"/>
              <a:sym typeface="Open Sans"/>
            </a:endParaRPr>
          </a:p>
          <a:p>
            <a:pPr marL="0" lvl="0" indent="0" algn="l" rtl="0">
              <a:spcBef>
                <a:spcPts val="0"/>
              </a:spcBef>
              <a:spcAft>
                <a:spcPts val="0"/>
              </a:spcAft>
              <a:buNone/>
            </a:pPr>
            <a:r>
              <a:rPr lang="en" sz="1700">
                <a:solidFill>
                  <a:schemeClr val="dk1"/>
                </a:solidFill>
                <a:latin typeface="Open Sans"/>
                <a:ea typeface="Open Sans"/>
                <a:cs typeface="Open Sans"/>
                <a:sym typeface="Open Sans"/>
              </a:rPr>
              <a:t>→ Tight radius tolerance  </a:t>
            </a:r>
            <a:endParaRPr sz="1700">
              <a:solidFill>
                <a:schemeClr val="dk1"/>
              </a:solidFill>
              <a:latin typeface="Open Sans"/>
              <a:ea typeface="Open Sans"/>
              <a:cs typeface="Open Sans"/>
              <a:sym typeface="Open Sans"/>
            </a:endParaRPr>
          </a:p>
        </p:txBody>
      </p:sp>
      <p:graphicFrame>
        <p:nvGraphicFramePr>
          <p:cNvPr id="1707" name="Google Shape;1707;p67"/>
          <p:cNvGraphicFramePr/>
          <p:nvPr/>
        </p:nvGraphicFramePr>
        <p:xfrm>
          <a:off x="7502463" y="927009"/>
          <a:ext cx="1287450" cy="1380675"/>
        </p:xfrm>
        <a:graphic>
          <a:graphicData uri="http://schemas.openxmlformats.org/drawingml/2006/table">
            <a:tbl>
              <a:tblPr>
                <a:noFill/>
                <a:tableStyleId>{0BD34714-7692-4388-A2F0-9ED135EE1372}</a:tableStyleId>
              </a:tblPr>
              <a:tblGrid>
                <a:gridCol w="1287450">
                  <a:extLst>
                    <a:ext uri="{9D8B030D-6E8A-4147-A177-3AD203B41FA5}">
                      <a16:colId xmlns:a16="http://schemas.microsoft.com/office/drawing/2014/main" val="20000"/>
                    </a:ext>
                  </a:extLst>
                </a:gridCol>
              </a:tblGrid>
              <a:tr h="1380675">
                <a:tc>
                  <a:txBody>
                    <a:bodyPr/>
                    <a:lstStyle/>
                    <a:p>
                      <a:pPr marL="0" lvl="0" indent="0" algn="l" rtl="0">
                        <a:lnSpc>
                          <a:spcPct val="115000"/>
                        </a:lnSpc>
                        <a:spcBef>
                          <a:spcPts val="0"/>
                        </a:spcBef>
                        <a:spcAft>
                          <a:spcPts val="0"/>
                        </a:spcAft>
                        <a:buClr>
                          <a:schemeClr val="dk1"/>
                        </a:buClr>
                        <a:buSzPts val="1100"/>
                        <a:buFont typeface="Arial"/>
                        <a:buNone/>
                      </a:pPr>
                      <a:r>
                        <a:rPr lang="en" sz="1100">
                          <a:solidFill>
                            <a:srgbClr val="221E1F"/>
                          </a:solidFill>
                          <a:latin typeface="Open Sans Medium"/>
                          <a:ea typeface="Open Sans Medium"/>
                          <a:cs typeface="Open Sans Medium"/>
                          <a:sym typeface="Open Sans Medium"/>
                        </a:rPr>
                        <a:t>The star tracker shall operate within at least </a:t>
                      </a:r>
                      <a:r>
                        <a:rPr lang="en" sz="1100" b="1">
                          <a:solidFill>
                            <a:srgbClr val="221E1F"/>
                          </a:solidFill>
                          <a:latin typeface="Open Sans"/>
                          <a:ea typeface="Open Sans"/>
                          <a:cs typeface="Open Sans"/>
                          <a:sym typeface="Open Sans"/>
                        </a:rPr>
                        <a:t>60</a:t>
                      </a:r>
                      <a:r>
                        <a:rPr lang="en" sz="1100" b="1">
                          <a:solidFill>
                            <a:schemeClr val="dk1"/>
                          </a:solidFill>
                          <a:latin typeface="Open Sans"/>
                          <a:ea typeface="Open Sans"/>
                          <a:cs typeface="Open Sans"/>
                          <a:sym typeface="Open Sans"/>
                        </a:rPr>
                        <a:t>°</a:t>
                      </a:r>
                      <a:r>
                        <a:rPr lang="en" sz="1100">
                          <a:solidFill>
                            <a:srgbClr val="221E1F"/>
                          </a:solidFill>
                          <a:latin typeface="Open Sans Medium"/>
                          <a:ea typeface="Open Sans Medium"/>
                          <a:cs typeface="Open Sans Medium"/>
                          <a:sym typeface="Open Sans Medium"/>
                        </a:rPr>
                        <a:t> of the sun and within </a:t>
                      </a:r>
                      <a:r>
                        <a:rPr lang="en" sz="1100" b="1">
                          <a:solidFill>
                            <a:srgbClr val="221E1F"/>
                          </a:solidFill>
                          <a:latin typeface="Open Sans"/>
                          <a:ea typeface="Open Sans"/>
                          <a:cs typeface="Open Sans"/>
                          <a:sym typeface="Open Sans"/>
                        </a:rPr>
                        <a:t>20</a:t>
                      </a:r>
                      <a:r>
                        <a:rPr lang="en" sz="1100" b="1">
                          <a:solidFill>
                            <a:schemeClr val="dk1"/>
                          </a:solidFill>
                          <a:latin typeface="Open Sans"/>
                          <a:ea typeface="Open Sans"/>
                          <a:cs typeface="Open Sans"/>
                          <a:sym typeface="Open Sans"/>
                        </a:rPr>
                        <a:t>°</a:t>
                      </a:r>
                      <a:r>
                        <a:rPr lang="en" sz="1100" b="1">
                          <a:solidFill>
                            <a:srgbClr val="221E1F"/>
                          </a:solidFill>
                          <a:latin typeface="Open Sans"/>
                          <a:ea typeface="Open Sans"/>
                          <a:cs typeface="Open Sans"/>
                          <a:sym typeface="Open Sans"/>
                        </a:rPr>
                        <a:t> </a:t>
                      </a:r>
                      <a:r>
                        <a:rPr lang="en" sz="1100">
                          <a:solidFill>
                            <a:srgbClr val="221E1F"/>
                          </a:solidFill>
                          <a:latin typeface="Open Sans Medium"/>
                          <a:ea typeface="Open Sans Medium"/>
                          <a:cs typeface="Open Sans Medium"/>
                          <a:sym typeface="Open Sans Medium"/>
                        </a:rPr>
                        <a:t>of the moon.</a:t>
                      </a:r>
                      <a:endParaRPr sz="1100">
                        <a:latin typeface="Open Sans Medium"/>
                        <a:ea typeface="Open Sans Medium"/>
                        <a:cs typeface="Open Sans Medium"/>
                        <a:sym typeface="Open Sans Medium"/>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1708" name="Google Shape;1708;p67"/>
          <p:cNvGraphicFramePr/>
          <p:nvPr/>
        </p:nvGraphicFramePr>
        <p:xfrm>
          <a:off x="7511263" y="2469531"/>
          <a:ext cx="1287450" cy="1953275"/>
        </p:xfrm>
        <a:graphic>
          <a:graphicData uri="http://schemas.openxmlformats.org/drawingml/2006/table">
            <a:tbl>
              <a:tblPr>
                <a:noFill/>
                <a:tableStyleId>{0BD34714-7692-4388-A2F0-9ED135EE1372}</a:tableStyleId>
              </a:tblPr>
              <a:tblGrid>
                <a:gridCol w="1287450">
                  <a:extLst>
                    <a:ext uri="{9D8B030D-6E8A-4147-A177-3AD203B41FA5}">
                      <a16:colId xmlns:a16="http://schemas.microsoft.com/office/drawing/2014/main" val="20000"/>
                    </a:ext>
                  </a:extLst>
                </a:gridCol>
              </a:tblGrid>
              <a:tr h="1953275">
                <a:tc>
                  <a:txBody>
                    <a:bodyPr/>
                    <a:lstStyle/>
                    <a:p>
                      <a:pPr marL="0" lvl="0" indent="0" algn="l" rtl="0">
                        <a:lnSpc>
                          <a:spcPct val="115000"/>
                        </a:lnSpc>
                        <a:spcBef>
                          <a:spcPts val="0"/>
                        </a:spcBef>
                        <a:spcAft>
                          <a:spcPts val="0"/>
                        </a:spcAft>
                        <a:buClr>
                          <a:schemeClr val="dk1"/>
                        </a:buClr>
                        <a:buSzPts val="1100"/>
                        <a:buFont typeface="Arial"/>
                        <a:buNone/>
                      </a:pPr>
                      <a:r>
                        <a:rPr lang="en" sz="1100">
                          <a:solidFill>
                            <a:srgbClr val="221E1F"/>
                          </a:solidFill>
                          <a:latin typeface="Open Sans Medium"/>
                          <a:ea typeface="Open Sans Medium"/>
                          <a:cs typeface="Open Sans Medium"/>
                          <a:sym typeface="Open Sans Medium"/>
                        </a:rPr>
                        <a:t>The baffle shall attenuate </a:t>
                      </a:r>
                      <a:r>
                        <a:rPr lang="en" sz="1100" b="1">
                          <a:solidFill>
                            <a:srgbClr val="221E1F"/>
                          </a:solidFill>
                          <a:latin typeface="Open Sans"/>
                          <a:ea typeface="Open Sans"/>
                          <a:cs typeface="Open Sans"/>
                          <a:sym typeface="Open Sans"/>
                        </a:rPr>
                        <a:t>-25dB</a:t>
                      </a:r>
                      <a:r>
                        <a:rPr lang="en" sz="1100">
                          <a:solidFill>
                            <a:srgbClr val="221E1F"/>
                          </a:solidFill>
                          <a:latin typeface="Open Sans Medium"/>
                          <a:ea typeface="Open Sans Medium"/>
                          <a:cs typeface="Open Sans Medium"/>
                          <a:sym typeface="Open Sans Medium"/>
                        </a:rPr>
                        <a:t> of the light at the sun exclusion angle. And </a:t>
                      </a:r>
                      <a:r>
                        <a:rPr lang="en" sz="1100" b="1">
                          <a:solidFill>
                            <a:srgbClr val="221E1F"/>
                          </a:solidFill>
                          <a:latin typeface="Open Sans"/>
                          <a:ea typeface="Open Sans"/>
                          <a:cs typeface="Open Sans"/>
                          <a:sym typeface="Open Sans"/>
                        </a:rPr>
                        <a:t>-5dB</a:t>
                      </a:r>
                      <a:r>
                        <a:rPr lang="en" sz="1100">
                          <a:solidFill>
                            <a:srgbClr val="221E1F"/>
                          </a:solidFill>
                          <a:latin typeface="Open Sans Medium"/>
                          <a:ea typeface="Open Sans Medium"/>
                          <a:cs typeface="Open Sans Medium"/>
                          <a:sym typeface="Open Sans Medium"/>
                        </a:rPr>
                        <a:t> of light at the moon exclusion angle. </a:t>
                      </a:r>
                      <a:endParaRPr sz="11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52B428"/>
                      </a:solidFill>
                      <a:prstDash val="solid"/>
                      <a:round/>
                      <a:headEnd type="none" w="sm" len="sm"/>
                      <a:tailEnd type="none" w="sm" len="sm"/>
                    </a:lnL>
                    <a:lnR w="38100" cap="flat" cmpd="sng">
                      <a:solidFill>
                        <a:srgbClr val="52B428"/>
                      </a:solidFill>
                      <a:prstDash val="solid"/>
                      <a:round/>
                      <a:headEnd type="none" w="sm" len="sm"/>
                      <a:tailEnd type="none" w="sm" len="sm"/>
                    </a:lnR>
                    <a:lnT w="38100" cap="flat" cmpd="sng">
                      <a:solidFill>
                        <a:srgbClr val="52B428"/>
                      </a:solidFill>
                      <a:prstDash val="solid"/>
                      <a:round/>
                      <a:headEnd type="none" w="sm" len="sm"/>
                      <a:tailEnd type="none" w="sm" len="sm"/>
                    </a:lnT>
                    <a:lnB w="38100" cap="flat" cmpd="sng">
                      <a:solidFill>
                        <a:srgbClr val="52B428"/>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1709" name="Google Shape;1709;p67"/>
          <p:cNvPicPr preferRelativeResize="0"/>
          <p:nvPr/>
        </p:nvPicPr>
        <p:blipFill rotWithShape="1">
          <a:blip r:embed="rId4">
            <a:alphaModFix/>
          </a:blip>
          <a:srcRect l="7594" t="19726" r="53099" b="26668"/>
          <a:stretch/>
        </p:blipFill>
        <p:spPr>
          <a:xfrm>
            <a:off x="8521025" y="2029713"/>
            <a:ext cx="157200" cy="153900"/>
          </a:xfrm>
          <a:prstGeom prst="ellipse">
            <a:avLst/>
          </a:prstGeom>
          <a:noFill/>
          <a:ln>
            <a:noFill/>
          </a:ln>
        </p:spPr>
      </p:pic>
      <p:pic>
        <p:nvPicPr>
          <p:cNvPr id="1710" name="Google Shape;1710;p67"/>
          <p:cNvPicPr preferRelativeResize="0"/>
          <p:nvPr/>
        </p:nvPicPr>
        <p:blipFill rotWithShape="1">
          <a:blip r:embed="rId4">
            <a:alphaModFix/>
          </a:blip>
          <a:srcRect l="7594" t="19726" r="53099" b="26668"/>
          <a:stretch/>
        </p:blipFill>
        <p:spPr>
          <a:xfrm>
            <a:off x="8076400" y="4169538"/>
            <a:ext cx="157200" cy="153900"/>
          </a:xfrm>
          <a:prstGeom prst="ellipse">
            <a:avLst/>
          </a:prstGeom>
          <a:noFill/>
          <a:ln>
            <a:noFill/>
          </a:ln>
        </p:spPr>
      </p:pic>
      <p:sp>
        <p:nvSpPr>
          <p:cNvPr id="1711" name="Google Shape;1711;p67"/>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68"/>
          <p:cNvSpPr txBox="1"/>
          <p:nvPr/>
        </p:nvSpPr>
        <p:spPr>
          <a:xfrm>
            <a:off x="138800" y="689000"/>
            <a:ext cx="6012900" cy="15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800" b="1">
                <a:solidFill>
                  <a:schemeClr val="dk1"/>
                </a:solidFill>
                <a:latin typeface="Open Sans"/>
                <a:ea typeface="Open Sans"/>
                <a:cs typeface="Open Sans"/>
                <a:sym typeface="Open Sans"/>
              </a:rPr>
              <a:t>How does stray light affect software performance?</a:t>
            </a:r>
            <a:endParaRPr sz="1800" b="1">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r>
              <a:rPr lang="en" sz="1800">
                <a:solidFill>
                  <a:schemeClr val="dk1"/>
                </a:solidFill>
                <a:latin typeface="Open Sans"/>
                <a:ea typeface="Open Sans"/>
                <a:cs typeface="Open Sans"/>
                <a:sym typeface="Open Sans"/>
              </a:rPr>
              <a:t>Expect decreased speed due to less effective star identification.</a:t>
            </a:r>
            <a:endParaRPr sz="1800" b="1">
              <a:solidFill>
                <a:schemeClr val="dk1"/>
              </a:solidFill>
              <a:latin typeface="Open Sans"/>
              <a:ea typeface="Open Sans"/>
              <a:cs typeface="Open Sans"/>
              <a:sym typeface="Open Sans"/>
            </a:endParaRPr>
          </a:p>
          <a:p>
            <a:pPr marL="0" lvl="0" indent="0" algn="l" rtl="0">
              <a:lnSpc>
                <a:spcPct val="115000"/>
              </a:lnSpc>
              <a:spcBef>
                <a:spcPts val="1000"/>
              </a:spcBef>
              <a:spcAft>
                <a:spcPts val="1200"/>
              </a:spcAft>
              <a:buNone/>
            </a:pPr>
            <a:endParaRPr sz="1800" b="1">
              <a:solidFill>
                <a:schemeClr val="dk1"/>
              </a:solidFill>
              <a:latin typeface="Open Sans"/>
              <a:ea typeface="Open Sans"/>
              <a:cs typeface="Open Sans"/>
              <a:sym typeface="Open Sans"/>
            </a:endParaRPr>
          </a:p>
        </p:txBody>
      </p:sp>
      <p:sp>
        <p:nvSpPr>
          <p:cNvPr id="1717" name="Google Shape;1717;p6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i="1"/>
              <a:t>Baffle &amp; Optics:</a:t>
            </a:r>
            <a:r>
              <a:rPr lang="en" b="0" i="1">
                <a:latin typeface="PT Sans Narrow"/>
                <a:ea typeface="PT Sans Narrow"/>
                <a:cs typeface="PT Sans Narrow"/>
                <a:sym typeface="PT Sans Narrow"/>
              </a:rPr>
              <a:t> </a:t>
            </a:r>
            <a:r>
              <a:rPr lang="en">
                <a:latin typeface="PT Sans Narrow"/>
                <a:ea typeface="PT Sans Narrow"/>
                <a:cs typeface="PT Sans Narrow"/>
                <a:sym typeface="PT Sans Narrow"/>
              </a:rPr>
              <a:t>Stray Light</a:t>
            </a:r>
            <a:endParaRPr>
              <a:latin typeface="PT Sans Narrow"/>
              <a:ea typeface="PT Sans Narrow"/>
              <a:cs typeface="PT Sans Narrow"/>
              <a:sym typeface="PT Sans Narrow"/>
            </a:endParaRPr>
          </a:p>
        </p:txBody>
      </p:sp>
      <p:sp>
        <p:nvSpPr>
          <p:cNvPr id="1718" name="Google Shape;1718;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55</a:t>
            </a:fld>
            <a:endParaRPr/>
          </a:p>
        </p:txBody>
      </p:sp>
      <p:sp>
        <p:nvSpPr>
          <p:cNvPr id="1719" name="Google Shape;1719;p68"/>
          <p:cNvSpPr/>
          <p:nvPr/>
        </p:nvSpPr>
        <p:spPr>
          <a:xfrm>
            <a:off x="5676975" y="1662550"/>
            <a:ext cx="375000" cy="13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8"/>
          <p:cNvSpPr/>
          <p:nvPr/>
        </p:nvSpPr>
        <p:spPr>
          <a:xfrm>
            <a:off x="7126975" y="1662550"/>
            <a:ext cx="485400" cy="182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1" name="Google Shape;1721;p68"/>
          <p:cNvPicPr preferRelativeResize="0"/>
          <p:nvPr/>
        </p:nvPicPr>
        <p:blipFill>
          <a:blip r:embed="rId3">
            <a:alphaModFix/>
          </a:blip>
          <a:stretch>
            <a:fillRect/>
          </a:stretch>
        </p:blipFill>
        <p:spPr>
          <a:xfrm>
            <a:off x="6354924" y="688989"/>
            <a:ext cx="2487207" cy="1868024"/>
          </a:xfrm>
          <a:prstGeom prst="rect">
            <a:avLst/>
          </a:prstGeom>
          <a:noFill/>
          <a:ln>
            <a:noFill/>
          </a:ln>
        </p:spPr>
      </p:pic>
      <p:sp>
        <p:nvSpPr>
          <p:cNvPr id="1722" name="Google Shape;1722;p68"/>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pic>
        <p:nvPicPr>
          <p:cNvPr id="1723" name="Google Shape;1723;p68"/>
          <p:cNvPicPr preferRelativeResize="0"/>
          <p:nvPr/>
        </p:nvPicPr>
        <p:blipFill>
          <a:blip r:embed="rId4">
            <a:alphaModFix/>
          </a:blip>
          <a:stretch>
            <a:fillRect/>
          </a:stretch>
        </p:blipFill>
        <p:spPr>
          <a:xfrm>
            <a:off x="6354923" y="2681973"/>
            <a:ext cx="2487199" cy="1871028"/>
          </a:xfrm>
          <a:prstGeom prst="rect">
            <a:avLst/>
          </a:prstGeom>
          <a:noFill/>
          <a:ln>
            <a:noFill/>
          </a:ln>
        </p:spPr>
      </p:pic>
      <p:graphicFrame>
        <p:nvGraphicFramePr>
          <p:cNvPr id="1724" name="Google Shape;1724;p68"/>
          <p:cNvGraphicFramePr/>
          <p:nvPr/>
        </p:nvGraphicFramePr>
        <p:xfrm>
          <a:off x="4448088" y="3477659"/>
          <a:ext cx="1703550" cy="975330"/>
        </p:xfrm>
        <a:graphic>
          <a:graphicData uri="http://schemas.openxmlformats.org/drawingml/2006/table">
            <a:tbl>
              <a:tblPr>
                <a:noFill/>
                <a:tableStyleId>{0BD34714-7692-4388-A2F0-9ED135EE1372}</a:tableStyleId>
              </a:tblPr>
              <a:tblGrid>
                <a:gridCol w="1703550">
                  <a:extLst>
                    <a:ext uri="{9D8B030D-6E8A-4147-A177-3AD203B41FA5}">
                      <a16:colId xmlns:a16="http://schemas.microsoft.com/office/drawing/2014/main" val="20000"/>
                    </a:ext>
                  </a:extLst>
                </a:gridCol>
              </a:tblGrid>
              <a:tr h="92237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Attitude solutions shall be generated at a rate of </a:t>
                      </a:r>
                      <a:r>
                        <a:rPr lang="en" sz="1300" b="1">
                          <a:solidFill>
                            <a:schemeClr val="dk1"/>
                          </a:solidFill>
                          <a:latin typeface="Open Sans"/>
                          <a:ea typeface="Open Sans"/>
                          <a:cs typeface="Open Sans"/>
                          <a:sym typeface="Open Sans"/>
                        </a:rPr>
                        <a:t>0.2 Hz </a:t>
                      </a:r>
                      <a:r>
                        <a:rPr lang="en" sz="1300">
                          <a:solidFill>
                            <a:schemeClr val="dk1"/>
                          </a:solidFill>
                          <a:latin typeface="Open Sans"/>
                          <a:ea typeface="Open Sans"/>
                          <a:cs typeface="Open Sans"/>
                          <a:sym typeface="Open Sans"/>
                        </a:rPr>
                        <a:t>or greater.</a:t>
                      </a:r>
                      <a:endParaRPr sz="9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1725" name="Google Shape;1725;p68"/>
          <p:cNvGraphicFramePr/>
          <p:nvPr/>
        </p:nvGraphicFramePr>
        <p:xfrm>
          <a:off x="2322738" y="3477646"/>
          <a:ext cx="1922050" cy="975350"/>
        </p:xfrm>
        <a:graphic>
          <a:graphicData uri="http://schemas.openxmlformats.org/drawingml/2006/table">
            <a:tbl>
              <a:tblPr>
                <a:noFill/>
                <a:tableStyleId>{0BD34714-7692-4388-A2F0-9ED135EE1372}</a:tableStyleId>
              </a:tblPr>
              <a:tblGrid>
                <a:gridCol w="1922050">
                  <a:extLst>
                    <a:ext uri="{9D8B030D-6E8A-4147-A177-3AD203B41FA5}">
                      <a16:colId xmlns:a16="http://schemas.microsoft.com/office/drawing/2014/main" val="20000"/>
                    </a:ext>
                  </a:extLst>
                </a:gridCol>
              </a:tblGrid>
              <a:tr h="975350">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attitude solution shall have an absolute accuracy of less than </a:t>
                      </a:r>
                      <a:r>
                        <a:rPr lang="en" sz="1300" b="1">
                          <a:solidFill>
                            <a:schemeClr val="dk1"/>
                          </a:solidFill>
                          <a:latin typeface="Open Sans"/>
                          <a:ea typeface="Open Sans"/>
                          <a:cs typeface="Open Sans"/>
                          <a:sym typeface="Open Sans"/>
                        </a:rPr>
                        <a:t>1°(1σ).</a:t>
                      </a:r>
                      <a:endParaRPr sz="900" b="1">
                        <a:solidFill>
                          <a:srgbClr val="221E1F"/>
                        </a:solidFill>
                        <a:latin typeface="Open Sans"/>
                        <a:ea typeface="Open Sans"/>
                        <a:cs typeface="Open Sans"/>
                        <a:sym typeface="Open Sans"/>
                      </a:endParaRPr>
                    </a:p>
                  </a:txBody>
                  <a:tcPr marL="91425" marR="91425" marT="91425" marB="91425">
                    <a:lnL w="38100" cap="flat" cmpd="sng">
                      <a:solidFill>
                        <a:srgbClr val="FF6F00"/>
                      </a:solidFill>
                      <a:prstDash val="solid"/>
                      <a:round/>
                      <a:headEnd type="none" w="sm" len="sm"/>
                      <a:tailEnd type="none" w="sm" len="sm"/>
                    </a:lnL>
                    <a:lnR w="38100" cap="flat" cmpd="sng">
                      <a:solidFill>
                        <a:srgbClr val="FF6F00"/>
                      </a:solidFill>
                      <a:prstDash val="solid"/>
                      <a:round/>
                      <a:headEnd type="none" w="sm" len="sm"/>
                      <a:tailEnd type="none" w="sm" len="sm"/>
                    </a:lnR>
                    <a:lnT w="38100" cap="flat" cmpd="sng">
                      <a:solidFill>
                        <a:srgbClr val="FF6F00"/>
                      </a:solidFill>
                      <a:prstDash val="solid"/>
                      <a:round/>
                      <a:headEnd type="none" w="sm" len="sm"/>
                      <a:tailEnd type="none" w="sm" len="sm"/>
                    </a:lnT>
                    <a:lnB w="38100" cap="flat" cmpd="sng">
                      <a:solidFill>
                        <a:srgbClr val="FF6F00"/>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1726" name="Google Shape;1726;p68"/>
          <p:cNvPicPr preferRelativeResize="0"/>
          <p:nvPr/>
        </p:nvPicPr>
        <p:blipFill rotWithShape="1">
          <a:blip r:embed="rId5">
            <a:alphaModFix/>
          </a:blip>
          <a:srcRect l="7594" t="19726" r="53099" b="26668"/>
          <a:stretch/>
        </p:blipFill>
        <p:spPr>
          <a:xfrm>
            <a:off x="3146325" y="4195163"/>
            <a:ext cx="157200" cy="153900"/>
          </a:xfrm>
          <a:prstGeom prst="ellipse">
            <a:avLst/>
          </a:prstGeom>
          <a:noFill/>
          <a:ln>
            <a:noFill/>
          </a:ln>
        </p:spPr>
      </p:pic>
      <p:sp>
        <p:nvSpPr>
          <p:cNvPr id="1727" name="Google Shape;1727;p68"/>
          <p:cNvSpPr txBox="1"/>
          <p:nvPr/>
        </p:nvSpPr>
        <p:spPr>
          <a:xfrm>
            <a:off x="217550" y="2019199"/>
            <a:ext cx="5855400" cy="1379718"/>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1000"/>
              </a:spcBef>
              <a:spcAft>
                <a:spcPts val="0"/>
              </a:spcAft>
              <a:buClr>
                <a:schemeClr val="dk1"/>
              </a:buClr>
              <a:buSzPts val="1100"/>
              <a:buFont typeface="Arial"/>
              <a:buNone/>
            </a:pPr>
            <a:r>
              <a:rPr lang="en" sz="1800" dirty="0">
                <a:solidFill>
                  <a:schemeClr val="dk1"/>
                </a:solidFill>
                <a:latin typeface="Open Sans"/>
                <a:ea typeface="Open Sans"/>
                <a:cs typeface="Open Sans"/>
                <a:sym typeface="Open Sans"/>
              </a:rPr>
              <a:t>Raspberry Pi Zero 2W (Lost In Space, without blur or downsample): </a:t>
            </a:r>
            <a:r>
              <a:rPr lang="en" sz="1800" b="1" dirty="0">
                <a:solidFill>
                  <a:schemeClr val="dk1"/>
                </a:solidFill>
                <a:latin typeface="Open Sans"/>
                <a:ea typeface="Open Sans"/>
                <a:cs typeface="Open Sans"/>
                <a:sym typeface="Open Sans"/>
              </a:rPr>
              <a:t>0.205 Hz</a:t>
            </a:r>
            <a:endParaRPr sz="1800" b="1" dirty="0">
              <a:solidFill>
                <a:schemeClr val="dk1"/>
              </a:solidFill>
              <a:latin typeface="Open Sans"/>
              <a:ea typeface="Open Sans"/>
              <a:cs typeface="Open Sans"/>
              <a:sym typeface="Open Sans"/>
            </a:endParaRPr>
          </a:p>
          <a:p>
            <a:pPr marL="0" lvl="0" indent="0" algn="ctr" rtl="0">
              <a:lnSpc>
                <a:spcPct val="115000"/>
              </a:lnSpc>
              <a:spcBef>
                <a:spcPts val="1000"/>
              </a:spcBef>
              <a:spcAft>
                <a:spcPts val="0"/>
              </a:spcAft>
              <a:buClr>
                <a:schemeClr val="dk1"/>
              </a:buClr>
              <a:buSzPts val="1100"/>
              <a:buFont typeface="Arial"/>
              <a:buNone/>
            </a:pPr>
            <a:r>
              <a:rPr lang="en" sz="1800" dirty="0">
                <a:solidFill>
                  <a:schemeClr val="dk1"/>
                </a:solidFill>
                <a:latin typeface="Open Sans"/>
                <a:ea typeface="Open Sans"/>
                <a:cs typeface="Open Sans"/>
                <a:sym typeface="Open Sans"/>
              </a:rPr>
              <a:t>Accuracy: </a:t>
            </a:r>
            <a:r>
              <a:rPr lang="en" sz="1800" b="1" dirty="0">
                <a:solidFill>
                  <a:schemeClr val="dk1"/>
                </a:solidFill>
                <a:latin typeface="Open Sans"/>
                <a:ea typeface="Open Sans"/>
                <a:cs typeface="Open Sans"/>
                <a:sym typeface="Open Sans"/>
              </a:rPr>
              <a:t>0.003° </a:t>
            </a:r>
            <a:r>
              <a:rPr lang="en" sz="1800" dirty="0">
                <a:solidFill>
                  <a:schemeClr val="dk1"/>
                </a:solidFill>
                <a:latin typeface="Open Sans"/>
                <a:ea typeface="Open Sans"/>
                <a:cs typeface="Open Sans"/>
                <a:sym typeface="Open Sans"/>
              </a:rPr>
              <a:t>(did not change)</a:t>
            </a:r>
            <a:endParaRPr sz="1800" dirty="0">
              <a:solidFill>
                <a:schemeClr val="dk1"/>
              </a:solidFill>
              <a:latin typeface="Open Sans"/>
              <a:ea typeface="Open Sans"/>
              <a:cs typeface="Open Sans"/>
              <a:sym typeface="Open Sans"/>
            </a:endParaRPr>
          </a:p>
          <a:p>
            <a:pPr marL="0" lvl="0" indent="0" algn="ctr" rtl="0">
              <a:lnSpc>
                <a:spcPct val="115000"/>
              </a:lnSpc>
              <a:spcBef>
                <a:spcPts val="1200"/>
              </a:spcBef>
              <a:spcAft>
                <a:spcPts val="1200"/>
              </a:spcAft>
              <a:buClr>
                <a:schemeClr val="dk1"/>
              </a:buClr>
              <a:buSzPts val="1100"/>
              <a:buFont typeface="Arial"/>
              <a:buNone/>
            </a:pPr>
            <a:endParaRPr dirty="0"/>
          </a:p>
        </p:txBody>
      </p:sp>
      <p:sp>
        <p:nvSpPr>
          <p:cNvPr id="1728" name="Google Shape;1728;p68"/>
          <p:cNvSpPr txBox="1"/>
          <p:nvPr/>
        </p:nvSpPr>
        <p:spPr>
          <a:xfrm>
            <a:off x="138800" y="3398925"/>
            <a:ext cx="2184000" cy="11328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1000"/>
              </a:spcBef>
              <a:spcAft>
                <a:spcPts val="0"/>
              </a:spcAft>
              <a:buNone/>
            </a:pPr>
            <a:r>
              <a:rPr lang="en" sz="2058" b="1">
                <a:solidFill>
                  <a:schemeClr val="dk1"/>
                </a:solidFill>
                <a:latin typeface="Open Sans"/>
                <a:ea typeface="Open Sans"/>
                <a:cs typeface="Open Sans"/>
                <a:sym typeface="Open Sans"/>
              </a:rPr>
              <a:t>Mitigation</a:t>
            </a:r>
            <a:endParaRPr sz="2058" b="1">
              <a:solidFill>
                <a:schemeClr val="dk1"/>
              </a:solidFill>
              <a:latin typeface="Open Sans"/>
              <a:ea typeface="Open Sans"/>
              <a:cs typeface="Open Sans"/>
              <a:sym typeface="Open Sans"/>
            </a:endParaRPr>
          </a:p>
          <a:p>
            <a:pPr marL="457200" lvl="0" indent="-324961" algn="l" rtl="0">
              <a:lnSpc>
                <a:spcPct val="100000"/>
              </a:lnSpc>
              <a:spcBef>
                <a:spcPts val="1200"/>
              </a:spcBef>
              <a:spcAft>
                <a:spcPts val="0"/>
              </a:spcAft>
              <a:buClr>
                <a:schemeClr val="dk1"/>
              </a:buClr>
              <a:buSzPct val="100000"/>
              <a:buFont typeface="Open Sans"/>
              <a:buChar char="●"/>
            </a:pPr>
            <a:r>
              <a:rPr lang="en" sz="1958">
                <a:solidFill>
                  <a:schemeClr val="dk1"/>
                </a:solidFill>
                <a:latin typeface="Open Sans"/>
                <a:ea typeface="Open Sans"/>
                <a:cs typeface="Open Sans"/>
                <a:sym typeface="Open Sans"/>
              </a:rPr>
              <a:t>Effective baffle</a:t>
            </a:r>
            <a:endParaRPr sz="1958">
              <a:solidFill>
                <a:schemeClr val="dk1"/>
              </a:solidFill>
              <a:latin typeface="Open Sans"/>
              <a:ea typeface="Open Sans"/>
              <a:cs typeface="Open Sans"/>
              <a:sym typeface="Open Sans"/>
            </a:endParaRPr>
          </a:p>
          <a:p>
            <a:pPr marL="457200" lvl="0" indent="-324961" algn="l" rtl="0">
              <a:lnSpc>
                <a:spcPct val="100000"/>
              </a:lnSpc>
              <a:spcBef>
                <a:spcPts val="0"/>
              </a:spcBef>
              <a:spcAft>
                <a:spcPts val="0"/>
              </a:spcAft>
              <a:buClr>
                <a:schemeClr val="dk1"/>
              </a:buClr>
              <a:buSzPct val="100000"/>
              <a:buFont typeface="Open Sans"/>
              <a:buChar char="●"/>
            </a:pPr>
            <a:r>
              <a:rPr lang="en" sz="1958">
                <a:solidFill>
                  <a:schemeClr val="dk1"/>
                </a:solidFill>
                <a:latin typeface="Open Sans"/>
                <a:ea typeface="Open Sans"/>
                <a:cs typeface="Open Sans"/>
                <a:sym typeface="Open Sans"/>
              </a:rPr>
              <a:t>Utilize tracking</a:t>
            </a:r>
            <a:endParaRPr sz="1958">
              <a:solidFill>
                <a:schemeClr val="dk1"/>
              </a:solidFill>
              <a:latin typeface="Open Sans"/>
              <a:ea typeface="Open Sans"/>
              <a:cs typeface="Open Sans"/>
              <a:sym typeface="Open Sans"/>
            </a:endParaRPr>
          </a:p>
        </p:txBody>
      </p:sp>
      <p:pic>
        <p:nvPicPr>
          <p:cNvPr id="1729" name="Google Shape;1729;p68"/>
          <p:cNvPicPr preferRelativeResize="0"/>
          <p:nvPr/>
        </p:nvPicPr>
        <p:blipFill rotWithShape="1">
          <a:blip r:embed="rId5">
            <a:alphaModFix/>
          </a:blip>
          <a:srcRect l="7594" t="19726" r="53099" b="26668"/>
          <a:stretch/>
        </p:blipFill>
        <p:spPr>
          <a:xfrm>
            <a:off x="5894775" y="4195163"/>
            <a:ext cx="157200" cy="153900"/>
          </a:xfrm>
          <a:prstGeom prst="ellipse">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69"/>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9"/>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Project Planning</a:t>
            </a:r>
            <a:endParaRPr/>
          </a:p>
        </p:txBody>
      </p:sp>
      <p:sp>
        <p:nvSpPr>
          <p:cNvPr id="1736" name="Google Shape;1736;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56</a:t>
            </a:fld>
            <a:endParaRPr/>
          </a:p>
        </p:txBody>
      </p:sp>
      <p:sp>
        <p:nvSpPr>
          <p:cNvPr id="1737" name="Google Shape;1737;p69"/>
          <p:cNvSpPr/>
          <p:nvPr/>
        </p:nvSpPr>
        <p:spPr>
          <a:xfrm>
            <a:off x="6532925" y="4777950"/>
            <a:ext cx="13443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7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CubIST Organizational Chart: Fall </a:t>
            </a:r>
            <a:r>
              <a:rPr lang="en" sz="2786" dirty="0"/>
              <a:t>→</a:t>
            </a:r>
            <a:r>
              <a:rPr lang="en" sz="2120" dirty="0"/>
              <a:t> </a:t>
            </a:r>
            <a:r>
              <a:rPr lang="en" dirty="0"/>
              <a:t>Spring</a:t>
            </a:r>
            <a:endParaRPr dirty="0"/>
          </a:p>
        </p:txBody>
      </p:sp>
      <p:sp>
        <p:nvSpPr>
          <p:cNvPr id="1743" name="Google Shape;1743;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57</a:t>
            </a:fld>
            <a:endParaRPr/>
          </a:p>
        </p:txBody>
      </p:sp>
      <p:sp>
        <p:nvSpPr>
          <p:cNvPr id="1744" name="Google Shape;1744;p70"/>
          <p:cNvSpPr txBox="1"/>
          <p:nvPr/>
        </p:nvSpPr>
        <p:spPr>
          <a:xfrm>
            <a:off x="169250"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Chesney</a:t>
            </a:r>
            <a:endParaRPr sz="900" b="1">
              <a:latin typeface="Open Sans"/>
              <a:ea typeface="Open Sans"/>
              <a:cs typeface="Open Sans"/>
              <a:sym typeface="Open Sans"/>
            </a:endParaRPr>
          </a:p>
        </p:txBody>
      </p:sp>
      <p:sp>
        <p:nvSpPr>
          <p:cNvPr id="1745" name="Google Shape;1745;p70"/>
          <p:cNvSpPr txBox="1"/>
          <p:nvPr/>
        </p:nvSpPr>
        <p:spPr>
          <a:xfrm>
            <a:off x="1068638"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Josie</a:t>
            </a:r>
            <a:endParaRPr sz="900" b="1">
              <a:latin typeface="Open Sans"/>
              <a:ea typeface="Open Sans"/>
              <a:cs typeface="Open Sans"/>
              <a:sym typeface="Open Sans"/>
            </a:endParaRPr>
          </a:p>
        </p:txBody>
      </p:sp>
      <p:sp>
        <p:nvSpPr>
          <p:cNvPr id="1746" name="Google Shape;1746;p70"/>
          <p:cNvSpPr txBox="1"/>
          <p:nvPr/>
        </p:nvSpPr>
        <p:spPr>
          <a:xfrm>
            <a:off x="1968013"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Natalie</a:t>
            </a:r>
            <a:endParaRPr sz="900" b="1">
              <a:latin typeface="Open Sans"/>
              <a:ea typeface="Open Sans"/>
              <a:cs typeface="Open Sans"/>
              <a:sym typeface="Open Sans"/>
            </a:endParaRPr>
          </a:p>
        </p:txBody>
      </p:sp>
      <p:sp>
        <p:nvSpPr>
          <p:cNvPr id="1747" name="Google Shape;1747;p70"/>
          <p:cNvSpPr txBox="1"/>
          <p:nvPr/>
        </p:nvSpPr>
        <p:spPr>
          <a:xfrm>
            <a:off x="2867388"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Cam</a:t>
            </a:r>
            <a:endParaRPr sz="900" b="1">
              <a:latin typeface="Open Sans"/>
              <a:ea typeface="Open Sans"/>
              <a:cs typeface="Open Sans"/>
              <a:sym typeface="Open Sans"/>
            </a:endParaRPr>
          </a:p>
        </p:txBody>
      </p:sp>
      <p:sp>
        <p:nvSpPr>
          <p:cNvPr id="1748" name="Google Shape;1748;p70"/>
          <p:cNvSpPr txBox="1"/>
          <p:nvPr/>
        </p:nvSpPr>
        <p:spPr>
          <a:xfrm>
            <a:off x="3766750"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Quaid</a:t>
            </a:r>
            <a:endParaRPr sz="900" b="1">
              <a:latin typeface="Open Sans"/>
              <a:ea typeface="Open Sans"/>
              <a:cs typeface="Open Sans"/>
              <a:sym typeface="Open Sans"/>
            </a:endParaRPr>
          </a:p>
        </p:txBody>
      </p:sp>
      <p:sp>
        <p:nvSpPr>
          <p:cNvPr id="1749" name="Google Shape;1749;p70"/>
          <p:cNvSpPr txBox="1"/>
          <p:nvPr/>
        </p:nvSpPr>
        <p:spPr>
          <a:xfrm>
            <a:off x="4666138"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latin typeface="Open Sans"/>
                <a:ea typeface="Open Sans"/>
                <a:cs typeface="Open Sans"/>
                <a:sym typeface="Open Sans"/>
              </a:rPr>
              <a:t>Chava</a:t>
            </a:r>
            <a:endParaRPr sz="900" b="1" dirty="0">
              <a:latin typeface="Open Sans"/>
              <a:ea typeface="Open Sans"/>
              <a:cs typeface="Open Sans"/>
              <a:sym typeface="Open Sans"/>
            </a:endParaRPr>
          </a:p>
        </p:txBody>
      </p:sp>
      <p:sp>
        <p:nvSpPr>
          <p:cNvPr id="1750" name="Google Shape;1750;p70"/>
          <p:cNvSpPr txBox="1"/>
          <p:nvPr/>
        </p:nvSpPr>
        <p:spPr>
          <a:xfrm>
            <a:off x="5597563"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Maria</a:t>
            </a:r>
            <a:endParaRPr sz="900" b="1">
              <a:latin typeface="Open Sans"/>
              <a:ea typeface="Open Sans"/>
              <a:cs typeface="Open Sans"/>
              <a:sym typeface="Open Sans"/>
            </a:endParaRPr>
          </a:p>
        </p:txBody>
      </p:sp>
      <p:sp>
        <p:nvSpPr>
          <p:cNvPr id="1751" name="Google Shape;1751;p70"/>
          <p:cNvSpPr txBox="1"/>
          <p:nvPr/>
        </p:nvSpPr>
        <p:spPr>
          <a:xfrm>
            <a:off x="6561025"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Chad</a:t>
            </a:r>
            <a:endParaRPr sz="900" b="1">
              <a:latin typeface="Open Sans"/>
              <a:ea typeface="Open Sans"/>
              <a:cs typeface="Open Sans"/>
              <a:sym typeface="Open Sans"/>
            </a:endParaRPr>
          </a:p>
        </p:txBody>
      </p:sp>
      <p:sp>
        <p:nvSpPr>
          <p:cNvPr id="1752" name="Google Shape;1752;p70"/>
          <p:cNvSpPr txBox="1"/>
          <p:nvPr/>
        </p:nvSpPr>
        <p:spPr>
          <a:xfrm>
            <a:off x="7492450" y="6392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Nicky</a:t>
            </a:r>
            <a:endParaRPr sz="900" b="1">
              <a:latin typeface="Open Sans"/>
              <a:ea typeface="Open Sans"/>
              <a:cs typeface="Open Sans"/>
              <a:sym typeface="Open Sans"/>
            </a:endParaRPr>
          </a:p>
        </p:txBody>
      </p:sp>
      <p:sp>
        <p:nvSpPr>
          <p:cNvPr id="1753" name="Google Shape;1753;p70"/>
          <p:cNvSpPr txBox="1"/>
          <p:nvPr/>
        </p:nvSpPr>
        <p:spPr>
          <a:xfrm>
            <a:off x="8317725" y="639250"/>
            <a:ext cx="7311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Matthew</a:t>
            </a:r>
            <a:endParaRPr sz="900" b="1">
              <a:latin typeface="Open Sans"/>
              <a:ea typeface="Open Sans"/>
              <a:cs typeface="Open Sans"/>
              <a:sym typeface="Open Sans"/>
            </a:endParaRPr>
          </a:p>
        </p:txBody>
      </p:sp>
      <p:cxnSp>
        <p:nvCxnSpPr>
          <p:cNvPr id="1754" name="Google Shape;1754;p70"/>
          <p:cNvCxnSpPr>
            <a:stCxn id="1755" idx="2"/>
            <a:endCxn id="1756" idx="0"/>
          </p:cNvCxnSpPr>
          <p:nvPr/>
        </p:nvCxnSpPr>
        <p:spPr>
          <a:xfrm rot="-5400000" flipH="1">
            <a:off x="4593150" y="2592375"/>
            <a:ext cx="250500" cy="292800"/>
          </a:xfrm>
          <a:prstGeom prst="bentConnector3">
            <a:avLst>
              <a:gd name="adj1" fmla="val 49998"/>
            </a:avLst>
          </a:prstGeom>
          <a:noFill/>
          <a:ln w="9525" cap="flat" cmpd="sng">
            <a:solidFill>
              <a:srgbClr val="525155"/>
            </a:solidFill>
            <a:prstDash val="solid"/>
            <a:miter lim="8000"/>
            <a:headEnd type="none" w="sm" len="sm"/>
            <a:tailEnd type="none" w="sm" len="sm"/>
          </a:ln>
        </p:spPr>
      </p:cxnSp>
      <p:cxnSp>
        <p:nvCxnSpPr>
          <p:cNvPr id="1757" name="Google Shape;1757;p70"/>
          <p:cNvCxnSpPr>
            <a:stCxn id="1758" idx="0"/>
            <a:endCxn id="1755" idx="2"/>
          </p:cNvCxnSpPr>
          <p:nvPr/>
        </p:nvCxnSpPr>
        <p:spPr>
          <a:xfrm rot="-5400000">
            <a:off x="3868101" y="2160066"/>
            <a:ext cx="250500" cy="1157400"/>
          </a:xfrm>
          <a:prstGeom prst="bentConnector3">
            <a:avLst>
              <a:gd name="adj1" fmla="val 49998"/>
            </a:avLst>
          </a:prstGeom>
          <a:noFill/>
          <a:ln w="9525" cap="flat" cmpd="sng">
            <a:solidFill>
              <a:srgbClr val="525155"/>
            </a:solidFill>
            <a:prstDash val="solid"/>
            <a:miter lim="8000"/>
            <a:headEnd type="none" w="sm" len="sm"/>
            <a:tailEnd type="none" w="sm" len="sm"/>
          </a:ln>
        </p:spPr>
      </p:cxnSp>
      <p:grpSp>
        <p:nvGrpSpPr>
          <p:cNvPr id="1759" name="Google Shape;1759;p70"/>
          <p:cNvGrpSpPr/>
          <p:nvPr/>
        </p:nvGrpSpPr>
        <p:grpSpPr>
          <a:xfrm>
            <a:off x="3802950" y="2171013"/>
            <a:ext cx="1538100" cy="442513"/>
            <a:chOff x="3802950" y="1145950"/>
            <a:chExt cx="1538100" cy="442513"/>
          </a:xfrm>
        </p:grpSpPr>
        <p:sp>
          <p:nvSpPr>
            <p:cNvPr id="1755" name="Google Shape;1755;p70"/>
            <p:cNvSpPr txBox="1"/>
            <p:nvPr/>
          </p:nvSpPr>
          <p:spPr>
            <a:xfrm>
              <a:off x="3802950" y="1145963"/>
              <a:ext cx="1538100" cy="442500"/>
            </a:xfrm>
            <a:prstGeom prst="rect">
              <a:avLst/>
            </a:prstGeom>
            <a:solidFill>
              <a:srgbClr val="155B54"/>
            </a:solidFill>
            <a:ln w="19050" cap="flat" cmpd="sng">
              <a:solidFill>
                <a:srgbClr val="155B5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Project Manager</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Chesney </a:t>
              </a:r>
              <a:endParaRPr sz="1000">
                <a:solidFill>
                  <a:srgbClr val="FFFFFF"/>
                </a:solidFill>
                <a:latin typeface="Roboto"/>
                <a:ea typeface="Roboto"/>
                <a:cs typeface="Roboto"/>
                <a:sym typeface="Roboto"/>
              </a:endParaRPr>
            </a:p>
          </p:txBody>
        </p:sp>
        <p:sp>
          <p:nvSpPr>
            <p:cNvPr id="1760" name="Google Shape;1760;p70"/>
            <p:cNvSpPr/>
            <p:nvPr/>
          </p:nvSpPr>
          <p:spPr>
            <a:xfrm>
              <a:off x="3802950" y="1145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1" name="Google Shape;1761;p70"/>
          <p:cNvGrpSpPr/>
          <p:nvPr/>
        </p:nvGrpSpPr>
        <p:grpSpPr>
          <a:xfrm>
            <a:off x="2909385" y="2864004"/>
            <a:ext cx="1010532" cy="442513"/>
            <a:chOff x="2032650" y="2350450"/>
            <a:chExt cx="1538100" cy="442513"/>
          </a:xfrm>
        </p:grpSpPr>
        <p:sp>
          <p:nvSpPr>
            <p:cNvPr id="1758" name="Google Shape;1758;p70"/>
            <p:cNvSpPr txBox="1"/>
            <p:nvPr/>
          </p:nvSpPr>
          <p:spPr>
            <a:xfrm>
              <a:off x="2032650" y="23504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Software:</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Matthew </a:t>
              </a:r>
              <a:endParaRPr sz="1000">
                <a:solidFill>
                  <a:srgbClr val="FFFFFF"/>
                </a:solidFill>
                <a:latin typeface="Roboto"/>
                <a:ea typeface="Roboto"/>
                <a:cs typeface="Roboto"/>
                <a:sym typeface="Roboto"/>
              </a:endParaRPr>
            </a:p>
          </p:txBody>
        </p:sp>
        <p:sp>
          <p:nvSpPr>
            <p:cNvPr id="1762" name="Google Shape;1762;p70"/>
            <p:cNvSpPr/>
            <p:nvPr/>
          </p:nvSpPr>
          <p:spPr>
            <a:xfrm>
              <a:off x="2032650"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70"/>
          <p:cNvGrpSpPr/>
          <p:nvPr/>
        </p:nvGrpSpPr>
        <p:grpSpPr>
          <a:xfrm>
            <a:off x="4006463" y="2863988"/>
            <a:ext cx="1716675" cy="442525"/>
            <a:chOff x="1444375" y="2350575"/>
            <a:chExt cx="1716675" cy="442525"/>
          </a:xfrm>
        </p:grpSpPr>
        <p:sp>
          <p:nvSpPr>
            <p:cNvPr id="1756" name="Google Shape;1756;p70"/>
            <p:cNvSpPr txBox="1"/>
            <p:nvPr/>
          </p:nvSpPr>
          <p:spPr>
            <a:xfrm>
              <a:off x="1444450" y="2350600"/>
              <a:ext cx="17166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Manufacturing/ Hardware:</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Cam</a:t>
              </a:r>
              <a:endParaRPr sz="1000">
                <a:solidFill>
                  <a:srgbClr val="FFFFFF"/>
                </a:solidFill>
                <a:latin typeface="Roboto"/>
                <a:ea typeface="Roboto"/>
                <a:cs typeface="Roboto"/>
                <a:sym typeface="Roboto"/>
              </a:endParaRPr>
            </a:p>
          </p:txBody>
        </p:sp>
        <p:sp>
          <p:nvSpPr>
            <p:cNvPr id="1764" name="Google Shape;1764;p70"/>
            <p:cNvSpPr/>
            <p:nvPr/>
          </p:nvSpPr>
          <p:spPr>
            <a:xfrm>
              <a:off x="1444375" y="2350575"/>
              <a:ext cx="17166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5" name="Google Shape;1765;p70"/>
          <p:cNvGrpSpPr/>
          <p:nvPr/>
        </p:nvGrpSpPr>
        <p:grpSpPr>
          <a:xfrm>
            <a:off x="5901417" y="3513383"/>
            <a:ext cx="769056" cy="763529"/>
            <a:chOff x="3197059" y="2952913"/>
            <a:chExt cx="952510" cy="763529"/>
          </a:xfrm>
        </p:grpSpPr>
        <p:sp>
          <p:nvSpPr>
            <p:cNvPr id="1766" name="Google Shape;1766;p70"/>
            <p:cNvSpPr txBox="1"/>
            <p:nvPr/>
          </p:nvSpPr>
          <p:spPr>
            <a:xfrm>
              <a:off x="3197068" y="2952941"/>
              <a:ext cx="952500" cy="76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Chesney</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Josie</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Quaid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767" name="Google Shape;1767;p70"/>
            <p:cNvSpPr/>
            <p:nvPr/>
          </p:nvSpPr>
          <p:spPr>
            <a:xfrm>
              <a:off x="3197059" y="2952913"/>
              <a:ext cx="9525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70"/>
          <p:cNvGrpSpPr/>
          <p:nvPr/>
        </p:nvGrpSpPr>
        <p:grpSpPr>
          <a:xfrm>
            <a:off x="4480288" y="3513384"/>
            <a:ext cx="769050" cy="763521"/>
            <a:chOff x="2487875" y="3149712"/>
            <a:chExt cx="1538100" cy="883500"/>
          </a:xfrm>
        </p:grpSpPr>
        <p:sp>
          <p:nvSpPr>
            <p:cNvPr id="1769" name="Google Shape;1769;p70"/>
            <p:cNvSpPr txBox="1"/>
            <p:nvPr/>
          </p:nvSpPr>
          <p:spPr>
            <a:xfrm>
              <a:off x="2487875" y="3149712"/>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Maria</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Quaid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770" name="Google Shape;1770;p70"/>
            <p:cNvSpPr/>
            <p:nvPr/>
          </p:nvSpPr>
          <p:spPr>
            <a:xfrm>
              <a:off x="2487875" y="31497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70"/>
          <p:cNvGrpSpPr/>
          <p:nvPr/>
        </p:nvGrpSpPr>
        <p:grpSpPr>
          <a:xfrm>
            <a:off x="3030125" y="3513386"/>
            <a:ext cx="769050" cy="763500"/>
            <a:chOff x="1428675" y="3751774"/>
            <a:chExt cx="1538100" cy="763500"/>
          </a:xfrm>
        </p:grpSpPr>
        <p:sp>
          <p:nvSpPr>
            <p:cNvPr id="1772" name="Google Shape;1772;p70"/>
            <p:cNvSpPr txBox="1"/>
            <p:nvPr/>
          </p:nvSpPr>
          <p:spPr>
            <a:xfrm>
              <a:off x="1428675" y="3751774"/>
              <a:ext cx="1538100" cy="76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rgbClr val="FFFFFF"/>
                  </a:solidFill>
                  <a:latin typeface="Roboto"/>
                  <a:ea typeface="Roboto"/>
                  <a:cs typeface="Roboto"/>
                  <a:sym typeface="Roboto"/>
                </a:rPr>
                <a:t>Josie</a:t>
              </a:r>
              <a:br>
                <a:rPr lang="en" sz="1000" dirty="0">
                  <a:solidFill>
                    <a:srgbClr val="FFFFFF"/>
                  </a:solidFill>
                  <a:latin typeface="Roboto"/>
                  <a:ea typeface="Roboto"/>
                  <a:cs typeface="Roboto"/>
                  <a:sym typeface="Roboto"/>
                </a:rPr>
              </a:br>
              <a:r>
                <a:rPr lang="en" sz="1000" dirty="0">
                  <a:solidFill>
                    <a:srgbClr val="FFFFFF"/>
                  </a:solidFill>
                  <a:latin typeface="Roboto"/>
                  <a:ea typeface="Roboto"/>
                  <a:cs typeface="Roboto"/>
                  <a:sym typeface="Roboto"/>
                </a:rPr>
                <a:t>Nicky </a:t>
              </a:r>
              <a:endParaRPr sz="1000" dirty="0">
                <a:solidFill>
                  <a:srgbClr val="FFFFFF"/>
                </a:solidFill>
                <a:latin typeface="Roboto"/>
                <a:ea typeface="Roboto"/>
                <a:cs typeface="Roboto"/>
                <a:sym typeface="Roboto"/>
              </a:endParaRPr>
            </a:p>
            <a:p>
              <a:pPr marL="0" lvl="0" indent="0" algn="l" rtl="0">
                <a:spcBef>
                  <a:spcPts val="0"/>
                </a:spcBef>
                <a:spcAft>
                  <a:spcPts val="0"/>
                </a:spcAft>
                <a:buNone/>
              </a:pPr>
              <a:r>
                <a:rPr lang="en" sz="1000" dirty="0">
                  <a:solidFill>
                    <a:srgbClr val="FFFFFF"/>
                  </a:solidFill>
                  <a:latin typeface="Roboto"/>
                  <a:ea typeface="Roboto"/>
                  <a:cs typeface="Roboto"/>
                  <a:sym typeface="Roboto"/>
                </a:rPr>
                <a:t>Chava</a:t>
              </a:r>
              <a:endParaRPr sz="1000" dirty="0">
                <a:solidFill>
                  <a:srgbClr val="FFFFFF"/>
                </a:solidFill>
                <a:latin typeface="Roboto"/>
                <a:ea typeface="Roboto"/>
                <a:cs typeface="Roboto"/>
                <a:sym typeface="Roboto"/>
              </a:endParaRPr>
            </a:p>
            <a:p>
              <a:pPr marL="0" lvl="0" indent="0" algn="l" rtl="0">
                <a:spcBef>
                  <a:spcPts val="0"/>
                </a:spcBef>
                <a:spcAft>
                  <a:spcPts val="0"/>
                </a:spcAft>
                <a:buNone/>
              </a:pPr>
              <a:r>
                <a:rPr lang="en" sz="1000" dirty="0">
                  <a:solidFill>
                    <a:srgbClr val="FFFFFF"/>
                  </a:solidFill>
                  <a:latin typeface="Roboto"/>
                  <a:ea typeface="Roboto"/>
                  <a:cs typeface="Roboto"/>
                  <a:sym typeface="Roboto"/>
                </a:rPr>
                <a:t>Chesney</a:t>
              </a:r>
              <a:endParaRPr sz="1000" dirty="0">
                <a:solidFill>
                  <a:srgbClr val="FFFFFF"/>
                </a:solidFill>
                <a:latin typeface="Roboto"/>
                <a:ea typeface="Roboto"/>
                <a:cs typeface="Roboto"/>
                <a:sym typeface="Roboto"/>
              </a:endParaRPr>
            </a:p>
          </p:txBody>
        </p:sp>
        <p:sp>
          <p:nvSpPr>
            <p:cNvPr id="1773" name="Google Shape;1773;p70"/>
            <p:cNvSpPr/>
            <p:nvPr/>
          </p:nvSpPr>
          <p:spPr>
            <a:xfrm>
              <a:off x="1428675" y="375180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4" name="Google Shape;1774;p70"/>
          <p:cNvGrpSpPr/>
          <p:nvPr/>
        </p:nvGrpSpPr>
        <p:grpSpPr>
          <a:xfrm>
            <a:off x="5582925" y="2171013"/>
            <a:ext cx="1538100" cy="442513"/>
            <a:chOff x="3802950" y="1145950"/>
            <a:chExt cx="1538100" cy="442513"/>
          </a:xfrm>
        </p:grpSpPr>
        <p:sp>
          <p:nvSpPr>
            <p:cNvPr id="1775" name="Google Shape;1775;p70"/>
            <p:cNvSpPr txBox="1"/>
            <p:nvPr/>
          </p:nvSpPr>
          <p:spPr>
            <a:xfrm>
              <a:off x="3802950" y="1145963"/>
              <a:ext cx="1538100" cy="442500"/>
            </a:xfrm>
            <a:prstGeom prst="rect">
              <a:avLst/>
            </a:prstGeom>
            <a:solidFill>
              <a:srgbClr val="155B54"/>
            </a:solidFill>
            <a:ln w="19050" cap="flat" cmpd="sng">
              <a:solidFill>
                <a:srgbClr val="155B5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Finance: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Quaid</a:t>
              </a:r>
              <a:endParaRPr sz="1000">
                <a:solidFill>
                  <a:srgbClr val="FFFFFF"/>
                </a:solidFill>
                <a:latin typeface="Roboto"/>
                <a:ea typeface="Roboto"/>
                <a:cs typeface="Roboto"/>
                <a:sym typeface="Roboto"/>
              </a:endParaRPr>
            </a:p>
          </p:txBody>
        </p:sp>
        <p:sp>
          <p:nvSpPr>
            <p:cNvPr id="1776" name="Google Shape;1776;p70"/>
            <p:cNvSpPr/>
            <p:nvPr/>
          </p:nvSpPr>
          <p:spPr>
            <a:xfrm>
              <a:off x="3802950" y="1145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77" name="Google Shape;1777;p70"/>
          <p:cNvCxnSpPr>
            <a:stCxn id="1755" idx="2"/>
            <a:endCxn id="1778" idx="0"/>
          </p:cNvCxnSpPr>
          <p:nvPr/>
        </p:nvCxnSpPr>
        <p:spPr>
          <a:xfrm rot="-5400000" flipH="1">
            <a:off x="5303700" y="1881825"/>
            <a:ext cx="250500" cy="1713900"/>
          </a:xfrm>
          <a:prstGeom prst="bentConnector3">
            <a:avLst>
              <a:gd name="adj1" fmla="val 50015"/>
            </a:avLst>
          </a:prstGeom>
          <a:noFill/>
          <a:ln w="9525" cap="flat" cmpd="sng">
            <a:solidFill>
              <a:srgbClr val="525155"/>
            </a:solidFill>
            <a:prstDash val="solid"/>
            <a:miter lim="8000"/>
            <a:headEnd type="none" w="sm" len="sm"/>
            <a:tailEnd type="none" w="sm" len="sm"/>
          </a:ln>
        </p:spPr>
      </p:cxnSp>
      <p:grpSp>
        <p:nvGrpSpPr>
          <p:cNvPr id="1779" name="Google Shape;1779;p70"/>
          <p:cNvGrpSpPr/>
          <p:nvPr/>
        </p:nvGrpSpPr>
        <p:grpSpPr>
          <a:xfrm>
            <a:off x="5809688" y="2864088"/>
            <a:ext cx="952500" cy="442513"/>
            <a:chOff x="1605750" y="2350713"/>
            <a:chExt cx="952500" cy="442513"/>
          </a:xfrm>
        </p:grpSpPr>
        <p:sp>
          <p:nvSpPr>
            <p:cNvPr id="1778" name="Google Shape;1778;p70"/>
            <p:cNvSpPr txBox="1"/>
            <p:nvPr/>
          </p:nvSpPr>
          <p:spPr>
            <a:xfrm>
              <a:off x="1605750" y="2350725"/>
              <a:ext cx="9525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dirty="0">
                  <a:solidFill>
                    <a:srgbClr val="FFFFFF"/>
                  </a:solidFill>
                  <a:latin typeface="Roboto"/>
                  <a:ea typeface="Roboto"/>
                  <a:cs typeface="Roboto"/>
                  <a:sym typeface="Roboto"/>
                </a:rPr>
                <a:t>Processing:</a:t>
              </a:r>
              <a:br>
                <a:rPr lang="en" sz="1000" dirty="0">
                  <a:solidFill>
                    <a:srgbClr val="FFFFFF"/>
                  </a:solidFill>
                  <a:latin typeface="Roboto"/>
                  <a:ea typeface="Roboto"/>
                  <a:cs typeface="Roboto"/>
                  <a:sym typeface="Roboto"/>
                </a:rPr>
              </a:br>
              <a:r>
                <a:rPr lang="en" sz="1000" dirty="0">
                  <a:solidFill>
                    <a:srgbClr val="FFFFFF"/>
                  </a:solidFill>
                  <a:latin typeface="Roboto"/>
                  <a:ea typeface="Roboto"/>
                  <a:cs typeface="Roboto"/>
                  <a:sym typeface="Roboto"/>
                </a:rPr>
                <a:t>Chava</a:t>
              </a:r>
              <a:endParaRPr sz="1000" dirty="0">
                <a:solidFill>
                  <a:srgbClr val="FFFFFF"/>
                </a:solidFill>
                <a:latin typeface="Roboto"/>
                <a:ea typeface="Roboto"/>
                <a:cs typeface="Roboto"/>
                <a:sym typeface="Roboto"/>
              </a:endParaRPr>
            </a:p>
          </p:txBody>
        </p:sp>
        <p:sp>
          <p:nvSpPr>
            <p:cNvPr id="1780" name="Google Shape;1780;p70"/>
            <p:cNvSpPr/>
            <p:nvPr/>
          </p:nvSpPr>
          <p:spPr>
            <a:xfrm>
              <a:off x="1605750" y="2350713"/>
              <a:ext cx="9525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81" name="Google Shape;1781;p70"/>
          <p:cNvCxnSpPr>
            <a:stCxn id="1755" idx="2"/>
            <a:endCxn id="1782" idx="0"/>
          </p:cNvCxnSpPr>
          <p:nvPr/>
        </p:nvCxnSpPr>
        <p:spPr>
          <a:xfrm rot="-5400000" flipH="1">
            <a:off x="5837400" y="1348125"/>
            <a:ext cx="251100" cy="2781900"/>
          </a:xfrm>
          <a:prstGeom prst="bentConnector3">
            <a:avLst>
              <a:gd name="adj1" fmla="val 49998"/>
            </a:avLst>
          </a:prstGeom>
          <a:noFill/>
          <a:ln w="9525" cap="flat" cmpd="sng">
            <a:solidFill>
              <a:srgbClr val="525155"/>
            </a:solidFill>
            <a:prstDash val="solid"/>
            <a:miter lim="8000"/>
            <a:headEnd type="none" w="sm" len="sm"/>
            <a:tailEnd type="none" w="sm" len="sm"/>
          </a:ln>
        </p:spPr>
      </p:cxnSp>
      <p:grpSp>
        <p:nvGrpSpPr>
          <p:cNvPr id="1783" name="Google Shape;1783;p70"/>
          <p:cNvGrpSpPr/>
          <p:nvPr/>
        </p:nvGrpSpPr>
        <p:grpSpPr>
          <a:xfrm>
            <a:off x="6848748" y="2864404"/>
            <a:ext cx="1010532" cy="442713"/>
            <a:chOff x="888377" y="2350950"/>
            <a:chExt cx="1538100" cy="442713"/>
          </a:xfrm>
        </p:grpSpPr>
        <p:sp>
          <p:nvSpPr>
            <p:cNvPr id="1782" name="Google Shape;1782;p70"/>
            <p:cNvSpPr txBox="1"/>
            <p:nvPr/>
          </p:nvSpPr>
          <p:spPr>
            <a:xfrm>
              <a:off x="888377" y="23511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Optics:</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p:txBody>
        </p:sp>
        <p:sp>
          <p:nvSpPr>
            <p:cNvPr id="1784" name="Google Shape;1784;p70"/>
            <p:cNvSpPr/>
            <p:nvPr/>
          </p:nvSpPr>
          <p:spPr>
            <a:xfrm>
              <a:off x="888377" y="2350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5" name="Google Shape;1785;p70"/>
          <p:cNvGrpSpPr/>
          <p:nvPr/>
        </p:nvGrpSpPr>
        <p:grpSpPr>
          <a:xfrm>
            <a:off x="6969412" y="3513369"/>
            <a:ext cx="769209" cy="763521"/>
            <a:chOff x="2188637" y="3394924"/>
            <a:chExt cx="1538725" cy="883500"/>
          </a:xfrm>
        </p:grpSpPr>
        <p:sp>
          <p:nvSpPr>
            <p:cNvPr id="1786" name="Google Shape;1786;p70"/>
            <p:cNvSpPr txBox="1"/>
            <p:nvPr/>
          </p:nvSpPr>
          <p:spPr>
            <a:xfrm>
              <a:off x="2188637" y="3394924"/>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rgbClr val="FFFFFF"/>
                  </a:solidFill>
                  <a:latin typeface="Roboto"/>
                  <a:ea typeface="Roboto"/>
                  <a:cs typeface="Roboto"/>
                  <a:sym typeface="Roboto"/>
                </a:rPr>
                <a:t>Maria</a:t>
              </a:r>
              <a:endParaRPr sz="1000" dirty="0">
                <a:solidFill>
                  <a:srgbClr val="FFFFFF"/>
                </a:solidFill>
                <a:latin typeface="Roboto"/>
                <a:ea typeface="Roboto"/>
                <a:cs typeface="Roboto"/>
                <a:sym typeface="Roboto"/>
              </a:endParaRPr>
            </a:p>
            <a:p>
              <a:pPr marL="0" lvl="0" indent="0" algn="l" rtl="0">
                <a:spcBef>
                  <a:spcPts val="0"/>
                </a:spcBef>
                <a:spcAft>
                  <a:spcPts val="0"/>
                </a:spcAft>
                <a:buNone/>
              </a:pPr>
              <a:r>
                <a:rPr lang="en" sz="1000" dirty="0">
                  <a:solidFill>
                    <a:srgbClr val="FFFFFF"/>
                  </a:solidFill>
                  <a:latin typeface="Roboto"/>
                  <a:ea typeface="Roboto"/>
                  <a:cs typeface="Roboto"/>
                  <a:sym typeface="Roboto"/>
                </a:rPr>
                <a:t>Chava</a:t>
              </a:r>
              <a:endParaRPr sz="1000" dirty="0">
                <a:solidFill>
                  <a:srgbClr val="FFFFFF"/>
                </a:solidFill>
                <a:latin typeface="Roboto"/>
                <a:ea typeface="Roboto"/>
                <a:cs typeface="Roboto"/>
                <a:sym typeface="Roboto"/>
              </a:endParaRPr>
            </a:p>
            <a:p>
              <a:pPr marL="0" lvl="0" indent="0" algn="l" rtl="0">
                <a:spcBef>
                  <a:spcPts val="0"/>
                </a:spcBef>
                <a:spcAft>
                  <a:spcPts val="0"/>
                </a:spcAft>
                <a:buNone/>
              </a:pPr>
              <a:r>
                <a:rPr lang="en" sz="1000" dirty="0">
                  <a:solidFill>
                    <a:srgbClr val="FFFFFF"/>
                  </a:solidFill>
                  <a:latin typeface="Roboto"/>
                  <a:ea typeface="Roboto"/>
                  <a:cs typeface="Roboto"/>
                  <a:sym typeface="Roboto"/>
                </a:rPr>
                <a:t>Cam</a:t>
              </a:r>
              <a:endParaRPr sz="1000" dirty="0">
                <a:solidFill>
                  <a:srgbClr val="FFFFFF"/>
                </a:solidFill>
                <a:latin typeface="Roboto"/>
                <a:ea typeface="Roboto"/>
                <a:cs typeface="Roboto"/>
                <a:sym typeface="Roboto"/>
              </a:endParaRPr>
            </a:p>
            <a:p>
              <a:pPr marL="0" lvl="0" indent="0" algn="l" rtl="0">
                <a:spcBef>
                  <a:spcPts val="0"/>
                </a:spcBef>
                <a:spcAft>
                  <a:spcPts val="0"/>
                </a:spcAft>
                <a:buNone/>
              </a:pPr>
              <a:r>
                <a:rPr lang="en" sz="1000" dirty="0">
                  <a:solidFill>
                    <a:srgbClr val="FFFFFF"/>
                  </a:solidFill>
                  <a:latin typeface="Roboto"/>
                  <a:ea typeface="Roboto"/>
                  <a:cs typeface="Roboto"/>
                  <a:sym typeface="Roboto"/>
                </a:rPr>
                <a:t>Nicky</a:t>
              </a:r>
              <a:endParaRPr sz="1000" dirty="0">
                <a:solidFill>
                  <a:srgbClr val="FFFFFF"/>
                </a:solidFill>
                <a:latin typeface="Roboto"/>
                <a:ea typeface="Roboto"/>
                <a:cs typeface="Roboto"/>
                <a:sym typeface="Roboto"/>
              </a:endParaRPr>
            </a:p>
          </p:txBody>
        </p:sp>
        <p:sp>
          <p:nvSpPr>
            <p:cNvPr id="1787" name="Google Shape;1787;p70"/>
            <p:cNvSpPr/>
            <p:nvPr/>
          </p:nvSpPr>
          <p:spPr>
            <a:xfrm>
              <a:off x="2189262" y="3395075"/>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70"/>
          <p:cNvGrpSpPr/>
          <p:nvPr/>
        </p:nvGrpSpPr>
        <p:grpSpPr>
          <a:xfrm>
            <a:off x="1284713" y="2864019"/>
            <a:ext cx="1538100" cy="442513"/>
            <a:chOff x="3802950" y="1145950"/>
            <a:chExt cx="1538100" cy="442513"/>
          </a:xfrm>
        </p:grpSpPr>
        <p:sp>
          <p:nvSpPr>
            <p:cNvPr id="1789" name="Google Shape;1789;p70"/>
            <p:cNvSpPr txBox="1"/>
            <p:nvPr/>
          </p:nvSpPr>
          <p:spPr>
            <a:xfrm>
              <a:off x="3802950" y="11459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Systems: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790" name="Google Shape;1790;p70"/>
            <p:cNvSpPr/>
            <p:nvPr/>
          </p:nvSpPr>
          <p:spPr>
            <a:xfrm>
              <a:off x="3802950" y="1145950"/>
              <a:ext cx="1538100" cy="52800"/>
            </a:xfrm>
            <a:prstGeom prst="rect">
              <a:avLst/>
            </a:prstGeom>
            <a:solidFill>
              <a:srgbClr val="FFFFF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1" name="Google Shape;1791;p70"/>
          <p:cNvGrpSpPr/>
          <p:nvPr/>
        </p:nvGrpSpPr>
        <p:grpSpPr>
          <a:xfrm>
            <a:off x="1669250" y="3513370"/>
            <a:ext cx="769050" cy="763521"/>
            <a:chOff x="1187400" y="3555062"/>
            <a:chExt cx="1538100" cy="883500"/>
          </a:xfrm>
        </p:grpSpPr>
        <p:sp>
          <p:nvSpPr>
            <p:cNvPr id="1792" name="Google Shape;1792;p70"/>
            <p:cNvSpPr txBox="1"/>
            <p:nvPr/>
          </p:nvSpPr>
          <p:spPr>
            <a:xfrm>
              <a:off x="1187400" y="3555062"/>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Quaid</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Cam</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Matt</a:t>
              </a:r>
              <a:endParaRPr sz="1000">
                <a:solidFill>
                  <a:srgbClr val="FFFFFF"/>
                </a:solidFill>
                <a:latin typeface="Roboto"/>
                <a:ea typeface="Roboto"/>
                <a:cs typeface="Roboto"/>
                <a:sym typeface="Roboto"/>
              </a:endParaRPr>
            </a:p>
          </p:txBody>
        </p:sp>
        <p:sp>
          <p:nvSpPr>
            <p:cNvPr id="1793" name="Google Shape;1793;p70"/>
            <p:cNvSpPr/>
            <p:nvPr/>
          </p:nvSpPr>
          <p:spPr>
            <a:xfrm>
              <a:off x="1187400" y="355510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94" name="Google Shape;1794;p70"/>
          <p:cNvCxnSpPr>
            <a:stCxn id="1790" idx="0"/>
            <a:endCxn id="1755" idx="2"/>
          </p:cNvCxnSpPr>
          <p:nvPr/>
        </p:nvCxnSpPr>
        <p:spPr>
          <a:xfrm rot="-5400000">
            <a:off x="3187613" y="1479669"/>
            <a:ext cx="250500" cy="2518200"/>
          </a:xfrm>
          <a:prstGeom prst="bentConnector3">
            <a:avLst>
              <a:gd name="adj1" fmla="val 49999"/>
            </a:avLst>
          </a:prstGeom>
          <a:noFill/>
          <a:ln w="9525" cap="flat" cmpd="sng">
            <a:solidFill>
              <a:srgbClr val="525155"/>
            </a:solidFill>
            <a:prstDash val="solid"/>
            <a:miter lim="8000"/>
            <a:headEnd type="none" w="sm" len="sm"/>
            <a:tailEnd type="none" w="sm" len="sm"/>
          </a:ln>
        </p:spPr>
      </p:cxnSp>
      <p:cxnSp>
        <p:nvCxnSpPr>
          <p:cNvPr id="1795" name="Google Shape;1795;p70"/>
          <p:cNvCxnSpPr>
            <a:stCxn id="1778" idx="2"/>
            <a:endCxn id="1767" idx="0"/>
          </p:cNvCxnSpPr>
          <p:nvPr/>
        </p:nvCxnSpPr>
        <p:spPr>
          <a:xfrm>
            <a:off x="6285938" y="3306600"/>
            <a:ext cx="0" cy="206700"/>
          </a:xfrm>
          <a:prstGeom prst="straightConnector1">
            <a:avLst/>
          </a:prstGeom>
          <a:noFill/>
          <a:ln w="9525" cap="flat" cmpd="sng">
            <a:solidFill>
              <a:srgbClr val="695D46"/>
            </a:solidFill>
            <a:prstDash val="solid"/>
            <a:round/>
            <a:headEnd type="none" w="med" len="med"/>
            <a:tailEnd type="none" w="med" len="med"/>
          </a:ln>
        </p:spPr>
      </p:cxnSp>
      <p:cxnSp>
        <p:nvCxnSpPr>
          <p:cNvPr id="1796" name="Google Shape;1796;p70"/>
          <p:cNvCxnSpPr>
            <a:stCxn id="1782" idx="2"/>
            <a:endCxn id="1787" idx="0"/>
          </p:cNvCxnSpPr>
          <p:nvPr/>
        </p:nvCxnSpPr>
        <p:spPr>
          <a:xfrm>
            <a:off x="7354014" y="3307116"/>
            <a:ext cx="300" cy="206400"/>
          </a:xfrm>
          <a:prstGeom prst="straightConnector1">
            <a:avLst/>
          </a:prstGeom>
          <a:noFill/>
          <a:ln w="9525" cap="flat" cmpd="sng">
            <a:solidFill>
              <a:srgbClr val="695D46"/>
            </a:solidFill>
            <a:prstDash val="solid"/>
            <a:round/>
            <a:headEnd type="none" w="med" len="med"/>
            <a:tailEnd type="none" w="med" len="med"/>
          </a:ln>
        </p:spPr>
      </p:cxnSp>
      <p:cxnSp>
        <p:nvCxnSpPr>
          <p:cNvPr id="1797" name="Google Shape;1797;p70"/>
          <p:cNvCxnSpPr>
            <a:stCxn id="1756" idx="2"/>
            <a:endCxn id="1770" idx="0"/>
          </p:cNvCxnSpPr>
          <p:nvPr/>
        </p:nvCxnSpPr>
        <p:spPr>
          <a:xfrm>
            <a:off x="4864838" y="3306513"/>
            <a:ext cx="0" cy="207000"/>
          </a:xfrm>
          <a:prstGeom prst="straightConnector1">
            <a:avLst/>
          </a:prstGeom>
          <a:noFill/>
          <a:ln w="9525" cap="flat" cmpd="sng">
            <a:solidFill>
              <a:srgbClr val="695D46"/>
            </a:solidFill>
            <a:prstDash val="solid"/>
            <a:round/>
            <a:headEnd type="none" w="med" len="med"/>
            <a:tailEnd type="none" w="med" len="med"/>
          </a:ln>
        </p:spPr>
      </p:cxnSp>
      <p:cxnSp>
        <p:nvCxnSpPr>
          <p:cNvPr id="1798" name="Google Shape;1798;p70"/>
          <p:cNvCxnSpPr>
            <a:stCxn id="1758" idx="2"/>
            <a:endCxn id="1773" idx="0"/>
          </p:cNvCxnSpPr>
          <p:nvPr/>
        </p:nvCxnSpPr>
        <p:spPr>
          <a:xfrm>
            <a:off x="3414651" y="3306516"/>
            <a:ext cx="0" cy="207000"/>
          </a:xfrm>
          <a:prstGeom prst="straightConnector1">
            <a:avLst/>
          </a:prstGeom>
          <a:noFill/>
          <a:ln w="9525" cap="flat" cmpd="sng">
            <a:solidFill>
              <a:srgbClr val="695D46"/>
            </a:solidFill>
            <a:prstDash val="solid"/>
            <a:round/>
            <a:headEnd type="none" w="med" len="med"/>
            <a:tailEnd type="none" w="med" len="med"/>
          </a:ln>
        </p:spPr>
      </p:cxnSp>
      <p:cxnSp>
        <p:nvCxnSpPr>
          <p:cNvPr id="1799" name="Google Shape;1799;p70"/>
          <p:cNvCxnSpPr>
            <a:stCxn id="1789" idx="2"/>
            <a:endCxn id="1793" idx="0"/>
          </p:cNvCxnSpPr>
          <p:nvPr/>
        </p:nvCxnSpPr>
        <p:spPr>
          <a:xfrm>
            <a:off x="2053763" y="3306532"/>
            <a:ext cx="0" cy="207000"/>
          </a:xfrm>
          <a:prstGeom prst="straightConnector1">
            <a:avLst/>
          </a:prstGeom>
          <a:noFill/>
          <a:ln w="9525" cap="flat" cmpd="sng">
            <a:solidFill>
              <a:srgbClr val="695D46"/>
            </a:solidFill>
            <a:prstDash val="solid"/>
            <a:round/>
            <a:headEnd type="none" w="med" len="med"/>
            <a:tailEnd type="none" w="med" len="med"/>
          </a:ln>
        </p:spPr>
      </p:cxnSp>
      <p:cxnSp>
        <p:nvCxnSpPr>
          <p:cNvPr id="1800" name="Google Shape;1800;p70"/>
          <p:cNvCxnSpPr>
            <a:stCxn id="1755" idx="3"/>
            <a:endCxn id="1775" idx="1"/>
          </p:cNvCxnSpPr>
          <p:nvPr/>
        </p:nvCxnSpPr>
        <p:spPr>
          <a:xfrm>
            <a:off x="5341050" y="2392275"/>
            <a:ext cx="241800" cy="0"/>
          </a:xfrm>
          <a:prstGeom prst="straightConnector1">
            <a:avLst/>
          </a:prstGeom>
          <a:noFill/>
          <a:ln w="9525" cap="flat" cmpd="sng">
            <a:solidFill>
              <a:srgbClr val="695D46"/>
            </a:solidFill>
            <a:prstDash val="solid"/>
            <a:round/>
            <a:headEnd type="none" w="med" len="med"/>
            <a:tailEnd type="none" w="med" len="med"/>
          </a:ln>
        </p:spPr>
      </p:cxnSp>
      <p:pic>
        <p:nvPicPr>
          <p:cNvPr id="1801" name="Google Shape;1801;p70"/>
          <p:cNvPicPr preferRelativeResize="0"/>
          <p:nvPr/>
        </p:nvPicPr>
        <p:blipFill rotWithShape="1">
          <a:blip r:embed="rId3">
            <a:alphaModFix/>
          </a:blip>
          <a:srcRect l="3695" r="3686"/>
          <a:stretch/>
        </p:blipFill>
        <p:spPr>
          <a:xfrm>
            <a:off x="975575" y="907250"/>
            <a:ext cx="853026" cy="922326"/>
          </a:xfrm>
          <a:prstGeom prst="rect">
            <a:avLst/>
          </a:prstGeom>
          <a:noFill/>
          <a:ln>
            <a:noFill/>
          </a:ln>
          <a:effectLst>
            <a:outerShdw blurRad="57150" dist="19050" dir="5400000" algn="bl" rotWithShape="0">
              <a:srgbClr val="000000">
                <a:alpha val="50000"/>
              </a:srgbClr>
            </a:outerShdw>
          </a:effectLst>
        </p:spPr>
      </p:pic>
      <p:pic>
        <p:nvPicPr>
          <p:cNvPr id="1802" name="Google Shape;1802;p70"/>
          <p:cNvPicPr preferRelativeResize="0"/>
          <p:nvPr/>
        </p:nvPicPr>
        <p:blipFill rotWithShape="1">
          <a:blip r:embed="rId4">
            <a:alphaModFix/>
          </a:blip>
          <a:srcRect l="7424" t="29258" r="31112"/>
          <a:stretch/>
        </p:blipFill>
        <p:spPr>
          <a:xfrm>
            <a:off x="76200" y="905305"/>
            <a:ext cx="853023" cy="926196"/>
          </a:xfrm>
          <a:prstGeom prst="rect">
            <a:avLst/>
          </a:prstGeom>
          <a:noFill/>
          <a:ln>
            <a:noFill/>
          </a:ln>
          <a:effectLst>
            <a:outerShdw blurRad="57150" dist="19050" dir="5400000" algn="bl" rotWithShape="0">
              <a:srgbClr val="000000">
                <a:alpha val="50000"/>
              </a:srgbClr>
            </a:outerShdw>
          </a:effectLst>
        </p:spPr>
      </p:pic>
      <p:pic>
        <p:nvPicPr>
          <p:cNvPr id="1803" name="Google Shape;1803;p70"/>
          <p:cNvPicPr preferRelativeResize="0"/>
          <p:nvPr/>
        </p:nvPicPr>
        <p:blipFill rotWithShape="1">
          <a:blip r:embed="rId5">
            <a:alphaModFix/>
          </a:blip>
          <a:srcRect l="21522" t="21479" r="52368" b="51668"/>
          <a:stretch/>
        </p:blipFill>
        <p:spPr>
          <a:xfrm>
            <a:off x="2774325" y="909207"/>
            <a:ext cx="853025" cy="922294"/>
          </a:xfrm>
          <a:prstGeom prst="rect">
            <a:avLst/>
          </a:prstGeom>
          <a:noFill/>
          <a:ln>
            <a:noFill/>
          </a:ln>
          <a:effectLst>
            <a:outerShdw blurRad="57150" dist="19050" dir="5400000" algn="bl" rotWithShape="0">
              <a:srgbClr val="000000">
                <a:alpha val="50000"/>
              </a:srgbClr>
            </a:outerShdw>
          </a:effectLst>
        </p:spPr>
      </p:pic>
      <p:pic>
        <p:nvPicPr>
          <p:cNvPr id="1804" name="Google Shape;1804;p70"/>
          <p:cNvPicPr preferRelativeResize="0"/>
          <p:nvPr/>
        </p:nvPicPr>
        <p:blipFill rotWithShape="1">
          <a:blip r:embed="rId6">
            <a:alphaModFix/>
          </a:blip>
          <a:srcRect l="31078" t="12309" r="33537" b="44375"/>
          <a:stretch/>
        </p:blipFill>
        <p:spPr>
          <a:xfrm>
            <a:off x="3673700" y="907250"/>
            <a:ext cx="853025" cy="922315"/>
          </a:xfrm>
          <a:prstGeom prst="rect">
            <a:avLst/>
          </a:prstGeom>
          <a:noFill/>
          <a:ln>
            <a:noFill/>
          </a:ln>
          <a:effectLst>
            <a:outerShdw blurRad="57150" dist="19050" dir="5400000" algn="bl" rotWithShape="0">
              <a:srgbClr val="000000">
                <a:alpha val="50000"/>
              </a:srgbClr>
            </a:outerShdw>
          </a:effectLst>
        </p:spPr>
      </p:pic>
      <p:pic>
        <p:nvPicPr>
          <p:cNvPr id="1805" name="Google Shape;1805;p70"/>
          <p:cNvPicPr preferRelativeResize="0"/>
          <p:nvPr/>
        </p:nvPicPr>
        <p:blipFill rotWithShape="1">
          <a:blip r:embed="rId7">
            <a:alphaModFix/>
          </a:blip>
          <a:srcRect l="9177" r="9177"/>
          <a:stretch/>
        </p:blipFill>
        <p:spPr>
          <a:xfrm>
            <a:off x="4573075" y="905316"/>
            <a:ext cx="853025" cy="926194"/>
          </a:xfrm>
          <a:prstGeom prst="rect">
            <a:avLst/>
          </a:prstGeom>
          <a:noFill/>
          <a:ln>
            <a:noFill/>
          </a:ln>
          <a:effectLst>
            <a:outerShdw blurRad="57150" dist="19050" dir="5400000" algn="bl" rotWithShape="0">
              <a:srgbClr val="000000">
                <a:alpha val="50000"/>
              </a:srgbClr>
            </a:outerShdw>
          </a:effectLst>
        </p:spPr>
      </p:pic>
      <p:pic>
        <p:nvPicPr>
          <p:cNvPr id="1806" name="Google Shape;1806;p70"/>
          <p:cNvPicPr preferRelativeResize="0"/>
          <p:nvPr/>
        </p:nvPicPr>
        <p:blipFill rotWithShape="1">
          <a:blip r:embed="rId8">
            <a:alphaModFix/>
          </a:blip>
          <a:srcRect t="4590" b="20034"/>
          <a:stretch/>
        </p:blipFill>
        <p:spPr>
          <a:xfrm>
            <a:off x="5472450" y="907262"/>
            <a:ext cx="917128" cy="922301"/>
          </a:xfrm>
          <a:prstGeom prst="rect">
            <a:avLst/>
          </a:prstGeom>
          <a:noFill/>
          <a:ln>
            <a:noFill/>
          </a:ln>
          <a:effectLst>
            <a:outerShdw blurRad="57150" dist="19050" dir="5400000" algn="bl" rotWithShape="0">
              <a:srgbClr val="000000">
                <a:alpha val="50000"/>
              </a:srgbClr>
            </a:outerShdw>
          </a:effectLst>
        </p:spPr>
      </p:pic>
      <p:pic>
        <p:nvPicPr>
          <p:cNvPr id="1807" name="Google Shape;1807;p70"/>
          <p:cNvPicPr preferRelativeResize="0"/>
          <p:nvPr/>
        </p:nvPicPr>
        <p:blipFill rotWithShape="1">
          <a:blip r:embed="rId9">
            <a:alphaModFix/>
          </a:blip>
          <a:srcRect r="3716"/>
          <a:stretch/>
        </p:blipFill>
        <p:spPr>
          <a:xfrm>
            <a:off x="6435937" y="914725"/>
            <a:ext cx="917125" cy="907376"/>
          </a:xfrm>
          <a:prstGeom prst="rect">
            <a:avLst/>
          </a:prstGeom>
          <a:noFill/>
          <a:ln>
            <a:noFill/>
          </a:ln>
          <a:effectLst>
            <a:outerShdw blurRad="57150" dist="19050" dir="5400000" algn="bl" rotWithShape="0">
              <a:srgbClr val="000000">
                <a:alpha val="50000"/>
              </a:srgbClr>
            </a:outerShdw>
          </a:effectLst>
        </p:spPr>
      </p:pic>
      <p:pic>
        <p:nvPicPr>
          <p:cNvPr id="1808" name="Google Shape;1808;p70"/>
          <p:cNvPicPr preferRelativeResize="0"/>
          <p:nvPr/>
        </p:nvPicPr>
        <p:blipFill rotWithShape="1">
          <a:blip r:embed="rId10">
            <a:alphaModFix/>
          </a:blip>
          <a:srcRect l="11076" t="17829" r="15225" b="123"/>
          <a:stretch/>
        </p:blipFill>
        <p:spPr>
          <a:xfrm>
            <a:off x="7399411" y="914725"/>
            <a:ext cx="853000" cy="907375"/>
          </a:xfrm>
          <a:prstGeom prst="rect">
            <a:avLst/>
          </a:prstGeom>
          <a:noFill/>
          <a:ln>
            <a:noFill/>
          </a:ln>
          <a:effectLst>
            <a:outerShdw blurRad="57150" dist="19050" dir="5400000" algn="bl" rotWithShape="0">
              <a:srgbClr val="000000">
                <a:alpha val="50000"/>
              </a:srgbClr>
            </a:outerShdw>
          </a:effectLst>
        </p:spPr>
      </p:pic>
      <p:pic>
        <p:nvPicPr>
          <p:cNvPr id="1809" name="Google Shape;1809;p70"/>
          <p:cNvPicPr preferRelativeResize="0"/>
          <p:nvPr/>
        </p:nvPicPr>
        <p:blipFill rotWithShape="1">
          <a:blip r:embed="rId11">
            <a:alphaModFix/>
          </a:blip>
          <a:srcRect r="19"/>
          <a:stretch/>
        </p:blipFill>
        <p:spPr>
          <a:xfrm>
            <a:off x="8298762" y="914713"/>
            <a:ext cx="769049" cy="907376"/>
          </a:xfrm>
          <a:prstGeom prst="rect">
            <a:avLst/>
          </a:prstGeom>
          <a:noFill/>
          <a:ln>
            <a:noFill/>
          </a:ln>
          <a:effectLst>
            <a:outerShdw blurRad="57150" dist="19050" dir="5400000" algn="bl" rotWithShape="0">
              <a:srgbClr val="000000">
                <a:alpha val="50000"/>
              </a:srgbClr>
            </a:outerShdw>
          </a:effectLst>
        </p:spPr>
      </p:pic>
      <p:cxnSp>
        <p:nvCxnSpPr>
          <p:cNvPr id="1810" name="Google Shape;1810;p70"/>
          <p:cNvCxnSpPr>
            <a:endCxn id="1790" idx="1"/>
          </p:cNvCxnSpPr>
          <p:nvPr/>
        </p:nvCxnSpPr>
        <p:spPr>
          <a:xfrm>
            <a:off x="980813" y="2535219"/>
            <a:ext cx="303900" cy="355200"/>
          </a:xfrm>
          <a:prstGeom prst="straightConnector1">
            <a:avLst/>
          </a:prstGeom>
          <a:noFill/>
          <a:ln w="28575" cap="flat" cmpd="sng">
            <a:solidFill>
              <a:schemeClr val="dk2"/>
            </a:solidFill>
            <a:prstDash val="solid"/>
            <a:round/>
            <a:headEnd type="none" w="med" len="med"/>
            <a:tailEnd type="triangle" w="med" len="med"/>
          </a:ln>
        </p:spPr>
      </p:cxnSp>
      <p:sp>
        <p:nvSpPr>
          <p:cNvPr id="1811" name="Google Shape;1811;p70"/>
          <p:cNvSpPr txBox="1"/>
          <p:nvPr/>
        </p:nvSpPr>
        <p:spPr>
          <a:xfrm>
            <a:off x="260825" y="2117900"/>
            <a:ext cx="769200" cy="400200"/>
          </a:xfrm>
          <a:prstGeom prst="rect">
            <a:avLst/>
          </a:prstGeom>
          <a:solidFill>
            <a:srgbClr val="A1E8D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t>Leads</a:t>
            </a:r>
            <a:endParaRPr b="1"/>
          </a:p>
        </p:txBody>
      </p:sp>
      <p:cxnSp>
        <p:nvCxnSpPr>
          <p:cNvPr id="1812" name="Google Shape;1812;p70"/>
          <p:cNvCxnSpPr>
            <a:endCxn id="1792" idx="1"/>
          </p:cNvCxnSpPr>
          <p:nvPr/>
        </p:nvCxnSpPr>
        <p:spPr>
          <a:xfrm>
            <a:off x="980750" y="3723831"/>
            <a:ext cx="688500" cy="171300"/>
          </a:xfrm>
          <a:prstGeom prst="straightConnector1">
            <a:avLst/>
          </a:prstGeom>
          <a:noFill/>
          <a:ln w="28575" cap="flat" cmpd="sng">
            <a:solidFill>
              <a:schemeClr val="dk2"/>
            </a:solidFill>
            <a:prstDash val="solid"/>
            <a:round/>
            <a:headEnd type="none" w="med" len="med"/>
            <a:tailEnd type="triangle" w="med" len="med"/>
          </a:ln>
        </p:spPr>
      </p:cxnSp>
      <p:sp>
        <p:nvSpPr>
          <p:cNvPr id="1813" name="Google Shape;1813;p70"/>
          <p:cNvSpPr txBox="1"/>
          <p:nvPr/>
        </p:nvSpPr>
        <p:spPr>
          <a:xfrm>
            <a:off x="169250" y="3596075"/>
            <a:ext cx="1105800" cy="400200"/>
          </a:xfrm>
          <a:prstGeom prst="rect">
            <a:avLst/>
          </a:prstGeom>
          <a:solidFill>
            <a:srgbClr val="A1E8D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t>Subteams</a:t>
            </a:r>
            <a:endParaRPr b="1"/>
          </a:p>
        </p:txBody>
      </p:sp>
      <p:grpSp>
        <p:nvGrpSpPr>
          <p:cNvPr id="1814" name="Google Shape;1814;p70"/>
          <p:cNvGrpSpPr/>
          <p:nvPr/>
        </p:nvGrpSpPr>
        <p:grpSpPr>
          <a:xfrm>
            <a:off x="2038413" y="2176682"/>
            <a:ext cx="1538100" cy="442513"/>
            <a:chOff x="3802950" y="1145950"/>
            <a:chExt cx="1538100" cy="442513"/>
          </a:xfrm>
        </p:grpSpPr>
        <p:sp>
          <p:nvSpPr>
            <p:cNvPr id="1815" name="Google Shape;1815;p70"/>
            <p:cNvSpPr txBox="1"/>
            <p:nvPr/>
          </p:nvSpPr>
          <p:spPr>
            <a:xfrm>
              <a:off x="3802950" y="1145963"/>
              <a:ext cx="1538100" cy="442500"/>
            </a:xfrm>
            <a:prstGeom prst="rect">
              <a:avLst/>
            </a:prstGeom>
            <a:solidFill>
              <a:srgbClr val="155B5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Systems: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816" name="Google Shape;1816;p70"/>
            <p:cNvSpPr/>
            <p:nvPr/>
          </p:nvSpPr>
          <p:spPr>
            <a:xfrm>
              <a:off x="3802950" y="1145950"/>
              <a:ext cx="1538100" cy="52800"/>
            </a:xfrm>
            <a:prstGeom prst="rect">
              <a:avLst/>
            </a:prstGeom>
            <a:solidFill>
              <a:srgbClr val="FFFFF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817" name="Google Shape;1817;p70"/>
          <p:cNvCxnSpPr>
            <a:stCxn id="1815" idx="3"/>
          </p:cNvCxnSpPr>
          <p:nvPr/>
        </p:nvCxnSpPr>
        <p:spPr>
          <a:xfrm>
            <a:off x="3576513" y="2397945"/>
            <a:ext cx="241800" cy="600"/>
          </a:xfrm>
          <a:prstGeom prst="bentConnector3">
            <a:avLst>
              <a:gd name="adj1" fmla="val 50000"/>
            </a:avLst>
          </a:prstGeom>
          <a:noFill/>
          <a:ln w="9525" cap="flat" cmpd="sng">
            <a:solidFill>
              <a:srgbClr val="525155"/>
            </a:solidFill>
            <a:prstDash val="solid"/>
            <a:miter lim="8000"/>
            <a:headEnd type="none" w="sm" len="sm"/>
            <a:tailEnd type="none" w="sm" len="sm"/>
          </a:ln>
        </p:spPr>
      </p:cxnSp>
      <p:pic>
        <p:nvPicPr>
          <p:cNvPr id="1818" name="Google Shape;1818;p70"/>
          <p:cNvPicPr preferRelativeResize="0"/>
          <p:nvPr/>
        </p:nvPicPr>
        <p:blipFill rotWithShape="1">
          <a:blip r:embed="rId12">
            <a:alphaModFix/>
          </a:blip>
          <a:srcRect l="28933" t="16897" r="33761" b="26777"/>
          <a:stretch/>
        </p:blipFill>
        <p:spPr>
          <a:xfrm>
            <a:off x="6435924" y="906050"/>
            <a:ext cx="917125" cy="922952"/>
          </a:xfrm>
          <a:prstGeom prst="rect">
            <a:avLst/>
          </a:prstGeom>
          <a:noFill/>
          <a:ln>
            <a:noFill/>
          </a:ln>
        </p:spPr>
      </p:pic>
      <p:pic>
        <p:nvPicPr>
          <p:cNvPr id="1819" name="Google Shape;1819;p70"/>
          <p:cNvPicPr preferRelativeResize="0"/>
          <p:nvPr/>
        </p:nvPicPr>
        <p:blipFill rotWithShape="1">
          <a:blip r:embed="rId13">
            <a:alphaModFix/>
          </a:blip>
          <a:srcRect l="28797" t="14833" r="28797" b="14833"/>
          <a:stretch/>
        </p:blipFill>
        <p:spPr>
          <a:xfrm>
            <a:off x="1874950" y="898863"/>
            <a:ext cx="853023" cy="942976"/>
          </a:xfrm>
          <a:prstGeom prst="rect">
            <a:avLst/>
          </a:prstGeom>
          <a:noFill/>
          <a:ln>
            <a:noFill/>
          </a:ln>
          <a:effectLst>
            <a:outerShdw blurRad="57150" dist="19050" dir="5400000" algn="bl" rotWithShape="0">
              <a:srgbClr val="000000">
                <a:alpha val="50000"/>
              </a:srgbClr>
            </a:outerShdw>
          </a:effectLst>
        </p:spPr>
      </p:pic>
      <p:pic>
        <p:nvPicPr>
          <p:cNvPr id="1820" name="Google Shape;1820;p70"/>
          <p:cNvPicPr preferRelativeResize="0"/>
          <p:nvPr/>
        </p:nvPicPr>
        <p:blipFill rotWithShape="1">
          <a:blip r:embed="rId14">
            <a:alphaModFix/>
          </a:blip>
          <a:srcRect l="19714" t="24081" r="22438" b="31273"/>
          <a:stretch/>
        </p:blipFill>
        <p:spPr>
          <a:xfrm>
            <a:off x="975575" y="922200"/>
            <a:ext cx="853023" cy="907377"/>
          </a:xfrm>
          <a:prstGeom prst="rect">
            <a:avLst/>
          </a:prstGeom>
          <a:noFill/>
          <a:ln>
            <a:noFill/>
          </a:ln>
        </p:spPr>
      </p:pic>
      <p:pic>
        <p:nvPicPr>
          <p:cNvPr id="1821" name="Google Shape;1821;p70"/>
          <p:cNvPicPr preferRelativeResize="0"/>
          <p:nvPr/>
        </p:nvPicPr>
        <p:blipFill rotWithShape="1">
          <a:blip r:embed="rId15">
            <a:alphaModFix/>
          </a:blip>
          <a:srcRect l="26038" t="16919" r="26034" b="15830"/>
          <a:stretch/>
        </p:blipFill>
        <p:spPr>
          <a:xfrm>
            <a:off x="3673700" y="913825"/>
            <a:ext cx="853023" cy="922302"/>
          </a:xfrm>
          <a:prstGeom prst="rect">
            <a:avLst/>
          </a:prstGeom>
          <a:noFill/>
          <a:ln>
            <a:noFill/>
          </a:ln>
        </p:spPr>
      </p:pic>
      <p:grpSp>
        <p:nvGrpSpPr>
          <p:cNvPr id="1822" name="Google Shape;1822;p70"/>
          <p:cNvGrpSpPr/>
          <p:nvPr/>
        </p:nvGrpSpPr>
        <p:grpSpPr>
          <a:xfrm>
            <a:off x="1669250" y="3513483"/>
            <a:ext cx="769050" cy="763521"/>
            <a:chOff x="1187400" y="3343615"/>
            <a:chExt cx="1538100" cy="883500"/>
          </a:xfrm>
        </p:grpSpPr>
        <p:sp>
          <p:nvSpPr>
            <p:cNvPr id="1823" name="Google Shape;1823;p70"/>
            <p:cNvSpPr txBox="1"/>
            <p:nvPr/>
          </p:nvSpPr>
          <p:spPr>
            <a:xfrm>
              <a:off x="1187400" y="3343615"/>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Chesney</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Cam</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Matt</a:t>
              </a:r>
              <a:endParaRPr sz="1000">
                <a:solidFill>
                  <a:srgbClr val="FFFFFF"/>
                </a:solidFill>
                <a:latin typeface="Roboto"/>
                <a:ea typeface="Roboto"/>
                <a:cs typeface="Roboto"/>
                <a:sym typeface="Roboto"/>
              </a:endParaRPr>
            </a:p>
          </p:txBody>
        </p:sp>
        <p:sp>
          <p:nvSpPr>
            <p:cNvPr id="1824" name="Google Shape;1824;p70"/>
            <p:cNvSpPr/>
            <p:nvPr/>
          </p:nvSpPr>
          <p:spPr>
            <a:xfrm>
              <a:off x="1187400" y="3343653"/>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70"/>
          <p:cNvGrpSpPr/>
          <p:nvPr/>
        </p:nvGrpSpPr>
        <p:grpSpPr>
          <a:xfrm>
            <a:off x="1284700" y="2864137"/>
            <a:ext cx="1538100" cy="442512"/>
            <a:chOff x="2032650" y="2209141"/>
            <a:chExt cx="1538100" cy="442513"/>
          </a:xfrm>
        </p:grpSpPr>
        <p:sp>
          <p:nvSpPr>
            <p:cNvPr id="1826" name="Google Shape;1826;p70"/>
            <p:cNvSpPr txBox="1"/>
            <p:nvPr/>
          </p:nvSpPr>
          <p:spPr>
            <a:xfrm>
              <a:off x="2032650" y="220915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Testing:</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Quaid </a:t>
              </a:r>
              <a:endParaRPr sz="1000">
                <a:solidFill>
                  <a:srgbClr val="FFFFFF"/>
                </a:solidFill>
                <a:latin typeface="Roboto"/>
                <a:ea typeface="Roboto"/>
                <a:cs typeface="Roboto"/>
                <a:sym typeface="Roboto"/>
              </a:endParaRPr>
            </a:p>
          </p:txBody>
        </p:sp>
        <p:sp>
          <p:nvSpPr>
            <p:cNvPr id="1827" name="Google Shape;1827;p70"/>
            <p:cNvSpPr/>
            <p:nvPr/>
          </p:nvSpPr>
          <p:spPr>
            <a:xfrm>
              <a:off x="2032650" y="2209141"/>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828" name="Google Shape;1828;p70"/>
          <p:cNvCxnSpPr>
            <a:stCxn id="1826" idx="2"/>
            <a:endCxn id="1824" idx="0"/>
          </p:cNvCxnSpPr>
          <p:nvPr/>
        </p:nvCxnSpPr>
        <p:spPr>
          <a:xfrm>
            <a:off x="2053750" y="3306650"/>
            <a:ext cx="0" cy="207000"/>
          </a:xfrm>
          <a:prstGeom prst="straightConnector1">
            <a:avLst/>
          </a:prstGeom>
          <a:noFill/>
          <a:ln w="9525" cap="flat" cmpd="sng">
            <a:solidFill>
              <a:srgbClr val="695D46"/>
            </a:solidFill>
            <a:prstDash val="solid"/>
            <a:round/>
            <a:headEnd type="none" w="med" len="med"/>
            <a:tailEnd type="none" w="med" len="med"/>
          </a:ln>
        </p:spPr>
      </p:cxnSp>
      <p:cxnSp>
        <p:nvCxnSpPr>
          <p:cNvPr id="1829" name="Google Shape;1829;p70"/>
          <p:cNvCxnSpPr>
            <a:stCxn id="1755" idx="2"/>
            <a:endCxn id="1827" idx="0"/>
          </p:cNvCxnSpPr>
          <p:nvPr/>
        </p:nvCxnSpPr>
        <p:spPr>
          <a:xfrm rot="5400000">
            <a:off x="3187650" y="1479675"/>
            <a:ext cx="250500" cy="2518200"/>
          </a:xfrm>
          <a:prstGeom prst="bentConnector3">
            <a:avLst>
              <a:gd name="adj1" fmla="val 50022"/>
            </a:avLst>
          </a:prstGeom>
          <a:noFill/>
          <a:ln w="9525" cap="flat" cmpd="sng">
            <a:solidFill>
              <a:srgbClr val="525155"/>
            </a:solidFill>
            <a:prstDash val="solid"/>
            <a:miter lim="8000"/>
            <a:headEnd type="none" w="sm" len="sm"/>
            <a:tailEnd type="none" w="sm" len="sm"/>
          </a:ln>
        </p:spPr>
      </p:cxnSp>
      <p:sp>
        <p:nvSpPr>
          <p:cNvPr id="1830" name="Google Shape;1830;p70"/>
          <p:cNvSpPr/>
          <p:nvPr/>
        </p:nvSpPr>
        <p:spPr>
          <a:xfrm>
            <a:off x="6532925" y="4777950"/>
            <a:ext cx="13443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4"/>
                                        </p:tgtEl>
                                        <p:attrNameLst>
                                          <p:attrName>style.visibility</p:attrName>
                                        </p:attrNameLst>
                                      </p:cBhvr>
                                      <p:to>
                                        <p:strVal val="visible"/>
                                      </p:to>
                                    </p:set>
                                    <p:animEffect transition="in" filter="fade">
                                      <p:cBhvr>
                                        <p:cTn id="7" dur="1000"/>
                                        <p:tgtEl>
                                          <p:spTgt spid="1814"/>
                                        </p:tgtEl>
                                      </p:cBhvr>
                                    </p:animEffect>
                                  </p:childTnLst>
                                </p:cTn>
                              </p:par>
                              <p:par>
                                <p:cTn id="8" presetID="10" presetClass="entr" presetSubtype="0" fill="hold" nodeType="withEffect">
                                  <p:stCondLst>
                                    <p:cond delay="0"/>
                                  </p:stCondLst>
                                  <p:childTnLst>
                                    <p:set>
                                      <p:cBhvr>
                                        <p:cTn id="9" dur="1" fill="hold">
                                          <p:stCondLst>
                                            <p:cond delay="0"/>
                                          </p:stCondLst>
                                        </p:cTn>
                                        <p:tgtEl>
                                          <p:spTgt spid="1817"/>
                                        </p:tgtEl>
                                        <p:attrNameLst>
                                          <p:attrName>style.visibility</p:attrName>
                                        </p:attrNameLst>
                                      </p:cBhvr>
                                      <p:to>
                                        <p:strVal val="visible"/>
                                      </p:to>
                                    </p:set>
                                    <p:animEffect transition="in" filter="fade">
                                      <p:cBhvr>
                                        <p:cTn id="10" dur="1000"/>
                                        <p:tgtEl>
                                          <p:spTgt spid="1817"/>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1000"/>
                                        <p:tgtEl>
                                          <p:spTgt spid="1788"/>
                                        </p:tgtEl>
                                      </p:cBhvr>
                                    </p:animEffect>
                                    <p:set>
                                      <p:cBhvr>
                                        <p:cTn id="14" dur="1" fill="hold">
                                          <p:stCondLst>
                                            <p:cond delay="1000"/>
                                          </p:stCondLst>
                                        </p:cTn>
                                        <p:tgtEl>
                                          <p:spTgt spid="178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1791"/>
                                        </p:tgtEl>
                                      </p:cBhvr>
                                    </p:animEffect>
                                    <p:set>
                                      <p:cBhvr>
                                        <p:cTn id="17" dur="1" fill="hold">
                                          <p:stCondLst>
                                            <p:cond delay="1000"/>
                                          </p:stCondLst>
                                        </p:cTn>
                                        <p:tgtEl>
                                          <p:spTgt spid="179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1794"/>
                                        </p:tgtEl>
                                      </p:cBhvr>
                                    </p:animEffect>
                                    <p:set>
                                      <p:cBhvr>
                                        <p:cTn id="20" dur="1" fill="hold">
                                          <p:stCondLst>
                                            <p:cond delay="1000"/>
                                          </p:stCondLst>
                                        </p:cTn>
                                        <p:tgtEl>
                                          <p:spTgt spid="179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1799"/>
                                        </p:tgtEl>
                                      </p:cBhvr>
                                    </p:animEffect>
                                    <p:set>
                                      <p:cBhvr>
                                        <p:cTn id="23" dur="1" fill="hold">
                                          <p:stCondLst>
                                            <p:cond delay="1000"/>
                                          </p:stCondLst>
                                        </p:cTn>
                                        <p:tgtEl>
                                          <p:spTgt spid="179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22"/>
                                        </p:tgtEl>
                                        <p:attrNameLst>
                                          <p:attrName>style.visibility</p:attrName>
                                        </p:attrNameLst>
                                      </p:cBhvr>
                                      <p:to>
                                        <p:strVal val="visible"/>
                                      </p:to>
                                    </p:set>
                                    <p:animEffect transition="in" filter="fade">
                                      <p:cBhvr>
                                        <p:cTn id="28" dur="1000"/>
                                        <p:tgtEl>
                                          <p:spTgt spid="1822"/>
                                        </p:tgtEl>
                                      </p:cBhvr>
                                    </p:animEffect>
                                  </p:childTnLst>
                                </p:cTn>
                              </p:par>
                              <p:par>
                                <p:cTn id="29" presetID="10" presetClass="entr" presetSubtype="0" fill="hold" nodeType="withEffect">
                                  <p:stCondLst>
                                    <p:cond delay="0"/>
                                  </p:stCondLst>
                                  <p:childTnLst>
                                    <p:set>
                                      <p:cBhvr>
                                        <p:cTn id="30" dur="1" fill="hold">
                                          <p:stCondLst>
                                            <p:cond delay="0"/>
                                          </p:stCondLst>
                                        </p:cTn>
                                        <p:tgtEl>
                                          <p:spTgt spid="1825"/>
                                        </p:tgtEl>
                                        <p:attrNameLst>
                                          <p:attrName>style.visibility</p:attrName>
                                        </p:attrNameLst>
                                      </p:cBhvr>
                                      <p:to>
                                        <p:strVal val="visible"/>
                                      </p:to>
                                    </p:set>
                                    <p:animEffect transition="in" filter="fade">
                                      <p:cBhvr>
                                        <p:cTn id="31" dur="1000"/>
                                        <p:tgtEl>
                                          <p:spTgt spid="1825"/>
                                        </p:tgtEl>
                                      </p:cBhvr>
                                    </p:animEffect>
                                  </p:childTnLst>
                                </p:cTn>
                              </p:par>
                              <p:par>
                                <p:cTn id="32" presetID="10" presetClass="entr" presetSubtype="0" fill="hold" nodeType="withEffect">
                                  <p:stCondLst>
                                    <p:cond delay="0"/>
                                  </p:stCondLst>
                                  <p:childTnLst>
                                    <p:set>
                                      <p:cBhvr>
                                        <p:cTn id="33" dur="1" fill="hold">
                                          <p:stCondLst>
                                            <p:cond delay="0"/>
                                          </p:stCondLst>
                                        </p:cTn>
                                        <p:tgtEl>
                                          <p:spTgt spid="1829"/>
                                        </p:tgtEl>
                                        <p:attrNameLst>
                                          <p:attrName>style.visibility</p:attrName>
                                        </p:attrNameLst>
                                      </p:cBhvr>
                                      <p:to>
                                        <p:strVal val="visible"/>
                                      </p:to>
                                    </p:set>
                                    <p:animEffect transition="in" filter="fade">
                                      <p:cBhvr>
                                        <p:cTn id="34" dur="1000"/>
                                        <p:tgtEl>
                                          <p:spTgt spid="1829"/>
                                        </p:tgtEl>
                                      </p:cBhvr>
                                    </p:animEffect>
                                  </p:childTnLst>
                                </p:cTn>
                              </p:par>
                              <p:par>
                                <p:cTn id="35" presetID="10" presetClass="entr" presetSubtype="0" fill="hold" nodeType="withEffect">
                                  <p:stCondLst>
                                    <p:cond delay="0"/>
                                  </p:stCondLst>
                                  <p:childTnLst>
                                    <p:set>
                                      <p:cBhvr>
                                        <p:cTn id="36" dur="1" fill="hold">
                                          <p:stCondLst>
                                            <p:cond delay="0"/>
                                          </p:stCondLst>
                                        </p:cTn>
                                        <p:tgtEl>
                                          <p:spTgt spid="1828"/>
                                        </p:tgtEl>
                                        <p:attrNameLst>
                                          <p:attrName>style.visibility</p:attrName>
                                        </p:attrNameLst>
                                      </p:cBhvr>
                                      <p:to>
                                        <p:strVal val="visible"/>
                                      </p:to>
                                    </p:set>
                                    <p:animEffect transition="in" filter="fade">
                                      <p:cBhvr>
                                        <p:cTn id="37" dur="1000"/>
                                        <p:tgtEl>
                                          <p:spTgt spid="1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7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 Semester Test Planning</a:t>
            </a:r>
            <a:endParaRPr/>
          </a:p>
        </p:txBody>
      </p:sp>
      <p:sp>
        <p:nvSpPr>
          <p:cNvPr id="1836" name="Google Shape;1836;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58</a:t>
            </a:fld>
            <a:endParaRPr/>
          </a:p>
        </p:txBody>
      </p:sp>
      <p:sp>
        <p:nvSpPr>
          <p:cNvPr id="1837" name="Google Shape;1837;p71"/>
          <p:cNvSpPr/>
          <p:nvPr/>
        </p:nvSpPr>
        <p:spPr>
          <a:xfrm>
            <a:off x="6532925" y="4777950"/>
            <a:ext cx="13443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1838" name="Google Shape;1838;p71"/>
          <p:cNvGraphicFramePr/>
          <p:nvPr/>
        </p:nvGraphicFramePr>
        <p:xfrm>
          <a:off x="208250" y="710838"/>
          <a:ext cx="8632250" cy="3590670"/>
        </p:xfrm>
        <a:graphic>
          <a:graphicData uri="http://schemas.openxmlformats.org/drawingml/2006/table">
            <a:tbl>
              <a:tblPr>
                <a:noFill/>
                <a:tableStyleId>{0BD34714-7692-4388-A2F0-9ED135EE1372}</a:tableStyleId>
              </a:tblPr>
              <a:tblGrid>
                <a:gridCol w="1602625">
                  <a:extLst>
                    <a:ext uri="{9D8B030D-6E8A-4147-A177-3AD203B41FA5}">
                      <a16:colId xmlns:a16="http://schemas.microsoft.com/office/drawing/2014/main" val="20000"/>
                    </a:ext>
                  </a:extLst>
                </a:gridCol>
                <a:gridCol w="1744900">
                  <a:extLst>
                    <a:ext uri="{9D8B030D-6E8A-4147-A177-3AD203B41FA5}">
                      <a16:colId xmlns:a16="http://schemas.microsoft.com/office/drawing/2014/main" val="20001"/>
                    </a:ext>
                  </a:extLst>
                </a:gridCol>
                <a:gridCol w="1403200">
                  <a:extLst>
                    <a:ext uri="{9D8B030D-6E8A-4147-A177-3AD203B41FA5}">
                      <a16:colId xmlns:a16="http://schemas.microsoft.com/office/drawing/2014/main" val="20002"/>
                    </a:ext>
                  </a:extLst>
                </a:gridCol>
                <a:gridCol w="1573950">
                  <a:extLst>
                    <a:ext uri="{9D8B030D-6E8A-4147-A177-3AD203B41FA5}">
                      <a16:colId xmlns:a16="http://schemas.microsoft.com/office/drawing/2014/main" val="20003"/>
                    </a:ext>
                  </a:extLst>
                </a:gridCol>
                <a:gridCol w="2307575">
                  <a:extLst>
                    <a:ext uri="{9D8B030D-6E8A-4147-A177-3AD203B41FA5}">
                      <a16:colId xmlns:a16="http://schemas.microsoft.com/office/drawing/2014/main" val="20004"/>
                    </a:ext>
                  </a:extLst>
                </a:gridCol>
              </a:tblGrid>
              <a:tr h="396200">
                <a:tc rowSpan="2">
                  <a:txBody>
                    <a:bodyPr/>
                    <a:lstStyle/>
                    <a:p>
                      <a:pPr marL="0" lvl="0" indent="0" algn="ctr" rtl="0">
                        <a:spcBef>
                          <a:spcPts val="0"/>
                        </a:spcBef>
                        <a:spcAft>
                          <a:spcPts val="0"/>
                        </a:spcAft>
                        <a:buNone/>
                      </a:pPr>
                      <a:r>
                        <a:rPr lang="en" b="1">
                          <a:latin typeface="Open Sans"/>
                          <a:ea typeface="Open Sans"/>
                          <a:cs typeface="Open Sans"/>
                          <a:sym typeface="Open Sans"/>
                        </a:rPr>
                        <a:t>Test</a:t>
                      </a:r>
                      <a:endParaRPr b="1">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T w="28575" cap="flat" cmpd="sng">
                      <a:solidFill>
                        <a:srgbClr val="9E9E9E"/>
                      </a:solidFill>
                      <a:prstDash val="solid"/>
                      <a:round/>
                      <a:headEnd type="none" w="sm" len="sm"/>
                      <a:tailEnd type="none" w="sm" len="sm"/>
                    </a:lnT>
                    <a:lnB w="28575" cap="flat" cmpd="sng">
                      <a:solidFill>
                        <a:schemeClr val="dk1"/>
                      </a:solidFill>
                      <a:prstDash val="solid"/>
                      <a:round/>
                      <a:headEnd type="none" w="sm" len="sm"/>
                      <a:tailEnd type="none" w="sm" len="sm"/>
                    </a:lnB>
                    <a:solidFill>
                      <a:srgbClr val="9E9E9E">
                        <a:alpha val="47490"/>
                      </a:srgbClr>
                    </a:solidFill>
                  </a:tcPr>
                </a:tc>
                <a:tc rowSpan="2">
                  <a:txBody>
                    <a:bodyPr/>
                    <a:lstStyle/>
                    <a:p>
                      <a:pPr marL="0" lvl="0" indent="0" algn="ctr" rtl="0">
                        <a:spcBef>
                          <a:spcPts val="0"/>
                        </a:spcBef>
                        <a:spcAft>
                          <a:spcPts val="0"/>
                        </a:spcAft>
                        <a:buNone/>
                      </a:pPr>
                      <a:r>
                        <a:rPr lang="en" b="1">
                          <a:latin typeface="Open Sans"/>
                          <a:ea typeface="Open Sans"/>
                          <a:cs typeface="Open Sans"/>
                          <a:sym typeface="Open Sans"/>
                        </a:rPr>
                        <a:t>CPE’s</a:t>
                      </a:r>
                      <a:endParaRPr b="1">
                        <a:latin typeface="Open Sans"/>
                        <a:ea typeface="Open Sans"/>
                        <a:cs typeface="Open Sans"/>
                        <a:sym typeface="Open Sans"/>
                      </a:endParaRPr>
                    </a:p>
                  </a:txBody>
                  <a:tcPr marL="91425" marR="91425" marT="91425" marB="91425" anchor="ctr">
                    <a:lnT w="28575" cap="flat" cmpd="sng">
                      <a:solidFill>
                        <a:srgbClr val="9E9E9E"/>
                      </a:solidFill>
                      <a:prstDash val="solid"/>
                      <a:round/>
                      <a:headEnd type="none" w="sm" len="sm"/>
                      <a:tailEnd type="none" w="sm" len="sm"/>
                    </a:lnT>
                    <a:lnB w="28575" cap="flat" cmpd="sng">
                      <a:solidFill>
                        <a:schemeClr val="dk1"/>
                      </a:solidFill>
                      <a:prstDash val="solid"/>
                      <a:round/>
                      <a:headEnd type="none" w="sm" len="sm"/>
                      <a:tailEnd type="none" w="sm" len="sm"/>
                    </a:lnB>
                    <a:solidFill>
                      <a:srgbClr val="9E9E9E">
                        <a:alpha val="47490"/>
                      </a:srgbClr>
                    </a:solidFill>
                  </a:tcPr>
                </a:tc>
                <a:tc gridSpan="3">
                  <a:txBody>
                    <a:bodyPr/>
                    <a:lstStyle/>
                    <a:p>
                      <a:pPr marL="0" lvl="0" indent="0" algn="ctr" rtl="0">
                        <a:spcBef>
                          <a:spcPts val="0"/>
                        </a:spcBef>
                        <a:spcAft>
                          <a:spcPts val="0"/>
                        </a:spcAft>
                        <a:buNone/>
                      </a:pPr>
                      <a:r>
                        <a:rPr lang="en" b="1">
                          <a:latin typeface="Open Sans"/>
                          <a:ea typeface="Open Sans"/>
                          <a:cs typeface="Open Sans"/>
                          <a:sym typeface="Open Sans"/>
                        </a:rPr>
                        <a:t>Planning</a:t>
                      </a:r>
                      <a:endParaRPr b="1">
                        <a:latin typeface="Open Sans"/>
                        <a:ea typeface="Open Sans"/>
                        <a:cs typeface="Open Sans"/>
                        <a:sym typeface="Open Sans"/>
                      </a:endParaRPr>
                    </a:p>
                  </a:txBody>
                  <a:tcPr marL="91425" marR="91425" marT="91425" marB="91425">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solidFill>
                      <a:srgbClr val="9E9E9E">
                        <a:alpha val="4749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200" b="1">
                          <a:latin typeface="Open Sans"/>
                          <a:ea typeface="Open Sans"/>
                          <a:cs typeface="Open Sans"/>
                          <a:sym typeface="Open Sans"/>
                        </a:rPr>
                        <a:t>Date</a:t>
                      </a:r>
                      <a:endParaRPr sz="1200" b="1">
                        <a:latin typeface="Open Sans"/>
                        <a:ea typeface="Open Sans"/>
                        <a:cs typeface="Open Sans"/>
                        <a:sym typeface="Open Sans"/>
                      </a:endParaRPr>
                    </a:p>
                  </a:txBody>
                  <a:tcPr marL="91425" marR="91425" marT="91425" marB="91425">
                    <a:lnB w="28575" cap="flat" cmpd="sng">
                      <a:solidFill>
                        <a:schemeClr val="dk1"/>
                      </a:solidFill>
                      <a:prstDash val="solid"/>
                      <a:round/>
                      <a:headEnd type="none" w="sm" len="sm"/>
                      <a:tailEnd type="none" w="sm" len="sm"/>
                    </a:lnB>
                    <a:solidFill>
                      <a:srgbClr val="9E9E9E">
                        <a:alpha val="47490"/>
                      </a:srgbClr>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Facility</a:t>
                      </a:r>
                      <a:endParaRPr sz="1200" b="1">
                        <a:latin typeface="Open Sans"/>
                        <a:ea typeface="Open Sans"/>
                        <a:cs typeface="Open Sans"/>
                        <a:sym typeface="Open Sans"/>
                      </a:endParaRPr>
                    </a:p>
                  </a:txBody>
                  <a:tcPr marL="91425" marR="91425" marT="91425" marB="91425">
                    <a:lnB w="28575" cap="flat" cmpd="sng">
                      <a:solidFill>
                        <a:schemeClr val="dk1"/>
                      </a:solidFill>
                      <a:prstDash val="solid"/>
                      <a:round/>
                      <a:headEnd type="none" w="sm" len="sm"/>
                      <a:tailEnd type="none" w="sm" len="sm"/>
                    </a:lnB>
                    <a:solidFill>
                      <a:srgbClr val="9E9E9E">
                        <a:alpha val="47490"/>
                      </a:srgbClr>
                    </a:solidFill>
                  </a:tcPr>
                </a:tc>
                <a:tc>
                  <a:txBody>
                    <a:bodyPr/>
                    <a:lstStyle/>
                    <a:p>
                      <a:pPr marL="0" lvl="0" indent="0" algn="ctr" rtl="0">
                        <a:spcBef>
                          <a:spcPts val="0"/>
                        </a:spcBef>
                        <a:spcAft>
                          <a:spcPts val="0"/>
                        </a:spcAft>
                        <a:buNone/>
                      </a:pPr>
                      <a:r>
                        <a:rPr lang="en" sz="1200" b="1">
                          <a:latin typeface="Open Sans"/>
                          <a:ea typeface="Open Sans"/>
                          <a:cs typeface="Open Sans"/>
                          <a:sym typeface="Open Sans"/>
                        </a:rPr>
                        <a:t>Equipment</a:t>
                      </a:r>
                      <a:endParaRPr sz="1200" b="1">
                        <a:latin typeface="Open Sans"/>
                        <a:ea typeface="Open Sans"/>
                        <a:cs typeface="Open Sans"/>
                        <a:sym typeface="Open Sans"/>
                      </a:endParaRPr>
                    </a:p>
                  </a:txBody>
                  <a:tcPr marL="91425" marR="91425" marT="91425" marB="91425">
                    <a:lnR w="28575" cap="flat" cmpd="sng">
                      <a:solidFill>
                        <a:srgbClr val="9E9E9E"/>
                      </a:solidFill>
                      <a:prstDash val="solid"/>
                      <a:round/>
                      <a:headEnd type="none" w="sm" len="sm"/>
                      <a:tailEnd type="none" w="sm" len="sm"/>
                    </a:lnR>
                    <a:lnB w="28575" cap="flat" cmpd="sng">
                      <a:solidFill>
                        <a:schemeClr val="dk1"/>
                      </a:solidFill>
                      <a:prstDash val="solid"/>
                      <a:round/>
                      <a:headEnd type="none" w="sm" len="sm"/>
                      <a:tailEnd type="none" w="sm" len="sm"/>
                    </a:lnB>
                    <a:solidFill>
                      <a:srgbClr val="9E9E9E">
                        <a:alpha val="47490"/>
                      </a:srgbClr>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200">
                          <a:latin typeface="Open Sans"/>
                          <a:ea typeface="Open Sans"/>
                          <a:cs typeface="Open Sans"/>
                          <a:sym typeface="Open Sans"/>
                        </a:rPr>
                        <a:t>Baffle Effectiveness</a:t>
                      </a:r>
                      <a:endParaRPr sz="12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T w="28575"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latin typeface="Open Sans"/>
                          <a:ea typeface="Open Sans"/>
                          <a:cs typeface="Open Sans"/>
                          <a:sym typeface="Open Sans"/>
                        </a:rPr>
                        <a:t>Baffle</a:t>
                      </a:r>
                      <a:endParaRPr sz="1200">
                        <a:latin typeface="Open Sans"/>
                        <a:ea typeface="Open Sans"/>
                        <a:cs typeface="Open Sans"/>
                        <a:sym typeface="Open Sans"/>
                      </a:endParaRPr>
                    </a:p>
                  </a:txBody>
                  <a:tcPr marL="91425" marR="91425" marT="91425" marB="91425" anchor="ctr">
                    <a:lnT w="28575" cap="flat" cmpd="sng">
                      <a:solidFill>
                        <a:schemeClr val="dk1"/>
                      </a:solidFill>
                      <a:prstDash val="solid"/>
                      <a:round/>
                      <a:headEnd type="none" w="sm" len="sm"/>
                      <a:tailEnd type="none" w="sm" len="sm"/>
                    </a:lnT>
                    <a:solidFill>
                      <a:srgbClr val="FFF2CC"/>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Mar 2022</a:t>
                      </a:r>
                      <a:endParaRPr sz="1200">
                        <a:latin typeface="Open Sans"/>
                        <a:ea typeface="Open Sans"/>
                        <a:cs typeface="Open Sans"/>
                        <a:sym typeface="Open Sans"/>
                      </a:endParaRPr>
                    </a:p>
                  </a:txBody>
                  <a:tcPr marL="91425" marR="91425" marT="91425" marB="91425" anchor="ctr">
                    <a:lnT w="28575" cap="flat" cmpd="sng">
                      <a:solidFill>
                        <a:schemeClr val="dk1"/>
                      </a:solidFill>
                      <a:prstDash val="solid"/>
                      <a:round/>
                      <a:headEnd type="none" w="sm" len="sm"/>
                      <a:tailEnd type="none" w="sm" len="sm"/>
                    </a:lnT>
                  </a:tcPr>
                </a:tc>
                <a:tc>
                  <a:txBody>
                    <a:bodyPr/>
                    <a:lstStyle/>
                    <a:p>
                      <a:pPr marL="0" lvl="0" indent="0" algn="l" rtl="0">
                        <a:spcBef>
                          <a:spcPts val="0"/>
                        </a:spcBef>
                        <a:spcAft>
                          <a:spcPts val="0"/>
                        </a:spcAft>
                        <a:buNone/>
                      </a:pPr>
                      <a:r>
                        <a:rPr lang="en" sz="1200">
                          <a:latin typeface="Open Sans"/>
                          <a:ea typeface="Open Sans"/>
                          <a:cs typeface="Open Sans"/>
                          <a:sym typeface="Open Sans"/>
                        </a:rPr>
                        <a:t>LASP</a:t>
                      </a:r>
                      <a:endParaRPr sz="1200">
                        <a:latin typeface="Open Sans"/>
                        <a:ea typeface="Open Sans"/>
                        <a:cs typeface="Open Sans"/>
                        <a:sym typeface="Open Sans"/>
                      </a:endParaRPr>
                    </a:p>
                  </a:txBody>
                  <a:tcPr marL="91425" marR="91425" marT="91425" marB="91425" anchor="ctr">
                    <a:lnT w="28575" cap="flat" cmpd="sng">
                      <a:solidFill>
                        <a:schemeClr val="dk1"/>
                      </a:solidFill>
                      <a:prstDash val="solid"/>
                      <a:round/>
                      <a:headEnd type="none" w="sm" len="sm"/>
                      <a:tailEnd type="none" w="sm" len="sm"/>
                    </a:lnT>
                  </a:tcPr>
                </a:tc>
                <a:tc>
                  <a:txBody>
                    <a:bodyPr/>
                    <a:lstStyle/>
                    <a:p>
                      <a:pPr marL="0" lvl="0" indent="0" algn="l" rtl="0">
                        <a:spcBef>
                          <a:spcPts val="0"/>
                        </a:spcBef>
                        <a:spcAft>
                          <a:spcPts val="0"/>
                        </a:spcAft>
                        <a:buNone/>
                      </a:pPr>
                      <a:r>
                        <a:rPr lang="en" sz="1200">
                          <a:latin typeface="Open Sans"/>
                          <a:ea typeface="Open Sans"/>
                          <a:cs typeface="Open Sans"/>
                          <a:sym typeface="Open Sans"/>
                        </a:rPr>
                        <a:t>HelioStat</a:t>
                      </a:r>
                      <a:endParaRPr sz="120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lnT w="28575"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r h="390500">
                <a:tc>
                  <a:txBody>
                    <a:bodyPr/>
                    <a:lstStyle/>
                    <a:p>
                      <a:pPr marL="0" lvl="0" indent="0" algn="l" rtl="0">
                        <a:spcBef>
                          <a:spcPts val="0"/>
                        </a:spcBef>
                        <a:spcAft>
                          <a:spcPts val="0"/>
                        </a:spcAft>
                        <a:buNone/>
                      </a:pPr>
                      <a:r>
                        <a:rPr lang="en" sz="1200">
                          <a:latin typeface="Open Sans"/>
                          <a:ea typeface="Open Sans"/>
                          <a:cs typeface="Open Sans"/>
                          <a:sym typeface="Open Sans"/>
                        </a:rPr>
                        <a:t>Baffle Sensitivity</a:t>
                      </a:r>
                      <a:endParaRPr sz="12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latin typeface="Open Sans"/>
                          <a:ea typeface="Open Sans"/>
                          <a:cs typeface="Open Sans"/>
                          <a:sym typeface="Open Sans"/>
                        </a:rPr>
                        <a:t>Baffle</a:t>
                      </a:r>
                      <a:endParaRPr sz="1200">
                        <a:latin typeface="Open Sans"/>
                        <a:ea typeface="Open Sans"/>
                        <a:cs typeface="Open Sans"/>
                        <a:sym typeface="Open Sans"/>
                      </a:endParaRPr>
                    </a:p>
                  </a:txBody>
                  <a:tcPr marL="91425" marR="91425" marT="91425" marB="91425" anchor="ctr">
                    <a:solidFill>
                      <a:srgbClr val="FFF2CC"/>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Jan - Mar 2022</a:t>
                      </a:r>
                      <a:endParaRPr sz="120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a:latin typeface="Open Sans"/>
                          <a:ea typeface="Open Sans"/>
                          <a:cs typeface="Open Sans"/>
                          <a:sym typeface="Open Sans"/>
                        </a:rPr>
                        <a:t>Non-specific</a:t>
                      </a:r>
                      <a:endParaRPr sz="120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a:latin typeface="Open Sans"/>
                          <a:ea typeface="Open Sans"/>
                          <a:cs typeface="Open Sans"/>
                          <a:sym typeface="Open Sans"/>
                        </a:rPr>
                        <a:t>ZEMAX</a:t>
                      </a:r>
                      <a:endParaRPr sz="120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462875">
                <a:tc>
                  <a:txBody>
                    <a:bodyPr/>
                    <a:lstStyle/>
                    <a:p>
                      <a:pPr marL="0" lvl="0" indent="0" algn="l" rtl="0">
                        <a:spcBef>
                          <a:spcPts val="0"/>
                        </a:spcBef>
                        <a:spcAft>
                          <a:spcPts val="0"/>
                        </a:spcAft>
                        <a:buNone/>
                      </a:pPr>
                      <a:r>
                        <a:rPr lang="en" sz="1200">
                          <a:latin typeface="Open Sans"/>
                          <a:ea typeface="Open Sans"/>
                          <a:cs typeface="Open Sans"/>
                          <a:sym typeface="Open Sans"/>
                        </a:rPr>
                        <a:t>Software Performance</a:t>
                      </a:r>
                      <a:endParaRPr sz="12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latin typeface="Open Sans"/>
                          <a:ea typeface="Open Sans"/>
                          <a:cs typeface="Open Sans"/>
                          <a:sym typeface="Open Sans"/>
                        </a:rPr>
                        <a:t>Processing SW + HW</a:t>
                      </a:r>
                      <a:endParaRPr sz="1200">
                        <a:latin typeface="Open Sans"/>
                        <a:ea typeface="Open Sans"/>
                        <a:cs typeface="Open Sans"/>
                        <a:sym typeface="Open Sans"/>
                      </a:endParaRPr>
                    </a:p>
                  </a:txBody>
                  <a:tcPr marL="91425" marR="91425" marT="91425" marB="91425" anchor="ctr">
                    <a:solidFill>
                      <a:srgbClr val="D9EAD3"/>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Jan - Apr 2022</a:t>
                      </a:r>
                      <a:endParaRPr sz="120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a:latin typeface="Open Sans"/>
                          <a:ea typeface="Open Sans"/>
                          <a:cs typeface="Open Sans"/>
                          <a:sym typeface="Open Sans"/>
                        </a:rPr>
                        <a:t>N/A</a:t>
                      </a:r>
                      <a:endParaRPr sz="120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a:latin typeface="Open Sans"/>
                          <a:ea typeface="Open Sans"/>
                          <a:cs typeface="Open Sans"/>
                          <a:sym typeface="Open Sans"/>
                        </a:rPr>
                        <a:t>Monitor, keyboard/mouse</a:t>
                      </a:r>
                      <a:endParaRPr sz="120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461250">
                <a:tc>
                  <a:txBody>
                    <a:bodyPr/>
                    <a:lstStyle/>
                    <a:p>
                      <a:pPr marL="0" lvl="0" indent="0" algn="l" rtl="0">
                        <a:spcBef>
                          <a:spcPts val="0"/>
                        </a:spcBef>
                        <a:spcAft>
                          <a:spcPts val="0"/>
                        </a:spcAft>
                        <a:buNone/>
                      </a:pPr>
                      <a:r>
                        <a:rPr lang="en" sz="1200">
                          <a:latin typeface="Open Sans"/>
                          <a:ea typeface="Open Sans"/>
                          <a:cs typeface="Open Sans"/>
                          <a:sym typeface="Open Sans"/>
                        </a:rPr>
                        <a:t>Electrical </a:t>
                      </a:r>
                      <a:endParaRPr sz="12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Processing SW + HW</a:t>
                      </a:r>
                      <a:endParaRPr sz="1200">
                        <a:latin typeface="Open Sans"/>
                        <a:ea typeface="Open Sans"/>
                        <a:cs typeface="Open Sans"/>
                        <a:sym typeface="Open Sans"/>
                      </a:endParaRPr>
                    </a:p>
                  </a:txBody>
                  <a:tcPr marL="91425" marR="91425" marT="91425" marB="91425" anchor="ctr">
                    <a:solidFill>
                      <a:srgbClr val="D9EAD3"/>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Jan - Feb 2022</a:t>
                      </a:r>
                      <a:endParaRPr sz="120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a:latin typeface="Open Sans"/>
                          <a:ea typeface="Open Sans"/>
                          <a:cs typeface="Open Sans"/>
                          <a:sym typeface="Open Sans"/>
                        </a:rPr>
                        <a:t>Electronics Shop</a:t>
                      </a:r>
                      <a:endParaRPr sz="120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a:latin typeface="Open Sans"/>
                          <a:ea typeface="Open Sans"/>
                          <a:cs typeface="Open Sans"/>
                          <a:sym typeface="Open Sans"/>
                        </a:rPr>
                        <a:t>Logging Multimeter, Oscilloscope, wires, toolbox</a:t>
                      </a:r>
                      <a:endParaRPr sz="120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5"/>
                  </a:ext>
                </a:extLst>
              </a:tr>
              <a:tr h="396200">
                <a:tc rowSpan="2">
                  <a:txBody>
                    <a:bodyPr/>
                    <a:lstStyle/>
                    <a:p>
                      <a:pPr marL="0" lvl="0" indent="0" algn="l" rtl="0">
                        <a:spcBef>
                          <a:spcPts val="0"/>
                        </a:spcBef>
                        <a:spcAft>
                          <a:spcPts val="0"/>
                        </a:spcAft>
                        <a:buNone/>
                      </a:pPr>
                      <a:r>
                        <a:rPr lang="en" sz="1200">
                          <a:latin typeface="Open Sans"/>
                          <a:ea typeface="Open Sans"/>
                          <a:cs typeface="Open Sans"/>
                          <a:sym typeface="Open Sans"/>
                        </a:rPr>
                        <a:t>Full System</a:t>
                      </a:r>
                      <a:endParaRPr sz="12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B w="28575" cap="flat" cmpd="sng">
                      <a:solidFill>
                        <a:srgbClr val="9E9E9E"/>
                      </a:solidFill>
                      <a:prstDash val="solid"/>
                      <a:round/>
                      <a:headEnd type="none" w="sm" len="sm"/>
                      <a:tailEnd type="none" w="sm" len="sm"/>
                    </a:lnB>
                  </a:tcPr>
                </a:tc>
                <a:tc rowSpan="2">
                  <a:txBody>
                    <a:bodyPr/>
                    <a:lstStyle/>
                    <a:p>
                      <a:pPr marL="0" lvl="0" indent="0" algn="ctr" rtl="0">
                        <a:spcBef>
                          <a:spcPts val="0"/>
                        </a:spcBef>
                        <a:spcAft>
                          <a:spcPts val="0"/>
                        </a:spcAft>
                        <a:buNone/>
                      </a:pPr>
                      <a:r>
                        <a:rPr lang="en" sz="1200">
                          <a:latin typeface="Open Sans"/>
                          <a:ea typeface="Open Sans"/>
                          <a:cs typeface="Open Sans"/>
                          <a:sym typeface="Open Sans"/>
                        </a:rPr>
                        <a:t>All</a:t>
                      </a:r>
                      <a:endParaRPr sz="1200">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Mar 2022</a:t>
                      </a:r>
                      <a:endParaRPr sz="1200">
                        <a:latin typeface="Open Sans"/>
                        <a:ea typeface="Open Sans"/>
                        <a:cs typeface="Open Sans"/>
                        <a:sym typeface="Open Sans"/>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Fiske Planetarium</a:t>
                      </a:r>
                      <a:endParaRPr sz="1200">
                        <a:latin typeface="Open Sans"/>
                        <a:ea typeface="Open Sans"/>
                        <a:cs typeface="Open Sans"/>
                        <a:sym typeface="Open Sans"/>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UNK</a:t>
                      </a:r>
                      <a:endParaRPr sz="120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62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1200">
                          <a:latin typeface="Open Sans"/>
                          <a:ea typeface="Open Sans"/>
                          <a:cs typeface="Open Sans"/>
                          <a:sym typeface="Open Sans"/>
                        </a:rPr>
                        <a:t>April 2022</a:t>
                      </a:r>
                      <a:endParaRPr sz="120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Outdoor</a:t>
                      </a:r>
                      <a:endParaRPr sz="120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Open Sans"/>
                          <a:ea typeface="Open Sans"/>
                          <a:cs typeface="Open Sans"/>
                          <a:sym typeface="Open Sans"/>
                        </a:rPr>
                        <a:t>Tripod, rotating motor, pwr src, verification tools</a:t>
                      </a:r>
                      <a:endParaRPr sz="120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1839" name="Google Shape;1839;p71"/>
          <p:cNvPicPr preferRelativeResize="0"/>
          <p:nvPr/>
        </p:nvPicPr>
        <p:blipFill rotWithShape="1">
          <a:blip r:embed="rId3">
            <a:alphaModFix/>
          </a:blip>
          <a:srcRect l="7594" t="19726" r="53099" b="26668"/>
          <a:stretch/>
        </p:blipFill>
        <p:spPr>
          <a:xfrm>
            <a:off x="8719475" y="1544350"/>
            <a:ext cx="214200" cy="209700"/>
          </a:xfrm>
          <a:prstGeom prst="ellipse">
            <a:avLst/>
          </a:prstGeom>
          <a:noFill/>
          <a:ln>
            <a:noFill/>
          </a:ln>
        </p:spPr>
      </p:pic>
      <p:pic>
        <p:nvPicPr>
          <p:cNvPr id="1840" name="Google Shape;1840;p71"/>
          <p:cNvPicPr preferRelativeResize="0"/>
          <p:nvPr/>
        </p:nvPicPr>
        <p:blipFill rotWithShape="1">
          <a:blip r:embed="rId3">
            <a:alphaModFix/>
          </a:blip>
          <a:srcRect l="7594" t="19726" r="53099" b="26668"/>
          <a:stretch/>
        </p:blipFill>
        <p:spPr>
          <a:xfrm>
            <a:off x="8719475" y="1953925"/>
            <a:ext cx="214200" cy="209700"/>
          </a:xfrm>
          <a:prstGeom prst="ellipse">
            <a:avLst/>
          </a:prstGeom>
          <a:noFill/>
          <a:ln>
            <a:noFill/>
          </a:ln>
        </p:spPr>
      </p:pic>
      <p:pic>
        <p:nvPicPr>
          <p:cNvPr id="1841" name="Google Shape;1841;p71"/>
          <p:cNvPicPr preferRelativeResize="0"/>
          <p:nvPr/>
        </p:nvPicPr>
        <p:blipFill rotWithShape="1">
          <a:blip r:embed="rId3">
            <a:alphaModFix/>
          </a:blip>
          <a:srcRect l="7594" t="19726" r="53099" b="26668"/>
          <a:stretch/>
        </p:blipFill>
        <p:spPr>
          <a:xfrm>
            <a:off x="8719475" y="2425413"/>
            <a:ext cx="214200" cy="209700"/>
          </a:xfrm>
          <a:prstGeom prst="ellipse">
            <a:avLst/>
          </a:prstGeom>
          <a:noFill/>
          <a:ln>
            <a:noFill/>
          </a:ln>
        </p:spPr>
      </p:pic>
      <p:pic>
        <p:nvPicPr>
          <p:cNvPr id="1842" name="Google Shape;1842;p71"/>
          <p:cNvPicPr preferRelativeResize="0"/>
          <p:nvPr/>
        </p:nvPicPr>
        <p:blipFill rotWithShape="1">
          <a:blip r:embed="rId3">
            <a:alphaModFix/>
          </a:blip>
          <a:srcRect l="7594" t="19726" r="53099" b="26668"/>
          <a:stretch/>
        </p:blipFill>
        <p:spPr>
          <a:xfrm>
            <a:off x="8719475" y="2994850"/>
            <a:ext cx="214200" cy="209700"/>
          </a:xfrm>
          <a:prstGeom prst="ellipse">
            <a:avLst/>
          </a:prstGeom>
          <a:noFill/>
          <a:ln>
            <a:noFill/>
          </a:ln>
        </p:spPr>
      </p:pic>
      <p:pic>
        <p:nvPicPr>
          <p:cNvPr id="1843" name="Google Shape;1843;p71"/>
          <p:cNvPicPr preferRelativeResize="0"/>
          <p:nvPr/>
        </p:nvPicPr>
        <p:blipFill rotWithShape="1">
          <a:blip r:embed="rId3">
            <a:alphaModFix/>
          </a:blip>
          <a:srcRect l="7594" t="19726" r="53099" b="26668"/>
          <a:stretch/>
        </p:blipFill>
        <p:spPr>
          <a:xfrm>
            <a:off x="8719475" y="3908650"/>
            <a:ext cx="214200" cy="209700"/>
          </a:xfrm>
          <a:prstGeom prst="ellipse">
            <a:avLst/>
          </a:prstGeom>
          <a:noFill/>
          <a:ln>
            <a:noFill/>
          </a:ln>
        </p:spPr>
      </p:pic>
      <p:pic>
        <p:nvPicPr>
          <p:cNvPr id="1844" name="Google Shape;1844;p71"/>
          <p:cNvPicPr preferRelativeResize="0"/>
          <p:nvPr/>
        </p:nvPicPr>
        <p:blipFill rotWithShape="1">
          <a:blip r:embed="rId4">
            <a:alphaModFix/>
          </a:blip>
          <a:srcRect l="8740" t="20805" r="69286" b="20800"/>
          <a:stretch/>
        </p:blipFill>
        <p:spPr>
          <a:xfrm>
            <a:off x="8717075" y="3449350"/>
            <a:ext cx="219000" cy="214500"/>
          </a:xfrm>
          <a:prstGeom prst="ellipse">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cxnSp>
        <p:nvCxnSpPr>
          <p:cNvPr id="1849" name="Google Shape;1849;p72"/>
          <p:cNvCxnSpPr>
            <a:stCxn id="1850" idx="2"/>
          </p:cNvCxnSpPr>
          <p:nvPr/>
        </p:nvCxnSpPr>
        <p:spPr>
          <a:xfrm flipH="1">
            <a:off x="8461339" y="1821973"/>
            <a:ext cx="300" cy="2600700"/>
          </a:xfrm>
          <a:prstGeom prst="straightConnector1">
            <a:avLst/>
          </a:prstGeom>
          <a:noFill/>
          <a:ln w="19050" cap="flat" cmpd="sng">
            <a:solidFill>
              <a:srgbClr val="FF9900"/>
            </a:solidFill>
            <a:prstDash val="solid"/>
            <a:round/>
            <a:headEnd type="none" w="med" len="med"/>
            <a:tailEnd type="none" w="med" len="med"/>
          </a:ln>
        </p:spPr>
      </p:cxnSp>
      <p:cxnSp>
        <p:nvCxnSpPr>
          <p:cNvPr id="1851" name="Google Shape;1851;p72"/>
          <p:cNvCxnSpPr/>
          <p:nvPr/>
        </p:nvCxnSpPr>
        <p:spPr>
          <a:xfrm>
            <a:off x="5222075" y="1464475"/>
            <a:ext cx="7200" cy="3202800"/>
          </a:xfrm>
          <a:prstGeom prst="straightConnector1">
            <a:avLst/>
          </a:prstGeom>
          <a:noFill/>
          <a:ln w="19050" cap="flat" cmpd="sng">
            <a:solidFill>
              <a:srgbClr val="FF9900"/>
            </a:solidFill>
            <a:prstDash val="solid"/>
            <a:round/>
            <a:headEnd type="none" w="med" len="med"/>
            <a:tailEnd type="none" w="med" len="med"/>
          </a:ln>
        </p:spPr>
      </p:cxnSp>
      <p:cxnSp>
        <p:nvCxnSpPr>
          <p:cNvPr id="1852" name="Google Shape;1852;p72"/>
          <p:cNvCxnSpPr/>
          <p:nvPr/>
        </p:nvCxnSpPr>
        <p:spPr>
          <a:xfrm>
            <a:off x="4812728" y="562574"/>
            <a:ext cx="5400" cy="4098600"/>
          </a:xfrm>
          <a:prstGeom prst="straightConnector1">
            <a:avLst/>
          </a:prstGeom>
          <a:noFill/>
          <a:ln w="9525" cap="flat" cmpd="sng">
            <a:solidFill>
              <a:srgbClr val="D9D9D9"/>
            </a:solidFill>
            <a:prstDash val="solid"/>
            <a:round/>
            <a:headEnd type="none" w="med" len="med"/>
            <a:tailEnd type="none" w="med" len="med"/>
          </a:ln>
        </p:spPr>
      </p:cxnSp>
      <p:cxnSp>
        <p:nvCxnSpPr>
          <p:cNvPr id="1853" name="Google Shape;1853;p72"/>
          <p:cNvCxnSpPr>
            <a:stCxn id="1854" idx="2"/>
          </p:cNvCxnSpPr>
          <p:nvPr/>
        </p:nvCxnSpPr>
        <p:spPr>
          <a:xfrm>
            <a:off x="4806654" y="1220548"/>
            <a:ext cx="3600" cy="3444300"/>
          </a:xfrm>
          <a:prstGeom prst="straightConnector1">
            <a:avLst/>
          </a:prstGeom>
          <a:noFill/>
          <a:ln w="19050" cap="flat" cmpd="sng">
            <a:solidFill>
              <a:srgbClr val="FF9900"/>
            </a:solidFill>
            <a:prstDash val="solid"/>
            <a:round/>
            <a:headEnd type="none" w="med" len="med"/>
            <a:tailEnd type="none" w="med" len="med"/>
          </a:ln>
        </p:spPr>
      </p:cxnSp>
      <p:grpSp>
        <p:nvGrpSpPr>
          <p:cNvPr id="1855" name="Google Shape;1855;p72"/>
          <p:cNvGrpSpPr/>
          <p:nvPr/>
        </p:nvGrpSpPr>
        <p:grpSpPr>
          <a:xfrm>
            <a:off x="33952" y="1209677"/>
            <a:ext cx="9137286" cy="2741838"/>
            <a:chOff x="1518625" y="1209675"/>
            <a:chExt cx="7653950" cy="2741838"/>
          </a:xfrm>
        </p:grpSpPr>
        <p:cxnSp>
          <p:nvCxnSpPr>
            <p:cNvPr id="1856" name="Google Shape;1856;p72"/>
            <p:cNvCxnSpPr/>
            <p:nvPr/>
          </p:nvCxnSpPr>
          <p:spPr>
            <a:xfrm rot="10800000">
              <a:off x="1542975" y="1209675"/>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57" name="Google Shape;1857;p72"/>
            <p:cNvCxnSpPr/>
            <p:nvPr/>
          </p:nvCxnSpPr>
          <p:spPr>
            <a:xfrm rot="10800000">
              <a:off x="1532150" y="146685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58" name="Google Shape;1858;p72"/>
            <p:cNvCxnSpPr/>
            <p:nvPr/>
          </p:nvCxnSpPr>
          <p:spPr>
            <a:xfrm rot="10800000">
              <a:off x="1532150" y="171450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59" name="Google Shape;1859;p72"/>
            <p:cNvCxnSpPr/>
            <p:nvPr/>
          </p:nvCxnSpPr>
          <p:spPr>
            <a:xfrm rot="10800000">
              <a:off x="1537563" y="1955288"/>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0" name="Google Shape;1860;p72"/>
            <p:cNvCxnSpPr/>
            <p:nvPr/>
          </p:nvCxnSpPr>
          <p:spPr>
            <a:xfrm rot="10800000">
              <a:off x="1526738" y="2212463"/>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1" name="Google Shape;1861;p72"/>
            <p:cNvCxnSpPr/>
            <p:nvPr/>
          </p:nvCxnSpPr>
          <p:spPr>
            <a:xfrm rot="10800000">
              <a:off x="1526738" y="2460113"/>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2" name="Google Shape;1862;p72"/>
            <p:cNvCxnSpPr/>
            <p:nvPr/>
          </p:nvCxnSpPr>
          <p:spPr>
            <a:xfrm rot="10800000">
              <a:off x="1534863" y="2701075"/>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3" name="Google Shape;1863;p72"/>
            <p:cNvCxnSpPr/>
            <p:nvPr/>
          </p:nvCxnSpPr>
          <p:spPr>
            <a:xfrm rot="10800000">
              <a:off x="1524038" y="295825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4" name="Google Shape;1864;p72"/>
            <p:cNvCxnSpPr/>
            <p:nvPr/>
          </p:nvCxnSpPr>
          <p:spPr>
            <a:xfrm rot="10800000">
              <a:off x="1524038" y="320590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5" name="Google Shape;1865;p72"/>
            <p:cNvCxnSpPr/>
            <p:nvPr/>
          </p:nvCxnSpPr>
          <p:spPr>
            <a:xfrm rot="10800000">
              <a:off x="1529450" y="3446688"/>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6" name="Google Shape;1866;p72"/>
            <p:cNvCxnSpPr/>
            <p:nvPr/>
          </p:nvCxnSpPr>
          <p:spPr>
            <a:xfrm rot="10800000">
              <a:off x="1518625" y="3703863"/>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1867" name="Google Shape;1867;p72"/>
            <p:cNvCxnSpPr/>
            <p:nvPr/>
          </p:nvCxnSpPr>
          <p:spPr>
            <a:xfrm rot="10800000">
              <a:off x="1518625" y="3951513"/>
              <a:ext cx="7629600" cy="0"/>
            </a:xfrm>
            <a:prstGeom prst="straightConnector1">
              <a:avLst/>
            </a:prstGeom>
            <a:noFill/>
            <a:ln w="9525" cap="flat" cmpd="sng">
              <a:solidFill>
                <a:srgbClr val="EFEFEF"/>
              </a:solidFill>
              <a:prstDash val="solid"/>
              <a:round/>
              <a:headEnd type="none" w="med" len="med"/>
              <a:tailEnd type="none" w="med" len="med"/>
            </a:ln>
          </p:spPr>
        </p:cxnSp>
      </p:grpSp>
      <p:sp>
        <p:nvSpPr>
          <p:cNvPr id="1868" name="Google Shape;1868;p7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Spring Semester Scheduling</a:t>
            </a:r>
            <a:endParaRPr/>
          </a:p>
        </p:txBody>
      </p:sp>
      <p:sp>
        <p:nvSpPr>
          <p:cNvPr id="1869" name="Google Shape;1869;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59</a:t>
            </a:fld>
            <a:endParaRPr/>
          </a:p>
        </p:txBody>
      </p:sp>
      <p:sp>
        <p:nvSpPr>
          <p:cNvPr id="1870" name="Google Shape;1870;p72"/>
          <p:cNvSpPr/>
          <p:nvPr/>
        </p:nvSpPr>
        <p:spPr>
          <a:xfrm>
            <a:off x="6532925" y="4777950"/>
            <a:ext cx="13443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cxnSp>
        <p:nvCxnSpPr>
          <p:cNvPr id="1871" name="Google Shape;1871;p72"/>
          <p:cNvCxnSpPr/>
          <p:nvPr/>
        </p:nvCxnSpPr>
        <p:spPr>
          <a:xfrm>
            <a:off x="4453231" y="562574"/>
            <a:ext cx="6000" cy="4096200"/>
          </a:xfrm>
          <a:prstGeom prst="straightConnector1">
            <a:avLst/>
          </a:prstGeom>
          <a:noFill/>
          <a:ln w="9525" cap="flat" cmpd="sng">
            <a:solidFill>
              <a:srgbClr val="EFEFEF"/>
            </a:solidFill>
            <a:prstDash val="solid"/>
            <a:round/>
            <a:headEnd type="none" w="med" len="med"/>
            <a:tailEnd type="none" w="med" len="med"/>
          </a:ln>
        </p:spPr>
      </p:cxnSp>
      <p:cxnSp>
        <p:nvCxnSpPr>
          <p:cNvPr id="1872" name="Google Shape;1872;p72"/>
          <p:cNvCxnSpPr/>
          <p:nvPr/>
        </p:nvCxnSpPr>
        <p:spPr>
          <a:xfrm>
            <a:off x="5172225" y="562574"/>
            <a:ext cx="6900" cy="4098600"/>
          </a:xfrm>
          <a:prstGeom prst="straightConnector1">
            <a:avLst/>
          </a:prstGeom>
          <a:noFill/>
          <a:ln w="9525" cap="flat" cmpd="sng">
            <a:solidFill>
              <a:srgbClr val="EFEFEF"/>
            </a:solidFill>
            <a:prstDash val="solid"/>
            <a:round/>
            <a:headEnd type="none" w="med" len="med"/>
            <a:tailEnd type="none" w="med" len="med"/>
          </a:ln>
        </p:spPr>
      </p:cxnSp>
      <p:cxnSp>
        <p:nvCxnSpPr>
          <p:cNvPr id="1873" name="Google Shape;1873;p72"/>
          <p:cNvCxnSpPr/>
          <p:nvPr/>
        </p:nvCxnSpPr>
        <p:spPr>
          <a:xfrm>
            <a:off x="5891219" y="563161"/>
            <a:ext cx="6900" cy="4095900"/>
          </a:xfrm>
          <a:prstGeom prst="straightConnector1">
            <a:avLst/>
          </a:prstGeom>
          <a:noFill/>
          <a:ln w="9525" cap="flat" cmpd="sng">
            <a:solidFill>
              <a:srgbClr val="EFEFEF"/>
            </a:solidFill>
            <a:prstDash val="solid"/>
            <a:round/>
            <a:headEnd type="none" w="med" len="med"/>
            <a:tailEnd type="none" w="med" len="med"/>
          </a:ln>
        </p:spPr>
      </p:cxnSp>
      <p:cxnSp>
        <p:nvCxnSpPr>
          <p:cNvPr id="1874" name="Google Shape;1874;p72"/>
          <p:cNvCxnSpPr/>
          <p:nvPr/>
        </p:nvCxnSpPr>
        <p:spPr>
          <a:xfrm>
            <a:off x="6250716" y="563161"/>
            <a:ext cx="7800" cy="4098000"/>
          </a:xfrm>
          <a:prstGeom prst="straightConnector1">
            <a:avLst/>
          </a:prstGeom>
          <a:noFill/>
          <a:ln w="9525" cap="flat" cmpd="sng">
            <a:solidFill>
              <a:srgbClr val="EFEFEF"/>
            </a:solidFill>
            <a:prstDash val="solid"/>
            <a:round/>
            <a:headEnd type="none" w="med" len="med"/>
            <a:tailEnd type="none" w="med" len="med"/>
          </a:ln>
        </p:spPr>
      </p:cxnSp>
      <p:cxnSp>
        <p:nvCxnSpPr>
          <p:cNvPr id="1875" name="Google Shape;1875;p72"/>
          <p:cNvCxnSpPr/>
          <p:nvPr/>
        </p:nvCxnSpPr>
        <p:spPr>
          <a:xfrm>
            <a:off x="6610213" y="563161"/>
            <a:ext cx="4800" cy="3758700"/>
          </a:xfrm>
          <a:prstGeom prst="straightConnector1">
            <a:avLst/>
          </a:prstGeom>
          <a:noFill/>
          <a:ln w="9525" cap="flat" cmpd="sng">
            <a:solidFill>
              <a:srgbClr val="EFEFEF"/>
            </a:solidFill>
            <a:prstDash val="solid"/>
            <a:round/>
            <a:headEnd type="none" w="med" len="med"/>
            <a:tailEnd type="none" w="med" len="med"/>
          </a:ln>
        </p:spPr>
      </p:cxnSp>
      <p:cxnSp>
        <p:nvCxnSpPr>
          <p:cNvPr id="1876" name="Google Shape;1876;p72"/>
          <p:cNvCxnSpPr/>
          <p:nvPr/>
        </p:nvCxnSpPr>
        <p:spPr>
          <a:xfrm flipH="1">
            <a:off x="6967610" y="563161"/>
            <a:ext cx="2100" cy="4101600"/>
          </a:xfrm>
          <a:prstGeom prst="straightConnector1">
            <a:avLst/>
          </a:prstGeom>
          <a:noFill/>
          <a:ln w="9525" cap="flat" cmpd="sng">
            <a:solidFill>
              <a:srgbClr val="EFEFEF"/>
            </a:solidFill>
            <a:prstDash val="solid"/>
            <a:round/>
            <a:headEnd type="none" w="med" len="med"/>
            <a:tailEnd type="none" w="med" len="med"/>
          </a:ln>
        </p:spPr>
      </p:cxnSp>
      <p:cxnSp>
        <p:nvCxnSpPr>
          <p:cNvPr id="1877" name="Google Shape;1877;p72"/>
          <p:cNvCxnSpPr/>
          <p:nvPr/>
        </p:nvCxnSpPr>
        <p:spPr>
          <a:xfrm>
            <a:off x="7688704" y="563161"/>
            <a:ext cx="5700" cy="4095900"/>
          </a:xfrm>
          <a:prstGeom prst="straightConnector1">
            <a:avLst/>
          </a:prstGeom>
          <a:noFill/>
          <a:ln w="9525" cap="flat" cmpd="sng">
            <a:solidFill>
              <a:srgbClr val="EFEFEF"/>
            </a:solidFill>
            <a:prstDash val="solid"/>
            <a:round/>
            <a:headEnd type="none" w="med" len="med"/>
            <a:tailEnd type="none" w="med" len="med"/>
          </a:ln>
        </p:spPr>
      </p:cxnSp>
      <p:cxnSp>
        <p:nvCxnSpPr>
          <p:cNvPr id="1878" name="Google Shape;1878;p72"/>
          <p:cNvCxnSpPr/>
          <p:nvPr/>
        </p:nvCxnSpPr>
        <p:spPr>
          <a:xfrm>
            <a:off x="8048201" y="563161"/>
            <a:ext cx="6300" cy="4096800"/>
          </a:xfrm>
          <a:prstGeom prst="straightConnector1">
            <a:avLst/>
          </a:prstGeom>
          <a:noFill/>
          <a:ln w="9525" cap="flat" cmpd="sng">
            <a:solidFill>
              <a:srgbClr val="EFEFEF"/>
            </a:solidFill>
            <a:prstDash val="solid"/>
            <a:round/>
            <a:headEnd type="none" w="med" len="med"/>
            <a:tailEnd type="none" w="med" len="med"/>
          </a:ln>
        </p:spPr>
      </p:cxnSp>
      <p:cxnSp>
        <p:nvCxnSpPr>
          <p:cNvPr id="1879" name="Google Shape;1879;p72"/>
          <p:cNvCxnSpPr/>
          <p:nvPr/>
        </p:nvCxnSpPr>
        <p:spPr>
          <a:xfrm>
            <a:off x="8407698" y="563161"/>
            <a:ext cx="3600" cy="3859500"/>
          </a:xfrm>
          <a:prstGeom prst="straightConnector1">
            <a:avLst/>
          </a:prstGeom>
          <a:noFill/>
          <a:ln w="9525" cap="flat" cmpd="sng">
            <a:solidFill>
              <a:srgbClr val="EFEFEF"/>
            </a:solidFill>
            <a:prstDash val="solid"/>
            <a:round/>
            <a:headEnd type="none" w="med" len="med"/>
            <a:tailEnd type="none" w="med" len="med"/>
          </a:ln>
        </p:spPr>
      </p:cxnSp>
      <p:cxnSp>
        <p:nvCxnSpPr>
          <p:cNvPr id="1880" name="Google Shape;1880;p72"/>
          <p:cNvCxnSpPr/>
          <p:nvPr/>
        </p:nvCxnSpPr>
        <p:spPr>
          <a:xfrm flipH="1">
            <a:off x="9142797" y="576273"/>
            <a:ext cx="6300" cy="4086300"/>
          </a:xfrm>
          <a:prstGeom prst="straightConnector1">
            <a:avLst/>
          </a:prstGeom>
          <a:noFill/>
          <a:ln w="9525" cap="flat" cmpd="sng">
            <a:solidFill>
              <a:schemeClr val="dk2"/>
            </a:solidFill>
            <a:prstDash val="solid"/>
            <a:round/>
            <a:headEnd type="none" w="med" len="med"/>
            <a:tailEnd type="none" w="med" len="med"/>
          </a:ln>
        </p:spPr>
      </p:cxnSp>
      <p:cxnSp>
        <p:nvCxnSpPr>
          <p:cNvPr id="1881" name="Google Shape;1881;p72"/>
          <p:cNvCxnSpPr/>
          <p:nvPr/>
        </p:nvCxnSpPr>
        <p:spPr>
          <a:xfrm flipH="1">
            <a:off x="1576356" y="562574"/>
            <a:ext cx="900" cy="4097400"/>
          </a:xfrm>
          <a:prstGeom prst="straightConnector1">
            <a:avLst/>
          </a:prstGeom>
          <a:noFill/>
          <a:ln w="9525" cap="flat" cmpd="sng">
            <a:solidFill>
              <a:srgbClr val="EFEFEF"/>
            </a:solidFill>
            <a:prstDash val="solid"/>
            <a:round/>
            <a:headEnd type="none" w="med" len="med"/>
            <a:tailEnd type="none" w="med" len="med"/>
          </a:ln>
        </p:spPr>
      </p:cxnSp>
      <p:cxnSp>
        <p:nvCxnSpPr>
          <p:cNvPr id="1882" name="Google Shape;1882;p72"/>
          <p:cNvCxnSpPr/>
          <p:nvPr/>
        </p:nvCxnSpPr>
        <p:spPr>
          <a:xfrm flipH="1">
            <a:off x="1933454" y="562574"/>
            <a:ext cx="3300" cy="4097400"/>
          </a:xfrm>
          <a:prstGeom prst="straightConnector1">
            <a:avLst/>
          </a:prstGeom>
          <a:noFill/>
          <a:ln w="9525" cap="flat" cmpd="sng">
            <a:solidFill>
              <a:srgbClr val="EFEFEF"/>
            </a:solidFill>
            <a:prstDash val="solid"/>
            <a:round/>
            <a:headEnd type="none" w="med" len="med"/>
            <a:tailEnd type="none" w="med" len="med"/>
          </a:ln>
        </p:spPr>
      </p:cxnSp>
      <p:cxnSp>
        <p:nvCxnSpPr>
          <p:cNvPr id="1883" name="Google Shape;1883;p72"/>
          <p:cNvCxnSpPr/>
          <p:nvPr/>
        </p:nvCxnSpPr>
        <p:spPr>
          <a:xfrm>
            <a:off x="2296252" y="562574"/>
            <a:ext cx="1500" cy="4097400"/>
          </a:xfrm>
          <a:prstGeom prst="straightConnector1">
            <a:avLst/>
          </a:prstGeom>
          <a:noFill/>
          <a:ln w="9525" cap="flat" cmpd="sng">
            <a:solidFill>
              <a:srgbClr val="EFEFEF"/>
            </a:solidFill>
            <a:prstDash val="solid"/>
            <a:round/>
            <a:headEnd type="none" w="med" len="med"/>
            <a:tailEnd type="none" w="med" len="med"/>
          </a:ln>
        </p:spPr>
      </p:cxnSp>
      <p:cxnSp>
        <p:nvCxnSpPr>
          <p:cNvPr id="1884" name="Google Shape;1884;p72"/>
          <p:cNvCxnSpPr/>
          <p:nvPr/>
        </p:nvCxnSpPr>
        <p:spPr>
          <a:xfrm>
            <a:off x="3015249" y="562574"/>
            <a:ext cx="6600" cy="3764100"/>
          </a:xfrm>
          <a:prstGeom prst="straightConnector1">
            <a:avLst/>
          </a:prstGeom>
          <a:noFill/>
          <a:ln w="9525" cap="flat" cmpd="sng">
            <a:solidFill>
              <a:srgbClr val="EFEFEF"/>
            </a:solidFill>
            <a:prstDash val="solid"/>
            <a:round/>
            <a:headEnd type="none" w="med" len="med"/>
            <a:tailEnd type="none" w="med" len="med"/>
          </a:ln>
        </p:spPr>
      </p:cxnSp>
      <p:cxnSp>
        <p:nvCxnSpPr>
          <p:cNvPr id="1885" name="Google Shape;1885;p72"/>
          <p:cNvCxnSpPr/>
          <p:nvPr/>
        </p:nvCxnSpPr>
        <p:spPr>
          <a:xfrm>
            <a:off x="3374747" y="566924"/>
            <a:ext cx="1200" cy="4093200"/>
          </a:xfrm>
          <a:prstGeom prst="straightConnector1">
            <a:avLst/>
          </a:prstGeom>
          <a:noFill/>
          <a:ln w="9525" cap="flat" cmpd="sng">
            <a:solidFill>
              <a:srgbClr val="EFEFEF"/>
            </a:solidFill>
            <a:prstDash val="solid"/>
            <a:round/>
            <a:headEnd type="none" w="med" len="med"/>
            <a:tailEnd type="none" w="med" len="med"/>
          </a:ln>
        </p:spPr>
      </p:cxnSp>
      <p:cxnSp>
        <p:nvCxnSpPr>
          <p:cNvPr id="1886" name="Google Shape;1886;p72"/>
          <p:cNvCxnSpPr/>
          <p:nvPr/>
        </p:nvCxnSpPr>
        <p:spPr>
          <a:xfrm>
            <a:off x="3734245" y="566924"/>
            <a:ext cx="1800" cy="4093200"/>
          </a:xfrm>
          <a:prstGeom prst="straightConnector1">
            <a:avLst/>
          </a:prstGeom>
          <a:noFill/>
          <a:ln w="9525" cap="flat" cmpd="sng">
            <a:solidFill>
              <a:srgbClr val="EFEFEF"/>
            </a:solidFill>
            <a:prstDash val="solid"/>
            <a:round/>
            <a:headEnd type="none" w="med" len="med"/>
            <a:tailEnd type="none" w="med" len="med"/>
          </a:ln>
        </p:spPr>
      </p:cxnSp>
      <p:sp>
        <p:nvSpPr>
          <p:cNvPr id="1887" name="Google Shape;1887;p72"/>
          <p:cNvSpPr txBox="1"/>
          <p:nvPr/>
        </p:nvSpPr>
        <p:spPr>
          <a:xfrm>
            <a:off x="4825" y="561975"/>
            <a:ext cx="9144000" cy="400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cxnSp>
        <p:nvCxnSpPr>
          <p:cNvPr id="1888" name="Google Shape;1888;p72"/>
          <p:cNvCxnSpPr/>
          <p:nvPr/>
        </p:nvCxnSpPr>
        <p:spPr>
          <a:xfrm>
            <a:off x="2659850" y="561975"/>
            <a:ext cx="2400" cy="4100400"/>
          </a:xfrm>
          <a:prstGeom prst="straightConnector1">
            <a:avLst/>
          </a:prstGeom>
          <a:noFill/>
          <a:ln w="28575" cap="flat" cmpd="sng">
            <a:solidFill>
              <a:schemeClr val="dk2"/>
            </a:solidFill>
            <a:prstDash val="solid"/>
            <a:round/>
            <a:headEnd type="none" w="med" len="med"/>
            <a:tailEnd type="none" w="med" len="med"/>
          </a:ln>
        </p:spPr>
      </p:cxnSp>
      <p:cxnSp>
        <p:nvCxnSpPr>
          <p:cNvPr id="1889" name="Google Shape;1889;p72"/>
          <p:cNvCxnSpPr/>
          <p:nvPr/>
        </p:nvCxnSpPr>
        <p:spPr>
          <a:xfrm>
            <a:off x="5531722" y="563161"/>
            <a:ext cx="9600" cy="4099200"/>
          </a:xfrm>
          <a:prstGeom prst="straightConnector1">
            <a:avLst/>
          </a:prstGeom>
          <a:noFill/>
          <a:ln w="28575" cap="flat" cmpd="sng">
            <a:solidFill>
              <a:schemeClr val="dk2"/>
            </a:solidFill>
            <a:prstDash val="solid"/>
            <a:round/>
            <a:headEnd type="none" w="med" len="med"/>
            <a:tailEnd type="none" w="med" len="med"/>
          </a:ln>
        </p:spPr>
      </p:cxnSp>
      <p:cxnSp>
        <p:nvCxnSpPr>
          <p:cNvPr id="1890" name="Google Shape;1890;p72"/>
          <p:cNvCxnSpPr/>
          <p:nvPr/>
        </p:nvCxnSpPr>
        <p:spPr>
          <a:xfrm>
            <a:off x="4093733" y="562574"/>
            <a:ext cx="1200" cy="4097400"/>
          </a:xfrm>
          <a:prstGeom prst="straightConnector1">
            <a:avLst/>
          </a:prstGeom>
          <a:noFill/>
          <a:ln w="28575" cap="flat" cmpd="sng">
            <a:solidFill>
              <a:schemeClr val="dk2"/>
            </a:solidFill>
            <a:prstDash val="solid"/>
            <a:round/>
            <a:headEnd type="none" w="med" len="med"/>
            <a:tailEnd type="none" w="med" len="med"/>
          </a:ln>
        </p:spPr>
      </p:cxnSp>
      <p:cxnSp>
        <p:nvCxnSpPr>
          <p:cNvPr id="1891" name="Google Shape;1891;p72"/>
          <p:cNvCxnSpPr/>
          <p:nvPr/>
        </p:nvCxnSpPr>
        <p:spPr>
          <a:xfrm>
            <a:off x="7329207" y="563161"/>
            <a:ext cx="11400" cy="4099200"/>
          </a:xfrm>
          <a:prstGeom prst="straightConnector1">
            <a:avLst/>
          </a:prstGeom>
          <a:noFill/>
          <a:ln w="28575" cap="flat" cmpd="sng">
            <a:solidFill>
              <a:schemeClr val="dk2"/>
            </a:solidFill>
            <a:prstDash val="solid"/>
            <a:round/>
            <a:headEnd type="none" w="med" len="med"/>
            <a:tailEnd type="none" w="med" len="med"/>
          </a:ln>
        </p:spPr>
      </p:cxnSp>
      <p:cxnSp>
        <p:nvCxnSpPr>
          <p:cNvPr id="1892" name="Google Shape;1892;p72"/>
          <p:cNvCxnSpPr/>
          <p:nvPr/>
        </p:nvCxnSpPr>
        <p:spPr>
          <a:xfrm flipH="1">
            <a:off x="8766295" y="563161"/>
            <a:ext cx="900" cy="3857100"/>
          </a:xfrm>
          <a:prstGeom prst="straightConnector1">
            <a:avLst/>
          </a:prstGeom>
          <a:noFill/>
          <a:ln w="28575" cap="flat" cmpd="sng">
            <a:solidFill>
              <a:schemeClr val="dk2"/>
            </a:solidFill>
            <a:prstDash val="solid"/>
            <a:round/>
            <a:headEnd type="none" w="med" len="med"/>
            <a:tailEnd type="none" w="med" len="med"/>
          </a:ln>
        </p:spPr>
      </p:cxnSp>
      <p:sp>
        <p:nvSpPr>
          <p:cNvPr id="1893" name="Google Shape;1893;p72"/>
          <p:cNvSpPr txBox="1"/>
          <p:nvPr/>
        </p:nvSpPr>
        <p:spPr>
          <a:xfrm>
            <a:off x="1302629" y="577425"/>
            <a:ext cx="12321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December</a:t>
            </a:r>
            <a:endParaRPr sz="1200" b="1"/>
          </a:p>
        </p:txBody>
      </p:sp>
      <p:sp>
        <p:nvSpPr>
          <p:cNvPr id="1894" name="Google Shape;1894;p72"/>
          <p:cNvSpPr txBox="1"/>
          <p:nvPr/>
        </p:nvSpPr>
        <p:spPr>
          <a:xfrm>
            <a:off x="2897080" y="577423"/>
            <a:ext cx="9552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January</a:t>
            </a:r>
            <a:endParaRPr sz="1200" b="1"/>
          </a:p>
        </p:txBody>
      </p:sp>
      <p:sp>
        <p:nvSpPr>
          <p:cNvPr id="1895" name="Google Shape;1895;p72"/>
          <p:cNvSpPr txBox="1"/>
          <p:nvPr/>
        </p:nvSpPr>
        <p:spPr>
          <a:xfrm>
            <a:off x="4335725" y="577423"/>
            <a:ext cx="9552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February</a:t>
            </a:r>
            <a:endParaRPr sz="1200" b="1"/>
          </a:p>
        </p:txBody>
      </p:sp>
      <p:sp>
        <p:nvSpPr>
          <p:cNvPr id="1896" name="Google Shape;1896;p72"/>
          <p:cNvSpPr txBox="1"/>
          <p:nvPr/>
        </p:nvSpPr>
        <p:spPr>
          <a:xfrm>
            <a:off x="5956320" y="577423"/>
            <a:ext cx="9552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March</a:t>
            </a:r>
            <a:endParaRPr sz="1200" b="1"/>
          </a:p>
        </p:txBody>
      </p:sp>
      <p:sp>
        <p:nvSpPr>
          <p:cNvPr id="1897" name="Google Shape;1897;p72"/>
          <p:cNvSpPr txBox="1"/>
          <p:nvPr/>
        </p:nvSpPr>
        <p:spPr>
          <a:xfrm>
            <a:off x="7576267" y="577423"/>
            <a:ext cx="9552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April</a:t>
            </a:r>
            <a:endParaRPr sz="1200" b="1"/>
          </a:p>
        </p:txBody>
      </p:sp>
      <p:sp>
        <p:nvSpPr>
          <p:cNvPr id="1898" name="Google Shape;1898;p72"/>
          <p:cNvSpPr/>
          <p:nvPr/>
        </p:nvSpPr>
        <p:spPr>
          <a:xfrm>
            <a:off x="5096725" y="1220548"/>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2"/>
          <p:cNvSpPr/>
          <p:nvPr/>
        </p:nvSpPr>
        <p:spPr>
          <a:xfrm>
            <a:off x="8334289" y="1572973"/>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72"/>
          <p:cNvSpPr txBox="1"/>
          <p:nvPr/>
        </p:nvSpPr>
        <p:spPr>
          <a:xfrm>
            <a:off x="4817670" y="911398"/>
            <a:ext cx="1246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highlight>
                  <a:srgbClr val="F9CB9C"/>
                </a:highlight>
              </a:rPr>
              <a:t>AIAA Paper</a:t>
            </a:r>
            <a:endParaRPr sz="1200" b="1">
              <a:solidFill>
                <a:schemeClr val="dk1"/>
              </a:solidFill>
              <a:highlight>
                <a:srgbClr val="F9CB9C"/>
              </a:highlight>
            </a:endParaRPr>
          </a:p>
        </p:txBody>
      </p:sp>
      <p:sp>
        <p:nvSpPr>
          <p:cNvPr id="1900" name="Google Shape;1900;p72"/>
          <p:cNvSpPr txBox="1"/>
          <p:nvPr/>
        </p:nvSpPr>
        <p:spPr>
          <a:xfrm>
            <a:off x="5351336" y="1160398"/>
            <a:ext cx="761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9CB9C"/>
                </a:highlight>
              </a:rPr>
              <a:t>TRR</a:t>
            </a:r>
            <a:endParaRPr sz="1200" b="1">
              <a:solidFill>
                <a:schemeClr val="dk1"/>
              </a:solidFill>
              <a:highlight>
                <a:srgbClr val="F9CB9C"/>
              </a:highlight>
            </a:endParaRPr>
          </a:p>
        </p:txBody>
      </p:sp>
      <p:sp>
        <p:nvSpPr>
          <p:cNvPr id="1901" name="Google Shape;1901;p72"/>
          <p:cNvSpPr txBox="1"/>
          <p:nvPr/>
        </p:nvSpPr>
        <p:spPr>
          <a:xfrm>
            <a:off x="8552099" y="1512823"/>
            <a:ext cx="58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9CB9C"/>
                </a:highlight>
              </a:rPr>
              <a:t>SFR</a:t>
            </a:r>
            <a:endParaRPr sz="1200" b="1">
              <a:solidFill>
                <a:schemeClr val="dk1"/>
              </a:solidFill>
              <a:highlight>
                <a:srgbClr val="F9CB9C"/>
              </a:highlight>
            </a:endParaRPr>
          </a:p>
        </p:txBody>
      </p:sp>
      <p:sp>
        <p:nvSpPr>
          <p:cNvPr id="1902" name="Google Shape;1902;p72"/>
          <p:cNvSpPr txBox="1"/>
          <p:nvPr/>
        </p:nvSpPr>
        <p:spPr>
          <a:xfrm>
            <a:off x="3394448" y="1411723"/>
            <a:ext cx="2893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FF2CC"/>
                </a:highlight>
              </a:rPr>
              <a:t>Baffle ZEMAX Development</a:t>
            </a:r>
            <a:endParaRPr sz="1200" b="1">
              <a:solidFill>
                <a:schemeClr val="dk1"/>
              </a:solidFill>
              <a:highlight>
                <a:srgbClr val="FFF2CC"/>
              </a:highlight>
            </a:endParaRPr>
          </a:p>
        </p:txBody>
      </p:sp>
      <p:sp>
        <p:nvSpPr>
          <p:cNvPr id="1903" name="Google Shape;1903;p72"/>
          <p:cNvSpPr txBox="1"/>
          <p:nvPr/>
        </p:nvSpPr>
        <p:spPr>
          <a:xfrm>
            <a:off x="1744876" y="3840775"/>
            <a:ext cx="1631700" cy="369300"/>
          </a:xfrm>
          <a:prstGeom prst="rect">
            <a:avLst/>
          </a:prstGeom>
          <a:solidFill>
            <a:srgbClr val="E6AAF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Winter Break</a:t>
            </a:r>
            <a:endParaRPr sz="1200" b="1"/>
          </a:p>
        </p:txBody>
      </p:sp>
      <p:sp>
        <p:nvSpPr>
          <p:cNvPr id="1904" name="Google Shape;1904;p72"/>
          <p:cNvSpPr txBox="1"/>
          <p:nvPr/>
        </p:nvSpPr>
        <p:spPr>
          <a:xfrm>
            <a:off x="4425487" y="1649249"/>
            <a:ext cx="244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4CCCC"/>
                </a:highlight>
              </a:rPr>
              <a:t>Software Optimization</a:t>
            </a:r>
            <a:endParaRPr sz="1200" b="1">
              <a:solidFill>
                <a:schemeClr val="dk1"/>
              </a:solidFill>
              <a:highlight>
                <a:srgbClr val="F4CCCC"/>
              </a:highlight>
            </a:endParaRPr>
          </a:p>
        </p:txBody>
      </p:sp>
      <p:sp>
        <p:nvSpPr>
          <p:cNvPr id="1905" name="Google Shape;1905;p72"/>
          <p:cNvSpPr txBox="1"/>
          <p:nvPr/>
        </p:nvSpPr>
        <p:spPr>
          <a:xfrm>
            <a:off x="5191087" y="2407213"/>
            <a:ext cx="212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FF2CC"/>
                </a:highlight>
              </a:rPr>
              <a:t> Baffle Prototype Mfg</a:t>
            </a:r>
            <a:endParaRPr sz="1200" b="1">
              <a:solidFill>
                <a:schemeClr val="dk1"/>
              </a:solidFill>
              <a:highlight>
                <a:srgbClr val="FFF2CC"/>
              </a:highlight>
            </a:endParaRPr>
          </a:p>
        </p:txBody>
      </p:sp>
      <p:sp>
        <p:nvSpPr>
          <p:cNvPr id="1906" name="Google Shape;1906;p72"/>
          <p:cNvSpPr txBox="1"/>
          <p:nvPr/>
        </p:nvSpPr>
        <p:spPr>
          <a:xfrm>
            <a:off x="3549684" y="1911949"/>
            <a:ext cx="244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CFE2F3"/>
                </a:highlight>
              </a:rPr>
              <a:t>Optics &amp; Electronics Assy.</a:t>
            </a:r>
            <a:endParaRPr sz="1200" b="1">
              <a:solidFill>
                <a:schemeClr val="dk1"/>
              </a:solidFill>
              <a:highlight>
                <a:srgbClr val="CFE2F3"/>
              </a:highlight>
            </a:endParaRPr>
          </a:p>
        </p:txBody>
      </p:sp>
      <p:sp>
        <p:nvSpPr>
          <p:cNvPr id="1907" name="Google Shape;1907;p72"/>
          <p:cNvSpPr/>
          <p:nvPr/>
        </p:nvSpPr>
        <p:spPr>
          <a:xfrm>
            <a:off x="1219850" y="1757925"/>
            <a:ext cx="2873700" cy="1602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72"/>
          <p:cNvSpPr/>
          <p:nvPr/>
        </p:nvSpPr>
        <p:spPr>
          <a:xfrm>
            <a:off x="1588197" y="1529700"/>
            <a:ext cx="1428600" cy="160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72"/>
          <p:cNvSpPr/>
          <p:nvPr/>
        </p:nvSpPr>
        <p:spPr>
          <a:xfrm>
            <a:off x="1577250" y="2005475"/>
            <a:ext cx="1798800" cy="16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0" name="Google Shape;1910;p72"/>
          <p:cNvCxnSpPr/>
          <p:nvPr/>
        </p:nvCxnSpPr>
        <p:spPr>
          <a:xfrm>
            <a:off x="1217758" y="562574"/>
            <a:ext cx="3900" cy="3888000"/>
          </a:xfrm>
          <a:prstGeom prst="straightConnector1">
            <a:avLst/>
          </a:prstGeom>
          <a:noFill/>
          <a:ln w="28575" cap="flat" cmpd="sng">
            <a:solidFill>
              <a:srgbClr val="595959"/>
            </a:solidFill>
            <a:prstDash val="solid"/>
            <a:round/>
            <a:headEnd type="none" w="med" len="med"/>
            <a:tailEnd type="none" w="med" len="med"/>
          </a:ln>
        </p:spPr>
      </p:cxnSp>
      <p:sp>
        <p:nvSpPr>
          <p:cNvPr id="1911" name="Google Shape;1911;p72"/>
          <p:cNvSpPr txBox="1"/>
          <p:nvPr/>
        </p:nvSpPr>
        <p:spPr>
          <a:xfrm>
            <a:off x="117765" y="577425"/>
            <a:ext cx="10422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t>Duration</a:t>
            </a:r>
            <a:endParaRPr sz="1200" b="1"/>
          </a:p>
        </p:txBody>
      </p:sp>
      <p:sp>
        <p:nvSpPr>
          <p:cNvPr id="1854" name="Google Shape;1854;p72"/>
          <p:cNvSpPr/>
          <p:nvPr/>
        </p:nvSpPr>
        <p:spPr>
          <a:xfrm>
            <a:off x="4679304" y="971548"/>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72"/>
          <p:cNvSpPr/>
          <p:nvPr/>
        </p:nvSpPr>
        <p:spPr>
          <a:xfrm>
            <a:off x="7138375" y="3517575"/>
            <a:ext cx="548700" cy="160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72"/>
          <p:cNvSpPr txBox="1"/>
          <p:nvPr/>
        </p:nvSpPr>
        <p:spPr>
          <a:xfrm>
            <a:off x="7906525" y="3389925"/>
            <a:ext cx="198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D9D2E9"/>
                </a:highlight>
              </a:rPr>
              <a:t>Outdoor Test</a:t>
            </a:r>
            <a:endParaRPr sz="1200" b="1">
              <a:solidFill>
                <a:schemeClr val="dk1"/>
              </a:solidFill>
              <a:highlight>
                <a:srgbClr val="D9D2E9"/>
              </a:highlight>
            </a:endParaRPr>
          </a:p>
        </p:txBody>
      </p:sp>
      <p:sp>
        <p:nvSpPr>
          <p:cNvPr id="1914" name="Google Shape;1914;p72"/>
          <p:cNvSpPr txBox="1"/>
          <p:nvPr/>
        </p:nvSpPr>
        <p:spPr>
          <a:xfrm>
            <a:off x="105275" y="934500"/>
            <a:ext cx="1042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p:txBody>
      </p:sp>
      <p:sp>
        <p:nvSpPr>
          <p:cNvPr id="1915" name="Google Shape;1915;p72"/>
          <p:cNvSpPr txBox="1"/>
          <p:nvPr/>
        </p:nvSpPr>
        <p:spPr>
          <a:xfrm>
            <a:off x="105275" y="1183500"/>
            <a:ext cx="1042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p:txBody>
      </p:sp>
      <p:sp>
        <p:nvSpPr>
          <p:cNvPr id="1916" name="Google Shape;1916;p72"/>
          <p:cNvSpPr txBox="1"/>
          <p:nvPr/>
        </p:nvSpPr>
        <p:spPr>
          <a:xfrm>
            <a:off x="105275" y="14348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4 </a:t>
            </a:r>
            <a:r>
              <a:rPr lang="en" sz="1000" b="1">
                <a:solidFill>
                  <a:schemeClr val="dk1"/>
                </a:solidFill>
              </a:rPr>
              <a:t>wks ± 1.0</a:t>
            </a:r>
            <a:endParaRPr sz="1000" b="1"/>
          </a:p>
        </p:txBody>
      </p:sp>
      <p:sp>
        <p:nvSpPr>
          <p:cNvPr id="1917" name="Google Shape;1917;p72"/>
          <p:cNvSpPr txBox="1"/>
          <p:nvPr/>
        </p:nvSpPr>
        <p:spPr>
          <a:xfrm>
            <a:off x="105275" y="167647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8 </a:t>
            </a:r>
            <a:r>
              <a:rPr lang="en" sz="1000" b="1">
                <a:solidFill>
                  <a:schemeClr val="dk1"/>
                </a:solidFill>
              </a:rPr>
              <a:t>wks ± 1.0</a:t>
            </a:r>
            <a:endParaRPr sz="1000" b="1"/>
          </a:p>
        </p:txBody>
      </p:sp>
      <p:sp>
        <p:nvSpPr>
          <p:cNvPr id="1918" name="Google Shape;1918;p72"/>
          <p:cNvSpPr txBox="1"/>
          <p:nvPr/>
        </p:nvSpPr>
        <p:spPr>
          <a:xfrm>
            <a:off x="105275" y="193515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5 </a:t>
            </a:r>
            <a:r>
              <a:rPr lang="en" sz="1000" b="1">
                <a:solidFill>
                  <a:schemeClr val="dk1"/>
                </a:solidFill>
              </a:rPr>
              <a:t>wks ± 0.2</a:t>
            </a:r>
            <a:endParaRPr sz="1000" b="1"/>
          </a:p>
        </p:txBody>
      </p:sp>
      <p:sp>
        <p:nvSpPr>
          <p:cNvPr id="1919" name="Google Shape;1919;p72"/>
          <p:cNvSpPr txBox="1"/>
          <p:nvPr/>
        </p:nvSpPr>
        <p:spPr>
          <a:xfrm>
            <a:off x="105275" y="216945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3.7 </a:t>
            </a:r>
            <a:r>
              <a:rPr lang="en" sz="1000" b="1">
                <a:solidFill>
                  <a:schemeClr val="dk1"/>
                </a:solidFill>
              </a:rPr>
              <a:t>wks ± 0.6</a:t>
            </a:r>
            <a:endParaRPr sz="1000" b="1"/>
          </a:p>
        </p:txBody>
      </p:sp>
      <p:sp>
        <p:nvSpPr>
          <p:cNvPr id="1920" name="Google Shape;1920;p72"/>
          <p:cNvSpPr txBox="1"/>
          <p:nvPr/>
        </p:nvSpPr>
        <p:spPr>
          <a:xfrm>
            <a:off x="105275" y="243547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4.0 </a:t>
            </a:r>
            <a:r>
              <a:rPr lang="en" sz="1000" b="1">
                <a:solidFill>
                  <a:schemeClr val="dk1"/>
                </a:solidFill>
              </a:rPr>
              <a:t>wks ± 2.0</a:t>
            </a:r>
            <a:endParaRPr sz="1000" b="1"/>
          </a:p>
        </p:txBody>
      </p:sp>
      <p:sp>
        <p:nvSpPr>
          <p:cNvPr id="1921" name="Google Shape;1921;p72"/>
          <p:cNvSpPr txBox="1"/>
          <p:nvPr/>
        </p:nvSpPr>
        <p:spPr>
          <a:xfrm>
            <a:off x="105275" y="26624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1 </a:t>
            </a:r>
            <a:r>
              <a:rPr lang="en" sz="1000" b="1">
                <a:solidFill>
                  <a:schemeClr val="dk1"/>
                </a:solidFill>
              </a:rPr>
              <a:t>wk ± 0.6</a:t>
            </a:r>
            <a:endParaRPr sz="1000" b="1"/>
          </a:p>
        </p:txBody>
      </p:sp>
      <p:sp>
        <p:nvSpPr>
          <p:cNvPr id="1922" name="Google Shape;1922;p72"/>
          <p:cNvSpPr txBox="1"/>
          <p:nvPr/>
        </p:nvSpPr>
        <p:spPr>
          <a:xfrm>
            <a:off x="105275" y="293580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rPr>
              <a:t>1 wk ± 0.6</a:t>
            </a:r>
            <a:endParaRPr sz="1000" b="1"/>
          </a:p>
        </p:txBody>
      </p:sp>
      <p:sp>
        <p:nvSpPr>
          <p:cNvPr id="1923" name="Google Shape;1923;p72"/>
          <p:cNvSpPr txBox="1"/>
          <p:nvPr/>
        </p:nvSpPr>
        <p:spPr>
          <a:xfrm>
            <a:off x="105275" y="315540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1.6 </a:t>
            </a:r>
            <a:r>
              <a:rPr lang="en" sz="1000" b="1">
                <a:solidFill>
                  <a:schemeClr val="dk1"/>
                </a:solidFill>
              </a:rPr>
              <a:t>wks ± 0.6</a:t>
            </a:r>
            <a:endParaRPr sz="1000" b="1"/>
          </a:p>
        </p:txBody>
      </p:sp>
      <p:sp>
        <p:nvSpPr>
          <p:cNvPr id="1924" name="Google Shape;1924;p72"/>
          <p:cNvSpPr txBox="1"/>
          <p:nvPr/>
        </p:nvSpPr>
        <p:spPr>
          <a:xfrm>
            <a:off x="105275" y="34361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1.6 </a:t>
            </a:r>
            <a:r>
              <a:rPr lang="en" sz="1000" b="1">
                <a:solidFill>
                  <a:schemeClr val="dk1"/>
                </a:solidFill>
              </a:rPr>
              <a:t>wks ± 0.6</a:t>
            </a:r>
            <a:endParaRPr sz="1000" b="1"/>
          </a:p>
        </p:txBody>
      </p:sp>
      <p:sp>
        <p:nvSpPr>
          <p:cNvPr id="1925" name="Google Shape;1925;p72"/>
          <p:cNvSpPr txBox="1"/>
          <p:nvPr/>
        </p:nvSpPr>
        <p:spPr>
          <a:xfrm>
            <a:off x="105275" y="370215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3 </a:t>
            </a:r>
            <a:r>
              <a:rPr lang="en" sz="1000" b="1">
                <a:solidFill>
                  <a:schemeClr val="dk1"/>
                </a:solidFill>
              </a:rPr>
              <a:t>wks ± 0.0</a:t>
            </a:r>
            <a:endParaRPr sz="1000" b="1"/>
          </a:p>
        </p:txBody>
      </p:sp>
      <p:sp>
        <p:nvSpPr>
          <p:cNvPr id="1926" name="Google Shape;1926;p72"/>
          <p:cNvSpPr/>
          <p:nvPr/>
        </p:nvSpPr>
        <p:spPr>
          <a:xfrm>
            <a:off x="5844239" y="3017800"/>
            <a:ext cx="358800" cy="160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72"/>
          <p:cNvSpPr txBox="1"/>
          <p:nvPr/>
        </p:nvSpPr>
        <p:spPr>
          <a:xfrm>
            <a:off x="6396922" y="2902474"/>
            <a:ext cx="244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D9D2E9"/>
                </a:highlight>
              </a:rPr>
              <a:t>HelioStat Testing</a:t>
            </a:r>
            <a:endParaRPr sz="1200" b="1">
              <a:solidFill>
                <a:schemeClr val="dk1"/>
              </a:solidFill>
              <a:highlight>
                <a:srgbClr val="D9D2E9"/>
              </a:highlight>
            </a:endParaRPr>
          </a:p>
        </p:txBody>
      </p:sp>
      <p:sp>
        <p:nvSpPr>
          <p:cNvPr id="1928" name="Google Shape;1928;p72"/>
          <p:cNvSpPr txBox="1"/>
          <p:nvPr/>
        </p:nvSpPr>
        <p:spPr>
          <a:xfrm>
            <a:off x="5149428" y="2150088"/>
            <a:ext cx="252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CFE2F3"/>
                </a:highlight>
              </a:rPr>
              <a:t>Imaging Accuracy Testing</a:t>
            </a:r>
            <a:endParaRPr sz="1200" b="1">
              <a:solidFill>
                <a:schemeClr val="dk1"/>
              </a:solidFill>
              <a:highlight>
                <a:srgbClr val="CFE2F3"/>
              </a:highlight>
            </a:endParaRPr>
          </a:p>
        </p:txBody>
      </p:sp>
      <p:cxnSp>
        <p:nvCxnSpPr>
          <p:cNvPr id="1929" name="Google Shape;1929;p72"/>
          <p:cNvCxnSpPr>
            <a:stCxn id="1907" idx="3"/>
          </p:cNvCxnSpPr>
          <p:nvPr/>
        </p:nvCxnSpPr>
        <p:spPr>
          <a:xfrm>
            <a:off x="4093550" y="1838025"/>
            <a:ext cx="373500" cy="1500"/>
          </a:xfrm>
          <a:prstGeom prst="straightConnector1">
            <a:avLst/>
          </a:prstGeom>
          <a:noFill/>
          <a:ln w="19050" cap="flat" cmpd="sng">
            <a:solidFill>
              <a:schemeClr val="dk2"/>
            </a:solidFill>
            <a:prstDash val="solid"/>
            <a:round/>
            <a:headEnd type="none" w="med" len="med"/>
            <a:tailEnd type="oval" w="med" len="med"/>
          </a:ln>
        </p:spPr>
      </p:cxnSp>
      <p:cxnSp>
        <p:nvCxnSpPr>
          <p:cNvPr id="1930" name="Google Shape;1930;p72"/>
          <p:cNvCxnSpPr>
            <a:stCxn id="1908" idx="3"/>
          </p:cNvCxnSpPr>
          <p:nvPr/>
        </p:nvCxnSpPr>
        <p:spPr>
          <a:xfrm>
            <a:off x="3016797" y="1609800"/>
            <a:ext cx="384900" cy="1200"/>
          </a:xfrm>
          <a:prstGeom prst="straightConnector1">
            <a:avLst/>
          </a:prstGeom>
          <a:noFill/>
          <a:ln w="19050" cap="flat" cmpd="sng">
            <a:solidFill>
              <a:srgbClr val="595959"/>
            </a:solidFill>
            <a:prstDash val="solid"/>
            <a:round/>
            <a:headEnd type="none" w="med" len="med"/>
            <a:tailEnd type="oval" w="med" len="med"/>
          </a:ln>
        </p:spPr>
      </p:cxnSp>
      <p:grpSp>
        <p:nvGrpSpPr>
          <p:cNvPr id="1931" name="Google Shape;1931;p72"/>
          <p:cNvGrpSpPr/>
          <p:nvPr/>
        </p:nvGrpSpPr>
        <p:grpSpPr>
          <a:xfrm>
            <a:off x="3015386" y="2510000"/>
            <a:ext cx="2161595" cy="160200"/>
            <a:chOff x="3052749" y="3129125"/>
            <a:chExt cx="2124000" cy="160200"/>
          </a:xfrm>
        </p:grpSpPr>
        <p:sp>
          <p:nvSpPr>
            <p:cNvPr id="1932" name="Google Shape;1932;p72"/>
            <p:cNvSpPr/>
            <p:nvPr/>
          </p:nvSpPr>
          <p:spPr>
            <a:xfrm>
              <a:off x="3052749" y="3129125"/>
              <a:ext cx="1428600" cy="160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3" name="Google Shape;1933;p72"/>
            <p:cNvCxnSpPr>
              <a:stCxn id="1932" idx="3"/>
            </p:cNvCxnSpPr>
            <p:nvPr/>
          </p:nvCxnSpPr>
          <p:spPr>
            <a:xfrm rot="10800000" flipH="1">
              <a:off x="4481349" y="3205325"/>
              <a:ext cx="695400" cy="3900"/>
            </a:xfrm>
            <a:prstGeom prst="straightConnector1">
              <a:avLst/>
            </a:prstGeom>
            <a:noFill/>
            <a:ln w="19050" cap="flat" cmpd="sng">
              <a:solidFill>
                <a:schemeClr val="dk2"/>
              </a:solidFill>
              <a:prstDash val="solid"/>
              <a:round/>
              <a:headEnd type="none" w="med" len="med"/>
              <a:tailEnd type="oval" w="med" len="med"/>
            </a:ln>
          </p:spPr>
        </p:cxnSp>
      </p:grpSp>
      <p:cxnSp>
        <p:nvCxnSpPr>
          <p:cNvPr id="1934" name="Google Shape;1934;p72"/>
          <p:cNvCxnSpPr>
            <a:stCxn id="1909" idx="3"/>
          </p:cNvCxnSpPr>
          <p:nvPr/>
        </p:nvCxnSpPr>
        <p:spPr>
          <a:xfrm>
            <a:off x="3376050" y="2085575"/>
            <a:ext cx="146100" cy="1500"/>
          </a:xfrm>
          <a:prstGeom prst="straightConnector1">
            <a:avLst/>
          </a:prstGeom>
          <a:noFill/>
          <a:ln w="19050" cap="flat" cmpd="sng">
            <a:solidFill>
              <a:schemeClr val="dk2"/>
            </a:solidFill>
            <a:prstDash val="solid"/>
            <a:round/>
            <a:headEnd type="none" w="med" len="med"/>
            <a:tailEnd type="oval" w="med" len="med"/>
          </a:ln>
        </p:spPr>
      </p:cxnSp>
      <p:cxnSp>
        <p:nvCxnSpPr>
          <p:cNvPr id="1935" name="Google Shape;1935;p72"/>
          <p:cNvCxnSpPr/>
          <p:nvPr/>
        </p:nvCxnSpPr>
        <p:spPr>
          <a:xfrm flipH="1">
            <a:off x="-528549" y="3014075"/>
            <a:ext cx="93300" cy="600"/>
          </a:xfrm>
          <a:prstGeom prst="straightConnector1">
            <a:avLst/>
          </a:prstGeom>
          <a:noFill/>
          <a:ln w="19050" cap="flat" cmpd="sng">
            <a:solidFill>
              <a:schemeClr val="dk2"/>
            </a:solidFill>
            <a:prstDash val="solid"/>
            <a:round/>
            <a:headEnd type="none" w="med" len="med"/>
            <a:tailEnd type="oval" w="med" len="med"/>
          </a:ln>
        </p:spPr>
      </p:cxnSp>
      <p:cxnSp>
        <p:nvCxnSpPr>
          <p:cNvPr id="1936" name="Google Shape;1936;p72"/>
          <p:cNvCxnSpPr>
            <a:endCxn id="1937" idx="1"/>
          </p:cNvCxnSpPr>
          <p:nvPr/>
        </p:nvCxnSpPr>
        <p:spPr>
          <a:xfrm>
            <a:off x="3507614" y="2112150"/>
            <a:ext cx="600" cy="245700"/>
          </a:xfrm>
          <a:prstGeom prst="straightConnector1">
            <a:avLst/>
          </a:prstGeom>
          <a:noFill/>
          <a:ln w="19050" cap="flat" cmpd="sng">
            <a:solidFill>
              <a:schemeClr val="dk2"/>
            </a:solidFill>
            <a:prstDash val="solid"/>
            <a:round/>
            <a:headEnd type="none" w="med" len="med"/>
            <a:tailEnd type="none" w="med" len="med"/>
          </a:ln>
        </p:spPr>
      </p:cxnSp>
      <p:sp>
        <p:nvSpPr>
          <p:cNvPr id="1937" name="Google Shape;1937;p72"/>
          <p:cNvSpPr/>
          <p:nvPr/>
        </p:nvSpPr>
        <p:spPr>
          <a:xfrm>
            <a:off x="3508214" y="2277750"/>
            <a:ext cx="1428600" cy="16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8" name="Google Shape;1938;p72"/>
          <p:cNvCxnSpPr>
            <a:stCxn id="1937" idx="3"/>
          </p:cNvCxnSpPr>
          <p:nvPr/>
        </p:nvCxnSpPr>
        <p:spPr>
          <a:xfrm rot="10800000" flipH="1">
            <a:off x="4936814" y="2357550"/>
            <a:ext cx="247200" cy="300"/>
          </a:xfrm>
          <a:prstGeom prst="straightConnector1">
            <a:avLst/>
          </a:prstGeom>
          <a:noFill/>
          <a:ln w="19050" cap="flat" cmpd="sng">
            <a:solidFill>
              <a:schemeClr val="dk2"/>
            </a:solidFill>
            <a:prstDash val="solid"/>
            <a:round/>
            <a:headEnd type="none" w="med" len="med"/>
            <a:tailEnd type="oval" w="med" len="med"/>
          </a:ln>
        </p:spPr>
      </p:cxnSp>
      <p:cxnSp>
        <p:nvCxnSpPr>
          <p:cNvPr id="1939" name="Google Shape;1939;p72"/>
          <p:cNvCxnSpPr/>
          <p:nvPr/>
        </p:nvCxnSpPr>
        <p:spPr>
          <a:xfrm>
            <a:off x="5524654" y="2852700"/>
            <a:ext cx="330900" cy="2400"/>
          </a:xfrm>
          <a:prstGeom prst="straightConnector1">
            <a:avLst/>
          </a:prstGeom>
          <a:noFill/>
          <a:ln w="19050" cap="flat" cmpd="sng">
            <a:solidFill>
              <a:schemeClr val="dk2"/>
            </a:solidFill>
            <a:prstDash val="solid"/>
            <a:round/>
            <a:headEnd type="none" w="med" len="med"/>
            <a:tailEnd type="oval" w="med" len="med"/>
          </a:ln>
        </p:spPr>
      </p:cxnSp>
      <p:cxnSp>
        <p:nvCxnSpPr>
          <p:cNvPr id="1940" name="Google Shape;1940;p72"/>
          <p:cNvCxnSpPr>
            <a:endCxn id="1941" idx="1"/>
          </p:cNvCxnSpPr>
          <p:nvPr/>
        </p:nvCxnSpPr>
        <p:spPr>
          <a:xfrm>
            <a:off x="5138854" y="2376600"/>
            <a:ext cx="900" cy="475800"/>
          </a:xfrm>
          <a:prstGeom prst="straightConnector1">
            <a:avLst/>
          </a:prstGeom>
          <a:noFill/>
          <a:ln w="19050" cap="flat" cmpd="sng">
            <a:solidFill>
              <a:schemeClr val="dk2"/>
            </a:solidFill>
            <a:prstDash val="solid"/>
            <a:round/>
            <a:headEnd type="none" w="med" len="med"/>
            <a:tailEnd type="none" w="med" len="med"/>
          </a:ln>
        </p:spPr>
      </p:cxnSp>
      <p:sp>
        <p:nvSpPr>
          <p:cNvPr id="1942" name="Google Shape;1942;p72"/>
          <p:cNvSpPr txBox="1"/>
          <p:nvPr/>
        </p:nvSpPr>
        <p:spPr>
          <a:xfrm>
            <a:off x="5815926" y="2650925"/>
            <a:ext cx="157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FF2CC"/>
                </a:highlight>
              </a:rPr>
              <a:t>Baffle Assy.</a:t>
            </a:r>
            <a:endParaRPr sz="1200" b="1">
              <a:solidFill>
                <a:schemeClr val="dk1"/>
              </a:solidFill>
              <a:highlight>
                <a:srgbClr val="FFF2CC"/>
              </a:highlight>
            </a:endParaRPr>
          </a:p>
        </p:txBody>
      </p:sp>
      <p:cxnSp>
        <p:nvCxnSpPr>
          <p:cNvPr id="1943" name="Google Shape;1943;p72"/>
          <p:cNvCxnSpPr>
            <a:endCxn id="1926" idx="1"/>
          </p:cNvCxnSpPr>
          <p:nvPr/>
        </p:nvCxnSpPr>
        <p:spPr>
          <a:xfrm>
            <a:off x="5838839" y="2866900"/>
            <a:ext cx="5400" cy="231000"/>
          </a:xfrm>
          <a:prstGeom prst="straightConnector1">
            <a:avLst/>
          </a:prstGeom>
          <a:noFill/>
          <a:ln w="19050" cap="flat" cmpd="sng">
            <a:solidFill>
              <a:schemeClr val="dk2"/>
            </a:solidFill>
            <a:prstDash val="solid"/>
            <a:round/>
            <a:headEnd type="none" w="med" len="med"/>
            <a:tailEnd type="none" w="med" len="med"/>
          </a:ln>
        </p:spPr>
      </p:cxnSp>
      <p:sp>
        <p:nvSpPr>
          <p:cNvPr id="1944" name="Google Shape;1944;p72"/>
          <p:cNvSpPr/>
          <p:nvPr/>
        </p:nvSpPr>
        <p:spPr>
          <a:xfrm>
            <a:off x="6407999" y="3271775"/>
            <a:ext cx="505200" cy="16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5" name="Google Shape;1945;p72"/>
          <p:cNvCxnSpPr>
            <a:stCxn id="1926" idx="3"/>
          </p:cNvCxnSpPr>
          <p:nvPr/>
        </p:nvCxnSpPr>
        <p:spPr>
          <a:xfrm rot="10800000" flipH="1">
            <a:off x="6203039" y="3095500"/>
            <a:ext cx="243000" cy="2400"/>
          </a:xfrm>
          <a:prstGeom prst="straightConnector1">
            <a:avLst/>
          </a:prstGeom>
          <a:noFill/>
          <a:ln w="19050" cap="flat" cmpd="sng">
            <a:solidFill>
              <a:schemeClr val="dk2"/>
            </a:solidFill>
            <a:prstDash val="solid"/>
            <a:round/>
            <a:headEnd type="none" w="med" len="med"/>
            <a:tailEnd type="oval" w="med" len="med"/>
          </a:ln>
        </p:spPr>
      </p:cxnSp>
      <p:cxnSp>
        <p:nvCxnSpPr>
          <p:cNvPr id="1946" name="Google Shape;1946;p72"/>
          <p:cNvCxnSpPr>
            <a:endCxn id="1944" idx="1"/>
          </p:cNvCxnSpPr>
          <p:nvPr/>
        </p:nvCxnSpPr>
        <p:spPr>
          <a:xfrm>
            <a:off x="6405599" y="3121775"/>
            <a:ext cx="2400" cy="230100"/>
          </a:xfrm>
          <a:prstGeom prst="straightConnector1">
            <a:avLst/>
          </a:prstGeom>
          <a:noFill/>
          <a:ln w="19050" cap="flat" cmpd="sng">
            <a:solidFill>
              <a:schemeClr val="dk2"/>
            </a:solidFill>
            <a:prstDash val="solid"/>
            <a:round/>
            <a:headEnd type="none" w="med" len="med"/>
            <a:tailEnd type="none" w="med" len="med"/>
          </a:ln>
        </p:spPr>
      </p:cxnSp>
      <p:sp>
        <p:nvSpPr>
          <p:cNvPr id="1947" name="Google Shape;1947;p72"/>
          <p:cNvSpPr txBox="1"/>
          <p:nvPr/>
        </p:nvSpPr>
        <p:spPr>
          <a:xfrm>
            <a:off x="7141625" y="3156250"/>
            <a:ext cx="212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2F2F2"/>
                </a:highlight>
              </a:rPr>
              <a:t>Re-Asmt. &amp; Modifications</a:t>
            </a:r>
            <a:endParaRPr sz="1200" b="1">
              <a:solidFill>
                <a:schemeClr val="dk1"/>
              </a:solidFill>
              <a:highlight>
                <a:srgbClr val="F2F2F2"/>
              </a:highlight>
            </a:endParaRPr>
          </a:p>
        </p:txBody>
      </p:sp>
      <p:cxnSp>
        <p:nvCxnSpPr>
          <p:cNvPr id="1948" name="Google Shape;1948;p72"/>
          <p:cNvCxnSpPr>
            <a:stCxn id="1944" idx="3"/>
          </p:cNvCxnSpPr>
          <p:nvPr/>
        </p:nvCxnSpPr>
        <p:spPr>
          <a:xfrm rot="10800000" flipH="1">
            <a:off x="6913199" y="3350675"/>
            <a:ext cx="241200" cy="1200"/>
          </a:xfrm>
          <a:prstGeom prst="straightConnector1">
            <a:avLst/>
          </a:prstGeom>
          <a:noFill/>
          <a:ln w="19050" cap="flat" cmpd="sng">
            <a:solidFill>
              <a:schemeClr val="dk2"/>
            </a:solidFill>
            <a:prstDash val="solid"/>
            <a:round/>
            <a:headEnd type="none" w="med" len="med"/>
            <a:tailEnd type="oval" w="med" len="med"/>
          </a:ln>
        </p:spPr>
      </p:cxnSp>
      <p:cxnSp>
        <p:nvCxnSpPr>
          <p:cNvPr id="1949" name="Google Shape;1949;p72"/>
          <p:cNvCxnSpPr>
            <a:endCxn id="1912" idx="1"/>
          </p:cNvCxnSpPr>
          <p:nvPr/>
        </p:nvCxnSpPr>
        <p:spPr>
          <a:xfrm>
            <a:off x="7131775" y="3381375"/>
            <a:ext cx="6600" cy="216300"/>
          </a:xfrm>
          <a:prstGeom prst="straightConnector1">
            <a:avLst/>
          </a:prstGeom>
          <a:noFill/>
          <a:ln w="19050" cap="flat" cmpd="sng">
            <a:solidFill>
              <a:schemeClr val="dk2"/>
            </a:solidFill>
            <a:prstDash val="solid"/>
            <a:round/>
            <a:headEnd type="none" w="med" len="med"/>
            <a:tailEnd type="none" w="med" len="med"/>
          </a:ln>
        </p:spPr>
      </p:cxnSp>
      <p:sp>
        <p:nvSpPr>
          <p:cNvPr id="1950" name="Google Shape;1950;p72"/>
          <p:cNvSpPr txBox="1"/>
          <p:nvPr/>
        </p:nvSpPr>
        <p:spPr>
          <a:xfrm>
            <a:off x="7764974" y="3909750"/>
            <a:ext cx="157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highlight>
                  <a:srgbClr val="F2F2F2"/>
                </a:highlight>
              </a:rPr>
              <a:t>Reasmt. &amp; Mods.</a:t>
            </a:r>
            <a:endParaRPr sz="1200" b="1">
              <a:solidFill>
                <a:schemeClr val="dk1"/>
              </a:solidFill>
              <a:highlight>
                <a:srgbClr val="F2F2F2"/>
              </a:highlight>
            </a:endParaRPr>
          </a:p>
        </p:txBody>
      </p:sp>
      <p:cxnSp>
        <p:nvCxnSpPr>
          <p:cNvPr id="1951" name="Google Shape;1951;p72"/>
          <p:cNvCxnSpPr>
            <a:stCxn id="1912" idx="3"/>
          </p:cNvCxnSpPr>
          <p:nvPr/>
        </p:nvCxnSpPr>
        <p:spPr>
          <a:xfrm>
            <a:off x="7687075" y="3597675"/>
            <a:ext cx="256800" cy="2700"/>
          </a:xfrm>
          <a:prstGeom prst="straightConnector1">
            <a:avLst/>
          </a:prstGeom>
          <a:noFill/>
          <a:ln w="19050" cap="flat" cmpd="sng">
            <a:solidFill>
              <a:schemeClr val="dk2"/>
            </a:solidFill>
            <a:prstDash val="solid"/>
            <a:round/>
            <a:headEnd type="none" w="med" len="med"/>
            <a:tailEnd type="oval" w="med" len="med"/>
          </a:ln>
        </p:spPr>
      </p:cxnSp>
      <p:cxnSp>
        <p:nvCxnSpPr>
          <p:cNvPr id="1952" name="Google Shape;1952;p72"/>
          <p:cNvCxnSpPr>
            <a:endCxn id="1953" idx="1"/>
          </p:cNvCxnSpPr>
          <p:nvPr/>
        </p:nvCxnSpPr>
        <p:spPr>
          <a:xfrm>
            <a:off x="7915201" y="3602700"/>
            <a:ext cx="7800" cy="261000"/>
          </a:xfrm>
          <a:prstGeom prst="straightConnector1">
            <a:avLst/>
          </a:prstGeom>
          <a:noFill/>
          <a:ln w="19050" cap="flat" cmpd="sng">
            <a:solidFill>
              <a:schemeClr val="dk2"/>
            </a:solidFill>
            <a:prstDash val="solid"/>
            <a:round/>
            <a:headEnd type="none" w="med" len="med"/>
            <a:tailEnd type="none" w="med" len="med"/>
          </a:ln>
        </p:spPr>
      </p:cxnSp>
      <p:sp>
        <p:nvSpPr>
          <p:cNvPr id="1953" name="Google Shape;1953;p72"/>
          <p:cNvSpPr/>
          <p:nvPr/>
        </p:nvSpPr>
        <p:spPr>
          <a:xfrm>
            <a:off x="7923001" y="3783600"/>
            <a:ext cx="1090200" cy="16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72"/>
          <p:cNvSpPr/>
          <p:nvPr/>
        </p:nvSpPr>
        <p:spPr>
          <a:xfrm>
            <a:off x="5139754" y="2772300"/>
            <a:ext cx="384900" cy="160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4" name="Google Shape;1954;p72"/>
          <p:cNvGrpSpPr/>
          <p:nvPr/>
        </p:nvGrpSpPr>
        <p:grpSpPr>
          <a:xfrm>
            <a:off x="1217997" y="1596625"/>
            <a:ext cx="7795204" cy="2272175"/>
            <a:chOff x="1217997" y="1596625"/>
            <a:chExt cx="7795204" cy="2272175"/>
          </a:xfrm>
        </p:grpSpPr>
        <p:cxnSp>
          <p:nvCxnSpPr>
            <p:cNvPr id="1955" name="Google Shape;1955;p72"/>
            <p:cNvCxnSpPr>
              <a:endCxn id="1908" idx="3"/>
            </p:cNvCxnSpPr>
            <p:nvPr/>
          </p:nvCxnSpPr>
          <p:spPr>
            <a:xfrm>
              <a:off x="1217997" y="1606200"/>
              <a:ext cx="1798800" cy="3600"/>
            </a:xfrm>
            <a:prstGeom prst="straightConnector1">
              <a:avLst/>
            </a:prstGeom>
            <a:noFill/>
            <a:ln w="28575" cap="flat" cmpd="sng">
              <a:solidFill>
                <a:srgbClr val="FF0000"/>
              </a:solidFill>
              <a:prstDash val="solid"/>
              <a:round/>
              <a:headEnd type="none" w="med" len="med"/>
              <a:tailEnd type="none" w="med" len="med"/>
            </a:ln>
          </p:spPr>
        </p:cxnSp>
        <p:cxnSp>
          <p:nvCxnSpPr>
            <p:cNvPr id="1956" name="Google Shape;1956;p72"/>
            <p:cNvCxnSpPr/>
            <p:nvPr/>
          </p:nvCxnSpPr>
          <p:spPr>
            <a:xfrm>
              <a:off x="3016450" y="1596625"/>
              <a:ext cx="600" cy="484800"/>
            </a:xfrm>
            <a:prstGeom prst="straightConnector1">
              <a:avLst/>
            </a:prstGeom>
            <a:noFill/>
            <a:ln w="28575" cap="flat" cmpd="sng">
              <a:solidFill>
                <a:srgbClr val="FF0000"/>
              </a:solidFill>
              <a:prstDash val="solid"/>
              <a:round/>
              <a:headEnd type="none" w="med" len="med"/>
              <a:tailEnd type="none" w="med" len="med"/>
            </a:ln>
          </p:spPr>
        </p:cxnSp>
        <p:cxnSp>
          <p:nvCxnSpPr>
            <p:cNvPr id="1957" name="Google Shape;1957;p72"/>
            <p:cNvCxnSpPr/>
            <p:nvPr/>
          </p:nvCxnSpPr>
          <p:spPr>
            <a:xfrm>
              <a:off x="3000875" y="2085425"/>
              <a:ext cx="389400" cy="0"/>
            </a:xfrm>
            <a:prstGeom prst="straightConnector1">
              <a:avLst/>
            </a:prstGeom>
            <a:noFill/>
            <a:ln w="28575" cap="flat" cmpd="sng">
              <a:solidFill>
                <a:srgbClr val="FF0000"/>
              </a:solidFill>
              <a:prstDash val="solid"/>
              <a:round/>
              <a:headEnd type="none" w="med" len="med"/>
              <a:tailEnd type="none" w="med" len="med"/>
            </a:ln>
          </p:spPr>
        </p:cxnSp>
        <p:cxnSp>
          <p:nvCxnSpPr>
            <p:cNvPr id="1958" name="Google Shape;1958;p72"/>
            <p:cNvCxnSpPr>
              <a:stCxn id="1909" idx="3"/>
            </p:cNvCxnSpPr>
            <p:nvPr/>
          </p:nvCxnSpPr>
          <p:spPr>
            <a:xfrm>
              <a:off x="3376050" y="2085575"/>
              <a:ext cx="600" cy="271800"/>
            </a:xfrm>
            <a:prstGeom prst="straightConnector1">
              <a:avLst/>
            </a:prstGeom>
            <a:noFill/>
            <a:ln w="28575" cap="flat" cmpd="sng">
              <a:solidFill>
                <a:srgbClr val="FF0000"/>
              </a:solidFill>
              <a:prstDash val="solid"/>
              <a:round/>
              <a:headEnd type="none" w="med" len="med"/>
              <a:tailEnd type="none" w="med" len="med"/>
            </a:ln>
          </p:spPr>
        </p:cxnSp>
        <p:cxnSp>
          <p:nvCxnSpPr>
            <p:cNvPr id="1959" name="Google Shape;1959;p72"/>
            <p:cNvCxnSpPr/>
            <p:nvPr/>
          </p:nvCxnSpPr>
          <p:spPr>
            <a:xfrm>
              <a:off x="3364700" y="2357450"/>
              <a:ext cx="1587600" cy="0"/>
            </a:xfrm>
            <a:prstGeom prst="straightConnector1">
              <a:avLst/>
            </a:prstGeom>
            <a:noFill/>
            <a:ln w="28575" cap="flat" cmpd="sng">
              <a:solidFill>
                <a:srgbClr val="FF0000"/>
              </a:solidFill>
              <a:prstDash val="solid"/>
              <a:round/>
              <a:headEnd type="none" w="med" len="med"/>
              <a:tailEnd type="none" w="med" len="med"/>
            </a:ln>
          </p:spPr>
        </p:cxnSp>
        <p:cxnSp>
          <p:nvCxnSpPr>
            <p:cNvPr id="1960" name="Google Shape;1960;p72"/>
            <p:cNvCxnSpPr>
              <a:stCxn id="1937" idx="3"/>
            </p:cNvCxnSpPr>
            <p:nvPr/>
          </p:nvCxnSpPr>
          <p:spPr>
            <a:xfrm flipH="1">
              <a:off x="4936214" y="2357850"/>
              <a:ext cx="600" cy="495000"/>
            </a:xfrm>
            <a:prstGeom prst="straightConnector1">
              <a:avLst/>
            </a:prstGeom>
            <a:noFill/>
            <a:ln w="28575" cap="flat" cmpd="sng">
              <a:solidFill>
                <a:srgbClr val="FF0000"/>
              </a:solidFill>
              <a:prstDash val="solid"/>
              <a:round/>
              <a:headEnd type="none" w="med" len="med"/>
              <a:tailEnd type="none" w="med" len="med"/>
            </a:ln>
          </p:spPr>
        </p:cxnSp>
        <p:cxnSp>
          <p:nvCxnSpPr>
            <p:cNvPr id="1961" name="Google Shape;1961;p72"/>
            <p:cNvCxnSpPr/>
            <p:nvPr/>
          </p:nvCxnSpPr>
          <p:spPr>
            <a:xfrm rot="10800000" flipH="1">
              <a:off x="4923225" y="2852125"/>
              <a:ext cx="622800" cy="1800"/>
            </a:xfrm>
            <a:prstGeom prst="straightConnector1">
              <a:avLst/>
            </a:prstGeom>
            <a:noFill/>
            <a:ln w="28575" cap="flat" cmpd="sng">
              <a:solidFill>
                <a:srgbClr val="FF0000"/>
              </a:solidFill>
              <a:prstDash val="solid"/>
              <a:round/>
              <a:headEnd type="none" w="med" len="med"/>
              <a:tailEnd type="none" w="med" len="med"/>
            </a:ln>
          </p:spPr>
        </p:cxnSp>
        <p:cxnSp>
          <p:nvCxnSpPr>
            <p:cNvPr id="1962" name="Google Shape;1962;p72"/>
            <p:cNvCxnSpPr/>
            <p:nvPr/>
          </p:nvCxnSpPr>
          <p:spPr>
            <a:xfrm>
              <a:off x="5531650" y="2852750"/>
              <a:ext cx="2400" cy="240600"/>
            </a:xfrm>
            <a:prstGeom prst="straightConnector1">
              <a:avLst/>
            </a:prstGeom>
            <a:noFill/>
            <a:ln w="28575" cap="flat" cmpd="sng">
              <a:solidFill>
                <a:srgbClr val="FF0000"/>
              </a:solidFill>
              <a:prstDash val="solid"/>
              <a:round/>
              <a:headEnd type="none" w="med" len="med"/>
              <a:tailEnd type="none" w="med" len="med"/>
            </a:ln>
          </p:spPr>
        </p:cxnSp>
        <p:cxnSp>
          <p:nvCxnSpPr>
            <p:cNvPr id="1963" name="Google Shape;1963;p72"/>
            <p:cNvCxnSpPr/>
            <p:nvPr/>
          </p:nvCxnSpPr>
          <p:spPr>
            <a:xfrm>
              <a:off x="5520925" y="3095625"/>
              <a:ext cx="696600" cy="3000"/>
            </a:xfrm>
            <a:prstGeom prst="straightConnector1">
              <a:avLst/>
            </a:prstGeom>
            <a:noFill/>
            <a:ln w="28575" cap="flat" cmpd="sng">
              <a:solidFill>
                <a:srgbClr val="FF0000"/>
              </a:solidFill>
              <a:prstDash val="solid"/>
              <a:round/>
              <a:headEnd type="none" w="med" len="med"/>
              <a:tailEnd type="none" w="med" len="med"/>
            </a:ln>
          </p:spPr>
        </p:cxnSp>
        <p:cxnSp>
          <p:nvCxnSpPr>
            <p:cNvPr id="1964" name="Google Shape;1964;p72"/>
            <p:cNvCxnSpPr>
              <a:stCxn id="1926" idx="3"/>
            </p:cNvCxnSpPr>
            <p:nvPr/>
          </p:nvCxnSpPr>
          <p:spPr>
            <a:xfrm flipH="1">
              <a:off x="6200639" y="3097900"/>
              <a:ext cx="2400" cy="259800"/>
            </a:xfrm>
            <a:prstGeom prst="straightConnector1">
              <a:avLst/>
            </a:prstGeom>
            <a:noFill/>
            <a:ln w="28575" cap="flat" cmpd="sng">
              <a:solidFill>
                <a:srgbClr val="FF0000"/>
              </a:solidFill>
              <a:prstDash val="solid"/>
              <a:round/>
              <a:headEnd type="none" w="med" len="med"/>
              <a:tailEnd type="none" w="med" len="med"/>
            </a:ln>
          </p:spPr>
        </p:cxnSp>
        <p:cxnSp>
          <p:nvCxnSpPr>
            <p:cNvPr id="1965" name="Google Shape;1965;p72"/>
            <p:cNvCxnSpPr/>
            <p:nvPr/>
          </p:nvCxnSpPr>
          <p:spPr>
            <a:xfrm rot="10800000" flipH="1">
              <a:off x="6187675" y="3352175"/>
              <a:ext cx="741300" cy="3000"/>
            </a:xfrm>
            <a:prstGeom prst="straightConnector1">
              <a:avLst/>
            </a:prstGeom>
            <a:noFill/>
            <a:ln w="28575" cap="flat" cmpd="sng">
              <a:solidFill>
                <a:srgbClr val="FF0000"/>
              </a:solidFill>
              <a:prstDash val="solid"/>
              <a:round/>
              <a:headEnd type="none" w="med" len="med"/>
              <a:tailEnd type="none" w="med" len="med"/>
            </a:ln>
          </p:spPr>
        </p:cxnSp>
        <p:cxnSp>
          <p:nvCxnSpPr>
            <p:cNvPr id="1966" name="Google Shape;1966;p72"/>
            <p:cNvCxnSpPr/>
            <p:nvPr/>
          </p:nvCxnSpPr>
          <p:spPr>
            <a:xfrm flipH="1">
              <a:off x="6911550" y="3352800"/>
              <a:ext cx="2400" cy="239400"/>
            </a:xfrm>
            <a:prstGeom prst="straightConnector1">
              <a:avLst/>
            </a:prstGeom>
            <a:noFill/>
            <a:ln w="28575" cap="flat" cmpd="sng">
              <a:solidFill>
                <a:srgbClr val="FF0000"/>
              </a:solidFill>
              <a:prstDash val="solid"/>
              <a:round/>
              <a:headEnd type="none" w="med" len="med"/>
              <a:tailEnd type="none" w="med" len="med"/>
            </a:ln>
          </p:spPr>
        </p:cxnSp>
        <p:cxnSp>
          <p:nvCxnSpPr>
            <p:cNvPr id="1967" name="Google Shape;1967;p72"/>
            <p:cNvCxnSpPr/>
            <p:nvPr/>
          </p:nvCxnSpPr>
          <p:spPr>
            <a:xfrm rot="10800000" flipH="1">
              <a:off x="6898475" y="3599250"/>
              <a:ext cx="805500" cy="1200"/>
            </a:xfrm>
            <a:prstGeom prst="straightConnector1">
              <a:avLst/>
            </a:prstGeom>
            <a:noFill/>
            <a:ln w="28575" cap="flat" cmpd="sng">
              <a:solidFill>
                <a:srgbClr val="FF0000"/>
              </a:solidFill>
              <a:prstDash val="solid"/>
              <a:round/>
              <a:headEnd type="none" w="med" len="med"/>
              <a:tailEnd type="none" w="med" len="med"/>
            </a:ln>
          </p:spPr>
        </p:cxnSp>
        <p:cxnSp>
          <p:nvCxnSpPr>
            <p:cNvPr id="1968" name="Google Shape;1968;p72"/>
            <p:cNvCxnSpPr/>
            <p:nvPr/>
          </p:nvCxnSpPr>
          <p:spPr>
            <a:xfrm flipH="1">
              <a:off x="7687850" y="3601650"/>
              <a:ext cx="2400" cy="266700"/>
            </a:xfrm>
            <a:prstGeom prst="straightConnector1">
              <a:avLst/>
            </a:prstGeom>
            <a:noFill/>
            <a:ln w="28575" cap="flat" cmpd="sng">
              <a:solidFill>
                <a:srgbClr val="FF0000"/>
              </a:solidFill>
              <a:prstDash val="solid"/>
              <a:round/>
              <a:headEnd type="none" w="med" len="med"/>
              <a:tailEnd type="none" w="med" len="med"/>
            </a:ln>
          </p:spPr>
        </p:cxnSp>
        <p:cxnSp>
          <p:nvCxnSpPr>
            <p:cNvPr id="1969" name="Google Shape;1969;p72"/>
            <p:cNvCxnSpPr>
              <a:endCxn id="1953" idx="3"/>
            </p:cNvCxnSpPr>
            <p:nvPr/>
          </p:nvCxnSpPr>
          <p:spPr>
            <a:xfrm rot="10800000" flipH="1">
              <a:off x="7675801" y="3863700"/>
              <a:ext cx="1337400" cy="5100"/>
            </a:xfrm>
            <a:prstGeom prst="straightConnector1">
              <a:avLst/>
            </a:prstGeom>
            <a:noFill/>
            <a:ln w="28575" cap="flat" cmpd="sng">
              <a:solidFill>
                <a:srgbClr val="FF0000"/>
              </a:solidFill>
              <a:prstDash val="solid"/>
              <a:round/>
              <a:headEnd type="none" w="med" len="med"/>
              <a:tailEnd type="triangle" w="med" len="med"/>
            </a:ln>
          </p:spPr>
        </p:cxnSp>
      </p:grpSp>
      <p:graphicFrame>
        <p:nvGraphicFramePr>
          <p:cNvPr id="1970" name="Google Shape;1970;p72"/>
          <p:cNvGraphicFramePr/>
          <p:nvPr/>
        </p:nvGraphicFramePr>
        <p:xfrm>
          <a:off x="2779213" y="4332185"/>
          <a:ext cx="3988600" cy="323100"/>
        </p:xfrm>
        <a:graphic>
          <a:graphicData uri="http://schemas.openxmlformats.org/drawingml/2006/table">
            <a:tbl>
              <a:tblPr>
                <a:noFill/>
                <a:tableStyleId>{0BD34714-7692-4388-A2F0-9ED135EE1372}</a:tableStyleId>
              </a:tblPr>
              <a:tblGrid>
                <a:gridCol w="997150">
                  <a:extLst>
                    <a:ext uri="{9D8B030D-6E8A-4147-A177-3AD203B41FA5}">
                      <a16:colId xmlns:a16="http://schemas.microsoft.com/office/drawing/2014/main" val="20000"/>
                    </a:ext>
                  </a:extLst>
                </a:gridCol>
                <a:gridCol w="997150">
                  <a:extLst>
                    <a:ext uri="{9D8B030D-6E8A-4147-A177-3AD203B41FA5}">
                      <a16:colId xmlns:a16="http://schemas.microsoft.com/office/drawing/2014/main" val="20001"/>
                    </a:ext>
                  </a:extLst>
                </a:gridCol>
                <a:gridCol w="997150">
                  <a:extLst>
                    <a:ext uri="{9D8B030D-6E8A-4147-A177-3AD203B41FA5}">
                      <a16:colId xmlns:a16="http://schemas.microsoft.com/office/drawing/2014/main" val="20002"/>
                    </a:ext>
                  </a:extLst>
                </a:gridCol>
                <a:gridCol w="997150">
                  <a:extLst>
                    <a:ext uri="{9D8B030D-6E8A-4147-A177-3AD203B41FA5}">
                      <a16:colId xmlns:a16="http://schemas.microsoft.com/office/drawing/2014/main" val="20003"/>
                    </a:ext>
                  </a:extLst>
                </a:gridCol>
              </a:tblGrid>
              <a:tr h="323100">
                <a:tc>
                  <a:txBody>
                    <a:bodyPr/>
                    <a:lstStyle/>
                    <a:p>
                      <a:pPr marL="0" lvl="0" indent="0" algn="ctr" rtl="0">
                        <a:spcBef>
                          <a:spcPts val="0"/>
                        </a:spcBef>
                        <a:spcAft>
                          <a:spcPts val="0"/>
                        </a:spcAft>
                        <a:buNone/>
                      </a:pPr>
                      <a:r>
                        <a:rPr lang="en" sz="900" b="1" u="sng">
                          <a:latin typeface="Open Sans"/>
                          <a:ea typeface="Open Sans"/>
                          <a:cs typeface="Open Sans"/>
                          <a:sym typeface="Open Sans"/>
                        </a:rPr>
                        <a:t>Legend</a:t>
                      </a:r>
                      <a:endParaRPr sz="900" b="1" u="sng">
                        <a:latin typeface="Open Sans"/>
                        <a:ea typeface="Open Sans"/>
                        <a:cs typeface="Open Sans"/>
                        <a:sym typeface="Open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900" b="1">
                          <a:latin typeface="Open Sans"/>
                          <a:ea typeface="Open Sans"/>
                          <a:cs typeface="Open Sans"/>
                          <a:sym typeface="Open Sans"/>
                        </a:rPr>
                        <a:t>Milestones</a:t>
                      </a:r>
                      <a:endParaRPr sz="900" b="1" u="sng">
                        <a:latin typeface="Open Sans"/>
                        <a:ea typeface="Open Sans"/>
                        <a:cs typeface="Open Sans"/>
                        <a:sym typeface="Open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sz="900" b="1">
                          <a:latin typeface="Open Sans"/>
                          <a:ea typeface="Open Sans"/>
                          <a:cs typeface="Open Sans"/>
                          <a:sym typeface="Open Sans"/>
                        </a:rPr>
                        <a:t>Critical Path</a:t>
                      </a:r>
                      <a:endParaRPr sz="900" b="1">
                        <a:latin typeface="Open Sans"/>
                        <a:ea typeface="Open Sans"/>
                        <a:cs typeface="Open Sans"/>
                        <a:sym typeface="Open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900" b="1">
                          <a:latin typeface="Open Sans"/>
                          <a:ea typeface="Open Sans"/>
                          <a:cs typeface="Open Sans"/>
                          <a:sym typeface="Open Sans"/>
                        </a:rPr>
                        <a:t>Out of School</a:t>
                      </a:r>
                      <a:endParaRPr sz="900" b="1">
                        <a:latin typeface="Open Sans"/>
                        <a:ea typeface="Open Sans"/>
                        <a:cs typeface="Open Sans"/>
                        <a:sym typeface="Open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AAF6"/>
                    </a:solidFill>
                  </a:tcPr>
                </a:tc>
                <a:extLst>
                  <a:ext uri="{0D108BD9-81ED-4DB2-BD59-A6C34878D82A}">
                    <a16:rowId xmlns:a16="http://schemas.microsoft.com/office/drawing/2014/main" val="10000"/>
                  </a:ext>
                </a:extLst>
              </a:tr>
            </a:tbl>
          </a:graphicData>
        </a:graphic>
      </p:graphicFrame>
      <p:sp>
        <p:nvSpPr>
          <p:cNvPr id="1971" name="Google Shape;1971;p72"/>
          <p:cNvSpPr/>
          <p:nvPr/>
        </p:nvSpPr>
        <p:spPr>
          <a:xfrm>
            <a:off x="6617500" y="3843350"/>
            <a:ext cx="358800" cy="369300"/>
          </a:xfrm>
          <a:prstGeom prst="rect">
            <a:avLst/>
          </a:prstGeom>
          <a:solidFill>
            <a:srgbClr val="E6A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t>SB</a:t>
            </a:r>
            <a:endParaRPr sz="900" b="1"/>
          </a:p>
        </p:txBody>
      </p:sp>
      <p:sp>
        <p:nvSpPr>
          <p:cNvPr id="1972" name="Google Shape;1972;p72"/>
          <p:cNvSpPr txBox="1"/>
          <p:nvPr/>
        </p:nvSpPr>
        <p:spPr>
          <a:xfrm>
            <a:off x="8143475" y="4368300"/>
            <a:ext cx="882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3" action="ppaction://hlinksldjump"/>
              </a:rPr>
              <a:t>WBS Chart</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4"/>
                                        </p:tgtEl>
                                        <p:attrNameLst>
                                          <p:attrName>style.visibility</p:attrName>
                                        </p:attrNameLst>
                                      </p:cBhvr>
                                      <p:to>
                                        <p:strVal val="visible"/>
                                      </p:to>
                                    </p:set>
                                    <p:animEffect transition="in" filter="fade">
                                      <p:cBhvr>
                                        <p:cTn id="7" dur="1000"/>
                                        <p:tgtEl>
                                          <p:spTgt spid="1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9"/>
          <p:cNvPicPr preferRelativeResize="0"/>
          <p:nvPr/>
        </p:nvPicPr>
        <p:blipFill>
          <a:blip r:embed="rId3">
            <a:alphaModFix/>
          </a:blip>
          <a:stretch>
            <a:fillRect/>
          </a:stretch>
        </p:blipFill>
        <p:spPr>
          <a:xfrm>
            <a:off x="0" y="553475"/>
            <a:ext cx="9144001" cy="4590025"/>
          </a:xfrm>
          <a:prstGeom prst="rect">
            <a:avLst/>
          </a:prstGeom>
          <a:noFill/>
          <a:ln>
            <a:noFill/>
          </a:ln>
        </p:spPr>
      </p:pic>
      <p:sp>
        <p:nvSpPr>
          <p:cNvPr id="298" name="Google Shape;298;p1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 (Project Specific)</a:t>
            </a:r>
            <a:endParaRPr/>
          </a:p>
        </p:txBody>
      </p:sp>
      <p:sp>
        <p:nvSpPr>
          <p:cNvPr id="299" name="Google Shape;29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solidFill>
                  <a:schemeClr val="lt1"/>
                </a:solidFill>
              </a:rPr>
              <a:t>6</a:t>
            </a:fld>
            <a:endParaRPr>
              <a:solidFill>
                <a:schemeClr val="lt1"/>
              </a:solidFill>
            </a:endParaRPr>
          </a:p>
        </p:txBody>
      </p:sp>
      <p:sp>
        <p:nvSpPr>
          <p:cNvPr id="300" name="Google Shape;300;p19"/>
          <p:cNvSpPr/>
          <p:nvPr/>
        </p:nvSpPr>
        <p:spPr>
          <a:xfrm rot="-1596749">
            <a:off x="683215" y="1542388"/>
            <a:ext cx="162070" cy="3264624"/>
          </a:xfrm>
          <a:prstGeom prst="rtTriangl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1" name="Google Shape;301;p19"/>
          <p:cNvPicPr preferRelativeResize="0"/>
          <p:nvPr/>
        </p:nvPicPr>
        <p:blipFill>
          <a:blip r:embed="rId4">
            <a:alphaModFix/>
          </a:blip>
          <a:stretch>
            <a:fillRect/>
          </a:stretch>
        </p:blipFill>
        <p:spPr>
          <a:xfrm>
            <a:off x="-444625" y="1321604"/>
            <a:ext cx="968400" cy="1021608"/>
          </a:xfrm>
          <a:prstGeom prst="rect">
            <a:avLst/>
          </a:prstGeom>
          <a:noFill/>
          <a:ln>
            <a:noFill/>
          </a:ln>
        </p:spPr>
      </p:pic>
      <p:sp>
        <p:nvSpPr>
          <p:cNvPr id="302" name="Google Shape;302;p19"/>
          <p:cNvSpPr/>
          <p:nvPr/>
        </p:nvSpPr>
        <p:spPr>
          <a:xfrm rot="1423347" flipH="1">
            <a:off x="2020487" y="2103268"/>
            <a:ext cx="116329" cy="2647896"/>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19"/>
          <p:cNvPicPr preferRelativeResize="0"/>
          <p:nvPr/>
        </p:nvPicPr>
        <p:blipFill>
          <a:blip r:embed="rId5">
            <a:alphaModFix/>
          </a:blip>
          <a:stretch>
            <a:fillRect/>
          </a:stretch>
        </p:blipFill>
        <p:spPr>
          <a:xfrm>
            <a:off x="2320103" y="2017963"/>
            <a:ext cx="548699" cy="527225"/>
          </a:xfrm>
          <a:prstGeom prst="rect">
            <a:avLst/>
          </a:prstGeom>
          <a:noFill/>
          <a:ln>
            <a:noFill/>
          </a:ln>
        </p:spPr>
      </p:pic>
      <p:cxnSp>
        <p:nvCxnSpPr>
          <p:cNvPr id="304" name="Google Shape;304;p19"/>
          <p:cNvCxnSpPr>
            <a:endCxn id="305" idx="2"/>
          </p:cNvCxnSpPr>
          <p:nvPr/>
        </p:nvCxnSpPr>
        <p:spPr>
          <a:xfrm rot="10800000" flipH="1">
            <a:off x="1471525" y="2779975"/>
            <a:ext cx="1800" cy="1823700"/>
          </a:xfrm>
          <a:prstGeom prst="straightConnector1">
            <a:avLst/>
          </a:prstGeom>
          <a:noFill/>
          <a:ln w="28575" cap="flat" cmpd="sng">
            <a:solidFill>
              <a:schemeClr val="dk1"/>
            </a:solidFill>
            <a:prstDash val="solid"/>
            <a:round/>
            <a:headEnd type="none" w="med" len="med"/>
            <a:tailEnd type="triangle" w="med" len="med"/>
          </a:ln>
        </p:spPr>
      </p:cxnSp>
      <p:pic>
        <p:nvPicPr>
          <p:cNvPr id="306" name="Google Shape;306;p19"/>
          <p:cNvPicPr preferRelativeResize="0"/>
          <p:nvPr/>
        </p:nvPicPr>
        <p:blipFill>
          <a:blip r:embed="rId6">
            <a:alphaModFix/>
          </a:blip>
          <a:stretch>
            <a:fillRect/>
          </a:stretch>
        </p:blipFill>
        <p:spPr>
          <a:xfrm>
            <a:off x="1315200" y="4348425"/>
            <a:ext cx="360792" cy="527225"/>
          </a:xfrm>
          <a:prstGeom prst="rect">
            <a:avLst/>
          </a:prstGeom>
          <a:noFill/>
          <a:ln>
            <a:noFill/>
          </a:ln>
        </p:spPr>
      </p:pic>
      <p:cxnSp>
        <p:nvCxnSpPr>
          <p:cNvPr id="307" name="Google Shape;307;p19"/>
          <p:cNvCxnSpPr/>
          <p:nvPr/>
        </p:nvCxnSpPr>
        <p:spPr>
          <a:xfrm>
            <a:off x="1493954" y="3658074"/>
            <a:ext cx="323700" cy="295500"/>
          </a:xfrm>
          <a:prstGeom prst="curvedConnector3">
            <a:avLst>
              <a:gd name="adj1" fmla="val 82383"/>
            </a:avLst>
          </a:prstGeom>
          <a:noFill/>
          <a:ln w="38100" cap="flat" cmpd="sng">
            <a:solidFill>
              <a:srgbClr val="FF00FF"/>
            </a:solidFill>
            <a:prstDash val="solid"/>
            <a:round/>
            <a:headEnd type="none" w="med" len="med"/>
            <a:tailEnd type="none" w="med" len="med"/>
          </a:ln>
        </p:spPr>
      </p:cxnSp>
      <p:sp>
        <p:nvSpPr>
          <p:cNvPr id="308" name="Google Shape;308;p19"/>
          <p:cNvSpPr txBox="1"/>
          <p:nvPr/>
        </p:nvSpPr>
        <p:spPr>
          <a:xfrm>
            <a:off x="1068550" y="3196375"/>
            <a:ext cx="4254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ECCF07"/>
                </a:solidFill>
              </a:rPr>
              <a:t>θ₁</a:t>
            </a:r>
            <a:endParaRPr sz="1600">
              <a:latin typeface="Open Sans"/>
              <a:ea typeface="Open Sans"/>
              <a:cs typeface="Open Sans"/>
              <a:sym typeface="Open Sans"/>
            </a:endParaRPr>
          </a:p>
        </p:txBody>
      </p:sp>
      <p:sp>
        <p:nvSpPr>
          <p:cNvPr id="309" name="Google Shape;309;p19"/>
          <p:cNvSpPr txBox="1"/>
          <p:nvPr/>
        </p:nvSpPr>
        <p:spPr>
          <a:xfrm>
            <a:off x="1574120" y="3196375"/>
            <a:ext cx="4131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2F2F2"/>
                </a:solidFill>
              </a:rPr>
              <a:t>θ₂</a:t>
            </a:r>
            <a:endParaRPr sz="1600">
              <a:solidFill>
                <a:srgbClr val="F2F2F2"/>
              </a:solidFill>
              <a:latin typeface="Open Sans"/>
              <a:ea typeface="Open Sans"/>
              <a:cs typeface="Open Sans"/>
              <a:sym typeface="Open Sans"/>
            </a:endParaRPr>
          </a:p>
        </p:txBody>
      </p:sp>
      <p:sp>
        <p:nvSpPr>
          <p:cNvPr id="310" name="Google Shape;310;p19"/>
          <p:cNvSpPr txBox="1"/>
          <p:nvPr/>
        </p:nvSpPr>
        <p:spPr>
          <a:xfrm>
            <a:off x="41025" y="3714475"/>
            <a:ext cx="1169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1. Baffle Attenuation</a:t>
            </a:r>
            <a:endParaRPr sz="1300">
              <a:solidFill>
                <a:srgbClr val="FFFFFF"/>
              </a:solidFill>
            </a:endParaRPr>
          </a:p>
        </p:txBody>
      </p:sp>
      <p:pic>
        <p:nvPicPr>
          <p:cNvPr id="311" name="Google Shape;311;p19"/>
          <p:cNvPicPr preferRelativeResize="0"/>
          <p:nvPr/>
        </p:nvPicPr>
        <p:blipFill>
          <a:blip r:embed="rId7">
            <a:alphaModFix/>
          </a:blip>
          <a:stretch>
            <a:fillRect/>
          </a:stretch>
        </p:blipFill>
        <p:spPr>
          <a:xfrm>
            <a:off x="785425" y="610437"/>
            <a:ext cx="1511988" cy="1534374"/>
          </a:xfrm>
          <a:prstGeom prst="rect">
            <a:avLst/>
          </a:prstGeom>
          <a:noFill/>
          <a:ln>
            <a:noFill/>
          </a:ln>
        </p:spPr>
      </p:pic>
      <p:pic>
        <p:nvPicPr>
          <p:cNvPr id="312" name="Google Shape;312;p19"/>
          <p:cNvPicPr preferRelativeResize="0"/>
          <p:nvPr/>
        </p:nvPicPr>
        <p:blipFill>
          <a:blip r:embed="rId8">
            <a:alphaModFix/>
          </a:blip>
          <a:stretch>
            <a:fillRect/>
          </a:stretch>
        </p:blipFill>
        <p:spPr>
          <a:xfrm>
            <a:off x="1321250" y="1535950"/>
            <a:ext cx="548700" cy="548700"/>
          </a:xfrm>
          <a:prstGeom prst="rect">
            <a:avLst/>
          </a:prstGeom>
          <a:noFill/>
          <a:ln>
            <a:noFill/>
          </a:ln>
        </p:spPr>
      </p:pic>
      <p:pic>
        <p:nvPicPr>
          <p:cNvPr id="313" name="Google Shape;313;p19"/>
          <p:cNvPicPr preferRelativeResize="0"/>
          <p:nvPr/>
        </p:nvPicPr>
        <p:blipFill>
          <a:blip r:embed="rId8">
            <a:alphaModFix/>
          </a:blip>
          <a:stretch>
            <a:fillRect/>
          </a:stretch>
        </p:blipFill>
        <p:spPr>
          <a:xfrm>
            <a:off x="1605950" y="1140050"/>
            <a:ext cx="707900" cy="707900"/>
          </a:xfrm>
          <a:prstGeom prst="rect">
            <a:avLst/>
          </a:prstGeom>
          <a:noFill/>
          <a:ln>
            <a:noFill/>
          </a:ln>
        </p:spPr>
      </p:pic>
      <p:pic>
        <p:nvPicPr>
          <p:cNvPr id="314" name="Google Shape;314;p19"/>
          <p:cNvPicPr preferRelativeResize="0"/>
          <p:nvPr/>
        </p:nvPicPr>
        <p:blipFill>
          <a:blip r:embed="rId9">
            <a:alphaModFix/>
          </a:blip>
          <a:stretch>
            <a:fillRect/>
          </a:stretch>
        </p:blipFill>
        <p:spPr>
          <a:xfrm>
            <a:off x="998625" y="1371559"/>
            <a:ext cx="425400" cy="425400"/>
          </a:xfrm>
          <a:prstGeom prst="rect">
            <a:avLst/>
          </a:prstGeom>
          <a:noFill/>
          <a:ln>
            <a:noFill/>
          </a:ln>
        </p:spPr>
      </p:pic>
      <p:pic>
        <p:nvPicPr>
          <p:cNvPr id="315" name="Google Shape;315;p19"/>
          <p:cNvPicPr preferRelativeResize="0"/>
          <p:nvPr/>
        </p:nvPicPr>
        <p:blipFill>
          <a:blip r:embed="rId9">
            <a:alphaModFix/>
          </a:blip>
          <a:stretch>
            <a:fillRect/>
          </a:stretch>
        </p:blipFill>
        <p:spPr>
          <a:xfrm>
            <a:off x="772625" y="670621"/>
            <a:ext cx="425400" cy="425400"/>
          </a:xfrm>
          <a:prstGeom prst="rect">
            <a:avLst/>
          </a:prstGeom>
          <a:noFill/>
          <a:ln>
            <a:noFill/>
          </a:ln>
        </p:spPr>
      </p:pic>
      <p:pic>
        <p:nvPicPr>
          <p:cNvPr id="316" name="Google Shape;316;p19"/>
          <p:cNvPicPr preferRelativeResize="0"/>
          <p:nvPr/>
        </p:nvPicPr>
        <p:blipFill>
          <a:blip r:embed="rId9">
            <a:alphaModFix/>
          </a:blip>
          <a:stretch>
            <a:fillRect/>
          </a:stretch>
        </p:blipFill>
        <p:spPr>
          <a:xfrm>
            <a:off x="1687500" y="763001"/>
            <a:ext cx="544800" cy="544800"/>
          </a:xfrm>
          <a:prstGeom prst="rect">
            <a:avLst/>
          </a:prstGeom>
          <a:noFill/>
          <a:ln>
            <a:noFill/>
          </a:ln>
        </p:spPr>
      </p:pic>
      <p:pic>
        <p:nvPicPr>
          <p:cNvPr id="317" name="Google Shape;317;p19"/>
          <p:cNvPicPr preferRelativeResize="0"/>
          <p:nvPr/>
        </p:nvPicPr>
        <p:blipFill>
          <a:blip r:embed="rId9">
            <a:alphaModFix/>
          </a:blip>
          <a:stretch>
            <a:fillRect/>
          </a:stretch>
        </p:blipFill>
        <p:spPr>
          <a:xfrm>
            <a:off x="1198025" y="853921"/>
            <a:ext cx="425400" cy="425400"/>
          </a:xfrm>
          <a:prstGeom prst="rect">
            <a:avLst/>
          </a:prstGeom>
          <a:noFill/>
          <a:ln>
            <a:noFill/>
          </a:ln>
        </p:spPr>
      </p:pic>
      <p:sp>
        <p:nvSpPr>
          <p:cNvPr id="305" name="Google Shape;305;p19"/>
          <p:cNvSpPr txBox="1"/>
          <p:nvPr/>
        </p:nvSpPr>
        <p:spPr>
          <a:xfrm>
            <a:off x="888625" y="2194975"/>
            <a:ext cx="1169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2. Captures Image</a:t>
            </a:r>
            <a:endParaRPr sz="1300">
              <a:solidFill>
                <a:srgbClr val="FFFFFF"/>
              </a:solidFill>
            </a:endParaRPr>
          </a:p>
        </p:txBody>
      </p:sp>
      <p:sp>
        <p:nvSpPr>
          <p:cNvPr id="318" name="Google Shape;318;p19"/>
          <p:cNvSpPr/>
          <p:nvPr/>
        </p:nvSpPr>
        <p:spPr>
          <a:xfrm rot="8100000">
            <a:off x="1804314" y="4660432"/>
            <a:ext cx="115824" cy="114976"/>
          </a:xfrm>
          <a:prstGeom prst="teardrop">
            <a:avLst>
              <a:gd name="adj" fmla="val 164695"/>
            </a:avLst>
          </a:prstGeom>
          <a:solidFill>
            <a:srgbClr val="FF55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txBox="1"/>
          <p:nvPr/>
        </p:nvSpPr>
        <p:spPr>
          <a:xfrm>
            <a:off x="1870675" y="4556375"/>
            <a:ext cx="109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9900"/>
                </a:solidFill>
              </a:rPr>
              <a:t>Boulder, CO</a:t>
            </a:r>
            <a:endParaRPr sz="1200" b="1">
              <a:solidFill>
                <a:srgbClr val="FF9900"/>
              </a:solidFill>
            </a:endParaRPr>
          </a:p>
        </p:txBody>
      </p:sp>
      <p:cxnSp>
        <p:nvCxnSpPr>
          <p:cNvPr id="320" name="Google Shape;320;p19"/>
          <p:cNvCxnSpPr/>
          <p:nvPr/>
        </p:nvCxnSpPr>
        <p:spPr>
          <a:xfrm flipH="1">
            <a:off x="1127204" y="3658074"/>
            <a:ext cx="323700" cy="295500"/>
          </a:xfrm>
          <a:prstGeom prst="curvedConnector3">
            <a:avLst>
              <a:gd name="adj1" fmla="val 82383"/>
            </a:avLst>
          </a:prstGeom>
          <a:noFill/>
          <a:ln w="38100" cap="flat" cmpd="sng">
            <a:solidFill>
              <a:srgbClr val="FF00FF"/>
            </a:solidFill>
            <a:prstDash val="solid"/>
            <a:round/>
            <a:headEnd type="none" w="med" len="med"/>
            <a:tailEnd type="none" w="med" len="med"/>
          </a:ln>
        </p:spPr>
      </p:cxnSp>
      <p:grpSp>
        <p:nvGrpSpPr>
          <p:cNvPr id="321" name="Google Shape;321;p19"/>
          <p:cNvGrpSpPr/>
          <p:nvPr/>
        </p:nvGrpSpPr>
        <p:grpSpPr>
          <a:xfrm>
            <a:off x="2469350" y="2990850"/>
            <a:ext cx="5717943" cy="2184525"/>
            <a:chOff x="2469350" y="2990850"/>
            <a:chExt cx="5717943" cy="2184525"/>
          </a:xfrm>
        </p:grpSpPr>
        <p:pic>
          <p:nvPicPr>
            <p:cNvPr id="322" name="Google Shape;322;p19"/>
            <p:cNvPicPr preferRelativeResize="0"/>
            <p:nvPr/>
          </p:nvPicPr>
          <p:blipFill>
            <a:blip r:embed="rId7">
              <a:alphaModFix/>
            </a:blip>
            <a:stretch>
              <a:fillRect/>
            </a:stretch>
          </p:blipFill>
          <p:spPr>
            <a:xfrm>
              <a:off x="6837275" y="3826900"/>
              <a:ext cx="1169400" cy="1235500"/>
            </a:xfrm>
            <a:prstGeom prst="rect">
              <a:avLst/>
            </a:prstGeom>
            <a:noFill/>
            <a:ln>
              <a:noFill/>
            </a:ln>
          </p:spPr>
        </p:pic>
        <p:pic>
          <p:nvPicPr>
            <p:cNvPr id="323" name="Google Shape;323;p19"/>
            <p:cNvPicPr preferRelativeResize="0"/>
            <p:nvPr/>
          </p:nvPicPr>
          <p:blipFill>
            <a:blip r:embed="rId10">
              <a:alphaModFix/>
            </a:blip>
            <a:stretch>
              <a:fillRect/>
            </a:stretch>
          </p:blipFill>
          <p:spPr>
            <a:xfrm>
              <a:off x="5608588" y="3964875"/>
              <a:ext cx="968399" cy="968401"/>
            </a:xfrm>
            <a:prstGeom prst="rect">
              <a:avLst/>
            </a:prstGeom>
            <a:noFill/>
            <a:ln>
              <a:noFill/>
            </a:ln>
          </p:spPr>
        </p:pic>
        <p:grpSp>
          <p:nvGrpSpPr>
            <p:cNvPr id="324" name="Google Shape;324;p19"/>
            <p:cNvGrpSpPr/>
            <p:nvPr/>
          </p:nvGrpSpPr>
          <p:grpSpPr>
            <a:xfrm>
              <a:off x="4974771" y="4052141"/>
              <a:ext cx="478242" cy="527211"/>
              <a:chOff x="772625" y="610437"/>
              <a:chExt cx="1541225" cy="1534374"/>
            </a:xfrm>
          </p:grpSpPr>
          <p:pic>
            <p:nvPicPr>
              <p:cNvPr id="325" name="Google Shape;325;p19"/>
              <p:cNvPicPr preferRelativeResize="0"/>
              <p:nvPr/>
            </p:nvPicPr>
            <p:blipFill>
              <a:blip r:embed="rId7">
                <a:alphaModFix/>
              </a:blip>
              <a:stretch>
                <a:fillRect/>
              </a:stretch>
            </p:blipFill>
            <p:spPr>
              <a:xfrm>
                <a:off x="785425" y="610437"/>
                <a:ext cx="1511988" cy="1534374"/>
              </a:xfrm>
              <a:prstGeom prst="rect">
                <a:avLst/>
              </a:prstGeom>
              <a:noFill/>
              <a:ln>
                <a:noFill/>
              </a:ln>
            </p:spPr>
          </p:pic>
          <p:pic>
            <p:nvPicPr>
              <p:cNvPr id="326" name="Google Shape;326;p19"/>
              <p:cNvPicPr preferRelativeResize="0"/>
              <p:nvPr/>
            </p:nvPicPr>
            <p:blipFill>
              <a:blip r:embed="rId8">
                <a:alphaModFix/>
              </a:blip>
              <a:stretch>
                <a:fillRect/>
              </a:stretch>
            </p:blipFill>
            <p:spPr>
              <a:xfrm>
                <a:off x="1321250" y="1535950"/>
                <a:ext cx="548700" cy="548700"/>
              </a:xfrm>
              <a:prstGeom prst="rect">
                <a:avLst/>
              </a:prstGeom>
              <a:noFill/>
              <a:ln>
                <a:noFill/>
              </a:ln>
            </p:spPr>
          </p:pic>
          <p:pic>
            <p:nvPicPr>
              <p:cNvPr id="327" name="Google Shape;327;p19"/>
              <p:cNvPicPr preferRelativeResize="0"/>
              <p:nvPr/>
            </p:nvPicPr>
            <p:blipFill>
              <a:blip r:embed="rId8">
                <a:alphaModFix/>
              </a:blip>
              <a:stretch>
                <a:fillRect/>
              </a:stretch>
            </p:blipFill>
            <p:spPr>
              <a:xfrm>
                <a:off x="1605950" y="1140050"/>
                <a:ext cx="707900" cy="707900"/>
              </a:xfrm>
              <a:prstGeom prst="rect">
                <a:avLst/>
              </a:prstGeom>
              <a:noFill/>
              <a:ln>
                <a:noFill/>
              </a:ln>
            </p:spPr>
          </p:pic>
          <p:pic>
            <p:nvPicPr>
              <p:cNvPr id="328" name="Google Shape;328;p19"/>
              <p:cNvPicPr preferRelativeResize="0"/>
              <p:nvPr/>
            </p:nvPicPr>
            <p:blipFill>
              <a:blip r:embed="rId9">
                <a:alphaModFix/>
              </a:blip>
              <a:stretch>
                <a:fillRect/>
              </a:stretch>
            </p:blipFill>
            <p:spPr>
              <a:xfrm>
                <a:off x="998625" y="1371559"/>
                <a:ext cx="425400" cy="425400"/>
              </a:xfrm>
              <a:prstGeom prst="rect">
                <a:avLst/>
              </a:prstGeom>
              <a:noFill/>
              <a:ln>
                <a:noFill/>
              </a:ln>
            </p:spPr>
          </p:pic>
          <p:pic>
            <p:nvPicPr>
              <p:cNvPr id="329" name="Google Shape;329;p19"/>
              <p:cNvPicPr preferRelativeResize="0"/>
              <p:nvPr/>
            </p:nvPicPr>
            <p:blipFill>
              <a:blip r:embed="rId9">
                <a:alphaModFix/>
              </a:blip>
              <a:stretch>
                <a:fillRect/>
              </a:stretch>
            </p:blipFill>
            <p:spPr>
              <a:xfrm>
                <a:off x="772625" y="670621"/>
                <a:ext cx="425400" cy="425400"/>
              </a:xfrm>
              <a:prstGeom prst="rect">
                <a:avLst/>
              </a:prstGeom>
              <a:noFill/>
              <a:ln>
                <a:noFill/>
              </a:ln>
            </p:spPr>
          </p:pic>
          <p:pic>
            <p:nvPicPr>
              <p:cNvPr id="330" name="Google Shape;330;p19"/>
              <p:cNvPicPr preferRelativeResize="0"/>
              <p:nvPr/>
            </p:nvPicPr>
            <p:blipFill>
              <a:blip r:embed="rId9">
                <a:alphaModFix/>
              </a:blip>
              <a:stretch>
                <a:fillRect/>
              </a:stretch>
            </p:blipFill>
            <p:spPr>
              <a:xfrm>
                <a:off x="1687500" y="763001"/>
                <a:ext cx="544800" cy="544800"/>
              </a:xfrm>
              <a:prstGeom prst="rect">
                <a:avLst/>
              </a:prstGeom>
              <a:noFill/>
              <a:ln>
                <a:noFill/>
              </a:ln>
            </p:spPr>
          </p:pic>
          <p:pic>
            <p:nvPicPr>
              <p:cNvPr id="331" name="Google Shape;331;p19"/>
              <p:cNvPicPr preferRelativeResize="0"/>
              <p:nvPr/>
            </p:nvPicPr>
            <p:blipFill>
              <a:blip r:embed="rId9">
                <a:alphaModFix/>
              </a:blip>
              <a:stretch>
                <a:fillRect/>
              </a:stretch>
            </p:blipFill>
            <p:spPr>
              <a:xfrm>
                <a:off x="1198025" y="853921"/>
                <a:ext cx="425400" cy="425400"/>
              </a:xfrm>
              <a:prstGeom prst="rect">
                <a:avLst/>
              </a:prstGeom>
              <a:noFill/>
              <a:ln>
                <a:noFill/>
              </a:ln>
            </p:spPr>
          </p:pic>
        </p:grpSp>
        <p:sp>
          <p:nvSpPr>
            <p:cNvPr id="332" name="Google Shape;332;p19"/>
            <p:cNvSpPr/>
            <p:nvPr/>
          </p:nvSpPr>
          <p:spPr>
            <a:xfrm>
              <a:off x="5212875" y="4591050"/>
              <a:ext cx="361950" cy="238125"/>
            </a:xfrm>
            <a:custGeom>
              <a:avLst/>
              <a:gdLst/>
              <a:ahLst/>
              <a:cxnLst/>
              <a:rect l="l" t="t" r="r" b="b"/>
              <a:pathLst>
                <a:path w="14478" h="9525" extrusionOk="0">
                  <a:moveTo>
                    <a:pt x="0" y="0"/>
                  </a:moveTo>
                  <a:cubicBezTo>
                    <a:pt x="1401" y="5604"/>
                    <a:pt x="8701" y="9525"/>
                    <a:pt x="14478" y="9525"/>
                  </a:cubicBezTo>
                </a:path>
              </a:pathLst>
            </a:custGeom>
            <a:noFill/>
            <a:ln w="28575" cap="flat" cmpd="sng">
              <a:solidFill>
                <a:schemeClr val="dk1"/>
              </a:solidFill>
              <a:prstDash val="solid"/>
              <a:round/>
              <a:headEnd type="none" w="med" len="med"/>
              <a:tailEnd type="triangle" w="med" len="med"/>
            </a:ln>
          </p:spPr>
        </p:sp>
        <p:sp>
          <p:nvSpPr>
            <p:cNvPr id="333" name="Google Shape;333;p19"/>
            <p:cNvSpPr txBox="1"/>
            <p:nvPr/>
          </p:nvSpPr>
          <p:spPr>
            <a:xfrm>
              <a:off x="3253425" y="3408200"/>
              <a:ext cx="15411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3b. Processes &amp; Saves Image</a:t>
              </a:r>
              <a:endParaRPr sz="1300">
                <a:solidFill>
                  <a:srgbClr val="FFFFFF"/>
                </a:solidFill>
              </a:endParaRPr>
            </a:p>
          </p:txBody>
        </p:sp>
        <p:grpSp>
          <p:nvGrpSpPr>
            <p:cNvPr id="334" name="Google Shape;334;p19"/>
            <p:cNvGrpSpPr/>
            <p:nvPr/>
          </p:nvGrpSpPr>
          <p:grpSpPr>
            <a:xfrm>
              <a:off x="3092874" y="4109295"/>
              <a:ext cx="1671113" cy="527169"/>
              <a:chOff x="2881663" y="4184775"/>
              <a:chExt cx="2000375" cy="632400"/>
            </a:xfrm>
          </p:grpSpPr>
          <p:sp>
            <p:nvSpPr>
              <p:cNvPr id="335" name="Google Shape;335;p19"/>
              <p:cNvSpPr/>
              <p:nvPr/>
            </p:nvSpPr>
            <p:spPr>
              <a:xfrm>
                <a:off x="3096163" y="41847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rot="10800000">
                <a:off x="2881663" y="43005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p19"/>
              <p:cNvCxnSpPr/>
              <p:nvPr/>
            </p:nvCxnSpPr>
            <p:spPr>
              <a:xfrm rot="10800000" flipH="1">
                <a:off x="3450988" y="4312625"/>
                <a:ext cx="381000" cy="1353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338" name="Google Shape;338;p19"/>
              <p:cNvSpPr/>
              <p:nvPr/>
            </p:nvSpPr>
            <p:spPr>
              <a:xfrm>
                <a:off x="3829938" y="418477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4222513" y="436965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3927588" y="421812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3952238" y="42386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952238" y="42720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993913"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993913"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0355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40355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40772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40772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41189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41189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41606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41606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42022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42022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42439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42439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42856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42856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43273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43273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43689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43689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44106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44106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44523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44523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44940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44940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45356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45356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45773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45773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6190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46190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46607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46607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47023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47023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47440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47440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3822525" y="424892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rot="5400000">
                <a:off x="4001975" y="46162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rot="5400000">
                <a:off x="44384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rot="5400000">
                <a:off x="46051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4598663" y="436965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386006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386006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480181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480181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9"/>
            <p:cNvSpPr txBox="1"/>
            <p:nvPr/>
          </p:nvSpPr>
          <p:spPr>
            <a:xfrm>
              <a:off x="5038325" y="3192525"/>
              <a:ext cx="15411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4b. Upload to PC &amp; Test in Truth Model </a:t>
              </a:r>
              <a:endParaRPr sz="1300">
                <a:solidFill>
                  <a:srgbClr val="FFFFFF"/>
                </a:solidFill>
              </a:endParaRPr>
            </a:p>
          </p:txBody>
        </p:sp>
        <p:cxnSp>
          <p:nvCxnSpPr>
            <p:cNvPr id="391" name="Google Shape;391;p19"/>
            <p:cNvCxnSpPr/>
            <p:nvPr/>
          </p:nvCxnSpPr>
          <p:spPr>
            <a:xfrm rot="10800000" flipH="1">
              <a:off x="2469350" y="3999150"/>
              <a:ext cx="699600" cy="4200"/>
            </a:xfrm>
            <a:prstGeom prst="straightConnector1">
              <a:avLst/>
            </a:prstGeom>
            <a:noFill/>
            <a:ln w="38100" cap="flat" cmpd="sng">
              <a:solidFill>
                <a:srgbClr val="ECCF07"/>
              </a:solidFill>
              <a:prstDash val="solid"/>
              <a:round/>
              <a:headEnd type="none" w="med" len="med"/>
              <a:tailEnd type="triangle" w="med" len="med"/>
            </a:ln>
          </p:spPr>
        </p:cxnSp>
        <p:cxnSp>
          <p:nvCxnSpPr>
            <p:cNvPr id="392" name="Google Shape;392;p19"/>
            <p:cNvCxnSpPr>
              <a:stCxn id="384" idx="0"/>
            </p:cNvCxnSpPr>
            <p:nvPr/>
          </p:nvCxnSpPr>
          <p:spPr>
            <a:xfrm>
              <a:off x="4590680" y="4539891"/>
              <a:ext cx="776700" cy="2778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grpSp>
          <p:nvGrpSpPr>
            <p:cNvPr id="393" name="Google Shape;393;p19"/>
            <p:cNvGrpSpPr/>
            <p:nvPr/>
          </p:nvGrpSpPr>
          <p:grpSpPr>
            <a:xfrm rot="-660332">
              <a:off x="6850771" y="3881931"/>
              <a:ext cx="1053160" cy="1202199"/>
              <a:chOff x="6670932" y="849823"/>
              <a:chExt cx="1219237" cy="1250409"/>
            </a:xfrm>
          </p:grpSpPr>
          <p:cxnSp>
            <p:nvCxnSpPr>
              <p:cNvPr id="394" name="Google Shape;394;p19"/>
              <p:cNvCxnSpPr/>
              <p:nvPr/>
            </p:nvCxnSpPr>
            <p:spPr>
              <a:xfrm rot="8100000" flipH="1">
                <a:off x="6615979" y="1215741"/>
                <a:ext cx="1019507" cy="266862"/>
              </a:xfrm>
              <a:prstGeom prst="straightConnector1">
                <a:avLst/>
              </a:prstGeom>
              <a:noFill/>
              <a:ln w="28575" cap="flat" cmpd="sng">
                <a:solidFill>
                  <a:srgbClr val="00FFFF"/>
                </a:solidFill>
                <a:prstDash val="solid"/>
                <a:round/>
                <a:headEnd type="none" w="med" len="med"/>
                <a:tailEnd type="none" w="med" len="med"/>
              </a:ln>
            </p:spPr>
          </p:cxnSp>
          <p:cxnSp>
            <p:nvCxnSpPr>
              <p:cNvPr id="395" name="Google Shape;395;p19"/>
              <p:cNvCxnSpPr/>
              <p:nvPr/>
            </p:nvCxnSpPr>
            <p:spPr>
              <a:xfrm rot="8100000">
                <a:off x="6718494" y="1410506"/>
                <a:ext cx="1209153" cy="3394"/>
              </a:xfrm>
              <a:prstGeom prst="straightConnector1">
                <a:avLst/>
              </a:prstGeom>
              <a:noFill/>
              <a:ln w="28575" cap="flat" cmpd="sng">
                <a:solidFill>
                  <a:srgbClr val="00FFFF"/>
                </a:solidFill>
                <a:prstDash val="solid"/>
                <a:round/>
                <a:headEnd type="none" w="med" len="med"/>
                <a:tailEnd type="none" w="med" len="med"/>
              </a:ln>
            </p:spPr>
          </p:cxnSp>
          <p:cxnSp>
            <p:nvCxnSpPr>
              <p:cNvPr id="396" name="Google Shape;396;p19"/>
              <p:cNvCxnSpPr/>
              <p:nvPr/>
            </p:nvCxnSpPr>
            <p:spPr>
              <a:xfrm rot="8100000">
                <a:off x="6906382" y="1497434"/>
                <a:ext cx="1038174" cy="276196"/>
              </a:xfrm>
              <a:prstGeom prst="straightConnector1">
                <a:avLst/>
              </a:prstGeom>
              <a:noFill/>
              <a:ln w="28575" cap="flat" cmpd="sng">
                <a:solidFill>
                  <a:srgbClr val="00FFFF"/>
                </a:solidFill>
                <a:prstDash val="solid"/>
                <a:round/>
                <a:headEnd type="none" w="med" len="med"/>
                <a:tailEnd type="none" w="med" len="med"/>
              </a:ln>
            </p:spPr>
          </p:cxnSp>
          <p:sp>
            <p:nvSpPr>
              <p:cNvPr id="397" name="Google Shape;397;p19"/>
              <p:cNvSpPr/>
              <p:nvPr/>
            </p:nvSpPr>
            <p:spPr>
              <a:xfrm rot="-2700000">
                <a:off x="6936805" y="1570981"/>
                <a:ext cx="98792" cy="441239"/>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398" name="Google Shape;398;p19"/>
              <p:cNvSpPr/>
              <p:nvPr/>
            </p:nvSpPr>
            <p:spPr>
              <a:xfrm rot="-2700000">
                <a:off x="7050171" y="1270243"/>
                <a:ext cx="187760" cy="649808"/>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399" name="Google Shape;399;p19"/>
              <p:cNvSpPr/>
              <p:nvPr/>
            </p:nvSpPr>
            <p:spPr>
              <a:xfrm rot="-2700000">
                <a:off x="7184833" y="821386"/>
                <a:ext cx="342736" cy="1021613"/>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grpSp>
        <p:sp>
          <p:nvSpPr>
            <p:cNvPr id="400" name="Google Shape;400;p19"/>
            <p:cNvSpPr txBox="1"/>
            <p:nvPr/>
          </p:nvSpPr>
          <p:spPr>
            <a:xfrm>
              <a:off x="6559793" y="3332000"/>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5b. Output Orientation </a:t>
              </a:r>
              <a:endParaRPr sz="1300">
                <a:solidFill>
                  <a:srgbClr val="FFFFFF"/>
                </a:solidFill>
              </a:endParaRPr>
            </a:p>
          </p:txBody>
        </p:sp>
        <p:sp>
          <p:nvSpPr>
            <p:cNvPr id="401" name="Google Shape;401;p19"/>
            <p:cNvSpPr txBox="1"/>
            <p:nvPr/>
          </p:nvSpPr>
          <p:spPr>
            <a:xfrm>
              <a:off x="2581275" y="2990850"/>
              <a:ext cx="1541100" cy="400200"/>
            </a:xfrm>
            <a:prstGeom prst="rect">
              <a:avLst/>
            </a:prstGeom>
            <a:noFill/>
            <a:ln>
              <a:noFill/>
            </a:ln>
            <a:effectLst>
              <a:outerShdw blurRad="85725" dist="9525" dir="546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5500"/>
                  </a:solidFill>
                </a:rPr>
                <a:t>Verification (B)</a:t>
              </a:r>
              <a:endParaRPr b="1">
                <a:solidFill>
                  <a:srgbClr val="FF5500"/>
                </a:solidFill>
              </a:endParaRPr>
            </a:p>
          </p:txBody>
        </p:sp>
      </p:grpSp>
      <p:grpSp>
        <p:nvGrpSpPr>
          <p:cNvPr id="402" name="Google Shape;402;p19"/>
          <p:cNvGrpSpPr/>
          <p:nvPr/>
        </p:nvGrpSpPr>
        <p:grpSpPr>
          <a:xfrm>
            <a:off x="2457300" y="476250"/>
            <a:ext cx="6648749" cy="2524125"/>
            <a:chOff x="2457300" y="476250"/>
            <a:chExt cx="6648749" cy="2524125"/>
          </a:xfrm>
        </p:grpSpPr>
        <p:pic>
          <p:nvPicPr>
            <p:cNvPr id="403" name="Google Shape;403;p19"/>
            <p:cNvPicPr preferRelativeResize="0"/>
            <p:nvPr/>
          </p:nvPicPr>
          <p:blipFill>
            <a:blip r:embed="rId11">
              <a:alphaModFix/>
            </a:blip>
            <a:stretch>
              <a:fillRect/>
            </a:stretch>
          </p:blipFill>
          <p:spPr>
            <a:xfrm>
              <a:off x="3413050" y="1385350"/>
              <a:ext cx="1244276" cy="1462850"/>
            </a:xfrm>
            <a:prstGeom prst="rect">
              <a:avLst/>
            </a:prstGeom>
            <a:noFill/>
            <a:ln>
              <a:noFill/>
            </a:ln>
          </p:spPr>
        </p:pic>
        <p:sp>
          <p:nvSpPr>
            <p:cNvPr id="404" name="Google Shape;404;p19"/>
            <p:cNvSpPr txBox="1"/>
            <p:nvPr/>
          </p:nvSpPr>
          <p:spPr>
            <a:xfrm>
              <a:off x="2581275" y="476250"/>
              <a:ext cx="1441200" cy="4002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5500"/>
                  </a:solidFill>
                </a:rPr>
                <a:t>Day-In-Life (A)</a:t>
              </a:r>
              <a:endParaRPr b="1">
                <a:solidFill>
                  <a:srgbClr val="FF5500"/>
                </a:solidFill>
              </a:endParaRPr>
            </a:p>
          </p:txBody>
        </p:sp>
        <p:cxnSp>
          <p:nvCxnSpPr>
            <p:cNvPr id="405" name="Google Shape;405;p19"/>
            <p:cNvCxnSpPr/>
            <p:nvPr/>
          </p:nvCxnSpPr>
          <p:spPr>
            <a:xfrm rot="10800000" flipH="1">
              <a:off x="2469350" y="1581725"/>
              <a:ext cx="699600" cy="4200"/>
            </a:xfrm>
            <a:prstGeom prst="straightConnector1">
              <a:avLst/>
            </a:prstGeom>
            <a:noFill/>
            <a:ln w="38100" cap="flat" cmpd="sng">
              <a:solidFill>
                <a:srgbClr val="ECCF07"/>
              </a:solidFill>
              <a:prstDash val="solid"/>
              <a:round/>
              <a:headEnd type="none" w="med" len="med"/>
              <a:tailEnd type="triangle" w="med" len="med"/>
            </a:ln>
          </p:spPr>
        </p:cxnSp>
        <p:pic>
          <p:nvPicPr>
            <p:cNvPr id="406" name="Google Shape;406;p19"/>
            <p:cNvPicPr preferRelativeResize="0"/>
            <p:nvPr/>
          </p:nvPicPr>
          <p:blipFill>
            <a:blip r:embed="rId12">
              <a:alphaModFix/>
            </a:blip>
            <a:stretch>
              <a:fillRect/>
            </a:stretch>
          </p:blipFill>
          <p:spPr>
            <a:xfrm>
              <a:off x="4229250" y="2386025"/>
              <a:ext cx="4876799" cy="609600"/>
            </a:xfrm>
            <a:prstGeom prst="rect">
              <a:avLst/>
            </a:prstGeom>
            <a:noFill/>
            <a:ln>
              <a:noFill/>
            </a:ln>
          </p:spPr>
        </p:pic>
        <p:sp>
          <p:nvSpPr>
            <p:cNvPr id="407" name="Google Shape;407;p19"/>
            <p:cNvSpPr txBox="1"/>
            <p:nvPr/>
          </p:nvSpPr>
          <p:spPr>
            <a:xfrm>
              <a:off x="3253418" y="899575"/>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3a. Identifies Star Pattern</a:t>
              </a:r>
              <a:endParaRPr sz="1300">
                <a:solidFill>
                  <a:srgbClr val="FFFFFF"/>
                </a:solidFill>
              </a:endParaRPr>
            </a:p>
          </p:txBody>
        </p:sp>
        <p:pic>
          <p:nvPicPr>
            <p:cNvPr id="408" name="Google Shape;408;p19"/>
            <p:cNvPicPr preferRelativeResize="0"/>
            <p:nvPr/>
          </p:nvPicPr>
          <p:blipFill rotWithShape="1">
            <a:blip r:embed="rId13">
              <a:alphaModFix/>
            </a:blip>
            <a:srcRect t="70168"/>
            <a:stretch/>
          </p:blipFill>
          <p:spPr>
            <a:xfrm>
              <a:off x="5114525" y="1365100"/>
              <a:ext cx="1360974" cy="1235502"/>
            </a:xfrm>
            <a:prstGeom prst="rect">
              <a:avLst/>
            </a:prstGeom>
            <a:noFill/>
            <a:ln>
              <a:noFill/>
            </a:ln>
          </p:spPr>
        </p:pic>
        <p:sp>
          <p:nvSpPr>
            <p:cNvPr id="409" name="Google Shape;409;p19"/>
            <p:cNvSpPr txBox="1"/>
            <p:nvPr/>
          </p:nvSpPr>
          <p:spPr>
            <a:xfrm>
              <a:off x="4962118" y="777725"/>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4a. Compares To Star Catalog</a:t>
              </a:r>
              <a:endParaRPr sz="1300">
                <a:solidFill>
                  <a:srgbClr val="FFFFFF"/>
                </a:solidFill>
              </a:endParaRPr>
            </a:p>
          </p:txBody>
        </p:sp>
        <p:grpSp>
          <p:nvGrpSpPr>
            <p:cNvPr id="410" name="Google Shape;410;p19"/>
            <p:cNvGrpSpPr/>
            <p:nvPr/>
          </p:nvGrpSpPr>
          <p:grpSpPr>
            <a:xfrm rot="-660332">
              <a:off x="6766471" y="1231306"/>
              <a:ext cx="1053160" cy="1202199"/>
              <a:chOff x="6670932" y="849823"/>
              <a:chExt cx="1219237" cy="1250409"/>
            </a:xfrm>
          </p:grpSpPr>
          <p:cxnSp>
            <p:nvCxnSpPr>
              <p:cNvPr id="411" name="Google Shape;411;p19"/>
              <p:cNvCxnSpPr/>
              <p:nvPr/>
            </p:nvCxnSpPr>
            <p:spPr>
              <a:xfrm rot="8100000" flipH="1">
                <a:off x="6615979" y="1215741"/>
                <a:ext cx="1019507" cy="266862"/>
              </a:xfrm>
              <a:prstGeom prst="straightConnector1">
                <a:avLst/>
              </a:prstGeom>
              <a:noFill/>
              <a:ln w="28575" cap="flat" cmpd="sng">
                <a:solidFill>
                  <a:srgbClr val="00FFFF"/>
                </a:solidFill>
                <a:prstDash val="solid"/>
                <a:round/>
                <a:headEnd type="none" w="med" len="med"/>
                <a:tailEnd type="none" w="med" len="med"/>
              </a:ln>
            </p:spPr>
          </p:cxnSp>
          <p:cxnSp>
            <p:nvCxnSpPr>
              <p:cNvPr id="412" name="Google Shape;412;p19"/>
              <p:cNvCxnSpPr/>
              <p:nvPr/>
            </p:nvCxnSpPr>
            <p:spPr>
              <a:xfrm rot="8100000">
                <a:off x="6718494" y="1410506"/>
                <a:ext cx="1209153" cy="3394"/>
              </a:xfrm>
              <a:prstGeom prst="straightConnector1">
                <a:avLst/>
              </a:prstGeom>
              <a:noFill/>
              <a:ln w="28575" cap="flat" cmpd="sng">
                <a:solidFill>
                  <a:srgbClr val="00FFFF"/>
                </a:solidFill>
                <a:prstDash val="solid"/>
                <a:round/>
                <a:headEnd type="none" w="med" len="med"/>
                <a:tailEnd type="none" w="med" len="med"/>
              </a:ln>
            </p:spPr>
          </p:cxnSp>
          <p:cxnSp>
            <p:nvCxnSpPr>
              <p:cNvPr id="413" name="Google Shape;413;p19"/>
              <p:cNvCxnSpPr/>
              <p:nvPr/>
            </p:nvCxnSpPr>
            <p:spPr>
              <a:xfrm rot="8100000">
                <a:off x="6906382" y="1497434"/>
                <a:ext cx="1038174" cy="276196"/>
              </a:xfrm>
              <a:prstGeom prst="straightConnector1">
                <a:avLst/>
              </a:prstGeom>
              <a:noFill/>
              <a:ln w="28575" cap="flat" cmpd="sng">
                <a:solidFill>
                  <a:srgbClr val="00FFFF"/>
                </a:solidFill>
                <a:prstDash val="solid"/>
                <a:round/>
                <a:headEnd type="none" w="med" len="med"/>
                <a:tailEnd type="none" w="med" len="med"/>
              </a:ln>
            </p:spPr>
          </p:cxnSp>
          <p:sp>
            <p:nvSpPr>
              <p:cNvPr id="414" name="Google Shape;414;p19"/>
              <p:cNvSpPr/>
              <p:nvPr/>
            </p:nvSpPr>
            <p:spPr>
              <a:xfrm rot="-2700000">
                <a:off x="6936805" y="1570981"/>
                <a:ext cx="98792" cy="441239"/>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415" name="Google Shape;415;p19"/>
              <p:cNvSpPr/>
              <p:nvPr/>
            </p:nvSpPr>
            <p:spPr>
              <a:xfrm rot="-2700000">
                <a:off x="7050171" y="1270243"/>
                <a:ext cx="187760" cy="649808"/>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416" name="Google Shape;416;p19"/>
              <p:cNvSpPr/>
              <p:nvPr/>
            </p:nvSpPr>
            <p:spPr>
              <a:xfrm rot="-2700000">
                <a:off x="7184833" y="821386"/>
                <a:ext cx="342736" cy="1021613"/>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grpSp>
        <p:pic>
          <p:nvPicPr>
            <p:cNvPr id="417" name="Google Shape;417;p19"/>
            <p:cNvPicPr preferRelativeResize="0"/>
            <p:nvPr/>
          </p:nvPicPr>
          <p:blipFill>
            <a:blip r:embed="rId6">
              <a:alphaModFix/>
            </a:blip>
            <a:stretch>
              <a:fillRect/>
            </a:stretch>
          </p:blipFill>
          <p:spPr>
            <a:xfrm rot="1702941">
              <a:off x="6774538" y="2160825"/>
              <a:ext cx="360792" cy="527224"/>
            </a:xfrm>
            <a:prstGeom prst="rect">
              <a:avLst/>
            </a:prstGeom>
            <a:noFill/>
            <a:ln>
              <a:noFill/>
            </a:ln>
          </p:spPr>
        </p:pic>
        <p:sp>
          <p:nvSpPr>
            <p:cNvPr id="418" name="Google Shape;418;p19"/>
            <p:cNvSpPr txBox="1"/>
            <p:nvPr/>
          </p:nvSpPr>
          <p:spPr>
            <a:xfrm>
              <a:off x="6627893" y="757575"/>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5a. Determines Orientation</a:t>
              </a:r>
              <a:endParaRPr sz="1300">
                <a:solidFill>
                  <a:srgbClr val="FFFFFF"/>
                </a:solidFill>
              </a:endParaRPr>
            </a:p>
          </p:txBody>
        </p:sp>
        <p:grpSp>
          <p:nvGrpSpPr>
            <p:cNvPr id="419" name="Google Shape;419;p19"/>
            <p:cNvGrpSpPr/>
            <p:nvPr/>
          </p:nvGrpSpPr>
          <p:grpSpPr>
            <a:xfrm>
              <a:off x="5180774" y="1833700"/>
              <a:ext cx="360851" cy="686401"/>
              <a:chOff x="5180774" y="1833700"/>
              <a:chExt cx="360851" cy="686401"/>
            </a:xfrm>
          </p:grpSpPr>
          <p:sp>
            <p:nvSpPr>
              <p:cNvPr id="420" name="Google Shape;420;p19"/>
              <p:cNvSpPr/>
              <p:nvPr/>
            </p:nvSpPr>
            <p:spPr>
              <a:xfrm rot="5400000">
                <a:off x="5023225" y="2001701"/>
                <a:ext cx="681600" cy="3552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rot="5400000">
                <a:off x="5276228" y="2115283"/>
                <a:ext cx="161400" cy="1164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rot="5400000">
                <a:off x="5208456" y="2147302"/>
                <a:ext cx="555900" cy="648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rot="5400000">
                <a:off x="5490945" y="19177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rot="5400000">
                <a:off x="5468126" y="19177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rot="5400000">
                <a:off x="5490962" y="194471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rot="5400000">
                <a:off x="5468143" y="194471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rot="5400000">
                <a:off x="5490954" y="197170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rot="5400000">
                <a:off x="5468135" y="197170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rot="5400000">
                <a:off x="5490971" y="199870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rot="5400000">
                <a:off x="5468152" y="199870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rot="5400000">
                <a:off x="5490962" y="202569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rot="5400000">
                <a:off x="5468143" y="202569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rot="5400000">
                <a:off x="5490979" y="205268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rot="5400000">
                <a:off x="5468160" y="205268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rot="5400000">
                <a:off x="5490962" y="207968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rot="5400000">
                <a:off x="5468143" y="207968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rot="5400000">
                <a:off x="5490979" y="210667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rot="5400000">
                <a:off x="5468160" y="210667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rot="5400000">
                <a:off x="5490962" y="213367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rot="5400000">
                <a:off x="5468143" y="213367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rot="5400000">
                <a:off x="5490979" y="216066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rot="5400000">
                <a:off x="5468160" y="216066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rot="5400000">
                <a:off x="5490954" y="218765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rot="5400000">
                <a:off x="5468135" y="218765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rot="5400000">
                <a:off x="5490971" y="221465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rot="5400000">
                <a:off x="5468152" y="221465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rot="5400000">
                <a:off x="5490962" y="224164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rot="5400000">
                <a:off x="5468143" y="224164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rot="5400000">
                <a:off x="5490979" y="226864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rot="5400000">
                <a:off x="5468160" y="226864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rot="5400000">
                <a:off x="5490962" y="229563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rot="5400000">
                <a:off x="5468143" y="229563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rot="5400000">
                <a:off x="5490979" y="2322630"/>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rot="5400000">
                <a:off x="5468160" y="2322630"/>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rot="5400000">
                <a:off x="5490962" y="2349624"/>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rot="5400000">
                <a:off x="5468143" y="2349624"/>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rot="5400000">
                <a:off x="5490979" y="23766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rot="5400000">
                <a:off x="5468160" y="23766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rot="5400000">
                <a:off x="5490962" y="2403612"/>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rot="5400000">
                <a:off x="5468143" y="2403612"/>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rot="5400000">
                <a:off x="5490979" y="243060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rot="5400000">
                <a:off x="5468160" y="243060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rot="5400000">
                <a:off x="5432632" y="1782400"/>
                <a:ext cx="13800" cy="1164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rot="10800000">
                <a:off x="5180774" y="1901522"/>
                <a:ext cx="14700" cy="1104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rot="10800000">
                <a:off x="5180774" y="2201726"/>
                <a:ext cx="14700" cy="759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rot="10800000">
                <a:off x="5180774" y="2309703"/>
                <a:ext cx="14700" cy="759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rot="5400000">
                <a:off x="5301728" y="2333426"/>
                <a:ext cx="110400" cy="1164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rot="5400000">
                <a:off x="5485506" y="1858014"/>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rot="5400000">
                <a:off x="5203262" y="1858014"/>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rot="5400000">
                <a:off x="5485506" y="2468012"/>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rot="5400000">
                <a:off x="5203262" y="2468012"/>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2" name="Google Shape;472;p19"/>
            <p:cNvCxnSpPr/>
            <p:nvPr/>
          </p:nvCxnSpPr>
          <p:spPr>
            <a:xfrm rot="10800000">
              <a:off x="2457300" y="2991075"/>
              <a:ext cx="6648600" cy="9300"/>
            </a:xfrm>
            <a:prstGeom prst="straightConnector1">
              <a:avLst/>
            </a:prstGeom>
            <a:noFill/>
            <a:ln w="38100" cap="flat" cmpd="sng">
              <a:solidFill>
                <a:srgbClr val="FF5500"/>
              </a:solidFill>
              <a:prstDash val="dash"/>
              <a:round/>
              <a:headEnd type="none" w="med" len="med"/>
              <a:tailEnd type="none" w="med" len="med"/>
            </a:ln>
            <a:effectLst>
              <a:outerShdw blurRad="57150" dist="19050" dir="5400000" algn="bl" rotWithShape="0">
                <a:srgbClr val="000000">
                  <a:alpha val="50000"/>
                </a:srgbClr>
              </a:outerShdw>
            </a:effectLst>
          </p:spPr>
        </p:cxnSp>
        <p:sp>
          <p:nvSpPr>
            <p:cNvPr id="473" name="Google Shape;473;p19"/>
            <p:cNvSpPr/>
            <p:nvPr/>
          </p:nvSpPr>
          <p:spPr>
            <a:xfrm rot="1297532">
              <a:off x="4041615" y="1605491"/>
              <a:ext cx="308516" cy="1110301"/>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4" name="Google Shape;474;p19"/>
          <p:cNvCxnSpPr/>
          <p:nvPr/>
        </p:nvCxnSpPr>
        <p:spPr>
          <a:xfrm rot="-5400000">
            <a:off x="7359638" y="2919413"/>
            <a:ext cx="933600" cy="0"/>
          </a:xfrm>
          <a:prstGeom prst="straightConnector1">
            <a:avLst/>
          </a:prstGeom>
          <a:noFill/>
          <a:ln w="38100" cap="flat" cmpd="sng">
            <a:solidFill>
              <a:srgbClr val="ECCF07"/>
            </a:solidFill>
            <a:prstDash val="solid"/>
            <a:round/>
            <a:headEnd type="triangle" w="med" len="med"/>
            <a:tailEnd type="triangle" w="med" len="med"/>
          </a:ln>
        </p:spPr>
      </p:cxnSp>
      <p:grpSp>
        <p:nvGrpSpPr>
          <p:cNvPr id="475" name="Google Shape;475;p19"/>
          <p:cNvGrpSpPr/>
          <p:nvPr/>
        </p:nvGrpSpPr>
        <p:grpSpPr>
          <a:xfrm>
            <a:off x="8006675" y="2727748"/>
            <a:ext cx="776700" cy="743002"/>
            <a:chOff x="8006675" y="2575348"/>
            <a:chExt cx="776700" cy="743002"/>
          </a:xfrm>
        </p:grpSpPr>
        <p:pic>
          <p:nvPicPr>
            <p:cNvPr id="476" name="Google Shape;476;p19"/>
            <p:cNvPicPr preferRelativeResize="0"/>
            <p:nvPr/>
          </p:nvPicPr>
          <p:blipFill>
            <a:blip r:embed="rId14">
              <a:alphaModFix/>
            </a:blip>
            <a:stretch>
              <a:fillRect/>
            </a:stretch>
          </p:blipFill>
          <p:spPr>
            <a:xfrm>
              <a:off x="8006675" y="2575348"/>
              <a:ext cx="776700" cy="688152"/>
            </a:xfrm>
            <a:prstGeom prst="rect">
              <a:avLst/>
            </a:prstGeom>
            <a:noFill/>
            <a:ln>
              <a:noFill/>
            </a:ln>
          </p:spPr>
        </p:pic>
        <p:sp>
          <p:nvSpPr>
            <p:cNvPr id="477" name="Google Shape;477;p19"/>
            <p:cNvSpPr txBox="1"/>
            <p:nvPr/>
          </p:nvSpPr>
          <p:spPr>
            <a:xfrm>
              <a:off x="8155925" y="2656550"/>
              <a:ext cx="4782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solidFill>
                    <a:srgbClr val="FF0000"/>
                  </a:solidFill>
                </a:rPr>
                <a:t>!</a:t>
              </a:r>
              <a:endParaRPr sz="3100" b="1">
                <a:solidFill>
                  <a:srgbClr val="FF0000"/>
                </a:solidFill>
              </a:endParaRPr>
            </a:p>
          </p:txBody>
        </p:sp>
      </p:grpSp>
      <p:sp>
        <p:nvSpPr>
          <p:cNvPr id="478" name="Google Shape;478;p19"/>
          <p:cNvSpPr txBox="1"/>
          <p:nvPr/>
        </p:nvSpPr>
        <p:spPr>
          <a:xfrm>
            <a:off x="7581268" y="2147388"/>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rPr>
              <a:t>6. Compare Solutions</a:t>
            </a:r>
            <a:endParaRPr sz="1300">
              <a:solidFill>
                <a:srgbClr val="FFFFFF"/>
              </a:solidFill>
            </a:endParaRPr>
          </a:p>
        </p:txBody>
      </p:sp>
      <p:sp>
        <p:nvSpPr>
          <p:cNvPr id="479" name="Google Shape;479;p19"/>
          <p:cNvSpPr txBox="1"/>
          <p:nvPr/>
        </p:nvSpPr>
        <p:spPr>
          <a:xfrm>
            <a:off x="8256200" y="4170625"/>
            <a:ext cx="887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hlinkClick r:id="rId15" action="ppaction://hlinksldjump"/>
              </a:rPr>
              <a:t>Adtl </a:t>
            </a:r>
            <a:br>
              <a:rPr lang="en" sz="1000" u="sng">
                <a:solidFill>
                  <a:schemeClr val="hlink"/>
                </a:solidFill>
                <a:hlinkClick r:id="rId15" action="ppaction://hlinksldjump"/>
              </a:rPr>
            </a:br>
            <a:r>
              <a:rPr lang="en" sz="1000" u="sng">
                <a:solidFill>
                  <a:schemeClr val="hlink"/>
                </a:solidFill>
                <a:hlinkClick r:id="rId15" action="ppaction://hlinksldjump"/>
              </a:rPr>
              <a:t>ConOps</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1000"/>
                                        <p:tgtEl>
                                          <p:spTgt spid="305"/>
                                        </p:tgtEl>
                                      </p:cBhvr>
                                    </p:animEffect>
                                  </p:childTnLst>
                                </p:cTn>
                              </p:par>
                              <p:par>
                                <p:cTn id="13" presetID="1" presetClass="entr" presetSubtype="0" fill="hold" nodeType="with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2"/>
                                        </p:tgtEl>
                                        <p:attrNameLst>
                                          <p:attrName>style.visibility</p:attrName>
                                        </p:attrNameLst>
                                      </p:cBhvr>
                                      <p:to>
                                        <p:strVal val="visible"/>
                                      </p:to>
                                    </p:set>
                                    <p:animEffect transition="in" filter="fade">
                                      <p:cBhvr>
                                        <p:cTn id="19" dur="1000"/>
                                        <p:tgtEl>
                                          <p:spTgt spid="40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1"/>
                                        </p:tgtEl>
                                        <p:attrNameLst>
                                          <p:attrName>style.visibility</p:attrName>
                                        </p:attrNameLst>
                                      </p:cBhvr>
                                      <p:to>
                                        <p:strVal val="visible"/>
                                      </p:to>
                                    </p:set>
                                    <p:animEffect transition="in" filter="fade">
                                      <p:cBhvr>
                                        <p:cTn id="24" dur="1000"/>
                                        <p:tgtEl>
                                          <p:spTgt spid="3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74"/>
                                        </p:tgtEl>
                                        <p:attrNameLst>
                                          <p:attrName>style.visibility</p:attrName>
                                        </p:attrNameLst>
                                      </p:cBhvr>
                                      <p:to>
                                        <p:strVal val="visible"/>
                                      </p:to>
                                    </p:set>
                                    <p:animEffect transition="in" filter="fade">
                                      <p:cBhvr>
                                        <p:cTn id="29" dur="1000"/>
                                        <p:tgtEl>
                                          <p:spTgt spid="474"/>
                                        </p:tgtEl>
                                      </p:cBhvr>
                                    </p:animEffect>
                                  </p:childTnLst>
                                </p:cTn>
                              </p:par>
                              <p:par>
                                <p:cTn id="30" presetID="10" presetClass="entr" presetSubtype="0" fill="hold" nodeType="withEffect">
                                  <p:stCondLst>
                                    <p:cond delay="0"/>
                                  </p:stCondLst>
                                  <p:childTnLst>
                                    <p:set>
                                      <p:cBhvr>
                                        <p:cTn id="31" dur="1" fill="hold">
                                          <p:stCondLst>
                                            <p:cond delay="0"/>
                                          </p:stCondLst>
                                        </p:cTn>
                                        <p:tgtEl>
                                          <p:spTgt spid="475"/>
                                        </p:tgtEl>
                                        <p:attrNameLst>
                                          <p:attrName>style.visibility</p:attrName>
                                        </p:attrNameLst>
                                      </p:cBhvr>
                                      <p:to>
                                        <p:strVal val="visible"/>
                                      </p:to>
                                    </p:set>
                                    <p:animEffect transition="in" filter="fade">
                                      <p:cBhvr>
                                        <p:cTn id="32" dur="1000"/>
                                        <p:tgtEl>
                                          <p:spTgt spid="475"/>
                                        </p:tgtEl>
                                      </p:cBhvr>
                                    </p:animEffect>
                                  </p:childTnLst>
                                </p:cTn>
                              </p:par>
                              <p:par>
                                <p:cTn id="33" presetID="10" presetClass="entr" presetSubtype="0" fill="hold" nodeType="withEffect">
                                  <p:stCondLst>
                                    <p:cond delay="0"/>
                                  </p:stCondLst>
                                  <p:childTnLst>
                                    <p:set>
                                      <p:cBhvr>
                                        <p:cTn id="34" dur="1" fill="hold">
                                          <p:stCondLst>
                                            <p:cond delay="0"/>
                                          </p:stCondLst>
                                        </p:cTn>
                                        <p:tgtEl>
                                          <p:spTgt spid="478"/>
                                        </p:tgtEl>
                                        <p:attrNameLst>
                                          <p:attrName>style.visibility</p:attrName>
                                        </p:attrNameLst>
                                      </p:cBhvr>
                                      <p:to>
                                        <p:strVal val="visible"/>
                                      </p:to>
                                    </p:set>
                                    <p:animEffect transition="in" filter="fade">
                                      <p:cBhvr>
                                        <p:cTn id="35"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73"/>
          <p:cNvSpPr/>
          <p:nvPr/>
        </p:nvSpPr>
        <p:spPr>
          <a:xfrm flipH="1">
            <a:off x="6033325" y="3282530"/>
            <a:ext cx="487200" cy="478500"/>
          </a:xfrm>
          <a:prstGeom prst="ellipse">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1978" name="Google Shape;1978;p73"/>
          <p:cNvSpPr/>
          <p:nvPr/>
        </p:nvSpPr>
        <p:spPr>
          <a:xfrm flipH="1">
            <a:off x="6044350" y="1037817"/>
            <a:ext cx="487200" cy="478500"/>
          </a:xfrm>
          <a:prstGeom prst="ellipse">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1979" name="Google Shape;1979;p73"/>
          <p:cNvSpPr txBox="1"/>
          <p:nvPr/>
        </p:nvSpPr>
        <p:spPr>
          <a:xfrm flipH="1">
            <a:off x="6044342" y="1122775"/>
            <a:ext cx="4872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$100</a:t>
            </a:r>
            <a:endParaRPr sz="1000" b="1"/>
          </a:p>
        </p:txBody>
      </p:sp>
      <p:pic>
        <p:nvPicPr>
          <p:cNvPr id="1980" name="Google Shape;1980;p73" title="Chart"/>
          <p:cNvPicPr preferRelativeResize="0"/>
          <p:nvPr/>
        </p:nvPicPr>
        <p:blipFill>
          <a:blip r:embed="rId3">
            <a:alphaModFix/>
          </a:blip>
          <a:stretch>
            <a:fillRect/>
          </a:stretch>
        </p:blipFill>
        <p:spPr>
          <a:xfrm>
            <a:off x="2741291" y="3655875"/>
            <a:ext cx="1596732" cy="987300"/>
          </a:xfrm>
          <a:prstGeom prst="rect">
            <a:avLst/>
          </a:prstGeom>
          <a:noFill/>
          <a:ln>
            <a:noFill/>
          </a:ln>
        </p:spPr>
      </p:pic>
      <p:sp>
        <p:nvSpPr>
          <p:cNvPr id="1981" name="Google Shape;1981;p7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Financial Planning</a:t>
            </a:r>
            <a:endParaRPr/>
          </a:p>
        </p:txBody>
      </p:sp>
      <p:sp>
        <p:nvSpPr>
          <p:cNvPr id="1982" name="Google Shape;1982;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60</a:t>
            </a:fld>
            <a:endParaRPr/>
          </a:p>
        </p:txBody>
      </p:sp>
      <p:sp>
        <p:nvSpPr>
          <p:cNvPr id="1983" name="Google Shape;1983;p73"/>
          <p:cNvSpPr txBox="1"/>
          <p:nvPr/>
        </p:nvSpPr>
        <p:spPr>
          <a:xfrm>
            <a:off x="264075" y="691525"/>
            <a:ext cx="26886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b="1">
                <a:latin typeface="Fira Sans Extra Condensed"/>
                <a:ea typeface="Fira Sans Extra Condensed"/>
                <a:cs typeface="Fira Sans Extra Condensed"/>
                <a:sym typeface="Fira Sans Extra Condensed"/>
              </a:rPr>
              <a:t>Testing Components </a:t>
            </a:r>
            <a:endParaRPr sz="2000" b="1">
              <a:solidFill>
                <a:srgbClr val="000000"/>
              </a:solidFill>
              <a:latin typeface="Fira Sans Extra Condensed"/>
              <a:ea typeface="Fira Sans Extra Condensed"/>
              <a:cs typeface="Fira Sans Extra Condensed"/>
              <a:sym typeface="Fira Sans Extra Condensed"/>
            </a:endParaRPr>
          </a:p>
        </p:txBody>
      </p:sp>
      <p:sp>
        <p:nvSpPr>
          <p:cNvPr id="1984" name="Google Shape;1984;p73"/>
          <p:cNvSpPr txBox="1"/>
          <p:nvPr/>
        </p:nvSpPr>
        <p:spPr>
          <a:xfrm>
            <a:off x="264075" y="2852525"/>
            <a:ext cx="28509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b="1">
                <a:latin typeface="Fira Sans Extra Condensed"/>
                <a:ea typeface="Fira Sans Extra Condensed"/>
                <a:cs typeface="Fira Sans Extra Condensed"/>
                <a:sym typeface="Fira Sans Extra Condensed"/>
              </a:rPr>
              <a:t>Electronics Development </a:t>
            </a:r>
            <a:endParaRPr sz="2000" b="1">
              <a:solidFill>
                <a:srgbClr val="000000"/>
              </a:solidFill>
              <a:latin typeface="Fira Sans Extra Condensed"/>
              <a:ea typeface="Fira Sans Extra Condensed"/>
              <a:cs typeface="Fira Sans Extra Condensed"/>
              <a:sym typeface="Fira Sans Extra Condensed"/>
            </a:endParaRPr>
          </a:p>
        </p:txBody>
      </p:sp>
      <p:sp>
        <p:nvSpPr>
          <p:cNvPr id="1985" name="Google Shape;1985;p73"/>
          <p:cNvSpPr txBox="1"/>
          <p:nvPr/>
        </p:nvSpPr>
        <p:spPr>
          <a:xfrm>
            <a:off x="6238950" y="691525"/>
            <a:ext cx="2545800" cy="478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2000" b="1">
                <a:latin typeface="Fira Sans Extra Condensed"/>
                <a:ea typeface="Fira Sans Extra Condensed"/>
                <a:cs typeface="Fira Sans Extra Condensed"/>
                <a:sym typeface="Fira Sans Extra Condensed"/>
              </a:rPr>
              <a:t>Optics Development</a:t>
            </a:r>
            <a:endParaRPr sz="2000" b="1">
              <a:solidFill>
                <a:srgbClr val="000000"/>
              </a:solidFill>
              <a:latin typeface="Fira Sans Extra Condensed"/>
              <a:ea typeface="Fira Sans Extra Condensed"/>
              <a:cs typeface="Fira Sans Extra Condensed"/>
              <a:sym typeface="Fira Sans Extra Condensed"/>
            </a:endParaRPr>
          </a:p>
        </p:txBody>
      </p:sp>
      <p:sp>
        <p:nvSpPr>
          <p:cNvPr id="1986" name="Google Shape;1986;p73"/>
          <p:cNvSpPr txBox="1"/>
          <p:nvPr/>
        </p:nvSpPr>
        <p:spPr>
          <a:xfrm>
            <a:off x="649375" y="1037825"/>
            <a:ext cx="1789200" cy="56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a:latin typeface="Roboto"/>
                <a:ea typeface="Roboto"/>
                <a:cs typeface="Roboto"/>
                <a:sym typeface="Roboto"/>
              </a:rPr>
              <a:t>Hardware already purchased for risk mitigation</a:t>
            </a:r>
            <a:endParaRPr sz="1200">
              <a:solidFill>
                <a:srgbClr val="000000"/>
              </a:solidFill>
              <a:latin typeface="Roboto"/>
              <a:ea typeface="Roboto"/>
              <a:cs typeface="Roboto"/>
              <a:sym typeface="Roboto"/>
            </a:endParaRPr>
          </a:p>
        </p:txBody>
      </p:sp>
      <p:sp>
        <p:nvSpPr>
          <p:cNvPr id="1987" name="Google Shape;1987;p73"/>
          <p:cNvSpPr txBox="1"/>
          <p:nvPr/>
        </p:nvSpPr>
        <p:spPr>
          <a:xfrm>
            <a:off x="647300" y="3198835"/>
            <a:ext cx="1789200" cy="56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a:latin typeface="Roboto"/>
                <a:ea typeface="Roboto"/>
                <a:cs typeface="Roboto"/>
                <a:sym typeface="Roboto"/>
              </a:rPr>
              <a:t>Testing equipment &amp; hardware to optimize processor &amp; software</a:t>
            </a:r>
            <a:endParaRPr sz="1200">
              <a:solidFill>
                <a:srgbClr val="000000"/>
              </a:solidFill>
              <a:latin typeface="Roboto"/>
              <a:ea typeface="Roboto"/>
              <a:cs typeface="Roboto"/>
              <a:sym typeface="Roboto"/>
            </a:endParaRPr>
          </a:p>
        </p:txBody>
      </p:sp>
      <p:sp>
        <p:nvSpPr>
          <p:cNvPr id="1988" name="Google Shape;1988;p73"/>
          <p:cNvSpPr txBox="1"/>
          <p:nvPr/>
        </p:nvSpPr>
        <p:spPr>
          <a:xfrm>
            <a:off x="6703350" y="1037814"/>
            <a:ext cx="1789200" cy="56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200">
                <a:latin typeface="Roboto"/>
                <a:ea typeface="Roboto"/>
                <a:cs typeface="Roboto"/>
                <a:sym typeface="Roboto"/>
              </a:rPr>
              <a:t>Testing &amp; hardware necessary to validate optics components</a:t>
            </a:r>
            <a:endParaRPr sz="1200">
              <a:solidFill>
                <a:srgbClr val="000000"/>
              </a:solidFill>
              <a:latin typeface="Roboto"/>
              <a:ea typeface="Roboto"/>
              <a:cs typeface="Roboto"/>
              <a:sym typeface="Roboto"/>
            </a:endParaRPr>
          </a:p>
        </p:txBody>
      </p:sp>
      <p:sp>
        <p:nvSpPr>
          <p:cNvPr id="1989" name="Google Shape;1989;p73"/>
          <p:cNvSpPr txBox="1"/>
          <p:nvPr/>
        </p:nvSpPr>
        <p:spPr>
          <a:xfrm>
            <a:off x="264075" y="1765875"/>
            <a:ext cx="25458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b="1">
                <a:latin typeface="Fira Sans Extra Condensed"/>
                <a:ea typeface="Fira Sans Extra Condensed"/>
                <a:cs typeface="Fira Sans Extra Condensed"/>
                <a:sym typeface="Fira Sans Extra Condensed"/>
              </a:rPr>
              <a:t>Baffle Development </a:t>
            </a:r>
            <a:endParaRPr sz="2000" b="1">
              <a:solidFill>
                <a:srgbClr val="000000"/>
              </a:solidFill>
              <a:latin typeface="Fira Sans Extra Condensed"/>
              <a:ea typeface="Fira Sans Extra Condensed"/>
              <a:cs typeface="Fira Sans Extra Condensed"/>
              <a:sym typeface="Fira Sans Extra Condensed"/>
            </a:endParaRPr>
          </a:p>
        </p:txBody>
      </p:sp>
      <p:sp>
        <p:nvSpPr>
          <p:cNvPr id="1990" name="Google Shape;1990;p73"/>
          <p:cNvSpPr txBox="1"/>
          <p:nvPr/>
        </p:nvSpPr>
        <p:spPr>
          <a:xfrm>
            <a:off x="6202950" y="2849500"/>
            <a:ext cx="2581800" cy="478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2000" b="1">
                <a:latin typeface="Fira Sans Extra Condensed"/>
                <a:ea typeface="Fira Sans Extra Condensed"/>
                <a:cs typeface="Fira Sans Extra Condensed"/>
                <a:sym typeface="Fira Sans Extra Condensed"/>
              </a:rPr>
              <a:t> Remaining Budget </a:t>
            </a:r>
            <a:endParaRPr sz="2000" b="1">
              <a:solidFill>
                <a:srgbClr val="000000"/>
              </a:solidFill>
              <a:latin typeface="Fira Sans Extra Condensed"/>
              <a:ea typeface="Fira Sans Extra Condensed"/>
              <a:cs typeface="Fira Sans Extra Condensed"/>
              <a:sym typeface="Fira Sans Extra Condensed"/>
            </a:endParaRPr>
          </a:p>
        </p:txBody>
      </p:sp>
      <p:sp>
        <p:nvSpPr>
          <p:cNvPr id="1991" name="Google Shape;1991;p73"/>
          <p:cNvSpPr txBox="1"/>
          <p:nvPr/>
        </p:nvSpPr>
        <p:spPr>
          <a:xfrm>
            <a:off x="6238950" y="1767425"/>
            <a:ext cx="2545800" cy="478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2000" b="1">
                <a:latin typeface="Fira Sans Extra Condensed"/>
                <a:ea typeface="Fira Sans Extra Condensed"/>
                <a:cs typeface="Fira Sans Extra Condensed"/>
                <a:sym typeface="Fira Sans Extra Condensed"/>
              </a:rPr>
              <a:t> Full System Testing</a:t>
            </a:r>
            <a:endParaRPr sz="2000" b="1">
              <a:solidFill>
                <a:srgbClr val="000000"/>
              </a:solidFill>
              <a:latin typeface="Fira Sans Extra Condensed"/>
              <a:ea typeface="Fira Sans Extra Condensed"/>
              <a:cs typeface="Fira Sans Extra Condensed"/>
              <a:sym typeface="Fira Sans Extra Condensed"/>
            </a:endParaRPr>
          </a:p>
        </p:txBody>
      </p:sp>
      <p:sp>
        <p:nvSpPr>
          <p:cNvPr id="1992" name="Google Shape;1992;p73"/>
          <p:cNvSpPr txBox="1"/>
          <p:nvPr/>
        </p:nvSpPr>
        <p:spPr>
          <a:xfrm>
            <a:off x="649375" y="2118334"/>
            <a:ext cx="1789200" cy="56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a:ea typeface="Roboto"/>
                <a:cs typeface="Roboto"/>
                <a:sym typeface="Roboto"/>
              </a:rPr>
              <a:t>Testing equipment &amp; hardware necessary to prototype the baffle</a:t>
            </a:r>
            <a:endParaRPr sz="1200">
              <a:solidFill>
                <a:srgbClr val="000000"/>
              </a:solidFill>
              <a:latin typeface="Roboto"/>
              <a:ea typeface="Roboto"/>
              <a:cs typeface="Roboto"/>
              <a:sym typeface="Roboto"/>
            </a:endParaRPr>
          </a:p>
          <a:p>
            <a:pPr marL="0" lvl="0" indent="0" algn="l" rtl="0">
              <a:lnSpc>
                <a:spcPct val="115000"/>
              </a:lnSpc>
              <a:spcBef>
                <a:spcPts val="1600"/>
              </a:spcBef>
              <a:spcAft>
                <a:spcPts val="1600"/>
              </a:spcAft>
              <a:buNone/>
            </a:pPr>
            <a:endParaRPr sz="1200">
              <a:solidFill>
                <a:srgbClr val="000000"/>
              </a:solidFill>
              <a:latin typeface="Roboto"/>
              <a:ea typeface="Roboto"/>
              <a:cs typeface="Roboto"/>
              <a:sym typeface="Roboto"/>
            </a:endParaRPr>
          </a:p>
        </p:txBody>
      </p:sp>
      <p:sp>
        <p:nvSpPr>
          <p:cNvPr id="1993" name="Google Shape;1993;p73"/>
          <p:cNvSpPr txBox="1"/>
          <p:nvPr/>
        </p:nvSpPr>
        <p:spPr>
          <a:xfrm>
            <a:off x="6701275" y="3201950"/>
            <a:ext cx="1789200" cy="56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200">
                <a:latin typeface="Roboto"/>
                <a:ea typeface="Roboto"/>
                <a:cs typeface="Roboto"/>
                <a:sym typeface="Roboto"/>
              </a:rPr>
              <a:t>Unused finances </a:t>
            </a:r>
            <a:br>
              <a:rPr lang="en" sz="1200">
                <a:latin typeface="Roboto"/>
                <a:ea typeface="Roboto"/>
                <a:cs typeface="Roboto"/>
                <a:sym typeface="Roboto"/>
              </a:rPr>
            </a:br>
            <a:r>
              <a:rPr lang="en" sz="1200">
                <a:latin typeface="Roboto"/>
                <a:ea typeface="Roboto"/>
                <a:cs typeface="Roboto"/>
                <a:sym typeface="Roboto"/>
              </a:rPr>
              <a:t>out of $1,000</a:t>
            </a:r>
            <a:endParaRPr sz="1200">
              <a:solidFill>
                <a:srgbClr val="000000"/>
              </a:solidFill>
              <a:latin typeface="Roboto"/>
              <a:ea typeface="Roboto"/>
              <a:cs typeface="Roboto"/>
              <a:sym typeface="Roboto"/>
            </a:endParaRPr>
          </a:p>
        </p:txBody>
      </p:sp>
      <p:sp>
        <p:nvSpPr>
          <p:cNvPr id="1994" name="Google Shape;1994;p73"/>
          <p:cNvSpPr txBox="1"/>
          <p:nvPr/>
        </p:nvSpPr>
        <p:spPr>
          <a:xfrm>
            <a:off x="6703350" y="2119875"/>
            <a:ext cx="1789200" cy="56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200">
                <a:latin typeface="Roboto"/>
                <a:ea typeface="Roboto"/>
                <a:cs typeface="Roboto"/>
                <a:sym typeface="Roboto"/>
              </a:rPr>
              <a:t>Resources &amp; </a:t>
            </a:r>
            <a:br>
              <a:rPr lang="en" sz="1200">
                <a:latin typeface="Roboto"/>
                <a:ea typeface="Roboto"/>
                <a:cs typeface="Roboto"/>
                <a:sym typeface="Roboto"/>
              </a:rPr>
            </a:br>
            <a:r>
              <a:rPr lang="en" sz="1200">
                <a:latin typeface="Roboto"/>
                <a:ea typeface="Roboto"/>
                <a:cs typeface="Roboto"/>
                <a:sym typeface="Roboto"/>
              </a:rPr>
              <a:t>equipment to run full system tests</a:t>
            </a:r>
            <a:endParaRPr sz="1200">
              <a:solidFill>
                <a:srgbClr val="000000"/>
              </a:solidFill>
              <a:latin typeface="Roboto"/>
              <a:ea typeface="Roboto"/>
              <a:cs typeface="Roboto"/>
              <a:sym typeface="Roboto"/>
            </a:endParaRPr>
          </a:p>
        </p:txBody>
      </p:sp>
      <p:grpSp>
        <p:nvGrpSpPr>
          <p:cNvPr id="1995" name="Google Shape;1995;p73"/>
          <p:cNvGrpSpPr/>
          <p:nvPr/>
        </p:nvGrpSpPr>
        <p:grpSpPr>
          <a:xfrm>
            <a:off x="3366637" y="172874"/>
            <a:ext cx="2499813" cy="4000400"/>
            <a:chOff x="3138875" y="45449"/>
            <a:chExt cx="2913875" cy="4712451"/>
          </a:xfrm>
        </p:grpSpPr>
        <p:pic>
          <p:nvPicPr>
            <p:cNvPr id="1996" name="Google Shape;1996;p73" title="Gráfico"/>
            <p:cNvPicPr preferRelativeResize="0"/>
            <p:nvPr/>
          </p:nvPicPr>
          <p:blipFill>
            <a:blip r:embed="rId4">
              <a:alphaModFix/>
            </a:blip>
            <a:stretch>
              <a:fillRect/>
            </a:stretch>
          </p:blipFill>
          <p:spPr>
            <a:xfrm rot="-5400000">
              <a:off x="2239587" y="944737"/>
              <a:ext cx="4712451" cy="2913875"/>
            </a:xfrm>
            <a:prstGeom prst="rect">
              <a:avLst/>
            </a:prstGeom>
            <a:noFill/>
            <a:ln>
              <a:noFill/>
            </a:ln>
            <a:effectLst>
              <a:outerShdw blurRad="57150" dist="19050" dir="5400000" algn="bl" rotWithShape="0">
                <a:srgbClr val="000000">
                  <a:alpha val="50000"/>
                </a:srgbClr>
              </a:outerShdw>
            </a:effectLst>
          </p:spPr>
        </p:pic>
        <p:sp>
          <p:nvSpPr>
            <p:cNvPr id="1997" name="Google Shape;1997;p73"/>
            <p:cNvSpPr txBox="1"/>
            <p:nvPr/>
          </p:nvSpPr>
          <p:spPr>
            <a:xfrm>
              <a:off x="3505150" y="1445400"/>
              <a:ext cx="598500" cy="43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25%</a:t>
              </a:r>
              <a:endParaRPr sz="1200" b="1"/>
            </a:p>
          </p:txBody>
        </p:sp>
        <p:sp>
          <p:nvSpPr>
            <p:cNvPr id="1998" name="Google Shape;1998;p73"/>
            <p:cNvSpPr txBox="1"/>
            <p:nvPr/>
          </p:nvSpPr>
          <p:spPr>
            <a:xfrm>
              <a:off x="3247950" y="2571750"/>
              <a:ext cx="598500" cy="43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10%</a:t>
              </a:r>
              <a:endParaRPr sz="1200" b="1"/>
            </a:p>
          </p:txBody>
        </p:sp>
        <p:sp>
          <p:nvSpPr>
            <p:cNvPr id="1999" name="Google Shape;1999;p73"/>
            <p:cNvSpPr txBox="1"/>
            <p:nvPr/>
          </p:nvSpPr>
          <p:spPr>
            <a:xfrm>
              <a:off x="3479328" y="3090700"/>
              <a:ext cx="598500" cy="43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5%</a:t>
              </a:r>
              <a:endParaRPr sz="1200" b="1"/>
            </a:p>
          </p:txBody>
        </p:sp>
        <p:sp>
          <p:nvSpPr>
            <p:cNvPr id="2000" name="Google Shape;2000;p73"/>
            <p:cNvSpPr txBox="1"/>
            <p:nvPr/>
          </p:nvSpPr>
          <p:spPr>
            <a:xfrm>
              <a:off x="3973500" y="3267337"/>
              <a:ext cx="598500" cy="43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10%</a:t>
              </a:r>
              <a:endParaRPr sz="1200" b="1"/>
            </a:p>
          </p:txBody>
        </p:sp>
        <p:sp>
          <p:nvSpPr>
            <p:cNvPr id="2001" name="Google Shape;2001;p73"/>
            <p:cNvSpPr txBox="1"/>
            <p:nvPr/>
          </p:nvSpPr>
          <p:spPr>
            <a:xfrm>
              <a:off x="4999403" y="3082687"/>
              <a:ext cx="598500" cy="43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20%</a:t>
              </a:r>
              <a:endParaRPr sz="1200" b="1"/>
            </a:p>
          </p:txBody>
        </p:sp>
        <p:sp>
          <p:nvSpPr>
            <p:cNvPr id="2002" name="Google Shape;2002;p73"/>
            <p:cNvSpPr txBox="1"/>
            <p:nvPr/>
          </p:nvSpPr>
          <p:spPr>
            <a:xfrm>
              <a:off x="5207403" y="1615813"/>
              <a:ext cx="598500" cy="43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30%</a:t>
              </a:r>
              <a:endParaRPr sz="1200" b="1"/>
            </a:p>
          </p:txBody>
        </p:sp>
      </p:grpSp>
      <p:cxnSp>
        <p:nvCxnSpPr>
          <p:cNvPr id="2003" name="Google Shape;2003;p73"/>
          <p:cNvCxnSpPr>
            <a:stCxn id="2004" idx="2"/>
          </p:cNvCxnSpPr>
          <p:nvPr/>
        </p:nvCxnSpPr>
        <p:spPr>
          <a:xfrm>
            <a:off x="4350063" y="4176838"/>
            <a:ext cx="251700" cy="0"/>
          </a:xfrm>
          <a:prstGeom prst="straightConnector1">
            <a:avLst/>
          </a:prstGeom>
          <a:noFill/>
          <a:ln w="19050" cap="flat" cmpd="sng">
            <a:solidFill>
              <a:srgbClr val="000000"/>
            </a:solidFill>
            <a:prstDash val="solid"/>
            <a:round/>
            <a:headEnd type="none" w="med" len="med"/>
            <a:tailEnd type="none" w="med" len="med"/>
          </a:ln>
        </p:spPr>
      </p:cxnSp>
      <p:sp>
        <p:nvSpPr>
          <p:cNvPr id="2005" name="Google Shape;2005;p73"/>
          <p:cNvSpPr txBox="1"/>
          <p:nvPr/>
        </p:nvSpPr>
        <p:spPr>
          <a:xfrm>
            <a:off x="4568225" y="3996675"/>
            <a:ext cx="40431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b="1">
                <a:latin typeface="Fira Sans Extra Condensed"/>
                <a:ea typeface="Fira Sans Extra Condensed"/>
                <a:cs typeface="Fira Sans Extra Condensed"/>
                <a:sym typeface="Fira Sans Extra Condensed"/>
              </a:rPr>
              <a:t>$247 spent of the total $5,000 budget</a:t>
            </a:r>
            <a:br>
              <a:rPr lang="en" sz="1600" b="1">
                <a:latin typeface="Fira Sans Extra Condensed"/>
                <a:ea typeface="Fira Sans Extra Condensed"/>
                <a:cs typeface="Fira Sans Extra Condensed"/>
                <a:sym typeface="Fira Sans Extra Condensed"/>
              </a:rPr>
            </a:br>
            <a:r>
              <a:rPr lang="en" sz="1600" b="1">
                <a:latin typeface="Fira Sans Extra Condensed"/>
                <a:ea typeface="Fira Sans Extra Condensed"/>
                <a:cs typeface="Fira Sans Extra Condensed"/>
                <a:sym typeface="Fira Sans Extra Condensed"/>
              </a:rPr>
              <a:t>$750 expected total to spend of $5,000</a:t>
            </a:r>
            <a:endParaRPr sz="1600" b="1">
              <a:latin typeface="Fira Sans Extra Condensed"/>
              <a:ea typeface="Fira Sans Extra Condensed"/>
              <a:cs typeface="Fira Sans Extra Condensed"/>
              <a:sym typeface="Fira Sans Extra Condensed"/>
            </a:endParaRPr>
          </a:p>
        </p:txBody>
      </p:sp>
      <p:sp>
        <p:nvSpPr>
          <p:cNvPr id="2004" name="Google Shape;2004;p73"/>
          <p:cNvSpPr/>
          <p:nvPr/>
        </p:nvSpPr>
        <p:spPr>
          <a:xfrm flipH="1">
            <a:off x="4144263" y="4073938"/>
            <a:ext cx="205800" cy="205800"/>
          </a:xfrm>
          <a:prstGeom prst="ellipse">
            <a:avLst/>
          </a:prstGeom>
          <a:solidFill>
            <a:srgbClr val="58CE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3"/>
          <p:cNvSpPr/>
          <p:nvPr/>
        </p:nvSpPr>
        <p:spPr>
          <a:xfrm>
            <a:off x="4144263" y="4372263"/>
            <a:ext cx="205800" cy="205800"/>
          </a:xfrm>
          <a:prstGeom prst="ellipse">
            <a:avLst/>
          </a:prstGeom>
          <a:gradFill>
            <a:gsLst>
              <a:gs pos="0">
                <a:srgbClr val="EFEFEF"/>
              </a:gs>
              <a:gs pos="47000">
                <a:srgbClr val="EFEFEF"/>
              </a:gs>
              <a:gs pos="100000">
                <a:srgbClr val="58CEB8"/>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07" name="Google Shape;2007;p73"/>
          <p:cNvCxnSpPr>
            <a:stCxn id="2006" idx="6"/>
          </p:cNvCxnSpPr>
          <p:nvPr/>
        </p:nvCxnSpPr>
        <p:spPr>
          <a:xfrm>
            <a:off x="4350063" y="4475163"/>
            <a:ext cx="264900" cy="0"/>
          </a:xfrm>
          <a:prstGeom prst="straightConnector1">
            <a:avLst/>
          </a:prstGeom>
          <a:noFill/>
          <a:ln w="19050" cap="flat" cmpd="sng">
            <a:solidFill>
              <a:srgbClr val="000000"/>
            </a:solidFill>
            <a:prstDash val="solid"/>
            <a:round/>
            <a:headEnd type="none" w="med" len="med"/>
            <a:tailEnd type="none" w="med" len="med"/>
          </a:ln>
        </p:spPr>
      </p:cxnSp>
      <p:grpSp>
        <p:nvGrpSpPr>
          <p:cNvPr id="2008" name="Google Shape;2008;p73"/>
          <p:cNvGrpSpPr/>
          <p:nvPr/>
        </p:nvGrpSpPr>
        <p:grpSpPr>
          <a:xfrm>
            <a:off x="2448667" y="1028142"/>
            <a:ext cx="738908" cy="478500"/>
            <a:chOff x="2448667" y="1100742"/>
            <a:chExt cx="738908" cy="478500"/>
          </a:xfrm>
        </p:grpSpPr>
        <p:sp>
          <p:nvSpPr>
            <p:cNvPr id="2009" name="Google Shape;2009;p73"/>
            <p:cNvSpPr/>
            <p:nvPr/>
          </p:nvSpPr>
          <p:spPr>
            <a:xfrm>
              <a:off x="2700367" y="1100742"/>
              <a:ext cx="487200" cy="478500"/>
            </a:xfrm>
            <a:prstGeom prst="ellipse">
              <a:avLst/>
            </a:prstGeom>
            <a:solidFill>
              <a:srgbClr val="0097A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cxnSp>
          <p:nvCxnSpPr>
            <p:cNvPr id="2010" name="Google Shape;2010;p73"/>
            <p:cNvCxnSpPr>
              <a:stCxn id="2009" idx="2"/>
            </p:cNvCxnSpPr>
            <p:nvPr/>
          </p:nvCxnSpPr>
          <p:spPr>
            <a:xfrm rot="10800000">
              <a:off x="2448667" y="1339992"/>
              <a:ext cx="251700" cy="0"/>
            </a:xfrm>
            <a:prstGeom prst="straightConnector1">
              <a:avLst/>
            </a:prstGeom>
            <a:noFill/>
            <a:ln w="19050" cap="flat" cmpd="sng">
              <a:solidFill>
                <a:srgbClr val="000000"/>
              </a:solidFill>
              <a:prstDash val="solid"/>
              <a:round/>
              <a:headEnd type="none" w="med" len="med"/>
              <a:tailEnd type="none" w="med" len="med"/>
            </a:ln>
          </p:spPr>
        </p:cxnSp>
        <p:sp>
          <p:nvSpPr>
            <p:cNvPr id="2011" name="Google Shape;2011;p73"/>
            <p:cNvSpPr txBox="1"/>
            <p:nvPr/>
          </p:nvSpPr>
          <p:spPr>
            <a:xfrm>
              <a:off x="2700375" y="1185700"/>
              <a:ext cx="4872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$247</a:t>
              </a:r>
              <a:endParaRPr sz="1000" b="1"/>
            </a:p>
          </p:txBody>
        </p:sp>
      </p:grpSp>
      <p:sp>
        <p:nvSpPr>
          <p:cNvPr id="2012" name="Google Shape;2012;p73"/>
          <p:cNvSpPr/>
          <p:nvPr/>
        </p:nvSpPr>
        <p:spPr>
          <a:xfrm>
            <a:off x="2695317" y="2009155"/>
            <a:ext cx="487200" cy="478500"/>
          </a:xfrm>
          <a:prstGeom prst="ellipse">
            <a:avLst/>
          </a:prstGeom>
          <a:solidFill>
            <a:srgbClr val="26B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cxnSp>
        <p:nvCxnSpPr>
          <p:cNvPr id="2013" name="Google Shape;2013;p73"/>
          <p:cNvCxnSpPr>
            <a:stCxn id="2012" idx="2"/>
          </p:cNvCxnSpPr>
          <p:nvPr/>
        </p:nvCxnSpPr>
        <p:spPr>
          <a:xfrm rot="10800000">
            <a:off x="2443617" y="2248405"/>
            <a:ext cx="251700" cy="0"/>
          </a:xfrm>
          <a:prstGeom prst="straightConnector1">
            <a:avLst/>
          </a:prstGeom>
          <a:noFill/>
          <a:ln w="19050" cap="flat" cmpd="sng">
            <a:solidFill>
              <a:srgbClr val="000000"/>
            </a:solidFill>
            <a:prstDash val="solid"/>
            <a:round/>
            <a:headEnd type="none" w="med" len="med"/>
            <a:tailEnd type="none" w="med" len="med"/>
          </a:ln>
        </p:spPr>
      </p:cxnSp>
      <p:sp>
        <p:nvSpPr>
          <p:cNvPr id="2014" name="Google Shape;2014;p73"/>
          <p:cNvSpPr txBox="1"/>
          <p:nvPr/>
        </p:nvSpPr>
        <p:spPr>
          <a:xfrm>
            <a:off x="2705425" y="2081738"/>
            <a:ext cx="4872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t>$100</a:t>
            </a:r>
            <a:endParaRPr sz="1000" b="1" dirty="0"/>
          </a:p>
        </p:txBody>
      </p:sp>
      <p:sp>
        <p:nvSpPr>
          <p:cNvPr id="2015" name="Google Shape;2015;p73"/>
          <p:cNvSpPr/>
          <p:nvPr/>
        </p:nvSpPr>
        <p:spPr>
          <a:xfrm>
            <a:off x="2700367" y="3254192"/>
            <a:ext cx="487200" cy="478500"/>
          </a:xfrm>
          <a:prstGeom prst="ellipse">
            <a:avLst/>
          </a:prstGeom>
          <a:solidFill>
            <a:srgbClr val="78E0E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cxnSp>
        <p:nvCxnSpPr>
          <p:cNvPr id="2016" name="Google Shape;2016;p73"/>
          <p:cNvCxnSpPr>
            <a:stCxn id="2015" idx="2"/>
          </p:cNvCxnSpPr>
          <p:nvPr/>
        </p:nvCxnSpPr>
        <p:spPr>
          <a:xfrm rot="10800000">
            <a:off x="2448667" y="3493442"/>
            <a:ext cx="251700" cy="0"/>
          </a:xfrm>
          <a:prstGeom prst="straightConnector1">
            <a:avLst/>
          </a:prstGeom>
          <a:noFill/>
          <a:ln w="19050" cap="flat" cmpd="sng">
            <a:solidFill>
              <a:srgbClr val="000000"/>
            </a:solidFill>
            <a:prstDash val="solid"/>
            <a:round/>
            <a:headEnd type="none" w="med" len="med"/>
            <a:tailEnd type="none" w="med" len="med"/>
          </a:ln>
        </p:spPr>
      </p:cxnSp>
      <p:sp>
        <p:nvSpPr>
          <p:cNvPr id="2017" name="Google Shape;2017;p73"/>
          <p:cNvSpPr txBox="1"/>
          <p:nvPr/>
        </p:nvSpPr>
        <p:spPr>
          <a:xfrm>
            <a:off x="2712550" y="3326800"/>
            <a:ext cx="4872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$50</a:t>
            </a:r>
            <a:endParaRPr sz="1000" b="1"/>
          </a:p>
        </p:txBody>
      </p:sp>
      <p:cxnSp>
        <p:nvCxnSpPr>
          <p:cNvPr id="2018" name="Google Shape;2018;p73"/>
          <p:cNvCxnSpPr>
            <a:stCxn id="1978" idx="2"/>
          </p:cNvCxnSpPr>
          <p:nvPr/>
        </p:nvCxnSpPr>
        <p:spPr>
          <a:xfrm>
            <a:off x="6531550" y="1277067"/>
            <a:ext cx="251700" cy="0"/>
          </a:xfrm>
          <a:prstGeom prst="straightConnector1">
            <a:avLst/>
          </a:prstGeom>
          <a:noFill/>
          <a:ln w="19050" cap="flat" cmpd="sng">
            <a:solidFill>
              <a:srgbClr val="000000"/>
            </a:solidFill>
            <a:prstDash val="solid"/>
            <a:round/>
            <a:headEnd type="none" w="med" len="med"/>
            <a:tailEnd type="none" w="med" len="med"/>
          </a:ln>
        </p:spPr>
      </p:cxnSp>
      <p:sp>
        <p:nvSpPr>
          <p:cNvPr id="2019" name="Google Shape;2019;p73"/>
          <p:cNvSpPr/>
          <p:nvPr/>
        </p:nvSpPr>
        <p:spPr>
          <a:xfrm flipH="1">
            <a:off x="6044350" y="2026380"/>
            <a:ext cx="487200" cy="478500"/>
          </a:xfrm>
          <a:prstGeom prst="ellipse">
            <a:avLst/>
          </a:prstGeom>
          <a:solidFill>
            <a:srgbClr val="E691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020" name="Google Shape;2020;p73"/>
          <p:cNvSpPr txBox="1"/>
          <p:nvPr/>
        </p:nvSpPr>
        <p:spPr>
          <a:xfrm flipH="1">
            <a:off x="6044342" y="2111338"/>
            <a:ext cx="4872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$200</a:t>
            </a:r>
            <a:endParaRPr sz="1000" b="1"/>
          </a:p>
        </p:txBody>
      </p:sp>
      <p:cxnSp>
        <p:nvCxnSpPr>
          <p:cNvPr id="2021" name="Google Shape;2021;p73"/>
          <p:cNvCxnSpPr>
            <a:stCxn id="2019" idx="2"/>
          </p:cNvCxnSpPr>
          <p:nvPr/>
        </p:nvCxnSpPr>
        <p:spPr>
          <a:xfrm>
            <a:off x="6531550" y="2265630"/>
            <a:ext cx="251700" cy="0"/>
          </a:xfrm>
          <a:prstGeom prst="straightConnector1">
            <a:avLst/>
          </a:prstGeom>
          <a:noFill/>
          <a:ln w="19050" cap="flat" cmpd="sng">
            <a:solidFill>
              <a:srgbClr val="000000"/>
            </a:solidFill>
            <a:prstDash val="solid"/>
            <a:round/>
            <a:headEnd type="none" w="med" len="med"/>
            <a:tailEnd type="none" w="med" len="med"/>
          </a:ln>
        </p:spPr>
      </p:cxnSp>
      <p:sp>
        <p:nvSpPr>
          <p:cNvPr id="2022" name="Google Shape;2022;p73"/>
          <p:cNvSpPr txBox="1"/>
          <p:nvPr/>
        </p:nvSpPr>
        <p:spPr>
          <a:xfrm flipH="1">
            <a:off x="6033317" y="3367488"/>
            <a:ext cx="4872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$300</a:t>
            </a:r>
            <a:endParaRPr sz="1000" b="1"/>
          </a:p>
        </p:txBody>
      </p:sp>
      <p:cxnSp>
        <p:nvCxnSpPr>
          <p:cNvPr id="2023" name="Google Shape;2023;p73"/>
          <p:cNvCxnSpPr>
            <a:stCxn id="1977" idx="2"/>
          </p:cNvCxnSpPr>
          <p:nvPr/>
        </p:nvCxnSpPr>
        <p:spPr>
          <a:xfrm>
            <a:off x="6520525" y="3521780"/>
            <a:ext cx="251700" cy="0"/>
          </a:xfrm>
          <a:prstGeom prst="straightConnector1">
            <a:avLst/>
          </a:prstGeom>
          <a:noFill/>
          <a:ln w="19050" cap="flat" cmpd="sng">
            <a:solidFill>
              <a:srgbClr val="000000"/>
            </a:solidFill>
            <a:prstDash val="solid"/>
            <a:round/>
            <a:headEnd type="none" w="med" len="med"/>
            <a:tailEnd type="none" w="med" len="med"/>
          </a:ln>
        </p:spPr>
      </p:cxnSp>
      <p:sp>
        <p:nvSpPr>
          <p:cNvPr id="2024" name="Google Shape;2024;p73"/>
          <p:cNvSpPr/>
          <p:nvPr/>
        </p:nvSpPr>
        <p:spPr>
          <a:xfrm>
            <a:off x="6532925" y="4777950"/>
            <a:ext cx="13443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Google Shape;2029;p74"/>
          <p:cNvSpPr txBox="1">
            <a:spLocks noGrp="1"/>
          </p:cNvSpPr>
          <p:nvPr>
            <p:ph type="title" idx="4294967295"/>
          </p:nvPr>
        </p:nvSpPr>
        <p:spPr>
          <a:xfrm>
            <a:off x="311700" y="17584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a:latin typeface="PT Sans Narrow"/>
                <a:ea typeface="PT Sans Narrow"/>
                <a:cs typeface="PT Sans Narrow"/>
                <a:sym typeface="PT Sans Narrow"/>
              </a:rPr>
              <a:t>Acknowledgments</a:t>
            </a:r>
            <a:endParaRPr sz="5400" b="1">
              <a:latin typeface="PT Sans Narrow"/>
              <a:ea typeface="PT Sans Narrow"/>
              <a:cs typeface="PT Sans Narrow"/>
              <a:sym typeface="PT Sans Narrow"/>
            </a:endParaRPr>
          </a:p>
        </p:txBody>
      </p:sp>
      <p:sp>
        <p:nvSpPr>
          <p:cNvPr id="2030" name="Google Shape;2030;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2031" name="Google Shape;2031;p74"/>
          <p:cNvSpPr txBox="1"/>
          <p:nvPr/>
        </p:nvSpPr>
        <p:spPr>
          <a:xfrm>
            <a:off x="466800" y="2600250"/>
            <a:ext cx="836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Thank you to our customer Dr. Palo, our advisor Dr. Akos, Ryan Kingsbury, and Emma for reviewing our presentation, and everyone else who has helped our team thus far!</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sp>
        <p:nvSpPr>
          <p:cNvPr id="2036" name="Google Shape;2036;p75"/>
          <p:cNvSpPr txBox="1">
            <a:spLocks noGrp="1"/>
          </p:cNvSpPr>
          <p:nvPr>
            <p:ph type="sldNum" idx="12"/>
          </p:nvPr>
        </p:nvSpPr>
        <p:spPr>
          <a:xfrm>
            <a:off x="8539133" y="4882292"/>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62</a:t>
            </a:fld>
            <a:endParaRPr/>
          </a:p>
        </p:txBody>
      </p:sp>
      <p:sp>
        <p:nvSpPr>
          <p:cNvPr id="2037" name="Google Shape;2037;p75"/>
          <p:cNvSpPr txBox="1">
            <a:spLocks noGrp="1"/>
          </p:cNvSpPr>
          <p:nvPr>
            <p:ph type="title" idx="4294967295"/>
          </p:nvPr>
        </p:nvSpPr>
        <p:spPr>
          <a:xfrm>
            <a:off x="-85725" y="4057650"/>
            <a:ext cx="9249900" cy="841800"/>
          </a:xfrm>
          <a:prstGeom prst="rect">
            <a:avLst/>
          </a:prstGeom>
          <a:solidFill>
            <a:srgbClr val="E8EAED"/>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5400" b="1">
                <a:latin typeface="PT Sans Narrow"/>
                <a:ea typeface="PT Sans Narrow"/>
                <a:cs typeface="PT Sans Narrow"/>
                <a:sym typeface="PT Sans Narrow"/>
              </a:rPr>
              <a:t>Questions?</a:t>
            </a:r>
            <a:endParaRPr sz="5400" b="1">
              <a:latin typeface="PT Sans Narrow"/>
              <a:ea typeface="PT Sans Narrow"/>
              <a:cs typeface="PT Sans Narrow"/>
              <a:sym typeface="PT Sans Narrow"/>
            </a:endParaRPr>
          </a:p>
        </p:txBody>
      </p:sp>
      <p:pic>
        <p:nvPicPr>
          <p:cNvPr id="2038" name="Google Shape;2038;p75"/>
          <p:cNvPicPr preferRelativeResize="0"/>
          <p:nvPr/>
        </p:nvPicPr>
        <p:blipFill>
          <a:blip r:embed="rId3">
            <a:alphaModFix/>
          </a:blip>
          <a:stretch>
            <a:fillRect/>
          </a:stretch>
        </p:blipFill>
        <p:spPr>
          <a:xfrm>
            <a:off x="214319" y="4081545"/>
            <a:ext cx="1263650" cy="79401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7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Appendix</a:t>
            </a:r>
            <a:endParaRPr/>
          </a:p>
        </p:txBody>
      </p:sp>
      <p:sp>
        <p:nvSpPr>
          <p:cNvPr id="2044" name="Google Shape;2044;p76"/>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Accumulated Documentation of Subsystems:</a:t>
            </a:r>
            <a:endParaRPr/>
          </a:p>
          <a:p>
            <a:pPr marL="0" lvl="0" indent="0" algn="l" rtl="0">
              <a:spcBef>
                <a:spcPts val="1200"/>
              </a:spcBef>
              <a:spcAft>
                <a:spcPts val="0"/>
              </a:spcAft>
              <a:buNone/>
            </a:pPr>
            <a:r>
              <a:rPr lang="en"/>
              <a:t>[1] Baffle Technical Document:</a:t>
            </a:r>
            <a:br>
              <a:rPr lang="en"/>
            </a:br>
            <a:r>
              <a:rPr lang="en" sz="1200" u="sng">
                <a:solidFill>
                  <a:schemeClr val="hlink"/>
                </a:solidFill>
                <a:hlinkClick r:id="rId3"/>
              </a:rPr>
              <a:t>https://docs.google.com/document/d/1WwXZ3dmE4t2_mBjZ3s4tzEjJJWSP3C6wyox_JScZp10/edit?usp=sharing</a:t>
            </a:r>
            <a:endParaRPr sz="1200"/>
          </a:p>
          <a:p>
            <a:pPr marL="0" lvl="0" indent="0" algn="l" rtl="0">
              <a:spcBef>
                <a:spcPts val="1200"/>
              </a:spcBef>
              <a:spcAft>
                <a:spcPts val="0"/>
              </a:spcAft>
              <a:buNone/>
            </a:pPr>
            <a:r>
              <a:rPr lang="en"/>
              <a:t>[2] Optics Technical Document:</a:t>
            </a:r>
            <a:br>
              <a:rPr lang="en"/>
            </a:br>
            <a:r>
              <a:rPr lang="en" sz="1200" u="sng">
                <a:solidFill>
                  <a:schemeClr val="hlink"/>
                </a:solidFill>
                <a:hlinkClick r:id="rId4"/>
              </a:rPr>
              <a:t>https://docs.google.com/document/d/1ZhyTCVkR2t3Tr4r4GpJ2OpF3q-DwYyIeRW7NWn7Gdwg/edit?usp=sharing</a:t>
            </a:r>
            <a:r>
              <a:rPr lang="en" sz="1200"/>
              <a:t> </a:t>
            </a:r>
            <a:endParaRPr sz="1200"/>
          </a:p>
          <a:p>
            <a:pPr marL="0" lvl="0" indent="0" algn="l" rtl="0">
              <a:spcBef>
                <a:spcPts val="1200"/>
              </a:spcBef>
              <a:spcAft>
                <a:spcPts val="0"/>
              </a:spcAft>
              <a:buNone/>
            </a:pPr>
            <a:r>
              <a:rPr lang="en"/>
              <a:t>[3] Software Technical Document: </a:t>
            </a:r>
            <a:br>
              <a:rPr lang="en" sz="1200"/>
            </a:br>
            <a:r>
              <a:rPr lang="en" sz="1200" u="sng">
                <a:solidFill>
                  <a:schemeClr val="hlink"/>
                </a:solidFill>
                <a:hlinkClick r:id="rId5"/>
              </a:rPr>
              <a:t>https://docs.google.com/document/d/1Q-_UHFDu2OuHukHIWtknz723jfdGDBnz7hESqHTJFzI/edit?usp=sharing</a:t>
            </a:r>
            <a:r>
              <a:rPr lang="en" sz="1200"/>
              <a:t> </a:t>
            </a:r>
            <a:endParaRPr sz="1200"/>
          </a:p>
          <a:p>
            <a:pPr marL="0" lvl="0" indent="0" algn="l" rtl="0">
              <a:spcBef>
                <a:spcPts val="1200"/>
              </a:spcBef>
              <a:spcAft>
                <a:spcPts val="1200"/>
              </a:spcAft>
              <a:buNone/>
            </a:pPr>
            <a:r>
              <a:rPr lang="en"/>
              <a:t>[4] Electrical System Hardware Technical Document:</a:t>
            </a:r>
            <a:br>
              <a:rPr lang="en"/>
            </a:br>
            <a:r>
              <a:rPr lang="en" sz="1200" u="sng">
                <a:solidFill>
                  <a:schemeClr val="hlink"/>
                </a:solidFill>
                <a:hlinkClick r:id="rId6"/>
              </a:rPr>
              <a:t>https://docs.google.com/document/d/1ciG65TJSJbB-Ew871nMCaLoUYqRjo-unH7c9CKo8GS0/edit?usp=sharing</a:t>
            </a:r>
            <a:r>
              <a:rPr lang="en" sz="1200"/>
              <a:t> </a:t>
            </a:r>
            <a:br>
              <a:rPr lang="en" sz="1200"/>
            </a:br>
            <a:br>
              <a:rPr lang="en" sz="1200"/>
            </a:br>
            <a:r>
              <a:rPr lang="en" sz="1200"/>
              <a:t>** Accessible via CU Boulder email</a:t>
            </a:r>
            <a:endParaRPr sz="1200"/>
          </a:p>
        </p:txBody>
      </p:sp>
      <p:sp>
        <p:nvSpPr>
          <p:cNvPr id="2045" name="Google Shape;204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Google Shape;2050;p7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Appendix</a:t>
            </a:r>
            <a:endParaRPr/>
          </a:p>
        </p:txBody>
      </p:sp>
      <p:sp>
        <p:nvSpPr>
          <p:cNvPr id="2051" name="Google Shape;2051;p77"/>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t>[1] Aboaf, A. P., “MAXWELL Mission Handbook, University of Colorado Boulder, Boulder, CO, May 2020, https://drive.google.com/file/d/1T7kUrAEUulwJxJCrwVGooyidulDczV7b/view. </a:t>
            </a:r>
            <a:endParaRPr/>
          </a:p>
          <a:p>
            <a:pPr marL="0" lvl="0" indent="0" algn="l" rtl="0">
              <a:spcBef>
                <a:spcPts val="1200"/>
              </a:spcBef>
              <a:spcAft>
                <a:spcPts val="0"/>
              </a:spcAft>
              <a:buNone/>
            </a:pPr>
            <a:r>
              <a:rPr lang="en"/>
              <a:t>[2] “Deformable Mirror Demonstration Mission.” eoPortal, https://directory.eoportal.org/web/eoportal/satellite-missions/d/demi#top. </a:t>
            </a:r>
            <a:endParaRPr/>
          </a:p>
          <a:p>
            <a:pPr marL="0" lvl="0" indent="0" algn="l" rtl="0">
              <a:spcBef>
                <a:spcPts val="1200"/>
              </a:spcBef>
              <a:spcAft>
                <a:spcPts val="0"/>
              </a:spcAft>
              <a:buNone/>
            </a:pPr>
            <a:r>
              <a:rPr lang="en"/>
              <a:t>[3] Dhraief, Y., and Hedayati, F., “Determining the Requirements for the Star Tracker on JEM-EUSO.” DivaPortal, 2015, http://www.diva-portal.org/smash/get/diva2:852504/FULLTEXT01.pdf. </a:t>
            </a:r>
            <a:endParaRPr/>
          </a:p>
          <a:p>
            <a:pPr marL="0" lvl="0" indent="0" algn="l" rtl="0">
              <a:spcBef>
                <a:spcPts val="1200"/>
              </a:spcBef>
              <a:spcAft>
                <a:spcPts val="0"/>
              </a:spcAft>
              <a:buNone/>
            </a:pPr>
            <a:r>
              <a:rPr lang="en"/>
              <a:t>[4] Dzamba, T., Enright, J., Marciniak, M., and Sinclair, D., “Microsatellite Star Tracker Baffles: Validation and Testing,” AIAA Paper SSC13-III-8,  https://digitalcommons.usu.edu/cgi/viewcontent.cgi?article=2930&amp;context=smallsat. </a:t>
            </a:r>
            <a:endParaRPr/>
          </a:p>
          <a:p>
            <a:pPr marL="0" lvl="0" indent="0" algn="l" rtl="0">
              <a:spcBef>
                <a:spcPts val="1200"/>
              </a:spcBef>
              <a:spcAft>
                <a:spcPts val="0"/>
              </a:spcAft>
              <a:buNone/>
            </a:pPr>
            <a:r>
              <a:rPr lang="en"/>
              <a:t>[5] “Raspberry Pi OS.” Raspberry Pi, https://www.raspberrypi.com/software/. </a:t>
            </a:r>
            <a:endParaRPr/>
          </a:p>
          <a:p>
            <a:pPr marL="0" lvl="0" indent="0" algn="l" rtl="0">
              <a:spcBef>
                <a:spcPts val="1200"/>
              </a:spcBef>
              <a:spcAft>
                <a:spcPts val="0"/>
              </a:spcAft>
              <a:buNone/>
            </a:pPr>
            <a:r>
              <a:rPr lang="en"/>
              <a:t>[6] “Raspberry Pi MIPI CSI Camera Pinout.” Arducam, https://www.arducam.com/raspberry-pi-camera-pinout/</a:t>
            </a:r>
            <a:endParaRPr/>
          </a:p>
          <a:p>
            <a:pPr marL="0" lvl="0" indent="0" algn="l" rtl="0">
              <a:spcBef>
                <a:spcPts val="1200"/>
              </a:spcBef>
              <a:spcAft>
                <a:spcPts val="1200"/>
              </a:spcAft>
              <a:buNone/>
            </a:pPr>
            <a:r>
              <a:rPr lang="en"/>
              <a:t>[7] “Rolling Shutter, Global Shutter: Two Principles of Exposure.” Baumer, https://www.baumer.com/ca/en/service-support/technical-information-industrial-cameras/rolling-shutter-global-shutter-two-principles-of-exposure-/a/rolling-shutter-global-shutter. </a:t>
            </a:r>
            <a:endParaRPr/>
          </a:p>
        </p:txBody>
      </p:sp>
      <p:sp>
        <p:nvSpPr>
          <p:cNvPr id="2052" name="Google Shape;2052;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sp>
        <p:nvSpPr>
          <p:cNvPr id="2057" name="Google Shape;2057;p78"/>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65</a:t>
            </a:fld>
            <a:endParaRPr/>
          </a:p>
        </p:txBody>
      </p:sp>
      <p:sp>
        <p:nvSpPr>
          <p:cNvPr id="2059" name="Google Shape;2059;p78"/>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Backup Slides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79"/>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(FR.1)</a:t>
            </a:r>
            <a:endParaRPr/>
          </a:p>
        </p:txBody>
      </p:sp>
      <p:sp>
        <p:nvSpPr>
          <p:cNvPr id="2065" name="Google Shape;2065;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66</a:t>
            </a:fld>
            <a:endParaRPr/>
          </a:p>
        </p:txBody>
      </p:sp>
      <p:sp>
        <p:nvSpPr>
          <p:cNvPr id="2066" name="Google Shape;2066;p79"/>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067" name="Google Shape;2067;p79"/>
          <p:cNvGraphicFramePr/>
          <p:nvPr/>
        </p:nvGraphicFramePr>
        <p:xfrm>
          <a:off x="179650" y="889213"/>
          <a:ext cx="8784675" cy="3365075"/>
        </p:xfrm>
        <a:graphic>
          <a:graphicData uri="http://schemas.openxmlformats.org/drawingml/2006/table">
            <a:tbl>
              <a:tblPr>
                <a:noFill/>
                <a:tableStyleId>{0BD34714-7692-4388-A2F0-9ED135EE1372}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a:latin typeface="Open Sans"/>
                          <a:ea typeface="Open Sans"/>
                          <a:cs typeface="Open Sans"/>
                          <a:sym typeface="Open Sans"/>
                        </a:rPr>
                        <a:t>Requirement Number</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a:latin typeface="Open Sans"/>
                          <a:ea typeface="Open Sans"/>
                          <a:cs typeface="Open Sans"/>
                          <a:sym typeface="Open Sans"/>
                        </a:rPr>
                        <a:t>Requirement Description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a:latin typeface="Open Sans"/>
                          <a:ea typeface="Open Sans"/>
                          <a:cs typeface="Open Sans"/>
                          <a:sym typeface="Open Sans"/>
                        </a:rPr>
                        <a:t>Requirement Origin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1.1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baffle shall block stray light with an exclusion angle of 30° or less.</a:t>
                      </a:r>
                      <a:endParaRPr sz="1300" i="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a:latin typeface="Open Sans"/>
                          <a:ea typeface="Open Sans"/>
                          <a:cs typeface="Open Sans"/>
                          <a:sym typeface="Open Sans"/>
                        </a:rPr>
                        <a:t>DR 1.2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baffle shall have an FOV of </a:t>
                      </a:r>
                      <a:r>
                        <a:rPr lang="en" sz="1300">
                          <a:solidFill>
                            <a:schemeClr val="dk1"/>
                          </a:solidFill>
                          <a:latin typeface="Open Sans"/>
                          <a:ea typeface="Open Sans"/>
                          <a:cs typeface="Open Sans"/>
                          <a:sym typeface="Open Sans"/>
                        </a:rPr>
                        <a:t>15°.</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427375">
                <a:tc>
                  <a:txBody>
                    <a:bodyPr/>
                    <a:lstStyle/>
                    <a:p>
                      <a:pPr marL="0" lvl="0" indent="0" algn="ctr" rtl="0">
                        <a:spcBef>
                          <a:spcPts val="0"/>
                        </a:spcBef>
                        <a:spcAft>
                          <a:spcPts val="0"/>
                        </a:spcAft>
                        <a:buNone/>
                      </a:pPr>
                      <a:r>
                        <a:rPr lang="en" sz="1300">
                          <a:latin typeface="Open Sans"/>
                          <a:ea typeface="Open Sans"/>
                          <a:cs typeface="Open Sans"/>
                          <a:sym typeface="Open Sans"/>
                        </a:rPr>
                        <a:t>DR 1.3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star tracker shall remain functional within </a:t>
                      </a:r>
                      <a:r>
                        <a:rPr lang="en" sz="1300">
                          <a:solidFill>
                            <a:schemeClr val="dk1"/>
                          </a:solidFill>
                          <a:latin typeface="Open Sans"/>
                          <a:ea typeface="Open Sans"/>
                          <a:cs typeface="Open Sans"/>
                          <a:sym typeface="Open Sans"/>
                        </a:rPr>
                        <a:t>60° of the sun. </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1.4</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star tracker shall remain functional within </a:t>
                      </a:r>
                      <a:r>
                        <a:rPr lang="en" sz="1300">
                          <a:solidFill>
                            <a:schemeClr val="dk1"/>
                          </a:solidFill>
                          <a:latin typeface="Open Sans"/>
                          <a:ea typeface="Open Sans"/>
                          <a:cs typeface="Open Sans"/>
                          <a:sym typeface="Open Sans"/>
                        </a:rPr>
                        <a:t>20° of the moon.</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1.5</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baffle shall attenuate -25 dB of light at the solar exclusion angle.</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r h="455400">
                <a:tc>
                  <a:txBody>
                    <a:bodyPr/>
                    <a:lstStyle/>
                    <a:p>
                      <a:pPr marL="0" lvl="0" indent="0" algn="ctr" rtl="0">
                        <a:spcBef>
                          <a:spcPts val="0"/>
                        </a:spcBef>
                        <a:spcAft>
                          <a:spcPts val="0"/>
                        </a:spcAft>
                        <a:buNone/>
                      </a:pPr>
                      <a:r>
                        <a:rPr lang="en" sz="1300">
                          <a:latin typeface="Open Sans"/>
                          <a:ea typeface="Open Sans"/>
                          <a:cs typeface="Open Sans"/>
                          <a:sym typeface="Open Sans"/>
                        </a:rPr>
                        <a:t>DR 1.6</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baffle shall attenuate -5 dB of light at the lunar exclusion angle.</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80"/>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(FR.2)</a:t>
            </a:r>
            <a:endParaRPr/>
          </a:p>
        </p:txBody>
      </p:sp>
      <p:sp>
        <p:nvSpPr>
          <p:cNvPr id="2073" name="Google Shape;2073;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67</a:t>
            </a:fld>
            <a:endParaRPr/>
          </a:p>
        </p:txBody>
      </p:sp>
      <p:sp>
        <p:nvSpPr>
          <p:cNvPr id="2074" name="Google Shape;2074;p80"/>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075" name="Google Shape;2075;p80"/>
          <p:cNvGraphicFramePr/>
          <p:nvPr/>
        </p:nvGraphicFramePr>
        <p:xfrm>
          <a:off x="179650" y="889213"/>
          <a:ext cx="8784675" cy="2232190"/>
        </p:xfrm>
        <a:graphic>
          <a:graphicData uri="http://schemas.openxmlformats.org/drawingml/2006/table">
            <a:tbl>
              <a:tblPr>
                <a:noFill/>
                <a:tableStyleId>{0BD34714-7692-4388-A2F0-9ED135EE1372}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a:latin typeface="Open Sans"/>
                          <a:ea typeface="Open Sans"/>
                          <a:cs typeface="Open Sans"/>
                          <a:sym typeface="Open Sans"/>
                        </a:rPr>
                        <a:t>Requirement Number</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a:latin typeface="Open Sans"/>
                          <a:ea typeface="Open Sans"/>
                          <a:cs typeface="Open Sans"/>
                          <a:sym typeface="Open Sans"/>
                        </a:rPr>
                        <a:t>Requirement Description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a:latin typeface="Open Sans"/>
                          <a:ea typeface="Open Sans"/>
                          <a:cs typeface="Open Sans"/>
                          <a:sym typeface="Open Sans"/>
                        </a:rPr>
                        <a:t>Requirement Origin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2.1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Each image shall contain at least 3 stars.</a:t>
                      </a:r>
                      <a:endParaRPr sz="1300" i="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a:latin typeface="Open Sans"/>
                          <a:ea typeface="Open Sans"/>
                          <a:cs typeface="Open Sans"/>
                          <a:sym typeface="Open Sans"/>
                        </a:rPr>
                        <a:t>DR 2.2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characteristics of the camera module shall provide discernible images for centroiding and matching algorithms.</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2.3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star tracker shall remain functional at a slew rate of 2°/s or less.</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81"/>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(FR.3/4)</a:t>
            </a:r>
            <a:endParaRPr/>
          </a:p>
        </p:txBody>
      </p:sp>
      <p:sp>
        <p:nvSpPr>
          <p:cNvPr id="2081" name="Google Shape;208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68</a:t>
            </a:fld>
            <a:endParaRPr/>
          </a:p>
        </p:txBody>
      </p:sp>
      <p:sp>
        <p:nvSpPr>
          <p:cNvPr id="2082" name="Google Shape;2082;p81"/>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083" name="Google Shape;2083;p81"/>
          <p:cNvGraphicFramePr/>
          <p:nvPr/>
        </p:nvGraphicFramePr>
        <p:xfrm>
          <a:off x="179650" y="889213"/>
          <a:ext cx="8784675" cy="3072940"/>
        </p:xfrm>
        <a:graphic>
          <a:graphicData uri="http://schemas.openxmlformats.org/drawingml/2006/table">
            <a:tbl>
              <a:tblPr>
                <a:noFill/>
                <a:tableStyleId>{0BD34714-7692-4388-A2F0-9ED135EE1372}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a:latin typeface="Open Sans"/>
                          <a:ea typeface="Open Sans"/>
                          <a:cs typeface="Open Sans"/>
                          <a:sym typeface="Open Sans"/>
                        </a:rPr>
                        <a:t>Requirement Number</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a:latin typeface="Open Sans"/>
                          <a:ea typeface="Open Sans"/>
                          <a:cs typeface="Open Sans"/>
                          <a:sym typeface="Open Sans"/>
                        </a:rPr>
                        <a:t>Requirement Description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a:latin typeface="Open Sans"/>
                          <a:ea typeface="Open Sans"/>
                          <a:cs typeface="Open Sans"/>
                          <a:sym typeface="Open Sans"/>
                        </a:rPr>
                        <a:t>Requirement Origin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3.1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image sensor shall output each image to the on-board processor.</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a:latin typeface="Open Sans"/>
                          <a:ea typeface="Open Sans"/>
                          <a:cs typeface="Open Sans"/>
                          <a:sym typeface="Open Sans"/>
                        </a:rPr>
                        <a:t>DR 3.2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format of each image shall be compatible with the required input format of the processing algorithm.</a:t>
                      </a:r>
                      <a:endParaRPr sz="15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427375">
                <a:tc>
                  <a:txBody>
                    <a:bodyPr/>
                    <a:lstStyle/>
                    <a:p>
                      <a:pPr marL="0" lvl="0" indent="0" algn="ctr" rtl="0">
                        <a:spcBef>
                          <a:spcPts val="0"/>
                        </a:spcBef>
                        <a:spcAft>
                          <a:spcPts val="0"/>
                        </a:spcAft>
                        <a:buNone/>
                      </a:pPr>
                      <a:r>
                        <a:rPr lang="en" sz="1300">
                          <a:latin typeface="Open Sans"/>
                          <a:ea typeface="Open Sans"/>
                          <a:cs typeface="Open Sans"/>
                          <a:sym typeface="Open Sans"/>
                        </a:rPr>
                        <a:t>DR 3.3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selected star catalog shall be stored in the on-board microcontroller.</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4.1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Attitude solutions shall be generated at a rate of 0.2 Hz or greater.</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FR.4</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4.2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attitude solution shall have an absolute accuracy less within 0.05° (1σ).</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FR.4</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82"/>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(FR.5)</a:t>
            </a:r>
            <a:endParaRPr/>
          </a:p>
        </p:txBody>
      </p:sp>
      <p:sp>
        <p:nvSpPr>
          <p:cNvPr id="2089" name="Google Shape;208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69</a:t>
            </a:fld>
            <a:endParaRPr/>
          </a:p>
        </p:txBody>
      </p:sp>
      <p:sp>
        <p:nvSpPr>
          <p:cNvPr id="2090" name="Google Shape;2090;p82"/>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091" name="Google Shape;2091;p82"/>
          <p:cNvGraphicFramePr/>
          <p:nvPr/>
        </p:nvGraphicFramePr>
        <p:xfrm>
          <a:off x="179650" y="889213"/>
          <a:ext cx="8784675" cy="2082925"/>
        </p:xfrm>
        <a:graphic>
          <a:graphicData uri="http://schemas.openxmlformats.org/drawingml/2006/table">
            <a:tbl>
              <a:tblPr>
                <a:noFill/>
                <a:tableStyleId>{0BD34714-7692-4388-A2F0-9ED135EE1372}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a:latin typeface="Open Sans"/>
                          <a:ea typeface="Open Sans"/>
                          <a:cs typeface="Open Sans"/>
                          <a:sym typeface="Open Sans"/>
                        </a:rPr>
                        <a:t>Requirement Number</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a:latin typeface="Open Sans"/>
                          <a:ea typeface="Open Sans"/>
                          <a:cs typeface="Open Sans"/>
                          <a:sym typeface="Open Sans"/>
                        </a:rPr>
                        <a:t>Requirement Description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a:latin typeface="Open Sans"/>
                          <a:ea typeface="Open Sans"/>
                          <a:cs typeface="Open Sans"/>
                          <a:sym typeface="Open Sans"/>
                        </a:rPr>
                        <a:t>Requirement Origin</a:t>
                      </a:r>
                      <a:endParaRPr sz="1300" b="1">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a:latin typeface="Open Sans"/>
                          <a:ea typeface="Open Sans"/>
                          <a:cs typeface="Open Sans"/>
                          <a:sym typeface="Open Sans"/>
                        </a:rPr>
                        <a:t>DR 5.1</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star tracker shall fit within a 100 x 100 x 50 mm volume.</a:t>
                      </a:r>
                      <a:endParaRPr sz="1300" i="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FR.5</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a:latin typeface="Open Sans"/>
                          <a:ea typeface="Open Sans"/>
                          <a:cs typeface="Open Sans"/>
                          <a:sym typeface="Open Sans"/>
                        </a:rPr>
                        <a:t>DR 5.2</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star tracker shall operate on a maximum continuous power of 2W.</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FR.5</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2"/>
                  </a:ext>
                </a:extLst>
              </a:tr>
              <a:tr h="427375">
                <a:tc>
                  <a:txBody>
                    <a:bodyPr/>
                    <a:lstStyle/>
                    <a:p>
                      <a:pPr marL="0" lvl="0" indent="0" algn="ctr" rtl="0">
                        <a:spcBef>
                          <a:spcPts val="0"/>
                        </a:spcBef>
                        <a:spcAft>
                          <a:spcPts val="0"/>
                        </a:spcAft>
                        <a:buNone/>
                      </a:pPr>
                      <a:r>
                        <a:rPr lang="en" sz="1300">
                          <a:latin typeface="Open Sans"/>
                          <a:ea typeface="Open Sans"/>
                          <a:cs typeface="Open Sans"/>
                          <a:sym typeface="Open Sans"/>
                        </a:rPr>
                        <a:t>DR 5.3</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The total mass of the star tracker shall not exceed 400g.</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300">
                          <a:latin typeface="Open Sans"/>
                          <a:ea typeface="Open Sans"/>
                          <a:cs typeface="Open Sans"/>
                          <a:sym typeface="Open Sans"/>
                        </a:rPr>
                        <a:t>FR.5</a:t>
                      </a:r>
                      <a:endParaRPr sz="13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0"/>
          <p:cNvSpPr/>
          <p:nvPr/>
        </p:nvSpPr>
        <p:spPr>
          <a:xfrm>
            <a:off x="0" y="0"/>
            <a:ext cx="9144000" cy="4400700"/>
          </a:xfrm>
          <a:prstGeom prst="rect">
            <a:avLst/>
          </a:prstGeom>
          <a:gradFill>
            <a:gsLst>
              <a:gs pos="0">
                <a:schemeClr val="lt1"/>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Design Solution</a:t>
            </a:r>
            <a:endParaRPr/>
          </a:p>
        </p:txBody>
      </p:sp>
      <p:sp>
        <p:nvSpPr>
          <p:cNvPr id="486" name="Google Shape;48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487" name="Google Shape;487;p20"/>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83"/>
          <p:cNvSpPr/>
          <p:nvPr/>
        </p:nvSpPr>
        <p:spPr>
          <a:xfrm>
            <a:off x="2156175" y="1374800"/>
            <a:ext cx="2473500" cy="2490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3"/>
          <p:cNvSpPr/>
          <p:nvPr/>
        </p:nvSpPr>
        <p:spPr>
          <a:xfrm>
            <a:off x="6765150" y="1125800"/>
            <a:ext cx="2060400" cy="249000"/>
          </a:xfrm>
          <a:prstGeom prst="rect">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3"/>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Specific Objectives (Pre-V&amp;V)</a:t>
            </a:r>
            <a:endParaRPr/>
          </a:p>
        </p:txBody>
      </p:sp>
      <p:sp>
        <p:nvSpPr>
          <p:cNvPr id="2099" name="Google Shape;2099;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70</a:t>
            </a:fld>
            <a:endParaRPr/>
          </a:p>
        </p:txBody>
      </p:sp>
      <p:sp>
        <p:nvSpPr>
          <p:cNvPr id="2100" name="Google Shape;2100;p83"/>
          <p:cNvSpPr/>
          <p:nvPr/>
        </p:nvSpPr>
        <p:spPr>
          <a:xfrm>
            <a:off x="1445400" y="4778025"/>
            <a:ext cx="1104900" cy="249000"/>
          </a:xfrm>
          <a:prstGeom prst="homePlate">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101" name="Google Shape;2101;p83"/>
          <p:cNvGraphicFramePr/>
          <p:nvPr/>
        </p:nvGraphicFramePr>
        <p:xfrm>
          <a:off x="426925" y="712588"/>
          <a:ext cx="8405375" cy="3718320"/>
        </p:xfrm>
        <a:graphic>
          <a:graphicData uri="http://schemas.openxmlformats.org/drawingml/2006/table">
            <a:tbl>
              <a:tblPr>
                <a:noFill/>
                <a:tableStyleId>{0BD34714-7692-4388-A2F0-9ED135EE1372}</a:tableStyleId>
              </a:tblPr>
              <a:tblGrid>
                <a:gridCol w="1729250">
                  <a:extLst>
                    <a:ext uri="{9D8B030D-6E8A-4147-A177-3AD203B41FA5}">
                      <a16:colId xmlns:a16="http://schemas.microsoft.com/office/drawing/2014/main" val="20000"/>
                    </a:ext>
                  </a:extLst>
                </a:gridCol>
                <a:gridCol w="2473425">
                  <a:extLst>
                    <a:ext uri="{9D8B030D-6E8A-4147-A177-3AD203B41FA5}">
                      <a16:colId xmlns:a16="http://schemas.microsoft.com/office/drawing/2014/main" val="20001"/>
                    </a:ext>
                  </a:extLst>
                </a:gridCol>
                <a:gridCol w="2135550">
                  <a:extLst>
                    <a:ext uri="{9D8B030D-6E8A-4147-A177-3AD203B41FA5}">
                      <a16:colId xmlns:a16="http://schemas.microsoft.com/office/drawing/2014/main" val="20002"/>
                    </a:ext>
                  </a:extLst>
                </a:gridCol>
                <a:gridCol w="2067150">
                  <a:extLst>
                    <a:ext uri="{9D8B030D-6E8A-4147-A177-3AD203B41FA5}">
                      <a16:colId xmlns:a16="http://schemas.microsoft.com/office/drawing/2014/main" val="20003"/>
                    </a:ext>
                  </a:extLst>
                </a:gridCol>
              </a:tblGrid>
              <a:tr h="395950">
                <a:tc>
                  <a:txBody>
                    <a:bodyPr/>
                    <a:lstStyle/>
                    <a:p>
                      <a:pPr marL="0" lvl="0" indent="0" algn="l" rtl="0">
                        <a:spcBef>
                          <a:spcPts val="0"/>
                        </a:spcBef>
                        <a:spcAft>
                          <a:spcPts val="0"/>
                        </a:spcAft>
                        <a:buNone/>
                      </a:pPr>
                      <a:r>
                        <a:rPr lang="en">
                          <a:latin typeface="Open Sans"/>
                          <a:ea typeface="Open Sans"/>
                          <a:cs typeface="Open Sans"/>
                          <a:sym typeface="Open Sans"/>
                        </a:rPr>
                        <a:t>Specific Objective</a:t>
                      </a:r>
                      <a:endParaRPr>
                        <a:latin typeface="Open Sans"/>
                        <a:ea typeface="Open Sans"/>
                        <a:cs typeface="Open Sans"/>
                        <a:sym typeface="Open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tc>
                  <a:txBody>
                    <a:bodyPr/>
                    <a:lstStyle/>
                    <a:p>
                      <a:pPr marL="0" lvl="0" indent="0" algn="l" rtl="0">
                        <a:spcBef>
                          <a:spcPts val="0"/>
                        </a:spcBef>
                        <a:spcAft>
                          <a:spcPts val="0"/>
                        </a:spcAft>
                        <a:buNone/>
                      </a:pPr>
                      <a:r>
                        <a:rPr lang="en">
                          <a:latin typeface="Open Sans"/>
                          <a:ea typeface="Open Sans"/>
                          <a:cs typeface="Open Sans"/>
                          <a:sym typeface="Open Sans"/>
                        </a:rPr>
                        <a:t>Level 1</a:t>
                      </a:r>
                      <a:endParaRPr>
                        <a:latin typeface="Open Sans"/>
                        <a:ea typeface="Open Sans"/>
                        <a:cs typeface="Open Sans"/>
                        <a:sym typeface="Open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tc>
                  <a:txBody>
                    <a:bodyPr/>
                    <a:lstStyle/>
                    <a:p>
                      <a:pPr marL="0" lvl="0" indent="0" algn="l" rtl="0">
                        <a:spcBef>
                          <a:spcPts val="0"/>
                        </a:spcBef>
                        <a:spcAft>
                          <a:spcPts val="0"/>
                        </a:spcAft>
                        <a:buNone/>
                      </a:pPr>
                      <a:r>
                        <a:rPr lang="en">
                          <a:latin typeface="Open Sans"/>
                          <a:ea typeface="Open Sans"/>
                          <a:cs typeface="Open Sans"/>
                          <a:sym typeface="Open Sans"/>
                        </a:rPr>
                        <a:t>Level 2</a:t>
                      </a:r>
                      <a:endParaRPr>
                        <a:latin typeface="Open Sans"/>
                        <a:ea typeface="Open Sans"/>
                        <a:cs typeface="Open Sans"/>
                        <a:sym typeface="Open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tc>
                  <a:txBody>
                    <a:bodyPr/>
                    <a:lstStyle/>
                    <a:p>
                      <a:pPr marL="0" lvl="0" indent="0" algn="l" rtl="0">
                        <a:spcBef>
                          <a:spcPts val="0"/>
                        </a:spcBef>
                        <a:spcAft>
                          <a:spcPts val="0"/>
                        </a:spcAft>
                        <a:buNone/>
                      </a:pPr>
                      <a:r>
                        <a:rPr lang="en">
                          <a:latin typeface="Open Sans"/>
                          <a:ea typeface="Open Sans"/>
                          <a:cs typeface="Open Sans"/>
                          <a:sym typeface="Open Sans"/>
                        </a:rPr>
                        <a:t>Level 3</a:t>
                      </a:r>
                      <a:endParaRPr>
                        <a:latin typeface="Open Sans"/>
                        <a:ea typeface="Open Sans"/>
                        <a:cs typeface="Open Sans"/>
                        <a:sym typeface="Open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extLst>
                  <a:ext uri="{0D108BD9-81ED-4DB2-BD59-A6C34878D82A}">
                    <a16:rowId xmlns:a16="http://schemas.microsoft.com/office/drawing/2014/main" val="10000"/>
                  </a:ext>
                </a:extLst>
              </a:tr>
              <a:tr h="459775">
                <a:tc>
                  <a:txBody>
                    <a:bodyPr/>
                    <a:lstStyle/>
                    <a:p>
                      <a:pPr marL="0" lvl="0" indent="0" algn="l" rtl="0">
                        <a:spcBef>
                          <a:spcPts val="0"/>
                        </a:spcBef>
                        <a:spcAft>
                          <a:spcPts val="0"/>
                        </a:spcAft>
                        <a:buNone/>
                      </a:pPr>
                      <a:r>
                        <a:rPr lang="en" sz="1200">
                          <a:latin typeface="Open Sans"/>
                          <a:ea typeface="Open Sans"/>
                          <a:cs typeface="Open Sans"/>
                          <a:sym typeface="Open Sans"/>
                        </a:rPr>
                        <a:t>Image Acquisition</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000000"/>
                          </a:solidFill>
                          <a:latin typeface="Open Sans"/>
                          <a:ea typeface="Open Sans"/>
                          <a:cs typeface="Open Sans"/>
                          <a:sym typeface="Open Sans"/>
                        </a:rPr>
                        <a:t>Operate within 60° of the sun and 20° of the moon</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45° of the sun &amp;</a:t>
                      </a:r>
                      <a:endParaRPr sz="1100">
                        <a:solidFill>
                          <a:srgbClr val="000000"/>
                        </a:solidFill>
                        <a:latin typeface="Open Sans"/>
                        <a:ea typeface="Open Sans"/>
                        <a:cs typeface="Open Sans"/>
                        <a:sym typeface="Open Sans"/>
                      </a:endParaRPr>
                    </a:p>
                    <a:p>
                      <a:pPr marL="0" lvl="0" indent="0" algn="l" rtl="0">
                        <a:spcBef>
                          <a:spcPts val="0"/>
                        </a:spcBef>
                        <a:spcAft>
                          <a:spcPts val="0"/>
                        </a:spcAft>
                        <a:buNone/>
                      </a:pPr>
                      <a:r>
                        <a:rPr lang="en" sz="1100">
                          <a:solidFill>
                            <a:srgbClr val="000000"/>
                          </a:solidFill>
                          <a:latin typeface="Open Sans"/>
                          <a:ea typeface="Open Sans"/>
                          <a:cs typeface="Open Sans"/>
                          <a:sym typeface="Open Sans"/>
                        </a:rPr>
                        <a:t>15° of the moon</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30° of the sun and</a:t>
                      </a:r>
                      <a:endParaRPr sz="1100">
                        <a:solidFill>
                          <a:srgbClr val="000000"/>
                        </a:solidFill>
                        <a:latin typeface="Open Sans"/>
                        <a:ea typeface="Open Sans"/>
                        <a:cs typeface="Open Sans"/>
                        <a:sym typeface="Open Sans"/>
                      </a:endParaRPr>
                    </a:p>
                    <a:p>
                      <a:pPr marL="0" lvl="0" indent="0" algn="l" rtl="0">
                        <a:spcBef>
                          <a:spcPts val="0"/>
                        </a:spcBef>
                        <a:spcAft>
                          <a:spcPts val="0"/>
                        </a:spcAft>
                        <a:buNone/>
                      </a:pPr>
                      <a:r>
                        <a:rPr lang="en" sz="1100">
                          <a:solidFill>
                            <a:srgbClr val="000000"/>
                          </a:solidFill>
                          <a:latin typeface="Open Sans"/>
                          <a:ea typeface="Open Sans"/>
                          <a:cs typeface="Open Sans"/>
                          <a:sym typeface="Open Sans"/>
                        </a:rPr>
                        <a:t>10° of the moon</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7025">
                <a:tc>
                  <a:txBody>
                    <a:bodyPr/>
                    <a:lstStyle/>
                    <a:p>
                      <a:pPr marL="0" lvl="0" indent="0" algn="l" rtl="0">
                        <a:spcBef>
                          <a:spcPts val="0"/>
                        </a:spcBef>
                        <a:spcAft>
                          <a:spcPts val="0"/>
                        </a:spcAft>
                        <a:buNone/>
                      </a:pPr>
                      <a:r>
                        <a:rPr lang="en" sz="1200">
                          <a:latin typeface="Open Sans"/>
                          <a:ea typeface="Open Sans"/>
                          <a:cs typeface="Open Sans"/>
                          <a:sym typeface="Open Sans"/>
                        </a:rPr>
                        <a:t>Power &amp; Comm</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Operate on minimum continuous power of 2W</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1W</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0.5W</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36375">
                <a:tc>
                  <a:txBody>
                    <a:bodyPr/>
                    <a:lstStyle/>
                    <a:p>
                      <a:pPr marL="0" lvl="0" indent="0" algn="l" rtl="0">
                        <a:spcBef>
                          <a:spcPts val="0"/>
                        </a:spcBef>
                        <a:spcAft>
                          <a:spcPts val="0"/>
                        </a:spcAft>
                        <a:buNone/>
                      </a:pPr>
                      <a:r>
                        <a:rPr lang="en" sz="1200">
                          <a:latin typeface="Open Sans"/>
                          <a:ea typeface="Open Sans"/>
                          <a:cs typeface="Open Sans"/>
                          <a:sym typeface="Open Sans"/>
                        </a:rPr>
                        <a:t>Volume</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0.5U</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0.4U</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0.3U or less</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23025">
                <a:tc>
                  <a:txBody>
                    <a:bodyPr/>
                    <a:lstStyle/>
                    <a:p>
                      <a:pPr marL="0" lvl="0" indent="0" algn="l" rtl="0">
                        <a:spcBef>
                          <a:spcPts val="0"/>
                        </a:spcBef>
                        <a:spcAft>
                          <a:spcPts val="0"/>
                        </a:spcAft>
                        <a:buNone/>
                      </a:pPr>
                      <a:r>
                        <a:rPr lang="en" sz="1200">
                          <a:latin typeface="Open Sans"/>
                          <a:ea typeface="Open Sans"/>
                          <a:cs typeface="Open Sans"/>
                          <a:sym typeface="Open Sans"/>
                        </a:rPr>
                        <a:t>Mass</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400g</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300g</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200g or less</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5575">
                <a:tc>
                  <a:txBody>
                    <a:bodyPr/>
                    <a:lstStyle/>
                    <a:p>
                      <a:pPr marL="0" lvl="0" indent="0" algn="l" rtl="0">
                        <a:spcBef>
                          <a:spcPts val="0"/>
                        </a:spcBef>
                        <a:spcAft>
                          <a:spcPts val="0"/>
                        </a:spcAft>
                        <a:buNone/>
                      </a:pPr>
                      <a:r>
                        <a:rPr lang="en" sz="1200">
                          <a:latin typeface="Open Sans"/>
                          <a:ea typeface="Open Sans"/>
                          <a:cs typeface="Open Sans"/>
                          <a:sym typeface="Open Sans"/>
                        </a:rPr>
                        <a:t>Attitude Solution</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Deliver a quaternion with 1.0</a:t>
                      </a:r>
                      <a:r>
                        <a:rPr lang="en" sz="1100">
                          <a:solidFill>
                            <a:srgbClr val="000000"/>
                          </a:solidFill>
                          <a:latin typeface="Open Sans"/>
                          <a:ea typeface="Open Sans"/>
                          <a:cs typeface="Open Sans"/>
                          <a:sym typeface="Open Sans"/>
                        </a:rPr>
                        <a:t>° </a:t>
                      </a:r>
                      <a:br>
                        <a:rPr lang="en" sz="1100">
                          <a:solidFill>
                            <a:srgbClr val="000000"/>
                          </a:solidFill>
                          <a:latin typeface="Open Sans"/>
                          <a:ea typeface="Open Sans"/>
                          <a:cs typeface="Open Sans"/>
                          <a:sym typeface="Open Sans"/>
                        </a:rPr>
                      </a:br>
                      <a:r>
                        <a:rPr lang="en" sz="1100">
                          <a:solidFill>
                            <a:srgbClr val="000000"/>
                          </a:solidFill>
                          <a:latin typeface="Open Sans"/>
                          <a:ea typeface="Open Sans"/>
                          <a:cs typeface="Open Sans"/>
                          <a:sym typeface="Open Sans"/>
                        </a:rPr>
                        <a:t>and 1σ absolute accuracy </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0.2</a:t>
                      </a:r>
                      <a:r>
                        <a:rPr lang="en" sz="1100">
                          <a:solidFill>
                            <a:srgbClr val="000000"/>
                          </a:solidFill>
                          <a:latin typeface="Open Sans"/>
                          <a:ea typeface="Open Sans"/>
                          <a:cs typeface="Open Sans"/>
                          <a:sym typeface="Open Sans"/>
                        </a:rPr>
                        <a:t>° and 1σ </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0.05° and 1σ </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459775">
                <a:tc>
                  <a:txBody>
                    <a:bodyPr/>
                    <a:lstStyle/>
                    <a:p>
                      <a:pPr marL="0" lvl="0" indent="0" algn="l" rtl="0">
                        <a:spcBef>
                          <a:spcPts val="0"/>
                        </a:spcBef>
                        <a:spcAft>
                          <a:spcPts val="0"/>
                        </a:spcAft>
                        <a:buNone/>
                      </a:pPr>
                      <a:r>
                        <a:rPr lang="en" sz="1200">
                          <a:latin typeface="Open Sans"/>
                          <a:ea typeface="Open Sans"/>
                          <a:cs typeface="Open Sans"/>
                          <a:sym typeface="Open Sans"/>
                        </a:rPr>
                        <a:t>Slew Rate</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Camera will perform at maximum slew rate of 0.1</a:t>
                      </a:r>
                      <a:r>
                        <a:rPr lang="en" sz="1100">
                          <a:solidFill>
                            <a:srgbClr val="000000"/>
                          </a:solidFill>
                          <a:latin typeface="Open Sans"/>
                          <a:ea typeface="Open Sans"/>
                          <a:cs typeface="Open Sans"/>
                          <a:sym typeface="Open Sans"/>
                        </a:rPr>
                        <a:t>°/s </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0.5°/s </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Open Sans"/>
                          <a:ea typeface="Open Sans"/>
                          <a:cs typeface="Open Sans"/>
                          <a:sym typeface="Open Sans"/>
                        </a:rPr>
                        <a:t>2.0°/s </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459775">
                <a:tc>
                  <a:txBody>
                    <a:bodyPr/>
                    <a:lstStyle/>
                    <a:p>
                      <a:pPr marL="0" lvl="0" indent="0" algn="l" rtl="0">
                        <a:spcBef>
                          <a:spcPts val="0"/>
                        </a:spcBef>
                        <a:spcAft>
                          <a:spcPts val="0"/>
                        </a:spcAft>
                        <a:buNone/>
                      </a:pPr>
                      <a:r>
                        <a:rPr lang="en" sz="1200">
                          <a:latin typeface="Open Sans"/>
                          <a:ea typeface="Open Sans"/>
                          <a:cs typeface="Open Sans"/>
                          <a:sym typeface="Open Sans"/>
                        </a:rPr>
                        <a:t>Duty Cycle </a:t>
                      </a:r>
                      <a:endParaRPr sz="12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Initial solution produced within 120 s, then continuously at 0.2Hz</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60 seconds, 1 Hz</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Open Sans"/>
                          <a:ea typeface="Open Sans"/>
                          <a:cs typeface="Open Sans"/>
                          <a:sym typeface="Open Sans"/>
                        </a:rPr>
                        <a:t>30 seconds, 5 Hz</a:t>
                      </a:r>
                      <a:endParaRPr sz="1100">
                        <a:latin typeface="Open Sans"/>
                        <a:ea typeface="Open Sans"/>
                        <a:cs typeface="Open Sans"/>
                        <a:sym typeface="Open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cxnSp>
        <p:nvCxnSpPr>
          <p:cNvPr id="2102" name="Google Shape;2102;p83"/>
          <p:cNvCxnSpPr/>
          <p:nvPr/>
        </p:nvCxnSpPr>
        <p:spPr>
          <a:xfrm>
            <a:off x="2156175" y="1374800"/>
            <a:ext cx="6682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8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 (Use Case)</a:t>
            </a:r>
            <a:endParaRPr/>
          </a:p>
        </p:txBody>
      </p:sp>
      <p:pic>
        <p:nvPicPr>
          <p:cNvPr id="2108" name="Google Shape;2108;p84"/>
          <p:cNvPicPr preferRelativeResize="0"/>
          <p:nvPr/>
        </p:nvPicPr>
        <p:blipFill rotWithShape="1">
          <a:blip r:embed="rId3">
            <a:alphaModFix/>
          </a:blip>
          <a:srcRect t="6976" b="5922"/>
          <a:stretch/>
        </p:blipFill>
        <p:spPr>
          <a:xfrm>
            <a:off x="-110125" y="556950"/>
            <a:ext cx="9381524" cy="4586549"/>
          </a:xfrm>
          <a:prstGeom prst="rect">
            <a:avLst/>
          </a:prstGeom>
          <a:noFill/>
          <a:ln>
            <a:noFill/>
          </a:ln>
        </p:spPr>
      </p:pic>
      <p:sp>
        <p:nvSpPr>
          <p:cNvPr id="2109" name="Google Shape;2109;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71</a:t>
            </a:fld>
            <a:endParaRPr/>
          </a:p>
        </p:txBody>
      </p:sp>
      <p:pic>
        <p:nvPicPr>
          <p:cNvPr id="2110" name="Google Shape;2110;p84"/>
          <p:cNvPicPr preferRelativeResize="0"/>
          <p:nvPr/>
        </p:nvPicPr>
        <p:blipFill>
          <a:blip r:embed="rId4">
            <a:alphaModFix/>
          </a:blip>
          <a:stretch>
            <a:fillRect/>
          </a:stretch>
        </p:blipFill>
        <p:spPr>
          <a:xfrm>
            <a:off x="1866950" y="703496"/>
            <a:ext cx="1756058" cy="1782046"/>
          </a:xfrm>
          <a:prstGeom prst="rect">
            <a:avLst/>
          </a:prstGeom>
          <a:noFill/>
          <a:ln>
            <a:noFill/>
          </a:ln>
        </p:spPr>
      </p:pic>
      <p:pic>
        <p:nvPicPr>
          <p:cNvPr id="2111" name="Google Shape;2111;p84"/>
          <p:cNvPicPr preferRelativeResize="0"/>
          <p:nvPr/>
        </p:nvPicPr>
        <p:blipFill>
          <a:blip r:embed="rId5">
            <a:alphaModFix/>
          </a:blip>
          <a:stretch>
            <a:fillRect/>
          </a:stretch>
        </p:blipFill>
        <p:spPr>
          <a:xfrm>
            <a:off x="3623008" y="703496"/>
            <a:ext cx="1756058" cy="2067164"/>
          </a:xfrm>
          <a:prstGeom prst="rect">
            <a:avLst/>
          </a:prstGeom>
          <a:noFill/>
          <a:ln>
            <a:noFill/>
          </a:ln>
        </p:spPr>
      </p:pic>
      <p:sp>
        <p:nvSpPr>
          <p:cNvPr id="2112" name="Google Shape;2112;p84"/>
          <p:cNvSpPr/>
          <p:nvPr/>
        </p:nvSpPr>
        <p:spPr>
          <a:xfrm rot="1297967">
            <a:off x="4510230" y="1014675"/>
            <a:ext cx="435365" cy="1568775"/>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3" name="Google Shape;2113;p84"/>
          <p:cNvPicPr preferRelativeResize="0"/>
          <p:nvPr/>
        </p:nvPicPr>
        <p:blipFill>
          <a:blip r:embed="rId6">
            <a:alphaModFix/>
          </a:blip>
          <a:stretch>
            <a:fillRect/>
          </a:stretch>
        </p:blipFill>
        <p:spPr>
          <a:xfrm>
            <a:off x="5527364" y="-1145750"/>
            <a:ext cx="1690223" cy="5143501"/>
          </a:xfrm>
          <a:prstGeom prst="rect">
            <a:avLst/>
          </a:prstGeom>
          <a:noFill/>
          <a:ln>
            <a:noFill/>
          </a:ln>
        </p:spPr>
      </p:pic>
      <p:pic>
        <p:nvPicPr>
          <p:cNvPr id="2114" name="Google Shape;2114;p84"/>
          <p:cNvPicPr preferRelativeResize="0"/>
          <p:nvPr/>
        </p:nvPicPr>
        <p:blipFill>
          <a:blip r:embed="rId7">
            <a:alphaModFix/>
          </a:blip>
          <a:stretch>
            <a:fillRect/>
          </a:stretch>
        </p:blipFill>
        <p:spPr>
          <a:xfrm>
            <a:off x="5465008" y="703496"/>
            <a:ext cx="1756060" cy="1782048"/>
          </a:xfrm>
          <a:prstGeom prst="rect">
            <a:avLst/>
          </a:prstGeom>
          <a:noFill/>
          <a:ln>
            <a:noFill/>
          </a:ln>
        </p:spPr>
      </p:pic>
      <p:sp>
        <p:nvSpPr>
          <p:cNvPr id="2115" name="Google Shape;2115;p84"/>
          <p:cNvSpPr txBox="1"/>
          <p:nvPr/>
        </p:nvSpPr>
        <p:spPr>
          <a:xfrm>
            <a:off x="1875475" y="4109775"/>
            <a:ext cx="1690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FFFFFF"/>
                </a:solidFill>
              </a:rPr>
              <a:t>2. Image Acquisition</a:t>
            </a:r>
            <a:endParaRPr sz="1200" b="1" dirty="0">
              <a:solidFill>
                <a:srgbClr val="FFFFFF"/>
              </a:solidFill>
            </a:endParaRPr>
          </a:p>
          <a:p>
            <a:pPr marL="0" lvl="0" indent="0" algn="ctr" rtl="0">
              <a:spcBef>
                <a:spcPts val="0"/>
              </a:spcBef>
              <a:spcAft>
                <a:spcPts val="0"/>
              </a:spcAft>
              <a:buNone/>
            </a:pPr>
            <a:r>
              <a:rPr lang="en" sz="1200" dirty="0">
                <a:solidFill>
                  <a:srgbClr val="FFFFFF"/>
                </a:solidFill>
              </a:rPr>
              <a:t>CubIST captures image of stars within field of view.</a:t>
            </a:r>
            <a:endParaRPr sz="1200" dirty="0">
              <a:solidFill>
                <a:srgbClr val="FFFFFF"/>
              </a:solidFill>
            </a:endParaRPr>
          </a:p>
        </p:txBody>
      </p:sp>
      <p:sp>
        <p:nvSpPr>
          <p:cNvPr id="2116" name="Google Shape;2116;p84"/>
          <p:cNvSpPr txBox="1"/>
          <p:nvPr/>
        </p:nvSpPr>
        <p:spPr>
          <a:xfrm>
            <a:off x="3680443" y="4109782"/>
            <a:ext cx="1641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FFFFFF"/>
                </a:solidFill>
              </a:rPr>
              <a:t>3. Pattern Detection</a:t>
            </a:r>
            <a:endParaRPr sz="1200" b="1" dirty="0">
              <a:solidFill>
                <a:srgbClr val="FFFFFF"/>
              </a:solidFill>
            </a:endParaRPr>
          </a:p>
          <a:p>
            <a:pPr marL="0" lvl="0" indent="0" algn="ctr" rtl="0">
              <a:spcBef>
                <a:spcPts val="0"/>
              </a:spcBef>
              <a:spcAft>
                <a:spcPts val="0"/>
              </a:spcAft>
              <a:buNone/>
            </a:pPr>
            <a:r>
              <a:rPr lang="en" sz="1200" dirty="0">
                <a:solidFill>
                  <a:srgbClr val="FFFFFF"/>
                </a:solidFill>
              </a:rPr>
              <a:t>CubIST identifies bright object pattern from image.</a:t>
            </a:r>
            <a:endParaRPr sz="1200" dirty="0">
              <a:solidFill>
                <a:srgbClr val="FFFFFF"/>
              </a:solidFill>
            </a:endParaRPr>
          </a:p>
        </p:txBody>
      </p:sp>
      <p:sp>
        <p:nvSpPr>
          <p:cNvPr id="2117" name="Google Shape;2117;p84"/>
          <p:cNvSpPr txBox="1"/>
          <p:nvPr/>
        </p:nvSpPr>
        <p:spPr>
          <a:xfrm>
            <a:off x="5379066" y="4109782"/>
            <a:ext cx="1886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FFFFFF"/>
                </a:solidFill>
              </a:rPr>
              <a:t>4. Catalog Comparison</a:t>
            </a:r>
            <a:endParaRPr sz="1200" b="1" dirty="0">
              <a:solidFill>
                <a:srgbClr val="FFFFFF"/>
              </a:solidFill>
            </a:endParaRPr>
          </a:p>
          <a:p>
            <a:pPr marL="0" lvl="0" indent="0" algn="ctr" rtl="0">
              <a:spcBef>
                <a:spcPts val="0"/>
              </a:spcBef>
              <a:spcAft>
                <a:spcPts val="0"/>
              </a:spcAft>
              <a:buNone/>
            </a:pPr>
            <a:r>
              <a:rPr lang="en" sz="1200" dirty="0">
                <a:solidFill>
                  <a:srgbClr val="FFFFFF"/>
                </a:solidFill>
              </a:rPr>
              <a:t>CubIST compares star pattern to known star catalog.</a:t>
            </a:r>
            <a:endParaRPr sz="1200" dirty="0">
              <a:solidFill>
                <a:srgbClr val="FFFFFF"/>
              </a:solidFill>
            </a:endParaRPr>
          </a:p>
        </p:txBody>
      </p:sp>
      <p:sp>
        <p:nvSpPr>
          <p:cNvPr id="2118" name="Google Shape;2118;p84"/>
          <p:cNvSpPr txBox="1"/>
          <p:nvPr/>
        </p:nvSpPr>
        <p:spPr>
          <a:xfrm>
            <a:off x="7265239" y="4109782"/>
            <a:ext cx="1755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FFFFFF"/>
                </a:solidFill>
              </a:rPr>
              <a:t>5. Attitude Solution</a:t>
            </a:r>
            <a:endParaRPr sz="1200" b="1" dirty="0">
              <a:solidFill>
                <a:srgbClr val="FFFFFF"/>
              </a:solidFill>
            </a:endParaRPr>
          </a:p>
          <a:p>
            <a:pPr marL="0" lvl="0" indent="0" algn="ctr" rtl="0">
              <a:spcBef>
                <a:spcPts val="0"/>
              </a:spcBef>
              <a:spcAft>
                <a:spcPts val="0"/>
              </a:spcAft>
              <a:buNone/>
            </a:pPr>
            <a:r>
              <a:rPr lang="en" sz="1200" dirty="0">
                <a:solidFill>
                  <a:srgbClr val="FFFFFF"/>
                </a:solidFill>
              </a:rPr>
              <a:t>CubIST determines current orientation and returns quaternion.</a:t>
            </a:r>
            <a:endParaRPr sz="1200" dirty="0">
              <a:solidFill>
                <a:srgbClr val="FFFFFF"/>
              </a:solidFill>
            </a:endParaRPr>
          </a:p>
        </p:txBody>
      </p:sp>
      <p:pic>
        <p:nvPicPr>
          <p:cNvPr id="2119" name="Google Shape;2119;p84"/>
          <p:cNvPicPr preferRelativeResize="0"/>
          <p:nvPr/>
        </p:nvPicPr>
        <p:blipFill>
          <a:blip r:embed="rId8">
            <a:alphaModFix/>
          </a:blip>
          <a:stretch>
            <a:fillRect/>
          </a:stretch>
        </p:blipFill>
        <p:spPr>
          <a:xfrm>
            <a:off x="7365883" y="2271213"/>
            <a:ext cx="1442692" cy="1397126"/>
          </a:xfrm>
          <a:prstGeom prst="rect">
            <a:avLst/>
          </a:prstGeom>
          <a:noFill/>
          <a:ln>
            <a:noFill/>
          </a:ln>
        </p:spPr>
      </p:pic>
      <p:cxnSp>
        <p:nvCxnSpPr>
          <p:cNvPr id="2120" name="Google Shape;2120;p84"/>
          <p:cNvCxnSpPr/>
          <p:nvPr/>
        </p:nvCxnSpPr>
        <p:spPr>
          <a:xfrm rot="10800000" flipH="1">
            <a:off x="8057203" y="2534918"/>
            <a:ext cx="832800" cy="516600"/>
          </a:xfrm>
          <a:prstGeom prst="straightConnector1">
            <a:avLst/>
          </a:prstGeom>
          <a:noFill/>
          <a:ln w="28575" cap="flat" cmpd="sng">
            <a:solidFill>
              <a:srgbClr val="FF0000"/>
            </a:solidFill>
            <a:prstDash val="solid"/>
            <a:round/>
            <a:headEnd type="none" w="med" len="med"/>
            <a:tailEnd type="triangle" w="med" len="med"/>
          </a:ln>
        </p:spPr>
      </p:cxnSp>
      <p:cxnSp>
        <p:nvCxnSpPr>
          <p:cNvPr id="2121" name="Google Shape;2121;p84"/>
          <p:cNvCxnSpPr/>
          <p:nvPr/>
        </p:nvCxnSpPr>
        <p:spPr>
          <a:xfrm rot="10800000">
            <a:off x="7528313" y="2174018"/>
            <a:ext cx="528900" cy="877500"/>
          </a:xfrm>
          <a:prstGeom prst="straightConnector1">
            <a:avLst/>
          </a:prstGeom>
          <a:noFill/>
          <a:ln w="28575" cap="flat" cmpd="sng">
            <a:solidFill>
              <a:srgbClr val="00FF00"/>
            </a:solidFill>
            <a:prstDash val="solid"/>
            <a:round/>
            <a:headEnd type="none" w="med" len="med"/>
            <a:tailEnd type="triangle" w="med" len="med"/>
          </a:ln>
        </p:spPr>
      </p:cxnSp>
      <p:cxnSp>
        <p:nvCxnSpPr>
          <p:cNvPr id="2122" name="Google Shape;2122;p84"/>
          <p:cNvCxnSpPr/>
          <p:nvPr/>
        </p:nvCxnSpPr>
        <p:spPr>
          <a:xfrm flipH="1">
            <a:off x="7644103" y="3051518"/>
            <a:ext cx="413100" cy="852300"/>
          </a:xfrm>
          <a:prstGeom prst="straightConnector1">
            <a:avLst/>
          </a:prstGeom>
          <a:noFill/>
          <a:ln w="28575" cap="flat" cmpd="sng">
            <a:solidFill>
              <a:srgbClr val="000000"/>
            </a:solidFill>
            <a:prstDash val="solid"/>
            <a:round/>
            <a:headEnd type="none" w="med" len="med"/>
            <a:tailEnd type="triangle" w="med" len="med"/>
          </a:ln>
        </p:spPr>
      </p:cxnSp>
      <p:cxnSp>
        <p:nvCxnSpPr>
          <p:cNvPr id="2123" name="Google Shape;2123;p84"/>
          <p:cNvCxnSpPr/>
          <p:nvPr/>
        </p:nvCxnSpPr>
        <p:spPr>
          <a:xfrm rot="10800000" flipH="1">
            <a:off x="8057201" y="1670207"/>
            <a:ext cx="9600" cy="1389600"/>
          </a:xfrm>
          <a:prstGeom prst="straightConnector1">
            <a:avLst/>
          </a:prstGeom>
          <a:noFill/>
          <a:ln w="28575" cap="flat" cmpd="sng">
            <a:solidFill>
              <a:srgbClr val="FFFFFF"/>
            </a:solidFill>
            <a:prstDash val="solid"/>
            <a:round/>
            <a:headEnd type="none" w="med" len="med"/>
            <a:tailEnd type="triangle" w="med" len="med"/>
          </a:ln>
        </p:spPr>
      </p:cxnSp>
      <p:sp>
        <p:nvSpPr>
          <p:cNvPr id="2124" name="Google Shape;2124;p84"/>
          <p:cNvSpPr/>
          <p:nvPr/>
        </p:nvSpPr>
        <p:spPr>
          <a:xfrm rot="1209513">
            <a:off x="6154735" y="952631"/>
            <a:ext cx="435263" cy="1569252"/>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4"/>
          <p:cNvSpPr txBox="1"/>
          <p:nvPr/>
        </p:nvSpPr>
        <p:spPr>
          <a:xfrm>
            <a:off x="7400300" y="654075"/>
            <a:ext cx="1442700" cy="4617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&lt;</a:t>
            </a:r>
            <a:r>
              <a:rPr lang="en" sz="1800">
                <a:solidFill>
                  <a:srgbClr val="FFFFFF"/>
                </a:solidFill>
              </a:rPr>
              <a:t>x</a:t>
            </a:r>
            <a:r>
              <a:rPr lang="en" sz="1800" b="1"/>
              <a:t>i</a:t>
            </a:r>
            <a:r>
              <a:rPr lang="en" sz="1800"/>
              <a:t>,</a:t>
            </a:r>
            <a:r>
              <a:rPr lang="en" sz="1800">
                <a:solidFill>
                  <a:srgbClr val="FFFFFF"/>
                </a:solidFill>
              </a:rPr>
              <a:t>y</a:t>
            </a:r>
            <a:r>
              <a:rPr lang="en" sz="1800" b="1">
                <a:solidFill>
                  <a:srgbClr val="FF0000"/>
                </a:solidFill>
              </a:rPr>
              <a:t>j</a:t>
            </a:r>
            <a:r>
              <a:rPr lang="en" sz="1800"/>
              <a:t>,</a:t>
            </a:r>
            <a:r>
              <a:rPr lang="en" sz="1800">
                <a:solidFill>
                  <a:srgbClr val="FFFFFF"/>
                </a:solidFill>
              </a:rPr>
              <a:t>z</a:t>
            </a:r>
            <a:r>
              <a:rPr lang="en" sz="1800" b="1">
                <a:solidFill>
                  <a:srgbClr val="00FF00"/>
                </a:solidFill>
              </a:rPr>
              <a:t>k</a:t>
            </a:r>
            <a:r>
              <a:rPr lang="en" sz="1800" b="1"/>
              <a:t>,</a:t>
            </a:r>
            <a:r>
              <a:rPr lang="en" sz="1800">
                <a:solidFill>
                  <a:srgbClr val="ECCF07"/>
                </a:solidFill>
              </a:rPr>
              <a:t>θ</a:t>
            </a:r>
            <a:r>
              <a:rPr lang="en" sz="1800"/>
              <a:t>&gt;</a:t>
            </a:r>
            <a:endParaRPr sz="1800"/>
          </a:p>
        </p:txBody>
      </p:sp>
      <p:sp>
        <p:nvSpPr>
          <p:cNvPr id="2126" name="Google Shape;2126;p84"/>
          <p:cNvSpPr/>
          <p:nvPr/>
        </p:nvSpPr>
        <p:spPr>
          <a:xfrm rot="-2935394">
            <a:off x="7795346" y="1777267"/>
            <a:ext cx="533277" cy="566145"/>
          </a:xfrm>
          <a:prstGeom prst="pie">
            <a:avLst>
              <a:gd name="adj1" fmla="val 21572570"/>
              <a:gd name="adj2" fmla="val 17396083"/>
            </a:avLst>
          </a:prstGeom>
          <a:solidFill>
            <a:srgbClr val="ECCF07">
              <a:alpha val="865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7" name="Google Shape;2127;p84"/>
          <p:cNvPicPr preferRelativeResize="0"/>
          <p:nvPr/>
        </p:nvPicPr>
        <p:blipFill>
          <a:blip r:embed="rId9">
            <a:alphaModFix/>
          </a:blip>
          <a:stretch>
            <a:fillRect/>
          </a:stretch>
        </p:blipFill>
        <p:spPr>
          <a:xfrm>
            <a:off x="2189918" y="2485543"/>
            <a:ext cx="1110111" cy="1512201"/>
          </a:xfrm>
          <a:prstGeom prst="rect">
            <a:avLst/>
          </a:prstGeom>
          <a:noFill/>
          <a:ln>
            <a:noFill/>
          </a:ln>
        </p:spPr>
      </p:pic>
      <p:pic>
        <p:nvPicPr>
          <p:cNvPr id="2128" name="Google Shape;2128;p84"/>
          <p:cNvPicPr preferRelativeResize="0"/>
          <p:nvPr/>
        </p:nvPicPr>
        <p:blipFill>
          <a:blip r:embed="rId10">
            <a:alphaModFix/>
          </a:blip>
          <a:stretch>
            <a:fillRect/>
          </a:stretch>
        </p:blipFill>
        <p:spPr>
          <a:xfrm>
            <a:off x="2522988" y="1752838"/>
            <a:ext cx="548700" cy="548700"/>
          </a:xfrm>
          <a:prstGeom prst="rect">
            <a:avLst/>
          </a:prstGeom>
          <a:noFill/>
          <a:ln>
            <a:noFill/>
          </a:ln>
        </p:spPr>
      </p:pic>
      <p:pic>
        <p:nvPicPr>
          <p:cNvPr id="2129" name="Google Shape;2129;p84"/>
          <p:cNvPicPr preferRelativeResize="0"/>
          <p:nvPr/>
        </p:nvPicPr>
        <p:blipFill>
          <a:blip r:embed="rId10">
            <a:alphaModFix/>
          </a:blip>
          <a:stretch>
            <a:fillRect/>
          </a:stretch>
        </p:blipFill>
        <p:spPr>
          <a:xfrm>
            <a:off x="2807688" y="1356937"/>
            <a:ext cx="707900" cy="707900"/>
          </a:xfrm>
          <a:prstGeom prst="rect">
            <a:avLst/>
          </a:prstGeom>
          <a:noFill/>
          <a:ln>
            <a:noFill/>
          </a:ln>
        </p:spPr>
      </p:pic>
      <p:pic>
        <p:nvPicPr>
          <p:cNvPr id="2130" name="Google Shape;2130;p84"/>
          <p:cNvPicPr preferRelativeResize="0"/>
          <p:nvPr/>
        </p:nvPicPr>
        <p:blipFill>
          <a:blip r:embed="rId11">
            <a:alphaModFix/>
          </a:blip>
          <a:stretch>
            <a:fillRect/>
          </a:stretch>
        </p:blipFill>
        <p:spPr>
          <a:xfrm>
            <a:off x="2200362" y="1588446"/>
            <a:ext cx="425400" cy="425400"/>
          </a:xfrm>
          <a:prstGeom prst="rect">
            <a:avLst/>
          </a:prstGeom>
          <a:noFill/>
          <a:ln>
            <a:noFill/>
          </a:ln>
        </p:spPr>
      </p:pic>
      <p:pic>
        <p:nvPicPr>
          <p:cNvPr id="2131" name="Google Shape;2131;p84"/>
          <p:cNvPicPr preferRelativeResize="0"/>
          <p:nvPr/>
        </p:nvPicPr>
        <p:blipFill>
          <a:blip r:embed="rId11">
            <a:alphaModFix/>
          </a:blip>
          <a:stretch>
            <a:fillRect/>
          </a:stretch>
        </p:blipFill>
        <p:spPr>
          <a:xfrm>
            <a:off x="1974362" y="887509"/>
            <a:ext cx="425400" cy="425400"/>
          </a:xfrm>
          <a:prstGeom prst="rect">
            <a:avLst/>
          </a:prstGeom>
          <a:noFill/>
          <a:ln>
            <a:noFill/>
          </a:ln>
        </p:spPr>
      </p:pic>
      <p:pic>
        <p:nvPicPr>
          <p:cNvPr id="2132" name="Google Shape;2132;p84"/>
          <p:cNvPicPr preferRelativeResize="0"/>
          <p:nvPr/>
        </p:nvPicPr>
        <p:blipFill>
          <a:blip r:embed="rId11">
            <a:alphaModFix/>
          </a:blip>
          <a:stretch>
            <a:fillRect/>
          </a:stretch>
        </p:blipFill>
        <p:spPr>
          <a:xfrm>
            <a:off x="2889238" y="979888"/>
            <a:ext cx="544800" cy="544800"/>
          </a:xfrm>
          <a:prstGeom prst="rect">
            <a:avLst/>
          </a:prstGeom>
          <a:noFill/>
          <a:ln>
            <a:noFill/>
          </a:ln>
        </p:spPr>
      </p:pic>
      <p:pic>
        <p:nvPicPr>
          <p:cNvPr id="2133" name="Google Shape;2133;p84"/>
          <p:cNvPicPr preferRelativeResize="0"/>
          <p:nvPr/>
        </p:nvPicPr>
        <p:blipFill>
          <a:blip r:embed="rId11">
            <a:alphaModFix/>
          </a:blip>
          <a:stretch>
            <a:fillRect/>
          </a:stretch>
        </p:blipFill>
        <p:spPr>
          <a:xfrm>
            <a:off x="2399762" y="1070809"/>
            <a:ext cx="425400" cy="425400"/>
          </a:xfrm>
          <a:prstGeom prst="rect">
            <a:avLst/>
          </a:prstGeom>
          <a:noFill/>
          <a:ln>
            <a:noFill/>
          </a:ln>
        </p:spPr>
      </p:pic>
      <p:pic>
        <p:nvPicPr>
          <p:cNvPr id="2134" name="Google Shape;2134;p84"/>
          <p:cNvPicPr preferRelativeResize="0"/>
          <p:nvPr/>
        </p:nvPicPr>
        <p:blipFill>
          <a:blip r:embed="rId11">
            <a:alphaModFix/>
          </a:blip>
          <a:stretch>
            <a:fillRect/>
          </a:stretch>
        </p:blipFill>
        <p:spPr>
          <a:xfrm>
            <a:off x="6701887" y="763249"/>
            <a:ext cx="318725" cy="318725"/>
          </a:xfrm>
          <a:prstGeom prst="rect">
            <a:avLst/>
          </a:prstGeom>
          <a:noFill/>
          <a:ln>
            <a:noFill/>
          </a:ln>
        </p:spPr>
      </p:pic>
      <p:pic>
        <p:nvPicPr>
          <p:cNvPr id="2135" name="Google Shape;2135;p84"/>
          <p:cNvPicPr preferRelativeResize="0"/>
          <p:nvPr/>
        </p:nvPicPr>
        <p:blipFill>
          <a:blip r:embed="rId11">
            <a:alphaModFix/>
          </a:blip>
          <a:stretch>
            <a:fillRect/>
          </a:stretch>
        </p:blipFill>
        <p:spPr>
          <a:xfrm>
            <a:off x="7907278" y="1116171"/>
            <a:ext cx="309483" cy="314063"/>
          </a:xfrm>
          <a:prstGeom prst="rect">
            <a:avLst/>
          </a:prstGeom>
          <a:noFill/>
          <a:ln>
            <a:noFill/>
          </a:ln>
        </p:spPr>
      </p:pic>
      <p:pic>
        <p:nvPicPr>
          <p:cNvPr id="2136" name="Google Shape;2136;p84"/>
          <p:cNvPicPr preferRelativeResize="0"/>
          <p:nvPr/>
        </p:nvPicPr>
        <p:blipFill>
          <a:blip r:embed="rId11">
            <a:alphaModFix/>
          </a:blip>
          <a:stretch>
            <a:fillRect/>
          </a:stretch>
        </p:blipFill>
        <p:spPr>
          <a:xfrm>
            <a:off x="7907278" y="1430234"/>
            <a:ext cx="309483" cy="314063"/>
          </a:xfrm>
          <a:prstGeom prst="rect">
            <a:avLst/>
          </a:prstGeom>
          <a:noFill/>
          <a:ln>
            <a:noFill/>
          </a:ln>
        </p:spPr>
      </p:pic>
      <p:pic>
        <p:nvPicPr>
          <p:cNvPr id="2137" name="Google Shape;2137;p84"/>
          <p:cNvPicPr preferRelativeResize="0"/>
          <p:nvPr/>
        </p:nvPicPr>
        <p:blipFill>
          <a:blip r:embed="rId11">
            <a:alphaModFix/>
          </a:blip>
          <a:stretch>
            <a:fillRect/>
          </a:stretch>
        </p:blipFill>
        <p:spPr>
          <a:xfrm>
            <a:off x="7907278" y="1269471"/>
            <a:ext cx="309483" cy="314063"/>
          </a:xfrm>
          <a:prstGeom prst="rect">
            <a:avLst/>
          </a:prstGeom>
          <a:noFill/>
          <a:ln>
            <a:noFill/>
          </a:ln>
        </p:spPr>
      </p:pic>
      <p:cxnSp>
        <p:nvCxnSpPr>
          <p:cNvPr id="2138" name="Google Shape;2138;p84"/>
          <p:cNvCxnSpPr/>
          <p:nvPr/>
        </p:nvCxnSpPr>
        <p:spPr>
          <a:xfrm flipH="1">
            <a:off x="1740800" y="565125"/>
            <a:ext cx="20100" cy="4581000"/>
          </a:xfrm>
          <a:prstGeom prst="straightConnector1">
            <a:avLst/>
          </a:prstGeom>
          <a:noFill/>
          <a:ln w="19050" cap="flat" cmpd="sng">
            <a:solidFill>
              <a:schemeClr val="lt1"/>
            </a:solidFill>
            <a:prstDash val="dash"/>
            <a:round/>
            <a:headEnd type="none" w="med" len="med"/>
            <a:tailEnd type="none" w="med" len="med"/>
          </a:ln>
        </p:spPr>
      </p:cxnSp>
      <p:cxnSp>
        <p:nvCxnSpPr>
          <p:cNvPr id="2139" name="Google Shape;2139;p84"/>
          <p:cNvCxnSpPr/>
          <p:nvPr/>
        </p:nvCxnSpPr>
        <p:spPr>
          <a:xfrm flipH="1">
            <a:off x="3607375" y="565125"/>
            <a:ext cx="29100" cy="4578300"/>
          </a:xfrm>
          <a:prstGeom prst="straightConnector1">
            <a:avLst/>
          </a:prstGeom>
          <a:noFill/>
          <a:ln w="19050" cap="flat" cmpd="sng">
            <a:solidFill>
              <a:schemeClr val="lt1"/>
            </a:solidFill>
            <a:prstDash val="dash"/>
            <a:round/>
            <a:headEnd type="none" w="med" len="med"/>
            <a:tailEnd type="none" w="med" len="med"/>
          </a:ln>
        </p:spPr>
      </p:cxnSp>
      <p:cxnSp>
        <p:nvCxnSpPr>
          <p:cNvPr id="2140" name="Google Shape;2140;p84"/>
          <p:cNvCxnSpPr/>
          <p:nvPr/>
        </p:nvCxnSpPr>
        <p:spPr>
          <a:xfrm flipH="1">
            <a:off x="5412375" y="573325"/>
            <a:ext cx="9600" cy="4575000"/>
          </a:xfrm>
          <a:prstGeom prst="straightConnector1">
            <a:avLst/>
          </a:prstGeom>
          <a:noFill/>
          <a:ln w="19050" cap="flat" cmpd="sng">
            <a:solidFill>
              <a:schemeClr val="lt1"/>
            </a:solidFill>
            <a:prstDash val="dash"/>
            <a:round/>
            <a:headEnd type="none" w="med" len="med"/>
            <a:tailEnd type="none" w="med" len="med"/>
          </a:ln>
        </p:spPr>
      </p:cxnSp>
      <p:cxnSp>
        <p:nvCxnSpPr>
          <p:cNvPr id="2141" name="Google Shape;2141;p84"/>
          <p:cNvCxnSpPr/>
          <p:nvPr/>
        </p:nvCxnSpPr>
        <p:spPr>
          <a:xfrm flipH="1">
            <a:off x="7227100" y="573325"/>
            <a:ext cx="21300" cy="4567800"/>
          </a:xfrm>
          <a:prstGeom prst="straightConnector1">
            <a:avLst/>
          </a:prstGeom>
          <a:noFill/>
          <a:ln w="19050" cap="flat" cmpd="sng">
            <a:solidFill>
              <a:schemeClr val="lt1"/>
            </a:solidFill>
            <a:prstDash val="dash"/>
            <a:round/>
            <a:headEnd type="none" w="med" len="med"/>
            <a:tailEnd type="none" w="med" len="med"/>
          </a:ln>
        </p:spPr>
      </p:cxnSp>
      <p:sp>
        <p:nvSpPr>
          <p:cNvPr id="2142" name="Google Shape;2142;p84"/>
          <p:cNvSpPr/>
          <p:nvPr/>
        </p:nvSpPr>
        <p:spPr>
          <a:xfrm rot="1548171">
            <a:off x="758846" y="1670237"/>
            <a:ext cx="302567" cy="1222324"/>
          </a:xfrm>
          <a:prstGeom prst="rtTriangl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3" name="Google Shape;2143;p84"/>
          <p:cNvPicPr preferRelativeResize="0"/>
          <p:nvPr/>
        </p:nvPicPr>
        <p:blipFill>
          <a:blip r:embed="rId12">
            <a:alphaModFix/>
          </a:blip>
          <a:stretch>
            <a:fillRect/>
          </a:stretch>
        </p:blipFill>
        <p:spPr>
          <a:xfrm>
            <a:off x="667600" y="1083729"/>
            <a:ext cx="968400" cy="1021608"/>
          </a:xfrm>
          <a:prstGeom prst="rect">
            <a:avLst/>
          </a:prstGeom>
          <a:noFill/>
          <a:ln>
            <a:noFill/>
          </a:ln>
        </p:spPr>
      </p:pic>
      <p:sp>
        <p:nvSpPr>
          <p:cNvPr id="2144" name="Google Shape;2144;p84"/>
          <p:cNvSpPr/>
          <p:nvPr/>
        </p:nvSpPr>
        <p:spPr>
          <a:xfrm rot="7319239" flipH="1">
            <a:off x="899242" y="2625551"/>
            <a:ext cx="302417" cy="939340"/>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5" name="Google Shape;2145;p84"/>
          <p:cNvPicPr preferRelativeResize="0"/>
          <p:nvPr/>
        </p:nvPicPr>
        <p:blipFill>
          <a:blip r:embed="rId9">
            <a:alphaModFix/>
          </a:blip>
          <a:stretch>
            <a:fillRect/>
          </a:stretch>
        </p:blipFill>
        <p:spPr>
          <a:xfrm rot="5400000">
            <a:off x="207700" y="2446526"/>
            <a:ext cx="542925" cy="793374"/>
          </a:xfrm>
          <a:prstGeom prst="rect">
            <a:avLst/>
          </a:prstGeom>
          <a:noFill/>
          <a:ln>
            <a:noFill/>
          </a:ln>
        </p:spPr>
      </p:pic>
      <p:pic>
        <p:nvPicPr>
          <p:cNvPr id="2146" name="Google Shape;2146;p84"/>
          <p:cNvPicPr preferRelativeResize="0"/>
          <p:nvPr/>
        </p:nvPicPr>
        <p:blipFill>
          <a:blip r:embed="rId13">
            <a:alphaModFix/>
          </a:blip>
          <a:stretch>
            <a:fillRect/>
          </a:stretch>
        </p:blipFill>
        <p:spPr>
          <a:xfrm>
            <a:off x="1087303" y="3194963"/>
            <a:ext cx="548699" cy="527225"/>
          </a:xfrm>
          <a:prstGeom prst="rect">
            <a:avLst/>
          </a:prstGeom>
          <a:noFill/>
          <a:ln>
            <a:noFill/>
          </a:ln>
        </p:spPr>
      </p:pic>
      <p:cxnSp>
        <p:nvCxnSpPr>
          <p:cNvPr id="2147" name="Google Shape;2147;p84"/>
          <p:cNvCxnSpPr>
            <a:stCxn id="2145" idx="0"/>
          </p:cNvCxnSpPr>
          <p:nvPr/>
        </p:nvCxnSpPr>
        <p:spPr>
          <a:xfrm rot="10800000" flipH="1">
            <a:off x="875850" y="2838413"/>
            <a:ext cx="534000" cy="4800"/>
          </a:xfrm>
          <a:prstGeom prst="straightConnector1">
            <a:avLst/>
          </a:prstGeom>
          <a:noFill/>
          <a:ln w="28575" cap="flat" cmpd="sng">
            <a:solidFill>
              <a:schemeClr val="dk1"/>
            </a:solidFill>
            <a:prstDash val="solid"/>
            <a:round/>
            <a:headEnd type="none" w="med" len="med"/>
            <a:tailEnd type="triangle" w="med" len="med"/>
          </a:ln>
        </p:spPr>
      </p:cxnSp>
      <p:cxnSp>
        <p:nvCxnSpPr>
          <p:cNvPr id="2148" name="Google Shape;2148;p84"/>
          <p:cNvCxnSpPr/>
          <p:nvPr/>
        </p:nvCxnSpPr>
        <p:spPr>
          <a:xfrm rot="5400000" flipH="1">
            <a:off x="814429" y="2519299"/>
            <a:ext cx="323700" cy="295500"/>
          </a:xfrm>
          <a:prstGeom prst="curvedConnector3">
            <a:avLst>
              <a:gd name="adj1" fmla="val 82383"/>
            </a:avLst>
          </a:prstGeom>
          <a:noFill/>
          <a:ln w="38100" cap="flat" cmpd="sng">
            <a:solidFill>
              <a:srgbClr val="FF00FF"/>
            </a:solidFill>
            <a:prstDash val="solid"/>
            <a:round/>
            <a:headEnd type="none" w="med" len="med"/>
            <a:tailEnd type="none" w="med" len="med"/>
          </a:ln>
        </p:spPr>
      </p:cxnSp>
      <p:cxnSp>
        <p:nvCxnSpPr>
          <p:cNvPr id="2149" name="Google Shape;2149;p84"/>
          <p:cNvCxnSpPr/>
          <p:nvPr/>
        </p:nvCxnSpPr>
        <p:spPr>
          <a:xfrm rot="-5400000">
            <a:off x="915750" y="2933338"/>
            <a:ext cx="269400" cy="157200"/>
          </a:xfrm>
          <a:prstGeom prst="curvedConnector3">
            <a:avLst>
              <a:gd name="adj1" fmla="val 14143"/>
            </a:avLst>
          </a:prstGeom>
          <a:noFill/>
          <a:ln w="38100" cap="flat" cmpd="sng">
            <a:solidFill>
              <a:srgbClr val="FF00FF"/>
            </a:solidFill>
            <a:prstDash val="solid"/>
            <a:round/>
            <a:headEnd type="none" w="med" len="med"/>
            <a:tailEnd type="none" w="med" len="med"/>
          </a:ln>
        </p:spPr>
      </p:cxnSp>
      <p:sp>
        <p:nvSpPr>
          <p:cNvPr id="2150" name="Google Shape;2150;p84"/>
          <p:cNvSpPr txBox="1"/>
          <p:nvPr/>
        </p:nvSpPr>
        <p:spPr>
          <a:xfrm>
            <a:off x="0" y="4109775"/>
            <a:ext cx="1690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FFFF"/>
                </a:solidFill>
              </a:rPr>
              <a:t>1. Baffle Attenuation</a:t>
            </a:r>
            <a:endParaRPr sz="1200" b="1">
              <a:solidFill>
                <a:srgbClr val="FFFFFF"/>
              </a:solidFill>
            </a:endParaRPr>
          </a:p>
          <a:p>
            <a:pPr marL="0" lvl="0" indent="0" algn="ctr" rtl="0">
              <a:spcBef>
                <a:spcPts val="0"/>
              </a:spcBef>
              <a:spcAft>
                <a:spcPts val="0"/>
              </a:spcAft>
              <a:buNone/>
            </a:pPr>
            <a:r>
              <a:rPr lang="en" sz="1200">
                <a:solidFill>
                  <a:srgbClr val="FFFFFF"/>
                </a:solidFill>
              </a:rPr>
              <a:t>Baffle reduces the amount of stray light entering the camera.</a:t>
            </a:r>
            <a:endParaRPr sz="1200">
              <a:solidFill>
                <a:srgbClr val="FFFFFF"/>
              </a:solidFill>
            </a:endParaRPr>
          </a:p>
        </p:txBody>
      </p:sp>
      <p:sp>
        <p:nvSpPr>
          <p:cNvPr id="2151" name="Google Shape;2151;p84"/>
          <p:cNvSpPr txBox="1"/>
          <p:nvPr/>
        </p:nvSpPr>
        <p:spPr>
          <a:xfrm>
            <a:off x="990325" y="2241025"/>
            <a:ext cx="4254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ECCF07"/>
                </a:solidFill>
              </a:rPr>
              <a:t>θ₁</a:t>
            </a:r>
            <a:endParaRPr sz="1600">
              <a:latin typeface="Open Sans"/>
              <a:ea typeface="Open Sans"/>
              <a:cs typeface="Open Sans"/>
              <a:sym typeface="Open Sans"/>
            </a:endParaRPr>
          </a:p>
        </p:txBody>
      </p:sp>
      <p:sp>
        <p:nvSpPr>
          <p:cNvPr id="2152" name="Google Shape;2152;p84"/>
          <p:cNvSpPr txBox="1"/>
          <p:nvPr/>
        </p:nvSpPr>
        <p:spPr>
          <a:xfrm>
            <a:off x="1101795" y="2838425"/>
            <a:ext cx="4131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2F2F2"/>
                </a:solidFill>
              </a:rPr>
              <a:t>θ₂</a:t>
            </a:r>
            <a:endParaRPr sz="1600">
              <a:solidFill>
                <a:srgbClr val="F2F2F2"/>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2"/>
                                        </p:tgtEl>
                                        <p:attrNameLst>
                                          <p:attrName>style.visibility</p:attrName>
                                        </p:attrNameLst>
                                      </p:cBhvr>
                                      <p:to>
                                        <p:strVal val="visible"/>
                                      </p:to>
                                    </p:set>
                                    <p:animEffect transition="in" filter="fade">
                                      <p:cBhvr>
                                        <p:cTn id="7" dur="1000"/>
                                        <p:tgtEl>
                                          <p:spTgt spid="2142"/>
                                        </p:tgtEl>
                                      </p:cBhvr>
                                    </p:animEffect>
                                  </p:childTnLst>
                                </p:cTn>
                              </p:par>
                              <p:par>
                                <p:cTn id="8" presetID="10" presetClass="entr" presetSubtype="0" fill="hold" nodeType="withEffect">
                                  <p:stCondLst>
                                    <p:cond delay="0"/>
                                  </p:stCondLst>
                                  <p:childTnLst>
                                    <p:set>
                                      <p:cBhvr>
                                        <p:cTn id="9" dur="1" fill="hold">
                                          <p:stCondLst>
                                            <p:cond delay="0"/>
                                          </p:stCondLst>
                                        </p:cTn>
                                        <p:tgtEl>
                                          <p:spTgt spid="2144"/>
                                        </p:tgtEl>
                                        <p:attrNameLst>
                                          <p:attrName>style.visibility</p:attrName>
                                        </p:attrNameLst>
                                      </p:cBhvr>
                                      <p:to>
                                        <p:strVal val="visible"/>
                                      </p:to>
                                    </p:set>
                                    <p:animEffect transition="in" filter="fade">
                                      <p:cBhvr>
                                        <p:cTn id="10" dur="1000"/>
                                        <p:tgtEl>
                                          <p:spTgt spid="21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0"/>
                                        </p:tgtEl>
                                        <p:attrNameLst>
                                          <p:attrName>style.visibility</p:attrName>
                                        </p:attrNameLst>
                                      </p:cBhvr>
                                      <p:to>
                                        <p:strVal val="visible"/>
                                      </p:to>
                                    </p:set>
                                    <p:animEffect transition="in" filter="fade">
                                      <p:cBhvr>
                                        <p:cTn id="15" dur="1000"/>
                                        <p:tgtEl>
                                          <p:spTgt spid="2110"/>
                                        </p:tgtEl>
                                      </p:cBhvr>
                                    </p:animEffect>
                                  </p:childTnLst>
                                </p:cTn>
                              </p:par>
                              <p:par>
                                <p:cTn id="16" presetID="10" presetClass="entr" presetSubtype="0" fill="hold" nodeType="withEffect">
                                  <p:stCondLst>
                                    <p:cond delay="0"/>
                                  </p:stCondLst>
                                  <p:childTnLst>
                                    <p:set>
                                      <p:cBhvr>
                                        <p:cTn id="17" dur="1" fill="hold">
                                          <p:stCondLst>
                                            <p:cond delay="0"/>
                                          </p:stCondLst>
                                        </p:cTn>
                                        <p:tgtEl>
                                          <p:spTgt spid="2127"/>
                                        </p:tgtEl>
                                        <p:attrNameLst>
                                          <p:attrName>style.visibility</p:attrName>
                                        </p:attrNameLst>
                                      </p:cBhvr>
                                      <p:to>
                                        <p:strVal val="visible"/>
                                      </p:to>
                                    </p:set>
                                    <p:animEffect transition="in" filter="fade">
                                      <p:cBhvr>
                                        <p:cTn id="18" dur="1000"/>
                                        <p:tgtEl>
                                          <p:spTgt spid="212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128"/>
                                        </p:tgtEl>
                                        <p:attrNameLst>
                                          <p:attrName>style.visibility</p:attrName>
                                        </p:attrNameLst>
                                      </p:cBhvr>
                                      <p:to>
                                        <p:strVal val="visible"/>
                                      </p:to>
                                    </p:set>
                                    <p:anim calcmode="lin" valueType="num">
                                      <p:cBhvr additive="base">
                                        <p:cTn id="23" dur="300"/>
                                        <p:tgtEl>
                                          <p:spTgt spid="2128"/>
                                        </p:tgtEl>
                                        <p:attrNameLst>
                                          <p:attrName>ppt_w</p:attrName>
                                        </p:attrNameLst>
                                      </p:cBhvr>
                                      <p:tavLst>
                                        <p:tav tm="0">
                                          <p:val>
                                            <p:strVal val="0"/>
                                          </p:val>
                                        </p:tav>
                                        <p:tav tm="100000">
                                          <p:val>
                                            <p:strVal val="#ppt_w"/>
                                          </p:val>
                                        </p:tav>
                                      </p:tavLst>
                                    </p:anim>
                                    <p:anim calcmode="lin" valueType="num">
                                      <p:cBhvr additive="base">
                                        <p:cTn id="24" dur="300"/>
                                        <p:tgtEl>
                                          <p:spTgt spid="2128"/>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130"/>
                                        </p:tgtEl>
                                        <p:attrNameLst>
                                          <p:attrName>style.visibility</p:attrName>
                                        </p:attrNameLst>
                                      </p:cBhvr>
                                      <p:to>
                                        <p:strVal val="visible"/>
                                      </p:to>
                                    </p:set>
                                    <p:anim calcmode="lin" valueType="num">
                                      <p:cBhvr additive="base">
                                        <p:cTn id="27" dur="500"/>
                                        <p:tgtEl>
                                          <p:spTgt spid="2130"/>
                                        </p:tgtEl>
                                        <p:attrNameLst>
                                          <p:attrName>ppt_w</p:attrName>
                                        </p:attrNameLst>
                                      </p:cBhvr>
                                      <p:tavLst>
                                        <p:tav tm="0">
                                          <p:val>
                                            <p:strVal val="0"/>
                                          </p:val>
                                        </p:tav>
                                        <p:tav tm="100000">
                                          <p:val>
                                            <p:strVal val="#ppt_w"/>
                                          </p:val>
                                        </p:tav>
                                      </p:tavLst>
                                    </p:anim>
                                    <p:anim calcmode="lin" valueType="num">
                                      <p:cBhvr additive="base">
                                        <p:cTn id="28" dur="500"/>
                                        <p:tgtEl>
                                          <p:spTgt spid="213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129"/>
                                        </p:tgtEl>
                                        <p:attrNameLst>
                                          <p:attrName>style.visibility</p:attrName>
                                        </p:attrNameLst>
                                      </p:cBhvr>
                                      <p:to>
                                        <p:strVal val="visible"/>
                                      </p:to>
                                    </p:set>
                                    <p:anim calcmode="lin" valueType="num">
                                      <p:cBhvr additive="base">
                                        <p:cTn id="31" dur="500"/>
                                        <p:tgtEl>
                                          <p:spTgt spid="2129"/>
                                        </p:tgtEl>
                                        <p:attrNameLst>
                                          <p:attrName>ppt_w</p:attrName>
                                        </p:attrNameLst>
                                      </p:cBhvr>
                                      <p:tavLst>
                                        <p:tav tm="0">
                                          <p:val>
                                            <p:strVal val="0"/>
                                          </p:val>
                                        </p:tav>
                                        <p:tav tm="100000">
                                          <p:val>
                                            <p:strVal val="#ppt_w"/>
                                          </p:val>
                                        </p:tav>
                                      </p:tavLst>
                                    </p:anim>
                                    <p:anim calcmode="lin" valueType="num">
                                      <p:cBhvr additive="base">
                                        <p:cTn id="32" dur="500"/>
                                        <p:tgtEl>
                                          <p:spTgt spid="2129"/>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132"/>
                                        </p:tgtEl>
                                        <p:attrNameLst>
                                          <p:attrName>style.visibility</p:attrName>
                                        </p:attrNameLst>
                                      </p:cBhvr>
                                      <p:to>
                                        <p:strVal val="visible"/>
                                      </p:to>
                                    </p:set>
                                    <p:anim calcmode="lin" valueType="num">
                                      <p:cBhvr additive="base">
                                        <p:cTn id="35" dur="800"/>
                                        <p:tgtEl>
                                          <p:spTgt spid="2132"/>
                                        </p:tgtEl>
                                        <p:attrNameLst>
                                          <p:attrName>ppt_w</p:attrName>
                                        </p:attrNameLst>
                                      </p:cBhvr>
                                      <p:tavLst>
                                        <p:tav tm="0">
                                          <p:val>
                                            <p:strVal val="0"/>
                                          </p:val>
                                        </p:tav>
                                        <p:tav tm="100000">
                                          <p:val>
                                            <p:strVal val="#ppt_w"/>
                                          </p:val>
                                        </p:tav>
                                      </p:tavLst>
                                    </p:anim>
                                    <p:anim calcmode="lin" valueType="num">
                                      <p:cBhvr additive="base">
                                        <p:cTn id="36" dur="800"/>
                                        <p:tgtEl>
                                          <p:spTgt spid="213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133"/>
                                        </p:tgtEl>
                                        <p:attrNameLst>
                                          <p:attrName>style.visibility</p:attrName>
                                        </p:attrNameLst>
                                      </p:cBhvr>
                                      <p:to>
                                        <p:strVal val="visible"/>
                                      </p:to>
                                    </p:set>
                                    <p:anim calcmode="lin" valueType="num">
                                      <p:cBhvr additive="base">
                                        <p:cTn id="39" dur="800"/>
                                        <p:tgtEl>
                                          <p:spTgt spid="2133"/>
                                        </p:tgtEl>
                                        <p:attrNameLst>
                                          <p:attrName>ppt_w</p:attrName>
                                        </p:attrNameLst>
                                      </p:cBhvr>
                                      <p:tavLst>
                                        <p:tav tm="0">
                                          <p:val>
                                            <p:strVal val="0"/>
                                          </p:val>
                                        </p:tav>
                                        <p:tav tm="100000">
                                          <p:val>
                                            <p:strVal val="#ppt_w"/>
                                          </p:val>
                                        </p:tav>
                                      </p:tavLst>
                                    </p:anim>
                                    <p:anim calcmode="lin" valueType="num">
                                      <p:cBhvr additive="base">
                                        <p:cTn id="40" dur="800"/>
                                        <p:tgtEl>
                                          <p:spTgt spid="21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131"/>
                                        </p:tgtEl>
                                        <p:attrNameLst>
                                          <p:attrName>style.visibility</p:attrName>
                                        </p:attrNameLst>
                                      </p:cBhvr>
                                      <p:to>
                                        <p:strVal val="visible"/>
                                      </p:to>
                                    </p:set>
                                    <p:anim calcmode="lin" valueType="num">
                                      <p:cBhvr additive="base">
                                        <p:cTn id="43" dur="1000"/>
                                        <p:tgtEl>
                                          <p:spTgt spid="2131"/>
                                        </p:tgtEl>
                                        <p:attrNameLst>
                                          <p:attrName>ppt_w</p:attrName>
                                        </p:attrNameLst>
                                      </p:cBhvr>
                                      <p:tavLst>
                                        <p:tav tm="0">
                                          <p:val>
                                            <p:strVal val="0"/>
                                          </p:val>
                                        </p:tav>
                                        <p:tav tm="100000">
                                          <p:val>
                                            <p:strVal val="#ppt_w"/>
                                          </p:val>
                                        </p:tav>
                                      </p:tavLst>
                                    </p:anim>
                                    <p:anim calcmode="lin" valueType="num">
                                      <p:cBhvr additive="base">
                                        <p:cTn id="44" dur="1000"/>
                                        <p:tgtEl>
                                          <p:spTgt spid="2131"/>
                                        </p:tgtEl>
                                        <p:attrNameLst>
                                          <p:attrName>ppt_h</p:attrName>
                                        </p:attrNameLst>
                                      </p:cBhvr>
                                      <p:tavLst>
                                        <p:tav tm="0">
                                          <p:val>
                                            <p:str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2115"/>
                                        </p:tgtEl>
                                        <p:attrNameLst>
                                          <p:attrName>style.visibility</p:attrName>
                                        </p:attrNameLst>
                                      </p:cBhvr>
                                      <p:to>
                                        <p:strVal val="visible"/>
                                      </p:to>
                                    </p:set>
                                    <p:animEffect transition="in" filter="fade">
                                      <p:cBhvr>
                                        <p:cTn id="47" dur="1000"/>
                                        <p:tgtEl>
                                          <p:spTgt spid="21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11"/>
                                        </p:tgtEl>
                                        <p:attrNameLst>
                                          <p:attrName>style.visibility</p:attrName>
                                        </p:attrNameLst>
                                      </p:cBhvr>
                                      <p:to>
                                        <p:strVal val="visible"/>
                                      </p:to>
                                    </p:set>
                                    <p:animEffect transition="in" filter="fade">
                                      <p:cBhvr>
                                        <p:cTn id="52" dur="1000"/>
                                        <p:tgtEl>
                                          <p:spTgt spid="2111"/>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112"/>
                                        </p:tgtEl>
                                        <p:attrNameLst>
                                          <p:attrName>style.visibility</p:attrName>
                                        </p:attrNameLst>
                                      </p:cBhvr>
                                      <p:to>
                                        <p:strVal val="visible"/>
                                      </p:to>
                                    </p:set>
                                    <p:anim calcmode="lin" valueType="num">
                                      <p:cBhvr additive="base">
                                        <p:cTn id="57" dur="1000"/>
                                        <p:tgtEl>
                                          <p:spTgt spid="2112"/>
                                        </p:tgtEl>
                                        <p:attrNameLst>
                                          <p:attrName>ppt_w</p:attrName>
                                        </p:attrNameLst>
                                      </p:cBhvr>
                                      <p:tavLst>
                                        <p:tav tm="0">
                                          <p:val>
                                            <p:strVal val="0"/>
                                          </p:val>
                                        </p:tav>
                                        <p:tav tm="100000">
                                          <p:val>
                                            <p:strVal val="#ppt_w"/>
                                          </p:val>
                                        </p:tav>
                                      </p:tavLst>
                                    </p:anim>
                                    <p:anim calcmode="lin" valueType="num">
                                      <p:cBhvr additive="base">
                                        <p:cTn id="58" dur="1000"/>
                                        <p:tgtEl>
                                          <p:spTgt spid="2112"/>
                                        </p:tgtEl>
                                        <p:attrNameLst>
                                          <p:attrName>ppt_h</p:attrName>
                                        </p:attrNameLst>
                                      </p:cBhvr>
                                      <p:tavLst>
                                        <p:tav tm="0">
                                          <p:val>
                                            <p:strVal val="0"/>
                                          </p:val>
                                        </p:tav>
                                        <p:tav tm="100000">
                                          <p:val>
                                            <p:strVal val="#ppt_h"/>
                                          </p:val>
                                        </p:tav>
                                      </p:tavLst>
                                    </p:anim>
                                  </p:childTnLst>
                                </p:cTn>
                              </p:par>
                              <p:par>
                                <p:cTn id="59" presetID="10" presetClass="entr" presetSubtype="0" fill="hold" nodeType="withEffect">
                                  <p:stCondLst>
                                    <p:cond delay="0"/>
                                  </p:stCondLst>
                                  <p:childTnLst>
                                    <p:set>
                                      <p:cBhvr>
                                        <p:cTn id="60" dur="1" fill="hold">
                                          <p:stCondLst>
                                            <p:cond delay="0"/>
                                          </p:stCondLst>
                                        </p:cTn>
                                        <p:tgtEl>
                                          <p:spTgt spid="2116"/>
                                        </p:tgtEl>
                                        <p:attrNameLst>
                                          <p:attrName>style.visibility</p:attrName>
                                        </p:attrNameLst>
                                      </p:cBhvr>
                                      <p:to>
                                        <p:strVal val="visible"/>
                                      </p:to>
                                    </p:set>
                                    <p:animEffect transition="in" filter="fade">
                                      <p:cBhvr>
                                        <p:cTn id="61" dur="1000"/>
                                        <p:tgtEl>
                                          <p:spTgt spid="21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13"/>
                                        </p:tgtEl>
                                        <p:attrNameLst>
                                          <p:attrName>style.visibility</p:attrName>
                                        </p:attrNameLst>
                                      </p:cBhvr>
                                      <p:to>
                                        <p:strVal val="visible"/>
                                      </p:to>
                                    </p:set>
                                    <p:animEffect transition="in" filter="fade">
                                      <p:cBhvr>
                                        <p:cTn id="66" dur="1000"/>
                                        <p:tgtEl>
                                          <p:spTgt spid="2113"/>
                                        </p:tgtEl>
                                      </p:cBhvr>
                                    </p:animEffect>
                                  </p:childTnLst>
                                </p:cTn>
                              </p:par>
                              <p:par>
                                <p:cTn id="67" presetID="10" presetClass="entr" presetSubtype="0" fill="hold" nodeType="withEffect">
                                  <p:stCondLst>
                                    <p:cond delay="0"/>
                                  </p:stCondLst>
                                  <p:childTnLst>
                                    <p:set>
                                      <p:cBhvr>
                                        <p:cTn id="68" dur="1" fill="hold">
                                          <p:stCondLst>
                                            <p:cond delay="0"/>
                                          </p:stCondLst>
                                        </p:cTn>
                                        <p:tgtEl>
                                          <p:spTgt spid="2114"/>
                                        </p:tgtEl>
                                        <p:attrNameLst>
                                          <p:attrName>style.visibility</p:attrName>
                                        </p:attrNameLst>
                                      </p:cBhvr>
                                      <p:to>
                                        <p:strVal val="visible"/>
                                      </p:to>
                                    </p:set>
                                    <p:animEffect transition="in" filter="fade">
                                      <p:cBhvr>
                                        <p:cTn id="69" dur="1000"/>
                                        <p:tgtEl>
                                          <p:spTgt spid="2114"/>
                                        </p:tgtEl>
                                      </p:cBhvr>
                                    </p:animEffect>
                                  </p:childTnLst>
                                </p:cTn>
                              </p:par>
                              <p:par>
                                <p:cTn id="70" presetID="10" presetClass="entr" presetSubtype="0" fill="hold" nodeType="withEffect">
                                  <p:stCondLst>
                                    <p:cond delay="0"/>
                                  </p:stCondLst>
                                  <p:childTnLst>
                                    <p:set>
                                      <p:cBhvr>
                                        <p:cTn id="71" dur="1" fill="hold">
                                          <p:stCondLst>
                                            <p:cond delay="0"/>
                                          </p:stCondLst>
                                        </p:cTn>
                                        <p:tgtEl>
                                          <p:spTgt spid="2117"/>
                                        </p:tgtEl>
                                        <p:attrNameLst>
                                          <p:attrName>style.visibility</p:attrName>
                                        </p:attrNameLst>
                                      </p:cBhvr>
                                      <p:to>
                                        <p:strVal val="visible"/>
                                      </p:to>
                                    </p:set>
                                    <p:animEffect transition="in" filter="fade">
                                      <p:cBhvr>
                                        <p:cTn id="72" dur="1000"/>
                                        <p:tgtEl>
                                          <p:spTgt spid="2117"/>
                                        </p:tgtEl>
                                      </p:cBhvr>
                                    </p:animEffect>
                                  </p:childTnLst>
                                </p:cTn>
                              </p:par>
                              <p:par>
                                <p:cTn id="73" presetID="10" presetClass="entr" presetSubtype="0" fill="hold" nodeType="withEffect">
                                  <p:stCondLst>
                                    <p:cond delay="0"/>
                                  </p:stCondLst>
                                  <p:childTnLst>
                                    <p:set>
                                      <p:cBhvr>
                                        <p:cTn id="74" dur="1" fill="hold">
                                          <p:stCondLst>
                                            <p:cond delay="0"/>
                                          </p:stCondLst>
                                        </p:cTn>
                                        <p:tgtEl>
                                          <p:spTgt spid="2124"/>
                                        </p:tgtEl>
                                        <p:attrNameLst>
                                          <p:attrName>style.visibility</p:attrName>
                                        </p:attrNameLst>
                                      </p:cBhvr>
                                      <p:to>
                                        <p:strVal val="visible"/>
                                      </p:to>
                                    </p:set>
                                    <p:animEffect transition="in" filter="fade">
                                      <p:cBhvr>
                                        <p:cTn id="75" dur="1000"/>
                                        <p:tgtEl>
                                          <p:spTgt spid="21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119"/>
                                        </p:tgtEl>
                                        <p:attrNameLst>
                                          <p:attrName>style.visibility</p:attrName>
                                        </p:attrNameLst>
                                      </p:cBhvr>
                                      <p:to>
                                        <p:strVal val="visible"/>
                                      </p:to>
                                    </p:set>
                                    <p:animEffect transition="in" filter="fade">
                                      <p:cBhvr>
                                        <p:cTn id="80" dur="1200"/>
                                        <p:tgtEl>
                                          <p:spTgt spid="2119"/>
                                        </p:tgtEl>
                                      </p:cBhvr>
                                    </p:animEffect>
                                  </p:childTnLst>
                                </p:cTn>
                              </p:par>
                              <p:par>
                                <p:cTn id="81" presetID="8" presetClass="emph" presetSubtype="0" fill="hold" nodeType="withEffect">
                                  <p:stCondLst>
                                    <p:cond delay="0"/>
                                  </p:stCondLst>
                                  <p:childTnLst>
                                    <p:animRot by="-21600000">
                                      <p:cBhvr>
                                        <p:cTn id="82" dur="1000" fill="hold"/>
                                        <p:tgtEl>
                                          <p:spTgt spid="2119"/>
                                        </p:tgtEl>
                                        <p:attrNameLst>
                                          <p:attrName>r</p:attrName>
                                        </p:attrNameLst>
                                      </p:cBhvr>
                                    </p:animRot>
                                  </p:childTnLst>
                                </p:cTn>
                              </p:par>
                            </p:childTnLst>
                          </p:cTn>
                        </p:par>
                        <p:par>
                          <p:cTn id="83" fill="hold">
                            <p:stCondLst>
                              <p:cond delay="1200"/>
                            </p:stCondLst>
                            <p:childTnLst>
                              <p:par>
                                <p:cTn id="84" presetID="10" presetClass="entr" presetSubtype="0" fill="hold" nodeType="afterEffect">
                                  <p:stCondLst>
                                    <p:cond delay="0"/>
                                  </p:stCondLst>
                                  <p:childTnLst>
                                    <p:set>
                                      <p:cBhvr>
                                        <p:cTn id="85" dur="1" fill="hold">
                                          <p:stCondLst>
                                            <p:cond delay="0"/>
                                          </p:stCondLst>
                                        </p:cTn>
                                        <p:tgtEl>
                                          <p:spTgt spid="2120"/>
                                        </p:tgtEl>
                                        <p:attrNameLst>
                                          <p:attrName>style.visibility</p:attrName>
                                        </p:attrNameLst>
                                      </p:cBhvr>
                                      <p:to>
                                        <p:strVal val="visible"/>
                                      </p:to>
                                    </p:set>
                                    <p:animEffect transition="in" filter="fade">
                                      <p:cBhvr>
                                        <p:cTn id="86" dur="1000"/>
                                        <p:tgtEl>
                                          <p:spTgt spid="2120"/>
                                        </p:tgtEl>
                                      </p:cBhvr>
                                    </p:animEffect>
                                  </p:childTnLst>
                                </p:cTn>
                              </p:par>
                              <p:par>
                                <p:cTn id="87" presetID="10" presetClass="entr" presetSubtype="0" fill="hold" nodeType="withEffect">
                                  <p:stCondLst>
                                    <p:cond delay="0"/>
                                  </p:stCondLst>
                                  <p:childTnLst>
                                    <p:set>
                                      <p:cBhvr>
                                        <p:cTn id="88" dur="1" fill="hold">
                                          <p:stCondLst>
                                            <p:cond delay="0"/>
                                          </p:stCondLst>
                                        </p:cTn>
                                        <p:tgtEl>
                                          <p:spTgt spid="2121"/>
                                        </p:tgtEl>
                                        <p:attrNameLst>
                                          <p:attrName>style.visibility</p:attrName>
                                        </p:attrNameLst>
                                      </p:cBhvr>
                                      <p:to>
                                        <p:strVal val="visible"/>
                                      </p:to>
                                    </p:set>
                                    <p:animEffect transition="in" filter="fade">
                                      <p:cBhvr>
                                        <p:cTn id="89" dur="1000"/>
                                        <p:tgtEl>
                                          <p:spTgt spid="2121"/>
                                        </p:tgtEl>
                                      </p:cBhvr>
                                    </p:animEffect>
                                  </p:childTnLst>
                                </p:cTn>
                              </p:par>
                              <p:par>
                                <p:cTn id="90" presetID="10" presetClass="entr" presetSubtype="0" fill="hold" nodeType="withEffect">
                                  <p:stCondLst>
                                    <p:cond delay="0"/>
                                  </p:stCondLst>
                                  <p:childTnLst>
                                    <p:set>
                                      <p:cBhvr>
                                        <p:cTn id="91" dur="1" fill="hold">
                                          <p:stCondLst>
                                            <p:cond delay="0"/>
                                          </p:stCondLst>
                                        </p:cTn>
                                        <p:tgtEl>
                                          <p:spTgt spid="2122"/>
                                        </p:tgtEl>
                                        <p:attrNameLst>
                                          <p:attrName>style.visibility</p:attrName>
                                        </p:attrNameLst>
                                      </p:cBhvr>
                                      <p:to>
                                        <p:strVal val="visible"/>
                                      </p:to>
                                    </p:set>
                                    <p:animEffect transition="in" filter="fade">
                                      <p:cBhvr>
                                        <p:cTn id="92" dur="1000"/>
                                        <p:tgtEl>
                                          <p:spTgt spid="2122"/>
                                        </p:tgtEl>
                                      </p:cBhvr>
                                    </p:animEffect>
                                  </p:childTnLst>
                                </p:cTn>
                              </p:par>
                              <p:par>
                                <p:cTn id="93" presetID="10" presetClass="entr" presetSubtype="0" fill="hold" nodeType="withEffect">
                                  <p:stCondLst>
                                    <p:cond delay="0"/>
                                  </p:stCondLst>
                                  <p:childTnLst>
                                    <p:set>
                                      <p:cBhvr>
                                        <p:cTn id="94" dur="1" fill="hold">
                                          <p:stCondLst>
                                            <p:cond delay="0"/>
                                          </p:stCondLst>
                                        </p:cTn>
                                        <p:tgtEl>
                                          <p:spTgt spid="2123"/>
                                        </p:tgtEl>
                                        <p:attrNameLst>
                                          <p:attrName>style.visibility</p:attrName>
                                        </p:attrNameLst>
                                      </p:cBhvr>
                                      <p:to>
                                        <p:strVal val="visible"/>
                                      </p:to>
                                    </p:set>
                                    <p:animEffect transition="in" filter="fade">
                                      <p:cBhvr>
                                        <p:cTn id="95" dur="1000"/>
                                        <p:tgtEl>
                                          <p:spTgt spid="2123"/>
                                        </p:tgtEl>
                                      </p:cBhvr>
                                    </p:animEffect>
                                  </p:childTnLst>
                                </p:cTn>
                              </p:par>
                              <p:par>
                                <p:cTn id="96" presetID="10" presetClass="entr" presetSubtype="0" fill="hold" nodeType="withEffect">
                                  <p:stCondLst>
                                    <p:cond delay="0"/>
                                  </p:stCondLst>
                                  <p:childTnLst>
                                    <p:set>
                                      <p:cBhvr>
                                        <p:cTn id="97" dur="1" fill="hold">
                                          <p:stCondLst>
                                            <p:cond delay="0"/>
                                          </p:stCondLst>
                                        </p:cTn>
                                        <p:tgtEl>
                                          <p:spTgt spid="2126"/>
                                        </p:tgtEl>
                                        <p:attrNameLst>
                                          <p:attrName>style.visibility</p:attrName>
                                        </p:attrNameLst>
                                      </p:cBhvr>
                                      <p:to>
                                        <p:strVal val="visible"/>
                                      </p:to>
                                    </p:set>
                                    <p:animEffect transition="in" filter="fade">
                                      <p:cBhvr>
                                        <p:cTn id="98" dur="1000"/>
                                        <p:tgtEl>
                                          <p:spTgt spid="2126"/>
                                        </p:tgtEl>
                                      </p:cBhvr>
                                    </p:animEffect>
                                  </p:childTnLst>
                                </p:cTn>
                              </p:par>
                              <p:par>
                                <p:cTn id="99" presetID="10" presetClass="entr" presetSubtype="0" fill="hold" nodeType="withEffect">
                                  <p:stCondLst>
                                    <p:cond delay="0"/>
                                  </p:stCondLst>
                                  <p:childTnLst>
                                    <p:set>
                                      <p:cBhvr>
                                        <p:cTn id="100" dur="1" fill="hold">
                                          <p:stCondLst>
                                            <p:cond delay="0"/>
                                          </p:stCondLst>
                                        </p:cTn>
                                        <p:tgtEl>
                                          <p:spTgt spid="2125"/>
                                        </p:tgtEl>
                                        <p:attrNameLst>
                                          <p:attrName>style.visibility</p:attrName>
                                        </p:attrNameLst>
                                      </p:cBhvr>
                                      <p:to>
                                        <p:strVal val="visible"/>
                                      </p:to>
                                    </p:set>
                                    <p:animEffect transition="in" filter="fade">
                                      <p:cBhvr>
                                        <p:cTn id="101" dur="1000"/>
                                        <p:tgtEl>
                                          <p:spTgt spid="2125"/>
                                        </p:tgtEl>
                                      </p:cBhvr>
                                    </p:animEffect>
                                  </p:childTnLst>
                                </p:cTn>
                              </p:par>
                              <p:par>
                                <p:cTn id="102" presetID="10" presetClass="entr" presetSubtype="0" fill="hold" nodeType="withEffect">
                                  <p:stCondLst>
                                    <p:cond delay="0"/>
                                  </p:stCondLst>
                                  <p:childTnLst>
                                    <p:set>
                                      <p:cBhvr>
                                        <p:cTn id="103" dur="1" fill="hold">
                                          <p:stCondLst>
                                            <p:cond delay="0"/>
                                          </p:stCondLst>
                                        </p:cTn>
                                        <p:tgtEl>
                                          <p:spTgt spid="2118"/>
                                        </p:tgtEl>
                                        <p:attrNameLst>
                                          <p:attrName>style.visibility</p:attrName>
                                        </p:attrNameLst>
                                      </p:cBhvr>
                                      <p:to>
                                        <p:strVal val="visible"/>
                                      </p:to>
                                    </p:set>
                                    <p:animEffect transition="in" filter="fade">
                                      <p:cBhvr>
                                        <p:cTn id="104" dur="1000"/>
                                        <p:tgtEl>
                                          <p:spTgt spid="2118"/>
                                        </p:tgtEl>
                                      </p:cBhvr>
                                    </p:animEffect>
                                  </p:childTnLst>
                                </p:cTn>
                              </p:par>
                              <p:par>
                                <p:cTn id="105" presetID="10" presetClass="entr" presetSubtype="0" fill="hold" nodeType="withEffect">
                                  <p:stCondLst>
                                    <p:cond delay="0"/>
                                  </p:stCondLst>
                                  <p:childTnLst>
                                    <p:set>
                                      <p:cBhvr>
                                        <p:cTn id="106" dur="1" fill="hold">
                                          <p:stCondLst>
                                            <p:cond delay="0"/>
                                          </p:stCondLst>
                                        </p:cTn>
                                        <p:tgtEl>
                                          <p:spTgt spid="2123"/>
                                        </p:tgtEl>
                                        <p:attrNameLst>
                                          <p:attrName>style.visibility</p:attrName>
                                        </p:attrNameLst>
                                      </p:cBhvr>
                                      <p:to>
                                        <p:strVal val="visible"/>
                                      </p:to>
                                    </p:set>
                                    <p:animEffect transition="in" filter="fade">
                                      <p:cBhvr>
                                        <p:cTn id="107" dur="1000"/>
                                        <p:tgtEl>
                                          <p:spTgt spid="2123"/>
                                        </p:tgtEl>
                                      </p:cBhvr>
                                    </p:animEffect>
                                  </p:childTnLst>
                                </p:cTn>
                              </p:par>
                              <p:par>
                                <p:cTn id="108" presetID="10" presetClass="entr" presetSubtype="0" fill="hold" nodeType="withEffect">
                                  <p:stCondLst>
                                    <p:cond delay="0"/>
                                  </p:stCondLst>
                                  <p:childTnLst>
                                    <p:set>
                                      <p:cBhvr>
                                        <p:cTn id="109" dur="1" fill="hold">
                                          <p:stCondLst>
                                            <p:cond delay="0"/>
                                          </p:stCondLst>
                                        </p:cTn>
                                        <p:tgtEl>
                                          <p:spTgt spid="2126"/>
                                        </p:tgtEl>
                                        <p:attrNameLst>
                                          <p:attrName>style.visibility</p:attrName>
                                        </p:attrNameLst>
                                      </p:cBhvr>
                                      <p:to>
                                        <p:strVal val="visible"/>
                                      </p:to>
                                    </p:set>
                                    <p:animEffect transition="in" filter="fade">
                                      <p:cBhvr>
                                        <p:cTn id="110" dur="1000"/>
                                        <p:tgtEl>
                                          <p:spTgt spid="2126"/>
                                        </p:tgtEl>
                                      </p:cBhvr>
                                    </p:animEffect>
                                  </p:childTnLst>
                                </p:cTn>
                              </p:par>
                              <p:par>
                                <p:cTn id="111" presetID="23" presetClass="entr" presetSubtype="16" fill="hold" nodeType="withEffect">
                                  <p:stCondLst>
                                    <p:cond delay="0"/>
                                  </p:stCondLst>
                                  <p:childTnLst>
                                    <p:set>
                                      <p:cBhvr>
                                        <p:cTn id="112" dur="1" fill="hold">
                                          <p:stCondLst>
                                            <p:cond delay="0"/>
                                          </p:stCondLst>
                                        </p:cTn>
                                        <p:tgtEl>
                                          <p:spTgt spid="2134"/>
                                        </p:tgtEl>
                                        <p:attrNameLst>
                                          <p:attrName>style.visibility</p:attrName>
                                        </p:attrNameLst>
                                      </p:cBhvr>
                                      <p:to>
                                        <p:strVal val="visible"/>
                                      </p:to>
                                    </p:set>
                                    <p:anim calcmode="lin" valueType="num">
                                      <p:cBhvr additive="base">
                                        <p:cTn id="113" dur="1500"/>
                                        <p:tgtEl>
                                          <p:spTgt spid="2134"/>
                                        </p:tgtEl>
                                        <p:attrNameLst>
                                          <p:attrName>ppt_w</p:attrName>
                                        </p:attrNameLst>
                                      </p:cBhvr>
                                      <p:tavLst>
                                        <p:tav tm="0">
                                          <p:val>
                                            <p:strVal val="0"/>
                                          </p:val>
                                        </p:tav>
                                        <p:tav tm="100000">
                                          <p:val>
                                            <p:strVal val="#ppt_w"/>
                                          </p:val>
                                        </p:tav>
                                      </p:tavLst>
                                    </p:anim>
                                    <p:anim calcmode="lin" valueType="num">
                                      <p:cBhvr additive="base">
                                        <p:cTn id="114" dur="1500"/>
                                        <p:tgtEl>
                                          <p:spTgt spid="2134"/>
                                        </p:tgtEl>
                                        <p:attrNameLst>
                                          <p:attrName>ppt_h</p:attrName>
                                        </p:attrNameLst>
                                      </p:cBhvr>
                                      <p:tavLst>
                                        <p:tav tm="0">
                                          <p:val>
                                            <p:strVal val="0"/>
                                          </p:val>
                                        </p:tav>
                                        <p:tav tm="100000">
                                          <p:val>
                                            <p:strVal val="#ppt_h"/>
                                          </p:val>
                                        </p:tav>
                                      </p:tavLst>
                                    </p:anim>
                                  </p:childTnLst>
                                </p:cTn>
                              </p:par>
                              <p:par>
                                <p:cTn id="115" presetID="23" presetClass="entr" presetSubtype="16" fill="hold" nodeType="withEffect">
                                  <p:stCondLst>
                                    <p:cond delay="0"/>
                                  </p:stCondLst>
                                  <p:childTnLst>
                                    <p:set>
                                      <p:cBhvr>
                                        <p:cTn id="116" dur="1" fill="hold">
                                          <p:stCondLst>
                                            <p:cond delay="0"/>
                                          </p:stCondLst>
                                        </p:cTn>
                                        <p:tgtEl>
                                          <p:spTgt spid="2135"/>
                                        </p:tgtEl>
                                        <p:attrNameLst>
                                          <p:attrName>style.visibility</p:attrName>
                                        </p:attrNameLst>
                                      </p:cBhvr>
                                      <p:to>
                                        <p:strVal val="visible"/>
                                      </p:to>
                                    </p:set>
                                    <p:anim calcmode="lin" valueType="num">
                                      <p:cBhvr additive="base">
                                        <p:cTn id="117" dur="1200"/>
                                        <p:tgtEl>
                                          <p:spTgt spid="2135"/>
                                        </p:tgtEl>
                                        <p:attrNameLst>
                                          <p:attrName>ppt_w</p:attrName>
                                        </p:attrNameLst>
                                      </p:cBhvr>
                                      <p:tavLst>
                                        <p:tav tm="0">
                                          <p:val>
                                            <p:strVal val="0"/>
                                          </p:val>
                                        </p:tav>
                                        <p:tav tm="100000">
                                          <p:val>
                                            <p:strVal val="#ppt_w"/>
                                          </p:val>
                                        </p:tav>
                                      </p:tavLst>
                                    </p:anim>
                                    <p:anim calcmode="lin" valueType="num">
                                      <p:cBhvr additive="base">
                                        <p:cTn id="118" dur="1200"/>
                                        <p:tgtEl>
                                          <p:spTgt spid="2135"/>
                                        </p:tgtEl>
                                        <p:attrNameLst>
                                          <p:attrName>ppt_h</p:attrName>
                                        </p:attrNameLst>
                                      </p:cBhvr>
                                      <p:tavLst>
                                        <p:tav tm="0">
                                          <p:val>
                                            <p:strVal val="0"/>
                                          </p:val>
                                        </p:tav>
                                        <p:tav tm="100000">
                                          <p:val>
                                            <p:strVal val="#ppt_h"/>
                                          </p:val>
                                        </p:tav>
                                      </p:tavLst>
                                    </p:anim>
                                  </p:childTnLst>
                                </p:cTn>
                              </p:par>
                              <p:par>
                                <p:cTn id="119" presetID="23" presetClass="entr" presetSubtype="16" fill="hold" nodeType="withEffect">
                                  <p:stCondLst>
                                    <p:cond delay="0"/>
                                  </p:stCondLst>
                                  <p:childTnLst>
                                    <p:set>
                                      <p:cBhvr>
                                        <p:cTn id="120" dur="1" fill="hold">
                                          <p:stCondLst>
                                            <p:cond delay="0"/>
                                          </p:stCondLst>
                                        </p:cTn>
                                        <p:tgtEl>
                                          <p:spTgt spid="2136"/>
                                        </p:tgtEl>
                                        <p:attrNameLst>
                                          <p:attrName>style.visibility</p:attrName>
                                        </p:attrNameLst>
                                      </p:cBhvr>
                                      <p:to>
                                        <p:strVal val="visible"/>
                                      </p:to>
                                    </p:set>
                                    <p:anim calcmode="lin" valueType="num">
                                      <p:cBhvr additive="base">
                                        <p:cTn id="121" dur="1000"/>
                                        <p:tgtEl>
                                          <p:spTgt spid="2136"/>
                                        </p:tgtEl>
                                        <p:attrNameLst>
                                          <p:attrName>ppt_w</p:attrName>
                                        </p:attrNameLst>
                                      </p:cBhvr>
                                      <p:tavLst>
                                        <p:tav tm="0">
                                          <p:val>
                                            <p:strVal val="0"/>
                                          </p:val>
                                        </p:tav>
                                        <p:tav tm="100000">
                                          <p:val>
                                            <p:strVal val="#ppt_w"/>
                                          </p:val>
                                        </p:tav>
                                      </p:tavLst>
                                    </p:anim>
                                    <p:anim calcmode="lin" valueType="num">
                                      <p:cBhvr additive="base">
                                        <p:cTn id="122" dur="1000"/>
                                        <p:tgtEl>
                                          <p:spTgt spid="2136"/>
                                        </p:tgtEl>
                                        <p:attrNameLst>
                                          <p:attrName>ppt_h</p:attrName>
                                        </p:attrNameLst>
                                      </p:cBhvr>
                                      <p:tavLst>
                                        <p:tav tm="0">
                                          <p:val>
                                            <p:strVal val="0"/>
                                          </p:val>
                                        </p:tav>
                                        <p:tav tm="100000">
                                          <p:val>
                                            <p:strVal val="#ppt_h"/>
                                          </p:val>
                                        </p:tav>
                                      </p:tavLst>
                                    </p:anim>
                                  </p:childTnLst>
                                </p:cTn>
                              </p:par>
                              <p:par>
                                <p:cTn id="123" presetID="23" presetClass="entr" presetSubtype="16" fill="hold" nodeType="withEffect">
                                  <p:stCondLst>
                                    <p:cond delay="0"/>
                                  </p:stCondLst>
                                  <p:childTnLst>
                                    <p:set>
                                      <p:cBhvr>
                                        <p:cTn id="124" dur="1" fill="hold">
                                          <p:stCondLst>
                                            <p:cond delay="0"/>
                                          </p:stCondLst>
                                        </p:cTn>
                                        <p:tgtEl>
                                          <p:spTgt spid="2137"/>
                                        </p:tgtEl>
                                        <p:attrNameLst>
                                          <p:attrName>style.visibility</p:attrName>
                                        </p:attrNameLst>
                                      </p:cBhvr>
                                      <p:to>
                                        <p:strVal val="visible"/>
                                      </p:to>
                                    </p:set>
                                    <p:anim calcmode="lin" valueType="num">
                                      <p:cBhvr additive="base">
                                        <p:cTn id="125" dur="1000"/>
                                        <p:tgtEl>
                                          <p:spTgt spid="2137"/>
                                        </p:tgtEl>
                                        <p:attrNameLst>
                                          <p:attrName>ppt_w</p:attrName>
                                        </p:attrNameLst>
                                      </p:cBhvr>
                                      <p:tavLst>
                                        <p:tav tm="0">
                                          <p:val>
                                            <p:strVal val="0"/>
                                          </p:val>
                                        </p:tav>
                                        <p:tav tm="100000">
                                          <p:val>
                                            <p:strVal val="#ppt_w"/>
                                          </p:val>
                                        </p:tav>
                                      </p:tavLst>
                                    </p:anim>
                                    <p:anim calcmode="lin" valueType="num">
                                      <p:cBhvr additive="base">
                                        <p:cTn id="126" dur="1000"/>
                                        <p:tgtEl>
                                          <p:spTgt spid="21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pic>
        <p:nvPicPr>
          <p:cNvPr id="2157" name="Google Shape;2157;p85"/>
          <p:cNvPicPr preferRelativeResize="0"/>
          <p:nvPr/>
        </p:nvPicPr>
        <p:blipFill>
          <a:blip r:embed="rId3">
            <a:alphaModFix/>
          </a:blip>
          <a:stretch>
            <a:fillRect/>
          </a:stretch>
        </p:blipFill>
        <p:spPr>
          <a:xfrm>
            <a:off x="5976627" y="1667238"/>
            <a:ext cx="2758399" cy="1797375"/>
          </a:xfrm>
          <a:prstGeom prst="rect">
            <a:avLst/>
          </a:prstGeom>
          <a:noFill/>
          <a:ln>
            <a:noFill/>
          </a:ln>
        </p:spPr>
      </p:pic>
      <p:pic>
        <p:nvPicPr>
          <p:cNvPr id="2158" name="Google Shape;2158;p85"/>
          <p:cNvPicPr preferRelativeResize="0"/>
          <p:nvPr/>
        </p:nvPicPr>
        <p:blipFill>
          <a:blip r:embed="rId4">
            <a:alphaModFix/>
          </a:blip>
          <a:stretch>
            <a:fillRect/>
          </a:stretch>
        </p:blipFill>
        <p:spPr>
          <a:xfrm>
            <a:off x="1275900" y="1255051"/>
            <a:ext cx="4083499" cy="2636495"/>
          </a:xfrm>
          <a:prstGeom prst="rect">
            <a:avLst/>
          </a:prstGeom>
          <a:noFill/>
          <a:ln>
            <a:noFill/>
          </a:ln>
        </p:spPr>
      </p:pic>
      <p:sp>
        <p:nvSpPr>
          <p:cNvPr id="2159" name="Google Shape;2159;p8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Detailed Design Overview (Not Animated)</a:t>
            </a:r>
            <a:endParaRPr/>
          </a:p>
        </p:txBody>
      </p:sp>
      <p:sp>
        <p:nvSpPr>
          <p:cNvPr id="2160" name="Google Shape;2160;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72</a:t>
            </a:fld>
            <a:endParaRPr/>
          </a:p>
        </p:txBody>
      </p:sp>
      <p:sp>
        <p:nvSpPr>
          <p:cNvPr id="2161" name="Google Shape;2161;p85"/>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162" name="Google Shape;2162;p85"/>
          <p:cNvSpPr txBox="1"/>
          <p:nvPr/>
        </p:nvSpPr>
        <p:spPr>
          <a:xfrm>
            <a:off x="2129500" y="4113925"/>
            <a:ext cx="2019000" cy="3693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Raspberry Pi Zero 2W</a:t>
            </a:r>
            <a:endParaRPr sz="1200">
              <a:latin typeface="Open Sans"/>
              <a:ea typeface="Open Sans"/>
              <a:cs typeface="Open Sans"/>
              <a:sym typeface="Open Sans"/>
            </a:endParaRPr>
          </a:p>
        </p:txBody>
      </p:sp>
      <p:sp>
        <p:nvSpPr>
          <p:cNvPr id="2163" name="Google Shape;2163;p85"/>
          <p:cNvSpPr txBox="1"/>
          <p:nvPr/>
        </p:nvSpPr>
        <p:spPr>
          <a:xfrm>
            <a:off x="3583725" y="718900"/>
            <a:ext cx="659400" cy="3693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Baffle</a:t>
            </a:r>
            <a:endParaRPr sz="1200">
              <a:latin typeface="Open Sans"/>
              <a:ea typeface="Open Sans"/>
              <a:cs typeface="Open Sans"/>
              <a:sym typeface="Open Sans"/>
            </a:endParaRPr>
          </a:p>
        </p:txBody>
      </p:sp>
      <p:sp>
        <p:nvSpPr>
          <p:cNvPr id="2164" name="Google Shape;2164;p85"/>
          <p:cNvSpPr txBox="1"/>
          <p:nvPr/>
        </p:nvSpPr>
        <p:spPr>
          <a:xfrm>
            <a:off x="1993350" y="718900"/>
            <a:ext cx="941700" cy="554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⅓” 35mm M12 Lens</a:t>
            </a:r>
            <a:endParaRPr sz="1200">
              <a:latin typeface="Open Sans"/>
              <a:ea typeface="Open Sans"/>
              <a:cs typeface="Open Sans"/>
              <a:sym typeface="Open Sans"/>
            </a:endParaRPr>
          </a:p>
        </p:txBody>
      </p:sp>
      <p:sp>
        <p:nvSpPr>
          <p:cNvPr id="2165" name="Google Shape;2165;p85"/>
          <p:cNvSpPr txBox="1"/>
          <p:nvPr/>
        </p:nvSpPr>
        <p:spPr>
          <a:xfrm>
            <a:off x="118500" y="641463"/>
            <a:ext cx="1361100" cy="7389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Arducam AR0134 Camera Module</a:t>
            </a:r>
            <a:endParaRPr sz="1200">
              <a:latin typeface="Open Sans"/>
              <a:ea typeface="Open Sans"/>
              <a:cs typeface="Open Sans"/>
              <a:sym typeface="Open Sans"/>
            </a:endParaRPr>
          </a:p>
        </p:txBody>
      </p:sp>
      <p:sp>
        <p:nvSpPr>
          <p:cNvPr id="2166" name="Google Shape;2166;p85"/>
          <p:cNvSpPr txBox="1"/>
          <p:nvPr/>
        </p:nvSpPr>
        <p:spPr>
          <a:xfrm>
            <a:off x="187875" y="1926550"/>
            <a:ext cx="756600" cy="7389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USB2 Camera Shield</a:t>
            </a:r>
            <a:endParaRPr sz="1200">
              <a:latin typeface="Open Sans"/>
              <a:ea typeface="Open Sans"/>
              <a:cs typeface="Open Sans"/>
              <a:sym typeface="Open Sans"/>
            </a:endParaRPr>
          </a:p>
        </p:txBody>
      </p:sp>
      <p:cxnSp>
        <p:nvCxnSpPr>
          <p:cNvPr id="2167" name="Google Shape;2167;p85"/>
          <p:cNvCxnSpPr>
            <a:stCxn id="2163" idx="2"/>
          </p:cNvCxnSpPr>
          <p:nvPr/>
        </p:nvCxnSpPr>
        <p:spPr>
          <a:xfrm rot="-5400000" flipH="1">
            <a:off x="3803475" y="1198150"/>
            <a:ext cx="432300" cy="212400"/>
          </a:xfrm>
          <a:prstGeom prst="curvedConnector3">
            <a:avLst>
              <a:gd name="adj1" fmla="val 50000"/>
            </a:avLst>
          </a:prstGeom>
          <a:noFill/>
          <a:ln w="19050" cap="flat" cmpd="sng">
            <a:solidFill>
              <a:schemeClr val="dk1"/>
            </a:solidFill>
            <a:prstDash val="dash"/>
            <a:round/>
            <a:headEnd type="oval" w="med" len="med"/>
            <a:tailEnd type="oval" w="med" len="med"/>
          </a:ln>
        </p:spPr>
      </p:cxnSp>
      <p:cxnSp>
        <p:nvCxnSpPr>
          <p:cNvPr id="2168" name="Google Shape;2168;p85"/>
          <p:cNvCxnSpPr>
            <a:stCxn id="2164" idx="2"/>
          </p:cNvCxnSpPr>
          <p:nvPr/>
        </p:nvCxnSpPr>
        <p:spPr>
          <a:xfrm rot="-5400000" flipH="1">
            <a:off x="2333850" y="1403350"/>
            <a:ext cx="663000" cy="402300"/>
          </a:xfrm>
          <a:prstGeom prst="curvedConnector3">
            <a:avLst>
              <a:gd name="adj1" fmla="val 50000"/>
            </a:avLst>
          </a:prstGeom>
          <a:noFill/>
          <a:ln w="19050" cap="flat" cmpd="sng">
            <a:solidFill>
              <a:schemeClr val="dk1"/>
            </a:solidFill>
            <a:prstDash val="dash"/>
            <a:round/>
            <a:headEnd type="oval" w="med" len="med"/>
            <a:tailEnd type="oval" w="med" len="med"/>
          </a:ln>
        </p:spPr>
      </p:cxnSp>
      <p:cxnSp>
        <p:nvCxnSpPr>
          <p:cNvPr id="2169" name="Google Shape;2169;p85"/>
          <p:cNvCxnSpPr/>
          <p:nvPr/>
        </p:nvCxnSpPr>
        <p:spPr>
          <a:xfrm flipH="1">
            <a:off x="5942500" y="1634350"/>
            <a:ext cx="335100" cy="226200"/>
          </a:xfrm>
          <a:prstGeom prst="straightConnector1">
            <a:avLst/>
          </a:prstGeom>
          <a:noFill/>
          <a:ln w="19050" cap="flat" cmpd="sng">
            <a:solidFill>
              <a:srgbClr val="FF0000"/>
            </a:solidFill>
            <a:prstDash val="solid"/>
            <a:round/>
            <a:headEnd type="none" w="med" len="med"/>
            <a:tailEnd type="none" w="med" len="med"/>
          </a:ln>
        </p:spPr>
      </p:cxnSp>
      <p:cxnSp>
        <p:nvCxnSpPr>
          <p:cNvPr id="2170" name="Google Shape;2170;p85"/>
          <p:cNvCxnSpPr/>
          <p:nvPr/>
        </p:nvCxnSpPr>
        <p:spPr>
          <a:xfrm rot="10800000">
            <a:off x="6261600" y="3421175"/>
            <a:ext cx="1809600" cy="108900"/>
          </a:xfrm>
          <a:prstGeom prst="straightConnector1">
            <a:avLst/>
          </a:prstGeom>
          <a:noFill/>
          <a:ln w="19050" cap="flat" cmpd="sng">
            <a:solidFill>
              <a:srgbClr val="FF0000"/>
            </a:solidFill>
            <a:prstDash val="solid"/>
            <a:round/>
            <a:headEnd type="none" w="med" len="med"/>
            <a:tailEnd type="none" w="med" len="med"/>
          </a:ln>
        </p:spPr>
      </p:cxnSp>
      <p:cxnSp>
        <p:nvCxnSpPr>
          <p:cNvPr id="2171" name="Google Shape;2171;p85"/>
          <p:cNvCxnSpPr/>
          <p:nvPr/>
        </p:nvCxnSpPr>
        <p:spPr>
          <a:xfrm>
            <a:off x="8784375" y="1767200"/>
            <a:ext cx="16500" cy="1693200"/>
          </a:xfrm>
          <a:prstGeom prst="straightConnector1">
            <a:avLst/>
          </a:prstGeom>
          <a:noFill/>
          <a:ln w="19050" cap="flat" cmpd="sng">
            <a:solidFill>
              <a:srgbClr val="FF0000"/>
            </a:solidFill>
            <a:prstDash val="solid"/>
            <a:round/>
            <a:headEnd type="none" w="med" len="med"/>
            <a:tailEnd type="none" w="med" len="med"/>
          </a:ln>
        </p:spPr>
      </p:cxnSp>
      <p:sp>
        <p:nvSpPr>
          <p:cNvPr id="2172" name="Google Shape;2172;p85"/>
          <p:cNvSpPr txBox="1"/>
          <p:nvPr/>
        </p:nvSpPr>
        <p:spPr>
          <a:xfrm>
            <a:off x="8393325" y="1333000"/>
            <a:ext cx="79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6.12cm</a:t>
            </a:r>
            <a:endParaRPr>
              <a:solidFill>
                <a:srgbClr val="FF0000"/>
              </a:solidFill>
            </a:endParaRPr>
          </a:p>
        </p:txBody>
      </p:sp>
      <p:sp>
        <p:nvSpPr>
          <p:cNvPr id="2173" name="Google Shape;2173;p85"/>
          <p:cNvSpPr txBox="1"/>
          <p:nvPr/>
        </p:nvSpPr>
        <p:spPr>
          <a:xfrm>
            <a:off x="6782850" y="3501838"/>
            <a:ext cx="90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9.39cm</a:t>
            </a:r>
            <a:endParaRPr>
              <a:solidFill>
                <a:srgbClr val="FF0000"/>
              </a:solidFill>
            </a:endParaRPr>
          </a:p>
        </p:txBody>
      </p:sp>
      <p:sp>
        <p:nvSpPr>
          <p:cNvPr id="2174" name="Google Shape;2174;p85"/>
          <p:cNvSpPr txBox="1"/>
          <p:nvPr/>
        </p:nvSpPr>
        <p:spPr>
          <a:xfrm>
            <a:off x="5830150" y="1333000"/>
            <a:ext cx="94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5.00cm</a:t>
            </a:r>
            <a:endParaRPr>
              <a:solidFill>
                <a:srgbClr val="FF0000"/>
              </a:solidFill>
            </a:endParaRPr>
          </a:p>
        </p:txBody>
      </p:sp>
      <p:cxnSp>
        <p:nvCxnSpPr>
          <p:cNvPr id="2175" name="Google Shape;2175;p85"/>
          <p:cNvCxnSpPr>
            <a:stCxn id="2165" idx="2"/>
          </p:cNvCxnSpPr>
          <p:nvPr/>
        </p:nvCxnSpPr>
        <p:spPr>
          <a:xfrm rot="-5400000" flipH="1">
            <a:off x="1108200" y="1071213"/>
            <a:ext cx="712200" cy="1330500"/>
          </a:xfrm>
          <a:prstGeom prst="curvedConnector2">
            <a:avLst/>
          </a:prstGeom>
          <a:noFill/>
          <a:ln w="19050" cap="flat" cmpd="sng">
            <a:solidFill>
              <a:schemeClr val="dk1"/>
            </a:solidFill>
            <a:prstDash val="dash"/>
            <a:round/>
            <a:headEnd type="oval" w="med" len="med"/>
            <a:tailEnd type="oval" w="med" len="med"/>
          </a:ln>
        </p:spPr>
      </p:cxnSp>
      <p:cxnSp>
        <p:nvCxnSpPr>
          <p:cNvPr id="2176" name="Google Shape;2176;p85"/>
          <p:cNvCxnSpPr>
            <a:stCxn id="2166" idx="3"/>
          </p:cNvCxnSpPr>
          <p:nvPr/>
        </p:nvCxnSpPr>
        <p:spPr>
          <a:xfrm rot="10800000" flipH="1">
            <a:off x="944475" y="2195800"/>
            <a:ext cx="430200" cy="100200"/>
          </a:xfrm>
          <a:prstGeom prst="curvedConnector3">
            <a:avLst>
              <a:gd name="adj1" fmla="val 50000"/>
            </a:avLst>
          </a:prstGeom>
          <a:noFill/>
          <a:ln w="19050" cap="flat" cmpd="sng">
            <a:solidFill>
              <a:schemeClr val="dk1"/>
            </a:solidFill>
            <a:prstDash val="dash"/>
            <a:round/>
            <a:headEnd type="oval" w="med" len="med"/>
            <a:tailEnd type="oval" w="med" len="med"/>
          </a:ln>
        </p:spPr>
      </p:cxnSp>
      <p:cxnSp>
        <p:nvCxnSpPr>
          <p:cNvPr id="2177" name="Google Shape;2177;p85"/>
          <p:cNvCxnSpPr>
            <a:stCxn id="2162" idx="0"/>
          </p:cNvCxnSpPr>
          <p:nvPr/>
        </p:nvCxnSpPr>
        <p:spPr>
          <a:xfrm rot="-5400000">
            <a:off x="3187750" y="3789775"/>
            <a:ext cx="275400" cy="372900"/>
          </a:xfrm>
          <a:prstGeom prst="curvedConnector2">
            <a:avLst/>
          </a:prstGeom>
          <a:noFill/>
          <a:ln w="19050" cap="flat" cmpd="sng">
            <a:solidFill>
              <a:schemeClr val="dk1"/>
            </a:solidFill>
            <a:prstDash val="dash"/>
            <a:round/>
            <a:headEnd type="oval" w="med" len="med"/>
            <a:tailEnd type="oval" w="med" len="med"/>
          </a:ln>
        </p:spPr>
      </p:cxnSp>
      <p:sp>
        <p:nvSpPr>
          <p:cNvPr id="2178" name="Google Shape;2178;p85">
            <a:hlinkClick r:id="rId5" action="ppaction://hlinksldjump"/>
          </p:cNvPr>
          <p:cNvSpPr txBox="1"/>
          <p:nvPr/>
        </p:nvSpPr>
        <p:spPr>
          <a:xfrm>
            <a:off x="7439100" y="4263025"/>
            <a:ext cx="170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latin typeface="Open Sans"/>
                <a:ea typeface="Open Sans"/>
                <a:cs typeface="Open Sans"/>
                <a:sym typeface="Open Sans"/>
              </a:rPr>
              <a:t>Additional Views</a:t>
            </a:r>
            <a:endParaRPr u="sng">
              <a:solidFill>
                <a:schemeClr val="accent1"/>
              </a:solidFill>
              <a:latin typeface="Open Sans"/>
              <a:ea typeface="Open Sans"/>
              <a:cs typeface="Open Sans"/>
              <a:sym typeface="Open Sans"/>
            </a:endParaRPr>
          </a:p>
        </p:txBody>
      </p:sp>
      <p:sp>
        <p:nvSpPr>
          <p:cNvPr id="2179" name="Google Shape;2179;p85"/>
          <p:cNvSpPr txBox="1"/>
          <p:nvPr/>
        </p:nvSpPr>
        <p:spPr>
          <a:xfrm>
            <a:off x="58675" y="3875775"/>
            <a:ext cx="16428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Electromechanical Connections</a:t>
            </a:r>
            <a:endParaRPr sz="1200">
              <a:latin typeface="Open Sans"/>
              <a:ea typeface="Open Sans"/>
              <a:cs typeface="Open Sans"/>
              <a:sym typeface="Open Sans"/>
            </a:endParaRPr>
          </a:p>
        </p:txBody>
      </p:sp>
      <p:cxnSp>
        <p:nvCxnSpPr>
          <p:cNvPr id="2180" name="Google Shape;2180;p85"/>
          <p:cNvCxnSpPr>
            <a:stCxn id="2179" idx="0"/>
          </p:cNvCxnSpPr>
          <p:nvPr/>
        </p:nvCxnSpPr>
        <p:spPr>
          <a:xfrm rot="-5400000">
            <a:off x="744175" y="3211875"/>
            <a:ext cx="799800" cy="528000"/>
          </a:xfrm>
          <a:prstGeom prst="curvedConnector3">
            <a:avLst>
              <a:gd name="adj1" fmla="val 50000"/>
            </a:avLst>
          </a:prstGeom>
          <a:noFill/>
          <a:ln w="19050" cap="flat" cmpd="sng">
            <a:solidFill>
              <a:schemeClr val="dk1"/>
            </a:solidFill>
            <a:prstDash val="dash"/>
            <a:round/>
            <a:headEnd type="oval" w="med" len="med"/>
            <a:tailEnd type="oval" w="med" len="med"/>
          </a:ln>
        </p:spPr>
      </p:cxnSp>
      <p:cxnSp>
        <p:nvCxnSpPr>
          <p:cNvPr id="2181" name="Google Shape;2181;p85"/>
          <p:cNvCxnSpPr>
            <a:stCxn id="2179" idx="0"/>
          </p:cNvCxnSpPr>
          <p:nvPr/>
        </p:nvCxnSpPr>
        <p:spPr>
          <a:xfrm rot="-5400000" flipH="1">
            <a:off x="1384675" y="3371175"/>
            <a:ext cx="4800" cy="1014000"/>
          </a:xfrm>
          <a:prstGeom prst="curvedConnector4">
            <a:avLst>
              <a:gd name="adj1" fmla="val -4960937"/>
              <a:gd name="adj2" fmla="val 90503"/>
            </a:avLst>
          </a:prstGeom>
          <a:noFill/>
          <a:ln w="19050" cap="flat" cmpd="sng">
            <a:solidFill>
              <a:schemeClr val="dk1"/>
            </a:solidFill>
            <a:prstDash val="dash"/>
            <a:round/>
            <a:headEnd type="oval" w="med" len="med"/>
            <a:tailEnd type="oval" w="med" len="med"/>
          </a:ln>
        </p:spPr>
      </p:cxnSp>
      <p:sp>
        <p:nvSpPr>
          <p:cNvPr id="2182" name="Google Shape;2182;p85"/>
          <p:cNvSpPr txBox="1"/>
          <p:nvPr/>
        </p:nvSpPr>
        <p:spPr>
          <a:xfrm>
            <a:off x="4472150" y="4113925"/>
            <a:ext cx="1704900" cy="3693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Integrated Memory</a:t>
            </a:r>
            <a:endParaRPr sz="1200">
              <a:latin typeface="Open Sans"/>
              <a:ea typeface="Open Sans"/>
              <a:cs typeface="Open Sans"/>
              <a:sym typeface="Open Sans"/>
            </a:endParaRPr>
          </a:p>
        </p:txBody>
      </p:sp>
      <p:cxnSp>
        <p:nvCxnSpPr>
          <p:cNvPr id="2183" name="Google Shape;2183;p85"/>
          <p:cNvCxnSpPr>
            <a:stCxn id="2182" idx="0"/>
          </p:cNvCxnSpPr>
          <p:nvPr/>
        </p:nvCxnSpPr>
        <p:spPr>
          <a:xfrm rot="5400000" flipH="1">
            <a:off x="4687100" y="3476425"/>
            <a:ext cx="325500" cy="949500"/>
          </a:xfrm>
          <a:prstGeom prst="curvedConnector2">
            <a:avLst/>
          </a:prstGeom>
          <a:noFill/>
          <a:ln w="19050" cap="flat" cmpd="sng">
            <a:solidFill>
              <a:schemeClr val="dk1"/>
            </a:solidFill>
            <a:prstDash val="dash"/>
            <a:round/>
            <a:headEnd type="oval" w="med" len="med"/>
            <a:tailEnd type="oval" w="med" len="med"/>
          </a:ln>
        </p:spPr>
      </p:cxnSp>
      <p:sp>
        <p:nvSpPr>
          <p:cNvPr id="2184" name="Google Shape;2184;p85"/>
          <p:cNvSpPr txBox="1"/>
          <p:nvPr/>
        </p:nvSpPr>
        <p:spPr>
          <a:xfrm>
            <a:off x="4660100" y="626500"/>
            <a:ext cx="21540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Threaded fasteners to join baffle sections</a:t>
            </a:r>
            <a:endParaRPr sz="1200">
              <a:latin typeface="Open Sans"/>
              <a:ea typeface="Open Sans"/>
              <a:cs typeface="Open Sans"/>
              <a:sym typeface="Open Sans"/>
            </a:endParaRPr>
          </a:p>
        </p:txBody>
      </p:sp>
      <p:cxnSp>
        <p:nvCxnSpPr>
          <p:cNvPr id="2185" name="Google Shape;2185;p85"/>
          <p:cNvCxnSpPr>
            <a:stCxn id="2184" idx="2"/>
          </p:cNvCxnSpPr>
          <p:nvPr/>
        </p:nvCxnSpPr>
        <p:spPr>
          <a:xfrm rot="5400000">
            <a:off x="5235650" y="1208350"/>
            <a:ext cx="529200" cy="473700"/>
          </a:xfrm>
          <a:prstGeom prst="curvedConnector3">
            <a:avLst>
              <a:gd name="adj1" fmla="val 50000"/>
            </a:avLst>
          </a:prstGeom>
          <a:noFill/>
          <a:ln w="19050" cap="flat" cmpd="sng">
            <a:solidFill>
              <a:schemeClr val="dk1"/>
            </a:solidFill>
            <a:prstDash val="dash"/>
            <a:round/>
            <a:headEnd type="oval" w="med" len="med"/>
            <a:tailEnd type="oval" w="med" len="med"/>
          </a:ln>
        </p:spPr>
      </p:cxnSp>
      <p:cxnSp>
        <p:nvCxnSpPr>
          <p:cNvPr id="2186" name="Google Shape;2186;p85"/>
          <p:cNvCxnSpPr>
            <a:stCxn id="2184" idx="2"/>
          </p:cNvCxnSpPr>
          <p:nvPr/>
        </p:nvCxnSpPr>
        <p:spPr>
          <a:xfrm rot="5400000">
            <a:off x="4577750" y="1866250"/>
            <a:ext cx="1845000" cy="473700"/>
          </a:xfrm>
          <a:prstGeom prst="curvedConnector3">
            <a:avLst>
              <a:gd name="adj1" fmla="val 50000"/>
            </a:avLst>
          </a:prstGeom>
          <a:noFill/>
          <a:ln w="19050" cap="flat" cmpd="sng">
            <a:solidFill>
              <a:schemeClr val="dk1"/>
            </a:solidFill>
            <a:prstDash val="dash"/>
            <a:round/>
            <a:headEnd type="oval" w="med" len="med"/>
            <a:tailEnd type="oval"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p8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Optics Subsystem Selection</a:t>
            </a:r>
            <a:endParaRPr/>
          </a:p>
        </p:txBody>
      </p:sp>
      <p:sp>
        <p:nvSpPr>
          <p:cNvPr id="2192" name="Google Shape;2192;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73</a:t>
            </a:fld>
            <a:endParaRPr/>
          </a:p>
        </p:txBody>
      </p:sp>
      <p:grpSp>
        <p:nvGrpSpPr>
          <p:cNvPr id="2193" name="Google Shape;2193;p86"/>
          <p:cNvGrpSpPr/>
          <p:nvPr/>
        </p:nvGrpSpPr>
        <p:grpSpPr>
          <a:xfrm>
            <a:off x="1954400" y="832888"/>
            <a:ext cx="6013248" cy="1264800"/>
            <a:chOff x="1474350" y="883075"/>
            <a:chExt cx="6013248" cy="1264800"/>
          </a:xfrm>
        </p:grpSpPr>
        <p:cxnSp>
          <p:nvCxnSpPr>
            <p:cNvPr id="2194" name="Google Shape;2194;p86"/>
            <p:cNvCxnSpPr/>
            <p:nvPr/>
          </p:nvCxnSpPr>
          <p:spPr>
            <a:xfrm>
              <a:off x="3125730" y="1541481"/>
              <a:ext cx="808500" cy="0"/>
            </a:xfrm>
            <a:prstGeom prst="straightConnector1">
              <a:avLst/>
            </a:prstGeom>
            <a:noFill/>
            <a:ln w="28575" cap="flat" cmpd="sng">
              <a:solidFill>
                <a:schemeClr val="dk2"/>
              </a:solidFill>
              <a:prstDash val="solid"/>
              <a:round/>
              <a:headEnd type="none" w="med" len="med"/>
              <a:tailEnd type="triangle" w="med" len="med"/>
            </a:ln>
          </p:spPr>
        </p:cxnSp>
        <p:cxnSp>
          <p:nvCxnSpPr>
            <p:cNvPr id="2195" name="Google Shape;2195;p86"/>
            <p:cNvCxnSpPr/>
            <p:nvPr/>
          </p:nvCxnSpPr>
          <p:spPr>
            <a:xfrm>
              <a:off x="5367802" y="1541469"/>
              <a:ext cx="808500" cy="0"/>
            </a:xfrm>
            <a:prstGeom prst="straightConnector1">
              <a:avLst/>
            </a:prstGeom>
            <a:noFill/>
            <a:ln w="28575" cap="flat" cmpd="sng">
              <a:solidFill>
                <a:schemeClr val="dk2"/>
              </a:solidFill>
              <a:prstDash val="solid"/>
              <a:round/>
              <a:headEnd type="none" w="med" len="med"/>
              <a:tailEnd type="triangle" w="med" len="med"/>
            </a:ln>
          </p:spPr>
        </p:cxnSp>
        <p:pic>
          <p:nvPicPr>
            <p:cNvPr id="2196" name="Google Shape;2196;p86"/>
            <p:cNvPicPr preferRelativeResize="0"/>
            <p:nvPr/>
          </p:nvPicPr>
          <p:blipFill>
            <a:blip r:embed="rId3">
              <a:alphaModFix/>
            </a:blip>
            <a:stretch>
              <a:fillRect/>
            </a:stretch>
          </p:blipFill>
          <p:spPr>
            <a:xfrm rot="-5400000">
              <a:off x="4070442" y="984340"/>
              <a:ext cx="1156736" cy="1034159"/>
            </a:xfrm>
            <a:prstGeom prst="rect">
              <a:avLst/>
            </a:prstGeom>
            <a:noFill/>
            <a:ln>
              <a:noFill/>
            </a:ln>
          </p:spPr>
        </p:pic>
        <p:pic>
          <p:nvPicPr>
            <p:cNvPr id="2197" name="Google Shape;2197;p86"/>
            <p:cNvPicPr preferRelativeResize="0"/>
            <p:nvPr/>
          </p:nvPicPr>
          <p:blipFill rotWithShape="1">
            <a:blip r:embed="rId4">
              <a:alphaModFix/>
            </a:blip>
            <a:srcRect l="12261" r="14884" b="28140"/>
            <a:stretch/>
          </p:blipFill>
          <p:spPr>
            <a:xfrm rot="-5400000">
              <a:off x="1594892" y="814546"/>
              <a:ext cx="1212787" cy="1453870"/>
            </a:xfrm>
            <a:prstGeom prst="rect">
              <a:avLst/>
            </a:prstGeom>
            <a:noFill/>
            <a:ln>
              <a:noFill/>
            </a:ln>
          </p:spPr>
        </p:pic>
        <p:pic>
          <p:nvPicPr>
            <p:cNvPr id="2198" name="Google Shape;2198;p86"/>
            <p:cNvPicPr preferRelativeResize="0"/>
            <p:nvPr/>
          </p:nvPicPr>
          <p:blipFill rotWithShape="1">
            <a:blip r:embed="rId5">
              <a:alphaModFix/>
            </a:blip>
            <a:srcRect l="12646" t="13094" r="19326" b="15348"/>
            <a:stretch/>
          </p:blipFill>
          <p:spPr>
            <a:xfrm>
              <a:off x="6378217" y="883075"/>
              <a:ext cx="1109381" cy="1236710"/>
            </a:xfrm>
            <a:prstGeom prst="rect">
              <a:avLst/>
            </a:prstGeom>
            <a:noFill/>
            <a:ln>
              <a:noFill/>
            </a:ln>
          </p:spPr>
        </p:pic>
      </p:grpSp>
      <p:graphicFrame>
        <p:nvGraphicFramePr>
          <p:cNvPr id="2199" name="Google Shape;2199;p86"/>
          <p:cNvGraphicFramePr/>
          <p:nvPr/>
        </p:nvGraphicFramePr>
        <p:xfrm>
          <a:off x="264063" y="2258950"/>
          <a:ext cx="8520600" cy="2260035"/>
        </p:xfrm>
        <a:graphic>
          <a:graphicData uri="http://schemas.openxmlformats.org/drawingml/2006/table">
            <a:tbl>
              <a:tblPr>
                <a:noFill/>
                <a:tableStyleId>{0BD34714-7692-4388-A2F0-9ED135EE1372}</a:tableStyleId>
              </a:tblPr>
              <a:tblGrid>
                <a:gridCol w="1124700">
                  <a:extLst>
                    <a:ext uri="{9D8B030D-6E8A-4147-A177-3AD203B41FA5}">
                      <a16:colId xmlns:a16="http://schemas.microsoft.com/office/drawing/2014/main" val="20000"/>
                    </a:ext>
                  </a:extLst>
                </a:gridCol>
                <a:gridCol w="2367550">
                  <a:extLst>
                    <a:ext uri="{9D8B030D-6E8A-4147-A177-3AD203B41FA5}">
                      <a16:colId xmlns:a16="http://schemas.microsoft.com/office/drawing/2014/main" val="20001"/>
                    </a:ext>
                  </a:extLst>
                </a:gridCol>
                <a:gridCol w="2188575">
                  <a:extLst>
                    <a:ext uri="{9D8B030D-6E8A-4147-A177-3AD203B41FA5}">
                      <a16:colId xmlns:a16="http://schemas.microsoft.com/office/drawing/2014/main" val="20002"/>
                    </a:ext>
                  </a:extLst>
                </a:gridCol>
                <a:gridCol w="2839775">
                  <a:extLst>
                    <a:ext uri="{9D8B030D-6E8A-4147-A177-3AD203B41FA5}">
                      <a16:colId xmlns:a16="http://schemas.microsoft.com/office/drawing/2014/main" val="20003"/>
                    </a:ext>
                  </a:extLst>
                </a:gridCol>
              </a:tblGrid>
              <a:tr h="614175">
                <a:tc>
                  <a:txBody>
                    <a:bodyPr/>
                    <a:lstStyle/>
                    <a:p>
                      <a:pPr marL="0" lvl="0" indent="0" algn="ctr" rtl="0">
                        <a:spcBef>
                          <a:spcPts val="0"/>
                        </a:spcBef>
                        <a:spcAft>
                          <a:spcPts val="0"/>
                        </a:spcAft>
                        <a:buNone/>
                      </a:pPr>
                      <a:r>
                        <a:rPr lang="en" sz="1200" b="1">
                          <a:latin typeface="Open Sans"/>
                          <a:ea typeface="Open Sans"/>
                          <a:cs typeface="Open Sans"/>
                          <a:sym typeface="Open Sans"/>
                        </a:rPr>
                        <a:t>Component</a:t>
                      </a:r>
                      <a:endParaRPr sz="1200" b="1">
                        <a:latin typeface="Open Sans"/>
                        <a:ea typeface="Open Sans"/>
                        <a:cs typeface="Open Sans"/>
                        <a:sym typeface="Open Sans"/>
                      </a:endParaRPr>
                    </a:p>
                  </a:txBody>
                  <a:tcPr marL="91425" marR="91425" marT="91425" marB="91425" anchor="ctr">
                    <a:lnL w="381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Baffle</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Lens</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FA8DC"/>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Image Sensor +</a:t>
                      </a:r>
                      <a:br>
                        <a:rPr lang="en" b="1">
                          <a:latin typeface="Open Sans"/>
                          <a:ea typeface="Open Sans"/>
                          <a:cs typeface="Open Sans"/>
                          <a:sym typeface="Open Sans"/>
                        </a:rPr>
                      </a:br>
                      <a:r>
                        <a:rPr lang="en" b="1">
                          <a:latin typeface="Open Sans"/>
                          <a:ea typeface="Open Sans"/>
                          <a:cs typeface="Open Sans"/>
                          <a:sym typeface="Open Sans"/>
                        </a:rPr>
                        <a:t>Camera Module</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486075">
                <a:tc>
                  <a:txBody>
                    <a:bodyPr/>
                    <a:lstStyle/>
                    <a:p>
                      <a:pPr marL="0" lvl="0" indent="0" algn="ctr" rtl="0">
                        <a:spcBef>
                          <a:spcPts val="0"/>
                        </a:spcBef>
                        <a:spcAft>
                          <a:spcPts val="0"/>
                        </a:spcAft>
                        <a:buNone/>
                      </a:pPr>
                      <a:r>
                        <a:rPr lang="en" sz="1200" b="1">
                          <a:latin typeface="Open Sans"/>
                          <a:ea typeface="Open Sans"/>
                          <a:cs typeface="Open Sans"/>
                          <a:sym typeface="Open Sans"/>
                        </a:rPr>
                        <a:t>Description</a:t>
                      </a:r>
                      <a:endParaRPr sz="1200" b="1">
                        <a:latin typeface="Open Sans"/>
                        <a:ea typeface="Open Sans"/>
                        <a:cs typeface="Open Sans"/>
                        <a:sym typeface="Open Sans"/>
                      </a:endParaRPr>
                    </a:p>
                  </a:txBody>
                  <a:tcPr marL="91425" marR="91425" marT="91425" marB="91425" anchor="ctr">
                    <a:lnL w="381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200">
                          <a:latin typeface="Open Sans"/>
                          <a:ea typeface="Open Sans"/>
                          <a:cs typeface="Open Sans"/>
                          <a:sym typeface="Open Sans"/>
                        </a:rPr>
                        <a:t>Machined Aluminum 6061</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200">
                          <a:latin typeface="Open Sans"/>
                          <a:ea typeface="Open Sans"/>
                          <a:cs typeface="Open Sans"/>
                          <a:sym typeface="Open Sans"/>
                        </a:rPr>
                        <a:t>⅓” 35mm F#: 2 M12 Lens</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Arducam 134 Image Sensor + Module</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914375">
                <a:tc>
                  <a:txBody>
                    <a:bodyPr/>
                    <a:lstStyle/>
                    <a:p>
                      <a:pPr marL="0" lvl="0" indent="0" algn="ctr" rtl="0">
                        <a:spcBef>
                          <a:spcPts val="0"/>
                        </a:spcBef>
                        <a:spcAft>
                          <a:spcPts val="0"/>
                        </a:spcAft>
                        <a:buNone/>
                      </a:pPr>
                      <a:r>
                        <a:rPr lang="en" sz="1200" b="1">
                          <a:latin typeface="Open Sans"/>
                          <a:ea typeface="Open Sans"/>
                          <a:cs typeface="Open Sans"/>
                          <a:sym typeface="Open Sans"/>
                        </a:rPr>
                        <a:t>Key Parameters</a:t>
                      </a:r>
                      <a:endParaRPr sz="1200" b="1">
                        <a:latin typeface="Open Sans"/>
                        <a:ea typeface="Open Sans"/>
                        <a:cs typeface="Open Sans"/>
                        <a:sym typeface="Open Sans"/>
                      </a:endParaRPr>
                    </a:p>
                  </a:txBody>
                  <a:tcPr marL="91425" marR="91425" marT="91425" marB="91425" anchor="ctr">
                    <a:lnL w="381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1) </a:t>
                      </a:r>
                      <a:r>
                        <a:rPr lang="en" sz="1200">
                          <a:solidFill>
                            <a:schemeClr val="dk1"/>
                          </a:solidFill>
                          <a:latin typeface="Open Sans"/>
                          <a:ea typeface="Open Sans"/>
                          <a:cs typeface="Open Sans"/>
                          <a:sym typeface="Open Sans"/>
                        </a:rPr>
                        <a:t>Krylon Flat Black coating</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2) Field of View: 15°</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3) Solar Exclusion Angle: 26.8°</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4) 5 vanes</a:t>
                      </a:r>
                      <a:endParaRPr sz="1200">
                        <a:latin typeface="Open Sans"/>
                        <a:ea typeface="Open Sans"/>
                        <a:cs typeface="Open Sans"/>
                        <a:sym typeface="Open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1) 25(D) x 23(H)mm</a:t>
                      </a:r>
                      <a:br>
                        <a:rPr lang="en" sz="1200">
                          <a:latin typeface="Open Sans"/>
                          <a:ea typeface="Open Sans"/>
                          <a:cs typeface="Open Sans"/>
                          <a:sym typeface="Open Sans"/>
                        </a:rPr>
                      </a:br>
                      <a:r>
                        <a:rPr lang="en" sz="1200">
                          <a:latin typeface="Open Sans"/>
                          <a:ea typeface="Open Sans"/>
                          <a:cs typeface="Open Sans"/>
                          <a:sym typeface="Open Sans"/>
                        </a:rPr>
                        <a:t>2) No IR Filter</a:t>
                      </a:r>
                      <a:br>
                        <a:rPr lang="en" sz="1200">
                          <a:latin typeface="Open Sans"/>
                          <a:ea typeface="Open Sans"/>
                          <a:cs typeface="Open Sans"/>
                          <a:sym typeface="Open Sans"/>
                        </a:rPr>
                      </a:br>
                      <a:r>
                        <a:rPr lang="en" sz="1200">
                          <a:latin typeface="Open Sans"/>
                          <a:ea typeface="Open Sans"/>
                          <a:cs typeface="Open Sans"/>
                          <a:sym typeface="Open Sans"/>
                        </a:rPr>
                        <a:t>3) Limiting Stellar Mag: 10.7</a:t>
                      </a:r>
                      <a:endParaRPr sz="1200">
                        <a:latin typeface="Open Sans"/>
                        <a:ea typeface="Open Sans"/>
                        <a:cs typeface="Open Sans"/>
                        <a:sym typeface="Open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1) Monochrome CMOS Global Shutter</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2) Resolution: 960p max</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3) Signal to Noise Ratio: 38.6dB</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4) Pwr: 0.4W max</a:t>
                      </a:r>
                      <a:endParaRPr sz="1200">
                        <a:solidFill>
                          <a:schemeClr val="dk1"/>
                        </a:solidFill>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bl>
          </a:graphicData>
        </a:graphic>
      </p:graphicFrame>
      <p:sp>
        <p:nvSpPr>
          <p:cNvPr id="2200" name="Google Shape;2200;p86"/>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8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&amp; Software Subsystem Selection</a:t>
            </a:r>
            <a:endParaRPr/>
          </a:p>
        </p:txBody>
      </p:sp>
      <p:sp>
        <p:nvSpPr>
          <p:cNvPr id="2206" name="Google Shape;2206;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74</a:t>
            </a:fld>
            <a:endParaRPr/>
          </a:p>
        </p:txBody>
      </p:sp>
      <p:graphicFrame>
        <p:nvGraphicFramePr>
          <p:cNvPr id="2207" name="Google Shape;2207;p87"/>
          <p:cNvGraphicFramePr/>
          <p:nvPr/>
        </p:nvGraphicFramePr>
        <p:xfrm>
          <a:off x="585525" y="2214150"/>
          <a:ext cx="7877675" cy="1916950"/>
        </p:xfrm>
        <a:graphic>
          <a:graphicData uri="http://schemas.openxmlformats.org/drawingml/2006/table">
            <a:tbl>
              <a:tblPr>
                <a:noFill/>
                <a:tableStyleId>{0BD34714-7692-4388-A2F0-9ED135EE1372}</a:tableStyleId>
              </a:tblPr>
              <a:tblGrid>
                <a:gridCol w="1171900">
                  <a:extLst>
                    <a:ext uri="{9D8B030D-6E8A-4147-A177-3AD203B41FA5}">
                      <a16:colId xmlns:a16="http://schemas.microsoft.com/office/drawing/2014/main" val="20000"/>
                    </a:ext>
                  </a:extLst>
                </a:gridCol>
                <a:gridCol w="2226825">
                  <a:extLst>
                    <a:ext uri="{9D8B030D-6E8A-4147-A177-3AD203B41FA5}">
                      <a16:colId xmlns:a16="http://schemas.microsoft.com/office/drawing/2014/main" val="20001"/>
                    </a:ext>
                  </a:extLst>
                </a:gridCol>
                <a:gridCol w="2166625">
                  <a:extLst>
                    <a:ext uri="{9D8B030D-6E8A-4147-A177-3AD203B41FA5}">
                      <a16:colId xmlns:a16="http://schemas.microsoft.com/office/drawing/2014/main" val="20002"/>
                    </a:ext>
                  </a:extLst>
                </a:gridCol>
                <a:gridCol w="2312325">
                  <a:extLst>
                    <a:ext uri="{9D8B030D-6E8A-4147-A177-3AD203B41FA5}">
                      <a16:colId xmlns:a16="http://schemas.microsoft.com/office/drawing/2014/main" val="20003"/>
                    </a:ext>
                  </a:extLst>
                </a:gridCol>
              </a:tblGrid>
              <a:tr h="529050">
                <a:tc>
                  <a:txBody>
                    <a:bodyPr/>
                    <a:lstStyle/>
                    <a:p>
                      <a:pPr marL="0" lvl="0" indent="0" algn="ctr" rtl="0">
                        <a:spcBef>
                          <a:spcPts val="0"/>
                        </a:spcBef>
                        <a:spcAft>
                          <a:spcPts val="0"/>
                        </a:spcAft>
                        <a:buNone/>
                      </a:pPr>
                      <a:r>
                        <a:rPr lang="en" sz="1200" b="1">
                          <a:latin typeface="Open Sans"/>
                          <a:ea typeface="Open Sans"/>
                          <a:cs typeface="Open Sans"/>
                          <a:sym typeface="Open Sans"/>
                        </a:rPr>
                        <a:t>Component</a:t>
                      </a:r>
                      <a:endParaRPr sz="1200" b="1">
                        <a:latin typeface="Open Sans"/>
                        <a:ea typeface="Open Sans"/>
                        <a:cs typeface="Open Sans"/>
                        <a:sym typeface="Open Sans"/>
                      </a:endParaRPr>
                    </a:p>
                  </a:txBody>
                  <a:tcPr marL="91425" marR="91425" marT="91425" marB="91425" anchor="ctr">
                    <a:lnL w="381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Camera Shield</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FA8DC"/>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Processor</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Software</a:t>
                      </a:r>
                      <a:endParaRPr b="1">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0"/>
                  </a:ext>
                </a:extLst>
              </a:tr>
              <a:tr h="449100">
                <a:tc>
                  <a:txBody>
                    <a:bodyPr/>
                    <a:lstStyle/>
                    <a:p>
                      <a:pPr marL="0" lvl="0" indent="0" algn="ctr" rtl="0">
                        <a:spcBef>
                          <a:spcPts val="0"/>
                        </a:spcBef>
                        <a:spcAft>
                          <a:spcPts val="0"/>
                        </a:spcAft>
                        <a:buNone/>
                      </a:pPr>
                      <a:r>
                        <a:rPr lang="en" sz="1200" b="1">
                          <a:latin typeface="Open Sans"/>
                          <a:ea typeface="Open Sans"/>
                          <a:cs typeface="Open Sans"/>
                          <a:sym typeface="Open Sans"/>
                        </a:rPr>
                        <a:t>Description</a:t>
                      </a:r>
                      <a:endParaRPr sz="1200" b="1">
                        <a:latin typeface="Open Sans"/>
                        <a:ea typeface="Open Sans"/>
                        <a:cs typeface="Open Sans"/>
                        <a:sym typeface="Open Sans"/>
                      </a:endParaRPr>
                    </a:p>
                  </a:txBody>
                  <a:tcPr marL="91425" marR="91425" marT="91425" marB="91425" anchor="ctr">
                    <a:lnL w="381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200">
                          <a:latin typeface="Open Sans"/>
                          <a:ea typeface="Open Sans"/>
                          <a:cs typeface="Open Sans"/>
                          <a:sym typeface="Open Sans"/>
                        </a:rPr>
                        <a:t>USB2 Camera Shield </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Open Sans"/>
                          <a:ea typeface="Open Sans"/>
                          <a:cs typeface="Open Sans"/>
                          <a:sym typeface="Open Sans"/>
                        </a:rPr>
                        <a:t>Raspberry Pi Zero 2W</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solidFill>
                            <a:schemeClr val="dk1"/>
                          </a:solidFill>
                          <a:latin typeface="Open Sans"/>
                          <a:ea typeface="Open Sans"/>
                          <a:cs typeface="Open Sans"/>
                          <a:sym typeface="Open Sans"/>
                        </a:rPr>
                        <a:t>Tetra3 Algorithm </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938800">
                <a:tc>
                  <a:txBody>
                    <a:bodyPr/>
                    <a:lstStyle/>
                    <a:p>
                      <a:pPr marL="0" lvl="0" indent="0" algn="ctr" rtl="0">
                        <a:spcBef>
                          <a:spcPts val="0"/>
                        </a:spcBef>
                        <a:spcAft>
                          <a:spcPts val="0"/>
                        </a:spcAft>
                        <a:buNone/>
                      </a:pPr>
                      <a:r>
                        <a:rPr lang="en" sz="1200" b="1">
                          <a:latin typeface="Open Sans"/>
                          <a:ea typeface="Open Sans"/>
                          <a:cs typeface="Open Sans"/>
                          <a:sym typeface="Open Sans"/>
                        </a:rPr>
                        <a:t>Key Parameters</a:t>
                      </a:r>
                      <a:endParaRPr sz="1200" b="1">
                        <a:latin typeface="Open Sans"/>
                        <a:ea typeface="Open Sans"/>
                        <a:cs typeface="Open Sans"/>
                        <a:sym typeface="Open Sans"/>
                      </a:endParaRPr>
                    </a:p>
                  </a:txBody>
                  <a:tcPr marL="91425" marR="91425" marT="91425" marB="91425" anchor="ctr">
                    <a:lnL w="381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1) Pwr: 1.5W max </a:t>
                      </a:r>
                      <a:endParaRPr sz="1200">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2) Bandwidth: 480Mbps</a:t>
                      </a:r>
                      <a:br>
                        <a:rPr lang="en" sz="1200">
                          <a:latin typeface="Open Sans"/>
                          <a:ea typeface="Open Sans"/>
                          <a:cs typeface="Open Sans"/>
                          <a:sym typeface="Open Sans"/>
                        </a:rPr>
                      </a:br>
                      <a:r>
                        <a:rPr lang="en" sz="1200">
                          <a:latin typeface="Open Sans"/>
                          <a:ea typeface="Open Sans"/>
                          <a:cs typeface="Open Sans"/>
                          <a:sym typeface="Open Sans"/>
                        </a:rPr>
                        <a:t>3) Supports 32/64 bit H/W</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200">
                          <a:latin typeface="Open Sans"/>
                          <a:ea typeface="Open Sans"/>
                          <a:cs typeface="Open Sans"/>
                          <a:sym typeface="Open Sans"/>
                        </a:rPr>
                        <a:t>1) Quad-core processor</a:t>
                      </a:r>
                      <a:br>
                        <a:rPr lang="en" sz="1200">
                          <a:latin typeface="Open Sans"/>
                          <a:ea typeface="Open Sans"/>
                          <a:cs typeface="Open Sans"/>
                          <a:sym typeface="Open Sans"/>
                        </a:rPr>
                      </a:br>
                      <a:r>
                        <a:rPr lang="en" sz="1200">
                          <a:latin typeface="Open Sans"/>
                          <a:ea typeface="Open Sans"/>
                          <a:cs typeface="Open Sans"/>
                          <a:sym typeface="Open Sans"/>
                        </a:rPr>
                        <a:t>2) Pwr: 12.5W max</a:t>
                      </a:r>
                      <a:endParaRPr sz="1200">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3) CPU Freq: 1GHz</a:t>
                      </a:r>
                      <a:br>
                        <a:rPr lang="en" sz="1200">
                          <a:latin typeface="Open Sans"/>
                          <a:ea typeface="Open Sans"/>
                          <a:cs typeface="Open Sans"/>
                          <a:sym typeface="Open Sans"/>
                        </a:rPr>
                      </a:br>
                      <a:r>
                        <a:rPr lang="en" sz="1200">
                          <a:latin typeface="Open Sans"/>
                          <a:ea typeface="Open Sans"/>
                          <a:cs typeface="Open Sans"/>
                          <a:sym typeface="Open Sans"/>
                        </a:rPr>
                        <a:t>4) Mem: 512 MB</a:t>
                      </a:r>
                      <a:endParaRPr sz="1200">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1) Lost In Space</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2) Field of View: 12°</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3) Star Catalog Size: 30MB</a:t>
                      </a:r>
                      <a:endParaRPr sz="1200">
                        <a:solidFill>
                          <a:schemeClr val="dk1"/>
                        </a:solidFill>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bl>
          </a:graphicData>
        </a:graphic>
      </p:graphicFrame>
      <p:grpSp>
        <p:nvGrpSpPr>
          <p:cNvPr id="2208" name="Google Shape;2208;p87"/>
          <p:cNvGrpSpPr/>
          <p:nvPr/>
        </p:nvGrpSpPr>
        <p:grpSpPr>
          <a:xfrm>
            <a:off x="1824975" y="536775"/>
            <a:ext cx="6189875" cy="1704600"/>
            <a:chOff x="1901175" y="689175"/>
            <a:chExt cx="6189875" cy="1704600"/>
          </a:xfrm>
        </p:grpSpPr>
        <p:pic>
          <p:nvPicPr>
            <p:cNvPr id="2209" name="Google Shape;2209;p87"/>
            <p:cNvPicPr preferRelativeResize="0"/>
            <p:nvPr/>
          </p:nvPicPr>
          <p:blipFill>
            <a:blip r:embed="rId3">
              <a:alphaModFix/>
            </a:blip>
            <a:stretch>
              <a:fillRect/>
            </a:stretch>
          </p:blipFill>
          <p:spPr>
            <a:xfrm>
              <a:off x="1901175" y="689175"/>
              <a:ext cx="1704600" cy="1704600"/>
            </a:xfrm>
            <a:prstGeom prst="rect">
              <a:avLst/>
            </a:prstGeom>
            <a:noFill/>
            <a:ln>
              <a:noFill/>
            </a:ln>
          </p:spPr>
        </p:pic>
        <p:pic>
          <p:nvPicPr>
            <p:cNvPr id="2210" name="Google Shape;2210;p87"/>
            <p:cNvPicPr preferRelativeResize="0"/>
            <p:nvPr/>
          </p:nvPicPr>
          <p:blipFill>
            <a:blip r:embed="rId4">
              <a:alphaModFix/>
            </a:blip>
            <a:stretch>
              <a:fillRect/>
            </a:stretch>
          </p:blipFill>
          <p:spPr>
            <a:xfrm rot="-41">
              <a:off x="4239977" y="907343"/>
              <a:ext cx="1980445" cy="1320290"/>
            </a:xfrm>
            <a:prstGeom prst="rect">
              <a:avLst/>
            </a:prstGeom>
            <a:noFill/>
            <a:ln>
              <a:noFill/>
            </a:ln>
          </p:spPr>
        </p:pic>
        <p:grpSp>
          <p:nvGrpSpPr>
            <p:cNvPr id="2211" name="Google Shape;2211;p87"/>
            <p:cNvGrpSpPr/>
            <p:nvPr/>
          </p:nvGrpSpPr>
          <p:grpSpPr>
            <a:xfrm>
              <a:off x="6795100" y="966963"/>
              <a:ext cx="1295950" cy="1092075"/>
              <a:chOff x="7328500" y="814563"/>
              <a:chExt cx="1295950" cy="1092075"/>
            </a:xfrm>
          </p:grpSpPr>
          <p:sp>
            <p:nvSpPr>
              <p:cNvPr id="2212" name="Google Shape;2212;p87"/>
              <p:cNvSpPr/>
              <p:nvPr/>
            </p:nvSpPr>
            <p:spPr>
              <a:xfrm>
                <a:off x="7328500" y="963025"/>
                <a:ext cx="330300" cy="319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7"/>
              <p:cNvSpPr/>
              <p:nvPr/>
            </p:nvSpPr>
            <p:spPr>
              <a:xfrm>
                <a:off x="7908575" y="1587138"/>
                <a:ext cx="330300" cy="319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7"/>
              <p:cNvSpPr/>
              <p:nvPr/>
            </p:nvSpPr>
            <p:spPr>
              <a:xfrm>
                <a:off x="8294150" y="814563"/>
                <a:ext cx="330300" cy="319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15" name="Google Shape;2215;p87"/>
              <p:cNvCxnSpPr/>
              <p:nvPr/>
            </p:nvCxnSpPr>
            <p:spPr>
              <a:xfrm rot="10800000" flipH="1">
                <a:off x="7779513" y="1012763"/>
                <a:ext cx="393900" cy="33900"/>
              </a:xfrm>
              <a:prstGeom prst="straightConnector1">
                <a:avLst/>
              </a:prstGeom>
              <a:noFill/>
              <a:ln w="9525" cap="flat" cmpd="sng">
                <a:solidFill>
                  <a:schemeClr val="dk2"/>
                </a:solidFill>
                <a:prstDash val="solid"/>
                <a:round/>
                <a:headEnd type="none" w="med" len="med"/>
                <a:tailEnd type="none" w="med" len="med"/>
              </a:ln>
            </p:spPr>
          </p:cxnSp>
          <p:cxnSp>
            <p:nvCxnSpPr>
              <p:cNvPr id="2216" name="Google Shape;2216;p87"/>
              <p:cNvCxnSpPr/>
              <p:nvPr/>
            </p:nvCxnSpPr>
            <p:spPr>
              <a:xfrm>
                <a:off x="7658800" y="1342988"/>
                <a:ext cx="204900" cy="256800"/>
              </a:xfrm>
              <a:prstGeom prst="straightConnector1">
                <a:avLst/>
              </a:prstGeom>
              <a:noFill/>
              <a:ln w="9525" cap="flat" cmpd="sng">
                <a:solidFill>
                  <a:schemeClr val="dk2"/>
                </a:solidFill>
                <a:prstDash val="solid"/>
                <a:round/>
                <a:headEnd type="none" w="med" len="med"/>
                <a:tailEnd type="none" w="med" len="med"/>
              </a:ln>
            </p:spPr>
          </p:cxnSp>
          <p:cxnSp>
            <p:nvCxnSpPr>
              <p:cNvPr id="2217" name="Google Shape;2217;p87"/>
              <p:cNvCxnSpPr/>
              <p:nvPr/>
            </p:nvCxnSpPr>
            <p:spPr>
              <a:xfrm rot="10800000" flipH="1">
                <a:off x="8238875" y="1232188"/>
                <a:ext cx="204900" cy="256800"/>
              </a:xfrm>
              <a:prstGeom prst="straightConnector1">
                <a:avLst/>
              </a:prstGeom>
              <a:noFill/>
              <a:ln w="9525" cap="flat" cmpd="sng">
                <a:solidFill>
                  <a:schemeClr val="dk2"/>
                </a:solidFill>
                <a:prstDash val="solid"/>
                <a:round/>
                <a:headEnd type="none" w="med" len="med"/>
                <a:tailEnd type="none" w="med" len="med"/>
              </a:ln>
            </p:spPr>
          </p:cxnSp>
        </p:grpSp>
        <p:cxnSp>
          <p:nvCxnSpPr>
            <p:cNvPr id="2218" name="Google Shape;2218;p87"/>
            <p:cNvCxnSpPr/>
            <p:nvPr/>
          </p:nvCxnSpPr>
          <p:spPr>
            <a:xfrm>
              <a:off x="3529580" y="1567494"/>
              <a:ext cx="808500" cy="0"/>
            </a:xfrm>
            <a:prstGeom prst="straightConnector1">
              <a:avLst/>
            </a:prstGeom>
            <a:noFill/>
            <a:ln w="28575" cap="flat" cmpd="sng">
              <a:solidFill>
                <a:schemeClr val="dk2"/>
              </a:solidFill>
              <a:prstDash val="solid"/>
              <a:round/>
              <a:headEnd type="none" w="med" len="med"/>
              <a:tailEnd type="triangle" w="med" len="med"/>
            </a:ln>
          </p:spPr>
        </p:cxnSp>
        <p:cxnSp>
          <p:nvCxnSpPr>
            <p:cNvPr id="2219" name="Google Shape;2219;p87"/>
            <p:cNvCxnSpPr/>
            <p:nvPr/>
          </p:nvCxnSpPr>
          <p:spPr>
            <a:xfrm>
              <a:off x="5924052" y="1567481"/>
              <a:ext cx="808500" cy="0"/>
            </a:xfrm>
            <a:prstGeom prst="straightConnector1">
              <a:avLst/>
            </a:prstGeom>
            <a:noFill/>
            <a:ln w="28575" cap="flat" cmpd="sng">
              <a:solidFill>
                <a:schemeClr val="dk2"/>
              </a:solidFill>
              <a:prstDash val="solid"/>
              <a:round/>
              <a:headEnd type="none" w="med" len="med"/>
              <a:tailEnd type="triangle" w="med" len="med"/>
            </a:ln>
          </p:spPr>
        </p:cxnSp>
      </p:grpSp>
      <p:sp>
        <p:nvSpPr>
          <p:cNvPr id="2220" name="Google Shape;2220;p87"/>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8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2226" name="Google Shape;2226;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75</a:t>
            </a:fld>
            <a:endParaRPr/>
          </a:p>
        </p:txBody>
      </p:sp>
      <p:graphicFrame>
        <p:nvGraphicFramePr>
          <p:cNvPr id="2227" name="Google Shape;2227;p88"/>
          <p:cNvGraphicFramePr/>
          <p:nvPr/>
        </p:nvGraphicFramePr>
        <p:xfrm>
          <a:off x="661688" y="798535"/>
          <a:ext cx="7725375" cy="3546435"/>
        </p:xfrm>
        <a:graphic>
          <a:graphicData uri="http://schemas.openxmlformats.org/drawingml/2006/table">
            <a:tbl>
              <a:tblPr>
                <a:noFill/>
                <a:tableStyleId>{0BD34714-7692-4388-A2F0-9ED135EE1372}</a:tableStyleId>
              </a:tblPr>
              <a:tblGrid>
                <a:gridCol w="1400100">
                  <a:extLst>
                    <a:ext uri="{9D8B030D-6E8A-4147-A177-3AD203B41FA5}">
                      <a16:colId xmlns:a16="http://schemas.microsoft.com/office/drawing/2014/main" val="20000"/>
                    </a:ext>
                  </a:extLst>
                </a:gridCol>
                <a:gridCol w="5351800">
                  <a:extLst>
                    <a:ext uri="{9D8B030D-6E8A-4147-A177-3AD203B41FA5}">
                      <a16:colId xmlns:a16="http://schemas.microsoft.com/office/drawing/2014/main" val="20001"/>
                    </a:ext>
                  </a:extLst>
                </a:gridCol>
                <a:gridCol w="973475">
                  <a:extLst>
                    <a:ext uri="{9D8B030D-6E8A-4147-A177-3AD203B41FA5}">
                      <a16:colId xmlns:a16="http://schemas.microsoft.com/office/drawing/2014/main" val="20002"/>
                    </a:ext>
                  </a:extLst>
                </a:gridCol>
              </a:tblGrid>
              <a:tr h="507125">
                <a:tc>
                  <a:txBody>
                    <a:bodyPr/>
                    <a:lstStyle/>
                    <a:p>
                      <a:pPr marL="0" lvl="0" indent="0" algn="ctr" rtl="0">
                        <a:spcBef>
                          <a:spcPts val="0"/>
                        </a:spcBef>
                        <a:spcAft>
                          <a:spcPts val="0"/>
                        </a:spcAft>
                        <a:buNone/>
                      </a:pPr>
                      <a:r>
                        <a:rPr lang="en" sz="2000" b="1"/>
                        <a:t>CPE</a:t>
                      </a:r>
                      <a:endParaRPr sz="2000" b="1"/>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000" b="1"/>
                        <a:t>Justification</a:t>
                      </a:r>
                      <a:endParaRPr sz="2000" b="1"/>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000" b="1"/>
                        <a:t>FR’s </a:t>
                      </a:r>
                      <a:endParaRPr sz="2000" b="1"/>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0125">
                <a:tc>
                  <a:txBody>
                    <a:bodyPr/>
                    <a:lstStyle/>
                    <a:p>
                      <a:pPr marL="0" lvl="0" indent="0" algn="ctr" rtl="0">
                        <a:spcBef>
                          <a:spcPts val="0"/>
                        </a:spcBef>
                        <a:spcAft>
                          <a:spcPts val="0"/>
                        </a:spcAft>
                        <a:buNone/>
                      </a:pPr>
                      <a:r>
                        <a:rPr lang="en"/>
                        <a:t>E.1: Baffle</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System must mitigate stray light to capture images.               </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FR.5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23325">
                <a:tc>
                  <a:txBody>
                    <a:bodyPr/>
                    <a:lstStyle/>
                    <a:p>
                      <a:pPr marL="0" lvl="0" indent="0" algn="ctr" rtl="0">
                        <a:spcBef>
                          <a:spcPts val="0"/>
                        </a:spcBef>
                        <a:spcAft>
                          <a:spcPts val="0"/>
                        </a:spcAft>
                        <a:buNone/>
                      </a:pPr>
                      <a:r>
                        <a:rPr lang="en"/>
                        <a:t>E.2: Image Acquisition</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System must capture filtered images of stars to be processed.</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FR.1, FR.4</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3325">
                <a:tc>
                  <a:txBody>
                    <a:bodyPr/>
                    <a:lstStyle/>
                    <a:p>
                      <a:pPr marL="0" lvl="0" indent="0" algn="ctr" rtl="0">
                        <a:spcBef>
                          <a:spcPts val="0"/>
                        </a:spcBef>
                        <a:spcAft>
                          <a:spcPts val="0"/>
                        </a:spcAft>
                        <a:buNone/>
                      </a:pPr>
                      <a:r>
                        <a:rPr lang="en"/>
                        <a:t>E.3: Image Processing Software</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System must process star images to calculate attitude characteristics. Processing must be done at baseline rates &amp; accuracy. </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FR.2, FR.3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23325">
                <a:tc>
                  <a:txBody>
                    <a:bodyPr/>
                    <a:lstStyle/>
                    <a:p>
                      <a:pPr marL="0" lvl="0" indent="0" algn="ctr" rtl="0">
                        <a:spcBef>
                          <a:spcPts val="0"/>
                        </a:spcBef>
                        <a:spcAft>
                          <a:spcPts val="0"/>
                        </a:spcAft>
                        <a:buNone/>
                      </a:pPr>
                      <a:r>
                        <a:rPr lang="en"/>
                        <a:t>E.4: Image Processing Hardware</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Processing must be done at </a:t>
                      </a:r>
                      <a:r>
                        <a:rPr lang="en">
                          <a:solidFill>
                            <a:schemeClr val="dk1"/>
                          </a:solidFill>
                        </a:rPr>
                        <a:t>baseline</a:t>
                      </a:r>
                      <a:r>
                        <a:rPr lang="en"/>
                        <a:t> rates &amp; power consumption.</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FR.3</a:t>
                      </a:r>
                      <a:br>
                        <a:rPr lang="en"/>
                      </a:br>
                      <a:r>
                        <a:rPr lang="en"/>
                        <a:t>FR.6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228" name="Google Shape;2228;p88"/>
          <p:cNvSpPr/>
          <p:nvPr/>
        </p:nvSpPr>
        <p:spPr>
          <a:xfrm>
            <a:off x="3547698" y="4777950"/>
            <a:ext cx="688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p89"/>
          <p:cNvSpPr txBox="1">
            <a:spLocks noGrp="1"/>
          </p:cNvSpPr>
          <p:nvPr>
            <p:ph type="title"/>
          </p:nvPr>
        </p:nvSpPr>
        <p:spPr>
          <a:xfrm>
            <a:off x="264075" y="-86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Calculated minimum SNR requirement</a:t>
            </a:r>
            <a:endParaRPr/>
          </a:p>
        </p:txBody>
      </p:sp>
      <p:sp>
        <p:nvSpPr>
          <p:cNvPr id="2234" name="Google Shape;2234;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76</a:t>
            </a:fld>
            <a:endParaRPr/>
          </a:p>
        </p:txBody>
      </p:sp>
      <p:sp>
        <p:nvSpPr>
          <p:cNvPr id="2235" name="Google Shape;2235;p89"/>
          <p:cNvSpPr/>
          <p:nvPr/>
        </p:nvSpPr>
        <p:spPr>
          <a:xfrm>
            <a:off x="5676975" y="1662550"/>
            <a:ext cx="375000" cy="13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9"/>
          <p:cNvSpPr/>
          <p:nvPr/>
        </p:nvSpPr>
        <p:spPr>
          <a:xfrm>
            <a:off x="7126975" y="1662550"/>
            <a:ext cx="485400" cy="182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9"/>
          <p:cNvSpPr txBox="1"/>
          <p:nvPr/>
        </p:nvSpPr>
        <p:spPr>
          <a:xfrm>
            <a:off x="298475" y="826025"/>
            <a:ext cx="39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238" name="Google Shape;2238;p89"/>
          <p:cNvPicPr preferRelativeResize="0"/>
          <p:nvPr/>
        </p:nvPicPr>
        <p:blipFill>
          <a:blip r:embed="rId3">
            <a:alphaModFix/>
          </a:blip>
          <a:stretch>
            <a:fillRect/>
          </a:stretch>
        </p:blipFill>
        <p:spPr>
          <a:xfrm>
            <a:off x="156275" y="826025"/>
            <a:ext cx="3598075" cy="2734550"/>
          </a:xfrm>
          <a:prstGeom prst="rect">
            <a:avLst/>
          </a:prstGeom>
          <a:noFill/>
          <a:ln>
            <a:noFill/>
          </a:ln>
        </p:spPr>
      </p:pic>
      <p:sp>
        <p:nvSpPr>
          <p:cNvPr id="2239" name="Google Shape;2239;p89"/>
          <p:cNvSpPr txBox="1">
            <a:spLocks noGrp="1"/>
          </p:cNvSpPr>
          <p:nvPr>
            <p:ph type="body" idx="1"/>
          </p:nvPr>
        </p:nvSpPr>
        <p:spPr>
          <a:xfrm>
            <a:off x="3930150" y="1794250"/>
            <a:ext cx="5091000" cy="2812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t>N</a:t>
            </a:r>
            <a:r>
              <a:rPr lang="en" sz="1400" baseline="-25000"/>
              <a:t>*</a:t>
            </a:r>
            <a:r>
              <a:rPr lang="en" sz="1400"/>
              <a:t>=flux of electrons by star, e</a:t>
            </a:r>
            <a:r>
              <a:rPr lang="en" sz="1400" baseline="30000"/>
              <a:t>-</a:t>
            </a:r>
            <a:r>
              <a:rPr lang="en" sz="1400"/>
              <a:t>/mm</a:t>
            </a:r>
            <a:r>
              <a:rPr lang="en" sz="1400" baseline="30000"/>
              <a:t>2</a:t>
            </a:r>
            <a:r>
              <a:rPr lang="en" sz="1400"/>
              <a:t> </a:t>
            </a:r>
            <a:r>
              <a:rPr lang="en" sz="1400">
                <a:highlight>
                  <a:srgbClr val="FFFFFF"/>
                </a:highlight>
              </a:rPr>
              <a:t>(9.26 *10</a:t>
            </a:r>
            <a:r>
              <a:rPr lang="en" sz="1400" baseline="30000">
                <a:highlight>
                  <a:srgbClr val="FFFFFF"/>
                </a:highlight>
              </a:rPr>
              <a:t>5</a:t>
            </a:r>
            <a:r>
              <a:rPr lang="en" sz="1400"/>
              <a:t>e</a:t>
            </a:r>
            <a:r>
              <a:rPr lang="en" sz="1400" baseline="30000"/>
              <a:t>-</a:t>
            </a:r>
            <a:r>
              <a:rPr lang="en" sz="1400"/>
              <a:t>/mm</a:t>
            </a:r>
            <a:r>
              <a:rPr lang="en" sz="1400" baseline="30000"/>
              <a:t>2</a:t>
            </a:r>
            <a:r>
              <a:rPr lang="en" sz="1400">
                <a:highlight>
                  <a:srgbClr val="FFFFFF"/>
                </a:highlight>
              </a:rPr>
              <a:t>)</a:t>
            </a:r>
            <a:endParaRPr sz="1400"/>
          </a:p>
          <a:p>
            <a:pPr marL="0" lvl="0" indent="0" algn="l" rtl="0">
              <a:lnSpc>
                <a:spcPct val="100000"/>
              </a:lnSpc>
              <a:spcBef>
                <a:spcPts val="1200"/>
              </a:spcBef>
              <a:spcAft>
                <a:spcPts val="0"/>
              </a:spcAft>
              <a:buNone/>
            </a:pPr>
            <a:r>
              <a:rPr lang="en" sz="1400">
                <a:highlight>
                  <a:srgbClr val="FFFFFF"/>
                </a:highlight>
              </a:rPr>
              <a:t>τ= exposure time (10.4 *10</a:t>
            </a:r>
            <a:r>
              <a:rPr lang="en" sz="1400" baseline="30000">
                <a:highlight>
                  <a:srgbClr val="FFFFFF"/>
                </a:highlight>
              </a:rPr>
              <a:t>-3</a:t>
            </a:r>
            <a:r>
              <a:rPr lang="en" sz="1400">
                <a:highlight>
                  <a:srgbClr val="FFFFFF"/>
                </a:highlight>
              </a:rPr>
              <a:t>s)</a:t>
            </a:r>
            <a:endParaRPr sz="1400">
              <a:highlight>
                <a:srgbClr val="FFFFFF"/>
              </a:highlight>
            </a:endParaRPr>
          </a:p>
          <a:p>
            <a:pPr marL="0" lvl="0" indent="0" algn="l" rtl="0">
              <a:lnSpc>
                <a:spcPct val="100000"/>
              </a:lnSpc>
              <a:spcBef>
                <a:spcPts val="1200"/>
              </a:spcBef>
              <a:spcAft>
                <a:spcPts val="0"/>
              </a:spcAft>
              <a:buNone/>
            </a:pPr>
            <a:r>
              <a:rPr lang="en" sz="1400">
                <a:highlight>
                  <a:srgbClr val="FFFFFF"/>
                </a:highlight>
              </a:rPr>
              <a:t>k=# of pixels saturated by star (4 Pixels)</a:t>
            </a:r>
            <a:endParaRPr sz="1400">
              <a:highlight>
                <a:srgbClr val="FFFFFF"/>
              </a:highlight>
            </a:endParaRPr>
          </a:p>
          <a:p>
            <a:pPr marL="0" lvl="0" indent="0" algn="l" rtl="0">
              <a:lnSpc>
                <a:spcPct val="100000"/>
              </a:lnSpc>
              <a:spcBef>
                <a:spcPts val="1200"/>
              </a:spcBef>
              <a:spcAft>
                <a:spcPts val="0"/>
              </a:spcAft>
              <a:buNone/>
            </a:pPr>
            <a:r>
              <a:rPr lang="en" sz="1400">
                <a:highlight>
                  <a:srgbClr val="FFFFFF"/>
                </a:highlight>
              </a:rPr>
              <a:t>N</a:t>
            </a:r>
            <a:r>
              <a:rPr lang="en" sz="1400" baseline="-25000">
                <a:highlight>
                  <a:srgbClr val="FFFFFF"/>
                </a:highlight>
              </a:rPr>
              <a:t>bg</a:t>
            </a:r>
            <a:r>
              <a:rPr lang="en" sz="1400">
                <a:highlight>
                  <a:srgbClr val="FFFFFF"/>
                </a:highlight>
              </a:rPr>
              <a:t>=flux of background electrons in pixel (10</a:t>
            </a:r>
            <a:r>
              <a:rPr lang="en" sz="1400"/>
              <a:t>e</a:t>
            </a:r>
            <a:r>
              <a:rPr lang="en" sz="1400" baseline="30000"/>
              <a:t>-</a:t>
            </a:r>
            <a:r>
              <a:rPr lang="en" sz="1400"/>
              <a:t>)</a:t>
            </a:r>
            <a:endParaRPr sz="1400">
              <a:highlight>
                <a:srgbClr val="FFFFFF"/>
              </a:highlight>
            </a:endParaRPr>
          </a:p>
          <a:p>
            <a:pPr marL="0" lvl="0" indent="0" algn="l" rtl="0">
              <a:lnSpc>
                <a:spcPct val="100000"/>
              </a:lnSpc>
              <a:spcBef>
                <a:spcPts val="1200"/>
              </a:spcBef>
              <a:spcAft>
                <a:spcPts val="0"/>
              </a:spcAft>
              <a:buNone/>
            </a:pPr>
            <a:r>
              <a:rPr lang="en" sz="1400"/>
              <a:t>σ</a:t>
            </a:r>
            <a:r>
              <a:rPr lang="en" sz="1400" baseline="-25000"/>
              <a:t>rd</a:t>
            </a:r>
            <a:r>
              <a:rPr lang="en" sz="1400"/>
              <a:t>= Read Noise (e</a:t>
            </a:r>
            <a:r>
              <a:rPr lang="en" sz="1400" baseline="30000"/>
              <a:t>-</a:t>
            </a:r>
            <a:r>
              <a:rPr lang="en" sz="1400"/>
              <a:t>) (6.58e</a:t>
            </a:r>
            <a:r>
              <a:rPr lang="en" sz="1400" baseline="30000"/>
              <a:t>-</a:t>
            </a:r>
            <a:r>
              <a:rPr lang="en" sz="1400"/>
              <a:t>)</a:t>
            </a:r>
            <a:endParaRPr sz="1400"/>
          </a:p>
          <a:p>
            <a:pPr marL="0" lvl="0" indent="0" algn="l" rtl="0">
              <a:lnSpc>
                <a:spcPct val="100000"/>
              </a:lnSpc>
              <a:spcBef>
                <a:spcPts val="1200"/>
              </a:spcBef>
              <a:spcAft>
                <a:spcPts val="0"/>
              </a:spcAft>
              <a:buNone/>
            </a:pPr>
            <a:r>
              <a:rPr lang="en" sz="1400"/>
              <a:t>D=Usable Diameter (mm) (17.5mm)</a:t>
            </a:r>
            <a:endParaRPr sz="1400"/>
          </a:p>
          <a:p>
            <a:pPr marL="0" lvl="0" indent="0" algn="l" rtl="0">
              <a:lnSpc>
                <a:spcPct val="100000"/>
              </a:lnSpc>
              <a:spcBef>
                <a:spcPts val="1200"/>
              </a:spcBef>
              <a:spcAft>
                <a:spcPts val="0"/>
              </a:spcAft>
              <a:buNone/>
            </a:pPr>
            <a:r>
              <a:rPr lang="en" sz="1400"/>
              <a:t>f</a:t>
            </a:r>
            <a:r>
              <a:rPr lang="en" sz="1400" baseline="-25000"/>
              <a:t>*</a:t>
            </a:r>
            <a:r>
              <a:rPr lang="en" sz="1400"/>
              <a:t>=illumination of pixels (photons) (~5000 photons per star)</a:t>
            </a:r>
            <a:endParaRPr sz="1400"/>
          </a:p>
          <a:p>
            <a:pPr marL="0" lvl="0" indent="0" algn="l" rtl="0">
              <a:spcBef>
                <a:spcPts val="1200"/>
              </a:spcBef>
              <a:spcAft>
                <a:spcPts val="1200"/>
              </a:spcAft>
              <a:buNone/>
            </a:pPr>
            <a:r>
              <a:rPr lang="en" sz="1400"/>
              <a:t>η= Quantum efficiency (77% at 525nm)</a:t>
            </a:r>
            <a:endParaRPr sz="1400"/>
          </a:p>
        </p:txBody>
      </p:sp>
      <p:pic>
        <p:nvPicPr>
          <p:cNvPr id="2240" name="Google Shape;2240;p89"/>
          <p:cNvPicPr preferRelativeResize="0"/>
          <p:nvPr/>
        </p:nvPicPr>
        <p:blipFill>
          <a:blip r:embed="rId4">
            <a:alphaModFix/>
          </a:blip>
          <a:stretch>
            <a:fillRect/>
          </a:stretch>
        </p:blipFill>
        <p:spPr>
          <a:xfrm>
            <a:off x="4510425" y="564025"/>
            <a:ext cx="3490575" cy="782775"/>
          </a:xfrm>
          <a:prstGeom prst="rect">
            <a:avLst/>
          </a:prstGeom>
          <a:noFill/>
          <a:ln>
            <a:noFill/>
          </a:ln>
        </p:spPr>
      </p:pic>
      <p:pic>
        <p:nvPicPr>
          <p:cNvPr id="2241" name="Google Shape;2241;p89"/>
          <p:cNvPicPr preferRelativeResize="0"/>
          <p:nvPr/>
        </p:nvPicPr>
        <p:blipFill>
          <a:blip r:embed="rId5">
            <a:alphaModFix/>
          </a:blip>
          <a:stretch>
            <a:fillRect/>
          </a:stretch>
        </p:blipFill>
        <p:spPr>
          <a:xfrm>
            <a:off x="5385263" y="1377887"/>
            <a:ext cx="1740899" cy="447500"/>
          </a:xfrm>
          <a:prstGeom prst="rect">
            <a:avLst/>
          </a:prstGeom>
          <a:noFill/>
          <a:ln>
            <a:noFill/>
          </a:ln>
        </p:spPr>
      </p:pic>
      <p:sp>
        <p:nvSpPr>
          <p:cNvPr id="2242" name="Google Shape;2242;p89"/>
          <p:cNvSpPr txBox="1"/>
          <p:nvPr/>
        </p:nvSpPr>
        <p:spPr>
          <a:xfrm>
            <a:off x="342900" y="3560575"/>
            <a:ext cx="3226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Open Sans"/>
                <a:ea typeface="Open Sans"/>
                <a:cs typeface="Open Sans"/>
                <a:sym typeface="Open Sans"/>
              </a:rPr>
              <a:t>With all variables included, an minimum SNR requirement of 23.4dB is needed</a:t>
            </a:r>
            <a:endParaRPr>
              <a:solidFill>
                <a:schemeClr val="dk2"/>
              </a:solidFill>
              <a:latin typeface="Open Sans"/>
              <a:ea typeface="Open Sans"/>
              <a:cs typeface="Open Sans"/>
              <a:sym typeface="Open Sans"/>
            </a:endParaRPr>
          </a:p>
        </p:txBody>
      </p:sp>
      <p:sp>
        <p:nvSpPr>
          <p:cNvPr id="2243" name="Google Shape;2243;p89"/>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2248" name="Google Shape;2248;p90"/>
          <p:cNvPicPr preferRelativeResize="0"/>
          <p:nvPr/>
        </p:nvPicPr>
        <p:blipFill>
          <a:blip r:embed="rId3">
            <a:alphaModFix/>
          </a:blip>
          <a:stretch>
            <a:fillRect/>
          </a:stretch>
        </p:blipFill>
        <p:spPr>
          <a:xfrm>
            <a:off x="0" y="1364975"/>
            <a:ext cx="3716648" cy="1474551"/>
          </a:xfrm>
          <a:prstGeom prst="rect">
            <a:avLst/>
          </a:prstGeom>
          <a:noFill/>
          <a:ln>
            <a:noFill/>
          </a:ln>
        </p:spPr>
      </p:pic>
      <p:sp>
        <p:nvSpPr>
          <p:cNvPr id="2249" name="Google Shape;2249;p9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Optical Design Breakdown</a:t>
            </a:r>
            <a:endParaRPr/>
          </a:p>
        </p:txBody>
      </p:sp>
      <p:sp>
        <p:nvSpPr>
          <p:cNvPr id="2250" name="Google Shape;2250;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77</a:t>
            </a:fld>
            <a:endParaRPr/>
          </a:p>
        </p:txBody>
      </p:sp>
      <p:sp>
        <p:nvSpPr>
          <p:cNvPr id="2251" name="Google Shape;2251;p90"/>
          <p:cNvSpPr txBox="1"/>
          <p:nvPr/>
        </p:nvSpPr>
        <p:spPr>
          <a:xfrm>
            <a:off x="264075" y="749375"/>
            <a:ext cx="270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Spot Size with current optical parameters: 2.78 microns</a:t>
            </a:r>
            <a:endParaRPr/>
          </a:p>
        </p:txBody>
      </p:sp>
      <p:sp>
        <p:nvSpPr>
          <p:cNvPr id="2252" name="Google Shape;2252;p90"/>
          <p:cNvSpPr txBox="1"/>
          <p:nvPr/>
        </p:nvSpPr>
        <p:spPr>
          <a:xfrm>
            <a:off x="4261350" y="564013"/>
            <a:ext cx="4759800" cy="25860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 sz="1200"/>
              <a:t>Solving algorithm requires 3 stars to solve, and chooses the brightest stars in the image to position and match. </a:t>
            </a:r>
            <a:endParaRPr sz="1200"/>
          </a:p>
          <a:p>
            <a:pPr marL="45720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With FOV of 15 degrees, we will image at least 3 stars in any given image per testing of software given similar optical parameters of focal length, and FOV</a:t>
            </a:r>
            <a:endParaRPr sz="1200"/>
          </a:p>
          <a:p>
            <a:pPr marL="457200" lvl="0" indent="0" algn="l" rtl="0">
              <a:spcBef>
                <a:spcPts val="0"/>
              </a:spcBef>
              <a:spcAft>
                <a:spcPts val="0"/>
              </a:spcAft>
              <a:buNone/>
            </a:pPr>
            <a:endParaRPr sz="1200"/>
          </a:p>
          <a:p>
            <a:pPr marL="457200" lvl="0" indent="-304800" algn="l" rtl="0">
              <a:spcBef>
                <a:spcPts val="0"/>
              </a:spcBef>
              <a:spcAft>
                <a:spcPts val="0"/>
              </a:spcAft>
              <a:buClr>
                <a:schemeClr val="dk1"/>
              </a:buClr>
              <a:buSzPts val="1200"/>
              <a:buChar char="●"/>
            </a:pPr>
            <a:r>
              <a:rPr lang="en" sz="1200">
                <a:solidFill>
                  <a:schemeClr val="dk1"/>
                </a:solidFill>
              </a:rPr>
              <a:t>If motionless, exposure time can be as long as necessary to saturate pixels with stellar photons for optimal centroiding ability. </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With 2 deg/sec, exposure time shall be ~6ms, which is achievable with CM</a:t>
            </a:r>
            <a:endParaRPr sz="1200"/>
          </a:p>
        </p:txBody>
      </p:sp>
      <p:pic>
        <p:nvPicPr>
          <p:cNvPr id="2253" name="Google Shape;2253;p90"/>
          <p:cNvPicPr preferRelativeResize="0"/>
          <p:nvPr/>
        </p:nvPicPr>
        <p:blipFill>
          <a:blip r:embed="rId4">
            <a:alphaModFix/>
          </a:blip>
          <a:stretch>
            <a:fillRect/>
          </a:stretch>
        </p:blipFill>
        <p:spPr>
          <a:xfrm>
            <a:off x="4996900" y="3467924"/>
            <a:ext cx="1856348" cy="609550"/>
          </a:xfrm>
          <a:prstGeom prst="rect">
            <a:avLst/>
          </a:prstGeom>
          <a:noFill/>
          <a:ln>
            <a:noFill/>
          </a:ln>
        </p:spPr>
      </p:pic>
      <p:sp>
        <p:nvSpPr>
          <p:cNvPr id="2254" name="Google Shape;2254;p90"/>
          <p:cNvSpPr txBox="1"/>
          <p:nvPr/>
        </p:nvSpPr>
        <p:spPr>
          <a:xfrm>
            <a:off x="7079101" y="3033950"/>
            <a:ext cx="2064900" cy="1477500"/>
          </a:xfrm>
          <a:prstGeom prst="rect">
            <a:avLst/>
          </a:prstGeom>
          <a:noFill/>
          <a:ln>
            <a:noFill/>
          </a:ln>
        </p:spPr>
        <p:txBody>
          <a:bodyPr spcFirstLastPara="1" wrap="square" lIns="91425" tIns="91425" rIns="91425" bIns="91425" anchor="t" anchorCtr="0">
            <a:spAutoFit/>
          </a:bodyPr>
          <a:lstStyle/>
          <a:p>
            <a:pPr marL="228600" lvl="0" indent="-228600" algn="l" rtl="0">
              <a:spcBef>
                <a:spcPts val="0"/>
              </a:spcBef>
              <a:spcAft>
                <a:spcPts val="0"/>
              </a:spcAft>
              <a:buNone/>
            </a:pPr>
            <a:r>
              <a:rPr lang="en" sz="1200">
                <a:latin typeface="Open Sans"/>
                <a:ea typeface="Open Sans"/>
                <a:cs typeface="Open Sans"/>
                <a:sym typeface="Open Sans"/>
              </a:rPr>
              <a:t>Tₛ = Time for 1 pixel movement (seconds)</a:t>
            </a:r>
            <a:endParaRPr sz="1200">
              <a:latin typeface="Open Sans"/>
              <a:ea typeface="Open Sans"/>
              <a:cs typeface="Open Sans"/>
              <a:sym typeface="Open Sans"/>
            </a:endParaRPr>
          </a:p>
          <a:p>
            <a:pPr marL="228600" lvl="0" indent="-228600" algn="l" rtl="0">
              <a:spcBef>
                <a:spcPts val="0"/>
              </a:spcBef>
              <a:spcAft>
                <a:spcPts val="0"/>
              </a:spcAft>
              <a:buNone/>
            </a:pPr>
            <a:r>
              <a:rPr lang="en" sz="1200">
                <a:latin typeface="Open Sans"/>
                <a:ea typeface="Open Sans"/>
                <a:cs typeface="Open Sans"/>
                <a:sym typeface="Open Sans"/>
              </a:rPr>
              <a:t>𝜙 = Star tracker FOV (Radians)</a:t>
            </a:r>
            <a:endParaRPr sz="1200">
              <a:latin typeface="Open Sans"/>
              <a:ea typeface="Open Sans"/>
              <a:cs typeface="Open Sans"/>
              <a:sym typeface="Open Sans"/>
            </a:endParaRPr>
          </a:p>
          <a:p>
            <a:pPr marL="228600" lvl="0" indent="-228600" algn="l" rtl="0">
              <a:spcBef>
                <a:spcPts val="0"/>
              </a:spcBef>
              <a:spcAft>
                <a:spcPts val="0"/>
              </a:spcAft>
              <a:buNone/>
            </a:pPr>
            <a:r>
              <a:rPr lang="en" sz="1200">
                <a:latin typeface="Open Sans"/>
                <a:ea typeface="Open Sans"/>
                <a:cs typeface="Open Sans"/>
                <a:sym typeface="Open Sans"/>
              </a:rPr>
              <a:t>nₚ = # of horizontal pixels</a:t>
            </a:r>
            <a:endParaRPr sz="1200">
              <a:latin typeface="Open Sans"/>
              <a:ea typeface="Open Sans"/>
              <a:cs typeface="Open Sans"/>
              <a:sym typeface="Open Sans"/>
            </a:endParaRPr>
          </a:p>
          <a:p>
            <a:pPr marL="228600" lvl="0" indent="-228600" algn="l" rtl="0">
              <a:spcBef>
                <a:spcPts val="0"/>
              </a:spcBef>
              <a:spcAft>
                <a:spcPts val="0"/>
              </a:spcAft>
              <a:buNone/>
            </a:pPr>
            <a:r>
              <a:rPr lang="en" sz="1200">
                <a:latin typeface="Open Sans"/>
                <a:ea typeface="Open Sans"/>
                <a:cs typeface="Open Sans"/>
                <a:sym typeface="Open Sans"/>
              </a:rPr>
              <a:t>⍵= Angular velocity of star image (rad/sec)</a:t>
            </a:r>
            <a:endParaRPr sz="1200">
              <a:latin typeface="Open Sans"/>
              <a:ea typeface="Open Sans"/>
              <a:cs typeface="Open Sans"/>
              <a:sym typeface="Open Sans"/>
            </a:endParaRPr>
          </a:p>
        </p:txBody>
      </p:sp>
      <p:pic>
        <p:nvPicPr>
          <p:cNvPr id="2255" name="Google Shape;2255;p90"/>
          <p:cNvPicPr preferRelativeResize="0"/>
          <p:nvPr/>
        </p:nvPicPr>
        <p:blipFill>
          <a:blip r:embed="rId5">
            <a:alphaModFix/>
          </a:blip>
          <a:stretch>
            <a:fillRect/>
          </a:stretch>
        </p:blipFill>
        <p:spPr>
          <a:xfrm>
            <a:off x="264075" y="3033949"/>
            <a:ext cx="4111557" cy="1348025"/>
          </a:xfrm>
          <a:prstGeom prst="rect">
            <a:avLst/>
          </a:prstGeom>
          <a:noFill/>
          <a:ln w="19050" cap="flat" cmpd="sng">
            <a:solidFill>
              <a:srgbClr val="222222"/>
            </a:solidFill>
            <a:prstDash val="solid"/>
            <a:round/>
            <a:headEnd type="none" w="sm" len="sm"/>
            <a:tailEnd type="none" w="sm" len="sm"/>
          </a:ln>
        </p:spPr>
      </p:pic>
      <p:cxnSp>
        <p:nvCxnSpPr>
          <p:cNvPr id="2256" name="Google Shape;2256;p90"/>
          <p:cNvCxnSpPr/>
          <p:nvPr/>
        </p:nvCxnSpPr>
        <p:spPr>
          <a:xfrm>
            <a:off x="2673250" y="3033950"/>
            <a:ext cx="8400" cy="791100"/>
          </a:xfrm>
          <a:prstGeom prst="straightConnector1">
            <a:avLst/>
          </a:prstGeom>
          <a:noFill/>
          <a:ln w="9525" cap="flat" cmpd="sng">
            <a:solidFill>
              <a:srgbClr val="FF0000"/>
            </a:solidFill>
            <a:prstDash val="solid"/>
            <a:round/>
            <a:headEnd type="none" w="med" len="med"/>
            <a:tailEnd type="none" w="med" len="med"/>
          </a:ln>
        </p:spPr>
      </p:cxnSp>
      <p:cxnSp>
        <p:nvCxnSpPr>
          <p:cNvPr id="2257" name="Google Shape;2257;p90"/>
          <p:cNvCxnSpPr/>
          <p:nvPr/>
        </p:nvCxnSpPr>
        <p:spPr>
          <a:xfrm flipH="1">
            <a:off x="2988800" y="3014700"/>
            <a:ext cx="900" cy="810300"/>
          </a:xfrm>
          <a:prstGeom prst="straightConnector1">
            <a:avLst/>
          </a:prstGeom>
          <a:noFill/>
          <a:ln w="9525" cap="flat" cmpd="sng">
            <a:solidFill>
              <a:srgbClr val="00FF00"/>
            </a:solidFill>
            <a:prstDash val="solid"/>
            <a:round/>
            <a:headEnd type="none" w="med" len="med"/>
            <a:tailEnd type="none" w="med" len="med"/>
          </a:ln>
        </p:spPr>
      </p:cxnSp>
      <p:sp>
        <p:nvSpPr>
          <p:cNvPr id="2258" name="Google Shape;2258;p90"/>
          <p:cNvSpPr/>
          <p:nvPr/>
        </p:nvSpPr>
        <p:spPr>
          <a:xfrm>
            <a:off x="4113850" y="4778025"/>
            <a:ext cx="12201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Requirements</a:t>
            </a:r>
            <a:endParaRPr sz="900" b="1">
              <a:solidFill>
                <a:schemeClr val="dk1"/>
              </a:solidFill>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p91"/>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Additional Risk/V&amp;V Material</a:t>
            </a:r>
            <a:endParaRPr/>
          </a:p>
        </p:txBody>
      </p:sp>
      <p:sp>
        <p:nvSpPr>
          <p:cNvPr id="2264" name="Google Shape;2264;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9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Scoring: Severity Weight Criteria</a:t>
            </a:r>
            <a:endParaRPr/>
          </a:p>
        </p:txBody>
      </p:sp>
      <p:sp>
        <p:nvSpPr>
          <p:cNvPr id="2270" name="Google Shape;2270;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79</a:t>
            </a:fld>
            <a:endParaRPr/>
          </a:p>
        </p:txBody>
      </p:sp>
      <p:sp>
        <p:nvSpPr>
          <p:cNvPr id="2271" name="Google Shape;2271;p92"/>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272" name="Google Shape;2272;p92"/>
          <p:cNvGraphicFramePr/>
          <p:nvPr/>
        </p:nvGraphicFramePr>
        <p:xfrm>
          <a:off x="239363" y="801478"/>
          <a:ext cx="8570000" cy="2996085"/>
        </p:xfrm>
        <a:graphic>
          <a:graphicData uri="http://schemas.openxmlformats.org/drawingml/2006/table">
            <a:tbl>
              <a:tblPr>
                <a:noFill/>
                <a:tableStyleId>{0BD34714-7692-4388-A2F0-9ED135EE1372}</a:tableStyleId>
              </a:tblPr>
              <a:tblGrid>
                <a:gridCol w="684875">
                  <a:extLst>
                    <a:ext uri="{9D8B030D-6E8A-4147-A177-3AD203B41FA5}">
                      <a16:colId xmlns:a16="http://schemas.microsoft.com/office/drawing/2014/main" val="20000"/>
                    </a:ext>
                  </a:extLst>
                </a:gridCol>
                <a:gridCol w="2288250">
                  <a:extLst>
                    <a:ext uri="{9D8B030D-6E8A-4147-A177-3AD203B41FA5}">
                      <a16:colId xmlns:a16="http://schemas.microsoft.com/office/drawing/2014/main" val="20001"/>
                    </a:ext>
                  </a:extLst>
                </a:gridCol>
                <a:gridCol w="5596875">
                  <a:extLst>
                    <a:ext uri="{9D8B030D-6E8A-4147-A177-3AD203B41FA5}">
                      <a16:colId xmlns:a16="http://schemas.microsoft.com/office/drawing/2014/main" val="20002"/>
                    </a:ext>
                  </a:extLst>
                </a:gridCol>
              </a:tblGrid>
              <a:tr h="544475">
                <a:tc>
                  <a:txBody>
                    <a:bodyPr/>
                    <a:lstStyle/>
                    <a:p>
                      <a:pPr marL="0" lvl="0" indent="0" algn="l"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txBody>
                  <a:tcPr marL="91425" marR="91425" marT="91425" marB="91425">
                    <a:solidFill>
                      <a:srgbClr val="00FF00"/>
                    </a:solidFill>
                  </a:tcPr>
                </a:tc>
                <a:tc>
                  <a:txBody>
                    <a:bodyPr/>
                    <a:lstStyle/>
                    <a:p>
                      <a:pPr marL="0" lvl="0" indent="0" algn="l" rtl="0">
                        <a:spcBef>
                          <a:spcPts val="0"/>
                        </a:spcBef>
                        <a:spcAft>
                          <a:spcPts val="0"/>
                        </a:spcAft>
                        <a:buNone/>
                      </a:pPr>
                      <a:r>
                        <a:rPr lang="en">
                          <a:latin typeface="Open Sans"/>
                          <a:ea typeface="Open Sans"/>
                          <a:cs typeface="Open Sans"/>
                          <a:sym typeface="Open Sans"/>
                        </a:rPr>
                        <a:t>Low severity</a:t>
                      </a:r>
                      <a:endParaRPr>
                        <a:latin typeface="Open Sans"/>
                        <a:ea typeface="Open Sans"/>
                        <a:cs typeface="Open Sans"/>
                        <a:sym typeface="Open Sans"/>
                      </a:endParaRPr>
                    </a:p>
                  </a:txBody>
                  <a:tcPr marL="91425" marR="91425" marT="91425" marB="91425">
                    <a:solidFill>
                      <a:srgbClr val="00FF00"/>
                    </a:solidFill>
                  </a:tcPr>
                </a:tc>
                <a:tc>
                  <a:txBody>
                    <a:bodyPr/>
                    <a:lstStyle/>
                    <a:p>
                      <a:pPr marL="0" lvl="0" indent="0" algn="l" rtl="0">
                        <a:spcBef>
                          <a:spcPts val="0"/>
                        </a:spcBef>
                        <a:spcAft>
                          <a:spcPts val="0"/>
                        </a:spcAft>
                        <a:buNone/>
                      </a:pPr>
                      <a:r>
                        <a:rPr lang="en">
                          <a:latin typeface="Open Sans"/>
                          <a:ea typeface="Open Sans"/>
                          <a:cs typeface="Open Sans"/>
                          <a:sym typeface="Open Sans"/>
                        </a:rPr>
                        <a:t>0 other components or subsystems impacted. All DRs met.</a:t>
                      </a:r>
                      <a:endParaRPr>
                        <a:latin typeface="Open Sans"/>
                        <a:ea typeface="Open Sans"/>
                        <a:cs typeface="Open Sans"/>
                        <a:sym typeface="Open Sans"/>
                      </a:endParaRPr>
                    </a:p>
                  </a:txBody>
                  <a:tcPr marL="91425" marR="91425" marT="91425" marB="91425">
                    <a:solidFill>
                      <a:srgbClr val="00FF00"/>
                    </a:solidFill>
                  </a:tcPr>
                </a:tc>
                <a:extLst>
                  <a:ext uri="{0D108BD9-81ED-4DB2-BD59-A6C34878D82A}">
                    <a16:rowId xmlns:a16="http://schemas.microsoft.com/office/drawing/2014/main" val="10000"/>
                  </a:ext>
                </a:extLst>
              </a:tr>
              <a:tr h="544475">
                <a:tc>
                  <a:txBody>
                    <a:bodyPr/>
                    <a:lstStyle/>
                    <a:p>
                      <a:pPr marL="0" lvl="0" indent="0" algn="l"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txBody>
                  <a:tcPr marL="91425" marR="91425" marT="91425" marB="91425">
                    <a:solidFill>
                      <a:srgbClr val="FFFF00"/>
                    </a:solidFill>
                  </a:tcPr>
                </a:tc>
                <a:tc>
                  <a:txBody>
                    <a:bodyPr/>
                    <a:lstStyle/>
                    <a:p>
                      <a:pPr marL="0" lvl="0" indent="0" algn="l" rtl="0">
                        <a:spcBef>
                          <a:spcPts val="0"/>
                        </a:spcBef>
                        <a:spcAft>
                          <a:spcPts val="0"/>
                        </a:spcAft>
                        <a:buNone/>
                      </a:pPr>
                      <a:r>
                        <a:rPr lang="en">
                          <a:latin typeface="Open Sans"/>
                          <a:ea typeface="Open Sans"/>
                          <a:cs typeface="Open Sans"/>
                          <a:sym typeface="Open Sans"/>
                        </a:rPr>
                        <a:t>Mild severity</a:t>
                      </a:r>
                      <a:endParaRPr>
                        <a:latin typeface="Open Sans"/>
                        <a:ea typeface="Open Sans"/>
                        <a:cs typeface="Open Sans"/>
                        <a:sym typeface="Open Sans"/>
                      </a:endParaRPr>
                    </a:p>
                  </a:txBody>
                  <a:tcPr marL="91425" marR="91425" marT="91425" marB="91425">
                    <a:solidFill>
                      <a:srgbClr val="FFFF00"/>
                    </a:solidFill>
                  </a:tcPr>
                </a:tc>
                <a:tc>
                  <a:txBody>
                    <a:bodyPr/>
                    <a:lstStyle/>
                    <a:p>
                      <a:pPr marL="0" lvl="0" indent="0" algn="l" rtl="0">
                        <a:spcBef>
                          <a:spcPts val="0"/>
                        </a:spcBef>
                        <a:spcAft>
                          <a:spcPts val="0"/>
                        </a:spcAft>
                        <a:buNone/>
                      </a:pPr>
                      <a:r>
                        <a:rPr lang="en">
                          <a:latin typeface="Open Sans"/>
                          <a:ea typeface="Open Sans"/>
                          <a:cs typeface="Open Sans"/>
                          <a:sym typeface="Open Sans"/>
                        </a:rPr>
                        <a:t>1-2 other components or subsystems impacted. Local DR not met.</a:t>
                      </a:r>
                      <a:endParaRPr>
                        <a:latin typeface="Open Sans"/>
                        <a:ea typeface="Open Sans"/>
                        <a:cs typeface="Open Sans"/>
                        <a:sym typeface="Open Sans"/>
                      </a:endParaRPr>
                    </a:p>
                  </a:txBody>
                  <a:tcPr marL="91425" marR="91425" marT="91425" marB="91425">
                    <a:solidFill>
                      <a:srgbClr val="FFFF00"/>
                    </a:solidFill>
                  </a:tcPr>
                </a:tc>
                <a:extLst>
                  <a:ext uri="{0D108BD9-81ED-4DB2-BD59-A6C34878D82A}">
                    <a16:rowId xmlns:a16="http://schemas.microsoft.com/office/drawing/2014/main" val="10001"/>
                  </a:ext>
                </a:extLst>
              </a:tr>
              <a:tr h="622900">
                <a:tc>
                  <a:txBody>
                    <a:bodyPr/>
                    <a:lstStyle/>
                    <a:p>
                      <a:pPr marL="0" lvl="0" indent="0" algn="l"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txBody>
                  <a:tcPr marL="91425" marR="91425" marT="91425" marB="91425">
                    <a:solidFill>
                      <a:srgbClr val="FFBC00"/>
                    </a:solidFill>
                  </a:tcPr>
                </a:tc>
                <a:tc>
                  <a:txBody>
                    <a:bodyPr/>
                    <a:lstStyle/>
                    <a:p>
                      <a:pPr marL="0" lvl="0" indent="0" algn="l" rtl="0">
                        <a:spcBef>
                          <a:spcPts val="0"/>
                        </a:spcBef>
                        <a:spcAft>
                          <a:spcPts val="0"/>
                        </a:spcAft>
                        <a:buNone/>
                      </a:pPr>
                      <a:r>
                        <a:rPr lang="en">
                          <a:latin typeface="Open Sans"/>
                          <a:ea typeface="Open Sans"/>
                          <a:cs typeface="Open Sans"/>
                          <a:sym typeface="Open Sans"/>
                        </a:rPr>
                        <a:t>Moderate severity</a:t>
                      </a:r>
                      <a:endParaRPr>
                        <a:latin typeface="Open Sans"/>
                        <a:ea typeface="Open Sans"/>
                        <a:cs typeface="Open Sans"/>
                        <a:sym typeface="Open Sans"/>
                      </a:endParaRPr>
                    </a:p>
                  </a:txBody>
                  <a:tcPr marL="91425" marR="91425" marT="91425" marB="91425">
                    <a:solidFill>
                      <a:srgbClr val="FFBC00"/>
                    </a:solidFill>
                  </a:tcPr>
                </a:tc>
                <a:tc>
                  <a:txBody>
                    <a:bodyPr/>
                    <a:lstStyle/>
                    <a:p>
                      <a:pPr marL="0" lvl="0" indent="0" algn="l" rtl="0">
                        <a:spcBef>
                          <a:spcPts val="0"/>
                        </a:spcBef>
                        <a:spcAft>
                          <a:spcPts val="0"/>
                        </a:spcAft>
                        <a:buNone/>
                      </a:pPr>
                      <a:r>
                        <a:rPr lang="en">
                          <a:latin typeface="Open Sans"/>
                          <a:ea typeface="Open Sans"/>
                          <a:cs typeface="Open Sans"/>
                          <a:sym typeface="Open Sans"/>
                        </a:rPr>
                        <a:t>Impact propagates forward to 2-3 other critical components or subsystems. </a:t>
                      </a:r>
                      <a:r>
                        <a:rPr lang="en">
                          <a:solidFill>
                            <a:schemeClr val="dk1"/>
                          </a:solidFill>
                          <a:latin typeface="Open Sans"/>
                          <a:ea typeface="Open Sans"/>
                          <a:cs typeface="Open Sans"/>
                          <a:sym typeface="Open Sans"/>
                        </a:rPr>
                        <a:t>“Compatibility” or interfacing DR not met.</a:t>
                      </a:r>
                      <a:endParaRPr>
                        <a:latin typeface="Open Sans"/>
                        <a:ea typeface="Open Sans"/>
                        <a:cs typeface="Open Sans"/>
                        <a:sym typeface="Open Sans"/>
                      </a:endParaRPr>
                    </a:p>
                  </a:txBody>
                  <a:tcPr marL="91425" marR="91425" marT="91425" marB="91425">
                    <a:solidFill>
                      <a:srgbClr val="FFBC00"/>
                    </a:solidFill>
                  </a:tcPr>
                </a:tc>
                <a:extLst>
                  <a:ext uri="{0D108BD9-81ED-4DB2-BD59-A6C34878D82A}">
                    <a16:rowId xmlns:a16="http://schemas.microsoft.com/office/drawing/2014/main" val="10002"/>
                  </a:ext>
                </a:extLst>
              </a:tr>
              <a:tr h="544475">
                <a:tc>
                  <a:txBody>
                    <a:bodyPr/>
                    <a:lstStyle/>
                    <a:p>
                      <a:pPr marL="0" lvl="0" indent="0" algn="l" rtl="0">
                        <a:spcBef>
                          <a:spcPts val="0"/>
                        </a:spcBef>
                        <a:spcAft>
                          <a:spcPts val="0"/>
                        </a:spcAft>
                        <a:buNone/>
                      </a:pPr>
                      <a:r>
                        <a:rPr lang="en">
                          <a:latin typeface="Open Sans"/>
                          <a:ea typeface="Open Sans"/>
                          <a:cs typeface="Open Sans"/>
                          <a:sym typeface="Open Sans"/>
                        </a:rPr>
                        <a:t>4</a:t>
                      </a:r>
                      <a:endParaRPr>
                        <a:latin typeface="Open Sans"/>
                        <a:ea typeface="Open Sans"/>
                        <a:cs typeface="Open Sans"/>
                        <a:sym typeface="Open Sans"/>
                      </a:endParaRPr>
                    </a:p>
                  </a:txBody>
                  <a:tcPr marL="91425" marR="91425" marT="91425" marB="91425">
                    <a:solidFill>
                      <a:srgbClr val="FF6F00"/>
                    </a:solidFill>
                  </a:tcPr>
                </a:tc>
                <a:tc>
                  <a:txBody>
                    <a:bodyPr/>
                    <a:lstStyle/>
                    <a:p>
                      <a:pPr marL="0" lvl="0" indent="0" algn="l" rtl="0">
                        <a:spcBef>
                          <a:spcPts val="0"/>
                        </a:spcBef>
                        <a:spcAft>
                          <a:spcPts val="0"/>
                        </a:spcAft>
                        <a:buNone/>
                      </a:pPr>
                      <a:r>
                        <a:rPr lang="en">
                          <a:latin typeface="Open Sans"/>
                          <a:ea typeface="Open Sans"/>
                          <a:cs typeface="Open Sans"/>
                          <a:sym typeface="Open Sans"/>
                        </a:rPr>
                        <a:t>Moderate to high severity</a:t>
                      </a:r>
                      <a:endParaRPr>
                        <a:latin typeface="Open Sans"/>
                        <a:ea typeface="Open Sans"/>
                        <a:cs typeface="Open Sans"/>
                        <a:sym typeface="Open Sans"/>
                      </a:endParaRPr>
                    </a:p>
                  </a:txBody>
                  <a:tcPr marL="91425" marR="91425" marT="91425" marB="91425">
                    <a:solidFill>
                      <a:srgbClr val="FF6F00"/>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Impact propagates forward to 2-3 other critical components or subsystems. Multiple DRs not met.</a:t>
                      </a:r>
                      <a:endParaRPr>
                        <a:latin typeface="Open Sans"/>
                        <a:ea typeface="Open Sans"/>
                        <a:cs typeface="Open Sans"/>
                        <a:sym typeface="Open Sans"/>
                      </a:endParaRPr>
                    </a:p>
                  </a:txBody>
                  <a:tcPr marL="91425" marR="91425" marT="91425" marB="91425">
                    <a:solidFill>
                      <a:srgbClr val="FF6F00"/>
                    </a:solidFill>
                  </a:tcPr>
                </a:tc>
                <a:extLst>
                  <a:ext uri="{0D108BD9-81ED-4DB2-BD59-A6C34878D82A}">
                    <a16:rowId xmlns:a16="http://schemas.microsoft.com/office/drawing/2014/main" val="10003"/>
                  </a:ext>
                </a:extLst>
              </a:tr>
              <a:tr h="544475">
                <a:tc>
                  <a:txBody>
                    <a:bodyPr/>
                    <a:lstStyle/>
                    <a:p>
                      <a:pPr marL="0" lvl="0" indent="0" algn="l" rtl="0">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L="91425" marR="91425" marT="91425" marB="91425">
                    <a:solidFill>
                      <a:srgbClr val="FF0000"/>
                    </a:solidFill>
                  </a:tcPr>
                </a:tc>
                <a:tc>
                  <a:txBody>
                    <a:bodyPr/>
                    <a:lstStyle/>
                    <a:p>
                      <a:pPr marL="0" lvl="0" indent="0" algn="l" rtl="0">
                        <a:spcBef>
                          <a:spcPts val="0"/>
                        </a:spcBef>
                        <a:spcAft>
                          <a:spcPts val="0"/>
                        </a:spcAft>
                        <a:buNone/>
                      </a:pPr>
                      <a:r>
                        <a:rPr lang="en">
                          <a:latin typeface="Open Sans"/>
                          <a:ea typeface="Open Sans"/>
                          <a:cs typeface="Open Sans"/>
                          <a:sym typeface="Open Sans"/>
                        </a:rPr>
                        <a:t>High severity</a:t>
                      </a:r>
                      <a:endParaRPr>
                        <a:latin typeface="Open Sans"/>
                        <a:ea typeface="Open Sans"/>
                        <a:cs typeface="Open Sans"/>
                        <a:sym typeface="Open Sans"/>
                      </a:endParaRPr>
                    </a:p>
                  </a:txBody>
                  <a:tcPr marL="91425" marR="91425" marT="91425" marB="91425">
                    <a:solidFill>
                      <a:srgbClr val="FF0000"/>
                    </a:solidFill>
                  </a:tcPr>
                </a:tc>
                <a:tc>
                  <a:txBody>
                    <a:bodyPr/>
                    <a:lstStyle/>
                    <a:p>
                      <a:pPr marL="0" lvl="0" indent="0" algn="l" rtl="0">
                        <a:spcBef>
                          <a:spcPts val="0"/>
                        </a:spcBef>
                        <a:spcAft>
                          <a:spcPts val="0"/>
                        </a:spcAft>
                        <a:buNone/>
                      </a:pPr>
                      <a:r>
                        <a:rPr lang="en">
                          <a:latin typeface="Open Sans"/>
                          <a:ea typeface="Open Sans"/>
                          <a:cs typeface="Open Sans"/>
                          <a:sym typeface="Open Sans"/>
                        </a:rPr>
                        <a:t>All (or most critical) subsystems and components impacted. </a:t>
                      </a:r>
                      <a:br>
                        <a:rPr lang="en">
                          <a:latin typeface="Open Sans"/>
                          <a:ea typeface="Open Sans"/>
                          <a:cs typeface="Open Sans"/>
                          <a:sym typeface="Open Sans"/>
                        </a:rPr>
                      </a:br>
                      <a:r>
                        <a:rPr lang="en">
                          <a:latin typeface="Open Sans"/>
                          <a:ea typeface="Open Sans"/>
                          <a:cs typeface="Open Sans"/>
                          <a:sym typeface="Open Sans"/>
                        </a:rPr>
                        <a:t>FR not met. </a:t>
                      </a:r>
                      <a:endParaRPr>
                        <a:latin typeface="Open Sans"/>
                        <a:ea typeface="Open Sans"/>
                        <a:cs typeface="Open Sans"/>
                        <a:sym typeface="Open Sans"/>
                      </a:endParaRPr>
                    </a:p>
                  </a:txBody>
                  <a:tcPr marL="91425" marR="91425" marT="91425" marB="91425">
                    <a:solidFill>
                      <a:srgbClr val="FF00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1"/>
          <p:cNvSpPr/>
          <p:nvPr/>
        </p:nvSpPr>
        <p:spPr>
          <a:xfrm>
            <a:off x="1447800" y="752475"/>
            <a:ext cx="5838900" cy="3771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Detailed Design Breakdown (Mass &amp; Volume)</a:t>
            </a:r>
            <a:endParaRPr/>
          </a:p>
        </p:txBody>
      </p:sp>
      <p:sp>
        <p:nvSpPr>
          <p:cNvPr id="494" name="Google Shape;4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495" name="Google Shape;495;p21"/>
          <p:cNvGrpSpPr/>
          <p:nvPr/>
        </p:nvGrpSpPr>
        <p:grpSpPr>
          <a:xfrm>
            <a:off x="1657175" y="883749"/>
            <a:ext cx="6229677" cy="3604461"/>
            <a:chOff x="1428575" y="883749"/>
            <a:chExt cx="6229677" cy="3604461"/>
          </a:xfrm>
        </p:grpSpPr>
        <p:pic>
          <p:nvPicPr>
            <p:cNvPr id="496" name="Google Shape;496;p21"/>
            <p:cNvPicPr preferRelativeResize="0"/>
            <p:nvPr/>
          </p:nvPicPr>
          <p:blipFill>
            <a:blip r:embed="rId3">
              <a:alphaModFix/>
            </a:blip>
            <a:stretch>
              <a:fillRect/>
            </a:stretch>
          </p:blipFill>
          <p:spPr>
            <a:xfrm>
              <a:off x="1690048" y="1195927"/>
              <a:ext cx="4923968" cy="2908053"/>
            </a:xfrm>
            <a:prstGeom prst="rect">
              <a:avLst/>
            </a:prstGeom>
            <a:noFill/>
            <a:ln>
              <a:noFill/>
            </a:ln>
          </p:spPr>
        </p:pic>
        <p:cxnSp>
          <p:nvCxnSpPr>
            <p:cNvPr id="497" name="Google Shape;497;p21"/>
            <p:cNvCxnSpPr/>
            <p:nvPr/>
          </p:nvCxnSpPr>
          <p:spPr>
            <a:xfrm flipH="1">
              <a:off x="1629110" y="1142717"/>
              <a:ext cx="598200" cy="365700"/>
            </a:xfrm>
            <a:prstGeom prst="straightConnector1">
              <a:avLst/>
            </a:prstGeom>
            <a:noFill/>
            <a:ln w="19050" cap="flat" cmpd="sng">
              <a:solidFill>
                <a:srgbClr val="FF0000"/>
              </a:solidFill>
              <a:prstDash val="solid"/>
              <a:round/>
              <a:headEnd type="none" w="med" len="med"/>
              <a:tailEnd type="none" w="med" len="med"/>
            </a:ln>
          </p:spPr>
        </p:cxnSp>
        <p:cxnSp>
          <p:nvCxnSpPr>
            <p:cNvPr id="498" name="Google Shape;498;p21"/>
            <p:cNvCxnSpPr/>
            <p:nvPr/>
          </p:nvCxnSpPr>
          <p:spPr>
            <a:xfrm rot="10800000">
              <a:off x="2198933" y="4033497"/>
              <a:ext cx="3230100" cy="176400"/>
            </a:xfrm>
            <a:prstGeom prst="straightConnector1">
              <a:avLst/>
            </a:prstGeom>
            <a:noFill/>
            <a:ln w="19050" cap="flat" cmpd="sng">
              <a:solidFill>
                <a:srgbClr val="FF0000"/>
              </a:solidFill>
              <a:prstDash val="solid"/>
              <a:round/>
              <a:headEnd type="none" w="med" len="med"/>
              <a:tailEnd type="none" w="med" len="med"/>
            </a:ln>
          </p:spPr>
        </p:cxnSp>
        <p:cxnSp>
          <p:nvCxnSpPr>
            <p:cNvPr id="499" name="Google Shape;499;p21"/>
            <p:cNvCxnSpPr/>
            <p:nvPr/>
          </p:nvCxnSpPr>
          <p:spPr>
            <a:xfrm flipH="1">
              <a:off x="6731775" y="1362075"/>
              <a:ext cx="2400" cy="2735100"/>
            </a:xfrm>
            <a:prstGeom prst="straightConnector1">
              <a:avLst/>
            </a:prstGeom>
            <a:noFill/>
            <a:ln w="19050" cap="flat" cmpd="sng">
              <a:solidFill>
                <a:srgbClr val="FF0000"/>
              </a:solidFill>
              <a:prstDash val="solid"/>
              <a:round/>
              <a:headEnd type="none" w="med" len="med"/>
              <a:tailEnd type="none" w="med" len="med"/>
            </a:ln>
          </p:spPr>
        </p:cxnSp>
        <p:sp>
          <p:nvSpPr>
            <p:cNvPr id="500" name="Google Shape;500;p21"/>
            <p:cNvSpPr txBox="1"/>
            <p:nvPr/>
          </p:nvSpPr>
          <p:spPr>
            <a:xfrm>
              <a:off x="6232652" y="959949"/>
              <a:ext cx="14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6.12cm</a:t>
              </a:r>
              <a:endParaRPr b="1">
                <a:solidFill>
                  <a:srgbClr val="FF0000"/>
                </a:solidFill>
              </a:endParaRPr>
            </a:p>
          </p:txBody>
        </p:sp>
        <p:sp>
          <p:nvSpPr>
            <p:cNvPr id="501" name="Google Shape;501;p21"/>
            <p:cNvSpPr txBox="1"/>
            <p:nvPr/>
          </p:nvSpPr>
          <p:spPr>
            <a:xfrm>
              <a:off x="3129223" y="4088010"/>
              <a:ext cx="16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9.39cm</a:t>
              </a:r>
              <a:endParaRPr b="1">
                <a:solidFill>
                  <a:srgbClr val="FF0000"/>
                </a:solidFill>
              </a:endParaRPr>
            </a:p>
          </p:txBody>
        </p:sp>
        <p:sp>
          <p:nvSpPr>
            <p:cNvPr id="502" name="Google Shape;502;p21"/>
            <p:cNvSpPr txBox="1"/>
            <p:nvPr/>
          </p:nvSpPr>
          <p:spPr>
            <a:xfrm>
              <a:off x="1428575" y="883749"/>
              <a:ext cx="168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5.00cm</a:t>
              </a:r>
              <a:endParaRPr b="1">
                <a:solidFill>
                  <a:srgbClr val="FF0000"/>
                </a:solidFill>
              </a:endParaRPr>
            </a:p>
          </p:txBody>
        </p:sp>
      </p:grpSp>
      <p:sp>
        <p:nvSpPr>
          <p:cNvPr id="503" name="Google Shape;503;p21"/>
          <p:cNvSpPr txBox="1"/>
          <p:nvPr/>
        </p:nvSpPr>
        <p:spPr>
          <a:xfrm>
            <a:off x="7359077" y="2416274"/>
            <a:ext cx="1425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Mass:</a:t>
            </a:r>
            <a:br>
              <a:rPr lang="en" b="1">
                <a:solidFill>
                  <a:srgbClr val="FF0000"/>
                </a:solidFill>
                <a:latin typeface="Open Sans"/>
                <a:ea typeface="Open Sans"/>
                <a:cs typeface="Open Sans"/>
                <a:sym typeface="Open Sans"/>
              </a:rPr>
            </a:br>
            <a:r>
              <a:rPr lang="en" b="1">
                <a:solidFill>
                  <a:srgbClr val="FF0000"/>
                </a:solidFill>
                <a:latin typeface="Open Sans"/>
                <a:ea typeface="Open Sans"/>
                <a:cs typeface="Open Sans"/>
                <a:sym typeface="Open Sans"/>
              </a:rPr>
              <a:t>305-325g</a:t>
            </a:r>
            <a:endParaRPr b="1">
              <a:solidFill>
                <a:srgbClr val="FF0000"/>
              </a:solidFill>
              <a:latin typeface="Open Sans"/>
              <a:ea typeface="Open Sans"/>
              <a:cs typeface="Open Sans"/>
              <a:sym typeface="Open Sans"/>
            </a:endParaRPr>
          </a:p>
        </p:txBody>
      </p:sp>
      <p:sp>
        <p:nvSpPr>
          <p:cNvPr id="504" name="Google Shape;504;p21">
            <a:hlinkClick r:id="rId4" action="ppaction://hlinksldjump"/>
          </p:cNvPr>
          <p:cNvSpPr txBox="1"/>
          <p:nvPr/>
        </p:nvSpPr>
        <p:spPr>
          <a:xfrm>
            <a:off x="7800975" y="4371975"/>
            <a:ext cx="1295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accent5"/>
                </a:solidFill>
              </a:rPr>
              <a:t>Mass Budget</a:t>
            </a:r>
            <a:endParaRPr sz="1000" u="sng">
              <a:solidFill>
                <a:schemeClr val="accent5"/>
              </a:solidFill>
            </a:endParaRPr>
          </a:p>
        </p:txBody>
      </p:sp>
      <p:sp>
        <p:nvSpPr>
          <p:cNvPr id="505" name="Google Shape;505;p21">
            <a:hlinkClick r:id="rId5" action="ppaction://hlinksldjump"/>
          </p:cNvPr>
          <p:cNvSpPr txBox="1"/>
          <p:nvPr/>
        </p:nvSpPr>
        <p:spPr>
          <a:xfrm>
            <a:off x="7587675" y="4152900"/>
            <a:ext cx="1737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hlinkClick r:id="rId5" action="ppaction://hlinksldjump"/>
              </a:rPr>
              <a:t>Additional Views</a:t>
            </a:r>
            <a:endParaRPr sz="1000"/>
          </a:p>
        </p:txBody>
      </p:sp>
      <p:sp>
        <p:nvSpPr>
          <p:cNvPr id="506" name="Google Shape;506;p21"/>
          <p:cNvSpPr txBox="1"/>
          <p:nvPr/>
        </p:nvSpPr>
        <p:spPr>
          <a:xfrm>
            <a:off x="7359075" y="1701100"/>
            <a:ext cx="153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Volume:</a:t>
            </a:r>
            <a:br>
              <a:rPr lang="en" b="1">
                <a:solidFill>
                  <a:srgbClr val="FF0000"/>
                </a:solidFill>
                <a:latin typeface="Open Sans"/>
                <a:ea typeface="Open Sans"/>
                <a:cs typeface="Open Sans"/>
                <a:sym typeface="Open Sans"/>
              </a:rPr>
            </a:br>
            <a:r>
              <a:rPr lang="en" b="1">
                <a:solidFill>
                  <a:srgbClr val="FF0000"/>
                </a:solidFill>
                <a:latin typeface="Open Sans"/>
                <a:ea typeface="Open Sans"/>
                <a:cs typeface="Open Sans"/>
                <a:sym typeface="Open Sans"/>
              </a:rPr>
              <a:t>Less than 0.5U</a:t>
            </a:r>
            <a:endParaRPr b="1">
              <a:solidFill>
                <a:srgbClr val="FF0000"/>
              </a:solidFill>
              <a:latin typeface="Open Sans"/>
              <a:ea typeface="Open Sans"/>
              <a:cs typeface="Open Sans"/>
              <a:sym typeface="Open Sans"/>
            </a:endParaRPr>
          </a:p>
        </p:txBody>
      </p:sp>
      <p:sp>
        <p:nvSpPr>
          <p:cNvPr id="507" name="Google Shape;507;p21"/>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9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Scoring: Likelihood Weight Criteria</a:t>
            </a:r>
            <a:endParaRPr/>
          </a:p>
        </p:txBody>
      </p:sp>
      <p:sp>
        <p:nvSpPr>
          <p:cNvPr id="2278" name="Google Shape;2278;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80</a:t>
            </a:fld>
            <a:endParaRPr/>
          </a:p>
        </p:txBody>
      </p:sp>
      <p:sp>
        <p:nvSpPr>
          <p:cNvPr id="2279" name="Google Shape;2279;p93"/>
          <p:cNvSpPr/>
          <p:nvPr/>
        </p:nvSpPr>
        <p:spPr>
          <a:xfrm>
            <a:off x="5206779" y="4778025"/>
            <a:ext cx="6630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2280" name="Google Shape;2280;p93"/>
          <p:cNvGraphicFramePr/>
          <p:nvPr/>
        </p:nvGraphicFramePr>
        <p:xfrm>
          <a:off x="922650" y="1208615"/>
          <a:ext cx="7298700" cy="2726270"/>
        </p:xfrm>
        <a:graphic>
          <a:graphicData uri="http://schemas.openxmlformats.org/drawingml/2006/table">
            <a:tbl>
              <a:tblPr>
                <a:noFill/>
                <a:tableStyleId>{0BD34714-7692-4388-A2F0-9ED135EE1372}</a:tableStyleId>
              </a:tblPr>
              <a:tblGrid>
                <a:gridCol w="1104625">
                  <a:extLst>
                    <a:ext uri="{9D8B030D-6E8A-4147-A177-3AD203B41FA5}">
                      <a16:colId xmlns:a16="http://schemas.microsoft.com/office/drawing/2014/main" val="20000"/>
                    </a:ext>
                  </a:extLst>
                </a:gridCol>
                <a:gridCol w="2013175">
                  <a:extLst>
                    <a:ext uri="{9D8B030D-6E8A-4147-A177-3AD203B41FA5}">
                      <a16:colId xmlns:a16="http://schemas.microsoft.com/office/drawing/2014/main" val="20001"/>
                    </a:ext>
                  </a:extLst>
                </a:gridCol>
                <a:gridCol w="4180900">
                  <a:extLst>
                    <a:ext uri="{9D8B030D-6E8A-4147-A177-3AD203B41FA5}">
                      <a16:colId xmlns:a16="http://schemas.microsoft.com/office/drawing/2014/main" val="20002"/>
                    </a:ext>
                  </a:extLst>
                </a:gridCol>
              </a:tblGrid>
              <a:tr h="471400">
                <a:tc>
                  <a:txBody>
                    <a:bodyPr/>
                    <a:lstStyle/>
                    <a:p>
                      <a:pPr marL="0" lvl="0" indent="0" algn="l"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txBody>
                  <a:tcPr marL="91425" marR="91425" marT="91425" marB="91425">
                    <a:solidFill>
                      <a:srgbClr val="00FF00"/>
                    </a:solidFill>
                  </a:tcPr>
                </a:tc>
                <a:tc>
                  <a:txBody>
                    <a:bodyPr/>
                    <a:lstStyle/>
                    <a:p>
                      <a:pPr marL="0" lvl="0" indent="0" algn="l" rtl="0">
                        <a:spcBef>
                          <a:spcPts val="0"/>
                        </a:spcBef>
                        <a:spcAft>
                          <a:spcPts val="0"/>
                        </a:spcAft>
                        <a:buNone/>
                      </a:pPr>
                      <a:r>
                        <a:rPr lang="en">
                          <a:latin typeface="Open Sans"/>
                          <a:ea typeface="Open Sans"/>
                          <a:cs typeface="Open Sans"/>
                          <a:sym typeface="Open Sans"/>
                        </a:rPr>
                        <a:t>Low likelihood</a:t>
                      </a:r>
                      <a:endParaRPr>
                        <a:latin typeface="Open Sans"/>
                        <a:ea typeface="Open Sans"/>
                        <a:cs typeface="Open Sans"/>
                        <a:sym typeface="Open Sans"/>
                      </a:endParaRPr>
                    </a:p>
                  </a:txBody>
                  <a:tcPr marL="91425" marR="91425" marT="91425" marB="91425">
                    <a:solidFill>
                      <a:srgbClr val="00FF00"/>
                    </a:solidFill>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Out of scope of project and testing</a:t>
                      </a:r>
                      <a:endParaRPr>
                        <a:latin typeface="Open Sans"/>
                        <a:ea typeface="Open Sans"/>
                        <a:cs typeface="Open Sans"/>
                        <a:sym typeface="Open Sans"/>
                      </a:endParaRPr>
                    </a:p>
                  </a:txBody>
                  <a:tcPr marL="91425" marR="91425" marT="91425" marB="91425">
                    <a:solidFill>
                      <a:srgbClr val="00FF00"/>
                    </a:solidFill>
                  </a:tcPr>
                </a:tc>
                <a:extLst>
                  <a:ext uri="{0D108BD9-81ED-4DB2-BD59-A6C34878D82A}">
                    <a16:rowId xmlns:a16="http://schemas.microsoft.com/office/drawing/2014/main" val="10000"/>
                  </a:ext>
                </a:extLst>
              </a:tr>
              <a:tr h="548125">
                <a:tc>
                  <a:txBody>
                    <a:bodyPr/>
                    <a:lstStyle/>
                    <a:p>
                      <a:pPr marL="0" lvl="0" indent="0" algn="l"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txBody>
                  <a:tcPr marL="91425" marR="91425" marT="91425" marB="91425">
                    <a:solidFill>
                      <a:srgbClr val="FFFF00"/>
                    </a:solidFill>
                  </a:tcPr>
                </a:tc>
                <a:tc>
                  <a:txBody>
                    <a:bodyPr/>
                    <a:lstStyle/>
                    <a:p>
                      <a:pPr marL="0" lvl="0" indent="0" algn="l" rtl="0">
                        <a:spcBef>
                          <a:spcPts val="0"/>
                        </a:spcBef>
                        <a:spcAft>
                          <a:spcPts val="0"/>
                        </a:spcAft>
                        <a:buNone/>
                      </a:pPr>
                      <a:r>
                        <a:rPr lang="en">
                          <a:latin typeface="Open Sans"/>
                          <a:ea typeface="Open Sans"/>
                          <a:cs typeface="Open Sans"/>
                          <a:sym typeface="Open Sans"/>
                        </a:rPr>
                        <a:t>Mild likelihood</a:t>
                      </a:r>
                      <a:endParaRPr>
                        <a:latin typeface="Open Sans"/>
                        <a:ea typeface="Open Sans"/>
                        <a:cs typeface="Open Sans"/>
                        <a:sym typeface="Open Sans"/>
                      </a:endParaRPr>
                    </a:p>
                  </a:txBody>
                  <a:tcPr marL="91425" marR="91425" marT="91425" marB="91425">
                    <a:solidFill>
                      <a:srgbClr val="FFFF00"/>
                    </a:solidFill>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Could occur under specific circumstances</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txBody>
                  <a:tcPr marL="91425" marR="91425" marT="91425" marB="91425">
                    <a:solidFill>
                      <a:srgbClr val="FFFF00"/>
                    </a:solidFill>
                  </a:tcPr>
                </a:tc>
                <a:extLst>
                  <a:ext uri="{0D108BD9-81ED-4DB2-BD59-A6C34878D82A}">
                    <a16:rowId xmlns:a16="http://schemas.microsoft.com/office/drawing/2014/main" val="10001"/>
                  </a:ext>
                </a:extLst>
              </a:tr>
              <a:tr h="454750">
                <a:tc>
                  <a:txBody>
                    <a:bodyPr/>
                    <a:lstStyle/>
                    <a:p>
                      <a:pPr marL="0" lvl="0" indent="0" algn="l"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txBody>
                  <a:tcPr marL="91425" marR="91425" marT="91425" marB="91425">
                    <a:solidFill>
                      <a:srgbClr val="FFBC00"/>
                    </a:solidFill>
                  </a:tcPr>
                </a:tc>
                <a:tc>
                  <a:txBody>
                    <a:bodyPr/>
                    <a:lstStyle/>
                    <a:p>
                      <a:pPr marL="0" lvl="0" indent="0" algn="l" rtl="0">
                        <a:spcBef>
                          <a:spcPts val="0"/>
                        </a:spcBef>
                        <a:spcAft>
                          <a:spcPts val="0"/>
                        </a:spcAft>
                        <a:buNone/>
                      </a:pPr>
                      <a:r>
                        <a:rPr lang="en">
                          <a:latin typeface="Open Sans"/>
                          <a:ea typeface="Open Sans"/>
                          <a:cs typeface="Open Sans"/>
                          <a:sym typeface="Open Sans"/>
                        </a:rPr>
                        <a:t>Moderate likelihood</a:t>
                      </a:r>
                      <a:endParaRPr>
                        <a:latin typeface="Open Sans"/>
                        <a:ea typeface="Open Sans"/>
                        <a:cs typeface="Open Sans"/>
                        <a:sym typeface="Open Sans"/>
                      </a:endParaRPr>
                    </a:p>
                  </a:txBody>
                  <a:tcPr marL="91425" marR="91425" marT="91425" marB="91425">
                    <a:solidFill>
                      <a:srgbClr val="FFBC00"/>
                    </a:solidFill>
                  </a:tcPr>
                </a:tc>
                <a:tc>
                  <a:txBody>
                    <a:bodyPr/>
                    <a:lstStyle/>
                    <a:p>
                      <a:pPr marL="0" lvl="0" indent="0" algn="l" rtl="0">
                        <a:spcBef>
                          <a:spcPts val="0"/>
                        </a:spcBef>
                        <a:spcAft>
                          <a:spcPts val="0"/>
                        </a:spcAft>
                        <a:buNone/>
                      </a:pPr>
                      <a:r>
                        <a:rPr lang="en">
                          <a:latin typeface="Open Sans"/>
                          <a:ea typeface="Open Sans"/>
                          <a:cs typeface="Open Sans"/>
                          <a:sym typeface="Open Sans"/>
                        </a:rPr>
                        <a:t>Occurs for less than half of operational time</a:t>
                      </a:r>
                      <a:endParaRPr>
                        <a:latin typeface="Open Sans"/>
                        <a:ea typeface="Open Sans"/>
                        <a:cs typeface="Open Sans"/>
                        <a:sym typeface="Open Sans"/>
                      </a:endParaRPr>
                    </a:p>
                  </a:txBody>
                  <a:tcPr marL="91425" marR="91425" marT="91425" marB="91425">
                    <a:solidFill>
                      <a:srgbClr val="FFBC00"/>
                    </a:solidFill>
                  </a:tcPr>
                </a:tc>
                <a:extLst>
                  <a:ext uri="{0D108BD9-81ED-4DB2-BD59-A6C34878D82A}">
                    <a16:rowId xmlns:a16="http://schemas.microsoft.com/office/drawing/2014/main" val="10002"/>
                  </a:ext>
                </a:extLst>
              </a:tr>
              <a:tr h="502875">
                <a:tc>
                  <a:txBody>
                    <a:bodyPr/>
                    <a:lstStyle/>
                    <a:p>
                      <a:pPr marL="0" lvl="0" indent="0" algn="l" rtl="0">
                        <a:spcBef>
                          <a:spcPts val="0"/>
                        </a:spcBef>
                        <a:spcAft>
                          <a:spcPts val="0"/>
                        </a:spcAft>
                        <a:buNone/>
                      </a:pPr>
                      <a:r>
                        <a:rPr lang="en">
                          <a:latin typeface="Open Sans"/>
                          <a:ea typeface="Open Sans"/>
                          <a:cs typeface="Open Sans"/>
                          <a:sym typeface="Open Sans"/>
                        </a:rPr>
                        <a:t>4</a:t>
                      </a:r>
                      <a:endParaRPr>
                        <a:latin typeface="Open Sans"/>
                        <a:ea typeface="Open Sans"/>
                        <a:cs typeface="Open Sans"/>
                        <a:sym typeface="Open Sans"/>
                      </a:endParaRPr>
                    </a:p>
                  </a:txBody>
                  <a:tcPr marL="91425" marR="91425" marT="91425" marB="91425">
                    <a:solidFill>
                      <a:srgbClr val="FF9900"/>
                    </a:solidFill>
                  </a:tcPr>
                </a:tc>
                <a:tc>
                  <a:txBody>
                    <a:bodyPr/>
                    <a:lstStyle/>
                    <a:p>
                      <a:pPr marL="0" lvl="0" indent="0" algn="l" rtl="0">
                        <a:spcBef>
                          <a:spcPts val="0"/>
                        </a:spcBef>
                        <a:spcAft>
                          <a:spcPts val="0"/>
                        </a:spcAft>
                        <a:buNone/>
                      </a:pPr>
                      <a:r>
                        <a:rPr lang="en">
                          <a:latin typeface="Open Sans"/>
                          <a:ea typeface="Open Sans"/>
                          <a:cs typeface="Open Sans"/>
                          <a:sym typeface="Open Sans"/>
                        </a:rPr>
                        <a:t>High likelihood</a:t>
                      </a:r>
                      <a:endParaRPr>
                        <a:latin typeface="Open Sans"/>
                        <a:ea typeface="Open Sans"/>
                        <a:cs typeface="Open Sans"/>
                        <a:sym typeface="Open Sans"/>
                      </a:endParaRPr>
                    </a:p>
                  </a:txBody>
                  <a:tcPr marL="91425" marR="91425" marT="91425" marB="91425">
                    <a:solidFill>
                      <a:srgbClr val="FF9900"/>
                    </a:solidFill>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Occurs more than 70% of operation</a:t>
                      </a:r>
                      <a:endParaRPr>
                        <a:latin typeface="Open Sans"/>
                        <a:ea typeface="Open Sans"/>
                        <a:cs typeface="Open Sans"/>
                        <a:sym typeface="Open Sans"/>
                      </a:endParaRPr>
                    </a:p>
                  </a:txBody>
                  <a:tcPr marL="91425" marR="91425" marT="91425" marB="91425">
                    <a:solidFill>
                      <a:srgbClr val="FF9900"/>
                    </a:solidFill>
                  </a:tcPr>
                </a:tc>
                <a:extLst>
                  <a:ext uri="{0D108BD9-81ED-4DB2-BD59-A6C34878D82A}">
                    <a16:rowId xmlns:a16="http://schemas.microsoft.com/office/drawing/2014/main" val="10003"/>
                  </a:ext>
                </a:extLst>
              </a:tr>
              <a:tr h="687675">
                <a:tc>
                  <a:txBody>
                    <a:bodyPr/>
                    <a:lstStyle/>
                    <a:p>
                      <a:pPr marL="0" lvl="0" indent="0" algn="l" rtl="0">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L="91425" marR="91425" marT="91425" marB="91425">
                    <a:solidFill>
                      <a:srgbClr val="FF0000"/>
                    </a:solidFill>
                  </a:tcPr>
                </a:tc>
                <a:tc>
                  <a:txBody>
                    <a:bodyPr/>
                    <a:lstStyle/>
                    <a:p>
                      <a:pPr marL="0" lvl="0" indent="0" algn="l" rtl="0">
                        <a:spcBef>
                          <a:spcPts val="0"/>
                        </a:spcBef>
                        <a:spcAft>
                          <a:spcPts val="0"/>
                        </a:spcAft>
                        <a:buNone/>
                      </a:pPr>
                      <a:r>
                        <a:rPr lang="en">
                          <a:latin typeface="Open Sans"/>
                          <a:ea typeface="Open Sans"/>
                          <a:cs typeface="Open Sans"/>
                          <a:sym typeface="Open Sans"/>
                        </a:rPr>
                        <a:t>Extreme likelihood</a:t>
                      </a:r>
                      <a:endParaRPr>
                        <a:latin typeface="Open Sans"/>
                        <a:ea typeface="Open Sans"/>
                        <a:cs typeface="Open Sans"/>
                        <a:sym typeface="Open Sans"/>
                      </a:endParaRPr>
                    </a:p>
                  </a:txBody>
                  <a:tcPr marL="91425" marR="91425" marT="91425" marB="91425">
                    <a:solidFill>
                      <a:srgbClr val="FF0000"/>
                    </a:solidFill>
                  </a:tcPr>
                </a:tc>
                <a:tc>
                  <a:txBody>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Guaranteed to happen 100% of operation</a:t>
                      </a:r>
                      <a:endParaRPr>
                        <a:solidFill>
                          <a:schemeClr val="dk1"/>
                        </a:solidFill>
                        <a:latin typeface="Open Sans"/>
                        <a:ea typeface="Open Sans"/>
                        <a:cs typeface="Open Sans"/>
                        <a:sym typeface="Open Sans"/>
                      </a:endParaRPr>
                    </a:p>
                  </a:txBody>
                  <a:tcPr marL="91425" marR="91425" marT="91425" marB="91425">
                    <a:solidFill>
                      <a:srgbClr val="FF00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9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0" i="1"/>
              <a:t>[OPT.A]</a:t>
            </a:r>
            <a:r>
              <a:rPr lang="en"/>
              <a:t> Limited Knowledge of Optical System</a:t>
            </a:r>
            <a:endParaRPr/>
          </a:p>
        </p:txBody>
      </p:sp>
      <p:sp>
        <p:nvSpPr>
          <p:cNvPr id="2286" name="Google Shape;2286;p94"/>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dirty="0"/>
              <a:t>Team members of CubIST have little to no experience with optical hardware, design and implementation, and is not taught in conventional aerospace courses. Learning curve on optical hardware is considerable, as level of depth that is involved with camera systems can easily be analyzed longer than allotted time for the project.</a:t>
            </a:r>
            <a:endParaRPr sz="1600" dirty="0"/>
          </a:p>
        </p:txBody>
      </p:sp>
      <p:sp>
        <p:nvSpPr>
          <p:cNvPr id="2287" name="Google Shape;2287;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81</a:t>
            </a:fld>
            <a:endParaRPr/>
          </a:p>
        </p:txBody>
      </p:sp>
      <p:sp>
        <p:nvSpPr>
          <p:cNvPr id="2288" name="Google Shape;2288;p94"/>
          <p:cNvSpPr txBox="1"/>
          <p:nvPr/>
        </p:nvSpPr>
        <p:spPr>
          <a:xfrm>
            <a:off x="289200" y="1899775"/>
            <a:ext cx="85656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With that being said, we’ve been reaching to all accessible avenues for external guidance on the optical hardware, consistently analyzing research papers/textbooks and discussing our system with doctorate level students and faculty members that are well versed in the optical regime. </a:t>
            </a:r>
            <a:endParaRPr sz="1600">
              <a:solidFill>
                <a:schemeClr val="dk2"/>
              </a:solidFill>
              <a:latin typeface="Open Sans"/>
              <a:ea typeface="Open Sans"/>
              <a:cs typeface="Open Sans"/>
              <a:sym typeface="Open Sans"/>
            </a:endParaRPr>
          </a:p>
        </p:txBody>
      </p:sp>
      <p:sp>
        <p:nvSpPr>
          <p:cNvPr id="2289" name="Google Shape;2289;p94"/>
          <p:cNvSpPr txBox="1"/>
          <p:nvPr/>
        </p:nvSpPr>
        <p:spPr>
          <a:xfrm>
            <a:off x="311700" y="3012275"/>
            <a:ext cx="7011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Research and analysis will be continued through next semester to further deepen what is needed to better test and validate our design with lower level understanding</a:t>
            </a:r>
            <a:endParaRPr sz="1600">
              <a:solidFill>
                <a:schemeClr val="dk2"/>
              </a:solidFill>
              <a:latin typeface="Open Sans"/>
              <a:ea typeface="Open Sans"/>
              <a:cs typeface="Open Sans"/>
              <a:sym typeface="Open Sans"/>
            </a:endParaRPr>
          </a:p>
        </p:txBody>
      </p:sp>
      <p:sp>
        <p:nvSpPr>
          <p:cNvPr id="7" name="Google Shape;2328;p97">
            <a:extLst>
              <a:ext uri="{FF2B5EF4-FFF2-40B4-BE49-F238E27FC236}">
                <a16:creationId xmlns:a16="http://schemas.microsoft.com/office/drawing/2014/main" id="{4C026F36-6D36-6947-92AF-2A2E6F3D1741}"/>
              </a:ext>
            </a:extLst>
          </p:cNvPr>
          <p:cNvSpPr/>
          <p:nvPr/>
        </p:nvSpPr>
        <p:spPr>
          <a:xfrm>
            <a:off x="5762475" y="4770781"/>
            <a:ext cx="903600" cy="2769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pic>
        <p:nvPicPr>
          <p:cNvPr id="2294" name="Google Shape;2294;p95"/>
          <p:cNvPicPr preferRelativeResize="0"/>
          <p:nvPr/>
        </p:nvPicPr>
        <p:blipFill rotWithShape="1">
          <a:blip r:embed="rId3">
            <a:alphaModFix/>
          </a:blip>
          <a:srcRect t="7347"/>
          <a:stretch/>
        </p:blipFill>
        <p:spPr>
          <a:xfrm>
            <a:off x="5048447" y="916225"/>
            <a:ext cx="3854377" cy="1484050"/>
          </a:xfrm>
          <a:prstGeom prst="rect">
            <a:avLst/>
          </a:prstGeom>
          <a:noFill/>
          <a:ln>
            <a:noFill/>
          </a:ln>
        </p:spPr>
      </p:pic>
      <p:pic>
        <p:nvPicPr>
          <p:cNvPr id="2295" name="Google Shape;2295;p95"/>
          <p:cNvPicPr preferRelativeResize="0"/>
          <p:nvPr/>
        </p:nvPicPr>
        <p:blipFill>
          <a:blip r:embed="rId4">
            <a:alphaModFix/>
          </a:blip>
          <a:stretch>
            <a:fillRect/>
          </a:stretch>
        </p:blipFill>
        <p:spPr>
          <a:xfrm>
            <a:off x="4761525" y="2609822"/>
            <a:ext cx="4328825" cy="1717427"/>
          </a:xfrm>
          <a:prstGeom prst="rect">
            <a:avLst/>
          </a:prstGeom>
          <a:noFill/>
          <a:ln>
            <a:noFill/>
          </a:ln>
        </p:spPr>
      </p:pic>
      <p:sp>
        <p:nvSpPr>
          <p:cNvPr id="2296" name="Google Shape;2296;p9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Spot Size </a:t>
            </a:r>
            <a:endParaRPr/>
          </a:p>
        </p:txBody>
      </p:sp>
      <p:sp>
        <p:nvSpPr>
          <p:cNvPr id="2297" name="Google Shape;2297;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82</a:t>
            </a:fld>
            <a:endParaRPr/>
          </a:p>
        </p:txBody>
      </p:sp>
      <p:sp>
        <p:nvSpPr>
          <p:cNvPr id="2298" name="Google Shape;2298;p95"/>
          <p:cNvSpPr txBox="1">
            <a:spLocks noGrp="1"/>
          </p:cNvSpPr>
          <p:nvPr>
            <p:ph type="body" idx="1"/>
          </p:nvPr>
        </p:nvSpPr>
        <p:spPr>
          <a:xfrm>
            <a:off x="74850" y="1625400"/>
            <a:ext cx="4485300" cy="18927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t>Pixel pitch: 3.75um</a:t>
            </a:r>
            <a:endParaRPr/>
          </a:p>
          <a:p>
            <a:pPr marL="0" lvl="0" indent="0" algn="l" rtl="0">
              <a:spcBef>
                <a:spcPts val="1200"/>
              </a:spcBef>
              <a:spcAft>
                <a:spcPts val="0"/>
              </a:spcAft>
              <a:buNone/>
            </a:pPr>
            <a:r>
              <a:rPr lang="en"/>
              <a:t>Spot Diameter = 2.78 → minimum spot size of 3.75um at 535 nm wavelength </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rgbClr val="741B47"/>
                </a:solidFill>
              </a:rPr>
              <a:t>Want minimum spot size →  pixel (3.75um) but also want an F# as small as possible (i.e. an aperture as large as possible.) Trade between F# (which could be at the cost of decreasing aperture, letting less light into the system) or addressing the need for intentional blurring/defocus.</a:t>
            </a:r>
            <a:r>
              <a:rPr lang="en" b="1">
                <a:solidFill>
                  <a:srgbClr val="CC0000"/>
                </a:solidFill>
              </a:rPr>
              <a:t>  </a:t>
            </a:r>
            <a:endParaRPr/>
          </a:p>
        </p:txBody>
      </p:sp>
      <p:sp>
        <p:nvSpPr>
          <p:cNvPr id="2299" name="Google Shape;2299;p95"/>
          <p:cNvSpPr/>
          <p:nvPr/>
        </p:nvSpPr>
        <p:spPr>
          <a:xfrm>
            <a:off x="5740025" y="4773167"/>
            <a:ext cx="892500" cy="283657"/>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300" name="Google Shape;2300;p95"/>
          <p:cNvSpPr/>
          <p:nvPr/>
        </p:nvSpPr>
        <p:spPr>
          <a:xfrm>
            <a:off x="5676975" y="1662550"/>
            <a:ext cx="375000" cy="13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5"/>
          <p:cNvSpPr txBox="1"/>
          <p:nvPr/>
        </p:nvSpPr>
        <p:spPr>
          <a:xfrm>
            <a:off x="74850" y="646750"/>
            <a:ext cx="5209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Lens Spot Size vs. Aperture Trade and why we prioritized aperture over spot size creating the spot size risk </a:t>
            </a:r>
            <a:endParaRPr sz="400"/>
          </a:p>
        </p:txBody>
      </p:sp>
      <p:sp>
        <p:nvSpPr>
          <p:cNvPr id="2302" name="Google Shape;2302;p95"/>
          <p:cNvSpPr txBox="1"/>
          <p:nvPr/>
        </p:nvSpPr>
        <p:spPr>
          <a:xfrm>
            <a:off x="74850" y="3327288"/>
            <a:ext cx="48963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Mitigation</a:t>
            </a:r>
            <a:endParaRPr sz="2000" b="1">
              <a:solidFill>
                <a:schemeClr val="dk1"/>
              </a:solidFill>
            </a:endParaRPr>
          </a:p>
          <a:p>
            <a:pPr marL="0" lvl="0" indent="0" algn="l" rtl="0">
              <a:spcBef>
                <a:spcPts val="0"/>
              </a:spcBef>
              <a:spcAft>
                <a:spcPts val="0"/>
              </a:spcAft>
              <a:buNone/>
            </a:pPr>
            <a:r>
              <a:rPr lang="en" sz="1300">
                <a:solidFill>
                  <a:schemeClr val="dk2"/>
                </a:solidFill>
              </a:rPr>
              <a:t>The most effective mitigation tactic for this risk to procure a locking adapter for the M12 mount will enable dethreading of the lens, adjusting position of the focal length and deblurring the image, increasing spot sizes</a:t>
            </a:r>
            <a:endParaRPr sz="1300">
              <a:solidFill>
                <a:schemeClr val="dk2"/>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2000" b="1">
              <a:solidFill>
                <a:schemeClr val="dk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7" name="Google Shape;2307;p9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Unsuitable Image Resolution</a:t>
            </a:r>
            <a:endParaRPr/>
          </a:p>
        </p:txBody>
      </p:sp>
      <p:sp>
        <p:nvSpPr>
          <p:cNvPr id="2308" name="Google Shape;2308;p96"/>
          <p:cNvSpPr txBox="1">
            <a:spLocks noGrp="1"/>
          </p:cNvSpPr>
          <p:nvPr>
            <p:ph type="body" idx="1"/>
          </p:nvPr>
        </p:nvSpPr>
        <p:spPr>
          <a:xfrm>
            <a:off x="135475" y="699150"/>
            <a:ext cx="4260300" cy="296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Image resolution can impact speed of star identification.</a:t>
            </a:r>
            <a:endParaRPr>
              <a:solidFill>
                <a:schemeClr val="dk1"/>
              </a:solidFill>
            </a:endParaRPr>
          </a:p>
          <a:p>
            <a:pPr marL="0" lvl="0" indent="0" algn="l" rtl="0">
              <a:spcBef>
                <a:spcPts val="1200"/>
              </a:spcBef>
              <a:spcAft>
                <a:spcPts val="0"/>
              </a:spcAft>
              <a:buNone/>
            </a:pPr>
            <a:r>
              <a:rPr lang="en">
                <a:solidFill>
                  <a:schemeClr val="dk1"/>
                </a:solidFill>
              </a:rPr>
              <a:t>Optimize speed and accuracy with chosen resolution.</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sp>
        <p:nvSpPr>
          <p:cNvPr id="2309" name="Google Shape;2309;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83</a:t>
            </a:fld>
            <a:endParaRPr/>
          </a:p>
        </p:txBody>
      </p:sp>
      <p:sp>
        <p:nvSpPr>
          <p:cNvPr id="2310" name="Google Shape;2310;p96"/>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pic>
        <p:nvPicPr>
          <p:cNvPr id="2311" name="Google Shape;2311;p96"/>
          <p:cNvPicPr preferRelativeResize="0"/>
          <p:nvPr/>
        </p:nvPicPr>
        <p:blipFill>
          <a:blip r:embed="rId3">
            <a:alphaModFix/>
          </a:blip>
          <a:stretch>
            <a:fillRect/>
          </a:stretch>
        </p:blipFill>
        <p:spPr>
          <a:xfrm>
            <a:off x="6575400" y="614125"/>
            <a:ext cx="2568600" cy="3187126"/>
          </a:xfrm>
          <a:prstGeom prst="rect">
            <a:avLst/>
          </a:prstGeom>
          <a:noFill/>
          <a:ln>
            <a:noFill/>
          </a:ln>
        </p:spPr>
      </p:pic>
      <p:pic>
        <p:nvPicPr>
          <p:cNvPr id="2312" name="Google Shape;2312;p96"/>
          <p:cNvPicPr preferRelativeResize="0"/>
          <p:nvPr/>
        </p:nvPicPr>
        <p:blipFill>
          <a:blip r:embed="rId4">
            <a:alphaModFix/>
          </a:blip>
          <a:stretch>
            <a:fillRect/>
          </a:stretch>
        </p:blipFill>
        <p:spPr>
          <a:xfrm>
            <a:off x="4286828" y="614113"/>
            <a:ext cx="2371047" cy="3187150"/>
          </a:xfrm>
          <a:prstGeom prst="rect">
            <a:avLst/>
          </a:prstGeom>
          <a:noFill/>
          <a:ln>
            <a:noFill/>
          </a:ln>
        </p:spPr>
      </p:pic>
      <p:graphicFrame>
        <p:nvGraphicFramePr>
          <p:cNvPr id="2313" name="Google Shape;2313;p96"/>
          <p:cNvGraphicFramePr/>
          <p:nvPr/>
        </p:nvGraphicFramePr>
        <p:xfrm>
          <a:off x="2370738" y="3306184"/>
          <a:ext cx="2174775" cy="791815"/>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1200"/>
                        </a:spcAft>
                        <a:buClr>
                          <a:schemeClr val="dk1"/>
                        </a:buClr>
                        <a:buSzPts val="1100"/>
                        <a:buFont typeface="Arial"/>
                        <a:buNone/>
                      </a:pPr>
                      <a:r>
                        <a:rPr lang="en" sz="1183">
                          <a:solidFill>
                            <a:schemeClr val="dk1"/>
                          </a:solidFill>
                          <a:latin typeface="Open Sans"/>
                          <a:ea typeface="Open Sans"/>
                          <a:cs typeface="Open Sans"/>
                          <a:sym typeface="Open Sans"/>
                        </a:rPr>
                        <a:t>The attitude solution shall have an absolute accuracy of less than </a:t>
                      </a:r>
                      <a:r>
                        <a:rPr lang="en" sz="1183" b="1">
                          <a:solidFill>
                            <a:schemeClr val="dk1"/>
                          </a:solidFill>
                          <a:latin typeface="Open Sans"/>
                          <a:ea typeface="Open Sans"/>
                          <a:cs typeface="Open Sans"/>
                          <a:sym typeface="Open Sans"/>
                        </a:rPr>
                        <a:t>1°(1σ)</a:t>
                      </a:r>
                      <a:r>
                        <a:rPr lang="en" sz="1183">
                          <a:solidFill>
                            <a:schemeClr val="dk1"/>
                          </a:solidFill>
                          <a:latin typeface="Open Sans"/>
                          <a:ea typeface="Open Sans"/>
                          <a:cs typeface="Open Sans"/>
                          <a:sym typeface="Open Sans"/>
                        </a:rPr>
                        <a:t>.</a:t>
                      </a:r>
                      <a:endParaRPr sz="10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A64D79"/>
                      </a:solidFill>
                      <a:prstDash val="solid"/>
                      <a:round/>
                      <a:headEnd type="none" w="sm" len="sm"/>
                      <a:tailEnd type="none" w="sm" len="sm"/>
                    </a:lnL>
                    <a:lnR w="38100" cap="flat" cmpd="sng">
                      <a:solidFill>
                        <a:srgbClr val="A64D79"/>
                      </a:solidFill>
                      <a:prstDash val="solid"/>
                      <a:round/>
                      <a:headEnd type="none" w="sm" len="sm"/>
                      <a:tailEnd type="none" w="sm" len="sm"/>
                    </a:lnR>
                    <a:lnT w="38100" cap="flat" cmpd="sng">
                      <a:solidFill>
                        <a:srgbClr val="A64D79"/>
                      </a:solidFill>
                      <a:prstDash val="solid"/>
                      <a:round/>
                      <a:headEnd type="none" w="sm" len="sm"/>
                      <a:tailEnd type="none" w="sm" len="sm"/>
                    </a:lnT>
                    <a:lnB w="38100" cap="flat" cmpd="sng">
                      <a:solidFill>
                        <a:srgbClr val="A64D79"/>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pic>
        <p:nvPicPr>
          <p:cNvPr id="2314" name="Google Shape;2314;p96"/>
          <p:cNvPicPr preferRelativeResize="0"/>
          <p:nvPr/>
        </p:nvPicPr>
        <p:blipFill rotWithShape="1">
          <a:blip r:embed="rId5">
            <a:alphaModFix/>
          </a:blip>
          <a:srcRect l="7594" t="19726" r="53099" b="26668"/>
          <a:stretch/>
        </p:blipFill>
        <p:spPr>
          <a:xfrm>
            <a:off x="3839300" y="3794363"/>
            <a:ext cx="214200" cy="209700"/>
          </a:xfrm>
          <a:prstGeom prst="ellipse">
            <a:avLst/>
          </a:prstGeom>
          <a:noFill/>
          <a:ln>
            <a:noFill/>
          </a:ln>
        </p:spPr>
      </p:pic>
      <p:graphicFrame>
        <p:nvGraphicFramePr>
          <p:cNvPr id="2315" name="Google Shape;2315;p96"/>
          <p:cNvGraphicFramePr/>
          <p:nvPr/>
        </p:nvGraphicFramePr>
        <p:xfrm>
          <a:off x="135475" y="3306171"/>
          <a:ext cx="2174775" cy="791815"/>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1200"/>
                        </a:spcAft>
                        <a:buNone/>
                      </a:pPr>
                      <a:r>
                        <a:rPr lang="en" sz="1183">
                          <a:solidFill>
                            <a:schemeClr val="dk1"/>
                          </a:solidFill>
                          <a:latin typeface="Open Sans"/>
                          <a:ea typeface="Open Sans"/>
                          <a:cs typeface="Open Sans"/>
                          <a:sym typeface="Open Sans"/>
                        </a:rPr>
                        <a:t>Attitude solutions shall be generated at a rate of </a:t>
                      </a:r>
                      <a:r>
                        <a:rPr lang="en" sz="1183" b="1">
                          <a:solidFill>
                            <a:schemeClr val="dk1"/>
                          </a:solidFill>
                          <a:latin typeface="Open Sans"/>
                          <a:ea typeface="Open Sans"/>
                          <a:cs typeface="Open Sans"/>
                          <a:sym typeface="Open Sans"/>
                        </a:rPr>
                        <a:t>0.2 Hz</a:t>
                      </a:r>
                      <a:r>
                        <a:rPr lang="en" sz="1183">
                          <a:solidFill>
                            <a:schemeClr val="dk1"/>
                          </a:solidFill>
                          <a:latin typeface="Open Sans"/>
                          <a:ea typeface="Open Sans"/>
                          <a:cs typeface="Open Sans"/>
                          <a:sym typeface="Open Sans"/>
                        </a:rPr>
                        <a:t> or greater.</a:t>
                      </a:r>
                      <a:endParaRPr sz="983">
                        <a:solidFill>
                          <a:schemeClr val="dk1"/>
                        </a:solidFill>
                        <a:latin typeface="Open Sans"/>
                        <a:ea typeface="Open Sans"/>
                        <a:cs typeface="Open Sans"/>
                        <a:sym typeface="Open Sans"/>
                      </a:endParaRPr>
                    </a:p>
                  </a:txBody>
                  <a:tcPr marL="91425" marR="91425" marT="91425" marB="91425">
                    <a:lnL w="38100" cap="flat" cmpd="sng">
                      <a:solidFill>
                        <a:srgbClr val="A64D79"/>
                      </a:solidFill>
                      <a:prstDash val="solid"/>
                      <a:round/>
                      <a:headEnd type="none" w="sm" len="sm"/>
                      <a:tailEnd type="none" w="sm" len="sm"/>
                    </a:lnL>
                    <a:lnR w="38100" cap="flat" cmpd="sng">
                      <a:solidFill>
                        <a:srgbClr val="A64D79"/>
                      </a:solidFill>
                      <a:prstDash val="solid"/>
                      <a:round/>
                      <a:headEnd type="none" w="sm" len="sm"/>
                      <a:tailEnd type="none" w="sm" len="sm"/>
                    </a:lnR>
                    <a:lnT w="38100" cap="flat" cmpd="sng">
                      <a:solidFill>
                        <a:srgbClr val="A64D79"/>
                      </a:solidFill>
                      <a:prstDash val="solid"/>
                      <a:round/>
                      <a:headEnd type="none" w="sm" len="sm"/>
                      <a:tailEnd type="none" w="sm" len="sm"/>
                    </a:lnT>
                    <a:lnB w="38100" cap="flat" cmpd="sng">
                      <a:solidFill>
                        <a:srgbClr val="A64D79"/>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graphicFrame>
        <p:nvGraphicFramePr>
          <p:cNvPr id="2316" name="Google Shape;2316;p96"/>
          <p:cNvGraphicFramePr/>
          <p:nvPr/>
        </p:nvGraphicFramePr>
        <p:xfrm>
          <a:off x="1009175" y="2347821"/>
          <a:ext cx="2623025" cy="791815"/>
        </p:xfrm>
        <a:graphic>
          <a:graphicData uri="http://schemas.openxmlformats.org/drawingml/2006/table">
            <a:tbl>
              <a:tblPr>
                <a:noFill/>
                <a:tableStyleId>{0BD34714-7692-4388-A2F0-9ED135EE1372}</a:tableStyleId>
              </a:tblPr>
              <a:tblGrid>
                <a:gridCol w="262302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1200"/>
                        </a:spcAft>
                        <a:buNone/>
                      </a:pPr>
                      <a:r>
                        <a:rPr lang="en" sz="1183">
                          <a:solidFill>
                            <a:schemeClr val="dk1"/>
                          </a:solidFill>
                          <a:latin typeface="Open Sans"/>
                          <a:ea typeface="Open Sans"/>
                          <a:cs typeface="Open Sans"/>
                          <a:sym typeface="Open Sans"/>
                        </a:rPr>
                        <a:t>The image processing software on the micro-controller shall detect star patterns.</a:t>
                      </a:r>
                      <a:endParaRPr sz="983">
                        <a:solidFill>
                          <a:schemeClr val="dk1"/>
                        </a:solidFill>
                        <a:latin typeface="Open Sans"/>
                        <a:ea typeface="Open Sans"/>
                        <a:cs typeface="Open Sans"/>
                        <a:sym typeface="Open Sans"/>
                      </a:endParaRPr>
                    </a:p>
                  </a:txBody>
                  <a:tcPr marL="91425" marR="91425" marT="91425" marB="91425">
                    <a:lnL w="38100" cap="flat" cmpd="sng">
                      <a:solidFill>
                        <a:srgbClr val="A64D79"/>
                      </a:solidFill>
                      <a:prstDash val="solid"/>
                      <a:round/>
                      <a:headEnd type="none" w="sm" len="sm"/>
                      <a:tailEnd type="none" w="sm" len="sm"/>
                    </a:lnL>
                    <a:lnR w="38100" cap="flat" cmpd="sng">
                      <a:solidFill>
                        <a:srgbClr val="A64D79"/>
                      </a:solidFill>
                      <a:prstDash val="solid"/>
                      <a:round/>
                      <a:headEnd type="none" w="sm" len="sm"/>
                      <a:tailEnd type="none" w="sm" len="sm"/>
                    </a:lnR>
                    <a:lnT w="38100" cap="flat" cmpd="sng">
                      <a:solidFill>
                        <a:srgbClr val="A64D79"/>
                      </a:solidFill>
                      <a:prstDash val="solid"/>
                      <a:round/>
                      <a:headEnd type="none" w="sm" len="sm"/>
                      <a:tailEnd type="none" w="sm" len="sm"/>
                    </a:lnT>
                    <a:lnB w="38100" cap="flat" cmpd="sng">
                      <a:solidFill>
                        <a:srgbClr val="A64D79"/>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sp>
        <p:nvSpPr>
          <p:cNvPr id="2317" name="Google Shape;2317;p96"/>
          <p:cNvSpPr txBox="1"/>
          <p:nvPr/>
        </p:nvSpPr>
        <p:spPr>
          <a:xfrm>
            <a:off x="4738175" y="3794375"/>
            <a:ext cx="4328400" cy="6156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All within accuracy requirements. Resolutions </a:t>
            </a:r>
            <a:r>
              <a:rPr lang="en" b="1">
                <a:latin typeface="Open Sans"/>
                <a:ea typeface="Open Sans"/>
                <a:cs typeface="Open Sans"/>
                <a:sym typeface="Open Sans"/>
              </a:rPr>
              <a:t>below 512x384</a:t>
            </a:r>
            <a:r>
              <a:rPr lang="en">
                <a:latin typeface="Open Sans"/>
                <a:ea typeface="Open Sans"/>
                <a:cs typeface="Open Sans"/>
                <a:sym typeface="Open Sans"/>
              </a:rPr>
              <a:t> meet speed requirements.</a:t>
            </a:r>
            <a:endParaRPr>
              <a:latin typeface="Open Sans"/>
              <a:ea typeface="Open Sans"/>
              <a:cs typeface="Open Sans"/>
              <a:sym typeface="Open Sans"/>
            </a:endParaRPr>
          </a:p>
        </p:txBody>
      </p:sp>
      <p:cxnSp>
        <p:nvCxnSpPr>
          <p:cNvPr id="2318" name="Google Shape;2318;p96"/>
          <p:cNvCxnSpPr/>
          <p:nvPr/>
        </p:nvCxnSpPr>
        <p:spPr>
          <a:xfrm rot="10800000" flipH="1">
            <a:off x="7205300" y="3134175"/>
            <a:ext cx="1815900" cy="11400"/>
          </a:xfrm>
          <a:prstGeom prst="straightConnector1">
            <a:avLst/>
          </a:prstGeom>
          <a:noFill/>
          <a:ln w="28575" cap="flat" cmpd="sng">
            <a:solidFill>
              <a:schemeClr val="dk2"/>
            </a:solidFill>
            <a:prstDash val="solid"/>
            <a:round/>
            <a:headEnd type="none" w="med" len="med"/>
            <a:tailEnd type="none" w="med" len="med"/>
          </a:ln>
        </p:spPr>
      </p:cxnSp>
      <p:sp>
        <p:nvSpPr>
          <p:cNvPr id="2319" name="Google Shape;2319;p96"/>
          <p:cNvSpPr txBox="1"/>
          <p:nvPr/>
        </p:nvSpPr>
        <p:spPr>
          <a:xfrm>
            <a:off x="6657875" y="2863750"/>
            <a:ext cx="79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0.2 Hz</a:t>
            </a:r>
            <a:endParaRPr sz="1100" b="1">
              <a:latin typeface="Open Sans"/>
              <a:ea typeface="Open Sans"/>
              <a:cs typeface="Open Sans"/>
              <a:sym typeface="Open Sans"/>
            </a:endParaRPr>
          </a:p>
        </p:txBody>
      </p:sp>
      <p:pic>
        <p:nvPicPr>
          <p:cNvPr id="2320" name="Google Shape;2320;p96"/>
          <p:cNvPicPr preferRelativeResize="0"/>
          <p:nvPr/>
        </p:nvPicPr>
        <p:blipFill rotWithShape="1">
          <a:blip r:embed="rId5">
            <a:alphaModFix/>
          </a:blip>
          <a:srcRect l="7594" t="19726" r="53099" b="26668"/>
          <a:stretch/>
        </p:blipFill>
        <p:spPr>
          <a:xfrm>
            <a:off x="1216200" y="3794363"/>
            <a:ext cx="214200" cy="209700"/>
          </a:xfrm>
          <a:prstGeom prst="ellipse">
            <a:avLst/>
          </a:prstGeom>
          <a:noFill/>
          <a:ln>
            <a:noFill/>
          </a:ln>
        </p:spPr>
      </p:pic>
      <p:pic>
        <p:nvPicPr>
          <p:cNvPr id="2321" name="Google Shape;2321;p96"/>
          <p:cNvPicPr preferRelativeResize="0"/>
          <p:nvPr/>
        </p:nvPicPr>
        <p:blipFill rotWithShape="1">
          <a:blip r:embed="rId5">
            <a:alphaModFix/>
          </a:blip>
          <a:srcRect l="7594" t="19726" r="53099" b="26668"/>
          <a:stretch/>
        </p:blipFill>
        <p:spPr>
          <a:xfrm>
            <a:off x="2096050" y="2810538"/>
            <a:ext cx="214200" cy="209700"/>
          </a:xfrm>
          <a:prstGeom prst="ellipse">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9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Bright Objects in image</a:t>
            </a:r>
            <a:endParaRPr/>
          </a:p>
        </p:txBody>
      </p:sp>
      <p:sp>
        <p:nvSpPr>
          <p:cNvPr id="2327" name="Google Shape;2327;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84</a:t>
            </a:fld>
            <a:endParaRPr/>
          </a:p>
        </p:txBody>
      </p:sp>
      <p:sp>
        <p:nvSpPr>
          <p:cNvPr id="2328" name="Google Shape;2328;p97"/>
          <p:cNvSpPr/>
          <p:nvPr/>
        </p:nvSpPr>
        <p:spPr>
          <a:xfrm>
            <a:off x="5762475" y="4770781"/>
            <a:ext cx="903600" cy="2769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329" name="Google Shape;2329;p97"/>
          <p:cNvSpPr/>
          <p:nvPr/>
        </p:nvSpPr>
        <p:spPr>
          <a:xfrm>
            <a:off x="5676975" y="1662550"/>
            <a:ext cx="375000" cy="13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7"/>
          <p:cNvSpPr/>
          <p:nvPr/>
        </p:nvSpPr>
        <p:spPr>
          <a:xfrm>
            <a:off x="7126975" y="1662550"/>
            <a:ext cx="485400" cy="182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7"/>
          <p:cNvSpPr txBox="1"/>
          <p:nvPr/>
        </p:nvSpPr>
        <p:spPr>
          <a:xfrm>
            <a:off x="0" y="646788"/>
            <a:ext cx="489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600"/>
          </a:p>
        </p:txBody>
      </p:sp>
      <p:sp>
        <p:nvSpPr>
          <p:cNvPr id="2332" name="Google Shape;2332;p97"/>
          <p:cNvSpPr txBox="1">
            <a:spLocks noGrp="1"/>
          </p:cNvSpPr>
          <p:nvPr>
            <p:ph type="body" idx="1"/>
          </p:nvPr>
        </p:nvSpPr>
        <p:spPr>
          <a:xfrm>
            <a:off x="311700" y="681375"/>
            <a:ext cx="5131800" cy="37452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a:t>Planets, satellites, or other objects in image could impact star identification and slow down processing speed.</a:t>
            </a:r>
            <a:endParaRPr/>
          </a:p>
          <a:p>
            <a:pPr marL="0" lvl="0" indent="0" algn="l" rtl="0">
              <a:lnSpc>
                <a:spcPct val="115000"/>
              </a:lnSpc>
              <a:spcBef>
                <a:spcPts val="1200"/>
              </a:spcBef>
              <a:spcAft>
                <a:spcPts val="0"/>
              </a:spcAft>
              <a:buNone/>
            </a:pPr>
            <a:r>
              <a:rPr lang="en"/>
              <a:t>Testing in progress and will continue in the spring.</a:t>
            </a:r>
            <a:endParaRPr sz="20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Mitigation</a:t>
            </a:r>
            <a:endParaRPr b="1">
              <a:solidFill>
                <a:schemeClr val="dk1"/>
              </a:solidFill>
            </a:endParaRPr>
          </a:p>
          <a:p>
            <a:pPr marL="457200" lvl="0" indent="-330200" algn="l" rtl="0">
              <a:spcBef>
                <a:spcPts val="0"/>
              </a:spcBef>
              <a:spcAft>
                <a:spcPts val="0"/>
              </a:spcAft>
              <a:buSzPts val="1600"/>
              <a:buChar char="➢"/>
            </a:pPr>
            <a:r>
              <a:rPr lang="en" sz="1600"/>
              <a:t>Could exclude objects above a certain size from centroiding</a:t>
            </a:r>
            <a:endParaRPr sz="1600"/>
          </a:p>
          <a:p>
            <a:pPr marL="457200" lvl="0" indent="-330200" algn="l" rtl="0">
              <a:spcBef>
                <a:spcPts val="0"/>
              </a:spcBef>
              <a:spcAft>
                <a:spcPts val="0"/>
              </a:spcAft>
              <a:buSzPts val="1600"/>
              <a:buChar char="➢"/>
            </a:pPr>
            <a:r>
              <a:rPr lang="en" sz="1600"/>
              <a:t>Utilize tracking</a:t>
            </a:r>
            <a:endParaRPr sz="1600"/>
          </a:p>
        </p:txBody>
      </p:sp>
      <p:pic>
        <p:nvPicPr>
          <p:cNvPr id="2333" name="Google Shape;2333;p97"/>
          <p:cNvPicPr preferRelativeResize="0"/>
          <p:nvPr/>
        </p:nvPicPr>
        <p:blipFill>
          <a:blip r:embed="rId3">
            <a:alphaModFix/>
          </a:blip>
          <a:stretch>
            <a:fillRect/>
          </a:stretch>
        </p:blipFill>
        <p:spPr>
          <a:xfrm>
            <a:off x="5443504" y="923700"/>
            <a:ext cx="3577650" cy="2686825"/>
          </a:xfrm>
          <a:prstGeom prst="rect">
            <a:avLst/>
          </a:prstGeom>
          <a:noFill/>
          <a:ln>
            <a:noFill/>
          </a:ln>
        </p:spPr>
      </p:pic>
      <p:graphicFrame>
        <p:nvGraphicFramePr>
          <p:cNvPr id="2334" name="Google Shape;2334;p97"/>
          <p:cNvGraphicFramePr/>
          <p:nvPr/>
        </p:nvGraphicFramePr>
        <p:xfrm>
          <a:off x="6846363" y="3820034"/>
          <a:ext cx="2174775" cy="791815"/>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1200"/>
                        </a:spcAft>
                        <a:buNone/>
                      </a:pPr>
                      <a:r>
                        <a:rPr lang="en" sz="1183">
                          <a:solidFill>
                            <a:schemeClr val="dk1"/>
                          </a:solidFill>
                          <a:latin typeface="Open Sans"/>
                          <a:ea typeface="Open Sans"/>
                          <a:cs typeface="Open Sans"/>
                          <a:sym typeface="Open Sans"/>
                        </a:rPr>
                        <a:t>The attitude solution shall have an absolute accuracy of less than </a:t>
                      </a:r>
                      <a:r>
                        <a:rPr lang="en" sz="1183" b="1">
                          <a:solidFill>
                            <a:schemeClr val="dk1"/>
                          </a:solidFill>
                          <a:latin typeface="Open Sans"/>
                          <a:ea typeface="Open Sans"/>
                          <a:cs typeface="Open Sans"/>
                          <a:sym typeface="Open Sans"/>
                        </a:rPr>
                        <a:t>1°(1σ)</a:t>
                      </a:r>
                      <a:r>
                        <a:rPr lang="en" sz="1183">
                          <a:solidFill>
                            <a:schemeClr val="dk1"/>
                          </a:solidFill>
                          <a:latin typeface="Open Sans"/>
                          <a:ea typeface="Open Sans"/>
                          <a:cs typeface="Open Sans"/>
                          <a:sym typeface="Open Sans"/>
                        </a:rPr>
                        <a:t>.</a:t>
                      </a:r>
                      <a:endParaRPr sz="100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A64D79"/>
                      </a:solidFill>
                      <a:prstDash val="solid"/>
                      <a:round/>
                      <a:headEnd type="none" w="sm" len="sm"/>
                      <a:tailEnd type="none" w="sm" len="sm"/>
                    </a:lnL>
                    <a:lnR w="38100" cap="flat" cmpd="sng">
                      <a:solidFill>
                        <a:srgbClr val="A64D79"/>
                      </a:solidFill>
                      <a:prstDash val="solid"/>
                      <a:round/>
                      <a:headEnd type="none" w="sm" len="sm"/>
                      <a:tailEnd type="none" w="sm" len="sm"/>
                    </a:lnR>
                    <a:lnT w="38100" cap="flat" cmpd="sng">
                      <a:solidFill>
                        <a:srgbClr val="A64D79"/>
                      </a:solidFill>
                      <a:prstDash val="solid"/>
                      <a:round/>
                      <a:headEnd type="none" w="sm" len="sm"/>
                      <a:tailEnd type="none" w="sm" len="sm"/>
                    </a:lnT>
                    <a:lnB w="38100" cap="flat" cmpd="sng">
                      <a:solidFill>
                        <a:srgbClr val="A64D79"/>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graphicFrame>
        <p:nvGraphicFramePr>
          <p:cNvPr id="2335" name="Google Shape;2335;p97"/>
          <p:cNvGraphicFramePr/>
          <p:nvPr/>
        </p:nvGraphicFramePr>
        <p:xfrm>
          <a:off x="4530025" y="3820022"/>
          <a:ext cx="2174775" cy="791815"/>
        </p:xfrm>
        <a:graphic>
          <a:graphicData uri="http://schemas.openxmlformats.org/drawingml/2006/table">
            <a:tbl>
              <a:tblPr>
                <a:noFill/>
                <a:tableStyleId>{0BD34714-7692-4388-A2F0-9ED135EE1372}</a:tableStyleId>
              </a:tblPr>
              <a:tblGrid>
                <a:gridCol w="217477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1200"/>
                        </a:spcAft>
                        <a:buNone/>
                      </a:pPr>
                      <a:r>
                        <a:rPr lang="en" sz="1183">
                          <a:solidFill>
                            <a:schemeClr val="dk1"/>
                          </a:solidFill>
                          <a:latin typeface="Open Sans"/>
                          <a:ea typeface="Open Sans"/>
                          <a:cs typeface="Open Sans"/>
                          <a:sym typeface="Open Sans"/>
                        </a:rPr>
                        <a:t>Attitude solutions shall be generated at a rate of </a:t>
                      </a:r>
                      <a:r>
                        <a:rPr lang="en" sz="1183" b="1">
                          <a:solidFill>
                            <a:schemeClr val="dk1"/>
                          </a:solidFill>
                          <a:latin typeface="Open Sans"/>
                          <a:ea typeface="Open Sans"/>
                          <a:cs typeface="Open Sans"/>
                          <a:sym typeface="Open Sans"/>
                        </a:rPr>
                        <a:t>0.2 Hz</a:t>
                      </a:r>
                      <a:r>
                        <a:rPr lang="en" sz="1183">
                          <a:solidFill>
                            <a:schemeClr val="dk1"/>
                          </a:solidFill>
                          <a:latin typeface="Open Sans"/>
                          <a:ea typeface="Open Sans"/>
                          <a:cs typeface="Open Sans"/>
                          <a:sym typeface="Open Sans"/>
                        </a:rPr>
                        <a:t> or greater.</a:t>
                      </a:r>
                      <a:endParaRPr sz="983">
                        <a:solidFill>
                          <a:schemeClr val="dk1"/>
                        </a:solidFill>
                        <a:latin typeface="Open Sans"/>
                        <a:ea typeface="Open Sans"/>
                        <a:cs typeface="Open Sans"/>
                        <a:sym typeface="Open Sans"/>
                      </a:endParaRPr>
                    </a:p>
                  </a:txBody>
                  <a:tcPr marL="91425" marR="91425" marT="91425" marB="91425">
                    <a:lnL w="38100" cap="flat" cmpd="sng">
                      <a:solidFill>
                        <a:srgbClr val="A64D79"/>
                      </a:solidFill>
                      <a:prstDash val="solid"/>
                      <a:round/>
                      <a:headEnd type="none" w="sm" len="sm"/>
                      <a:tailEnd type="none" w="sm" len="sm"/>
                    </a:lnL>
                    <a:lnR w="38100" cap="flat" cmpd="sng">
                      <a:solidFill>
                        <a:srgbClr val="A64D79"/>
                      </a:solidFill>
                      <a:prstDash val="solid"/>
                      <a:round/>
                      <a:headEnd type="none" w="sm" len="sm"/>
                      <a:tailEnd type="none" w="sm" len="sm"/>
                    </a:lnR>
                    <a:lnT w="38100" cap="flat" cmpd="sng">
                      <a:solidFill>
                        <a:srgbClr val="A64D79"/>
                      </a:solidFill>
                      <a:prstDash val="solid"/>
                      <a:round/>
                      <a:headEnd type="none" w="sm" len="sm"/>
                      <a:tailEnd type="none" w="sm" len="sm"/>
                    </a:lnT>
                    <a:lnB w="38100" cap="flat" cmpd="sng">
                      <a:solidFill>
                        <a:srgbClr val="A64D79"/>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graphicFrame>
        <p:nvGraphicFramePr>
          <p:cNvPr id="2336" name="Google Shape;2336;p97"/>
          <p:cNvGraphicFramePr/>
          <p:nvPr/>
        </p:nvGraphicFramePr>
        <p:xfrm>
          <a:off x="1765450" y="3820022"/>
          <a:ext cx="2623025" cy="791815"/>
        </p:xfrm>
        <a:graphic>
          <a:graphicData uri="http://schemas.openxmlformats.org/drawingml/2006/table">
            <a:tbl>
              <a:tblPr>
                <a:noFill/>
                <a:tableStyleId>{0BD34714-7692-4388-A2F0-9ED135EE1372}</a:tableStyleId>
              </a:tblPr>
              <a:tblGrid>
                <a:gridCol w="2623025">
                  <a:extLst>
                    <a:ext uri="{9D8B030D-6E8A-4147-A177-3AD203B41FA5}">
                      <a16:colId xmlns:a16="http://schemas.microsoft.com/office/drawing/2014/main" val="20000"/>
                    </a:ext>
                  </a:extLst>
                </a:gridCol>
              </a:tblGrid>
              <a:tr h="786350">
                <a:tc>
                  <a:txBody>
                    <a:bodyPr/>
                    <a:lstStyle/>
                    <a:p>
                      <a:pPr marL="0" lvl="0" indent="0" algn="l" rtl="0">
                        <a:lnSpc>
                          <a:spcPct val="115000"/>
                        </a:lnSpc>
                        <a:spcBef>
                          <a:spcPts val="0"/>
                        </a:spcBef>
                        <a:spcAft>
                          <a:spcPts val="1200"/>
                        </a:spcAft>
                        <a:buNone/>
                      </a:pPr>
                      <a:r>
                        <a:rPr lang="en" sz="1183">
                          <a:solidFill>
                            <a:schemeClr val="dk1"/>
                          </a:solidFill>
                          <a:latin typeface="Open Sans"/>
                          <a:ea typeface="Open Sans"/>
                          <a:cs typeface="Open Sans"/>
                          <a:sym typeface="Open Sans"/>
                        </a:rPr>
                        <a:t>The image processing software on the micro-controller shall detect star patterns.</a:t>
                      </a:r>
                      <a:endParaRPr sz="983">
                        <a:solidFill>
                          <a:schemeClr val="dk1"/>
                        </a:solidFill>
                        <a:latin typeface="Open Sans"/>
                        <a:ea typeface="Open Sans"/>
                        <a:cs typeface="Open Sans"/>
                        <a:sym typeface="Open Sans"/>
                      </a:endParaRPr>
                    </a:p>
                  </a:txBody>
                  <a:tcPr marL="91425" marR="91425" marT="91425" marB="91425">
                    <a:lnL w="38100" cap="flat" cmpd="sng">
                      <a:solidFill>
                        <a:srgbClr val="A64D79"/>
                      </a:solidFill>
                      <a:prstDash val="solid"/>
                      <a:round/>
                      <a:headEnd type="none" w="sm" len="sm"/>
                      <a:tailEnd type="none" w="sm" len="sm"/>
                    </a:lnL>
                    <a:lnR w="38100" cap="flat" cmpd="sng">
                      <a:solidFill>
                        <a:srgbClr val="A64D79"/>
                      </a:solidFill>
                      <a:prstDash val="solid"/>
                      <a:round/>
                      <a:headEnd type="none" w="sm" len="sm"/>
                      <a:tailEnd type="none" w="sm" len="sm"/>
                    </a:lnR>
                    <a:lnT w="38100" cap="flat" cmpd="sng">
                      <a:solidFill>
                        <a:srgbClr val="A64D79"/>
                      </a:solidFill>
                      <a:prstDash val="solid"/>
                      <a:round/>
                      <a:headEnd type="none" w="sm" len="sm"/>
                      <a:tailEnd type="none" w="sm" len="sm"/>
                    </a:lnT>
                    <a:lnB w="38100" cap="flat" cmpd="sng">
                      <a:solidFill>
                        <a:srgbClr val="A64D79"/>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9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Resolution vs Rate Comparison </a:t>
            </a:r>
            <a:endParaRPr/>
          </a:p>
        </p:txBody>
      </p:sp>
      <p:sp>
        <p:nvSpPr>
          <p:cNvPr id="2342" name="Google Shape;2342;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85</a:t>
            </a:fld>
            <a:endParaRPr/>
          </a:p>
        </p:txBody>
      </p:sp>
      <p:pic>
        <p:nvPicPr>
          <p:cNvPr id="2343" name="Google Shape;2343;p98" title="Chart"/>
          <p:cNvPicPr preferRelativeResize="0"/>
          <p:nvPr/>
        </p:nvPicPr>
        <p:blipFill>
          <a:blip r:embed="rId3">
            <a:alphaModFix/>
          </a:blip>
          <a:stretch>
            <a:fillRect/>
          </a:stretch>
        </p:blipFill>
        <p:spPr>
          <a:xfrm>
            <a:off x="1512575" y="682350"/>
            <a:ext cx="6242151" cy="3862551"/>
          </a:xfrm>
          <a:prstGeom prst="rect">
            <a:avLst/>
          </a:prstGeom>
          <a:noFill/>
          <a:ln>
            <a:noFill/>
          </a:ln>
        </p:spPr>
      </p:pic>
      <p:sp>
        <p:nvSpPr>
          <p:cNvPr id="5" name="Google Shape;2328;p97">
            <a:extLst>
              <a:ext uri="{FF2B5EF4-FFF2-40B4-BE49-F238E27FC236}">
                <a16:creationId xmlns:a16="http://schemas.microsoft.com/office/drawing/2014/main" id="{1F755649-145C-4A44-AE1D-99C39C6925EF}"/>
              </a:ext>
            </a:extLst>
          </p:cNvPr>
          <p:cNvSpPr/>
          <p:nvPr/>
        </p:nvSpPr>
        <p:spPr>
          <a:xfrm>
            <a:off x="5762475" y="4770781"/>
            <a:ext cx="903600" cy="2769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Runtimes: Individual Image Times</a:t>
            </a:r>
            <a:endParaRPr/>
          </a:p>
        </p:txBody>
      </p:sp>
      <p:sp>
        <p:nvSpPr>
          <p:cNvPr id="2349" name="Google Shape;2349;p99"/>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(without blur/downsampling)</a:t>
            </a:r>
            <a:endParaRPr/>
          </a:p>
        </p:txBody>
      </p:sp>
      <p:sp>
        <p:nvSpPr>
          <p:cNvPr id="2350" name="Google Shape;2350;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86</a:t>
            </a:fld>
            <a:endParaRPr/>
          </a:p>
        </p:txBody>
      </p:sp>
      <p:pic>
        <p:nvPicPr>
          <p:cNvPr id="2351" name="Google Shape;2351;p99" title="Chart"/>
          <p:cNvPicPr preferRelativeResize="0"/>
          <p:nvPr/>
        </p:nvPicPr>
        <p:blipFill>
          <a:blip r:embed="rId3">
            <a:alphaModFix/>
          </a:blip>
          <a:stretch>
            <a:fillRect/>
          </a:stretch>
        </p:blipFill>
        <p:spPr>
          <a:xfrm>
            <a:off x="1730104" y="1100850"/>
            <a:ext cx="5474901" cy="3385301"/>
          </a:xfrm>
          <a:prstGeom prst="rect">
            <a:avLst/>
          </a:prstGeom>
          <a:noFill/>
          <a:ln>
            <a:noFill/>
          </a:ln>
        </p:spPr>
      </p:pic>
      <p:sp>
        <p:nvSpPr>
          <p:cNvPr id="6" name="Google Shape;2328;p97">
            <a:extLst>
              <a:ext uri="{FF2B5EF4-FFF2-40B4-BE49-F238E27FC236}">
                <a16:creationId xmlns:a16="http://schemas.microsoft.com/office/drawing/2014/main" id="{D33F9A54-DD74-BB42-92CE-B4AC2A8F88B4}"/>
              </a:ext>
            </a:extLst>
          </p:cNvPr>
          <p:cNvSpPr/>
          <p:nvPr/>
        </p:nvSpPr>
        <p:spPr>
          <a:xfrm>
            <a:off x="5762475" y="4770781"/>
            <a:ext cx="903600" cy="2769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10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i="1"/>
              <a:t>CubeSat Compatibility:</a:t>
            </a:r>
            <a:r>
              <a:rPr lang="en"/>
              <a:t> Hardware Power Consumption</a:t>
            </a:r>
            <a:endParaRPr/>
          </a:p>
        </p:txBody>
      </p:sp>
      <p:sp>
        <p:nvSpPr>
          <p:cNvPr id="2357" name="Google Shape;2357;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87</a:t>
            </a:fld>
            <a:endParaRPr/>
          </a:p>
        </p:txBody>
      </p:sp>
      <p:sp>
        <p:nvSpPr>
          <p:cNvPr id="2358" name="Google Shape;2358;p100"/>
          <p:cNvSpPr/>
          <p:nvPr/>
        </p:nvSpPr>
        <p:spPr>
          <a:xfrm>
            <a:off x="5744377" y="4777950"/>
            <a:ext cx="9135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359" name="Google Shape;2359;p100"/>
          <p:cNvSpPr txBox="1"/>
          <p:nvPr/>
        </p:nvSpPr>
        <p:spPr>
          <a:xfrm>
            <a:off x="537875" y="766075"/>
            <a:ext cx="5528700" cy="415500"/>
          </a:xfrm>
          <a:prstGeom prst="rect">
            <a:avLst/>
          </a:prstGeom>
          <a:solidFill>
            <a:srgbClr val="C83DEC">
              <a:alpha val="2514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DR: The star tracker shall operate on a maximum continuous power </a:t>
            </a:r>
            <a:r>
              <a:rPr lang="en" sz="1500">
                <a:solidFill>
                  <a:schemeClr val="dk1"/>
                </a:solidFill>
                <a:latin typeface="Open Sans"/>
                <a:ea typeface="Open Sans"/>
                <a:cs typeface="Open Sans"/>
                <a:sym typeface="Open Sans"/>
              </a:rPr>
              <a:t>of</a:t>
            </a:r>
            <a:r>
              <a:rPr lang="en" sz="1200">
                <a:solidFill>
                  <a:schemeClr val="dk1"/>
                </a:solidFill>
                <a:latin typeface="Open Sans"/>
                <a:ea typeface="Open Sans"/>
                <a:cs typeface="Open Sans"/>
                <a:sym typeface="Open Sans"/>
              </a:rPr>
              <a:t> </a:t>
            </a:r>
            <a:r>
              <a:rPr lang="en" sz="1200" b="1">
                <a:solidFill>
                  <a:schemeClr val="dk1"/>
                </a:solidFill>
                <a:latin typeface="Open Sans"/>
                <a:ea typeface="Open Sans"/>
                <a:cs typeface="Open Sans"/>
                <a:sym typeface="Open Sans"/>
              </a:rPr>
              <a:t>2W</a:t>
            </a:r>
            <a:endParaRPr/>
          </a:p>
        </p:txBody>
      </p:sp>
      <p:sp>
        <p:nvSpPr>
          <p:cNvPr id="2360" name="Google Shape;2360;p100"/>
          <p:cNvSpPr txBox="1"/>
          <p:nvPr/>
        </p:nvSpPr>
        <p:spPr>
          <a:xfrm>
            <a:off x="537875" y="1383625"/>
            <a:ext cx="33918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Objective</a:t>
            </a:r>
            <a:endParaRPr b="1"/>
          </a:p>
          <a:p>
            <a:pPr marL="457200" lvl="0" indent="-317500" algn="l" rtl="0">
              <a:spcBef>
                <a:spcPts val="0"/>
              </a:spcBef>
              <a:spcAft>
                <a:spcPts val="0"/>
              </a:spcAft>
              <a:buSzPts val="1400"/>
              <a:buChar char="●"/>
            </a:pPr>
            <a:r>
              <a:rPr lang="en"/>
              <a:t>Verify system operational power consumption is within 2W</a:t>
            </a:r>
            <a:endParaRPr/>
          </a:p>
          <a:p>
            <a:pPr marL="0" lvl="0" indent="0" algn="l" rtl="0">
              <a:spcBef>
                <a:spcPts val="0"/>
              </a:spcBef>
              <a:spcAft>
                <a:spcPts val="0"/>
              </a:spcAft>
              <a:buNone/>
            </a:pPr>
            <a:r>
              <a:rPr lang="en" b="1"/>
              <a:t>Plan</a:t>
            </a:r>
            <a:endParaRPr b="1"/>
          </a:p>
          <a:p>
            <a:pPr marL="457200" lvl="0" indent="-317500" algn="l" rtl="0">
              <a:spcBef>
                <a:spcPts val="0"/>
              </a:spcBef>
              <a:spcAft>
                <a:spcPts val="0"/>
              </a:spcAft>
              <a:buSzPts val="1400"/>
              <a:buChar char="●"/>
            </a:pPr>
            <a:r>
              <a:rPr lang="en">
                <a:solidFill>
                  <a:schemeClr val="dk1"/>
                </a:solidFill>
              </a:rPr>
              <a:t>Optimize Optics &amp; Software needs</a:t>
            </a:r>
            <a:endParaRPr/>
          </a:p>
          <a:p>
            <a:pPr marL="457200" lvl="0" indent="-317500" algn="l" rtl="0">
              <a:spcBef>
                <a:spcPts val="0"/>
              </a:spcBef>
              <a:spcAft>
                <a:spcPts val="0"/>
              </a:spcAft>
              <a:buSzPts val="1400"/>
              <a:buChar char="●"/>
            </a:pPr>
            <a:r>
              <a:rPr lang="en"/>
              <a:t>Supply 3.3 V to system</a:t>
            </a:r>
            <a:endParaRPr/>
          </a:p>
          <a:p>
            <a:pPr marL="457200" lvl="0" indent="-317500" algn="l" rtl="0">
              <a:spcBef>
                <a:spcPts val="0"/>
              </a:spcBef>
              <a:spcAft>
                <a:spcPts val="0"/>
              </a:spcAft>
              <a:buSzPts val="1400"/>
              <a:buChar char="●"/>
            </a:pPr>
            <a:r>
              <a:rPr lang="en"/>
              <a:t>Execute image acquisition and attitude determination</a:t>
            </a:r>
            <a:endParaRPr/>
          </a:p>
          <a:p>
            <a:pPr marL="0" lvl="0" indent="0" algn="l" rtl="0">
              <a:spcBef>
                <a:spcPts val="0"/>
              </a:spcBef>
              <a:spcAft>
                <a:spcPts val="0"/>
              </a:spcAft>
              <a:buNone/>
            </a:pPr>
            <a:r>
              <a:rPr lang="en" b="1"/>
              <a:t>Measurement</a:t>
            </a:r>
            <a:endParaRPr b="1"/>
          </a:p>
          <a:p>
            <a:pPr marL="457200" lvl="0" indent="-317500" algn="l" rtl="0">
              <a:spcBef>
                <a:spcPts val="0"/>
              </a:spcBef>
              <a:spcAft>
                <a:spcPts val="0"/>
              </a:spcAft>
              <a:buSzPts val="1400"/>
              <a:buChar char="●"/>
            </a:pPr>
            <a:r>
              <a:rPr lang="en"/>
              <a:t>Current draw </a:t>
            </a:r>
            <a:r>
              <a:rPr lang="en" sz="1200" b="1"/>
              <a:t>→ P = I*V</a:t>
            </a:r>
            <a:endParaRPr sz="1200" b="1"/>
          </a:p>
          <a:p>
            <a:pPr marL="0" lvl="0" indent="0" algn="l" rtl="0">
              <a:spcBef>
                <a:spcPts val="0"/>
              </a:spcBef>
              <a:spcAft>
                <a:spcPts val="0"/>
              </a:spcAft>
              <a:buNone/>
            </a:pPr>
            <a:r>
              <a:rPr lang="en" b="1"/>
              <a:t>Pass Criteria</a:t>
            </a:r>
            <a:endParaRPr b="1"/>
          </a:p>
          <a:p>
            <a:pPr marL="457200" lvl="0" indent="-317500" algn="l" rtl="0">
              <a:spcBef>
                <a:spcPts val="0"/>
              </a:spcBef>
              <a:spcAft>
                <a:spcPts val="0"/>
              </a:spcAft>
              <a:buSzPts val="1400"/>
              <a:buChar char="●"/>
            </a:pPr>
            <a:r>
              <a:rPr lang="en"/>
              <a:t>System operational power consumption within 2 W</a:t>
            </a:r>
            <a:endParaRPr/>
          </a:p>
        </p:txBody>
      </p:sp>
      <p:pic>
        <p:nvPicPr>
          <p:cNvPr id="2361" name="Google Shape;2361;p100"/>
          <p:cNvPicPr preferRelativeResize="0"/>
          <p:nvPr/>
        </p:nvPicPr>
        <p:blipFill>
          <a:blip r:embed="rId3">
            <a:alphaModFix/>
          </a:blip>
          <a:stretch>
            <a:fillRect/>
          </a:stretch>
        </p:blipFill>
        <p:spPr>
          <a:xfrm>
            <a:off x="4052214" y="1546987"/>
            <a:ext cx="4968886" cy="2133275"/>
          </a:xfrm>
          <a:prstGeom prst="rect">
            <a:avLst/>
          </a:prstGeom>
          <a:noFill/>
          <a:ln>
            <a:noFill/>
          </a:ln>
        </p:spPr>
      </p:pic>
      <p:sp>
        <p:nvSpPr>
          <p:cNvPr id="2362" name="Google Shape;2362;p100"/>
          <p:cNvSpPr/>
          <p:nvPr/>
        </p:nvSpPr>
        <p:spPr>
          <a:xfrm>
            <a:off x="5195900" y="3032000"/>
            <a:ext cx="102300" cy="393600"/>
          </a:xfrm>
          <a:prstGeom prst="rect">
            <a:avLst/>
          </a:prstGeom>
          <a:solidFill>
            <a:srgbClr val="4444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00"/>
          <p:cNvSpPr/>
          <p:nvPr/>
        </p:nvSpPr>
        <p:spPr>
          <a:xfrm>
            <a:off x="5093600" y="3103425"/>
            <a:ext cx="102300" cy="231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10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Plan: Outdoor Setup</a:t>
            </a:r>
            <a:endParaRPr/>
          </a:p>
          <a:p>
            <a:pPr marL="0" lvl="0" indent="0" algn="l" rtl="0">
              <a:spcBef>
                <a:spcPts val="0"/>
              </a:spcBef>
              <a:spcAft>
                <a:spcPts val="0"/>
              </a:spcAft>
              <a:buNone/>
            </a:pPr>
            <a:endParaRPr/>
          </a:p>
        </p:txBody>
      </p:sp>
      <p:sp>
        <p:nvSpPr>
          <p:cNvPr id="2369" name="Google Shape;2369;p101"/>
          <p:cNvSpPr txBox="1">
            <a:spLocks noGrp="1"/>
          </p:cNvSpPr>
          <p:nvPr>
            <p:ph type="body" idx="1"/>
          </p:nvPr>
        </p:nvSpPr>
        <p:spPr>
          <a:xfrm>
            <a:off x="196200" y="681375"/>
            <a:ext cx="4375800" cy="37452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Clr>
                <a:srgbClr val="695D46"/>
              </a:buClr>
              <a:buSzPct val="100000"/>
              <a:buFont typeface="Open Sans"/>
              <a:buChar char="●"/>
            </a:pPr>
            <a:r>
              <a:rPr lang="en" sz="1600" b="1" dirty="0">
                <a:solidFill>
                  <a:srgbClr val="695D46"/>
                </a:solidFill>
              </a:rPr>
              <a:t>Equipment:</a:t>
            </a:r>
            <a:r>
              <a:rPr lang="en" sz="1600" dirty="0">
                <a:solidFill>
                  <a:srgbClr val="695D46"/>
                </a:solidFill>
                <a:latin typeface="Open Sans"/>
                <a:ea typeface="Open Sans"/>
                <a:cs typeface="Open Sans"/>
                <a:sym typeface="Open Sans"/>
              </a:rPr>
              <a:t> Stable tripod with high precision rotating DC motor, control center with </a:t>
            </a:r>
            <a:r>
              <a:rPr lang="en" sz="1600" dirty="0">
                <a:solidFill>
                  <a:srgbClr val="695D46"/>
                </a:solidFill>
              </a:rPr>
              <a:t>live Astrometry outputs</a:t>
            </a:r>
            <a:endParaRPr sz="1600" dirty="0">
              <a:solidFill>
                <a:srgbClr val="695D46"/>
              </a:solidFill>
            </a:endParaRPr>
          </a:p>
          <a:p>
            <a:pPr marL="457200" lvl="0" indent="-322580" algn="l" rtl="0">
              <a:spcBef>
                <a:spcPts val="0"/>
              </a:spcBef>
              <a:spcAft>
                <a:spcPts val="0"/>
              </a:spcAft>
              <a:buClr>
                <a:srgbClr val="695D46"/>
              </a:buClr>
              <a:buSzPct val="100000"/>
              <a:buFont typeface="Open Sans"/>
              <a:buChar char="●"/>
            </a:pPr>
            <a:r>
              <a:rPr lang="en" sz="1600" b="1" dirty="0">
                <a:solidFill>
                  <a:srgbClr val="695D46"/>
                </a:solidFill>
              </a:rPr>
              <a:t>Setup: </a:t>
            </a:r>
            <a:r>
              <a:rPr lang="en" sz="1600" dirty="0">
                <a:solidFill>
                  <a:srgbClr val="695D46"/>
                </a:solidFill>
              </a:rPr>
              <a:t>Flagstaff Mountain, CubIST mounted to stationary tripod</a:t>
            </a:r>
            <a:endParaRPr sz="1600" dirty="0">
              <a:solidFill>
                <a:srgbClr val="695D46"/>
              </a:solidFill>
            </a:endParaRPr>
          </a:p>
          <a:p>
            <a:pPr marL="457200" lvl="0" indent="-322580" algn="l" rtl="0">
              <a:spcBef>
                <a:spcPts val="0"/>
              </a:spcBef>
              <a:spcAft>
                <a:spcPts val="0"/>
              </a:spcAft>
              <a:buClr>
                <a:srgbClr val="695D46"/>
              </a:buClr>
              <a:buSzPct val="100000"/>
              <a:buFont typeface="Open Sans"/>
              <a:buChar char="●"/>
            </a:pPr>
            <a:r>
              <a:rPr lang="en" sz="1600" b="1" dirty="0">
                <a:solidFill>
                  <a:srgbClr val="695D46"/>
                </a:solidFill>
              </a:rPr>
              <a:t>Plan:</a:t>
            </a:r>
            <a:r>
              <a:rPr lang="en" sz="1600" dirty="0">
                <a:solidFill>
                  <a:srgbClr val="695D46"/>
                </a:solidFill>
              </a:rPr>
              <a:t> </a:t>
            </a:r>
            <a:endParaRPr sz="1600" dirty="0">
              <a:solidFill>
                <a:srgbClr val="695D46"/>
              </a:solidFill>
            </a:endParaRPr>
          </a:p>
          <a:p>
            <a:pPr marL="914400" lvl="1" indent="-322580" algn="l" rtl="0">
              <a:spcBef>
                <a:spcPts val="0"/>
              </a:spcBef>
              <a:spcAft>
                <a:spcPts val="0"/>
              </a:spcAft>
              <a:buClr>
                <a:srgbClr val="695D46"/>
              </a:buClr>
              <a:buSzPct val="100000"/>
              <a:buFont typeface="Open Sans"/>
              <a:buChar char="○"/>
            </a:pPr>
            <a:r>
              <a:rPr lang="en" sz="1600" dirty="0">
                <a:solidFill>
                  <a:srgbClr val="695D46"/>
                </a:solidFill>
              </a:rPr>
              <a:t>CubIST operational and taking images for 2 hours straight</a:t>
            </a:r>
            <a:endParaRPr sz="1600" dirty="0">
              <a:solidFill>
                <a:srgbClr val="695D46"/>
              </a:solidFill>
            </a:endParaRPr>
          </a:p>
          <a:p>
            <a:pPr marL="914400" lvl="1" indent="-322580" algn="l" rtl="0">
              <a:spcBef>
                <a:spcPts val="0"/>
              </a:spcBef>
              <a:spcAft>
                <a:spcPts val="0"/>
              </a:spcAft>
              <a:buClr>
                <a:srgbClr val="695D46"/>
              </a:buClr>
              <a:buSzPct val="100000"/>
              <a:buFont typeface="Open Sans"/>
              <a:buChar char="○"/>
            </a:pPr>
            <a:r>
              <a:rPr lang="en" sz="1600" dirty="0">
                <a:solidFill>
                  <a:srgbClr val="695D46"/>
                </a:solidFill>
              </a:rPr>
              <a:t>Camera rotated by motor to emulate maximum allowable slew rate</a:t>
            </a:r>
            <a:endParaRPr sz="1600" dirty="0">
              <a:solidFill>
                <a:srgbClr val="695D46"/>
              </a:solidFill>
            </a:endParaRPr>
          </a:p>
          <a:p>
            <a:pPr marL="914400" lvl="1" indent="-322580" algn="l" rtl="0">
              <a:spcBef>
                <a:spcPts val="0"/>
              </a:spcBef>
              <a:spcAft>
                <a:spcPts val="0"/>
              </a:spcAft>
              <a:buClr>
                <a:srgbClr val="695D46"/>
              </a:buClr>
              <a:buSzPct val="100000"/>
              <a:buFont typeface="Open Sans"/>
              <a:buChar char="○"/>
            </a:pPr>
            <a:r>
              <a:rPr lang="en" sz="1600" dirty="0">
                <a:solidFill>
                  <a:srgbClr val="695D46"/>
                </a:solidFill>
              </a:rPr>
              <a:t>Quaternions printed to monitor and compared to online model</a:t>
            </a:r>
            <a:endParaRPr sz="1600" dirty="0">
              <a:solidFill>
                <a:srgbClr val="695D46"/>
              </a:solidFill>
            </a:endParaRPr>
          </a:p>
          <a:p>
            <a:pPr marL="457200" lvl="0" indent="-322580" algn="l" rtl="0">
              <a:spcBef>
                <a:spcPts val="0"/>
              </a:spcBef>
              <a:spcAft>
                <a:spcPts val="0"/>
              </a:spcAft>
              <a:buClr>
                <a:srgbClr val="695D46"/>
              </a:buClr>
              <a:buSzPct val="100000"/>
              <a:buFont typeface="Open Sans"/>
              <a:buChar char="●"/>
            </a:pPr>
            <a:r>
              <a:rPr lang="en" sz="1600" b="1" dirty="0">
                <a:solidFill>
                  <a:srgbClr val="695D46"/>
                </a:solidFill>
              </a:rPr>
              <a:t>Pass criteria:</a:t>
            </a:r>
            <a:r>
              <a:rPr lang="en" sz="1600" dirty="0">
                <a:solidFill>
                  <a:srgbClr val="695D46"/>
                </a:solidFill>
              </a:rPr>
              <a:t> All attitude solutions within 5% of Astrometry result from same location/angle.</a:t>
            </a:r>
            <a:endParaRPr sz="1600" dirty="0">
              <a:solidFill>
                <a:srgbClr val="695D46"/>
              </a:solidFill>
            </a:endParaRPr>
          </a:p>
        </p:txBody>
      </p:sp>
      <p:sp>
        <p:nvSpPr>
          <p:cNvPr id="2370" name="Google Shape;2370;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88</a:t>
            </a:fld>
            <a:endParaRPr/>
          </a:p>
        </p:txBody>
      </p:sp>
      <p:pic>
        <p:nvPicPr>
          <p:cNvPr id="2371" name="Google Shape;2371;p101"/>
          <p:cNvPicPr preferRelativeResize="0"/>
          <p:nvPr/>
        </p:nvPicPr>
        <p:blipFill>
          <a:blip r:embed="rId3">
            <a:alphaModFix/>
          </a:blip>
          <a:stretch>
            <a:fillRect/>
          </a:stretch>
        </p:blipFill>
        <p:spPr>
          <a:xfrm>
            <a:off x="4572000" y="720762"/>
            <a:ext cx="3900449" cy="3900449"/>
          </a:xfrm>
          <a:prstGeom prst="rect">
            <a:avLst/>
          </a:prstGeom>
          <a:noFill/>
          <a:ln>
            <a:noFill/>
          </a:ln>
        </p:spPr>
      </p:pic>
      <p:sp>
        <p:nvSpPr>
          <p:cNvPr id="2372" name="Google Shape;2372;p101"/>
          <p:cNvSpPr/>
          <p:nvPr/>
        </p:nvSpPr>
        <p:spPr>
          <a:xfrm>
            <a:off x="6532925" y="4777950"/>
            <a:ext cx="13539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Google Shape;2377;p102"/>
          <p:cNvSpPr txBox="1">
            <a:spLocks noGrp="1"/>
          </p:cNvSpPr>
          <p:nvPr>
            <p:ph type="title"/>
          </p:nvPr>
        </p:nvSpPr>
        <p:spPr>
          <a:xfrm>
            <a:off x="16817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T Sans Narrow"/>
                <a:ea typeface="PT Sans Narrow"/>
                <a:cs typeface="PT Sans Narrow"/>
                <a:sym typeface="PT Sans Narrow"/>
              </a:rPr>
              <a:t>Full-System Outdoor Testing Feasibility</a:t>
            </a:r>
            <a:endParaRPr b="1">
              <a:latin typeface="PT Sans Narrow"/>
              <a:ea typeface="PT Sans Narrow"/>
              <a:cs typeface="PT Sans Narrow"/>
              <a:sym typeface="PT Sans Narrow"/>
            </a:endParaRPr>
          </a:p>
          <a:p>
            <a:pPr marL="0" lvl="0" indent="0" algn="l" rtl="0">
              <a:spcBef>
                <a:spcPts val="0"/>
              </a:spcBef>
              <a:spcAft>
                <a:spcPts val="0"/>
              </a:spcAft>
              <a:buNone/>
            </a:pPr>
            <a:endParaRPr/>
          </a:p>
        </p:txBody>
      </p:sp>
      <p:sp>
        <p:nvSpPr>
          <p:cNvPr id="2378" name="Google Shape;2378;p102"/>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89</a:t>
            </a:fld>
            <a:endParaRPr/>
          </a:p>
        </p:txBody>
      </p:sp>
      <p:sp>
        <p:nvSpPr>
          <p:cNvPr id="2379" name="Google Shape;2379;p102"/>
          <p:cNvSpPr/>
          <p:nvPr/>
        </p:nvSpPr>
        <p:spPr>
          <a:xfrm>
            <a:off x="6532925" y="4777950"/>
            <a:ext cx="13539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380" name="Google Shape;2380;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89</a:t>
            </a:fld>
            <a:endParaRPr/>
          </a:p>
        </p:txBody>
      </p:sp>
      <p:graphicFrame>
        <p:nvGraphicFramePr>
          <p:cNvPr id="2381" name="Google Shape;2381;p102"/>
          <p:cNvGraphicFramePr/>
          <p:nvPr/>
        </p:nvGraphicFramePr>
        <p:xfrm>
          <a:off x="94463" y="682038"/>
          <a:ext cx="8955075" cy="1889700"/>
        </p:xfrm>
        <a:graphic>
          <a:graphicData uri="http://schemas.openxmlformats.org/drawingml/2006/table">
            <a:tbl>
              <a:tblPr>
                <a:noFill/>
                <a:tableStyleId>{0BD34714-7692-4388-A2F0-9ED135EE1372}</a:tableStyleId>
              </a:tblPr>
              <a:tblGrid>
                <a:gridCol w="4444050">
                  <a:extLst>
                    <a:ext uri="{9D8B030D-6E8A-4147-A177-3AD203B41FA5}">
                      <a16:colId xmlns:a16="http://schemas.microsoft.com/office/drawing/2014/main" val="20000"/>
                    </a:ext>
                  </a:extLst>
                </a:gridCol>
                <a:gridCol w="4511025">
                  <a:extLst>
                    <a:ext uri="{9D8B030D-6E8A-4147-A177-3AD203B41FA5}">
                      <a16:colId xmlns:a16="http://schemas.microsoft.com/office/drawing/2014/main" val="20001"/>
                    </a:ext>
                  </a:extLst>
                </a:gridCol>
              </a:tblGrid>
              <a:tr h="426700">
                <a:tc>
                  <a:txBody>
                    <a:bodyPr/>
                    <a:lstStyle/>
                    <a:p>
                      <a:pPr marL="0" lvl="0" indent="0" algn="l" rtl="0">
                        <a:spcBef>
                          <a:spcPts val="0"/>
                        </a:spcBef>
                        <a:spcAft>
                          <a:spcPts val="0"/>
                        </a:spcAft>
                        <a:buNone/>
                      </a:pPr>
                      <a:r>
                        <a:rPr lang="en" sz="1600">
                          <a:latin typeface="Open Sans"/>
                          <a:ea typeface="Open Sans"/>
                          <a:cs typeface="Open Sans"/>
                          <a:sym typeface="Open Sans"/>
                        </a:rPr>
                        <a:t>Benefits</a:t>
                      </a:r>
                      <a:endParaRPr sz="1600">
                        <a:latin typeface="Open Sans"/>
                        <a:ea typeface="Open Sans"/>
                        <a:cs typeface="Open Sans"/>
                        <a:sym typeface="Open Sans"/>
                      </a:endParaRPr>
                    </a:p>
                  </a:txBody>
                  <a:tcPr marL="91425" marR="91425" marT="91425" marB="91425">
                    <a:solidFill>
                      <a:srgbClr val="CFB87C"/>
                    </a:solidFill>
                  </a:tcPr>
                </a:tc>
                <a:tc>
                  <a:txBody>
                    <a:bodyPr/>
                    <a:lstStyle/>
                    <a:p>
                      <a:pPr marL="0" lvl="0" indent="0" algn="l" rtl="0">
                        <a:spcBef>
                          <a:spcPts val="0"/>
                        </a:spcBef>
                        <a:spcAft>
                          <a:spcPts val="0"/>
                        </a:spcAft>
                        <a:buNone/>
                      </a:pPr>
                      <a:r>
                        <a:rPr lang="en" sz="1600">
                          <a:latin typeface="Open Sans"/>
                          <a:ea typeface="Open Sans"/>
                          <a:cs typeface="Open Sans"/>
                          <a:sym typeface="Open Sans"/>
                        </a:rPr>
                        <a:t>Challenges</a:t>
                      </a:r>
                      <a:endParaRPr sz="1600">
                        <a:latin typeface="Open Sans"/>
                        <a:ea typeface="Open Sans"/>
                        <a:cs typeface="Open Sans"/>
                        <a:sym typeface="Open Sans"/>
                      </a:endParaRPr>
                    </a:p>
                  </a:txBody>
                  <a:tcPr marL="91425" marR="91425" marT="91425" marB="91425">
                    <a:solidFill>
                      <a:srgbClr val="CFB87C"/>
                    </a:solidFill>
                  </a:tcPr>
                </a:tc>
                <a:extLst>
                  <a:ext uri="{0D108BD9-81ED-4DB2-BD59-A6C34878D82A}">
                    <a16:rowId xmlns:a16="http://schemas.microsoft.com/office/drawing/2014/main" val="10000"/>
                  </a:ext>
                </a:extLst>
              </a:tr>
              <a:tr h="1463000">
                <a:tc>
                  <a:txBody>
                    <a:bodyPr/>
                    <a:lstStyle/>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Minimal equipment required</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Little to no error induced by setup</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Can model obstructive objects within FOV</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Controllable setup - predictable</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Minimal light pollution</a:t>
                      </a:r>
                      <a:endParaRPr>
                        <a:latin typeface="Open Sans"/>
                        <a:ea typeface="Open Sans"/>
                        <a:cs typeface="Open Sans"/>
                        <a:sym typeface="Open Sans"/>
                      </a:endParaRPr>
                    </a:p>
                  </a:txBody>
                  <a:tcPr marL="91425" marR="91425" marT="91425" marB="91425"/>
                </a:tc>
                <a:tc>
                  <a:txBody>
                    <a:bodyPr/>
                    <a:lstStyle/>
                    <a:p>
                      <a:pPr marL="457200" lvl="0" indent="-317500" algn="l" rtl="0">
                        <a:lnSpc>
                          <a:spcPct val="115000"/>
                        </a:lnSpc>
                        <a:spcBef>
                          <a:spcPts val="0"/>
                        </a:spcBef>
                        <a:spcAft>
                          <a:spcPts val="0"/>
                        </a:spcAft>
                        <a:buSzPts val="1400"/>
                        <a:buFont typeface="Open Sans"/>
                        <a:buChar char="●"/>
                      </a:pPr>
                      <a:r>
                        <a:rPr lang="en" dirty="0">
                          <a:latin typeface="Open Sans"/>
                          <a:ea typeface="Open Sans"/>
                          <a:cs typeface="Open Sans"/>
                          <a:sym typeface="Open Sans"/>
                        </a:rPr>
                        <a:t>Limited window to plan ahead (need clear sky)</a:t>
                      </a:r>
                      <a:endParaRPr dirty="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dirty="0">
                          <a:latin typeface="Open Sans"/>
                          <a:ea typeface="Open Sans"/>
                          <a:cs typeface="Open Sans"/>
                          <a:sym typeface="Open Sans"/>
                        </a:rPr>
                        <a:t>Verification requires CubIST image - need other testing to validate optical hardware</a:t>
                      </a:r>
                      <a:endParaRPr dirty="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dirty="0">
                          <a:latin typeface="Open Sans"/>
                          <a:ea typeface="Open Sans"/>
                          <a:cs typeface="Open Sans"/>
                          <a:sym typeface="Open Sans"/>
                        </a:rPr>
                        <a:t>Limited accuracy of validation software itself</a:t>
                      </a:r>
                      <a:endParaRPr dirty="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dirty="0">
                          <a:latin typeface="Open Sans"/>
                          <a:ea typeface="Open Sans"/>
                          <a:cs typeface="Open Sans"/>
                          <a:sym typeface="Open Sans"/>
                        </a:rPr>
                        <a:t>Not accurate representation of LEO</a:t>
                      </a:r>
                      <a:endParaRPr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2382" name="Google Shape;2382;p102"/>
          <p:cNvGraphicFramePr/>
          <p:nvPr/>
        </p:nvGraphicFramePr>
        <p:xfrm>
          <a:off x="168163" y="3309446"/>
          <a:ext cx="4370350" cy="777210"/>
        </p:xfrm>
        <a:graphic>
          <a:graphicData uri="http://schemas.openxmlformats.org/drawingml/2006/table">
            <a:tbl>
              <a:tblPr>
                <a:noFill/>
                <a:tableStyleId>{0BD34714-7692-4388-A2F0-9ED135EE1372}</a:tableStyleId>
              </a:tblPr>
              <a:tblGrid>
                <a:gridCol w="4370350">
                  <a:extLst>
                    <a:ext uri="{9D8B030D-6E8A-4147-A177-3AD203B41FA5}">
                      <a16:colId xmlns:a16="http://schemas.microsoft.com/office/drawing/2014/main" val="20000"/>
                    </a:ext>
                  </a:extLst>
                </a:gridCol>
              </a:tblGrid>
              <a:tr h="57907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outdoor test setup overall produces more benefits than challenges, and is thus deemed a feasible test for the team to conduct.</a:t>
                      </a:r>
                      <a:endParaRPr sz="900" b="1">
                        <a:solidFill>
                          <a:srgbClr val="221E1F"/>
                        </a:solidFill>
                        <a:latin typeface="Open Sans"/>
                        <a:ea typeface="Open Sans"/>
                        <a:cs typeface="Open Sans"/>
                        <a:sym typeface="Open Sans"/>
                      </a:endParaRPr>
                    </a:p>
                  </a:txBody>
                  <a:tcPr marL="91425" marR="91425" marT="91425" marB="91425">
                    <a:lnL w="38100" cap="flat" cmpd="sng">
                      <a:solidFill>
                        <a:srgbClr val="78E0EA"/>
                      </a:solidFill>
                      <a:prstDash val="solid"/>
                      <a:round/>
                      <a:headEnd type="none" w="sm" len="sm"/>
                      <a:tailEnd type="none" w="sm" len="sm"/>
                    </a:lnL>
                    <a:lnR w="38100" cap="flat" cmpd="sng">
                      <a:solidFill>
                        <a:srgbClr val="78E0EA"/>
                      </a:solidFill>
                      <a:prstDash val="solid"/>
                      <a:round/>
                      <a:headEnd type="none" w="sm" len="sm"/>
                      <a:tailEnd type="none" w="sm" len="sm"/>
                    </a:lnR>
                    <a:lnT w="38100" cap="flat" cmpd="sng">
                      <a:solidFill>
                        <a:srgbClr val="78E0EA"/>
                      </a:solidFill>
                      <a:prstDash val="solid"/>
                      <a:round/>
                      <a:headEnd type="none" w="sm" len="sm"/>
                      <a:tailEnd type="none" w="sm" len="sm"/>
                    </a:lnT>
                    <a:lnB w="38100" cap="flat" cmpd="sng">
                      <a:solidFill>
                        <a:srgbClr val="78E0EA"/>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2383" name="Google Shape;2383;p102"/>
          <p:cNvPicPr preferRelativeResize="0"/>
          <p:nvPr/>
        </p:nvPicPr>
        <p:blipFill rotWithShape="1">
          <a:blip r:embed="rId3">
            <a:alphaModFix/>
          </a:blip>
          <a:srcRect l="7594" t="19726" r="53099" b="26668"/>
          <a:stretch/>
        </p:blipFill>
        <p:spPr>
          <a:xfrm>
            <a:off x="4265775" y="3830788"/>
            <a:ext cx="157200" cy="153900"/>
          </a:xfrm>
          <a:prstGeom prst="ellipse">
            <a:avLst/>
          </a:prstGeom>
          <a:noFill/>
          <a:ln>
            <a:noFill/>
          </a:ln>
        </p:spPr>
      </p:pic>
      <p:graphicFrame>
        <p:nvGraphicFramePr>
          <p:cNvPr id="2384" name="Google Shape;2384;p102"/>
          <p:cNvGraphicFramePr/>
          <p:nvPr>
            <p:extLst>
              <p:ext uri="{D42A27DB-BD31-4B8C-83A1-F6EECF244321}">
                <p14:modId xmlns:p14="http://schemas.microsoft.com/office/powerpoint/2010/main" val="3248142921"/>
              </p:ext>
            </p:extLst>
          </p:nvPr>
        </p:nvGraphicFramePr>
        <p:xfrm>
          <a:off x="4650788" y="2817171"/>
          <a:ext cx="4370350" cy="579090"/>
        </p:xfrm>
        <a:graphic>
          <a:graphicData uri="http://schemas.openxmlformats.org/drawingml/2006/table">
            <a:tbl>
              <a:tblPr>
                <a:noFill/>
                <a:tableStyleId>{0BD34714-7692-4388-A2F0-9ED135EE1372}</a:tableStyleId>
              </a:tblPr>
              <a:tblGrid>
                <a:gridCol w="4370350">
                  <a:extLst>
                    <a:ext uri="{9D8B030D-6E8A-4147-A177-3AD203B41FA5}">
                      <a16:colId xmlns:a16="http://schemas.microsoft.com/office/drawing/2014/main" val="20000"/>
                    </a:ext>
                  </a:extLst>
                </a:gridCol>
              </a:tblGrid>
              <a:tr h="579075">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Open Sans"/>
                          <a:ea typeface="Open Sans"/>
                          <a:cs typeface="Open Sans"/>
                          <a:sym typeface="Open Sans"/>
                        </a:rPr>
                        <a:t>The outdoor test setup is deemed sufficient to test the accuracy of the software algorithm.</a:t>
                      </a:r>
                      <a:endParaRPr sz="900" b="1" dirty="0">
                        <a:solidFill>
                          <a:srgbClr val="221E1F"/>
                        </a:solidFill>
                        <a:latin typeface="Open Sans"/>
                        <a:ea typeface="Open Sans"/>
                        <a:cs typeface="Open Sans"/>
                        <a:sym typeface="Open Sans"/>
                      </a:endParaRPr>
                    </a:p>
                  </a:txBody>
                  <a:tcPr marL="91425" marR="91425" marT="91425" marB="91425">
                    <a:lnL w="38100" cap="flat" cmpd="sng">
                      <a:solidFill>
                        <a:srgbClr val="78E0EA"/>
                      </a:solidFill>
                      <a:prstDash val="solid"/>
                      <a:round/>
                      <a:headEnd type="none" w="sm" len="sm"/>
                      <a:tailEnd type="none" w="sm" len="sm"/>
                    </a:lnL>
                    <a:lnR w="38100" cap="flat" cmpd="sng">
                      <a:solidFill>
                        <a:srgbClr val="78E0EA"/>
                      </a:solidFill>
                      <a:prstDash val="solid"/>
                      <a:round/>
                      <a:headEnd type="none" w="sm" len="sm"/>
                      <a:tailEnd type="none" w="sm" len="sm"/>
                    </a:lnR>
                    <a:lnT w="38100" cap="flat" cmpd="sng">
                      <a:solidFill>
                        <a:srgbClr val="78E0EA"/>
                      </a:solidFill>
                      <a:prstDash val="solid"/>
                      <a:round/>
                      <a:headEnd type="none" w="sm" len="sm"/>
                      <a:tailEnd type="none" w="sm" len="sm"/>
                    </a:lnT>
                    <a:lnB w="38100" cap="flat" cmpd="sng">
                      <a:solidFill>
                        <a:srgbClr val="78E0EA"/>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2385" name="Google Shape;2385;p102"/>
          <p:cNvGraphicFramePr/>
          <p:nvPr/>
        </p:nvGraphicFramePr>
        <p:xfrm>
          <a:off x="4650788" y="3542071"/>
          <a:ext cx="4370350" cy="975330"/>
        </p:xfrm>
        <a:graphic>
          <a:graphicData uri="http://schemas.openxmlformats.org/drawingml/2006/table">
            <a:tbl>
              <a:tblPr>
                <a:noFill/>
                <a:tableStyleId>{0BD34714-7692-4388-A2F0-9ED135EE1372}</a:tableStyleId>
              </a:tblPr>
              <a:tblGrid>
                <a:gridCol w="4370350">
                  <a:extLst>
                    <a:ext uri="{9D8B030D-6E8A-4147-A177-3AD203B41FA5}">
                      <a16:colId xmlns:a16="http://schemas.microsoft.com/office/drawing/2014/main" val="20000"/>
                    </a:ext>
                  </a:extLst>
                </a:gridCol>
              </a:tblGrid>
              <a:tr h="57907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outdoor test setup is deemed insufficient to test the functionality and accuracy of the image sensor/camera module, or its interface with other components.</a:t>
                      </a:r>
                      <a:endParaRPr sz="900" b="1">
                        <a:solidFill>
                          <a:srgbClr val="221E1F"/>
                        </a:solidFill>
                        <a:latin typeface="Open Sans"/>
                        <a:ea typeface="Open Sans"/>
                        <a:cs typeface="Open Sans"/>
                        <a:sym typeface="Open Sans"/>
                      </a:endParaRPr>
                    </a:p>
                  </a:txBody>
                  <a:tcPr marL="91425" marR="91425" marT="91425" marB="91425">
                    <a:lnL w="38100" cap="flat" cmpd="sng">
                      <a:solidFill>
                        <a:srgbClr val="78E0EA"/>
                      </a:solidFill>
                      <a:prstDash val="solid"/>
                      <a:round/>
                      <a:headEnd type="none" w="sm" len="sm"/>
                      <a:tailEnd type="none" w="sm" len="sm"/>
                    </a:lnL>
                    <a:lnR w="38100" cap="flat" cmpd="sng">
                      <a:solidFill>
                        <a:srgbClr val="78E0EA"/>
                      </a:solidFill>
                      <a:prstDash val="solid"/>
                      <a:round/>
                      <a:headEnd type="none" w="sm" len="sm"/>
                      <a:tailEnd type="none" w="sm" len="sm"/>
                    </a:lnR>
                    <a:lnT w="38100" cap="flat" cmpd="sng">
                      <a:solidFill>
                        <a:srgbClr val="78E0EA"/>
                      </a:solidFill>
                      <a:prstDash val="solid"/>
                      <a:round/>
                      <a:headEnd type="none" w="sm" len="sm"/>
                      <a:tailEnd type="none" w="sm" len="sm"/>
                    </a:lnT>
                    <a:lnB w="38100" cap="flat" cmpd="sng">
                      <a:solidFill>
                        <a:srgbClr val="78E0EA"/>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2386" name="Google Shape;2386;p102"/>
          <p:cNvPicPr preferRelativeResize="0"/>
          <p:nvPr/>
        </p:nvPicPr>
        <p:blipFill rotWithShape="1">
          <a:blip r:embed="rId3">
            <a:alphaModFix/>
          </a:blip>
          <a:srcRect l="7594" t="19726" r="53099" b="26668"/>
          <a:stretch/>
        </p:blipFill>
        <p:spPr>
          <a:xfrm>
            <a:off x="8776800" y="3155538"/>
            <a:ext cx="157200" cy="153900"/>
          </a:xfrm>
          <a:prstGeom prst="ellipse">
            <a:avLst/>
          </a:prstGeom>
          <a:noFill/>
          <a:ln>
            <a:noFill/>
          </a:ln>
        </p:spPr>
      </p:pic>
      <p:pic>
        <p:nvPicPr>
          <p:cNvPr id="2387" name="Google Shape;2387;p102"/>
          <p:cNvPicPr preferRelativeResize="0"/>
          <p:nvPr/>
        </p:nvPicPr>
        <p:blipFill rotWithShape="1">
          <a:blip r:embed="rId4">
            <a:alphaModFix/>
          </a:blip>
          <a:srcRect l="8740" t="20805" r="69286" b="20800"/>
          <a:stretch/>
        </p:blipFill>
        <p:spPr>
          <a:xfrm>
            <a:off x="8745900" y="4203625"/>
            <a:ext cx="219000" cy="2145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22"/>
          <p:cNvPicPr preferRelativeResize="0"/>
          <p:nvPr/>
        </p:nvPicPr>
        <p:blipFill>
          <a:blip r:embed="rId3">
            <a:alphaModFix/>
          </a:blip>
          <a:stretch>
            <a:fillRect/>
          </a:stretch>
        </p:blipFill>
        <p:spPr>
          <a:xfrm>
            <a:off x="2504625" y="833027"/>
            <a:ext cx="5420174" cy="3499526"/>
          </a:xfrm>
          <a:prstGeom prst="rect">
            <a:avLst/>
          </a:prstGeom>
          <a:noFill/>
          <a:ln>
            <a:noFill/>
          </a:ln>
        </p:spPr>
      </p:pic>
      <p:sp>
        <p:nvSpPr>
          <p:cNvPr id="513" name="Google Shape;513;p2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Detailed Design Breakdown (Selected Components)</a:t>
            </a:r>
            <a:endParaRPr/>
          </a:p>
        </p:txBody>
      </p:sp>
      <p:sp>
        <p:nvSpPr>
          <p:cNvPr id="514" name="Google Shape;5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cxnSp>
        <p:nvCxnSpPr>
          <p:cNvPr id="515" name="Google Shape;515;p22"/>
          <p:cNvCxnSpPr/>
          <p:nvPr/>
        </p:nvCxnSpPr>
        <p:spPr>
          <a:xfrm>
            <a:off x="2590800" y="4554463"/>
            <a:ext cx="5353200" cy="0"/>
          </a:xfrm>
          <a:prstGeom prst="straightConnector1">
            <a:avLst/>
          </a:prstGeom>
          <a:noFill/>
          <a:ln w="28575" cap="flat" cmpd="sng">
            <a:solidFill>
              <a:srgbClr val="FF5500"/>
            </a:solidFill>
            <a:prstDash val="solid"/>
            <a:round/>
            <a:headEnd type="none" w="med" len="med"/>
            <a:tailEnd type="none" w="med" len="med"/>
          </a:ln>
        </p:spPr>
      </p:cxnSp>
      <p:sp>
        <p:nvSpPr>
          <p:cNvPr id="516" name="Google Shape;516;p22"/>
          <p:cNvSpPr/>
          <p:nvPr/>
        </p:nvSpPr>
        <p:spPr>
          <a:xfrm>
            <a:off x="4572000" y="4430638"/>
            <a:ext cx="1381200" cy="190500"/>
          </a:xfrm>
          <a:prstGeom prst="rect">
            <a:avLst/>
          </a:prstGeom>
          <a:solidFill>
            <a:srgbClr val="FF6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9.39 cm</a:t>
            </a:r>
            <a:endParaRPr sz="1200" b="1"/>
          </a:p>
        </p:txBody>
      </p:sp>
      <p:cxnSp>
        <p:nvCxnSpPr>
          <p:cNvPr id="517" name="Google Shape;517;p22"/>
          <p:cNvCxnSpPr/>
          <p:nvPr/>
        </p:nvCxnSpPr>
        <p:spPr>
          <a:xfrm>
            <a:off x="8153475" y="906313"/>
            <a:ext cx="0" cy="3429000"/>
          </a:xfrm>
          <a:prstGeom prst="straightConnector1">
            <a:avLst/>
          </a:prstGeom>
          <a:noFill/>
          <a:ln w="28575" cap="flat" cmpd="sng">
            <a:solidFill>
              <a:srgbClr val="FF5500"/>
            </a:solidFill>
            <a:prstDash val="solid"/>
            <a:round/>
            <a:headEnd type="none" w="med" len="med"/>
            <a:tailEnd type="none" w="med" len="med"/>
          </a:ln>
        </p:spPr>
      </p:cxnSp>
      <p:grpSp>
        <p:nvGrpSpPr>
          <p:cNvPr id="518" name="Google Shape;518;p22"/>
          <p:cNvGrpSpPr/>
          <p:nvPr/>
        </p:nvGrpSpPr>
        <p:grpSpPr>
          <a:xfrm>
            <a:off x="6886500" y="1728588"/>
            <a:ext cx="2187475" cy="1163925"/>
            <a:chOff x="6867450" y="1822113"/>
            <a:chExt cx="2187475" cy="1163925"/>
          </a:xfrm>
        </p:grpSpPr>
        <p:sp>
          <p:nvSpPr>
            <p:cNvPr id="519" name="Google Shape;519;p22"/>
            <p:cNvSpPr/>
            <p:nvPr/>
          </p:nvSpPr>
          <p:spPr>
            <a:xfrm>
              <a:off x="8694025" y="1822113"/>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8694025" y="2238925"/>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8694025" y="2655737"/>
              <a:ext cx="360900" cy="330300"/>
            </a:xfrm>
            <a:prstGeom prst="star5">
              <a:avLst>
                <a:gd name="adj" fmla="val 19098"/>
                <a:gd name="hf" fmla="val 105146"/>
                <a:gd name="vf" fmla="val 110557"/>
              </a:avLst>
            </a:prstGeom>
            <a:solidFill>
              <a:srgbClr val="FFB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2" name="Google Shape;522;p22"/>
            <p:cNvCxnSpPr/>
            <p:nvPr/>
          </p:nvCxnSpPr>
          <p:spPr>
            <a:xfrm rot="10800000">
              <a:off x="6867450" y="2390750"/>
              <a:ext cx="1802700" cy="3300"/>
            </a:xfrm>
            <a:prstGeom prst="straightConnector1">
              <a:avLst/>
            </a:prstGeom>
            <a:noFill/>
            <a:ln w="28575" cap="flat" cmpd="sng">
              <a:solidFill>
                <a:schemeClr val="accent4"/>
              </a:solidFill>
              <a:prstDash val="solid"/>
              <a:round/>
              <a:headEnd type="none" w="med" len="med"/>
              <a:tailEnd type="triangle" w="med" len="med"/>
            </a:ln>
          </p:spPr>
        </p:cxnSp>
      </p:grpSp>
      <p:sp>
        <p:nvSpPr>
          <p:cNvPr id="523" name="Google Shape;523;p22"/>
          <p:cNvSpPr/>
          <p:nvPr/>
        </p:nvSpPr>
        <p:spPr>
          <a:xfrm rot="5400000">
            <a:off x="7462875" y="2525563"/>
            <a:ext cx="1381200" cy="190500"/>
          </a:xfrm>
          <a:prstGeom prst="rect">
            <a:avLst/>
          </a:prstGeom>
          <a:solidFill>
            <a:srgbClr val="FF6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6.12 cm</a:t>
            </a:r>
            <a:endParaRPr sz="1200" b="1"/>
          </a:p>
        </p:txBody>
      </p:sp>
      <p:grpSp>
        <p:nvGrpSpPr>
          <p:cNvPr id="524" name="Google Shape;524;p22"/>
          <p:cNvGrpSpPr/>
          <p:nvPr/>
        </p:nvGrpSpPr>
        <p:grpSpPr>
          <a:xfrm>
            <a:off x="4305300" y="682313"/>
            <a:ext cx="3571800" cy="3053075"/>
            <a:chOff x="3790950" y="671275"/>
            <a:chExt cx="3571800" cy="3053075"/>
          </a:xfrm>
        </p:grpSpPr>
        <p:sp>
          <p:nvSpPr>
            <p:cNvPr id="525" name="Google Shape;525;p22"/>
            <p:cNvSpPr/>
            <p:nvPr/>
          </p:nvSpPr>
          <p:spPr>
            <a:xfrm>
              <a:off x="3790950" y="895350"/>
              <a:ext cx="3571800" cy="2829000"/>
            </a:xfrm>
            <a:prstGeom prst="rect">
              <a:avLst/>
            </a:prstGeom>
            <a:no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txBox="1"/>
            <p:nvPr/>
          </p:nvSpPr>
          <p:spPr>
            <a:xfrm>
              <a:off x="4370663" y="671275"/>
              <a:ext cx="659400" cy="369300"/>
            </a:xfrm>
            <a:prstGeom prst="rect">
              <a:avLst/>
            </a:prstGeom>
            <a:solidFill>
              <a:srgbClr val="FFD966"/>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Open Sans"/>
                  <a:ea typeface="Open Sans"/>
                  <a:cs typeface="Open Sans"/>
                  <a:sym typeface="Open Sans"/>
                </a:rPr>
                <a:t>Baffle</a:t>
              </a:r>
              <a:endParaRPr sz="1200" b="1">
                <a:latin typeface="Open Sans"/>
                <a:ea typeface="Open Sans"/>
                <a:cs typeface="Open Sans"/>
                <a:sym typeface="Open Sans"/>
              </a:endParaRPr>
            </a:p>
          </p:txBody>
        </p:sp>
      </p:grpSp>
      <p:grpSp>
        <p:nvGrpSpPr>
          <p:cNvPr id="527" name="Google Shape;527;p22"/>
          <p:cNvGrpSpPr/>
          <p:nvPr/>
        </p:nvGrpSpPr>
        <p:grpSpPr>
          <a:xfrm>
            <a:off x="2897775" y="682313"/>
            <a:ext cx="1596000" cy="2776700"/>
            <a:chOff x="2383425" y="671275"/>
            <a:chExt cx="1596000" cy="2776700"/>
          </a:xfrm>
        </p:grpSpPr>
        <p:sp>
          <p:nvSpPr>
            <p:cNvPr id="528" name="Google Shape;528;p22"/>
            <p:cNvSpPr/>
            <p:nvPr/>
          </p:nvSpPr>
          <p:spPr>
            <a:xfrm>
              <a:off x="2447925" y="1057275"/>
              <a:ext cx="1467000" cy="23907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txBox="1"/>
            <p:nvPr/>
          </p:nvSpPr>
          <p:spPr>
            <a:xfrm>
              <a:off x="2383425" y="671275"/>
              <a:ext cx="1596000" cy="554100"/>
            </a:xfrm>
            <a:prstGeom prst="rect">
              <a:avLst/>
            </a:prstGeom>
            <a:solidFill>
              <a:srgbClr val="6FA8D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Open Sans"/>
                  <a:ea typeface="Open Sans"/>
                  <a:cs typeface="Open Sans"/>
                  <a:sym typeface="Open Sans"/>
                </a:rPr>
                <a:t>Arducam AR0134 Camera Module</a:t>
              </a:r>
              <a:endParaRPr sz="1200" b="1">
                <a:latin typeface="Open Sans"/>
                <a:ea typeface="Open Sans"/>
                <a:cs typeface="Open Sans"/>
                <a:sym typeface="Open Sans"/>
              </a:endParaRPr>
            </a:p>
          </p:txBody>
        </p:sp>
      </p:grpSp>
      <p:grpSp>
        <p:nvGrpSpPr>
          <p:cNvPr id="530" name="Google Shape;530;p22"/>
          <p:cNvGrpSpPr/>
          <p:nvPr/>
        </p:nvGrpSpPr>
        <p:grpSpPr>
          <a:xfrm>
            <a:off x="4196400" y="1592188"/>
            <a:ext cx="941700" cy="1958975"/>
            <a:chOff x="3682050" y="1581150"/>
            <a:chExt cx="941700" cy="1958975"/>
          </a:xfrm>
        </p:grpSpPr>
        <p:sp>
          <p:nvSpPr>
            <p:cNvPr id="531" name="Google Shape;531;p22"/>
            <p:cNvSpPr/>
            <p:nvPr/>
          </p:nvSpPr>
          <p:spPr>
            <a:xfrm>
              <a:off x="3962400" y="1581150"/>
              <a:ext cx="381000" cy="1428900"/>
            </a:xfrm>
            <a:prstGeom prst="rect">
              <a:avLst/>
            </a:prstGeom>
            <a:noFill/>
            <a:ln w="76200"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txBox="1"/>
            <p:nvPr/>
          </p:nvSpPr>
          <p:spPr>
            <a:xfrm>
              <a:off x="3682050" y="2986025"/>
              <a:ext cx="941700" cy="5541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Open Sans"/>
                  <a:ea typeface="Open Sans"/>
                  <a:cs typeface="Open Sans"/>
                  <a:sym typeface="Open Sans"/>
                </a:rPr>
                <a:t>⅓” 35mm M12 Lens</a:t>
              </a:r>
              <a:endParaRPr sz="1200" b="1">
                <a:latin typeface="Open Sans"/>
                <a:ea typeface="Open Sans"/>
                <a:cs typeface="Open Sans"/>
                <a:sym typeface="Open Sans"/>
              </a:endParaRPr>
            </a:p>
          </p:txBody>
        </p:sp>
      </p:grpSp>
      <p:grpSp>
        <p:nvGrpSpPr>
          <p:cNvPr id="533" name="Google Shape;533;p22"/>
          <p:cNvGrpSpPr/>
          <p:nvPr/>
        </p:nvGrpSpPr>
        <p:grpSpPr>
          <a:xfrm>
            <a:off x="1649100" y="1077838"/>
            <a:ext cx="1208475" cy="2473200"/>
            <a:chOff x="1134750" y="1066800"/>
            <a:chExt cx="1208475" cy="2473200"/>
          </a:xfrm>
        </p:grpSpPr>
        <p:sp>
          <p:nvSpPr>
            <p:cNvPr id="534" name="Google Shape;534;p22"/>
            <p:cNvSpPr/>
            <p:nvPr/>
          </p:nvSpPr>
          <p:spPr>
            <a:xfrm>
              <a:off x="1876425" y="1066800"/>
              <a:ext cx="466800" cy="2473200"/>
            </a:xfrm>
            <a:prstGeom prst="rect">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txBox="1"/>
            <p:nvPr/>
          </p:nvSpPr>
          <p:spPr>
            <a:xfrm>
              <a:off x="1134750" y="1860413"/>
              <a:ext cx="941700" cy="738900"/>
            </a:xfrm>
            <a:prstGeom prst="rect">
              <a:avLst/>
            </a:prstGeom>
            <a:solidFill>
              <a:srgbClr val="3D85C6"/>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Open Sans"/>
                  <a:ea typeface="Open Sans"/>
                  <a:cs typeface="Open Sans"/>
                  <a:sym typeface="Open Sans"/>
                </a:rPr>
                <a:t>USB2 Camera Shield</a:t>
              </a:r>
              <a:endParaRPr sz="1200" b="1">
                <a:latin typeface="Open Sans"/>
                <a:ea typeface="Open Sans"/>
                <a:cs typeface="Open Sans"/>
                <a:sym typeface="Open Sans"/>
              </a:endParaRPr>
            </a:p>
          </p:txBody>
        </p:sp>
      </p:grpSp>
      <p:cxnSp>
        <p:nvCxnSpPr>
          <p:cNvPr id="536" name="Google Shape;536;p22"/>
          <p:cNvCxnSpPr>
            <a:endCxn id="534" idx="3"/>
          </p:cNvCxnSpPr>
          <p:nvPr/>
        </p:nvCxnSpPr>
        <p:spPr>
          <a:xfrm flipH="1">
            <a:off x="2857575" y="2306638"/>
            <a:ext cx="3000300" cy="7800"/>
          </a:xfrm>
          <a:prstGeom prst="straightConnector1">
            <a:avLst/>
          </a:prstGeom>
          <a:noFill/>
          <a:ln w="38100" cap="flat" cmpd="sng">
            <a:solidFill>
              <a:schemeClr val="accent4"/>
            </a:solidFill>
            <a:prstDash val="solid"/>
            <a:round/>
            <a:headEnd type="none" w="med" len="med"/>
            <a:tailEnd type="triangle" w="med" len="med"/>
          </a:ln>
        </p:spPr>
      </p:cxnSp>
      <p:grpSp>
        <p:nvGrpSpPr>
          <p:cNvPr id="537" name="Google Shape;537;p22"/>
          <p:cNvGrpSpPr/>
          <p:nvPr/>
        </p:nvGrpSpPr>
        <p:grpSpPr>
          <a:xfrm>
            <a:off x="933825" y="3906763"/>
            <a:ext cx="6019425" cy="447600"/>
            <a:chOff x="419475" y="3895725"/>
            <a:chExt cx="6019425" cy="447600"/>
          </a:xfrm>
        </p:grpSpPr>
        <p:sp>
          <p:nvSpPr>
            <p:cNvPr id="538" name="Google Shape;538;p22"/>
            <p:cNvSpPr/>
            <p:nvPr/>
          </p:nvSpPr>
          <p:spPr>
            <a:xfrm>
              <a:off x="2400300" y="3895725"/>
              <a:ext cx="4038600" cy="447600"/>
            </a:xfrm>
            <a:prstGeom prst="rect">
              <a:avLst/>
            </a:prstGeom>
            <a:no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txBox="1"/>
            <p:nvPr/>
          </p:nvSpPr>
          <p:spPr>
            <a:xfrm>
              <a:off x="419475" y="3934875"/>
              <a:ext cx="2019000" cy="3693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Open Sans"/>
                  <a:ea typeface="Open Sans"/>
                  <a:cs typeface="Open Sans"/>
                  <a:sym typeface="Open Sans"/>
                </a:rPr>
                <a:t>Raspberry Pi Zero 2W</a:t>
              </a:r>
              <a:endParaRPr sz="1200" b="1">
                <a:latin typeface="Open Sans"/>
                <a:ea typeface="Open Sans"/>
                <a:cs typeface="Open Sans"/>
                <a:sym typeface="Open Sans"/>
              </a:endParaRPr>
            </a:p>
          </p:txBody>
        </p:sp>
      </p:grpSp>
      <p:cxnSp>
        <p:nvCxnSpPr>
          <p:cNvPr id="540" name="Google Shape;540;p22"/>
          <p:cNvCxnSpPr/>
          <p:nvPr/>
        </p:nvCxnSpPr>
        <p:spPr>
          <a:xfrm rot="-5400000" flipH="1">
            <a:off x="2543175" y="3201913"/>
            <a:ext cx="1000200" cy="657300"/>
          </a:xfrm>
          <a:prstGeom prst="curvedConnector3">
            <a:avLst>
              <a:gd name="adj1" fmla="val 88565"/>
            </a:avLst>
          </a:prstGeom>
          <a:noFill/>
          <a:ln w="38100" cap="flat" cmpd="sng">
            <a:solidFill>
              <a:schemeClr val="accent4"/>
            </a:solidFill>
            <a:prstDash val="solid"/>
            <a:round/>
            <a:headEnd type="none" w="med" len="med"/>
            <a:tailEnd type="triangle" w="med" len="med"/>
          </a:ln>
        </p:spPr>
      </p:cxnSp>
      <p:grpSp>
        <p:nvGrpSpPr>
          <p:cNvPr id="541" name="Google Shape;541;p22"/>
          <p:cNvGrpSpPr/>
          <p:nvPr/>
        </p:nvGrpSpPr>
        <p:grpSpPr>
          <a:xfrm>
            <a:off x="6308050" y="3842637"/>
            <a:ext cx="2431225" cy="572700"/>
            <a:chOff x="5793700" y="3831599"/>
            <a:chExt cx="2431225" cy="572700"/>
          </a:xfrm>
        </p:grpSpPr>
        <p:sp>
          <p:nvSpPr>
            <p:cNvPr id="542" name="Google Shape;542;p22"/>
            <p:cNvSpPr/>
            <p:nvPr/>
          </p:nvSpPr>
          <p:spPr>
            <a:xfrm>
              <a:off x="5793700" y="3831599"/>
              <a:ext cx="800100" cy="572700"/>
            </a:xfrm>
            <a:prstGeom prst="rect">
              <a:avLst/>
            </a:prstGeom>
            <a:noFill/>
            <a:ln w="762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txBox="1"/>
            <p:nvPr/>
          </p:nvSpPr>
          <p:spPr>
            <a:xfrm>
              <a:off x="6520025" y="3934875"/>
              <a:ext cx="1704900" cy="369300"/>
            </a:xfrm>
            <a:prstGeom prst="rect">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Open Sans"/>
                  <a:ea typeface="Open Sans"/>
                  <a:cs typeface="Open Sans"/>
                  <a:sym typeface="Open Sans"/>
                </a:rPr>
                <a:t>Integrated Memory</a:t>
              </a:r>
              <a:endParaRPr sz="1200" b="1">
                <a:latin typeface="Open Sans"/>
                <a:ea typeface="Open Sans"/>
                <a:cs typeface="Open Sans"/>
                <a:sym typeface="Open Sans"/>
              </a:endParaRPr>
            </a:p>
          </p:txBody>
        </p:sp>
      </p:grpSp>
      <p:sp>
        <p:nvSpPr>
          <p:cNvPr id="544" name="Google Shape;544;p22"/>
          <p:cNvSpPr/>
          <p:nvPr/>
        </p:nvSpPr>
        <p:spPr>
          <a:xfrm>
            <a:off x="2415175" y="4777950"/>
            <a:ext cx="12567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aphicFrame>
        <p:nvGraphicFramePr>
          <p:cNvPr id="545" name="Google Shape;545;p22"/>
          <p:cNvGraphicFramePr/>
          <p:nvPr/>
        </p:nvGraphicFramePr>
        <p:xfrm>
          <a:off x="264075" y="1468675"/>
          <a:ext cx="1208475" cy="1691550"/>
        </p:xfrm>
        <a:graphic>
          <a:graphicData uri="http://schemas.openxmlformats.org/drawingml/2006/table">
            <a:tbl>
              <a:tblPr>
                <a:noFill/>
                <a:tableStyleId>{0BD34714-7692-4388-A2F0-9ED135EE1372}</a:tableStyleId>
              </a:tblPr>
              <a:tblGrid>
                <a:gridCol w="1208475">
                  <a:extLst>
                    <a:ext uri="{9D8B030D-6E8A-4147-A177-3AD203B41FA5}">
                      <a16:colId xmlns:a16="http://schemas.microsoft.com/office/drawing/2014/main" val="20000"/>
                    </a:ext>
                  </a:extLst>
                </a:gridCol>
              </a:tblGrid>
              <a:tr h="0">
                <a:tc>
                  <a:txBody>
                    <a:bodyPr/>
                    <a:lstStyle/>
                    <a:p>
                      <a:pPr marL="0" lvl="0" indent="0" algn="ctr" rtl="0">
                        <a:spcBef>
                          <a:spcPts val="0"/>
                        </a:spcBef>
                        <a:spcAft>
                          <a:spcPts val="0"/>
                        </a:spcAft>
                        <a:buNone/>
                      </a:pPr>
                      <a:r>
                        <a:rPr lang="en" sz="1000" b="1">
                          <a:latin typeface="Open Sans"/>
                          <a:ea typeface="Open Sans"/>
                          <a:cs typeface="Open Sans"/>
                          <a:sym typeface="Open Sans"/>
                        </a:rPr>
                        <a:t>Legend</a:t>
                      </a:r>
                      <a:endParaRPr sz="1000" b="1">
                        <a:latin typeface="Open Sans"/>
                        <a:ea typeface="Open Sans"/>
                        <a:cs typeface="Open Sans"/>
                        <a:sym typeface="Open Sans"/>
                      </a:endParaRPr>
                    </a:p>
                  </a:txBody>
                  <a:tcPr marL="91425" marR="91425" marT="91425" marB="91425">
                    <a:lnB w="19050"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latin typeface="Open Sans"/>
                          <a:ea typeface="Open Sans"/>
                          <a:cs typeface="Open Sans"/>
                          <a:sym typeface="Open Sans"/>
                        </a:rPr>
                        <a:t>Attenuate Light</a:t>
                      </a:r>
                      <a:endParaRPr sz="1000">
                        <a:latin typeface="Open Sans"/>
                        <a:ea typeface="Open Sans"/>
                        <a:cs typeface="Open Sans"/>
                        <a:sym typeface="Open Sans"/>
                      </a:endParaRPr>
                    </a:p>
                  </a:txBody>
                  <a:tcPr marL="91425" marR="91425" marT="91425" marB="91425">
                    <a:lnT w="19050" cap="flat" cmpd="sng">
                      <a:solidFill>
                        <a:srgbClr val="9E9E9E"/>
                      </a:solidFill>
                      <a:prstDash val="solid"/>
                      <a:round/>
                      <a:headEnd type="none" w="sm" len="sm"/>
                      <a:tailEnd type="none" w="sm" len="sm"/>
                    </a:lnT>
                    <a:solidFill>
                      <a:srgbClr val="FFE599"/>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latin typeface="Open Sans"/>
                          <a:ea typeface="Open Sans"/>
                          <a:cs typeface="Open Sans"/>
                          <a:sym typeface="Open Sans"/>
                        </a:rPr>
                        <a:t>Capture Image Data</a:t>
                      </a:r>
                      <a:endParaRPr sz="1000">
                        <a:latin typeface="Open Sans"/>
                        <a:ea typeface="Open Sans"/>
                        <a:cs typeface="Open Sans"/>
                        <a:sym typeface="Open Sans"/>
                      </a:endParaRPr>
                    </a:p>
                  </a:txBody>
                  <a:tcPr marL="91425" marR="91425" marT="91425" marB="91425">
                    <a:solidFill>
                      <a:srgbClr val="CFE2F3"/>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latin typeface="Open Sans"/>
                          <a:ea typeface="Open Sans"/>
                          <a:cs typeface="Open Sans"/>
                          <a:sym typeface="Open Sans"/>
                        </a:rPr>
                        <a:t>Processing Hardware</a:t>
                      </a:r>
                      <a:endParaRPr sz="1000">
                        <a:latin typeface="Open Sans"/>
                        <a:ea typeface="Open Sans"/>
                        <a:cs typeface="Open Sans"/>
                        <a:sym typeface="Open Sans"/>
                      </a:endParaRPr>
                    </a:p>
                  </a:txBody>
                  <a:tcPr marL="91425" marR="91425" marT="91425" marB="91425">
                    <a:solidFill>
                      <a:srgbClr val="D9EAD3"/>
                    </a:solidFill>
                  </a:tcPr>
                </a:tc>
                <a:extLst>
                  <a:ext uri="{0D108BD9-81ED-4DB2-BD59-A6C34878D82A}">
                    <a16:rowId xmlns:a16="http://schemas.microsoft.com/office/drawing/2014/main" val="10003"/>
                  </a:ext>
                </a:extLst>
              </a:tr>
            </a:tbl>
          </a:graphicData>
        </a:graphic>
      </p:graphicFrame>
      <p:sp>
        <p:nvSpPr>
          <p:cNvPr id="546" name="Google Shape;546;p22"/>
          <p:cNvSpPr txBox="1"/>
          <p:nvPr/>
        </p:nvSpPr>
        <p:spPr>
          <a:xfrm>
            <a:off x="8011725" y="4339225"/>
            <a:ext cx="1208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hlinkClick r:id="rId4" action="ppaction://hlinksldjump"/>
              </a:rPr>
              <a:t>Additional Views</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10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0"/>
                                        </p:tgtEl>
                                        <p:attrNameLst>
                                          <p:attrName>style.visibility</p:attrName>
                                        </p:attrNameLst>
                                      </p:cBhvr>
                                      <p:to>
                                        <p:strVal val="visible"/>
                                      </p:to>
                                    </p:set>
                                    <p:animEffect transition="in" filter="fade">
                                      <p:cBhvr>
                                        <p:cTn id="12" dur="1000"/>
                                        <p:tgtEl>
                                          <p:spTgt spid="5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7"/>
                                        </p:tgtEl>
                                        <p:attrNameLst>
                                          <p:attrName>style.visibility</p:attrName>
                                        </p:attrNameLst>
                                      </p:cBhvr>
                                      <p:to>
                                        <p:strVal val="visible"/>
                                      </p:to>
                                    </p:set>
                                    <p:animEffect transition="in" filter="fade">
                                      <p:cBhvr>
                                        <p:cTn id="17" dur="1000"/>
                                        <p:tgtEl>
                                          <p:spTgt spid="5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3"/>
                                        </p:tgtEl>
                                        <p:attrNameLst>
                                          <p:attrName>style.visibility</p:attrName>
                                        </p:attrNameLst>
                                      </p:cBhvr>
                                      <p:to>
                                        <p:strVal val="visible"/>
                                      </p:to>
                                    </p:set>
                                    <p:animEffect transition="in" filter="fade">
                                      <p:cBhvr>
                                        <p:cTn id="22" dur="1000"/>
                                        <p:tgtEl>
                                          <p:spTgt spid="533"/>
                                        </p:tgtEl>
                                      </p:cBhvr>
                                    </p:animEffect>
                                  </p:childTnLst>
                                </p:cTn>
                              </p:par>
                              <p:par>
                                <p:cTn id="23" presetID="10" presetClass="entr" presetSubtype="0" fill="hold" nodeType="withEffect">
                                  <p:stCondLst>
                                    <p:cond delay="0"/>
                                  </p:stCondLst>
                                  <p:childTnLst>
                                    <p:set>
                                      <p:cBhvr>
                                        <p:cTn id="24" dur="1" fill="hold">
                                          <p:stCondLst>
                                            <p:cond delay="0"/>
                                          </p:stCondLst>
                                        </p:cTn>
                                        <p:tgtEl>
                                          <p:spTgt spid="536"/>
                                        </p:tgtEl>
                                        <p:attrNameLst>
                                          <p:attrName>style.visibility</p:attrName>
                                        </p:attrNameLst>
                                      </p:cBhvr>
                                      <p:to>
                                        <p:strVal val="visible"/>
                                      </p:to>
                                    </p:set>
                                    <p:animEffect transition="in" filter="fade">
                                      <p:cBhvr>
                                        <p:cTn id="25" dur="1000"/>
                                        <p:tgtEl>
                                          <p:spTgt spid="5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7"/>
                                        </p:tgtEl>
                                        <p:attrNameLst>
                                          <p:attrName>style.visibility</p:attrName>
                                        </p:attrNameLst>
                                      </p:cBhvr>
                                      <p:to>
                                        <p:strVal val="visible"/>
                                      </p:to>
                                    </p:set>
                                    <p:animEffect transition="in" filter="fade">
                                      <p:cBhvr>
                                        <p:cTn id="30" dur="1000"/>
                                        <p:tgtEl>
                                          <p:spTgt spid="537"/>
                                        </p:tgtEl>
                                      </p:cBhvr>
                                    </p:animEffect>
                                  </p:childTnLst>
                                </p:cTn>
                              </p:par>
                              <p:par>
                                <p:cTn id="31" presetID="10" presetClass="entr" presetSubtype="0" fill="hold" nodeType="withEffect">
                                  <p:stCondLst>
                                    <p:cond delay="0"/>
                                  </p:stCondLst>
                                  <p:childTnLst>
                                    <p:set>
                                      <p:cBhvr>
                                        <p:cTn id="32" dur="1" fill="hold">
                                          <p:stCondLst>
                                            <p:cond delay="0"/>
                                          </p:stCondLst>
                                        </p:cTn>
                                        <p:tgtEl>
                                          <p:spTgt spid="540"/>
                                        </p:tgtEl>
                                        <p:attrNameLst>
                                          <p:attrName>style.visibility</p:attrName>
                                        </p:attrNameLst>
                                      </p:cBhvr>
                                      <p:to>
                                        <p:strVal val="visible"/>
                                      </p:to>
                                    </p:set>
                                    <p:animEffect transition="in" filter="fade">
                                      <p:cBhvr>
                                        <p:cTn id="33" dur="1000"/>
                                        <p:tgtEl>
                                          <p:spTgt spid="5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41"/>
                                        </p:tgtEl>
                                        <p:attrNameLst>
                                          <p:attrName>style.visibility</p:attrName>
                                        </p:attrNameLst>
                                      </p:cBhvr>
                                      <p:to>
                                        <p:strVal val="visible"/>
                                      </p:to>
                                    </p:set>
                                    <p:animEffect transition="in" filter="fade">
                                      <p:cBhvr>
                                        <p:cTn id="38" dur="10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10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Plan: Indoor Setup</a:t>
            </a:r>
            <a:endParaRPr/>
          </a:p>
          <a:p>
            <a:pPr marL="0" lvl="0" indent="0" algn="l" rtl="0">
              <a:spcBef>
                <a:spcPts val="0"/>
              </a:spcBef>
              <a:spcAft>
                <a:spcPts val="0"/>
              </a:spcAft>
              <a:buNone/>
            </a:pPr>
            <a:endParaRPr/>
          </a:p>
        </p:txBody>
      </p:sp>
      <p:sp>
        <p:nvSpPr>
          <p:cNvPr id="2393" name="Google Shape;2393;p103"/>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b="1" dirty="0">
                <a:solidFill>
                  <a:srgbClr val="695D46"/>
                </a:solidFill>
              </a:rPr>
              <a:t>Equipment:</a:t>
            </a:r>
            <a:r>
              <a:rPr lang="en" sz="1600" dirty="0">
                <a:solidFill>
                  <a:srgbClr val="695D46"/>
                </a:solidFill>
                <a:latin typeface="Open Sans"/>
                <a:ea typeface="Open Sans"/>
                <a:cs typeface="Open Sans"/>
                <a:sym typeface="Open Sans"/>
              </a:rPr>
              <a:t> Darkroom, high resolution monitor, collimating lens to cause stars to </a:t>
            </a:r>
            <a:r>
              <a:rPr lang="en" sz="1600" dirty="0">
                <a:solidFill>
                  <a:srgbClr val="695D46"/>
                </a:solidFill>
              </a:rPr>
              <a:t>appear far away</a:t>
            </a:r>
            <a:r>
              <a:rPr lang="en" sz="1600" dirty="0">
                <a:solidFill>
                  <a:srgbClr val="695D46"/>
                </a:solidFill>
                <a:latin typeface="Open Sans"/>
                <a:ea typeface="Open Sans"/>
                <a:cs typeface="Open Sans"/>
                <a:sym typeface="Open Sans"/>
              </a:rPr>
              <a:t>, high</a:t>
            </a:r>
            <a:r>
              <a:rPr lang="en" sz="1600" dirty="0">
                <a:solidFill>
                  <a:srgbClr val="695D46"/>
                </a:solidFill>
              </a:rPr>
              <a:t>-</a:t>
            </a:r>
            <a:r>
              <a:rPr lang="en" sz="1600" dirty="0">
                <a:solidFill>
                  <a:srgbClr val="695D46"/>
                </a:solidFill>
                <a:latin typeface="Open Sans"/>
                <a:ea typeface="Open Sans"/>
                <a:cs typeface="Open Sans"/>
                <a:sym typeface="Open Sans"/>
              </a:rPr>
              <a:t>precision rotation </a:t>
            </a:r>
            <a:r>
              <a:rPr lang="en" sz="1600" dirty="0">
                <a:solidFill>
                  <a:srgbClr val="695D46"/>
                </a:solidFill>
              </a:rPr>
              <a:t>DC motor, control center with live Astrometry outputs</a:t>
            </a:r>
            <a:endParaRPr sz="1600" dirty="0">
              <a:solidFill>
                <a:srgbClr val="695D46"/>
              </a:solidFill>
            </a:endParaRPr>
          </a:p>
          <a:p>
            <a:pPr marL="0" lvl="0" indent="0" algn="l" rtl="0">
              <a:spcBef>
                <a:spcPts val="1600"/>
              </a:spcBef>
              <a:spcAft>
                <a:spcPts val="0"/>
              </a:spcAft>
              <a:buNone/>
            </a:pPr>
            <a:r>
              <a:rPr lang="en" sz="1600" b="1" dirty="0">
                <a:solidFill>
                  <a:srgbClr val="695D46"/>
                </a:solidFill>
              </a:rPr>
              <a:t>Setup: </a:t>
            </a:r>
            <a:r>
              <a:rPr lang="en" sz="1600" dirty="0">
                <a:solidFill>
                  <a:srgbClr val="695D46"/>
                </a:solidFill>
              </a:rPr>
              <a:t>CubIST mounted to rotating motor to emulate maximum allowable slew rate; operational for 2 hours straight.</a:t>
            </a:r>
            <a:endParaRPr sz="1600" dirty="0">
              <a:solidFill>
                <a:srgbClr val="695D46"/>
              </a:solidFill>
            </a:endParaRPr>
          </a:p>
          <a:p>
            <a:pPr marL="0" lvl="0" indent="0" algn="l" rtl="0">
              <a:spcBef>
                <a:spcPts val="1600"/>
              </a:spcBef>
              <a:spcAft>
                <a:spcPts val="0"/>
              </a:spcAft>
              <a:buNone/>
            </a:pPr>
            <a:r>
              <a:rPr lang="en" sz="1600" b="1" dirty="0">
                <a:solidFill>
                  <a:srgbClr val="695D46"/>
                </a:solidFill>
              </a:rPr>
              <a:t>Plan:</a:t>
            </a:r>
            <a:r>
              <a:rPr lang="en" sz="1600" dirty="0">
                <a:solidFill>
                  <a:srgbClr val="695D46"/>
                </a:solidFill>
              </a:rPr>
              <a:t> CubIST views surroundings through collimating lens and takes images of the stars produced on LCD monitor. Quaternions printed to monitor and compared to online model.</a:t>
            </a:r>
            <a:endParaRPr sz="1600" dirty="0">
              <a:solidFill>
                <a:srgbClr val="695D46"/>
              </a:solidFill>
            </a:endParaRPr>
          </a:p>
          <a:p>
            <a:pPr marL="0" lvl="0" indent="0" algn="l" rtl="0">
              <a:spcBef>
                <a:spcPts val="1600"/>
              </a:spcBef>
              <a:spcAft>
                <a:spcPts val="1600"/>
              </a:spcAft>
              <a:buNone/>
            </a:pPr>
            <a:r>
              <a:rPr lang="en" sz="1600" b="1" dirty="0">
                <a:solidFill>
                  <a:srgbClr val="695D46"/>
                </a:solidFill>
              </a:rPr>
              <a:t>Pass criteria:</a:t>
            </a:r>
            <a:r>
              <a:rPr lang="en" sz="1600" dirty="0">
                <a:solidFill>
                  <a:srgbClr val="695D46"/>
                </a:solidFill>
              </a:rPr>
              <a:t> All attitude solutions are within 10% of Astrometry solutions at same angle and location.</a:t>
            </a:r>
            <a:endParaRPr sz="1600" dirty="0">
              <a:solidFill>
                <a:srgbClr val="695D46"/>
              </a:solidFill>
            </a:endParaRPr>
          </a:p>
        </p:txBody>
      </p:sp>
      <p:sp>
        <p:nvSpPr>
          <p:cNvPr id="2394" name="Google Shape;2394;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90</a:t>
            </a:fld>
            <a:endParaRPr/>
          </a:p>
        </p:txBody>
      </p:sp>
      <p:sp>
        <p:nvSpPr>
          <p:cNvPr id="2395" name="Google Shape;2395;p103"/>
          <p:cNvSpPr/>
          <p:nvPr/>
        </p:nvSpPr>
        <p:spPr>
          <a:xfrm>
            <a:off x="6532925" y="4777950"/>
            <a:ext cx="13539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10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Plan: Indoor Setup</a:t>
            </a:r>
            <a:endParaRPr/>
          </a:p>
          <a:p>
            <a:pPr marL="0" lvl="0" indent="0" algn="l" rtl="0">
              <a:spcBef>
                <a:spcPts val="0"/>
              </a:spcBef>
              <a:spcAft>
                <a:spcPts val="0"/>
              </a:spcAft>
              <a:buNone/>
            </a:pPr>
            <a:endParaRPr/>
          </a:p>
        </p:txBody>
      </p:sp>
      <p:sp>
        <p:nvSpPr>
          <p:cNvPr id="2401" name="Google Shape;2401;p104"/>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en" sz="1600" b="1">
                <a:solidFill>
                  <a:srgbClr val="695D46"/>
                </a:solidFill>
              </a:rPr>
              <a:t>Darkroom LCD Setup:</a:t>
            </a:r>
            <a:endParaRPr sz="1600">
              <a:solidFill>
                <a:srgbClr val="695D46"/>
              </a:solidFill>
            </a:endParaRPr>
          </a:p>
        </p:txBody>
      </p:sp>
      <p:sp>
        <p:nvSpPr>
          <p:cNvPr id="2402" name="Google Shape;2402;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91</a:t>
            </a:fld>
            <a:endParaRPr/>
          </a:p>
        </p:txBody>
      </p:sp>
      <p:sp>
        <p:nvSpPr>
          <p:cNvPr id="2403" name="Google Shape;2403;p104"/>
          <p:cNvSpPr/>
          <p:nvPr/>
        </p:nvSpPr>
        <p:spPr>
          <a:xfrm>
            <a:off x="6532925" y="4777950"/>
            <a:ext cx="13539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pic>
        <p:nvPicPr>
          <p:cNvPr id="2404" name="Google Shape;2404;p104"/>
          <p:cNvPicPr preferRelativeResize="0"/>
          <p:nvPr/>
        </p:nvPicPr>
        <p:blipFill rotWithShape="1">
          <a:blip r:embed="rId3">
            <a:alphaModFix/>
          </a:blip>
          <a:srcRect l="2524"/>
          <a:stretch/>
        </p:blipFill>
        <p:spPr>
          <a:xfrm>
            <a:off x="1006939" y="1130025"/>
            <a:ext cx="7034862" cy="321247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sp>
        <p:nvSpPr>
          <p:cNvPr id="2409" name="Google Shape;2409;p105"/>
          <p:cNvSpPr txBox="1">
            <a:spLocks noGrp="1"/>
          </p:cNvSpPr>
          <p:nvPr>
            <p:ph type="title"/>
          </p:nvPr>
        </p:nvSpPr>
        <p:spPr>
          <a:xfrm>
            <a:off x="16817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T Sans Narrow"/>
                <a:ea typeface="PT Sans Narrow"/>
                <a:cs typeface="PT Sans Narrow"/>
                <a:sym typeface="PT Sans Narrow"/>
              </a:rPr>
              <a:t>Full-System Indoor Testing Feasibility</a:t>
            </a:r>
            <a:endParaRPr b="1">
              <a:latin typeface="PT Sans Narrow"/>
              <a:ea typeface="PT Sans Narrow"/>
              <a:cs typeface="PT Sans Narrow"/>
              <a:sym typeface="PT Sans Narrow"/>
            </a:endParaRPr>
          </a:p>
          <a:p>
            <a:pPr marL="0" lvl="0" indent="0" algn="l" rtl="0">
              <a:spcBef>
                <a:spcPts val="0"/>
              </a:spcBef>
              <a:spcAft>
                <a:spcPts val="0"/>
              </a:spcAft>
              <a:buNone/>
            </a:pPr>
            <a:endParaRPr/>
          </a:p>
        </p:txBody>
      </p:sp>
      <p:sp>
        <p:nvSpPr>
          <p:cNvPr id="2410" name="Google Shape;2410;p105"/>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92</a:t>
            </a:fld>
            <a:endParaRPr/>
          </a:p>
        </p:txBody>
      </p:sp>
      <p:sp>
        <p:nvSpPr>
          <p:cNvPr id="2411" name="Google Shape;2411;p105"/>
          <p:cNvSpPr/>
          <p:nvPr/>
        </p:nvSpPr>
        <p:spPr>
          <a:xfrm>
            <a:off x="6532925" y="4777950"/>
            <a:ext cx="13539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
        <p:nvSpPr>
          <p:cNvPr id="2412" name="Google Shape;2412;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92</a:t>
            </a:fld>
            <a:endParaRPr/>
          </a:p>
        </p:txBody>
      </p:sp>
      <p:graphicFrame>
        <p:nvGraphicFramePr>
          <p:cNvPr id="2413" name="Google Shape;2413;p105"/>
          <p:cNvGraphicFramePr/>
          <p:nvPr/>
        </p:nvGraphicFramePr>
        <p:xfrm>
          <a:off x="94463" y="682038"/>
          <a:ext cx="8955075" cy="1889700"/>
        </p:xfrm>
        <a:graphic>
          <a:graphicData uri="http://schemas.openxmlformats.org/drawingml/2006/table">
            <a:tbl>
              <a:tblPr>
                <a:noFill/>
                <a:tableStyleId>{0BD34714-7692-4388-A2F0-9ED135EE1372}</a:tableStyleId>
              </a:tblPr>
              <a:tblGrid>
                <a:gridCol w="4444050">
                  <a:extLst>
                    <a:ext uri="{9D8B030D-6E8A-4147-A177-3AD203B41FA5}">
                      <a16:colId xmlns:a16="http://schemas.microsoft.com/office/drawing/2014/main" val="20000"/>
                    </a:ext>
                  </a:extLst>
                </a:gridCol>
                <a:gridCol w="4511025">
                  <a:extLst>
                    <a:ext uri="{9D8B030D-6E8A-4147-A177-3AD203B41FA5}">
                      <a16:colId xmlns:a16="http://schemas.microsoft.com/office/drawing/2014/main" val="20001"/>
                    </a:ext>
                  </a:extLst>
                </a:gridCol>
              </a:tblGrid>
              <a:tr h="426700">
                <a:tc>
                  <a:txBody>
                    <a:bodyPr/>
                    <a:lstStyle/>
                    <a:p>
                      <a:pPr marL="0" lvl="0" indent="0" algn="l" rtl="0">
                        <a:spcBef>
                          <a:spcPts val="0"/>
                        </a:spcBef>
                        <a:spcAft>
                          <a:spcPts val="0"/>
                        </a:spcAft>
                        <a:buNone/>
                      </a:pPr>
                      <a:r>
                        <a:rPr lang="en" sz="1600">
                          <a:latin typeface="Open Sans"/>
                          <a:ea typeface="Open Sans"/>
                          <a:cs typeface="Open Sans"/>
                          <a:sym typeface="Open Sans"/>
                        </a:rPr>
                        <a:t>Benefits</a:t>
                      </a:r>
                      <a:endParaRPr sz="1600">
                        <a:latin typeface="Open Sans"/>
                        <a:ea typeface="Open Sans"/>
                        <a:cs typeface="Open Sans"/>
                        <a:sym typeface="Open Sans"/>
                      </a:endParaRPr>
                    </a:p>
                  </a:txBody>
                  <a:tcPr marL="91425" marR="91425" marT="91425" marB="91425">
                    <a:solidFill>
                      <a:srgbClr val="CFB87C"/>
                    </a:solidFill>
                  </a:tcPr>
                </a:tc>
                <a:tc>
                  <a:txBody>
                    <a:bodyPr/>
                    <a:lstStyle/>
                    <a:p>
                      <a:pPr marL="0" lvl="0" indent="0" algn="l" rtl="0">
                        <a:spcBef>
                          <a:spcPts val="0"/>
                        </a:spcBef>
                        <a:spcAft>
                          <a:spcPts val="0"/>
                        </a:spcAft>
                        <a:buNone/>
                      </a:pPr>
                      <a:r>
                        <a:rPr lang="en" sz="1600">
                          <a:latin typeface="Open Sans"/>
                          <a:ea typeface="Open Sans"/>
                          <a:cs typeface="Open Sans"/>
                          <a:sym typeface="Open Sans"/>
                        </a:rPr>
                        <a:t>Challenges</a:t>
                      </a:r>
                      <a:endParaRPr sz="1600">
                        <a:latin typeface="Open Sans"/>
                        <a:ea typeface="Open Sans"/>
                        <a:cs typeface="Open Sans"/>
                        <a:sym typeface="Open Sans"/>
                      </a:endParaRPr>
                    </a:p>
                  </a:txBody>
                  <a:tcPr marL="91425" marR="91425" marT="91425" marB="91425">
                    <a:solidFill>
                      <a:srgbClr val="CFB87C"/>
                    </a:solidFill>
                  </a:tcPr>
                </a:tc>
                <a:extLst>
                  <a:ext uri="{0D108BD9-81ED-4DB2-BD59-A6C34878D82A}">
                    <a16:rowId xmlns:a16="http://schemas.microsoft.com/office/drawing/2014/main" val="10000"/>
                  </a:ext>
                </a:extLst>
              </a:tr>
              <a:tr h="1463000">
                <a:tc>
                  <a:txBody>
                    <a:bodyPr/>
                    <a:lstStyle/>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Image source and expected result are fully verifiable - no additional testing is needed to determine accuracy of optical hardware</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Controlled environment</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Perfectly run test is fully descriptive</a:t>
                      </a:r>
                      <a:endParaRPr>
                        <a:latin typeface="Open Sans"/>
                        <a:ea typeface="Open Sans"/>
                        <a:cs typeface="Open Sans"/>
                        <a:sym typeface="Open Sans"/>
                      </a:endParaRPr>
                    </a:p>
                  </a:txBody>
                  <a:tcPr marL="91425" marR="91425" marT="91425" marB="91425"/>
                </a:tc>
                <a:tc>
                  <a:txBody>
                    <a:bodyPr/>
                    <a:lstStyle/>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Significant induced/propagated error from potential misalignment of collimating lens</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Almost perfect precision required in order for test to be useful</a:t>
                      </a:r>
                      <a:endParaRPr>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Setup is difficult and requires expertise</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2414" name="Google Shape;2414;p105"/>
          <p:cNvGraphicFramePr/>
          <p:nvPr/>
        </p:nvGraphicFramePr>
        <p:xfrm>
          <a:off x="4679188" y="2990296"/>
          <a:ext cx="4370350" cy="975330"/>
        </p:xfrm>
        <a:graphic>
          <a:graphicData uri="http://schemas.openxmlformats.org/drawingml/2006/table">
            <a:tbl>
              <a:tblPr>
                <a:noFill/>
                <a:tableStyleId>{0BD34714-7692-4388-A2F0-9ED135EE1372}</a:tableStyleId>
              </a:tblPr>
              <a:tblGrid>
                <a:gridCol w="4370350">
                  <a:extLst>
                    <a:ext uri="{9D8B030D-6E8A-4147-A177-3AD203B41FA5}">
                      <a16:colId xmlns:a16="http://schemas.microsoft.com/office/drawing/2014/main" val="20000"/>
                    </a:ext>
                  </a:extLst>
                </a:gridCol>
              </a:tblGrid>
              <a:tr h="57907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inaccessibility of this test setup regarding team knowledge and experience, in addition to the significant uncertainty, renders the test infeasible for the team to conduct independently.</a:t>
                      </a:r>
                      <a:endParaRPr sz="900" b="1">
                        <a:solidFill>
                          <a:srgbClr val="221E1F"/>
                        </a:solidFill>
                        <a:latin typeface="Open Sans"/>
                        <a:ea typeface="Open Sans"/>
                        <a:cs typeface="Open Sans"/>
                        <a:sym typeface="Open Sans"/>
                      </a:endParaRPr>
                    </a:p>
                  </a:txBody>
                  <a:tcPr marL="91425" marR="91425" marT="91425" marB="91425">
                    <a:lnL w="38100" cap="flat" cmpd="sng">
                      <a:solidFill>
                        <a:srgbClr val="78E0EA"/>
                      </a:solidFill>
                      <a:prstDash val="solid"/>
                      <a:round/>
                      <a:headEnd type="none" w="sm" len="sm"/>
                      <a:tailEnd type="none" w="sm" len="sm"/>
                    </a:lnL>
                    <a:lnR w="38100" cap="flat" cmpd="sng">
                      <a:solidFill>
                        <a:srgbClr val="78E0EA"/>
                      </a:solidFill>
                      <a:prstDash val="solid"/>
                      <a:round/>
                      <a:headEnd type="none" w="sm" len="sm"/>
                      <a:tailEnd type="none" w="sm" len="sm"/>
                    </a:lnR>
                    <a:lnT w="38100" cap="flat" cmpd="sng">
                      <a:solidFill>
                        <a:srgbClr val="78E0EA"/>
                      </a:solidFill>
                      <a:prstDash val="solid"/>
                      <a:round/>
                      <a:headEnd type="none" w="sm" len="sm"/>
                      <a:tailEnd type="none" w="sm" len="sm"/>
                    </a:lnT>
                    <a:lnB w="38100" cap="flat" cmpd="sng">
                      <a:solidFill>
                        <a:srgbClr val="78E0EA"/>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2415" name="Google Shape;2415;p105"/>
          <p:cNvGraphicFramePr/>
          <p:nvPr/>
        </p:nvGraphicFramePr>
        <p:xfrm>
          <a:off x="168163" y="2775121"/>
          <a:ext cx="4370350" cy="579090"/>
        </p:xfrm>
        <a:graphic>
          <a:graphicData uri="http://schemas.openxmlformats.org/drawingml/2006/table">
            <a:tbl>
              <a:tblPr>
                <a:noFill/>
                <a:tableStyleId>{0BD34714-7692-4388-A2F0-9ED135EE1372}</a:tableStyleId>
              </a:tblPr>
              <a:tblGrid>
                <a:gridCol w="4370350">
                  <a:extLst>
                    <a:ext uri="{9D8B030D-6E8A-4147-A177-3AD203B41FA5}">
                      <a16:colId xmlns:a16="http://schemas.microsoft.com/office/drawing/2014/main" val="20000"/>
                    </a:ext>
                  </a:extLst>
                </a:gridCol>
              </a:tblGrid>
              <a:tr h="57907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indoor test setup is deemed sufficient to test the accuracy of the image sensor and camera module.</a:t>
                      </a:r>
                      <a:endParaRPr sz="900" b="1">
                        <a:solidFill>
                          <a:srgbClr val="221E1F"/>
                        </a:solidFill>
                        <a:latin typeface="Open Sans"/>
                        <a:ea typeface="Open Sans"/>
                        <a:cs typeface="Open Sans"/>
                        <a:sym typeface="Open Sans"/>
                      </a:endParaRPr>
                    </a:p>
                  </a:txBody>
                  <a:tcPr marL="91425" marR="91425" marT="91425" marB="91425">
                    <a:lnL w="38100" cap="flat" cmpd="sng">
                      <a:solidFill>
                        <a:srgbClr val="78E0EA"/>
                      </a:solidFill>
                      <a:prstDash val="solid"/>
                      <a:round/>
                      <a:headEnd type="none" w="sm" len="sm"/>
                      <a:tailEnd type="none" w="sm" len="sm"/>
                    </a:lnL>
                    <a:lnR w="38100" cap="flat" cmpd="sng">
                      <a:solidFill>
                        <a:srgbClr val="78E0EA"/>
                      </a:solidFill>
                      <a:prstDash val="solid"/>
                      <a:round/>
                      <a:headEnd type="none" w="sm" len="sm"/>
                      <a:tailEnd type="none" w="sm" len="sm"/>
                    </a:lnR>
                    <a:lnT w="38100" cap="flat" cmpd="sng">
                      <a:solidFill>
                        <a:srgbClr val="78E0EA"/>
                      </a:solidFill>
                      <a:prstDash val="solid"/>
                      <a:round/>
                      <a:headEnd type="none" w="sm" len="sm"/>
                      <a:tailEnd type="none" w="sm" len="sm"/>
                    </a:lnT>
                    <a:lnB w="38100" cap="flat" cmpd="sng">
                      <a:solidFill>
                        <a:srgbClr val="78E0EA"/>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graphicFrame>
        <p:nvGraphicFramePr>
          <p:cNvPr id="2416" name="Google Shape;2416;p105"/>
          <p:cNvGraphicFramePr/>
          <p:nvPr/>
        </p:nvGraphicFramePr>
        <p:xfrm>
          <a:off x="168163" y="3698146"/>
          <a:ext cx="4370350" cy="579090"/>
        </p:xfrm>
        <a:graphic>
          <a:graphicData uri="http://schemas.openxmlformats.org/drawingml/2006/table">
            <a:tbl>
              <a:tblPr>
                <a:noFill/>
                <a:tableStyleId>{0BD34714-7692-4388-A2F0-9ED135EE1372}</a:tableStyleId>
              </a:tblPr>
              <a:tblGrid>
                <a:gridCol w="4370350">
                  <a:extLst>
                    <a:ext uri="{9D8B030D-6E8A-4147-A177-3AD203B41FA5}">
                      <a16:colId xmlns:a16="http://schemas.microsoft.com/office/drawing/2014/main" val="20000"/>
                    </a:ext>
                  </a:extLst>
                </a:gridCol>
              </a:tblGrid>
              <a:tr h="57907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The indoor test setup, if performed correctly, is deemed sufficient to test full-system functionality.</a:t>
                      </a:r>
                      <a:endParaRPr sz="900" b="1">
                        <a:solidFill>
                          <a:srgbClr val="221E1F"/>
                        </a:solidFill>
                        <a:latin typeface="Open Sans"/>
                        <a:ea typeface="Open Sans"/>
                        <a:cs typeface="Open Sans"/>
                        <a:sym typeface="Open Sans"/>
                      </a:endParaRPr>
                    </a:p>
                  </a:txBody>
                  <a:tcPr marL="91425" marR="91425" marT="91425" marB="91425">
                    <a:lnL w="38100" cap="flat" cmpd="sng">
                      <a:solidFill>
                        <a:srgbClr val="78E0EA"/>
                      </a:solidFill>
                      <a:prstDash val="solid"/>
                      <a:round/>
                      <a:headEnd type="none" w="sm" len="sm"/>
                      <a:tailEnd type="none" w="sm" len="sm"/>
                    </a:lnL>
                    <a:lnR w="38100" cap="flat" cmpd="sng">
                      <a:solidFill>
                        <a:srgbClr val="78E0EA"/>
                      </a:solidFill>
                      <a:prstDash val="solid"/>
                      <a:round/>
                      <a:headEnd type="none" w="sm" len="sm"/>
                      <a:tailEnd type="none" w="sm" len="sm"/>
                    </a:lnR>
                    <a:lnT w="38100" cap="flat" cmpd="sng">
                      <a:solidFill>
                        <a:srgbClr val="78E0EA"/>
                      </a:solidFill>
                      <a:prstDash val="solid"/>
                      <a:round/>
                      <a:headEnd type="none" w="sm" len="sm"/>
                      <a:tailEnd type="none" w="sm" len="sm"/>
                    </a:lnT>
                    <a:lnB w="38100" cap="flat" cmpd="sng">
                      <a:solidFill>
                        <a:srgbClr val="78E0EA"/>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2417" name="Google Shape;2417;p105"/>
          <p:cNvPicPr preferRelativeResize="0"/>
          <p:nvPr/>
        </p:nvPicPr>
        <p:blipFill rotWithShape="1">
          <a:blip r:embed="rId3">
            <a:alphaModFix/>
          </a:blip>
          <a:srcRect l="7594" t="19726" r="53099" b="26668"/>
          <a:stretch/>
        </p:blipFill>
        <p:spPr>
          <a:xfrm>
            <a:off x="4294175" y="3113488"/>
            <a:ext cx="157200" cy="153900"/>
          </a:xfrm>
          <a:prstGeom prst="ellipse">
            <a:avLst/>
          </a:prstGeom>
          <a:noFill/>
          <a:ln>
            <a:noFill/>
          </a:ln>
        </p:spPr>
      </p:pic>
      <p:pic>
        <p:nvPicPr>
          <p:cNvPr id="2418" name="Google Shape;2418;p105"/>
          <p:cNvPicPr preferRelativeResize="0"/>
          <p:nvPr/>
        </p:nvPicPr>
        <p:blipFill rotWithShape="1">
          <a:blip r:embed="rId4">
            <a:alphaModFix/>
          </a:blip>
          <a:srcRect l="8740" t="20805" r="69286" b="20800"/>
          <a:stretch/>
        </p:blipFill>
        <p:spPr>
          <a:xfrm>
            <a:off x="8802150" y="3698150"/>
            <a:ext cx="219000" cy="214500"/>
          </a:xfrm>
          <a:prstGeom prst="ellipse">
            <a:avLst/>
          </a:prstGeom>
          <a:noFill/>
          <a:ln>
            <a:noFill/>
          </a:ln>
        </p:spPr>
      </p:pic>
      <p:pic>
        <p:nvPicPr>
          <p:cNvPr id="2419" name="Google Shape;2419;p105"/>
          <p:cNvPicPr preferRelativeResize="0"/>
          <p:nvPr/>
        </p:nvPicPr>
        <p:blipFill rotWithShape="1">
          <a:blip r:embed="rId3">
            <a:alphaModFix/>
          </a:blip>
          <a:srcRect l="7594" t="19726" r="53099" b="26668"/>
          <a:stretch/>
        </p:blipFill>
        <p:spPr>
          <a:xfrm>
            <a:off x="4294175" y="3811713"/>
            <a:ext cx="157200" cy="153900"/>
          </a:xfrm>
          <a:prstGeom prst="ellipse">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423"/>
        <p:cNvGrpSpPr/>
        <p:nvPr/>
      </p:nvGrpSpPr>
      <p:grpSpPr>
        <a:xfrm>
          <a:off x="0" y="0"/>
          <a:ext cx="0" cy="0"/>
          <a:chOff x="0" y="0"/>
          <a:chExt cx="0" cy="0"/>
        </a:xfrm>
      </p:grpSpPr>
      <p:sp>
        <p:nvSpPr>
          <p:cNvPr id="2424" name="Google Shape;2424;p10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Budget</a:t>
            </a:r>
            <a:endParaRPr/>
          </a:p>
        </p:txBody>
      </p:sp>
      <p:sp>
        <p:nvSpPr>
          <p:cNvPr id="2425" name="Google Shape;2425;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93</a:t>
            </a:fld>
            <a:endParaRPr/>
          </a:p>
        </p:txBody>
      </p:sp>
      <p:graphicFrame>
        <p:nvGraphicFramePr>
          <p:cNvPr id="2426" name="Google Shape;2426;p106"/>
          <p:cNvGraphicFramePr/>
          <p:nvPr/>
        </p:nvGraphicFramePr>
        <p:xfrm>
          <a:off x="311700" y="829225"/>
          <a:ext cx="8160750" cy="3322190"/>
        </p:xfrm>
        <a:graphic>
          <a:graphicData uri="http://schemas.openxmlformats.org/drawingml/2006/table">
            <a:tbl>
              <a:tblPr>
                <a:noFill/>
                <a:tableStyleId>{0BD34714-7692-4388-A2F0-9ED135EE1372}</a:tableStyleId>
              </a:tblPr>
              <a:tblGrid>
                <a:gridCol w="2720250">
                  <a:extLst>
                    <a:ext uri="{9D8B030D-6E8A-4147-A177-3AD203B41FA5}">
                      <a16:colId xmlns:a16="http://schemas.microsoft.com/office/drawing/2014/main" val="20000"/>
                    </a:ext>
                  </a:extLst>
                </a:gridCol>
                <a:gridCol w="2720250">
                  <a:extLst>
                    <a:ext uri="{9D8B030D-6E8A-4147-A177-3AD203B41FA5}">
                      <a16:colId xmlns:a16="http://schemas.microsoft.com/office/drawing/2014/main" val="20001"/>
                    </a:ext>
                  </a:extLst>
                </a:gridCol>
                <a:gridCol w="2720250">
                  <a:extLst>
                    <a:ext uri="{9D8B030D-6E8A-4147-A177-3AD203B41FA5}">
                      <a16:colId xmlns:a16="http://schemas.microsoft.com/office/drawing/2014/main" val="20002"/>
                    </a:ext>
                  </a:extLst>
                </a:gridCol>
              </a:tblGrid>
              <a:tr h="365750">
                <a:tc>
                  <a:txBody>
                    <a:bodyPr/>
                    <a:lstStyle/>
                    <a:p>
                      <a:pPr marL="0" lvl="0" indent="0" algn="l" rtl="0">
                        <a:spcBef>
                          <a:spcPts val="0"/>
                        </a:spcBef>
                        <a:spcAft>
                          <a:spcPts val="0"/>
                        </a:spcAft>
                        <a:buNone/>
                      </a:pPr>
                      <a:r>
                        <a:rPr lang="en" sz="1200" b="1">
                          <a:latin typeface="Open Sans"/>
                          <a:ea typeface="Open Sans"/>
                          <a:cs typeface="Open Sans"/>
                          <a:sym typeface="Open Sans"/>
                        </a:rPr>
                        <a:t>Subsystem</a:t>
                      </a:r>
                      <a:endParaRPr sz="1200" b="1">
                        <a:latin typeface="Open Sans"/>
                        <a:ea typeface="Open Sans"/>
                        <a:cs typeface="Open Sans"/>
                        <a:sym typeface="Open Sans"/>
                      </a:endParaRPr>
                    </a:p>
                  </a:txBody>
                  <a:tcPr marL="91425" marR="91425" marT="91425" marB="91425">
                    <a:lnB w="381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200" b="1">
                          <a:latin typeface="Open Sans"/>
                          <a:ea typeface="Open Sans"/>
                          <a:cs typeface="Open Sans"/>
                          <a:sym typeface="Open Sans"/>
                        </a:rPr>
                        <a:t>Component</a:t>
                      </a:r>
                      <a:endParaRPr sz="1200" b="1">
                        <a:latin typeface="Open Sans"/>
                        <a:ea typeface="Open Sans"/>
                        <a:cs typeface="Open Sans"/>
                        <a:sym typeface="Open Sans"/>
                      </a:endParaRPr>
                    </a:p>
                  </a:txBody>
                  <a:tcPr marL="91425" marR="91425" marT="91425" marB="91425">
                    <a:lnB w="381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200" b="1">
                          <a:latin typeface="Open Sans"/>
                          <a:ea typeface="Open Sans"/>
                          <a:cs typeface="Open Sans"/>
                          <a:sym typeface="Open Sans"/>
                        </a:rPr>
                        <a:t>Mass</a:t>
                      </a:r>
                      <a:endParaRPr sz="1200" b="1">
                        <a:latin typeface="Open Sans"/>
                        <a:ea typeface="Open Sans"/>
                        <a:cs typeface="Open Sans"/>
                        <a:sym typeface="Open Sans"/>
                      </a:endParaRPr>
                    </a:p>
                  </a:txBody>
                  <a:tcPr marL="91425" marR="91425" marT="91425" marB="91425">
                    <a:lnB w="38100"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365750">
                <a:tc rowSpan="2">
                  <a:txBody>
                    <a:bodyPr/>
                    <a:lstStyle/>
                    <a:p>
                      <a:pPr marL="0" lvl="0" indent="0" algn="l" rtl="0">
                        <a:spcBef>
                          <a:spcPts val="0"/>
                        </a:spcBef>
                        <a:spcAft>
                          <a:spcPts val="0"/>
                        </a:spcAft>
                        <a:buNone/>
                      </a:pPr>
                      <a:r>
                        <a:rPr lang="en" sz="1200" b="1">
                          <a:latin typeface="Open Sans"/>
                          <a:ea typeface="Open Sans"/>
                          <a:cs typeface="Open Sans"/>
                          <a:sym typeface="Open Sans"/>
                        </a:rPr>
                        <a:t>Optics</a:t>
                      </a:r>
                      <a:endParaRPr sz="1200" b="1">
                        <a:latin typeface="Open Sans"/>
                        <a:ea typeface="Open Sans"/>
                        <a:cs typeface="Open Sans"/>
                        <a:sym typeface="Open Sans"/>
                      </a:endParaRPr>
                    </a:p>
                  </a:txBody>
                  <a:tcPr marL="91425" marR="91425" marT="91425" marB="91425">
                    <a:lnT w="38100" cap="flat" cmpd="sng">
                      <a:solidFill>
                        <a:srgbClr val="9E9E9E"/>
                      </a:solidFill>
                      <a:prstDash val="solid"/>
                      <a:round/>
                      <a:headEnd type="none" w="sm" len="sm"/>
                      <a:tailEnd type="none" w="sm" len="sm"/>
                    </a:lnT>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Lens</a:t>
                      </a:r>
                      <a:endParaRPr sz="1100">
                        <a:latin typeface="Open Sans"/>
                        <a:ea typeface="Open Sans"/>
                        <a:cs typeface="Open Sans"/>
                        <a:sym typeface="Open Sans"/>
                      </a:endParaRPr>
                    </a:p>
                  </a:txBody>
                  <a:tcPr marL="91425" marR="91425" marT="91425" marB="91425">
                    <a:lnT w="38100" cap="flat" cmpd="sng">
                      <a:solidFill>
                        <a:srgbClr val="9E9E9E"/>
                      </a:solidFill>
                      <a:prstDash val="solid"/>
                      <a:round/>
                      <a:headEnd type="none" w="sm" len="sm"/>
                      <a:tailEnd type="none" w="sm" len="sm"/>
                    </a:lnT>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6g</a:t>
                      </a:r>
                      <a:endParaRPr sz="1100">
                        <a:latin typeface="Open Sans"/>
                        <a:ea typeface="Open Sans"/>
                        <a:cs typeface="Open Sans"/>
                        <a:sym typeface="Open Sans"/>
                      </a:endParaRPr>
                    </a:p>
                  </a:txBody>
                  <a:tcPr marL="91425" marR="91425" marT="91425" marB="91425">
                    <a:lnT w="38100" cap="flat" cmpd="sng">
                      <a:solidFill>
                        <a:srgbClr val="9E9E9E"/>
                      </a:solidFill>
                      <a:prstDash val="solid"/>
                      <a:round/>
                      <a:headEnd type="none" w="sm" len="sm"/>
                      <a:tailEnd type="none" w="sm" len="sm"/>
                    </a:lnT>
                    <a:solidFill>
                      <a:srgbClr val="F2F2F2"/>
                    </a:solidFill>
                  </a:tcPr>
                </a:tc>
                <a:extLst>
                  <a:ext uri="{0D108BD9-81ED-4DB2-BD59-A6C34878D82A}">
                    <a16:rowId xmlns:a16="http://schemas.microsoft.com/office/drawing/2014/main" val="10001"/>
                  </a:ext>
                </a:extLst>
              </a:tr>
              <a:tr h="365750">
                <a:tc vMerge="1">
                  <a:txBody>
                    <a:bodyPr/>
                    <a:lstStyle/>
                    <a:p>
                      <a:endParaRPr lang="en-US"/>
                    </a:p>
                  </a:txBody>
                  <a:tcPr/>
                </a:tc>
                <a:tc>
                  <a:txBody>
                    <a:bodyPr/>
                    <a:lstStyle/>
                    <a:p>
                      <a:pPr marL="0" lvl="0" indent="0" algn="l" rtl="0">
                        <a:spcBef>
                          <a:spcPts val="0"/>
                        </a:spcBef>
                        <a:spcAft>
                          <a:spcPts val="0"/>
                        </a:spcAft>
                        <a:buNone/>
                      </a:pPr>
                      <a:r>
                        <a:rPr lang="en" sz="1100">
                          <a:latin typeface="Open Sans"/>
                          <a:ea typeface="Open Sans"/>
                          <a:cs typeface="Open Sans"/>
                          <a:sym typeface="Open Sans"/>
                        </a:rPr>
                        <a:t>Camera Module + shield</a:t>
                      </a:r>
                      <a:endParaRPr sz="1100">
                        <a:latin typeface="Open Sans"/>
                        <a:ea typeface="Open Sans"/>
                        <a:cs typeface="Open Sans"/>
                        <a:sym typeface="Open Sans"/>
                      </a:endParaRPr>
                    </a:p>
                  </a:txBody>
                  <a:tcPr marL="91425" marR="91425" marT="91425" marB="91425">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30g + 20g</a:t>
                      </a:r>
                      <a:endParaRPr sz="1100">
                        <a:latin typeface="Open Sans"/>
                        <a:ea typeface="Open Sans"/>
                        <a:cs typeface="Open Sans"/>
                        <a:sym typeface="Open Sans"/>
                      </a:endParaRPr>
                    </a:p>
                  </a:txBody>
                  <a:tcPr marL="91425" marR="91425" marT="91425" marB="91425">
                    <a:solidFill>
                      <a:srgbClr val="F2F2F2"/>
                    </a:solidFill>
                  </a:tcPr>
                </a:tc>
                <a:extLst>
                  <a:ext uri="{0D108BD9-81ED-4DB2-BD59-A6C34878D82A}">
                    <a16:rowId xmlns:a16="http://schemas.microsoft.com/office/drawing/2014/main" val="10002"/>
                  </a:ext>
                </a:extLst>
              </a:tr>
              <a:tr h="365750">
                <a:tc>
                  <a:txBody>
                    <a:bodyPr/>
                    <a:lstStyle/>
                    <a:p>
                      <a:pPr marL="0" lvl="0" indent="0" algn="l" rtl="0">
                        <a:spcBef>
                          <a:spcPts val="0"/>
                        </a:spcBef>
                        <a:spcAft>
                          <a:spcPts val="0"/>
                        </a:spcAft>
                        <a:buNone/>
                      </a:pPr>
                      <a:r>
                        <a:rPr lang="en" sz="1200" b="1">
                          <a:latin typeface="Open Sans"/>
                          <a:ea typeface="Open Sans"/>
                          <a:cs typeface="Open Sans"/>
                          <a:sym typeface="Open Sans"/>
                        </a:rPr>
                        <a:t>Electronics</a:t>
                      </a:r>
                      <a:endParaRPr sz="1200" b="1">
                        <a:latin typeface="Open Sans"/>
                        <a:ea typeface="Open Sans"/>
                        <a:cs typeface="Open Sans"/>
                        <a:sym typeface="Open Sans"/>
                      </a:endParaRPr>
                    </a:p>
                  </a:txBody>
                  <a:tcPr marL="91425" marR="91425" marT="91425" marB="91425">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Micro-controller</a:t>
                      </a:r>
                      <a:endParaRPr sz="1100">
                        <a:latin typeface="Open Sans"/>
                        <a:ea typeface="Open Sans"/>
                        <a:cs typeface="Open Sans"/>
                        <a:sym typeface="Open Sans"/>
                      </a:endParaRPr>
                    </a:p>
                  </a:txBody>
                  <a:tcPr marL="91425" marR="91425" marT="91425" marB="91425">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9g</a:t>
                      </a:r>
                      <a:endParaRPr sz="1100">
                        <a:latin typeface="Open Sans"/>
                        <a:ea typeface="Open Sans"/>
                        <a:cs typeface="Open Sans"/>
                        <a:sym typeface="Open Sans"/>
                      </a:endParaRPr>
                    </a:p>
                  </a:txBody>
                  <a:tcPr marL="91425" marR="91425" marT="91425" marB="91425">
                    <a:solidFill>
                      <a:srgbClr val="F2F2F2"/>
                    </a:solidFill>
                  </a:tcPr>
                </a:tc>
                <a:extLst>
                  <a:ext uri="{0D108BD9-81ED-4DB2-BD59-A6C34878D82A}">
                    <a16:rowId xmlns:a16="http://schemas.microsoft.com/office/drawing/2014/main" val="10003"/>
                  </a:ext>
                </a:extLst>
              </a:tr>
              <a:tr h="365750">
                <a:tc>
                  <a:txBody>
                    <a:bodyPr/>
                    <a:lstStyle/>
                    <a:p>
                      <a:pPr marL="0" lvl="0" indent="0" algn="l" rtl="0">
                        <a:spcBef>
                          <a:spcPts val="0"/>
                        </a:spcBef>
                        <a:spcAft>
                          <a:spcPts val="0"/>
                        </a:spcAft>
                        <a:buNone/>
                      </a:pPr>
                      <a:r>
                        <a:rPr lang="en" sz="1200" b="1">
                          <a:latin typeface="Open Sans"/>
                          <a:ea typeface="Open Sans"/>
                          <a:cs typeface="Open Sans"/>
                          <a:sym typeface="Open Sans"/>
                        </a:rPr>
                        <a:t>Baffle</a:t>
                      </a:r>
                      <a:endParaRPr sz="1200" b="1">
                        <a:latin typeface="Open Sans"/>
                        <a:ea typeface="Open Sans"/>
                        <a:cs typeface="Open Sans"/>
                        <a:sym typeface="Open Sans"/>
                      </a:endParaRPr>
                    </a:p>
                  </a:txBody>
                  <a:tcPr marL="91425" marR="91425" marT="91425" marB="91425">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Baffle + coating</a:t>
                      </a:r>
                      <a:endParaRPr sz="1100">
                        <a:latin typeface="Open Sans"/>
                        <a:ea typeface="Open Sans"/>
                        <a:cs typeface="Open Sans"/>
                        <a:sym typeface="Open Sans"/>
                      </a:endParaRPr>
                    </a:p>
                  </a:txBody>
                  <a:tcPr marL="91425" marR="91425" marT="91425" marB="91425">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200g + 10g </a:t>
                      </a:r>
                      <a:endParaRPr sz="1100">
                        <a:latin typeface="Open Sans"/>
                        <a:ea typeface="Open Sans"/>
                        <a:cs typeface="Open Sans"/>
                        <a:sym typeface="Open Sans"/>
                      </a:endParaRPr>
                    </a:p>
                  </a:txBody>
                  <a:tcPr marL="91425" marR="91425" marT="91425" marB="91425">
                    <a:solidFill>
                      <a:srgbClr val="F2F2F2"/>
                    </a:solidFill>
                  </a:tcPr>
                </a:tc>
                <a:extLst>
                  <a:ext uri="{0D108BD9-81ED-4DB2-BD59-A6C34878D82A}">
                    <a16:rowId xmlns:a16="http://schemas.microsoft.com/office/drawing/2014/main" val="10004"/>
                  </a:ext>
                </a:extLst>
              </a:tr>
              <a:tr h="365750">
                <a:tc rowSpan="2">
                  <a:txBody>
                    <a:bodyPr/>
                    <a:lstStyle/>
                    <a:p>
                      <a:pPr marL="0" lvl="0" indent="0" algn="l" rtl="0">
                        <a:spcBef>
                          <a:spcPts val="0"/>
                        </a:spcBef>
                        <a:spcAft>
                          <a:spcPts val="0"/>
                        </a:spcAft>
                        <a:buNone/>
                      </a:pPr>
                      <a:r>
                        <a:rPr lang="en" sz="1200" b="1">
                          <a:latin typeface="Open Sans"/>
                          <a:ea typeface="Open Sans"/>
                          <a:cs typeface="Open Sans"/>
                          <a:sym typeface="Open Sans"/>
                        </a:rPr>
                        <a:t>Additional</a:t>
                      </a:r>
                      <a:endParaRPr sz="1200" b="1">
                        <a:latin typeface="Open Sans"/>
                        <a:ea typeface="Open Sans"/>
                        <a:cs typeface="Open Sans"/>
                        <a:sym typeface="Open Sans"/>
                      </a:endParaRPr>
                    </a:p>
                  </a:txBody>
                  <a:tcPr marL="91425" marR="91425" marT="91425" marB="91425">
                    <a:lnB w="952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Wiring + solder </a:t>
                      </a:r>
                      <a:endParaRPr sz="1100">
                        <a:latin typeface="Open Sans"/>
                        <a:ea typeface="Open Sans"/>
                        <a:cs typeface="Open Sans"/>
                        <a:sym typeface="Open Sans"/>
                      </a:endParaRPr>
                    </a:p>
                  </a:txBody>
                  <a:tcPr marL="91425" marR="91425" marT="91425" marB="91425">
                    <a:solidFill>
                      <a:srgbClr val="F2F2F2"/>
                    </a:solidFill>
                  </a:tcPr>
                </a:tc>
                <a:tc rowSpan="2">
                  <a:txBody>
                    <a:bodyPr/>
                    <a:lstStyle/>
                    <a:p>
                      <a:pPr marL="0" lvl="0" indent="0" algn="l" rtl="0">
                        <a:spcBef>
                          <a:spcPts val="0"/>
                        </a:spcBef>
                        <a:spcAft>
                          <a:spcPts val="0"/>
                        </a:spcAft>
                        <a:buNone/>
                      </a:pPr>
                      <a:r>
                        <a:rPr lang="en" sz="1100">
                          <a:latin typeface="Open Sans"/>
                          <a:ea typeface="Open Sans"/>
                          <a:cs typeface="Open Sans"/>
                          <a:sym typeface="Open Sans"/>
                        </a:rPr>
                        <a:t>30 - 50g</a:t>
                      </a:r>
                      <a:endParaRPr sz="1100">
                        <a:latin typeface="Open Sans"/>
                        <a:ea typeface="Open Sans"/>
                        <a:cs typeface="Open Sans"/>
                        <a:sym typeface="Open Sans"/>
                      </a:endParaRPr>
                    </a:p>
                  </a:txBody>
                  <a:tcPr marL="91425" marR="91425" marT="91425" marB="91425" anchor="ctr">
                    <a:lnB w="9525"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365750">
                <a:tc vMerge="1">
                  <a:txBody>
                    <a:bodyPr/>
                    <a:lstStyle/>
                    <a:p>
                      <a:endParaRPr lang="en-US"/>
                    </a:p>
                  </a:txBody>
                  <a:tcPr/>
                </a:tc>
                <a:tc>
                  <a:txBody>
                    <a:bodyPr/>
                    <a:lstStyle/>
                    <a:p>
                      <a:pPr marL="0" lvl="0" indent="0" algn="l" rtl="0">
                        <a:spcBef>
                          <a:spcPts val="0"/>
                        </a:spcBef>
                        <a:spcAft>
                          <a:spcPts val="0"/>
                        </a:spcAft>
                        <a:buNone/>
                      </a:pPr>
                      <a:r>
                        <a:rPr lang="en" sz="1100">
                          <a:latin typeface="Open Sans"/>
                          <a:ea typeface="Open Sans"/>
                          <a:cs typeface="Open Sans"/>
                          <a:sym typeface="Open Sans"/>
                        </a:rPr>
                        <a:t>Additional components</a:t>
                      </a:r>
                      <a:endParaRPr sz="1100">
                        <a:latin typeface="Open Sans"/>
                        <a:ea typeface="Open Sans"/>
                        <a:cs typeface="Open Sans"/>
                        <a:sym typeface="Open Sans"/>
                      </a:endParaRPr>
                    </a:p>
                  </a:txBody>
                  <a:tcPr marL="91425" marR="91425" marT="91425" marB="91425">
                    <a:lnB w="9525" cap="flat" cmpd="sng">
                      <a:solidFill>
                        <a:srgbClr val="9E9E9E"/>
                      </a:solidFill>
                      <a:prstDash val="solid"/>
                      <a:round/>
                      <a:headEnd type="none" w="sm" len="sm"/>
                      <a:tailEnd type="none" w="sm" len="sm"/>
                    </a:lnB>
                    <a:solidFill>
                      <a:srgbClr val="F2F2F2"/>
                    </a:solidFill>
                  </a:tcPr>
                </a:tc>
                <a:tc vMerge="1">
                  <a:txBody>
                    <a:bodyPr/>
                    <a:lstStyle/>
                    <a:p>
                      <a:endParaRPr lang="en-US"/>
                    </a:p>
                  </a:txBody>
                  <a:tcPr/>
                </a:tc>
                <a:extLst>
                  <a:ext uri="{0D108BD9-81ED-4DB2-BD59-A6C34878D82A}">
                    <a16:rowId xmlns:a16="http://schemas.microsoft.com/office/drawing/2014/main" val="10006"/>
                  </a:ext>
                </a:extLst>
              </a:tr>
              <a:tr h="365750">
                <a:tc gridSpan="2">
                  <a:txBody>
                    <a:bodyPr/>
                    <a:lstStyle/>
                    <a:p>
                      <a:pPr marL="0" lvl="0" indent="0" algn="l" rtl="0">
                        <a:spcBef>
                          <a:spcPts val="0"/>
                        </a:spcBef>
                        <a:spcAft>
                          <a:spcPts val="0"/>
                        </a:spcAft>
                        <a:buNone/>
                      </a:pPr>
                      <a:r>
                        <a:rPr lang="en" sz="1300" b="1">
                          <a:latin typeface="Open Sans"/>
                          <a:ea typeface="Open Sans"/>
                          <a:cs typeface="Open Sans"/>
                          <a:sym typeface="Open Sans"/>
                        </a:rPr>
                        <a:t>TOTAL</a:t>
                      </a:r>
                      <a:endParaRPr sz="1300"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300" b="1">
                          <a:latin typeface="Open Sans"/>
                          <a:ea typeface="Open Sans"/>
                          <a:cs typeface="Open Sans"/>
                          <a:sym typeface="Open Sans"/>
                        </a:rPr>
                        <a:t>~305 - 325g</a:t>
                      </a:r>
                      <a:endParaRPr sz="1300"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365750">
                <a:tc gridSpan="2">
                  <a:txBody>
                    <a:bodyPr/>
                    <a:lstStyle/>
                    <a:p>
                      <a:pPr marL="0" lvl="0" indent="0" algn="l" rtl="0">
                        <a:spcBef>
                          <a:spcPts val="0"/>
                        </a:spcBef>
                        <a:spcAft>
                          <a:spcPts val="0"/>
                        </a:spcAft>
                        <a:buNone/>
                      </a:pPr>
                      <a:r>
                        <a:rPr lang="en" sz="1300" b="1">
                          <a:latin typeface="Open Sans"/>
                          <a:ea typeface="Open Sans"/>
                          <a:cs typeface="Open Sans"/>
                          <a:sym typeface="Open Sans"/>
                        </a:rPr>
                        <a:t>Mass goal, Level 1</a:t>
                      </a:r>
                      <a:endParaRPr sz="1300"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300" b="1">
                          <a:latin typeface="Open Sans"/>
                          <a:ea typeface="Open Sans"/>
                          <a:cs typeface="Open Sans"/>
                          <a:sym typeface="Open Sans"/>
                        </a:rPr>
                        <a:t>400 g</a:t>
                      </a:r>
                      <a:endParaRPr sz="1300"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bl>
          </a:graphicData>
        </a:graphic>
      </p:graphicFrame>
      <p:sp>
        <p:nvSpPr>
          <p:cNvPr id="2427" name="Google Shape;2427;p106">
            <a:hlinkClick r:id="rId3"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
        <p:nvSpPr>
          <p:cNvPr id="2428" name="Google Shape;2428;p106"/>
          <p:cNvSpPr/>
          <p:nvPr/>
        </p:nvSpPr>
        <p:spPr>
          <a:xfrm>
            <a:off x="6532925" y="4777950"/>
            <a:ext cx="13539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10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Plan Spring 2022 </a:t>
            </a:r>
            <a:endParaRPr/>
          </a:p>
        </p:txBody>
      </p:sp>
      <p:sp>
        <p:nvSpPr>
          <p:cNvPr id="2434" name="Google Shape;2434;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94</a:t>
            </a:fld>
            <a:endParaRPr/>
          </a:p>
        </p:txBody>
      </p:sp>
      <p:sp>
        <p:nvSpPr>
          <p:cNvPr id="2435" name="Google Shape;2435;p107"/>
          <p:cNvSpPr/>
          <p:nvPr/>
        </p:nvSpPr>
        <p:spPr>
          <a:xfrm>
            <a:off x="6532925" y="4777950"/>
            <a:ext cx="1344300" cy="249000"/>
          </a:xfrm>
          <a:prstGeom prst="chevron">
            <a:avLst>
              <a:gd name="adj"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solidFill>
                <a:schemeClr val="dk1"/>
              </a:solidFill>
              <a:latin typeface="Roboto"/>
              <a:ea typeface="Roboto"/>
              <a:cs typeface="Roboto"/>
              <a:sym typeface="Roboto"/>
            </a:endParaRPr>
          </a:p>
        </p:txBody>
      </p:sp>
      <p:grpSp>
        <p:nvGrpSpPr>
          <p:cNvPr id="2436" name="Google Shape;2436;p107"/>
          <p:cNvGrpSpPr/>
          <p:nvPr/>
        </p:nvGrpSpPr>
        <p:grpSpPr>
          <a:xfrm>
            <a:off x="2838352" y="654237"/>
            <a:ext cx="1186337" cy="442513"/>
            <a:chOff x="2032650" y="2350450"/>
            <a:chExt cx="1538100" cy="442513"/>
          </a:xfrm>
        </p:grpSpPr>
        <p:sp>
          <p:nvSpPr>
            <p:cNvPr id="2437" name="Google Shape;2437;p107"/>
            <p:cNvSpPr txBox="1"/>
            <p:nvPr/>
          </p:nvSpPr>
          <p:spPr>
            <a:xfrm>
              <a:off x="2032650" y="23504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a:solidFill>
                    <a:srgbClr val="FFFFFF"/>
                  </a:solidFill>
                  <a:latin typeface="Roboto"/>
                  <a:ea typeface="Roboto"/>
                  <a:cs typeface="Roboto"/>
                  <a:sym typeface="Roboto"/>
                </a:rPr>
                <a:t>Software</a:t>
              </a:r>
              <a:endParaRPr sz="1000" b="1">
                <a:solidFill>
                  <a:srgbClr val="FFFFFF"/>
                </a:solidFill>
                <a:latin typeface="Roboto"/>
                <a:ea typeface="Roboto"/>
                <a:cs typeface="Roboto"/>
                <a:sym typeface="Roboto"/>
              </a:endParaRPr>
            </a:p>
          </p:txBody>
        </p:sp>
        <p:sp>
          <p:nvSpPr>
            <p:cNvPr id="2438" name="Google Shape;2438;p107"/>
            <p:cNvSpPr/>
            <p:nvPr/>
          </p:nvSpPr>
          <p:spPr>
            <a:xfrm>
              <a:off x="2032650"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grpSp>
      <p:grpSp>
        <p:nvGrpSpPr>
          <p:cNvPr id="2439" name="Google Shape;2439;p107"/>
          <p:cNvGrpSpPr/>
          <p:nvPr/>
        </p:nvGrpSpPr>
        <p:grpSpPr>
          <a:xfrm>
            <a:off x="4126403" y="654221"/>
            <a:ext cx="2015376" cy="442525"/>
            <a:chOff x="1444375" y="2350575"/>
            <a:chExt cx="1716675" cy="442525"/>
          </a:xfrm>
        </p:grpSpPr>
        <p:sp>
          <p:nvSpPr>
            <p:cNvPr id="2440" name="Google Shape;2440;p107"/>
            <p:cNvSpPr txBox="1"/>
            <p:nvPr/>
          </p:nvSpPr>
          <p:spPr>
            <a:xfrm>
              <a:off x="1444450" y="2350600"/>
              <a:ext cx="17166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a:solidFill>
                    <a:srgbClr val="FFFFFF"/>
                  </a:solidFill>
                  <a:latin typeface="Roboto"/>
                  <a:ea typeface="Roboto"/>
                  <a:cs typeface="Roboto"/>
                  <a:sym typeface="Roboto"/>
                </a:rPr>
                <a:t>Baffle &amp; Manufacturing</a:t>
              </a:r>
              <a:endParaRPr sz="1000" b="1">
                <a:solidFill>
                  <a:srgbClr val="FFFFFF"/>
                </a:solidFill>
                <a:latin typeface="Roboto"/>
                <a:ea typeface="Roboto"/>
                <a:cs typeface="Roboto"/>
                <a:sym typeface="Roboto"/>
              </a:endParaRPr>
            </a:p>
          </p:txBody>
        </p:sp>
        <p:sp>
          <p:nvSpPr>
            <p:cNvPr id="2441" name="Google Shape;2441;p107"/>
            <p:cNvSpPr/>
            <p:nvPr/>
          </p:nvSpPr>
          <p:spPr>
            <a:xfrm>
              <a:off x="1444375" y="2350575"/>
              <a:ext cx="17166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grpSp>
      <p:grpSp>
        <p:nvGrpSpPr>
          <p:cNvPr id="2442" name="Google Shape;2442;p107"/>
          <p:cNvGrpSpPr/>
          <p:nvPr/>
        </p:nvGrpSpPr>
        <p:grpSpPr>
          <a:xfrm>
            <a:off x="6243445" y="654391"/>
            <a:ext cx="1271206" cy="442513"/>
            <a:chOff x="1605750" y="2350713"/>
            <a:chExt cx="952500" cy="442513"/>
          </a:xfrm>
        </p:grpSpPr>
        <p:sp>
          <p:nvSpPr>
            <p:cNvPr id="2443" name="Google Shape;2443;p107"/>
            <p:cNvSpPr txBox="1"/>
            <p:nvPr/>
          </p:nvSpPr>
          <p:spPr>
            <a:xfrm>
              <a:off x="1605750" y="2350725"/>
              <a:ext cx="9525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a:solidFill>
                    <a:srgbClr val="FFFFFF"/>
                  </a:solidFill>
                  <a:latin typeface="Roboto"/>
                  <a:ea typeface="Roboto"/>
                  <a:cs typeface="Roboto"/>
                  <a:sym typeface="Roboto"/>
                </a:rPr>
                <a:t>Processing</a:t>
              </a:r>
              <a:endParaRPr sz="1000" b="1">
                <a:solidFill>
                  <a:srgbClr val="FFFFFF"/>
                </a:solidFill>
                <a:latin typeface="Roboto"/>
                <a:ea typeface="Roboto"/>
                <a:cs typeface="Roboto"/>
                <a:sym typeface="Roboto"/>
              </a:endParaRPr>
            </a:p>
          </p:txBody>
        </p:sp>
        <p:sp>
          <p:nvSpPr>
            <p:cNvPr id="2444" name="Google Shape;2444;p107"/>
            <p:cNvSpPr/>
            <p:nvPr/>
          </p:nvSpPr>
          <p:spPr>
            <a:xfrm>
              <a:off x="1605750" y="2350713"/>
              <a:ext cx="9525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grpSp>
      <p:grpSp>
        <p:nvGrpSpPr>
          <p:cNvPr id="2445" name="Google Shape;2445;p107"/>
          <p:cNvGrpSpPr/>
          <p:nvPr/>
        </p:nvGrpSpPr>
        <p:grpSpPr>
          <a:xfrm>
            <a:off x="7634842" y="654059"/>
            <a:ext cx="1271086" cy="442713"/>
            <a:chOff x="888377" y="2350950"/>
            <a:chExt cx="1538100" cy="442713"/>
          </a:xfrm>
        </p:grpSpPr>
        <p:sp>
          <p:nvSpPr>
            <p:cNvPr id="2446" name="Google Shape;2446;p107"/>
            <p:cNvSpPr txBox="1"/>
            <p:nvPr/>
          </p:nvSpPr>
          <p:spPr>
            <a:xfrm>
              <a:off x="888377" y="23511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a:solidFill>
                    <a:srgbClr val="FFFFFF"/>
                  </a:solidFill>
                  <a:latin typeface="Roboto"/>
                  <a:ea typeface="Roboto"/>
                  <a:cs typeface="Roboto"/>
                  <a:sym typeface="Roboto"/>
                </a:rPr>
                <a:t>Optics</a:t>
              </a:r>
              <a:endParaRPr sz="1000" b="1">
                <a:solidFill>
                  <a:srgbClr val="FFFFFF"/>
                </a:solidFill>
                <a:latin typeface="Roboto"/>
                <a:ea typeface="Roboto"/>
                <a:cs typeface="Roboto"/>
                <a:sym typeface="Roboto"/>
              </a:endParaRPr>
            </a:p>
          </p:txBody>
        </p:sp>
        <p:sp>
          <p:nvSpPr>
            <p:cNvPr id="2447" name="Google Shape;2447;p107"/>
            <p:cNvSpPr/>
            <p:nvPr/>
          </p:nvSpPr>
          <p:spPr>
            <a:xfrm>
              <a:off x="888377" y="2350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grpSp>
      <p:grpSp>
        <p:nvGrpSpPr>
          <p:cNvPr id="2448" name="Google Shape;2448;p107"/>
          <p:cNvGrpSpPr/>
          <p:nvPr/>
        </p:nvGrpSpPr>
        <p:grpSpPr>
          <a:xfrm>
            <a:off x="1552477" y="654737"/>
            <a:ext cx="1186337" cy="442513"/>
            <a:chOff x="2131444" y="2350450"/>
            <a:chExt cx="1538100" cy="442513"/>
          </a:xfrm>
        </p:grpSpPr>
        <p:sp>
          <p:nvSpPr>
            <p:cNvPr id="2449" name="Google Shape;2449;p107"/>
            <p:cNvSpPr txBox="1"/>
            <p:nvPr/>
          </p:nvSpPr>
          <p:spPr>
            <a:xfrm>
              <a:off x="2131444" y="23504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Roboto"/>
                  <a:ea typeface="Roboto"/>
                  <a:cs typeface="Roboto"/>
                  <a:sym typeface="Roboto"/>
                </a:rPr>
                <a:t>Systems &amp; Finance</a:t>
              </a:r>
              <a:endParaRPr sz="1000" b="1">
                <a:solidFill>
                  <a:srgbClr val="FFFFFF"/>
                </a:solidFill>
                <a:latin typeface="Roboto"/>
                <a:ea typeface="Roboto"/>
                <a:cs typeface="Roboto"/>
                <a:sym typeface="Roboto"/>
              </a:endParaRPr>
            </a:p>
          </p:txBody>
        </p:sp>
        <p:sp>
          <p:nvSpPr>
            <p:cNvPr id="2450" name="Google Shape;2450;p107"/>
            <p:cNvSpPr/>
            <p:nvPr/>
          </p:nvSpPr>
          <p:spPr>
            <a:xfrm>
              <a:off x="2131444"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grpSp>
      <p:grpSp>
        <p:nvGrpSpPr>
          <p:cNvPr id="2451" name="Google Shape;2451;p107"/>
          <p:cNvGrpSpPr/>
          <p:nvPr/>
        </p:nvGrpSpPr>
        <p:grpSpPr>
          <a:xfrm>
            <a:off x="266602" y="654737"/>
            <a:ext cx="1186337" cy="442513"/>
            <a:chOff x="2131444" y="2350450"/>
            <a:chExt cx="1538100" cy="442513"/>
          </a:xfrm>
        </p:grpSpPr>
        <p:sp>
          <p:nvSpPr>
            <p:cNvPr id="2452" name="Google Shape;2452;p107"/>
            <p:cNvSpPr txBox="1"/>
            <p:nvPr/>
          </p:nvSpPr>
          <p:spPr>
            <a:xfrm>
              <a:off x="2131444" y="23504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Roboto"/>
                  <a:ea typeface="Roboto"/>
                  <a:cs typeface="Roboto"/>
                  <a:sym typeface="Roboto"/>
                </a:rPr>
                <a:t>Program Planning</a:t>
              </a:r>
              <a:endParaRPr sz="1000" b="1">
                <a:solidFill>
                  <a:srgbClr val="FFFFFF"/>
                </a:solidFill>
                <a:latin typeface="Roboto"/>
                <a:ea typeface="Roboto"/>
                <a:cs typeface="Roboto"/>
                <a:sym typeface="Roboto"/>
              </a:endParaRPr>
            </a:p>
          </p:txBody>
        </p:sp>
        <p:sp>
          <p:nvSpPr>
            <p:cNvPr id="2453" name="Google Shape;2453;p107"/>
            <p:cNvSpPr/>
            <p:nvPr/>
          </p:nvSpPr>
          <p:spPr>
            <a:xfrm>
              <a:off x="2131444"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grpSp>
      <p:sp>
        <p:nvSpPr>
          <p:cNvPr id="2454" name="Google Shape;2454;p107"/>
          <p:cNvSpPr txBox="1"/>
          <p:nvPr/>
        </p:nvSpPr>
        <p:spPr>
          <a:xfrm>
            <a:off x="266675" y="1168925"/>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PDD</a:t>
            </a:r>
            <a:endParaRPr sz="1000" b="1">
              <a:solidFill>
                <a:schemeClr val="dk1"/>
              </a:solidFill>
              <a:latin typeface="Roboto"/>
              <a:ea typeface="Roboto"/>
              <a:cs typeface="Roboto"/>
              <a:sym typeface="Roboto"/>
            </a:endParaRPr>
          </a:p>
        </p:txBody>
      </p:sp>
      <p:sp>
        <p:nvSpPr>
          <p:cNvPr id="2455" name="Google Shape;2455;p107"/>
          <p:cNvSpPr txBox="1"/>
          <p:nvPr/>
        </p:nvSpPr>
        <p:spPr>
          <a:xfrm>
            <a:off x="266600" y="1521350"/>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CDD</a:t>
            </a:r>
            <a:endParaRPr sz="1000" b="1">
              <a:solidFill>
                <a:schemeClr val="dk1"/>
              </a:solidFill>
              <a:latin typeface="Roboto"/>
              <a:ea typeface="Roboto"/>
              <a:cs typeface="Roboto"/>
              <a:sym typeface="Roboto"/>
            </a:endParaRPr>
          </a:p>
        </p:txBody>
      </p:sp>
      <p:sp>
        <p:nvSpPr>
          <p:cNvPr id="2456" name="Google Shape;2456;p107"/>
          <p:cNvSpPr txBox="1"/>
          <p:nvPr/>
        </p:nvSpPr>
        <p:spPr>
          <a:xfrm>
            <a:off x="266600" y="1873775"/>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PDR</a:t>
            </a:r>
            <a:endParaRPr sz="1000" b="1">
              <a:solidFill>
                <a:schemeClr val="dk1"/>
              </a:solidFill>
              <a:latin typeface="Roboto"/>
              <a:ea typeface="Roboto"/>
              <a:cs typeface="Roboto"/>
              <a:sym typeface="Roboto"/>
            </a:endParaRPr>
          </a:p>
        </p:txBody>
      </p:sp>
      <p:sp>
        <p:nvSpPr>
          <p:cNvPr id="2457" name="Google Shape;2457;p107"/>
          <p:cNvSpPr txBox="1"/>
          <p:nvPr/>
        </p:nvSpPr>
        <p:spPr>
          <a:xfrm>
            <a:off x="266600" y="2226200"/>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CDR</a:t>
            </a:r>
            <a:endParaRPr sz="1000" b="1">
              <a:solidFill>
                <a:schemeClr val="dk1"/>
              </a:solidFill>
              <a:latin typeface="Roboto"/>
              <a:ea typeface="Roboto"/>
              <a:cs typeface="Roboto"/>
              <a:sym typeface="Roboto"/>
            </a:endParaRPr>
          </a:p>
        </p:txBody>
      </p:sp>
      <p:sp>
        <p:nvSpPr>
          <p:cNvPr id="2458" name="Google Shape;2458;p107"/>
          <p:cNvSpPr txBox="1"/>
          <p:nvPr/>
        </p:nvSpPr>
        <p:spPr>
          <a:xfrm>
            <a:off x="266675" y="2578625"/>
            <a:ext cx="1186500" cy="2490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FFR</a:t>
            </a:r>
            <a:endParaRPr sz="1000" b="1">
              <a:solidFill>
                <a:schemeClr val="dk1"/>
              </a:solidFill>
              <a:latin typeface="Roboto"/>
              <a:ea typeface="Roboto"/>
              <a:cs typeface="Roboto"/>
              <a:sym typeface="Roboto"/>
            </a:endParaRPr>
          </a:p>
        </p:txBody>
      </p:sp>
      <p:sp>
        <p:nvSpPr>
          <p:cNvPr id="2459" name="Google Shape;2459;p107"/>
          <p:cNvSpPr txBox="1"/>
          <p:nvPr/>
        </p:nvSpPr>
        <p:spPr>
          <a:xfrm>
            <a:off x="266675" y="2931050"/>
            <a:ext cx="11865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AIAA Paper</a:t>
            </a:r>
            <a:endParaRPr sz="1000" b="1">
              <a:solidFill>
                <a:schemeClr val="dk1"/>
              </a:solidFill>
              <a:latin typeface="Roboto"/>
              <a:ea typeface="Roboto"/>
              <a:cs typeface="Roboto"/>
              <a:sym typeface="Roboto"/>
            </a:endParaRPr>
          </a:p>
        </p:txBody>
      </p:sp>
      <p:sp>
        <p:nvSpPr>
          <p:cNvPr id="2460" name="Google Shape;2460;p107"/>
          <p:cNvSpPr txBox="1"/>
          <p:nvPr/>
        </p:nvSpPr>
        <p:spPr>
          <a:xfrm>
            <a:off x="266675" y="3283475"/>
            <a:ext cx="11865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TRR</a:t>
            </a:r>
            <a:endParaRPr sz="1000" b="1">
              <a:solidFill>
                <a:schemeClr val="dk1"/>
              </a:solidFill>
              <a:latin typeface="Roboto"/>
              <a:ea typeface="Roboto"/>
              <a:cs typeface="Roboto"/>
              <a:sym typeface="Roboto"/>
            </a:endParaRPr>
          </a:p>
        </p:txBody>
      </p:sp>
      <p:sp>
        <p:nvSpPr>
          <p:cNvPr id="2461" name="Google Shape;2461;p107"/>
          <p:cNvSpPr txBox="1"/>
          <p:nvPr/>
        </p:nvSpPr>
        <p:spPr>
          <a:xfrm>
            <a:off x="266675" y="3635900"/>
            <a:ext cx="11865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SFR</a:t>
            </a:r>
            <a:endParaRPr sz="1000" b="1">
              <a:solidFill>
                <a:schemeClr val="dk1"/>
              </a:solidFill>
              <a:latin typeface="Roboto"/>
              <a:ea typeface="Roboto"/>
              <a:cs typeface="Roboto"/>
              <a:sym typeface="Roboto"/>
            </a:endParaRPr>
          </a:p>
        </p:txBody>
      </p:sp>
      <p:sp>
        <p:nvSpPr>
          <p:cNvPr id="2462" name="Google Shape;2462;p107"/>
          <p:cNvSpPr txBox="1"/>
          <p:nvPr/>
        </p:nvSpPr>
        <p:spPr>
          <a:xfrm>
            <a:off x="1552550" y="1168900"/>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Defining Requirements </a:t>
            </a:r>
            <a:endParaRPr sz="1000" b="1">
              <a:solidFill>
                <a:schemeClr val="dk1"/>
              </a:solidFill>
              <a:latin typeface="Roboto"/>
              <a:ea typeface="Roboto"/>
              <a:cs typeface="Roboto"/>
              <a:sym typeface="Roboto"/>
            </a:endParaRPr>
          </a:p>
        </p:txBody>
      </p:sp>
      <p:sp>
        <p:nvSpPr>
          <p:cNvPr id="2463" name="Google Shape;2463;p107"/>
          <p:cNvSpPr txBox="1"/>
          <p:nvPr/>
        </p:nvSpPr>
        <p:spPr>
          <a:xfrm>
            <a:off x="1552550" y="1597525"/>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Defining CPEs</a:t>
            </a:r>
            <a:endParaRPr sz="1000" b="1">
              <a:solidFill>
                <a:schemeClr val="dk1"/>
              </a:solidFill>
              <a:latin typeface="Roboto"/>
              <a:ea typeface="Roboto"/>
              <a:cs typeface="Roboto"/>
              <a:sym typeface="Roboto"/>
            </a:endParaRPr>
          </a:p>
        </p:txBody>
      </p:sp>
      <p:sp>
        <p:nvSpPr>
          <p:cNvPr id="2464" name="Google Shape;2464;p107"/>
          <p:cNvSpPr txBox="1"/>
          <p:nvPr/>
        </p:nvSpPr>
        <p:spPr>
          <a:xfrm>
            <a:off x="1552550" y="2026150"/>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Outline PDR</a:t>
            </a:r>
            <a:endParaRPr sz="1000" b="1">
              <a:solidFill>
                <a:schemeClr val="dk1"/>
              </a:solidFill>
              <a:latin typeface="Roboto"/>
              <a:ea typeface="Roboto"/>
              <a:cs typeface="Roboto"/>
              <a:sym typeface="Roboto"/>
            </a:endParaRPr>
          </a:p>
        </p:txBody>
      </p:sp>
      <p:sp>
        <p:nvSpPr>
          <p:cNvPr id="2465" name="Google Shape;2465;p107"/>
          <p:cNvSpPr txBox="1"/>
          <p:nvPr/>
        </p:nvSpPr>
        <p:spPr>
          <a:xfrm>
            <a:off x="1552475" y="2454775"/>
            <a:ext cx="1186500" cy="5229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Purchase components for testing</a:t>
            </a:r>
            <a:endParaRPr sz="1000" b="1">
              <a:solidFill>
                <a:schemeClr val="dk1"/>
              </a:solidFill>
              <a:latin typeface="Roboto"/>
              <a:ea typeface="Roboto"/>
              <a:cs typeface="Roboto"/>
              <a:sym typeface="Roboto"/>
            </a:endParaRPr>
          </a:p>
        </p:txBody>
      </p:sp>
      <p:sp>
        <p:nvSpPr>
          <p:cNvPr id="2466" name="Google Shape;2466;p107"/>
          <p:cNvSpPr txBox="1"/>
          <p:nvPr/>
        </p:nvSpPr>
        <p:spPr>
          <a:xfrm>
            <a:off x="1552550" y="3053800"/>
            <a:ext cx="1186500" cy="5229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Finalize budget breakdown</a:t>
            </a:r>
            <a:endParaRPr sz="1000" b="1">
              <a:solidFill>
                <a:schemeClr val="dk1"/>
              </a:solidFill>
              <a:latin typeface="Roboto"/>
              <a:ea typeface="Roboto"/>
              <a:cs typeface="Roboto"/>
              <a:sym typeface="Roboto"/>
            </a:endParaRPr>
          </a:p>
        </p:txBody>
      </p:sp>
      <p:sp>
        <p:nvSpPr>
          <p:cNvPr id="2467" name="Google Shape;2467;p107"/>
          <p:cNvSpPr txBox="1"/>
          <p:nvPr/>
        </p:nvSpPr>
        <p:spPr>
          <a:xfrm>
            <a:off x="1552550" y="3652825"/>
            <a:ext cx="1186500" cy="5229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Continue communication cross subteams</a:t>
            </a:r>
            <a:endParaRPr sz="1000" b="1">
              <a:solidFill>
                <a:schemeClr val="dk1"/>
              </a:solidFill>
              <a:latin typeface="Roboto"/>
              <a:ea typeface="Roboto"/>
              <a:cs typeface="Roboto"/>
              <a:sym typeface="Roboto"/>
            </a:endParaRPr>
          </a:p>
        </p:txBody>
      </p:sp>
      <p:sp>
        <p:nvSpPr>
          <p:cNvPr id="2468" name="Google Shape;2468;p107"/>
          <p:cNvSpPr txBox="1"/>
          <p:nvPr/>
        </p:nvSpPr>
        <p:spPr>
          <a:xfrm>
            <a:off x="2838425" y="1167900"/>
            <a:ext cx="1186500" cy="3936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Select compatible software</a:t>
            </a:r>
            <a:endParaRPr sz="900" b="1">
              <a:solidFill>
                <a:schemeClr val="dk1"/>
              </a:solidFill>
              <a:latin typeface="Roboto"/>
              <a:ea typeface="Roboto"/>
              <a:cs typeface="Roboto"/>
              <a:sym typeface="Roboto"/>
            </a:endParaRPr>
          </a:p>
        </p:txBody>
      </p:sp>
      <p:sp>
        <p:nvSpPr>
          <p:cNvPr id="2469" name="Google Shape;2469;p107"/>
          <p:cNvSpPr txBox="1"/>
          <p:nvPr/>
        </p:nvSpPr>
        <p:spPr>
          <a:xfrm>
            <a:off x="2838500" y="1659049"/>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sample images</a:t>
            </a:r>
            <a:endParaRPr sz="900" b="1">
              <a:solidFill>
                <a:schemeClr val="dk1"/>
              </a:solidFill>
              <a:latin typeface="Roboto"/>
              <a:ea typeface="Roboto"/>
              <a:cs typeface="Roboto"/>
              <a:sym typeface="Roboto"/>
            </a:endParaRPr>
          </a:p>
        </p:txBody>
      </p:sp>
      <p:sp>
        <p:nvSpPr>
          <p:cNvPr id="2470" name="Google Shape;2470;p107"/>
          <p:cNvSpPr txBox="1"/>
          <p:nvPr/>
        </p:nvSpPr>
        <p:spPr>
          <a:xfrm>
            <a:off x="2838425" y="2109100"/>
            <a:ext cx="1186500" cy="5229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Determine pass/fail thresholds</a:t>
            </a:r>
            <a:endParaRPr sz="900" b="1">
              <a:solidFill>
                <a:schemeClr val="dk1"/>
              </a:solidFill>
              <a:latin typeface="Roboto"/>
              <a:ea typeface="Roboto"/>
              <a:cs typeface="Roboto"/>
              <a:sym typeface="Roboto"/>
            </a:endParaRPr>
          </a:p>
        </p:txBody>
      </p:sp>
      <p:sp>
        <p:nvSpPr>
          <p:cNvPr id="2471" name="Google Shape;2471;p107"/>
          <p:cNvSpPr txBox="1"/>
          <p:nvPr/>
        </p:nvSpPr>
        <p:spPr>
          <a:xfrm>
            <a:off x="2838388" y="2705100"/>
            <a:ext cx="1186500" cy="3936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customizations</a:t>
            </a:r>
            <a:endParaRPr sz="900" b="1">
              <a:solidFill>
                <a:schemeClr val="dk1"/>
              </a:solidFill>
              <a:latin typeface="Roboto"/>
              <a:ea typeface="Roboto"/>
              <a:cs typeface="Roboto"/>
              <a:sym typeface="Roboto"/>
            </a:endParaRPr>
          </a:p>
        </p:txBody>
      </p:sp>
      <p:sp>
        <p:nvSpPr>
          <p:cNvPr id="2472" name="Google Shape;2472;p107"/>
          <p:cNvSpPr txBox="1"/>
          <p:nvPr/>
        </p:nvSpPr>
        <p:spPr>
          <a:xfrm>
            <a:off x="2838425" y="3171800"/>
            <a:ext cx="1186500" cy="3936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Implement tracking software</a:t>
            </a:r>
            <a:endParaRPr sz="900" b="1">
              <a:solidFill>
                <a:schemeClr val="dk1"/>
              </a:solidFill>
              <a:latin typeface="Roboto"/>
              <a:ea typeface="Roboto"/>
              <a:cs typeface="Roboto"/>
              <a:sym typeface="Roboto"/>
            </a:endParaRPr>
          </a:p>
        </p:txBody>
      </p:sp>
      <p:sp>
        <p:nvSpPr>
          <p:cNvPr id="2473" name="Google Shape;2473;p107"/>
          <p:cNvSpPr txBox="1"/>
          <p:nvPr/>
        </p:nvSpPr>
        <p:spPr>
          <a:xfrm>
            <a:off x="2838425" y="3638500"/>
            <a:ext cx="1186500" cy="5229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Optimize processing rates and accuracy</a:t>
            </a:r>
            <a:endParaRPr sz="900" b="1">
              <a:solidFill>
                <a:schemeClr val="dk1"/>
              </a:solidFill>
              <a:latin typeface="Roboto"/>
              <a:ea typeface="Roboto"/>
              <a:cs typeface="Roboto"/>
              <a:sym typeface="Roboto"/>
            </a:endParaRPr>
          </a:p>
        </p:txBody>
      </p:sp>
      <p:sp>
        <p:nvSpPr>
          <p:cNvPr id="2474" name="Google Shape;2474;p107"/>
          <p:cNvSpPr txBox="1"/>
          <p:nvPr/>
        </p:nvSpPr>
        <p:spPr>
          <a:xfrm>
            <a:off x="4124300" y="1167900"/>
            <a:ext cx="2015400" cy="3936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Research fundamentals of baffles &amp; configurations</a:t>
            </a:r>
            <a:endParaRPr sz="900" b="1">
              <a:solidFill>
                <a:schemeClr val="dk1"/>
              </a:solidFill>
              <a:latin typeface="Roboto"/>
              <a:ea typeface="Roboto"/>
              <a:cs typeface="Roboto"/>
              <a:sym typeface="Roboto"/>
            </a:endParaRPr>
          </a:p>
        </p:txBody>
      </p:sp>
      <p:sp>
        <p:nvSpPr>
          <p:cNvPr id="2475" name="Google Shape;2475;p107"/>
          <p:cNvSpPr txBox="1"/>
          <p:nvPr/>
        </p:nvSpPr>
        <p:spPr>
          <a:xfrm>
            <a:off x="4124450" y="1617950"/>
            <a:ext cx="2015400" cy="4428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Determine necessary parameters for attenuation &amp; volume constraints </a:t>
            </a:r>
            <a:endParaRPr sz="900" b="1">
              <a:solidFill>
                <a:schemeClr val="dk1"/>
              </a:solidFill>
              <a:latin typeface="Roboto"/>
              <a:ea typeface="Roboto"/>
              <a:cs typeface="Roboto"/>
              <a:sym typeface="Roboto"/>
            </a:endParaRPr>
          </a:p>
        </p:txBody>
      </p:sp>
      <p:sp>
        <p:nvSpPr>
          <p:cNvPr id="2476" name="Google Shape;2476;p107"/>
          <p:cNvSpPr txBox="1"/>
          <p:nvPr/>
        </p:nvSpPr>
        <p:spPr>
          <a:xfrm>
            <a:off x="4124375" y="2117800"/>
            <a:ext cx="2015400" cy="2490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Design baseline prototypes</a:t>
            </a:r>
            <a:endParaRPr sz="900" b="1">
              <a:solidFill>
                <a:schemeClr val="dk1"/>
              </a:solidFill>
              <a:latin typeface="Roboto"/>
              <a:ea typeface="Roboto"/>
              <a:cs typeface="Roboto"/>
              <a:sym typeface="Roboto"/>
            </a:endParaRPr>
          </a:p>
        </p:txBody>
      </p:sp>
      <p:sp>
        <p:nvSpPr>
          <p:cNvPr id="2477" name="Google Shape;2477;p107"/>
          <p:cNvSpPr txBox="1"/>
          <p:nvPr/>
        </p:nvSpPr>
        <p:spPr>
          <a:xfrm>
            <a:off x="4124375" y="2445725"/>
            <a:ext cx="2015400" cy="2490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Run ZEMAX simulations</a:t>
            </a:r>
            <a:endParaRPr sz="900" b="1">
              <a:solidFill>
                <a:schemeClr val="dk1"/>
              </a:solidFill>
              <a:latin typeface="Roboto"/>
              <a:ea typeface="Roboto"/>
              <a:cs typeface="Roboto"/>
              <a:sym typeface="Roboto"/>
            </a:endParaRPr>
          </a:p>
        </p:txBody>
      </p:sp>
      <p:sp>
        <p:nvSpPr>
          <p:cNvPr id="2478" name="Google Shape;2478;p107"/>
          <p:cNvSpPr txBox="1"/>
          <p:nvPr/>
        </p:nvSpPr>
        <p:spPr>
          <a:xfrm>
            <a:off x="4124300" y="277490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Manufacture prototypes</a:t>
            </a:r>
            <a:endParaRPr sz="900" b="1">
              <a:solidFill>
                <a:schemeClr val="dk1"/>
              </a:solidFill>
              <a:latin typeface="Roboto"/>
              <a:ea typeface="Roboto"/>
              <a:cs typeface="Roboto"/>
              <a:sym typeface="Roboto"/>
            </a:endParaRPr>
          </a:p>
        </p:txBody>
      </p:sp>
      <p:sp>
        <p:nvSpPr>
          <p:cNvPr id="2479" name="Google Shape;2479;p107"/>
          <p:cNvSpPr txBox="1"/>
          <p:nvPr/>
        </p:nvSpPr>
        <p:spPr>
          <a:xfrm>
            <a:off x="4124300" y="310345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Practice coating techniques</a:t>
            </a:r>
            <a:endParaRPr sz="900" b="1">
              <a:solidFill>
                <a:schemeClr val="dk1"/>
              </a:solidFill>
              <a:latin typeface="Roboto"/>
              <a:ea typeface="Roboto"/>
              <a:cs typeface="Roboto"/>
              <a:sym typeface="Roboto"/>
            </a:endParaRPr>
          </a:p>
        </p:txBody>
      </p:sp>
      <p:sp>
        <p:nvSpPr>
          <p:cNvPr id="2480" name="Google Shape;2480;p107"/>
          <p:cNvSpPr txBox="1"/>
          <p:nvPr/>
        </p:nvSpPr>
        <p:spPr>
          <a:xfrm>
            <a:off x="4124300" y="343200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Refine baffle design</a:t>
            </a:r>
            <a:endParaRPr sz="900" b="1">
              <a:solidFill>
                <a:schemeClr val="dk1"/>
              </a:solidFill>
              <a:latin typeface="Roboto"/>
              <a:ea typeface="Roboto"/>
              <a:cs typeface="Roboto"/>
              <a:sym typeface="Roboto"/>
            </a:endParaRPr>
          </a:p>
        </p:txBody>
      </p:sp>
      <p:sp>
        <p:nvSpPr>
          <p:cNvPr id="2481" name="Google Shape;2481;p107"/>
          <p:cNvSpPr txBox="1"/>
          <p:nvPr/>
        </p:nvSpPr>
        <p:spPr>
          <a:xfrm>
            <a:off x="4124300" y="376055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Assemble baffle &amp; mount to lens</a:t>
            </a:r>
            <a:endParaRPr sz="900" b="1">
              <a:solidFill>
                <a:schemeClr val="dk1"/>
              </a:solidFill>
              <a:latin typeface="Roboto"/>
              <a:ea typeface="Roboto"/>
              <a:cs typeface="Roboto"/>
              <a:sym typeface="Roboto"/>
            </a:endParaRPr>
          </a:p>
        </p:txBody>
      </p:sp>
      <p:sp>
        <p:nvSpPr>
          <p:cNvPr id="2482" name="Google Shape;2482;p107"/>
          <p:cNvSpPr txBox="1"/>
          <p:nvPr/>
        </p:nvSpPr>
        <p:spPr>
          <a:xfrm>
            <a:off x="4124300" y="408910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HelioStat &amp; Full System Testing</a:t>
            </a:r>
            <a:endParaRPr sz="900" b="1">
              <a:solidFill>
                <a:schemeClr val="dk1"/>
              </a:solidFill>
              <a:latin typeface="Roboto"/>
              <a:ea typeface="Roboto"/>
              <a:cs typeface="Roboto"/>
              <a:sym typeface="Roboto"/>
            </a:endParaRPr>
          </a:p>
        </p:txBody>
      </p:sp>
      <p:sp>
        <p:nvSpPr>
          <p:cNvPr id="2483" name="Google Shape;2483;p107"/>
          <p:cNvSpPr txBox="1"/>
          <p:nvPr/>
        </p:nvSpPr>
        <p:spPr>
          <a:xfrm>
            <a:off x="6239075" y="1168225"/>
            <a:ext cx="1271100" cy="44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Select best processor &amp; feasibility</a:t>
            </a:r>
            <a:endParaRPr sz="900" b="1">
              <a:solidFill>
                <a:schemeClr val="dk1"/>
              </a:solidFill>
              <a:latin typeface="Roboto"/>
              <a:ea typeface="Roboto"/>
              <a:cs typeface="Roboto"/>
              <a:sym typeface="Roboto"/>
            </a:endParaRPr>
          </a:p>
        </p:txBody>
      </p:sp>
      <p:sp>
        <p:nvSpPr>
          <p:cNvPr id="2484" name="Google Shape;2484;p107"/>
          <p:cNvSpPr txBox="1"/>
          <p:nvPr/>
        </p:nvSpPr>
        <p:spPr>
          <a:xfrm>
            <a:off x="6239075" y="1680275"/>
            <a:ext cx="12711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Upload software</a:t>
            </a:r>
            <a:endParaRPr sz="900" b="1">
              <a:solidFill>
                <a:schemeClr val="dk1"/>
              </a:solidFill>
              <a:latin typeface="Roboto"/>
              <a:ea typeface="Roboto"/>
              <a:cs typeface="Roboto"/>
              <a:sym typeface="Roboto"/>
            </a:endParaRPr>
          </a:p>
        </p:txBody>
      </p:sp>
      <p:sp>
        <p:nvSpPr>
          <p:cNvPr id="2485" name="Google Shape;2485;p107"/>
          <p:cNvSpPr txBox="1"/>
          <p:nvPr/>
        </p:nvSpPr>
        <p:spPr>
          <a:xfrm>
            <a:off x="6239225" y="1998825"/>
            <a:ext cx="1271100" cy="3027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Run software with selected images</a:t>
            </a:r>
            <a:endParaRPr sz="900" b="1">
              <a:solidFill>
                <a:schemeClr val="dk1"/>
              </a:solidFill>
              <a:latin typeface="Roboto"/>
              <a:ea typeface="Roboto"/>
              <a:cs typeface="Roboto"/>
              <a:sym typeface="Roboto"/>
            </a:endParaRPr>
          </a:p>
        </p:txBody>
      </p:sp>
      <p:sp>
        <p:nvSpPr>
          <p:cNvPr id="2486" name="Google Shape;2486;p107"/>
          <p:cNvSpPr txBox="1"/>
          <p:nvPr/>
        </p:nvSpPr>
        <p:spPr>
          <a:xfrm>
            <a:off x="6239225" y="2371075"/>
            <a:ext cx="1271100" cy="3027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microproc. pwr consumption</a:t>
            </a:r>
            <a:endParaRPr sz="900" b="1">
              <a:solidFill>
                <a:schemeClr val="dk1"/>
              </a:solidFill>
              <a:latin typeface="Roboto"/>
              <a:ea typeface="Roboto"/>
              <a:cs typeface="Roboto"/>
              <a:sym typeface="Roboto"/>
            </a:endParaRPr>
          </a:p>
        </p:txBody>
      </p:sp>
      <p:sp>
        <p:nvSpPr>
          <p:cNvPr id="2487" name="Google Shape;2487;p107"/>
          <p:cNvSpPr txBox="1"/>
          <p:nvPr/>
        </p:nvSpPr>
        <p:spPr>
          <a:xfrm>
            <a:off x="6239100" y="2743325"/>
            <a:ext cx="1271100" cy="3525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Research avenues to decrease pwr draw</a:t>
            </a:r>
            <a:endParaRPr sz="900" b="1">
              <a:solidFill>
                <a:schemeClr val="dk1"/>
              </a:solidFill>
              <a:latin typeface="Roboto"/>
              <a:ea typeface="Roboto"/>
              <a:cs typeface="Roboto"/>
              <a:sym typeface="Roboto"/>
            </a:endParaRPr>
          </a:p>
        </p:txBody>
      </p:sp>
      <p:sp>
        <p:nvSpPr>
          <p:cNvPr id="2488" name="Google Shape;2488;p107"/>
          <p:cNvSpPr txBox="1"/>
          <p:nvPr/>
        </p:nvSpPr>
        <p:spPr>
          <a:xfrm>
            <a:off x="6239075" y="3165375"/>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Assemble interface with shield </a:t>
            </a:r>
            <a:endParaRPr sz="900" b="1">
              <a:solidFill>
                <a:schemeClr val="dk1"/>
              </a:solidFill>
              <a:latin typeface="Roboto"/>
              <a:ea typeface="Roboto"/>
              <a:cs typeface="Roboto"/>
              <a:sym typeface="Roboto"/>
            </a:endParaRPr>
          </a:p>
        </p:txBody>
      </p:sp>
      <p:sp>
        <p:nvSpPr>
          <p:cNvPr id="2489" name="Google Shape;2489;p107"/>
          <p:cNvSpPr txBox="1"/>
          <p:nvPr/>
        </p:nvSpPr>
        <p:spPr>
          <a:xfrm>
            <a:off x="6239075" y="3587425"/>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full system pwr and data transfer</a:t>
            </a:r>
            <a:endParaRPr sz="900" b="1">
              <a:solidFill>
                <a:schemeClr val="dk1"/>
              </a:solidFill>
              <a:latin typeface="Roboto"/>
              <a:ea typeface="Roboto"/>
              <a:cs typeface="Roboto"/>
              <a:sym typeface="Roboto"/>
            </a:endParaRPr>
          </a:p>
        </p:txBody>
      </p:sp>
      <p:sp>
        <p:nvSpPr>
          <p:cNvPr id="2490" name="Google Shape;2490;p107"/>
          <p:cNvSpPr txBox="1"/>
          <p:nvPr/>
        </p:nvSpPr>
        <p:spPr>
          <a:xfrm>
            <a:off x="6239075" y="4009475"/>
            <a:ext cx="1271100" cy="4428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Assess rates &amp; pwr during day-in-life test</a:t>
            </a:r>
            <a:endParaRPr sz="900" b="1">
              <a:solidFill>
                <a:schemeClr val="dk1"/>
              </a:solidFill>
              <a:latin typeface="Roboto"/>
              <a:ea typeface="Roboto"/>
              <a:cs typeface="Roboto"/>
              <a:sym typeface="Roboto"/>
            </a:endParaRPr>
          </a:p>
        </p:txBody>
      </p:sp>
      <p:sp>
        <p:nvSpPr>
          <p:cNvPr id="2491" name="Google Shape;2491;p107"/>
          <p:cNvSpPr txBox="1"/>
          <p:nvPr/>
        </p:nvSpPr>
        <p:spPr>
          <a:xfrm>
            <a:off x="7634725" y="1192825"/>
            <a:ext cx="1271100" cy="44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Research &amp; discuss with technical experts</a:t>
            </a:r>
            <a:endParaRPr sz="900" b="1">
              <a:solidFill>
                <a:schemeClr val="dk1"/>
              </a:solidFill>
              <a:latin typeface="Roboto"/>
              <a:ea typeface="Roboto"/>
              <a:cs typeface="Roboto"/>
              <a:sym typeface="Roboto"/>
            </a:endParaRPr>
          </a:p>
        </p:txBody>
      </p:sp>
      <p:sp>
        <p:nvSpPr>
          <p:cNvPr id="2492" name="Google Shape;2492;p107"/>
          <p:cNvSpPr txBox="1"/>
          <p:nvPr/>
        </p:nvSpPr>
        <p:spPr>
          <a:xfrm>
            <a:off x="7634875" y="1705200"/>
            <a:ext cx="1271100" cy="44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Determine requirements and baseline parameters</a:t>
            </a:r>
            <a:endParaRPr sz="900" b="1">
              <a:solidFill>
                <a:schemeClr val="dk1"/>
              </a:solidFill>
              <a:latin typeface="Roboto"/>
              <a:ea typeface="Roboto"/>
              <a:cs typeface="Roboto"/>
              <a:sym typeface="Roboto"/>
            </a:endParaRPr>
          </a:p>
        </p:txBody>
      </p:sp>
      <p:sp>
        <p:nvSpPr>
          <p:cNvPr id="2493" name="Google Shape;2493;p107"/>
          <p:cNvSpPr txBox="1"/>
          <p:nvPr/>
        </p:nvSpPr>
        <p:spPr>
          <a:xfrm>
            <a:off x="7634950" y="2217575"/>
            <a:ext cx="12711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Select lens &amp; CM, analyze feasibility </a:t>
            </a:r>
            <a:endParaRPr sz="900" b="1">
              <a:solidFill>
                <a:schemeClr val="dk1"/>
              </a:solidFill>
              <a:latin typeface="Roboto"/>
              <a:ea typeface="Roboto"/>
              <a:cs typeface="Roboto"/>
              <a:sym typeface="Roboto"/>
            </a:endParaRPr>
          </a:p>
        </p:txBody>
      </p:sp>
      <p:sp>
        <p:nvSpPr>
          <p:cNvPr id="2494" name="Google Shape;2494;p107"/>
          <p:cNvSpPr txBox="1"/>
          <p:nvPr/>
        </p:nvSpPr>
        <p:spPr>
          <a:xfrm>
            <a:off x="7634950" y="2620225"/>
            <a:ext cx="1271100" cy="3525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Assemble Lens, CM, shield</a:t>
            </a:r>
            <a:endParaRPr sz="900" b="1">
              <a:solidFill>
                <a:schemeClr val="dk1"/>
              </a:solidFill>
              <a:latin typeface="Roboto"/>
              <a:ea typeface="Roboto"/>
              <a:cs typeface="Roboto"/>
              <a:sym typeface="Roboto"/>
            </a:endParaRPr>
          </a:p>
        </p:txBody>
      </p:sp>
      <p:sp>
        <p:nvSpPr>
          <p:cNvPr id="2495" name="Google Shape;2495;p107"/>
          <p:cNvSpPr txBox="1"/>
          <p:nvPr/>
        </p:nvSpPr>
        <p:spPr>
          <a:xfrm>
            <a:off x="7634775" y="3022875"/>
            <a:ext cx="1271100" cy="3525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baseline imaging capabilities</a:t>
            </a:r>
            <a:endParaRPr sz="900" b="1">
              <a:solidFill>
                <a:schemeClr val="dk1"/>
              </a:solidFill>
              <a:latin typeface="Roboto"/>
              <a:ea typeface="Roboto"/>
              <a:cs typeface="Roboto"/>
              <a:sym typeface="Roboto"/>
            </a:endParaRPr>
          </a:p>
        </p:txBody>
      </p:sp>
      <p:sp>
        <p:nvSpPr>
          <p:cNvPr id="2496" name="Google Shape;2496;p107"/>
          <p:cNvSpPr txBox="1"/>
          <p:nvPr/>
        </p:nvSpPr>
        <p:spPr>
          <a:xfrm>
            <a:off x="7634725" y="3414750"/>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shield &amp; CM pwr draw</a:t>
            </a:r>
            <a:endParaRPr sz="900" b="1">
              <a:solidFill>
                <a:schemeClr val="dk1"/>
              </a:solidFill>
              <a:latin typeface="Roboto"/>
              <a:ea typeface="Roboto"/>
              <a:cs typeface="Roboto"/>
              <a:sym typeface="Roboto"/>
            </a:endParaRPr>
          </a:p>
        </p:txBody>
      </p:sp>
      <p:sp>
        <p:nvSpPr>
          <p:cNvPr id="2497" name="Google Shape;2497;p107"/>
          <p:cNvSpPr txBox="1"/>
          <p:nvPr/>
        </p:nvSpPr>
        <p:spPr>
          <a:xfrm>
            <a:off x="7634725" y="3817413"/>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Research eliminating shield</a:t>
            </a:r>
            <a:endParaRPr sz="900" b="1">
              <a:solidFill>
                <a:schemeClr val="dk1"/>
              </a:solidFill>
              <a:latin typeface="Roboto"/>
              <a:ea typeface="Roboto"/>
              <a:cs typeface="Roboto"/>
              <a:sym typeface="Roboto"/>
            </a:endParaRPr>
          </a:p>
        </p:txBody>
      </p:sp>
      <p:sp>
        <p:nvSpPr>
          <p:cNvPr id="2498" name="Google Shape;2498;p107"/>
          <p:cNvSpPr txBox="1"/>
          <p:nvPr/>
        </p:nvSpPr>
        <p:spPr>
          <a:xfrm>
            <a:off x="7634725" y="4214675"/>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Reassess post HelioStat testing</a:t>
            </a:r>
            <a:endParaRPr sz="900" b="1">
              <a:solidFill>
                <a:schemeClr val="dk1"/>
              </a:solidFill>
              <a:latin typeface="Roboto"/>
              <a:ea typeface="Roboto"/>
              <a:cs typeface="Roboto"/>
              <a:sym typeface="Roboto"/>
            </a:endParaRPr>
          </a:p>
        </p:txBody>
      </p:sp>
      <p:sp>
        <p:nvSpPr>
          <p:cNvPr id="2499" name="Google Shape;2499;p107"/>
          <p:cNvSpPr txBox="1"/>
          <p:nvPr/>
        </p:nvSpPr>
        <p:spPr>
          <a:xfrm>
            <a:off x="2838500" y="4234500"/>
            <a:ext cx="11862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Roboto"/>
                <a:ea typeface="Roboto"/>
                <a:cs typeface="Roboto"/>
                <a:sym typeface="Roboto"/>
              </a:rPr>
              <a:t>Test day-in-life images</a:t>
            </a:r>
            <a:endParaRPr sz="900" b="1">
              <a:solidFill>
                <a:schemeClr val="dk1"/>
              </a:solidFill>
              <a:latin typeface="Roboto"/>
              <a:ea typeface="Roboto"/>
              <a:cs typeface="Roboto"/>
              <a:sym typeface="Roboto"/>
            </a:endParaRPr>
          </a:p>
        </p:txBody>
      </p:sp>
      <p:sp>
        <p:nvSpPr>
          <p:cNvPr id="2500" name="Google Shape;2500;p107"/>
          <p:cNvSpPr/>
          <p:nvPr/>
        </p:nvSpPr>
        <p:spPr>
          <a:xfrm>
            <a:off x="3895800" y="167775"/>
            <a:ext cx="466800" cy="249000"/>
          </a:xfrm>
          <a:prstGeom prst="rect">
            <a:avLst/>
          </a:prstGeom>
          <a:solidFill>
            <a:srgbClr val="1D7E7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07"/>
          <p:cNvSpPr txBox="1"/>
          <p:nvPr/>
        </p:nvSpPr>
        <p:spPr>
          <a:xfrm>
            <a:off x="4381575" y="115275"/>
            <a:ext cx="122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Complete</a:t>
            </a:r>
            <a:endParaRPr sz="1100" b="1"/>
          </a:p>
        </p:txBody>
      </p:sp>
      <p:sp>
        <p:nvSpPr>
          <p:cNvPr id="2502" name="Google Shape;2502;p107"/>
          <p:cNvSpPr/>
          <p:nvPr/>
        </p:nvSpPr>
        <p:spPr>
          <a:xfrm>
            <a:off x="5343600" y="167775"/>
            <a:ext cx="466800" cy="249000"/>
          </a:xfrm>
          <a:prstGeom prst="rect">
            <a:avLst/>
          </a:prstGeom>
          <a:solidFill>
            <a:srgbClr val="A1E8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07"/>
          <p:cNvSpPr txBox="1"/>
          <p:nvPr/>
        </p:nvSpPr>
        <p:spPr>
          <a:xfrm>
            <a:off x="5829375" y="115275"/>
            <a:ext cx="122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In Progress</a:t>
            </a:r>
            <a:endParaRPr sz="1100" b="1"/>
          </a:p>
        </p:txBody>
      </p:sp>
      <p:sp>
        <p:nvSpPr>
          <p:cNvPr id="2504" name="Google Shape;2504;p107"/>
          <p:cNvSpPr/>
          <p:nvPr/>
        </p:nvSpPr>
        <p:spPr>
          <a:xfrm>
            <a:off x="6913925" y="167775"/>
            <a:ext cx="466800" cy="249000"/>
          </a:xfrm>
          <a:prstGeom prst="rect">
            <a:avLst/>
          </a:prstGeom>
          <a:solidFill>
            <a:srgbClr val="D8F7C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07"/>
          <p:cNvSpPr txBox="1"/>
          <p:nvPr/>
        </p:nvSpPr>
        <p:spPr>
          <a:xfrm>
            <a:off x="7399700" y="115275"/>
            <a:ext cx="122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To-Do</a:t>
            </a:r>
            <a:endParaRPr sz="1100" b="1"/>
          </a:p>
        </p:txBody>
      </p:sp>
      <p:sp>
        <p:nvSpPr>
          <p:cNvPr id="2506" name="Google Shape;2506;p107"/>
          <p:cNvSpPr txBox="1"/>
          <p:nvPr/>
        </p:nvSpPr>
        <p:spPr>
          <a:xfrm>
            <a:off x="7989325" y="4698475"/>
            <a:ext cx="561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a:solidFill>
                  <a:schemeClr val="hlink"/>
                </a:solidFill>
                <a:hlinkClick r:id="rId3" action="ppaction://hlinksldjump"/>
              </a:rPr>
              <a:t>Return</a:t>
            </a:r>
            <a:endParaRPr sz="9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2511" name="Google Shape;2511;p108"/>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Additional Design Views</a:t>
            </a:r>
            <a:endParaRPr/>
          </a:p>
        </p:txBody>
      </p:sp>
      <p:sp>
        <p:nvSpPr>
          <p:cNvPr id="2512" name="Google Shape;2512;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95</a:t>
            </a:fld>
            <a:endParaRPr/>
          </a:p>
        </p:txBody>
      </p:sp>
      <p:sp>
        <p:nvSpPr>
          <p:cNvPr id="2513" name="Google Shape;2513;p108">
            <a:hlinkClick r:id="rId3"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518" name="Google Shape;2518;p10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 Additional Views</a:t>
            </a:r>
            <a:endParaRPr/>
          </a:p>
        </p:txBody>
      </p:sp>
      <p:sp>
        <p:nvSpPr>
          <p:cNvPr id="2519" name="Google Shape;2519;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96</a:t>
            </a:fld>
            <a:endParaRPr/>
          </a:p>
        </p:txBody>
      </p:sp>
      <p:sp>
        <p:nvSpPr>
          <p:cNvPr id="2520" name="Google Shape;2520;p109">
            <a:hlinkClick r:id="rId3"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pic>
        <p:nvPicPr>
          <p:cNvPr id="2521" name="Google Shape;2521;p109"/>
          <p:cNvPicPr preferRelativeResize="0"/>
          <p:nvPr/>
        </p:nvPicPr>
        <p:blipFill>
          <a:blip r:embed="rId4">
            <a:alphaModFix/>
          </a:blip>
          <a:stretch>
            <a:fillRect/>
          </a:stretch>
        </p:blipFill>
        <p:spPr>
          <a:xfrm>
            <a:off x="1469325" y="564025"/>
            <a:ext cx="6205350" cy="40916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2526" name="Google Shape;2526;p11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 Additional Views</a:t>
            </a:r>
            <a:endParaRPr/>
          </a:p>
        </p:txBody>
      </p:sp>
      <p:sp>
        <p:nvSpPr>
          <p:cNvPr id="2527" name="Google Shape;2527;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97</a:t>
            </a:fld>
            <a:endParaRPr/>
          </a:p>
        </p:txBody>
      </p:sp>
      <p:pic>
        <p:nvPicPr>
          <p:cNvPr id="2528" name="Google Shape;2528;p110"/>
          <p:cNvPicPr preferRelativeResize="0"/>
          <p:nvPr/>
        </p:nvPicPr>
        <p:blipFill>
          <a:blip r:embed="rId3">
            <a:alphaModFix/>
          </a:blip>
          <a:stretch>
            <a:fillRect/>
          </a:stretch>
        </p:blipFill>
        <p:spPr>
          <a:xfrm>
            <a:off x="1422099" y="595750"/>
            <a:ext cx="6299808" cy="4067474"/>
          </a:xfrm>
          <a:prstGeom prst="rect">
            <a:avLst/>
          </a:prstGeom>
          <a:noFill/>
          <a:ln>
            <a:noFill/>
          </a:ln>
        </p:spPr>
      </p:pic>
      <p:sp>
        <p:nvSpPr>
          <p:cNvPr id="2529" name="Google Shape;2529;p110">
            <a:hlinkClick r:id="rId4"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pic>
        <p:nvPicPr>
          <p:cNvPr id="2534" name="Google Shape;2534;p111"/>
          <p:cNvPicPr preferRelativeResize="0"/>
          <p:nvPr/>
        </p:nvPicPr>
        <p:blipFill>
          <a:blip r:embed="rId3">
            <a:alphaModFix/>
          </a:blip>
          <a:stretch>
            <a:fillRect/>
          </a:stretch>
        </p:blipFill>
        <p:spPr>
          <a:xfrm>
            <a:off x="2430025" y="1291150"/>
            <a:ext cx="3332677" cy="3126775"/>
          </a:xfrm>
          <a:prstGeom prst="rect">
            <a:avLst/>
          </a:prstGeom>
          <a:noFill/>
          <a:ln>
            <a:noFill/>
          </a:ln>
        </p:spPr>
      </p:pic>
      <p:sp>
        <p:nvSpPr>
          <p:cNvPr id="2535" name="Google Shape;2535;p11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 Additional Views</a:t>
            </a:r>
            <a:endParaRPr/>
          </a:p>
        </p:txBody>
      </p:sp>
      <p:sp>
        <p:nvSpPr>
          <p:cNvPr id="2536" name="Google Shape;2536;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98</a:t>
            </a:fld>
            <a:endParaRPr/>
          </a:p>
        </p:txBody>
      </p:sp>
      <p:cxnSp>
        <p:nvCxnSpPr>
          <p:cNvPr id="2537" name="Google Shape;2537;p111"/>
          <p:cNvCxnSpPr/>
          <p:nvPr/>
        </p:nvCxnSpPr>
        <p:spPr>
          <a:xfrm>
            <a:off x="3002400" y="1250525"/>
            <a:ext cx="2608800" cy="69300"/>
          </a:xfrm>
          <a:prstGeom prst="straightConnector1">
            <a:avLst/>
          </a:prstGeom>
          <a:noFill/>
          <a:ln w="19050" cap="flat" cmpd="sng">
            <a:solidFill>
              <a:srgbClr val="FF0000"/>
            </a:solidFill>
            <a:prstDash val="solid"/>
            <a:round/>
            <a:headEnd type="none" w="med" len="med"/>
            <a:tailEnd type="none" w="med" len="med"/>
          </a:ln>
        </p:spPr>
      </p:cxnSp>
      <p:cxnSp>
        <p:nvCxnSpPr>
          <p:cNvPr id="2538" name="Google Shape;2538;p111"/>
          <p:cNvCxnSpPr/>
          <p:nvPr/>
        </p:nvCxnSpPr>
        <p:spPr>
          <a:xfrm>
            <a:off x="5837425" y="1410300"/>
            <a:ext cx="15000" cy="2782800"/>
          </a:xfrm>
          <a:prstGeom prst="straightConnector1">
            <a:avLst/>
          </a:prstGeom>
          <a:noFill/>
          <a:ln w="19050" cap="flat" cmpd="sng">
            <a:solidFill>
              <a:srgbClr val="FF0000"/>
            </a:solidFill>
            <a:prstDash val="solid"/>
            <a:round/>
            <a:headEnd type="none" w="med" len="med"/>
            <a:tailEnd type="none" w="med" len="med"/>
          </a:ln>
        </p:spPr>
      </p:cxnSp>
      <p:cxnSp>
        <p:nvCxnSpPr>
          <p:cNvPr id="2539" name="Google Shape;2539;p111"/>
          <p:cNvCxnSpPr/>
          <p:nvPr/>
        </p:nvCxnSpPr>
        <p:spPr>
          <a:xfrm rot="10800000" flipH="1">
            <a:off x="5203825" y="4178000"/>
            <a:ext cx="580800" cy="241500"/>
          </a:xfrm>
          <a:prstGeom prst="straightConnector1">
            <a:avLst/>
          </a:prstGeom>
          <a:noFill/>
          <a:ln w="19050" cap="flat" cmpd="sng">
            <a:solidFill>
              <a:srgbClr val="FF0000"/>
            </a:solidFill>
            <a:prstDash val="solid"/>
            <a:round/>
            <a:headEnd type="none" w="med" len="med"/>
            <a:tailEnd type="none" w="med" len="med"/>
          </a:ln>
        </p:spPr>
      </p:cxnSp>
      <p:sp>
        <p:nvSpPr>
          <p:cNvPr id="2540" name="Google Shape;2540;p111"/>
          <p:cNvSpPr txBox="1"/>
          <p:nvPr/>
        </p:nvSpPr>
        <p:spPr>
          <a:xfrm>
            <a:off x="3959850" y="850325"/>
            <a:ext cx="69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10cm</a:t>
            </a:r>
            <a:endParaRPr>
              <a:solidFill>
                <a:srgbClr val="FF0000"/>
              </a:solidFill>
            </a:endParaRPr>
          </a:p>
        </p:txBody>
      </p:sp>
      <p:sp>
        <p:nvSpPr>
          <p:cNvPr id="2541" name="Google Shape;2541;p111"/>
          <p:cNvSpPr txBox="1"/>
          <p:nvPr/>
        </p:nvSpPr>
        <p:spPr>
          <a:xfrm>
            <a:off x="5837425" y="2507500"/>
            <a:ext cx="69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10cm</a:t>
            </a:r>
            <a:endParaRPr>
              <a:solidFill>
                <a:srgbClr val="FF0000"/>
              </a:solidFill>
            </a:endParaRPr>
          </a:p>
        </p:txBody>
      </p:sp>
      <p:sp>
        <p:nvSpPr>
          <p:cNvPr id="2542" name="Google Shape;2542;p111"/>
          <p:cNvSpPr txBox="1"/>
          <p:nvPr/>
        </p:nvSpPr>
        <p:spPr>
          <a:xfrm>
            <a:off x="5528125" y="4193100"/>
            <a:ext cx="69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5cm</a:t>
            </a:r>
            <a:endParaRPr>
              <a:solidFill>
                <a:srgbClr val="FF0000"/>
              </a:solidFill>
            </a:endParaRPr>
          </a:p>
        </p:txBody>
      </p:sp>
      <p:cxnSp>
        <p:nvCxnSpPr>
          <p:cNvPr id="2543" name="Google Shape;2543;p111"/>
          <p:cNvCxnSpPr>
            <a:stCxn id="2544" idx="3"/>
          </p:cNvCxnSpPr>
          <p:nvPr/>
        </p:nvCxnSpPr>
        <p:spPr>
          <a:xfrm>
            <a:off x="1885450" y="1250525"/>
            <a:ext cx="987900" cy="461400"/>
          </a:xfrm>
          <a:prstGeom prst="curvedConnector3">
            <a:avLst>
              <a:gd name="adj1" fmla="val 50000"/>
            </a:avLst>
          </a:prstGeom>
          <a:noFill/>
          <a:ln w="19050" cap="flat" cmpd="sng">
            <a:solidFill>
              <a:schemeClr val="dk1"/>
            </a:solidFill>
            <a:prstDash val="dash"/>
            <a:round/>
            <a:headEnd type="oval" w="med" len="med"/>
            <a:tailEnd type="oval" w="med" len="med"/>
          </a:ln>
        </p:spPr>
      </p:cxnSp>
      <p:sp>
        <p:nvSpPr>
          <p:cNvPr id="2544" name="Google Shape;2544;p111"/>
          <p:cNvSpPr txBox="1"/>
          <p:nvPr/>
        </p:nvSpPr>
        <p:spPr>
          <a:xfrm>
            <a:off x="150850" y="942725"/>
            <a:ext cx="17346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t>Maximum allocated volume (½ U)</a:t>
            </a:r>
            <a:endParaRPr/>
          </a:p>
        </p:txBody>
      </p:sp>
      <p:sp>
        <p:nvSpPr>
          <p:cNvPr id="2545" name="Google Shape;2545;p111">
            <a:hlinkClick r:id="rId4"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550" name="Google Shape;2550;p11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 Additional Views</a:t>
            </a:r>
            <a:endParaRPr/>
          </a:p>
        </p:txBody>
      </p:sp>
      <p:sp>
        <p:nvSpPr>
          <p:cNvPr id="2551" name="Google Shape;2551;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99</a:t>
            </a:fld>
            <a:endParaRPr/>
          </a:p>
        </p:txBody>
      </p:sp>
      <p:pic>
        <p:nvPicPr>
          <p:cNvPr id="2552" name="Google Shape;2552;p112"/>
          <p:cNvPicPr preferRelativeResize="0"/>
          <p:nvPr/>
        </p:nvPicPr>
        <p:blipFill>
          <a:blip r:embed="rId3">
            <a:alphaModFix/>
          </a:blip>
          <a:stretch>
            <a:fillRect/>
          </a:stretch>
        </p:blipFill>
        <p:spPr>
          <a:xfrm>
            <a:off x="1467265" y="631548"/>
            <a:ext cx="6114226" cy="3984027"/>
          </a:xfrm>
          <a:prstGeom prst="rect">
            <a:avLst/>
          </a:prstGeom>
          <a:noFill/>
          <a:ln>
            <a:noFill/>
          </a:ln>
        </p:spPr>
      </p:pic>
      <p:sp>
        <p:nvSpPr>
          <p:cNvPr id="2553" name="Google Shape;2553;p112">
            <a:hlinkClick r:id="rId4" action="ppaction://hlinksldjump"/>
          </p:cNvPr>
          <p:cNvSpPr txBox="1"/>
          <p:nvPr/>
        </p:nvSpPr>
        <p:spPr>
          <a:xfrm>
            <a:off x="8412000" y="4263025"/>
            <a:ext cx="7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accent1"/>
                </a:solidFill>
              </a:rPr>
              <a:t>Return</a:t>
            </a:r>
            <a:endParaRPr u="sng">
              <a:solidFill>
                <a:schemeClr val="accen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12621</Words>
  <Application>Microsoft Macintosh PowerPoint</Application>
  <PresentationFormat>On-screen Show (16:9)</PresentationFormat>
  <Paragraphs>1912</Paragraphs>
  <Slides>103</Slides>
  <Notes>103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103</vt:i4>
      </vt:variant>
    </vt:vector>
  </HeadingPairs>
  <TitlesOfParts>
    <vt:vector size="114" baseType="lpstr">
      <vt:lpstr>Open Sans</vt:lpstr>
      <vt:lpstr>Open Sans SemiBold</vt:lpstr>
      <vt:lpstr>Open Sans ExtraBold</vt:lpstr>
      <vt:lpstr>Open Sans Medium</vt:lpstr>
      <vt:lpstr>Arial</vt:lpstr>
      <vt:lpstr>Roboto</vt:lpstr>
      <vt:lpstr>Montserrat</vt:lpstr>
      <vt:lpstr>PT Sans Narrow</vt:lpstr>
      <vt:lpstr>Lobster</vt:lpstr>
      <vt:lpstr>Fira Sans Extra Condensed</vt:lpstr>
      <vt:lpstr>Simple Light</vt:lpstr>
      <vt:lpstr>PowerPoint Presentation</vt:lpstr>
      <vt:lpstr>Presentation Outline</vt:lpstr>
      <vt:lpstr>Project Purpose and Objectives</vt:lpstr>
      <vt:lpstr>Project Overview</vt:lpstr>
      <vt:lpstr>Project Functional Requirements</vt:lpstr>
      <vt:lpstr>Concept of Operations (Project Specific)</vt:lpstr>
      <vt:lpstr>Design Solution</vt:lpstr>
      <vt:lpstr>Detailed Design Breakdown (Mass &amp; Volume)</vt:lpstr>
      <vt:lpstr>Detailed Design Breakdown (Selected Components)</vt:lpstr>
      <vt:lpstr>System Functional Block Diagram</vt:lpstr>
      <vt:lpstr>Critical Project Elements</vt:lpstr>
      <vt:lpstr>Critical Project Elements</vt:lpstr>
      <vt:lpstr>Design Requirements  &amp; Satisfaction</vt:lpstr>
      <vt:lpstr>Critical Project Element: Baffle </vt:lpstr>
      <vt:lpstr>Baffle 101</vt:lpstr>
      <vt:lpstr>Baffle - Internal Geometry  </vt:lpstr>
      <vt:lpstr>Baffle - Internal Geometry  </vt:lpstr>
      <vt:lpstr>Baffle → Internal Features </vt:lpstr>
      <vt:lpstr>Baffle → Stray Light Analysis</vt:lpstr>
      <vt:lpstr>Baffle → Stray Light Analysis Performance Metric  </vt:lpstr>
      <vt:lpstr>Baffle → Ideal Baffle Performance </vt:lpstr>
      <vt:lpstr>Baffle → Manufacturing and Assembly</vt:lpstr>
      <vt:lpstr>Baffle → Manufacturability </vt:lpstr>
      <vt:lpstr>Baffle → Manufacturability </vt:lpstr>
      <vt:lpstr>Baffle → Manufacturability </vt:lpstr>
      <vt:lpstr>Baffle → Manufacturability </vt:lpstr>
      <vt:lpstr>Baffle → Manufacturability </vt:lpstr>
      <vt:lpstr>Baffle → Lens Interface</vt:lpstr>
      <vt:lpstr>Critical Project Element: Image Acquisition</vt:lpstr>
      <vt:lpstr>Lens → Lixida 1/3" 35mm M12 Mount CCTV Lens</vt:lpstr>
      <vt:lpstr>Image Sensor → Aptina AR0134 CMOS</vt:lpstr>
      <vt:lpstr>Camera Module → Lens + Arducam AR0134/USB2 Shield</vt:lpstr>
      <vt:lpstr>Critical Project Element: Software</vt:lpstr>
      <vt:lpstr>Software → Star Tracking Algorithm (Tetra3 + tracking) </vt:lpstr>
      <vt:lpstr>Software → Runtimes/Accuracy on Hardware (LIS)</vt:lpstr>
      <vt:lpstr>Software → Downsampling Test Results (Lost In Space) </vt:lpstr>
      <vt:lpstr>Software → Lost In Space Vs Tracking</vt:lpstr>
      <vt:lpstr>Software → Tracking vs Lost in Space Performance</vt:lpstr>
      <vt:lpstr>Critical Project Element: Image Processing Hardware</vt:lpstr>
      <vt:lpstr>Electrical Hardware Interfaces</vt:lpstr>
      <vt:lpstr>Processing Unit → Power &amp; Time to Solution Test</vt:lpstr>
      <vt:lpstr>Project Risks</vt:lpstr>
      <vt:lpstr>Risks Involved</vt:lpstr>
      <vt:lpstr>Pre-Mitigation Risk Scoring</vt:lpstr>
      <vt:lpstr>Post-Mitigation Risk Scoring</vt:lpstr>
      <vt:lpstr>Post-Mitigation Risk Scoring</vt:lpstr>
      <vt:lpstr>Verification &amp; Validation</vt:lpstr>
      <vt:lpstr>Baffle &amp; Optics: HelioStat Testing</vt:lpstr>
      <vt:lpstr>Baffle &amp; Optics:  Zemax Sensitivity Analysis  </vt:lpstr>
      <vt:lpstr>Baffle &amp; Optics:  Zemax Sensitivity Analysis  </vt:lpstr>
      <vt:lpstr>Baffle &amp; Optics: Zemax Sensitivity Analysis </vt:lpstr>
      <vt:lpstr>Baffle &amp; Optics: Alignment Verification </vt:lpstr>
      <vt:lpstr>Baffle &amp; Optics: Zemax Sensitivity Analysis  </vt:lpstr>
      <vt:lpstr>Baffle &amp; Optics: Zemax Sensitivity Analysis  </vt:lpstr>
      <vt:lpstr>Baffle &amp; Optics: Stray Light</vt:lpstr>
      <vt:lpstr>Project Planning</vt:lpstr>
      <vt:lpstr>CubIST Organizational Chart: Fall → Spring</vt:lpstr>
      <vt:lpstr>Second Semester Test Planning</vt:lpstr>
      <vt:lpstr>Spring Semester Scheduling</vt:lpstr>
      <vt:lpstr>Financial Planning</vt:lpstr>
      <vt:lpstr>Acknowledgments</vt:lpstr>
      <vt:lpstr>Questions?</vt:lpstr>
      <vt:lpstr>Appendix</vt:lpstr>
      <vt:lpstr>Appendix</vt:lpstr>
      <vt:lpstr>Backup Slides</vt:lpstr>
      <vt:lpstr>Design Requirements (FR.1)</vt:lpstr>
      <vt:lpstr>Design Requirements (FR.2)</vt:lpstr>
      <vt:lpstr>Design Requirements (FR.3/4)</vt:lpstr>
      <vt:lpstr>Design Requirements (FR.5)</vt:lpstr>
      <vt:lpstr>Project Specific Objectives (Pre-V&amp;V)</vt:lpstr>
      <vt:lpstr>Concept of Operations (Use Case)</vt:lpstr>
      <vt:lpstr>Detailed Design Overview (Not Animated)</vt:lpstr>
      <vt:lpstr>Optics Subsystem Selection</vt:lpstr>
      <vt:lpstr>Electronics &amp; Software Subsystem Selection</vt:lpstr>
      <vt:lpstr>Critical Project Elements</vt:lpstr>
      <vt:lpstr>Calculated minimum SNR requirement</vt:lpstr>
      <vt:lpstr>Optical Design Breakdown</vt:lpstr>
      <vt:lpstr>Additional Risk/V&amp;V Material</vt:lpstr>
      <vt:lpstr>Risk Scoring: Severity Weight Criteria</vt:lpstr>
      <vt:lpstr>Risk Scoring: Likelihood Weight Criteria</vt:lpstr>
      <vt:lpstr>[OPT.A] Limited Knowledge of Optical System</vt:lpstr>
      <vt:lpstr>Spot Size </vt:lpstr>
      <vt:lpstr>Unsuitable Image Resolution</vt:lpstr>
      <vt:lpstr>Bright Objects in image</vt:lpstr>
      <vt:lpstr>Resolution vs Rate Comparison </vt:lpstr>
      <vt:lpstr>Software Runtimes: Individual Image Times</vt:lpstr>
      <vt:lpstr>CubeSat Compatibility: Hardware Power Consumption</vt:lpstr>
      <vt:lpstr>Testing Plan: Outdoor Setup </vt:lpstr>
      <vt:lpstr>Full-System Outdoor Testing Feasibility </vt:lpstr>
      <vt:lpstr>Testing Plan: Indoor Setup </vt:lpstr>
      <vt:lpstr>Testing Plan: Indoor Setup </vt:lpstr>
      <vt:lpstr>Full-System Indoor Testing Feasibility </vt:lpstr>
      <vt:lpstr>Mass Budget</vt:lpstr>
      <vt:lpstr>Work Plan Spring 2022 </vt:lpstr>
      <vt:lpstr>Additional Design Views</vt:lpstr>
      <vt:lpstr>Design - Additional Views</vt:lpstr>
      <vt:lpstr>Design - Additional Views</vt:lpstr>
      <vt:lpstr>Design - Additional Views</vt:lpstr>
      <vt:lpstr>Design - Additional Views</vt:lpstr>
      <vt:lpstr>Design - Additional Views</vt:lpstr>
      <vt:lpstr>Design - Additional Views</vt:lpstr>
      <vt:lpstr>Miscellaneous</vt:lpstr>
      <vt:lpstr>Feasibility Studies of PDR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Chesney Rae Boal</cp:lastModifiedBy>
  <cp:revision>3</cp:revision>
  <dcterms:modified xsi:type="dcterms:W3CDTF">2021-11-29T06:14:06Z</dcterms:modified>
</cp:coreProperties>
</file>