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2.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3.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comment4.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5.xml" ContentType="application/vnd.openxmlformats-officedocument.presentationml.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comment6.xml" ContentType="application/vnd.openxmlformats-officedocument.presentationml.comment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comment7.xml" ContentType="application/vnd.openxmlformats-officedocument.presentationml.comments+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9144000" cy="5143500" type="screen16x9"/>
  <p:notesSz cx="6858000" cy="9144000"/>
  <p:embeddedFontLst>
    <p:embeddedFont>
      <p:font typeface="Georgia" panose="02040502050405020303" pitchFamily="18" charset="0"/>
      <p:regular r:id="rId70"/>
      <p:bold r:id="rId71"/>
      <p:italic r:id="rId72"/>
    </p:embeddedFont>
    <p:embeddedFont>
      <p:font typeface="Open Sans" panose="020B0606030504020204" pitchFamily="34" charset="0"/>
      <p:regular r:id="rId73"/>
      <p:bold r:id="rId74"/>
      <p:italic r:id="rId75"/>
      <p:boldItalic r:id="rId76"/>
    </p:embeddedFont>
    <p:embeddedFont>
      <p:font typeface="Open Sans Light" panose="020B0606030504020204" pitchFamily="34" charset="0"/>
      <p:regular r:id="rId77"/>
      <p:bold r:id="rId78"/>
      <p:italic r:id="rId79"/>
      <p:boldItalic r:id="rId80"/>
    </p:embeddedFont>
    <p:embeddedFont>
      <p:font typeface="Open Sans Medium" pitchFamily="2" charset="0"/>
      <p:regular r:id="rId81"/>
      <p:bold r:id="rId82"/>
      <p:italic r:id="rId83"/>
      <p:boldItalic r:id="rId84"/>
    </p:embeddedFont>
    <p:embeddedFont>
      <p:font typeface="Open Sans SemiBold" panose="020B0606030504020204" pitchFamily="34" charset="0"/>
      <p:regular r:id="rId85"/>
      <p:bold r:id="rId86"/>
      <p:italic r:id="rId87"/>
      <p:boldItalic r:id="rId88"/>
    </p:embeddedFont>
    <p:embeddedFont>
      <p:font typeface="PT Sans Narrow" panose="020B0506020203020204" pitchFamily="34" charset="77"/>
      <p:regular r:id="rId89"/>
      <p:bold r:id="rId90"/>
    </p:embeddedFont>
    <p:embeddedFont>
      <p:font typeface="Roboto" panose="02000000000000000000" pitchFamily="2"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Quaid Garton" initials="" lastIdx="1" clrIdx="0"/>
  <p:cmAuthor id="1" name="Natalie Link" initials="" lastIdx="4" clrIdx="1"/>
  <p:cmAuthor id="2" name="Matthew Gedrich" initials="" lastIdx="1" clrIdx="2"/>
  <p:cmAuthor id="3" name="Cameron Humphreys" initials="" lastIdx="1" clrIdx="3"/>
  <p:cmAuthor id="4" name="Chesney Boal" initials="" lastIdx="1" clrIdx="4"/>
  <p:cmAuthor id="5" name="Josie Johnson" initials="" lastIdx="1" clrIdx="5"/>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F38D85-F547-4F7B-9B82-5784A237A3E8}">
  <a:tblStyle styleId="{B2F38D85-F547-4F7B-9B82-5784A237A3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font" Target="fonts/font21.fntdata"/><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notesMaster" Target="notesMasters/notesMaster1.xml"/><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font" Target="fonts/font25.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8.fntdata"/><Relationship Id="rId61" Type="http://schemas.openxmlformats.org/officeDocument/2006/relationships/slide" Target="slides/slide60.xml"/><Relationship Id="rId82"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93" Type="http://schemas.openxmlformats.org/officeDocument/2006/relationships/font" Target="fonts/font24.fntdata"/><Relationship Id="rId98"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10T16:34:57.597" idx="1">
    <p:pos x="6000" y="100"/>
    <p:text>show impact of global shutter at 2 deg/s vs 20</p:text>
  </p:cm>
  <p:cm authorId="0" dt="2021-10-10T18:35:05.023" idx="1">
    <p:pos x="6000" y="0"/>
    <p:text>25 min</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21-10-08T06:57:37.555" idx="1">
    <p:pos x="250" y="514"/>
    <p:text>17 times more accurate than highest level of success</p:text>
  </p:cm>
</p:cmLst>
</file>

<file path=ppt/comments/comment3.xml><?xml version="1.0" encoding="utf-8"?>
<p:cmLst xmlns:a="http://schemas.openxmlformats.org/drawingml/2006/main" xmlns:r="http://schemas.openxmlformats.org/officeDocument/2006/relationships" xmlns:p="http://schemas.openxmlformats.org/presentationml/2006/main">
  <p:cm authorId="3" dt="2021-10-10T15:38:39.020" idx="1">
    <p:pos x="6000" y="0"/>
    <p:text>32:45</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1-10-09T06:25:01.257" idx="2">
    <p:pos x="6000" y="0"/>
    <p:text>should also have another backup slide explicitly for design reqs</p:text>
  </p:cm>
</p:cmLst>
</file>

<file path=ppt/comments/comment5.xml><?xml version="1.0" encoding="utf-8"?>
<p:cmLst xmlns:a="http://schemas.openxmlformats.org/drawingml/2006/main" xmlns:r="http://schemas.openxmlformats.org/officeDocument/2006/relationships" xmlns:p="http://schemas.openxmlformats.org/presentationml/2006/main">
  <p:cm authorId="4" dt="2021-10-08T15:21:32.156" idx="1">
    <p:pos x="6000" y="0"/>
    <p:text>Is the text too small, should I change the coloring of CONOPs external to CubIST (orange currently)</p:text>
  </p:cm>
  <p:cm authorId="5" dt="2021-10-08T15:21:32.156" idx="1">
    <p:pos x="6000" y="0"/>
    <p:text>i think orange would be difficult to read on here when compared to white, but yeah the text looks a bit small</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21-10-09T00:34:04.027" idx="3">
    <p:pos x="6000" y="0"/>
    <p:text>I believe the camera module we ended up choosing is not a part of this trade study. So, just something to think about, we could be asked whether or not our feasibility analyses align with trade studies/CDD, and if not, why. So it would be great if we can be thinking about what other factors we have since discovered at play, and why we are making the decisions we are making, so we are prepared for that and have cohesive justification. Similar comment for microcontroller trade study.</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21-10-09T00:36:42.744" idx="4">
    <p:pos x="6000" y="0"/>
    <p:text>Overall, the choice we made to use the Zero may come under scrutiny. In this trade, the 3B+ and BBB would have theoretically both won over the zero, which fails in more areas that are also of higher importance. So, let's just try and be prepared to adequately justify that -- what other factors have we since discovered are at play here?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Chesney Boal (15 sec)</a:t>
            </a:r>
            <a:endParaRPr b="1"/>
          </a:p>
          <a:p>
            <a:pPr marL="0" lvl="0" indent="0" algn="l" rtl="0">
              <a:spcBef>
                <a:spcPts val="0"/>
              </a:spcBef>
              <a:spcAft>
                <a:spcPts val="0"/>
              </a:spcAft>
              <a:buNone/>
            </a:pPr>
            <a:r>
              <a:rPr lang="en"/>
              <a:t>Team 3, section 011</a:t>
            </a:r>
            <a:endParaRPr/>
          </a:p>
          <a:p>
            <a:pPr marL="0" lvl="0" indent="0" algn="l" rtl="0">
              <a:spcBef>
                <a:spcPts val="0"/>
              </a:spcBef>
              <a:spcAft>
                <a:spcPts val="0"/>
              </a:spcAft>
              <a:buNone/>
            </a:pPr>
            <a:r>
              <a:rPr lang="en"/>
              <a:t>Presenters: Chesney, Quaid, Chad, Chava, Matt, Natalie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f1eafeb80a_15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f1eafeb80a_15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NATALIE (1-2min)</a:t>
            </a:r>
            <a:endParaRPr b="1"/>
          </a:p>
          <a:p>
            <a:pPr marL="0" lvl="0" indent="0" algn="l" rtl="0">
              <a:spcBef>
                <a:spcPts val="0"/>
              </a:spcBef>
              <a:spcAft>
                <a:spcPts val="0"/>
              </a:spcAft>
              <a:buNone/>
            </a:pPr>
            <a:r>
              <a:rPr lang="en"/>
              <a:t>The uniqueness in this project comes from 1) modifying existing open source code to be adaptable to a wide range of fields of view, and output attitude solution in form compatible w/ CubeSat ADCS; 2) optimizing both power and accuracy simultaneously; and 3) manufacturing a baffle that is compatible with COTS optical components for a low cost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f6de00d31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f6de00d31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CAM (1min)</a:t>
            </a:r>
            <a:endParaRPr b="1"/>
          </a:p>
          <a:p>
            <a:pPr marL="0" lvl="0" indent="0" algn="l" rtl="0">
              <a:spcBef>
                <a:spcPts val="0"/>
              </a:spcBef>
              <a:spcAft>
                <a:spcPts val="0"/>
              </a:spcAft>
              <a:buNone/>
            </a:pPr>
            <a:r>
              <a:rPr lang="en"/>
              <a:t>Design requirements for structure/optic integration</a:t>
            </a:r>
            <a:endParaRPr/>
          </a:p>
          <a:p>
            <a:pPr marL="0" lvl="0" indent="0" algn="l" rtl="0">
              <a:spcBef>
                <a:spcPts val="0"/>
              </a:spcBef>
              <a:spcAft>
                <a:spcPts val="0"/>
              </a:spcAft>
              <a:buNone/>
            </a:pPr>
            <a:endParaRPr/>
          </a:p>
          <a:p>
            <a:pPr marL="0" lvl="0" indent="0" algn="l" rtl="0">
              <a:spcBef>
                <a:spcPts val="0"/>
              </a:spcBef>
              <a:spcAft>
                <a:spcPts val="0"/>
              </a:spcAft>
              <a:buNone/>
            </a:pPr>
            <a:r>
              <a:rPr lang="en"/>
              <a:t>d/n need unreasonably sized outer aperture</a:t>
            </a:r>
            <a:endParaRPr/>
          </a:p>
          <a:p>
            <a:pPr marL="0" lvl="0" indent="0" algn="l" rtl="0">
              <a:spcBef>
                <a:spcPts val="0"/>
              </a:spcBef>
              <a:spcAft>
                <a:spcPts val="0"/>
              </a:spcAft>
              <a:buNone/>
            </a:pPr>
            <a:r>
              <a:rPr lang="en"/>
              <a:t>Camera is 4x4x2 - make it bigger</a:t>
            </a:r>
            <a:endParaRPr/>
          </a:p>
          <a:p>
            <a:pPr marL="0" lvl="0" indent="0" algn="l" rtl="0">
              <a:spcBef>
                <a:spcPts val="0"/>
              </a:spcBef>
              <a:spcAft>
                <a:spcPts val="0"/>
              </a:spcAft>
              <a:buNone/>
            </a:pPr>
            <a:endParaRPr/>
          </a:p>
          <a:p>
            <a:pPr marL="0" lvl="0" indent="0" algn="l" rtl="0">
              <a:spcBef>
                <a:spcPts val="0"/>
              </a:spcBef>
              <a:spcAft>
                <a:spcPts val="0"/>
              </a:spcAft>
              <a:buNone/>
            </a:pPr>
            <a:r>
              <a:rPr lang="en"/>
              <a:t>Lots of refs to maxwell - d/n need</a:t>
            </a:r>
            <a:endParaRPr/>
          </a:p>
          <a:p>
            <a:pPr marL="0" lvl="0" indent="0" algn="l" rtl="0">
              <a:spcBef>
                <a:spcPts val="0"/>
              </a:spcBef>
              <a:spcAft>
                <a:spcPts val="0"/>
              </a:spcAft>
              <a:buNone/>
            </a:pPr>
            <a:r>
              <a:rPr lang="en"/>
              <a:t>Do not put in chassis plate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f5bb5bdbe8_1_9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f5bb5bdbe8_1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CHAD (1 min)</a:t>
            </a:r>
            <a:endParaRPr b="1"/>
          </a:p>
          <a:p>
            <a:pPr marL="0" lvl="0" indent="0" algn="l" rtl="0">
              <a:spcBef>
                <a:spcPts val="0"/>
              </a:spcBef>
              <a:spcAft>
                <a:spcPts val="0"/>
              </a:spcAft>
              <a:buClr>
                <a:schemeClr val="dk1"/>
              </a:buClr>
              <a:buSzPts val="1100"/>
              <a:buFont typeface="Arial"/>
              <a:buNone/>
            </a:pPr>
            <a:r>
              <a:rPr lang="en" b="1"/>
              <a:t>Because this is the component of the project for which</a:t>
            </a:r>
            <a:endParaRPr b="1"/>
          </a:p>
          <a:p>
            <a:pPr marL="0" lvl="0" indent="0" algn="l" rtl="0">
              <a:spcBef>
                <a:spcPts val="0"/>
              </a:spcBef>
              <a:spcAft>
                <a:spcPts val="0"/>
              </a:spcAft>
              <a:buClr>
                <a:schemeClr val="dk1"/>
              </a:buClr>
              <a:buSzPts val="1100"/>
              <a:buFont typeface="Arial"/>
              <a:buNone/>
            </a:pPr>
            <a:r>
              <a:rPr lang="en" b="1"/>
              <a:t>team members have the least experience, the development</a:t>
            </a:r>
            <a:endParaRPr b="1"/>
          </a:p>
          <a:p>
            <a:pPr marL="0" lvl="0" indent="0" algn="l" rtl="0">
              <a:spcBef>
                <a:spcPts val="0"/>
              </a:spcBef>
              <a:spcAft>
                <a:spcPts val="0"/>
              </a:spcAft>
              <a:buClr>
                <a:schemeClr val="dk1"/>
              </a:buClr>
              <a:buSzPts val="1100"/>
              <a:buFont typeface="Arial"/>
              <a:buNone/>
            </a:pPr>
            <a:r>
              <a:rPr lang="en" b="1"/>
              <a:t>of the optics system has been determined to be the most</a:t>
            </a:r>
            <a:endParaRPr b="1"/>
          </a:p>
          <a:p>
            <a:pPr marL="0" lvl="0" indent="0" algn="l" rtl="0">
              <a:spcBef>
                <a:spcPts val="0"/>
              </a:spcBef>
              <a:spcAft>
                <a:spcPts val="0"/>
              </a:spcAft>
              <a:buClr>
                <a:schemeClr val="dk1"/>
              </a:buClr>
              <a:buSzPts val="1100"/>
              <a:buFont typeface="Arial"/>
              <a:buNone/>
            </a:pPr>
            <a:r>
              <a:rPr lang="en" b="1"/>
              <a:t>critical element in terms of time.</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 b="1"/>
              <a:t>• A primary function of a star tracker is to image a re-</a:t>
            </a:r>
            <a:endParaRPr b="1"/>
          </a:p>
          <a:p>
            <a:pPr marL="0" lvl="0" indent="0" algn="l" rtl="0">
              <a:spcBef>
                <a:spcPts val="0"/>
              </a:spcBef>
              <a:spcAft>
                <a:spcPts val="0"/>
              </a:spcAft>
              <a:buClr>
                <a:schemeClr val="dk1"/>
              </a:buClr>
              <a:buSzPts val="1100"/>
              <a:buFont typeface="Arial"/>
              <a:buNone/>
            </a:pPr>
            <a:r>
              <a:rPr lang="en" b="1"/>
              <a:t>gion of stars in order to find its orientation in space.</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 b="1"/>
              <a:t>Finding lenses and detectors for image capture and</a:t>
            </a:r>
            <a:endParaRPr b="1"/>
          </a:p>
          <a:p>
            <a:pPr marL="0" lvl="0" indent="0" algn="l" rtl="0">
              <a:spcBef>
                <a:spcPts val="0"/>
              </a:spcBef>
              <a:spcAft>
                <a:spcPts val="0"/>
              </a:spcAft>
              <a:buClr>
                <a:schemeClr val="dk1"/>
              </a:buClr>
              <a:buSzPts val="1100"/>
              <a:buFont typeface="Arial"/>
              <a:buNone/>
            </a:pPr>
            <a:r>
              <a:rPr lang="en" b="1"/>
              <a:t>hand over to software is critically important for the</a:t>
            </a:r>
            <a:endParaRPr b="1"/>
          </a:p>
          <a:p>
            <a:pPr marL="0" lvl="0" indent="0" algn="l" rtl="0">
              <a:spcBef>
                <a:spcPts val="0"/>
              </a:spcBef>
              <a:spcAft>
                <a:spcPts val="0"/>
              </a:spcAft>
              <a:buNone/>
            </a:pPr>
            <a:r>
              <a:rPr lang="en" b="1"/>
              <a:t>success of the instrument.</a:t>
            </a:r>
            <a:endParaRPr b="1"/>
          </a:p>
          <a:p>
            <a:pPr marL="0" lvl="0" indent="0" algn="l" rtl="0">
              <a:spcBef>
                <a:spcPts val="0"/>
              </a:spcBef>
              <a:spcAft>
                <a:spcPts val="0"/>
              </a:spcAft>
              <a:buNone/>
            </a:pPr>
            <a:endParaRPr b="1"/>
          </a:p>
          <a:p>
            <a:pPr marL="0" lvl="0" indent="0" algn="l" rtl="0">
              <a:spcBef>
                <a:spcPts val="0"/>
              </a:spcBef>
              <a:spcAft>
                <a:spcPts val="0"/>
              </a:spcAft>
              <a:buClr>
                <a:schemeClr val="dk1"/>
              </a:buClr>
              <a:buSzPts val="1100"/>
              <a:buFont typeface="Arial"/>
              <a:buNone/>
            </a:pPr>
            <a:r>
              <a:rPr lang="en" sz="1200">
                <a:solidFill>
                  <a:schemeClr val="dk1"/>
                </a:solidFill>
                <a:highlight>
                  <a:srgbClr val="FFFFFF"/>
                </a:highlight>
              </a:rPr>
              <a:t>Read noise is a combination of noise from the pixel and from the ADC. The Read Noise (RN) of the sensor is the equivalent noise level (in electrons RMS) at the output of the camera in the dark and at zero integration time.</a:t>
            </a:r>
            <a:endParaRPr b="1"/>
          </a:p>
          <a:p>
            <a:pPr marL="0" lvl="0" indent="0" algn="l" rtl="0">
              <a:spcBef>
                <a:spcPts val="0"/>
              </a:spcBef>
              <a:spcAft>
                <a:spcPts val="0"/>
              </a:spcAft>
              <a:buNone/>
            </a:pPr>
            <a:endParaRPr b="1"/>
          </a:p>
          <a:p>
            <a:pPr marL="0" lvl="0" indent="0" algn="l" rtl="0">
              <a:spcBef>
                <a:spcPts val="0"/>
              </a:spcBef>
              <a:spcAft>
                <a:spcPts val="0"/>
              </a:spcAft>
              <a:buNone/>
            </a:pPr>
            <a:r>
              <a:rPr lang="en" sz="1050">
                <a:solidFill>
                  <a:srgbClr val="BDC1C6"/>
                </a:solidFill>
                <a:highlight>
                  <a:srgbClr val="202124"/>
                </a:highlight>
                <a:latin typeface="Roboto"/>
                <a:ea typeface="Roboto"/>
                <a:cs typeface="Roboto"/>
                <a:sym typeface="Roboto"/>
              </a:rPr>
              <a:t>dark current is the relatively small electric current that flows through photosensitive devices such as a photomultiplier tube, photodiode</a:t>
            </a:r>
            <a:endParaRPr sz="1050">
              <a:solidFill>
                <a:srgbClr val="BDC1C6"/>
              </a:solidFill>
              <a:highlight>
                <a:srgbClr val="202124"/>
              </a:highlight>
              <a:latin typeface="Roboto"/>
              <a:ea typeface="Roboto"/>
              <a:cs typeface="Roboto"/>
              <a:sym typeface="Roboto"/>
            </a:endParaRPr>
          </a:p>
          <a:p>
            <a:pPr marL="0" lvl="0" indent="0" algn="l" rtl="0">
              <a:spcBef>
                <a:spcPts val="0"/>
              </a:spcBef>
              <a:spcAft>
                <a:spcPts val="0"/>
              </a:spcAft>
              <a:buNone/>
            </a:pPr>
            <a:endParaRPr sz="1050">
              <a:solidFill>
                <a:srgbClr val="BDC1C6"/>
              </a:solidFill>
              <a:highlight>
                <a:srgbClr val="202124"/>
              </a:highlight>
              <a:latin typeface="Roboto"/>
              <a:ea typeface="Roboto"/>
              <a:cs typeface="Roboto"/>
              <a:sym typeface="Roboto"/>
            </a:endParaRPr>
          </a:p>
          <a:p>
            <a:pPr marL="0" lvl="0" indent="0" algn="l" rtl="0">
              <a:spcBef>
                <a:spcPts val="0"/>
              </a:spcBef>
              <a:spcAft>
                <a:spcPts val="0"/>
              </a:spcAft>
              <a:buNone/>
            </a:pPr>
            <a:r>
              <a:rPr lang="en"/>
              <a:t>Need to introduce requirements and critical project elements - go back to that a couple times</a:t>
            </a:r>
            <a:endParaRPr/>
          </a:p>
          <a:p>
            <a:pPr marL="0" lvl="0" indent="0" algn="l" rtl="0">
              <a:spcBef>
                <a:spcPts val="0"/>
              </a:spcBef>
              <a:spcAft>
                <a:spcPts val="0"/>
              </a:spcAft>
              <a:buNone/>
            </a:pPr>
            <a:r>
              <a:rPr lang="en"/>
              <a:t>This slide takes away from the overall goal of this presentation</a:t>
            </a:r>
            <a:endParaRPr/>
          </a:p>
          <a:p>
            <a:pPr marL="0" lvl="0" indent="0" algn="l" rtl="0">
              <a:spcBef>
                <a:spcPts val="0"/>
              </a:spcBef>
              <a:spcAft>
                <a:spcPts val="0"/>
              </a:spcAft>
              <a:buNone/>
            </a:pPr>
            <a:endParaRPr/>
          </a:p>
          <a:p>
            <a:pPr marL="0" lvl="0" indent="0" algn="l" rtl="0">
              <a:spcBef>
                <a:spcPts val="0"/>
              </a:spcBef>
              <a:spcAft>
                <a:spcPts val="0"/>
              </a:spcAft>
              <a:buNone/>
            </a:pPr>
            <a:r>
              <a:rPr lang="en"/>
              <a:t>Image Sensor Functionality</a:t>
            </a:r>
            <a:endParaRPr/>
          </a:p>
          <a:p>
            <a:pPr marL="0" lvl="0" indent="0" algn="l" rtl="0">
              <a:spcBef>
                <a:spcPts val="0"/>
              </a:spcBef>
              <a:spcAft>
                <a:spcPts val="0"/>
              </a:spcAft>
              <a:buNone/>
            </a:pPr>
            <a:r>
              <a:rPr lang="en"/>
              <a:t>Step1: Photoelectric conversion. </a:t>
            </a:r>
            <a:r>
              <a:rPr lang="en">
                <a:solidFill>
                  <a:schemeClr val="dk1"/>
                </a:solidFill>
              </a:rPr>
              <a:t>Step2:Charge Accumulation. Step3: Transfer Signal. Step4: Signal Detection, Step5: Analog to Digital Conversion</a:t>
            </a:r>
            <a:endParaRPr>
              <a:solidFill>
                <a:schemeClr val="dk1"/>
              </a:solidFill>
            </a:endParaRPr>
          </a:p>
          <a:p>
            <a:pPr marL="0" lvl="0" indent="0" algn="l" rtl="0">
              <a:lnSpc>
                <a:spcPct val="115000"/>
              </a:lnSpc>
              <a:spcBef>
                <a:spcPts val="0"/>
              </a:spcBef>
              <a:spcAft>
                <a:spcPts val="0"/>
              </a:spcAft>
              <a:buNone/>
            </a:pPr>
            <a:r>
              <a:rPr lang="en" sz="1200">
                <a:solidFill>
                  <a:schemeClr val="dk1"/>
                </a:solidFill>
              </a:rPr>
              <a:t>Image sensor captures photons from target view, then converts photons to electrons. With the electron, the sensor manipulates the harnessed charge to a signal charge. The signal charge is then sent to a detector node which converts into a voltage, which is sent to an ADC to become a usabe digital values.</a:t>
            </a:r>
            <a:endParaRPr sz="1200">
              <a:solidFill>
                <a:schemeClr val="dk1"/>
              </a:solidFill>
            </a:endParaRPr>
          </a:p>
          <a:p>
            <a:pPr marL="0" lvl="0" indent="0" algn="l" rtl="0">
              <a:lnSpc>
                <a:spcPct val="115000"/>
              </a:lnSpc>
              <a:spcBef>
                <a:spcPts val="1600"/>
              </a:spcBef>
              <a:spcAft>
                <a:spcPts val="0"/>
              </a:spcAft>
              <a:buNone/>
            </a:pPr>
            <a:r>
              <a:rPr lang="en" sz="1050">
                <a:solidFill>
                  <a:schemeClr val="dk1"/>
                </a:solidFill>
                <a:highlight>
                  <a:schemeClr val="lt1"/>
                </a:highlight>
                <a:latin typeface="Roboto"/>
                <a:ea typeface="Roboto"/>
                <a:cs typeface="Roboto"/>
                <a:sym typeface="Roboto"/>
              </a:rPr>
              <a:t>The term quantum efficiency may apply to incident photon to converted electron ratio of a photosensitive device</a:t>
            </a:r>
            <a:endParaRPr sz="1200">
              <a:solidFill>
                <a:schemeClr val="dk1"/>
              </a:solidFill>
              <a:highlight>
                <a:schemeClr val="lt1"/>
              </a:highlight>
            </a:endParaRPr>
          </a:p>
          <a:p>
            <a:pPr marL="0" lvl="0" indent="0" algn="l" rtl="0">
              <a:lnSpc>
                <a:spcPct val="115000"/>
              </a:lnSpc>
              <a:spcBef>
                <a:spcPts val="160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Chesney Note: want a camera with low read-out noise, high red and NIR QE, poss flight heritage</a:t>
            </a:r>
            <a:endParaRPr sz="1200">
              <a:solidFill>
                <a:schemeClr val="dk1"/>
              </a:solidFill>
            </a:endParaRPr>
          </a:p>
          <a:p>
            <a:pPr marL="0" lvl="0" indent="0" algn="l" rtl="0">
              <a:spcBef>
                <a:spcPts val="16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f5a4098fd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f5a4098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CHAVA (1min)</a:t>
            </a:r>
            <a:endParaRPr b="1"/>
          </a:p>
          <a:p>
            <a:pPr marL="0" lvl="0" indent="0" algn="l" rtl="0">
              <a:spcBef>
                <a:spcPts val="0"/>
              </a:spcBef>
              <a:spcAft>
                <a:spcPts val="0"/>
              </a:spcAft>
              <a:buNone/>
            </a:pPr>
            <a:r>
              <a:rPr lang="en"/>
              <a:t>Specific design choices/components (section 4 and 6 from CDD)</a:t>
            </a:r>
            <a:endParaRPr/>
          </a:p>
          <a:p>
            <a:pPr marL="0" lvl="0" indent="0" algn="l" rtl="0">
              <a:spcBef>
                <a:spcPts val="0"/>
              </a:spcBef>
              <a:spcAft>
                <a:spcPts val="0"/>
              </a:spcAft>
              <a:buNone/>
            </a:pPr>
            <a:r>
              <a:rPr lang="en"/>
              <a:t>Display port connectors/pinouts </a:t>
            </a:r>
            <a:endParaRPr/>
          </a:p>
          <a:p>
            <a:pPr marL="0" lvl="0" indent="0" algn="l" rtl="0">
              <a:spcBef>
                <a:spcPts val="0"/>
              </a:spcBef>
              <a:spcAft>
                <a:spcPts val="0"/>
              </a:spcAft>
              <a:buNone/>
            </a:pPr>
            <a:endParaRPr/>
          </a:p>
          <a:p>
            <a:pPr marL="0" lvl="0" indent="0" algn="l" rtl="0">
              <a:spcBef>
                <a:spcPts val="0"/>
              </a:spcBef>
              <a:spcAft>
                <a:spcPts val="0"/>
              </a:spcAft>
              <a:buNone/>
            </a:pPr>
            <a:r>
              <a:rPr lang="en"/>
              <a:t>Pixel dimensions </a:t>
            </a:r>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rgbClr val="333333"/>
                </a:solidFill>
                <a:highlight>
                  <a:srgbClr val="FFFFFF"/>
                </a:highlight>
                <a:latin typeface="Open Sans"/>
                <a:ea typeface="Open Sans"/>
                <a:cs typeface="Open Sans"/>
                <a:sym typeface="Open Sans"/>
              </a:rPr>
              <a:t>dimensions of just 2.6 x 1.2 x 0.2 inches</a:t>
            </a:r>
            <a:endParaRPr sz="120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sz="120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a:solidFill>
                  <a:srgbClr val="333333"/>
                </a:solidFill>
                <a:highlight>
                  <a:srgbClr val="FFFFFF"/>
                </a:highlight>
                <a:latin typeface="Open Sans"/>
                <a:ea typeface="Open Sans"/>
                <a:cs typeface="Open Sans"/>
                <a:sym typeface="Open Sans"/>
              </a:rPr>
              <a:t>Group pics with labels (processor w processor, cam module with cam module)</a:t>
            </a:r>
            <a:endParaRPr sz="120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a:solidFill>
                  <a:srgbClr val="333333"/>
                </a:solidFill>
                <a:highlight>
                  <a:srgbClr val="FFFFFF"/>
                </a:highlight>
                <a:latin typeface="Open Sans"/>
                <a:ea typeface="Open Sans"/>
                <a:cs typeface="Open Sans"/>
                <a:sym typeface="Open Sans"/>
              </a:rPr>
              <a:t>Would be good to have dimensions</a:t>
            </a:r>
            <a:endParaRPr sz="120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a:solidFill>
                  <a:srgbClr val="333333"/>
                </a:solidFill>
                <a:highlight>
                  <a:srgbClr val="FFFFFF"/>
                </a:highlight>
                <a:latin typeface="Open Sans"/>
                <a:ea typeface="Open Sans"/>
                <a:cs typeface="Open Sans"/>
                <a:sym typeface="Open Sans"/>
              </a:rPr>
              <a:t>How many pixels is cam module</a:t>
            </a:r>
            <a:endParaRPr sz="1200">
              <a:solidFill>
                <a:srgbClr val="333333"/>
              </a:solidFill>
              <a:highlight>
                <a:srgbClr val="FFFFFF"/>
              </a:highlight>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f5a4098fd5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f5a4098fd5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Matthew (1min)</a:t>
            </a:r>
            <a:endParaRPr b="1"/>
          </a:p>
          <a:p>
            <a:pPr marL="457200" lvl="0" indent="-298450" algn="l" rtl="0">
              <a:spcBef>
                <a:spcPts val="0"/>
              </a:spcBef>
              <a:spcAft>
                <a:spcPts val="0"/>
              </a:spcAft>
              <a:buSzPts val="1100"/>
              <a:buChar char="●"/>
            </a:pPr>
            <a:r>
              <a:rPr lang="en"/>
              <a:t>General Algorithm:</a:t>
            </a:r>
            <a:endParaRPr/>
          </a:p>
          <a:p>
            <a:pPr marL="914400" lvl="1" indent="-298450" algn="l" rtl="0">
              <a:spcBef>
                <a:spcPts val="0"/>
              </a:spcBef>
              <a:spcAft>
                <a:spcPts val="0"/>
              </a:spcAft>
              <a:buSzPts val="1100"/>
              <a:buAutoNum type="alphaLcPeriod"/>
            </a:pPr>
            <a:r>
              <a:rPr lang="en"/>
              <a:t>Based on Camera FOV : create database of stars from Yale Bright Star Catalogue (containing bit string “fingerprints” of stars). Only needs to be run once for the mission. There are different catalogs but they are all relatively similar in functionality. </a:t>
            </a:r>
            <a:endParaRPr/>
          </a:p>
          <a:p>
            <a:pPr marL="914400" lvl="1" indent="-298450" algn="l" rtl="0">
              <a:spcBef>
                <a:spcPts val="0"/>
              </a:spcBef>
              <a:spcAft>
                <a:spcPts val="0"/>
              </a:spcAft>
              <a:buSzPts val="1100"/>
              <a:buAutoNum type="alphaLcPeriod"/>
            </a:pPr>
            <a:r>
              <a:rPr lang="en"/>
              <a:t>Reads in image; identifies brightness of objects relative to background (centroiding algorithm)</a:t>
            </a:r>
            <a:endParaRPr/>
          </a:p>
          <a:p>
            <a:pPr marL="914400" lvl="1" indent="-298450" algn="l" rtl="0">
              <a:spcBef>
                <a:spcPts val="0"/>
              </a:spcBef>
              <a:spcAft>
                <a:spcPts val="0"/>
              </a:spcAft>
              <a:buSzPts val="1100"/>
              <a:buAutoNum type="alphaLcPeriod"/>
            </a:pPr>
            <a:r>
              <a:rPr lang="en"/>
              <a:t>Calculates distances between each pair of identified stars in image</a:t>
            </a:r>
            <a:endParaRPr/>
          </a:p>
          <a:p>
            <a:pPr marL="914400" lvl="1" indent="-298450" algn="l" rtl="0">
              <a:spcBef>
                <a:spcPts val="0"/>
              </a:spcBef>
              <a:spcAft>
                <a:spcPts val="0"/>
              </a:spcAft>
              <a:buSzPts val="1100"/>
              <a:buAutoNum type="alphaLcPeriod"/>
            </a:pPr>
            <a:r>
              <a:rPr lang="en"/>
              <a:t>Converts distances to a bit string of 5 numbers (a unique “fingerprint”)</a:t>
            </a:r>
            <a:endParaRPr/>
          </a:p>
          <a:p>
            <a:pPr marL="914400" lvl="1" indent="-298450" algn="l" rtl="0">
              <a:spcBef>
                <a:spcPts val="0"/>
              </a:spcBef>
              <a:spcAft>
                <a:spcPts val="0"/>
              </a:spcAft>
              <a:buSzPts val="1100"/>
              <a:buAutoNum type="alphaLcPeriod"/>
            </a:pPr>
            <a:r>
              <a:rPr lang="en"/>
              <a:t>Compares found fingerprint to catalogue and identifies a match</a:t>
            </a:r>
            <a:endParaRPr/>
          </a:p>
          <a:p>
            <a:pPr marL="914400" lvl="1" indent="-298450" algn="l" rtl="0">
              <a:spcBef>
                <a:spcPts val="0"/>
              </a:spcBef>
              <a:spcAft>
                <a:spcPts val="0"/>
              </a:spcAft>
              <a:buSzPts val="1100"/>
              <a:buAutoNum type="alphaLcPeriod"/>
            </a:pPr>
            <a:r>
              <a:rPr lang="en"/>
              <a:t>Match information corresponds to camera pointing direction; returns dec., RA, and roll angle</a:t>
            </a:r>
            <a:endParaRPr/>
          </a:p>
          <a:p>
            <a:pPr marL="457200" lvl="0" indent="-298450" algn="l" rtl="0">
              <a:spcBef>
                <a:spcPts val="0"/>
              </a:spcBef>
              <a:spcAft>
                <a:spcPts val="0"/>
              </a:spcAft>
              <a:buSzPts val="1100"/>
              <a:buChar char="●"/>
            </a:pPr>
            <a:r>
              <a:rPr lang="en"/>
              <a:t>Break it down into image matching and star catalog</a:t>
            </a:r>
            <a:endParaRPr/>
          </a:p>
          <a:p>
            <a:pPr marL="457200" lvl="0" indent="-298450" algn="l" rtl="0">
              <a:spcBef>
                <a:spcPts val="0"/>
              </a:spcBef>
              <a:spcAft>
                <a:spcPts val="0"/>
              </a:spcAft>
              <a:buSzPts val="1100"/>
              <a:buChar char="●"/>
            </a:pPr>
            <a:r>
              <a:rPr lang="en"/>
              <a:t>Higher level here - any software we are running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highlight>
                  <a:srgbClr val="FFFF00"/>
                </a:highlight>
              </a:rPr>
              <a:t>Higher level - basic what all softwares do</a:t>
            </a:r>
            <a:endParaRPr>
              <a:highlight>
                <a:srgbClr val="FFFF00"/>
              </a:highlight>
            </a:endParaRPr>
          </a:p>
          <a:p>
            <a:pPr marL="0" lvl="0" indent="0" algn="l" rtl="0">
              <a:spcBef>
                <a:spcPts val="0"/>
              </a:spcBef>
              <a:spcAft>
                <a:spcPts val="0"/>
              </a:spcAft>
              <a:buNone/>
            </a:pPr>
            <a:r>
              <a:rPr lang="en"/>
              <a:t>Star catalog - talk about why we chose this one</a:t>
            </a:r>
            <a:endParaRPr/>
          </a:p>
          <a:p>
            <a:pPr marL="0" lvl="0" indent="0" algn="l" rtl="0">
              <a:spcBef>
                <a:spcPts val="0"/>
              </a:spcBef>
              <a:spcAft>
                <a:spcPts val="0"/>
              </a:spcAft>
              <a:buNone/>
            </a:pPr>
            <a:endParaRPr/>
          </a:p>
          <a:p>
            <a:pPr marL="0" lvl="0" indent="0" algn="l" rtl="0">
              <a:spcBef>
                <a:spcPts val="0"/>
              </a:spcBef>
              <a:spcAft>
                <a:spcPts val="0"/>
              </a:spcAft>
              <a:buNone/>
            </a:pPr>
            <a:r>
              <a:rPr lang="en"/>
              <a:t>Mention other options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f522ef3ba5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f522ef3ba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44444"/>
                </a:solidFill>
                <a:highlight>
                  <a:srgbClr val="FFFFFF"/>
                </a:highlight>
              </a:rPr>
              <a:t>Natalie</a:t>
            </a:r>
            <a:endParaRPr sz="1200" b="1">
              <a:solidFill>
                <a:srgbClr val="444444"/>
              </a:solidFill>
              <a:highlight>
                <a:srgbClr val="FFFFFF"/>
              </a:highlight>
            </a:endParaRPr>
          </a:p>
          <a:p>
            <a:pPr marL="0" lvl="0" indent="0" algn="l" rtl="0">
              <a:spcBef>
                <a:spcPts val="0"/>
              </a:spcBef>
              <a:spcAft>
                <a:spcPts val="0"/>
              </a:spcAft>
              <a:buNone/>
            </a:pPr>
            <a:endParaRPr sz="1200" b="1">
              <a:solidFill>
                <a:srgbClr val="444444"/>
              </a:solidFill>
              <a:highlight>
                <a:srgbClr val="FFFFFF"/>
              </a:highlight>
            </a:endParaRPr>
          </a:p>
          <a:p>
            <a:pPr marL="0" lvl="0" indent="0" algn="l" rtl="0">
              <a:spcBef>
                <a:spcPts val="0"/>
              </a:spcBef>
              <a:spcAft>
                <a:spcPts val="0"/>
              </a:spcAft>
              <a:buNone/>
            </a:pPr>
            <a:r>
              <a:rPr lang="en" sz="1200">
                <a:solidFill>
                  <a:srgbClr val="444444"/>
                </a:solidFill>
                <a:highlight>
                  <a:srgbClr val="FFFFFF"/>
                </a:highlight>
              </a:rPr>
              <a:t>Since review time is limited, students should focus on the key aspects of project feasibility, by identifying the critical elements to project success, and provide evidence that the most important of these elements are feasible.</a:t>
            </a:r>
            <a:endParaRPr sz="1200">
              <a:solidFill>
                <a:srgbClr val="444444"/>
              </a:solidFill>
              <a:highlight>
                <a:srgbClr val="FFFFFF"/>
              </a:highlight>
            </a:endParaRPr>
          </a:p>
          <a:p>
            <a:pPr marL="0" lvl="0" indent="0" algn="l" rtl="0">
              <a:spcBef>
                <a:spcPts val="0"/>
              </a:spcBef>
              <a:spcAft>
                <a:spcPts val="0"/>
              </a:spcAft>
              <a:buNone/>
            </a:pPr>
            <a:endParaRPr sz="1200">
              <a:solidFill>
                <a:srgbClr val="444444"/>
              </a:solidFill>
              <a:highlight>
                <a:srgbClr val="FFFFFF"/>
              </a:highlight>
            </a:endParaRPr>
          </a:p>
          <a:p>
            <a:pPr marL="0" lvl="0" indent="0" algn="l" rtl="0">
              <a:spcBef>
                <a:spcPts val="0"/>
              </a:spcBef>
              <a:spcAft>
                <a:spcPts val="0"/>
              </a:spcAft>
              <a:buNone/>
            </a:pPr>
            <a:r>
              <a:rPr lang="en" sz="1200">
                <a:solidFill>
                  <a:srgbClr val="444444"/>
                </a:solidFill>
                <a:highlight>
                  <a:srgbClr val="FFFFFF"/>
                </a:highlight>
              </a:rPr>
              <a:t>It is expected that the key elements to be analyzed for feasibility are clearly defined, and reasoning about why they were chosen for analysis and presentation is provided. For each key element, a first-level feasibility analysis is expected. Some key elements may need a more in-depth treatment, depending on their importance to project success and the complexity or difficulty of the feasibility issues involved.</a:t>
            </a:r>
            <a:endParaRPr sz="1200">
              <a:solidFill>
                <a:srgbClr val="444444"/>
              </a:solidFill>
              <a:highlight>
                <a:srgbClr val="FFFFFF"/>
              </a:highlight>
            </a:endParaRPr>
          </a:p>
          <a:p>
            <a:pPr marL="0" lvl="0" indent="0" algn="l" rtl="0">
              <a:spcBef>
                <a:spcPts val="0"/>
              </a:spcBef>
              <a:spcAft>
                <a:spcPts val="0"/>
              </a:spcAft>
              <a:buNone/>
            </a:pPr>
            <a:endParaRPr sz="1200">
              <a:solidFill>
                <a:srgbClr val="444444"/>
              </a:solidFill>
              <a:highlight>
                <a:srgbClr val="FFFFFF"/>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Evidence of baseline feasibility (50%)</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Identification of critical project elements, choice of key elements to present</a:t>
            </a:r>
            <a:endParaRPr sz="1150">
              <a:solidFill>
                <a:schemeClr val="dk1"/>
              </a:solidFill>
              <a:highlight>
                <a:srgbClr val="F2F2F2"/>
              </a:highlight>
            </a:endParaRPr>
          </a:p>
          <a:p>
            <a:pPr marL="0" marR="0" lvl="0" indent="0" algn="l" rtl="0">
              <a:lnSpc>
                <a:spcPct val="115000"/>
              </a:lnSpc>
              <a:spcBef>
                <a:spcPts val="0"/>
              </a:spcBef>
              <a:spcAft>
                <a:spcPts val="0"/>
              </a:spcAft>
              <a:buNone/>
            </a:pPr>
            <a:r>
              <a:rPr lang="en" sz="1150">
                <a:solidFill>
                  <a:schemeClr val="dk1"/>
                </a:solidFill>
                <a:highlight>
                  <a:srgbClr val="F2F2F2"/>
                </a:highlight>
              </a:rPr>
              <a:t>Critical elements make sense, and priority selection was related to project objectives  (8-10 pts)</a:t>
            </a:r>
            <a:endParaRPr sz="1200">
              <a:solidFill>
                <a:srgbClr val="444444"/>
              </a:solidFill>
              <a:highlight>
                <a:srgbClr val="FFFFFF"/>
              </a:highlight>
            </a:endParaRPr>
          </a:p>
          <a:p>
            <a:pPr marL="0" lvl="0" indent="0" algn="l" rtl="0">
              <a:spcBef>
                <a:spcPts val="0"/>
              </a:spcBef>
              <a:spcAft>
                <a:spcPts val="0"/>
              </a:spcAft>
              <a:buNone/>
            </a:pPr>
            <a:endParaRPr sz="1200">
              <a:solidFill>
                <a:srgbClr val="444444"/>
              </a:solidFill>
              <a:highlight>
                <a:srgbClr val="FFFFFF"/>
              </a:highlight>
            </a:endParaRPr>
          </a:p>
          <a:p>
            <a:pPr marL="0" marR="0" lvl="0" indent="0" algn="l" rtl="0">
              <a:lnSpc>
                <a:spcPct val="115000"/>
              </a:lnSpc>
              <a:spcBef>
                <a:spcPts val="0"/>
              </a:spcBef>
              <a:spcAft>
                <a:spcPts val="0"/>
              </a:spcAft>
              <a:buClr>
                <a:schemeClr val="dk1"/>
              </a:buClr>
              <a:buSzPts val="1100"/>
              <a:buFont typeface="Arial"/>
              <a:buNone/>
            </a:pPr>
            <a:r>
              <a:rPr lang="en" sz="1250">
                <a:solidFill>
                  <a:schemeClr val="dk1"/>
                </a:solidFill>
                <a:highlight>
                  <a:srgbClr val="F2F2F2"/>
                </a:highlight>
              </a:rPr>
              <a:t>Evidence of baseline feasibility</a:t>
            </a:r>
            <a:endParaRPr sz="12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3.2.1  Identification of critical project feasibility elements, choice of key elements to present</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3.2.2  First-level feasibility analyses of all key critical project feasibility elements.</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3.2.3  Other evidence (comparisons, simulations, experiments) as needed to show feasibility</a:t>
            </a:r>
            <a:endParaRPr sz="1150">
              <a:solidFill>
                <a:schemeClr val="dk1"/>
              </a:solidFill>
              <a:highlight>
                <a:srgbClr val="F2F2F2"/>
              </a:highlight>
            </a:endParaRPr>
          </a:p>
          <a:p>
            <a:pPr marL="0" lvl="0" indent="0" algn="l" rtl="0">
              <a:spcBef>
                <a:spcPts val="0"/>
              </a:spcBef>
              <a:spcAft>
                <a:spcPts val="0"/>
              </a:spcAft>
              <a:buNone/>
            </a:pPr>
            <a:endParaRPr sz="1200">
              <a:solidFill>
                <a:srgbClr val="444444"/>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f543aaeac8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f543aaeac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1"/>
              <a:t>Natalie</a:t>
            </a:r>
            <a:endParaRPr sz="1000" b="1"/>
          </a:p>
          <a:p>
            <a:pPr marL="0" lvl="0" indent="0" algn="l" rtl="0">
              <a:lnSpc>
                <a:spcPct val="115000"/>
              </a:lnSpc>
              <a:spcBef>
                <a:spcPts val="1600"/>
              </a:spcBef>
              <a:spcAft>
                <a:spcPts val="0"/>
              </a:spcAft>
              <a:buClr>
                <a:schemeClr val="dk1"/>
              </a:buClr>
              <a:buSzPts val="1100"/>
              <a:buFont typeface="Arial"/>
              <a:buNone/>
            </a:pPr>
            <a:r>
              <a:rPr lang="en" sz="1000"/>
              <a:t>CPEs are what link functionality to requirements - should drive this whole presentation</a:t>
            </a:r>
            <a:endParaRPr sz="1000"/>
          </a:p>
          <a:p>
            <a:pPr marL="0" lvl="0" indent="0" algn="l" rtl="0">
              <a:lnSpc>
                <a:spcPct val="115000"/>
              </a:lnSpc>
              <a:spcBef>
                <a:spcPts val="1600"/>
              </a:spcBef>
              <a:spcAft>
                <a:spcPts val="0"/>
              </a:spcAft>
              <a:buClr>
                <a:schemeClr val="dk1"/>
              </a:buClr>
              <a:buSzPts val="1100"/>
              <a:buFont typeface="Arial"/>
              <a:buNone/>
            </a:pPr>
            <a:r>
              <a:rPr lang="en" sz="1000"/>
              <a:t>Critical project elements for this project are those that 1) require a disproportionately large amount of resources, or 2) are most sensitive to parameter changes or subsystem compatibility.</a:t>
            </a:r>
            <a:endParaRPr sz="1000"/>
          </a:p>
          <a:p>
            <a:pPr marL="457200" lvl="0" indent="-292100" algn="l" rtl="0">
              <a:lnSpc>
                <a:spcPct val="115000"/>
              </a:lnSpc>
              <a:spcBef>
                <a:spcPts val="1600"/>
              </a:spcBef>
              <a:spcAft>
                <a:spcPts val="0"/>
              </a:spcAft>
              <a:buSzPts val="1000"/>
              <a:buChar char="-"/>
            </a:pPr>
            <a:r>
              <a:rPr lang="en" sz="1000"/>
              <a:t>Processing time/power - directly linked to design requirements for meeting CubeSat compatibility power draws</a:t>
            </a:r>
            <a:endParaRPr sz="1000"/>
          </a:p>
          <a:p>
            <a:pPr marL="457200" lvl="0" indent="-292100" algn="l" rtl="0">
              <a:lnSpc>
                <a:spcPct val="115000"/>
              </a:lnSpc>
              <a:spcBef>
                <a:spcPts val="0"/>
              </a:spcBef>
              <a:spcAft>
                <a:spcPts val="0"/>
              </a:spcAft>
              <a:buSzPts val="1000"/>
              <a:buChar char="-"/>
            </a:pPr>
            <a:r>
              <a:rPr lang="en" sz="1000"/>
              <a:t>Accuracy - b/c this determines CubeSat controls, and also attitude calc is recursive - depends on previous solutions - do not want error to propagate</a:t>
            </a:r>
            <a:endParaRPr sz="1000"/>
          </a:p>
          <a:p>
            <a:pPr marL="914400" lvl="1" indent="-292100" algn="l" rtl="0">
              <a:spcBef>
                <a:spcPts val="0"/>
              </a:spcBef>
              <a:spcAft>
                <a:spcPts val="0"/>
              </a:spcAft>
              <a:buSzPts val="1000"/>
              <a:buChar char="-"/>
            </a:pPr>
            <a:r>
              <a:rPr lang="en">
                <a:solidFill>
                  <a:schemeClr val="dk1"/>
                </a:solidFill>
              </a:rPr>
              <a:t>Absolute accuracy of pointing angle: 0.05 degrees</a:t>
            </a:r>
            <a:endParaRPr sz="1000"/>
          </a:p>
          <a:p>
            <a:pPr marL="457200" lvl="0" indent="-292100" algn="l" rtl="0">
              <a:lnSpc>
                <a:spcPct val="115000"/>
              </a:lnSpc>
              <a:spcBef>
                <a:spcPts val="0"/>
              </a:spcBef>
              <a:spcAft>
                <a:spcPts val="0"/>
              </a:spcAft>
              <a:buSzPts val="1000"/>
              <a:buChar char="-"/>
            </a:pPr>
            <a:r>
              <a:rPr lang="en" sz="1000"/>
              <a:t>Storage - star catalog takes up a lot of memory, and also need to make sure data not lost or else could not carry out its main function</a:t>
            </a:r>
            <a:endParaRPr sz="1000"/>
          </a:p>
          <a:p>
            <a:pPr marL="457200" lvl="0" indent="-292100" algn="l" rtl="0">
              <a:lnSpc>
                <a:spcPct val="115000"/>
              </a:lnSpc>
              <a:spcBef>
                <a:spcPts val="0"/>
              </a:spcBef>
              <a:spcAft>
                <a:spcPts val="0"/>
              </a:spcAft>
              <a:buSzPts val="1000"/>
              <a:buChar char="-"/>
            </a:pPr>
            <a:r>
              <a:rPr lang="en" sz="1000"/>
              <a:t>Image sensor/camera module - expensive</a:t>
            </a:r>
            <a:endParaRPr sz="1000"/>
          </a:p>
          <a:p>
            <a:pPr marL="457200" lvl="0" indent="-292100" algn="l" rtl="0">
              <a:lnSpc>
                <a:spcPct val="115000"/>
              </a:lnSpc>
              <a:spcBef>
                <a:spcPts val="0"/>
              </a:spcBef>
              <a:spcAft>
                <a:spcPts val="0"/>
              </a:spcAft>
              <a:buSzPts val="1000"/>
              <a:buChar char="-"/>
            </a:pPr>
            <a:r>
              <a:rPr lang="en" sz="1000"/>
              <a:t>Light attenuation of baffle - directly determines what percentage of the time CubIST can be operational and have usable/meaningful outputs</a:t>
            </a:r>
            <a:endParaRPr sz="1000"/>
          </a:p>
          <a:p>
            <a:pPr marL="0" lvl="0" indent="0" algn="l" rtl="0">
              <a:lnSpc>
                <a:spcPct val="115000"/>
              </a:lnSpc>
              <a:spcBef>
                <a:spcPts val="1600"/>
              </a:spcBef>
              <a:spcAft>
                <a:spcPts val="0"/>
              </a:spcAft>
              <a:buClr>
                <a:schemeClr val="dk1"/>
              </a:buClr>
              <a:buSzPts val="1100"/>
              <a:buFont typeface="Arial"/>
              <a:buNone/>
            </a:pPr>
            <a:r>
              <a:rPr lang="en" sz="1000"/>
              <a:t>Redundancy here to bring back FBD and drive home the fact that optics/software interfacing is most important part</a:t>
            </a:r>
            <a:endParaRPr sz="1000"/>
          </a:p>
          <a:p>
            <a:pPr marL="0" lvl="0" indent="0" algn="l" rtl="0">
              <a:lnSpc>
                <a:spcPct val="115000"/>
              </a:lnSpc>
              <a:spcBef>
                <a:spcPts val="1600"/>
              </a:spcBef>
              <a:spcAft>
                <a:spcPts val="0"/>
              </a:spcAft>
              <a:buClr>
                <a:schemeClr val="dk1"/>
              </a:buClr>
              <a:buSzPts val="1100"/>
              <a:buFont typeface="Arial"/>
              <a:buNone/>
            </a:pPr>
            <a:endParaRPr sz="1000"/>
          </a:p>
          <a:p>
            <a:pPr marL="0" lvl="0" indent="0" algn="l" rtl="0">
              <a:lnSpc>
                <a:spcPct val="115000"/>
              </a:lnSpc>
              <a:spcBef>
                <a:spcPts val="1600"/>
              </a:spcBef>
              <a:spcAft>
                <a:spcPts val="0"/>
              </a:spcAft>
              <a:buClr>
                <a:schemeClr val="dk1"/>
              </a:buClr>
              <a:buSzPts val="1100"/>
              <a:buFont typeface="Arial"/>
              <a:buNone/>
            </a:pPr>
            <a:r>
              <a:rPr lang="en" sz="1000"/>
              <a:t>Going to take longer on RP Zero</a:t>
            </a:r>
            <a:endParaRPr sz="1000"/>
          </a:p>
          <a:p>
            <a:pPr marL="0" lvl="0" indent="0" algn="l" rtl="0">
              <a:lnSpc>
                <a:spcPct val="115000"/>
              </a:lnSpc>
              <a:spcBef>
                <a:spcPts val="1600"/>
              </a:spcBef>
              <a:spcAft>
                <a:spcPts val="1600"/>
              </a:spcAft>
              <a:buClr>
                <a:schemeClr val="dk1"/>
              </a:buClr>
              <a:buSzPts val="1100"/>
              <a:buFont typeface="Arial"/>
              <a:buNone/>
            </a:pPr>
            <a:r>
              <a:rPr lang="en" sz="1000"/>
              <a:t>On desktop, takes ~1s per image</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f1eafeb80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f1eafeb80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NATALIE</a:t>
            </a:r>
            <a:endParaRPr b="1"/>
          </a:p>
          <a:p>
            <a:pPr marL="0" lvl="0" indent="0" algn="l" rtl="0">
              <a:spcBef>
                <a:spcPts val="0"/>
              </a:spcBef>
              <a:spcAft>
                <a:spcPts val="0"/>
              </a:spcAft>
              <a:buNone/>
            </a:pPr>
            <a:r>
              <a:rPr lang="en"/>
              <a:t>Compatibility between components, and need to have a defined process that works every time - accuracy, baffle, store catalog</a:t>
            </a:r>
            <a:endParaRPr/>
          </a:p>
          <a:p>
            <a:pPr marL="0" lvl="0" indent="0" algn="l" rtl="0">
              <a:spcBef>
                <a:spcPts val="0"/>
              </a:spcBef>
              <a:spcAft>
                <a:spcPts val="0"/>
              </a:spcAft>
              <a:buNone/>
            </a:pPr>
            <a:endParaRPr/>
          </a:p>
          <a:p>
            <a:pPr marL="0" lvl="0" indent="0" algn="l" rtl="0">
              <a:spcBef>
                <a:spcPts val="0"/>
              </a:spcBef>
              <a:spcAft>
                <a:spcPts val="0"/>
              </a:spcAft>
              <a:buNone/>
            </a:pPr>
            <a:r>
              <a:rPr lang="en"/>
              <a:t>Bold stuff in here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f522ef3ba5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f522ef3ba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Cam - “Note from first-pass presentation: I think we all should have more clear transitions from "describing a component" to "*why* it is feasible"”</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We are demonstrating that we can put them all together, but have not yet demonstrated that we can achieve the functionality of a star tracker</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First-level feasibility analyses of all key critical project elements. Other evidence (comparisons,</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simulations, experiments) as needed to show feasibility</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All critical element feasibility evidence was credible and convincing (30-40 pts)</a:t>
            </a:r>
            <a:endParaRPr sz="1150">
              <a:solidFill>
                <a:schemeClr val="dk1"/>
              </a:solidFill>
              <a:highlight>
                <a:srgbClr val="F2F2F2"/>
              </a:highlight>
            </a:endParaRPr>
          </a:p>
          <a:p>
            <a:pPr marL="0" lvl="0" indent="0" algn="l" rtl="0">
              <a:spcBef>
                <a:spcPts val="0"/>
              </a:spcBef>
              <a:spcAft>
                <a:spcPts val="0"/>
              </a:spcAft>
              <a:buNone/>
            </a:pPr>
            <a:endParaRPr/>
          </a:p>
          <a:p>
            <a:pPr marL="0" lvl="0" indent="0" algn="l" rtl="0">
              <a:spcBef>
                <a:spcPts val="0"/>
              </a:spcBef>
              <a:spcAft>
                <a:spcPts val="0"/>
              </a:spcAft>
              <a:buNone/>
            </a:pPr>
            <a:r>
              <a:rPr lang="en"/>
              <a:t>Next slide should be a table of all feasibility analyses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f6de00d318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f6de00d318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CAM</a:t>
            </a:r>
            <a:endParaRPr b="1">
              <a:solidFill>
                <a:schemeClr val="dk1"/>
              </a:solidFill>
            </a:endParaRPr>
          </a:p>
          <a:p>
            <a:pPr marL="457200" lvl="0" indent="-298450" algn="l" rtl="0">
              <a:lnSpc>
                <a:spcPct val="115000"/>
              </a:lnSpc>
              <a:spcBef>
                <a:spcPts val="1600"/>
              </a:spcBef>
              <a:spcAft>
                <a:spcPts val="0"/>
              </a:spcAft>
              <a:buClr>
                <a:schemeClr val="dk1"/>
              </a:buClr>
              <a:buSzPts val="1100"/>
              <a:buFont typeface="Arial"/>
              <a:buChar char="●"/>
            </a:pPr>
            <a:r>
              <a:rPr lang="en">
                <a:solidFill>
                  <a:schemeClr val="dk1"/>
                </a:solidFill>
              </a:rPr>
              <a:t>(what options/types of options were considered?)</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chemeClr val="dk1"/>
                </a:solidFill>
              </a:rPr>
              <a:t>(What was the most important principle of the decision? relate to CPEs)</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chemeClr val="dk1"/>
                </a:solidFill>
              </a:rPr>
              <a:t>(show that the chosen option is feasible given the abilities of existing star trackers)</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chemeClr val="dk1"/>
                </a:solidFill>
              </a:rPr>
              <a:t>(show that the chosen option is feasible regarding compatibility with other subsystems)</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chemeClr val="dk1"/>
                </a:solidFill>
              </a:rPr>
              <a:t>(show that the chosen option is feasible in terms of functional requirements, design requirements, resources, and class time/money constraints)</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chemeClr val="dk1"/>
                </a:solidFill>
              </a:rPr>
              <a:t>(for each “chosen” element, explicitly state quantities like power, cost, mass, etc -&gt; add up to show total budget tables at end)</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chemeClr val="dk1"/>
                </a:solidFill>
              </a:rPr>
              <a:t>Sources of error; safety margin</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f585853370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f58585337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Chesney (10 sec)</a:t>
            </a:r>
            <a:endParaRPr b="1"/>
          </a:p>
          <a:p>
            <a:pPr marL="0" lvl="0" indent="0" algn="l" rtl="0">
              <a:spcBef>
                <a:spcPts val="0"/>
              </a:spcBef>
              <a:spcAft>
                <a:spcPts val="0"/>
              </a:spcAft>
              <a:buNone/>
            </a:pPr>
            <a:endParaRPr/>
          </a:p>
          <a:p>
            <a:pPr marL="0" lvl="0" indent="0" algn="l" rtl="0">
              <a:spcBef>
                <a:spcPts val="0"/>
              </a:spcBef>
              <a:spcAft>
                <a:spcPts val="0"/>
              </a:spcAft>
              <a:buNone/>
            </a:pPr>
            <a:r>
              <a:rPr lang="en"/>
              <a:t>Might be a good idea to explicitly say “future work”</a:t>
            </a:r>
            <a:endParaRPr/>
          </a:p>
          <a:p>
            <a:pPr marL="0" lvl="0" indent="0" algn="l" rtl="0">
              <a:spcBef>
                <a:spcPts val="0"/>
              </a:spcBef>
              <a:spcAft>
                <a:spcPts val="0"/>
              </a:spcAft>
              <a:buNone/>
            </a:pPr>
            <a:endParaRPr/>
          </a:p>
          <a:p>
            <a:pPr marL="0" lvl="0" indent="0" algn="l" rtl="0">
              <a:spcBef>
                <a:spcPts val="0"/>
              </a:spcBef>
              <a:spcAft>
                <a:spcPts val="0"/>
              </a:spcAft>
              <a:buNone/>
            </a:pPr>
            <a:r>
              <a:rPr lang="en"/>
              <a:t>Align numbers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f6e98f32ba_5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f6e98f32ba_5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chemeClr val="dk1"/>
                </a:solidFill>
              </a:rPr>
              <a:t>QUAID</a:t>
            </a:r>
            <a:br>
              <a:rPr lang="en" b="1">
                <a:solidFill>
                  <a:schemeClr val="dk1"/>
                </a:solidFill>
              </a:rPr>
            </a:br>
            <a:r>
              <a:rPr lang="en" b="1">
                <a:solidFill>
                  <a:schemeClr val="dk1"/>
                </a:solidFill>
              </a:rPr>
              <a:t>CTE = coefficient of thermal expansion (good to think about when doing interface design)</a:t>
            </a:r>
            <a:endParaRPr b="1">
              <a:solidFill>
                <a:schemeClr val="dk1"/>
              </a:solidFill>
            </a:endParaRPr>
          </a:p>
          <a:p>
            <a:pPr marL="0" lvl="0" indent="0" algn="l" rtl="0">
              <a:lnSpc>
                <a:spcPct val="100000"/>
              </a:lnSpc>
              <a:spcBef>
                <a:spcPts val="0"/>
              </a:spcBef>
              <a:spcAft>
                <a:spcPts val="0"/>
              </a:spcAft>
              <a:buNone/>
            </a:pPr>
            <a:endParaRPr b="1">
              <a:solidFill>
                <a:schemeClr val="dk1"/>
              </a:solidFill>
            </a:endParaRPr>
          </a:p>
          <a:p>
            <a:pPr marL="0" lvl="0" indent="0" algn="l" rtl="0">
              <a:lnSpc>
                <a:spcPct val="100000"/>
              </a:lnSpc>
              <a:spcBef>
                <a:spcPts val="0"/>
              </a:spcBef>
              <a:spcAft>
                <a:spcPts val="0"/>
              </a:spcAft>
              <a:buNone/>
            </a:pPr>
            <a:r>
              <a:rPr lang="en" b="1">
                <a:solidFill>
                  <a:schemeClr val="dk1"/>
                </a:solidFill>
              </a:rPr>
              <a:t>Why these materials are good, and describe image slightly to give viewers an idea of what veins look like for later discussion (vanes are also on previous slide)</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f6fd72fcfd_19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f6fd72fcfd_19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QUAID</a:t>
            </a:r>
            <a:br>
              <a:rPr lang="en" b="1">
                <a:solidFill>
                  <a:schemeClr val="dk1"/>
                </a:solidFill>
              </a:rPr>
            </a:br>
            <a:r>
              <a:rPr lang="en" b="1">
                <a:solidFill>
                  <a:schemeClr val="dk1"/>
                </a:solidFill>
              </a:rPr>
              <a:t>Don’t say “block” say “reduce” or “attenuate” stray light</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PST = ratio of stray light irradiance in the desired location to light irradiance at different angles relative to the optical axis at the entrance aperture of the optical system</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Stray light exclusion angle is measured from boresight of the baffle</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The baffle geometry drives the system field of view and dictates the exclusion angle, however internal features like vanes and a light absorbing coating drive baffle performance. </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Description of a one dimensional slice of the detector and its logic </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Top: Good stray light attenuation</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Middle: Ok stray light attenuation</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Bottom: Bad stray light attenuation</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False detections could be caused by glints or bursts of stray light that will cause a spike on the detector like a star. In the bottom case, if the level of stray light is high the resulting image will be oversaturated and the sensor will be blinded and not able to detect stars, in the middle case a dimmer level of stray light to raise the background noise and contribute to the false detection rate. Starlight is overlapped on top of the stray light response so as you get closer to the sun or moon the attenuation of stray light weakens (shown in middle picture) and false detections or distortions are more likely. </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The other curves are described as the stray light variation distributions and they describe the likelihood that a sample window containing stray light will deviate from the mean stray light level described in Figure 2.3. For weak attenuations (orientations closer to the stray light source), the area under the distribution curve that surpasses the star detection threshold is greater than the same area for a strong attenuation. It is far more likely to experience a false detection at weaker attenuations. </a:t>
            </a:r>
            <a:endParaRPr>
              <a:solidFill>
                <a:schemeClr val="dk1"/>
              </a:solidFill>
            </a:endParaRPr>
          </a:p>
          <a:p>
            <a:pPr marL="914400" lvl="0" indent="0" algn="l" rtl="0">
              <a:lnSpc>
                <a:spcPct val="115000"/>
              </a:lnSpc>
              <a:spcBef>
                <a:spcPts val="0"/>
              </a:spcBef>
              <a:spcAft>
                <a:spcPts val="0"/>
              </a:spcAft>
              <a:buNone/>
            </a:pPr>
            <a:endParaRPr sz="1400">
              <a:solidFill>
                <a:srgbClr val="695D46"/>
              </a:solidFill>
              <a:latin typeface="Open Sans"/>
              <a:ea typeface="Open Sans"/>
              <a:cs typeface="Open Sans"/>
              <a:sym typeface="Open Sans"/>
            </a:endParaRPr>
          </a:p>
          <a:p>
            <a:pPr marL="0" lvl="0" indent="0" algn="l" rtl="0">
              <a:lnSpc>
                <a:spcPct val="115000"/>
              </a:lnSpc>
              <a:spcBef>
                <a:spcPts val="1600"/>
              </a:spcBef>
              <a:spcAft>
                <a:spcPts val="1600"/>
              </a:spcAft>
              <a:buNone/>
            </a:pP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f543aaeac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f543aaeac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rgbClr val="695D46"/>
                </a:solidFill>
                <a:latin typeface="Open Sans"/>
                <a:ea typeface="Open Sans"/>
                <a:cs typeface="Open Sans"/>
                <a:sym typeface="Open Sans"/>
              </a:rPr>
              <a:t>QUAID</a:t>
            </a:r>
            <a:br>
              <a:rPr lang="en" sz="1200" b="1">
                <a:solidFill>
                  <a:srgbClr val="695D46"/>
                </a:solidFill>
                <a:latin typeface="Open Sans"/>
                <a:ea typeface="Open Sans"/>
                <a:cs typeface="Open Sans"/>
                <a:sym typeface="Open Sans"/>
              </a:rPr>
            </a:br>
            <a:r>
              <a:rPr lang="en" sz="1200" b="1">
                <a:solidFill>
                  <a:srgbClr val="695D46"/>
                </a:solidFill>
                <a:latin typeface="Open Sans"/>
                <a:ea typeface="Open Sans"/>
                <a:cs typeface="Open Sans"/>
                <a:sym typeface="Open Sans"/>
              </a:rPr>
              <a:t>Apparent brightness of sun and moon is a function of luminosity and distance</a:t>
            </a:r>
            <a:endParaRPr sz="1200">
              <a:solidFill>
                <a:srgbClr val="695D46"/>
              </a:solidFill>
              <a:latin typeface="Open Sans"/>
              <a:ea typeface="Open Sans"/>
              <a:cs typeface="Open Sans"/>
              <a:sym typeface="Open Sans"/>
            </a:endParaRPr>
          </a:p>
          <a:p>
            <a:pPr marL="0" lvl="0" indent="0" algn="l" rtl="0">
              <a:lnSpc>
                <a:spcPct val="115000"/>
              </a:lnSpc>
              <a:spcBef>
                <a:spcPts val="1600"/>
              </a:spcBef>
              <a:spcAft>
                <a:spcPts val="1600"/>
              </a:spcAft>
              <a:buNone/>
            </a:pP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f6fd72fcfd_5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f6fd72fcfd_5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QUAID?</a:t>
            </a:r>
            <a:endParaRPr>
              <a:solidFill>
                <a:schemeClr val="dk1"/>
              </a:solidFill>
            </a:endParaRPr>
          </a:p>
          <a:p>
            <a:pPr marL="0" lvl="0" indent="0" algn="l" rtl="0">
              <a:lnSpc>
                <a:spcPct val="115000"/>
              </a:lnSpc>
              <a:spcBef>
                <a:spcPts val="1600"/>
              </a:spcBef>
              <a:spcAft>
                <a:spcPts val="0"/>
              </a:spcAft>
              <a:buNone/>
            </a:pPr>
            <a:r>
              <a:rPr lang="en">
                <a:solidFill>
                  <a:schemeClr val="dk1"/>
                </a:solidFill>
              </a:rPr>
              <a:t>Now we discuss the conical baffle shape. The angle alpha is measured from the baffles boresight </a:t>
            </a:r>
            <a:endParaRPr>
              <a:solidFill>
                <a:schemeClr val="dk1"/>
              </a:solidFill>
            </a:endParaRPr>
          </a:p>
          <a:p>
            <a:pPr marL="0" lvl="0" indent="0" algn="l" rtl="0">
              <a:lnSpc>
                <a:spcPct val="115000"/>
              </a:lnSpc>
              <a:spcBef>
                <a:spcPts val="1600"/>
              </a:spcBef>
              <a:spcAft>
                <a:spcPts val="0"/>
              </a:spcAft>
              <a:buNone/>
            </a:pPr>
            <a:r>
              <a:rPr lang="en">
                <a:solidFill>
                  <a:schemeClr val="dk1"/>
                </a:solidFill>
              </a:rPr>
              <a:t>Fits within dimensions</a:t>
            </a:r>
            <a:endParaRPr>
              <a:solidFill>
                <a:schemeClr val="dk1"/>
              </a:solidFill>
            </a:endParaRPr>
          </a:p>
          <a:p>
            <a:pPr marL="0" lvl="0" indent="0" algn="l" rtl="0">
              <a:lnSpc>
                <a:spcPct val="115000"/>
              </a:lnSpc>
              <a:spcBef>
                <a:spcPts val="1600"/>
              </a:spcBef>
              <a:spcAft>
                <a:spcPts val="1600"/>
              </a:spcAft>
              <a:buNone/>
            </a:pPr>
            <a:r>
              <a:rPr lang="en">
                <a:solidFill>
                  <a:schemeClr val="dk1"/>
                </a:solidFill>
              </a:rPr>
              <a:t>Geometry analysis for a two stage baffle design. The geometry drives the field of view of the system and theoretical exclusion angle. For an exclusion angle of 30 degs per requirement DR 5.2 the following geometries f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f6fd72fcfd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f6fd72fcfd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CHAD </a:t>
            </a:r>
            <a:endParaRPr>
              <a:solidFill>
                <a:schemeClr val="dk1"/>
              </a:solidFill>
            </a:endParaRPr>
          </a:p>
          <a:p>
            <a:pPr marL="0" lvl="0" indent="0" algn="l" rtl="0">
              <a:lnSpc>
                <a:spcPct val="115000"/>
              </a:lnSpc>
              <a:spcBef>
                <a:spcPts val="1600"/>
              </a:spcBef>
              <a:spcAft>
                <a:spcPts val="0"/>
              </a:spcAft>
              <a:buNone/>
            </a:pPr>
            <a:r>
              <a:rPr lang="en" sz="1350">
                <a:solidFill>
                  <a:srgbClr val="333333"/>
                </a:solidFill>
                <a:highlight>
                  <a:srgbClr val="FCFCFC"/>
                </a:highlight>
                <a:latin typeface="Georgia"/>
                <a:ea typeface="Georgia"/>
                <a:cs typeface="Georgia"/>
                <a:sym typeface="Georgia"/>
              </a:rPr>
              <a:t>Distortion is the displacement of the image from the paraxial position and is different from other aberrations. So it causes displacement of the star image, especially at the end of the FOV, and changes the center of the star. Therefore the distortion in the star sensor should be controlled.</a:t>
            </a:r>
            <a:endParaRPr sz="1350">
              <a:solidFill>
                <a:srgbClr val="333333"/>
              </a:solidFill>
              <a:highlight>
                <a:srgbClr val="FCFCFC"/>
              </a:highlight>
              <a:latin typeface="Georgia"/>
              <a:ea typeface="Georgia"/>
              <a:cs typeface="Georgia"/>
              <a:sym typeface="Georgia"/>
            </a:endParaRPr>
          </a:p>
          <a:p>
            <a:pPr marL="0" lvl="0" indent="0" algn="l" rtl="0">
              <a:lnSpc>
                <a:spcPct val="115000"/>
              </a:lnSpc>
              <a:spcBef>
                <a:spcPts val="1600"/>
              </a:spcBef>
              <a:spcAft>
                <a:spcPts val="0"/>
              </a:spcAft>
              <a:buNone/>
            </a:pPr>
            <a:r>
              <a:rPr lang="en" sz="1350">
                <a:solidFill>
                  <a:srgbClr val="333333"/>
                </a:solidFill>
                <a:highlight>
                  <a:srgbClr val="FCFCFC"/>
                </a:highlight>
                <a:latin typeface="Georgia"/>
                <a:ea typeface="Georgia"/>
                <a:cs typeface="Georgia"/>
                <a:sym typeface="Georgia"/>
              </a:rPr>
              <a:t>The F# is one of the most important parameters of any optical system controlling the energy entering the detector through entrance aperture of the optical system. Since F# controls magnitude range of stars in the FOV, it plays an important role in star sensor. With a constant value of focal length, high amount of F# decreases aperture size, limiting the stellar magnitude.</a:t>
            </a:r>
            <a:endParaRPr sz="1350">
              <a:solidFill>
                <a:srgbClr val="333333"/>
              </a:solidFill>
              <a:highlight>
                <a:srgbClr val="FCFCFC"/>
              </a:highlight>
              <a:latin typeface="Georgia"/>
              <a:ea typeface="Georgia"/>
              <a:cs typeface="Georgia"/>
              <a:sym typeface="Georgia"/>
            </a:endParaRPr>
          </a:p>
          <a:p>
            <a:pPr marL="0" lvl="0" indent="0" algn="l" rtl="0">
              <a:lnSpc>
                <a:spcPct val="115000"/>
              </a:lnSpc>
              <a:spcBef>
                <a:spcPts val="1600"/>
              </a:spcBef>
              <a:spcAft>
                <a:spcPts val="0"/>
              </a:spcAft>
              <a:buNone/>
            </a:pPr>
            <a:r>
              <a:rPr lang="en">
                <a:solidFill>
                  <a:srgbClr val="222222"/>
                </a:solidFill>
                <a:highlight>
                  <a:srgbClr val="FFFFFF"/>
                </a:highlight>
              </a:rPr>
              <a:t>A *good* lens will likely have lambda/D (the spot size in angular units) times the focal length for a point source (read star) smaller than a pixel.  This is bad as it means you can only determine location to a pixel width / focal length, which is typically awful.  They want the image of a star to cover 4 pixels so that a centroid gives them resolution of 1/20 pixel width. This may take deliberate blurring (defocus, spherical aberration, etc).  </a:t>
            </a:r>
            <a:endParaRPr>
              <a:solidFill>
                <a:srgbClr val="222222"/>
              </a:solidFill>
              <a:highlight>
                <a:srgbClr val="FFFFFF"/>
              </a:highlight>
            </a:endParaRPr>
          </a:p>
          <a:p>
            <a:pPr marL="0" lvl="0" indent="0" algn="l" rtl="0">
              <a:lnSpc>
                <a:spcPct val="115000"/>
              </a:lnSpc>
              <a:spcBef>
                <a:spcPts val="1600"/>
              </a:spcBef>
              <a:spcAft>
                <a:spcPts val="0"/>
              </a:spcAft>
              <a:buNone/>
            </a:pPr>
            <a:r>
              <a:rPr lang="en">
                <a:solidFill>
                  <a:srgbClr val="222222"/>
                </a:solidFill>
                <a:highlight>
                  <a:srgbClr val="FFFFFF"/>
                </a:highlight>
              </a:rPr>
              <a:t> The focal length sets the field of view which is usually determined *first*.  Then find the biggest lens with that focal length.  This gives you the “F number” of the lens, it’s focal length over the diameter.  Lenses faster than F/1 (where the diameter equals the focal length) are rare (but possible).  Such lenses tend to have a lot of distortion etc.</a:t>
            </a:r>
            <a:endParaRPr>
              <a:solidFill>
                <a:srgbClr val="222222"/>
              </a:solidFill>
              <a:highlight>
                <a:srgbClr val="FFFFFF"/>
              </a:highlight>
            </a:endParaRPr>
          </a:p>
          <a:p>
            <a:pPr marL="0" lvl="0" indent="0" algn="l" rtl="0">
              <a:lnSpc>
                <a:spcPct val="115000"/>
              </a:lnSpc>
              <a:spcBef>
                <a:spcPts val="1600"/>
              </a:spcBef>
              <a:spcAft>
                <a:spcPts val="1600"/>
              </a:spcAft>
              <a:buNone/>
            </a:pP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f6e98f32b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f6e98f32b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CHAD </a:t>
            </a:r>
            <a:endParaRPr b="1">
              <a:solidFill>
                <a:schemeClr val="dk1"/>
              </a:solidFill>
            </a:endParaRPr>
          </a:p>
          <a:p>
            <a:pPr marL="0" lvl="0" indent="0" algn="l" rtl="0">
              <a:lnSpc>
                <a:spcPct val="115000"/>
              </a:lnSpc>
              <a:spcBef>
                <a:spcPts val="1600"/>
              </a:spcBef>
              <a:spcAft>
                <a:spcPts val="0"/>
              </a:spcAft>
              <a:buNone/>
            </a:pPr>
            <a:r>
              <a:rPr lang="en" sz="1200">
                <a:solidFill>
                  <a:schemeClr val="dk1"/>
                </a:solidFill>
              </a:rPr>
              <a:t>Image sensor is placed underneath the m12 board mount. Thus optical format is imporant</a:t>
            </a:r>
            <a:endParaRPr sz="1200">
              <a:solidFill>
                <a:schemeClr val="dk1"/>
              </a:solidFill>
            </a:endParaRPr>
          </a:p>
          <a:p>
            <a:pPr marL="0" lvl="0" indent="0" algn="l" rtl="0">
              <a:lnSpc>
                <a:spcPct val="115000"/>
              </a:lnSpc>
              <a:spcBef>
                <a:spcPts val="1600"/>
              </a:spcBef>
              <a:spcAft>
                <a:spcPts val="0"/>
              </a:spcAft>
              <a:buNone/>
            </a:pPr>
            <a:endParaRPr b="1">
              <a:solidFill>
                <a:schemeClr val="dk1"/>
              </a:solidFill>
            </a:endParaRPr>
          </a:p>
          <a:p>
            <a:pPr marL="0" lvl="0" indent="0" algn="l" rtl="0">
              <a:lnSpc>
                <a:spcPct val="115000"/>
              </a:lnSpc>
              <a:spcBef>
                <a:spcPts val="1600"/>
              </a:spcBef>
              <a:spcAft>
                <a:spcPts val="0"/>
              </a:spcAft>
              <a:buNone/>
            </a:pPr>
            <a:r>
              <a:rPr lang="en">
                <a:solidFill>
                  <a:schemeClr val="dk1"/>
                </a:solidFill>
              </a:rPr>
              <a:t>Will wrap this slide up later --Maria </a:t>
            </a:r>
            <a:endParaRPr>
              <a:solidFill>
                <a:schemeClr val="dk1"/>
              </a:solidFill>
            </a:endParaRPr>
          </a:p>
          <a:p>
            <a:pPr marL="0" lvl="0" indent="0" algn="l" rtl="0">
              <a:lnSpc>
                <a:spcPct val="115000"/>
              </a:lnSpc>
              <a:spcBef>
                <a:spcPts val="1600"/>
              </a:spcBef>
              <a:spcAft>
                <a:spcPts val="0"/>
              </a:spcAft>
              <a:buNone/>
            </a:pPr>
            <a:r>
              <a:rPr lang="en">
                <a:solidFill>
                  <a:schemeClr val="dk1"/>
                </a:solidFill>
              </a:rPr>
              <a:t>Lens (LS-6020 NoIR)</a:t>
            </a:r>
            <a:endParaRPr>
              <a:solidFill>
                <a:schemeClr val="dk1"/>
              </a:solidFill>
            </a:endParaRPr>
          </a:p>
          <a:p>
            <a:pPr marL="457200" lvl="0" indent="-298450" algn="l" rtl="0">
              <a:lnSpc>
                <a:spcPct val="115000"/>
              </a:lnSpc>
              <a:spcBef>
                <a:spcPts val="1600"/>
              </a:spcBef>
              <a:spcAft>
                <a:spcPts val="0"/>
              </a:spcAft>
              <a:buClr>
                <a:schemeClr val="dk1"/>
              </a:buClr>
              <a:buSzPts val="1100"/>
              <a:buFont typeface="Arial"/>
              <a:buChar char="●"/>
            </a:pPr>
            <a:r>
              <a:rPr lang="en">
                <a:solidFill>
                  <a:schemeClr val="dk1"/>
                </a:solidFill>
              </a:rPr>
              <a:t>(what options/types of options were considered?)</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chemeClr val="dk1"/>
                </a:solidFill>
              </a:rPr>
              <a:t>(What was the most important principle of the decision? relate to CPEs)</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chemeClr val="dk1"/>
                </a:solidFill>
              </a:rPr>
              <a:t>(show that the chosen option is feasible given the abilities of existing star trackers)</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chemeClr val="dk1"/>
                </a:solidFill>
              </a:rPr>
              <a:t>(show that the chosen option is feasible regarding compatibility with other subsystems)</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chemeClr val="dk1"/>
                </a:solidFill>
              </a:rPr>
              <a:t>(show that the chosen option is feasible in terms of functional requirements, design requirements, resources, and class time/money constraints)</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chemeClr val="dk1"/>
                </a:solidFill>
              </a:rPr>
              <a:t>(for each “chosen” element, explicitly state quantities like power, cost, mass, etc -&gt; add up to show total budget tables at end)</a:t>
            </a:r>
            <a:endParaRPr>
              <a:solidFill>
                <a:schemeClr val="dk1"/>
              </a:solidFill>
            </a:endParaRPr>
          </a:p>
          <a:p>
            <a:pPr marL="457200" lvl="0" indent="-298450" algn="l" rtl="0">
              <a:lnSpc>
                <a:spcPct val="115000"/>
              </a:lnSpc>
              <a:spcBef>
                <a:spcPts val="0"/>
              </a:spcBef>
              <a:spcAft>
                <a:spcPts val="0"/>
              </a:spcAft>
              <a:buClr>
                <a:schemeClr val="dk1"/>
              </a:buClr>
              <a:buSzPts val="1100"/>
              <a:buFont typeface="Arial"/>
              <a:buChar char="●"/>
            </a:pPr>
            <a:r>
              <a:rPr lang="en">
                <a:solidFill>
                  <a:schemeClr val="dk1"/>
                </a:solidFill>
              </a:rPr>
              <a:t>Sources of error; safety margin</a:t>
            </a:r>
            <a:endParaRPr>
              <a:solidFill>
                <a:schemeClr val="dk1"/>
              </a:solidFill>
            </a:endParaRPr>
          </a:p>
          <a:p>
            <a:pPr marL="0" lvl="0" indent="0" algn="l" rtl="0">
              <a:lnSpc>
                <a:spcPct val="115000"/>
              </a:lnSpc>
              <a:spcBef>
                <a:spcPts val="1600"/>
              </a:spcBef>
              <a:spcAft>
                <a:spcPts val="0"/>
              </a:spcAft>
              <a:buNone/>
            </a:pPr>
            <a:r>
              <a:rPr lang="en" sz="1000">
                <a:solidFill>
                  <a:srgbClr val="222222"/>
                </a:solidFill>
                <a:highlight>
                  <a:srgbClr val="FFFFFF"/>
                </a:highlight>
              </a:rPr>
              <a:t>Might be good to define vignetting</a:t>
            </a:r>
            <a:endParaRPr sz="1000">
              <a:solidFill>
                <a:srgbClr val="222222"/>
              </a:solidFill>
              <a:highlight>
                <a:srgbClr val="FFFFFF"/>
              </a:highlight>
            </a:endParaRPr>
          </a:p>
          <a:p>
            <a:pPr marL="0" lvl="0" indent="0" algn="l" rtl="0">
              <a:lnSpc>
                <a:spcPct val="115000"/>
              </a:lnSpc>
              <a:spcBef>
                <a:spcPts val="0"/>
              </a:spcBef>
              <a:spcAft>
                <a:spcPts val="1600"/>
              </a:spcAft>
              <a:buNone/>
            </a:pP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f6e98f32ba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f6e98f32ba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Chad</a:t>
            </a:r>
            <a:endParaRPr b="1">
              <a:solidFill>
                <a:schemeClr val="dk1"/>
              </a:solidFill>
            </a:endParaRPr>
          </a:p>
          <a:p>
            <a:pPr marL="0" lvl="0" indent="0" algn="l" rtl="0">
              <a:lnSpc>
                <a:spcPct val="115000"/>
              </a:lnSpc>
              <a:spcBef>
                <a:spcPts val="1600"/>
              </a:spcBef>
              <a:spcAft>
                <a:spcPts val="0"/>
              </a:spcAft>
              <a:buNone/>
            </a:pPr>
            <a:r>
              <a:rPr lang="en" b="1">
                <a:solidFill>
                  <a:schemeClr val="dk1"/>
                </a:solidFill>
              </a:rPr>
              <a:t>A star tracker with high resolution is able to determine the position of stars more accurately but the accuracy of this determination also depends on the resolution of the star tracker’s sensor and its size, the size of FOV and the accuracy of centroiding.</a:t>
            </a:r>
            <a:endParaRPr b="1">
              <a:solidFill>
                <a:schemeClr val="dk1"/>
              </a:solidFill>
            </a:endParaRPr>
          </a:p>
          <a:p>
            <a:pPr marL="0" lvl="0" indent="0" algn="l" rtl="0">
              <a:lnSpc>
                <a:spcPct val="115000"/>
              </a:lnSpc>
              <a:spcBef>
                <a:spcPts val="1600"/>
              </a:spcBef>
              <a:spcAft>
                <a:spcPts val="0"/>
              </a:spcAft>
              <a:buNone/>
            </a:pPr>
            <a:r>
              <a:rPr lang="en">
                <a:solidFill>
                  <a:schemeClr val="dk1"/>
                </a:solidFill>
              </a:rPr>
              <a:t>Optics: Stellar Abberation, Focal Plane Misalignments</a:t>
            </a:r>
            <a:endParaRPr>
              <a:solidFill>
                <a:schemeClr val="dk1"/>
              </a:solidFill>
            </a:endParaRPr>
          </a:p>
          <a:p>
            <a:pPr marL="0" lvl="0" indent="0" algn="l" rtl="0">
              <a:lnSpc>
                <a:spcPct val="115000"/>
              </a:lnSpc>
              <a:spcBef>
                <a:spcPts val="1600"/>
              </a:spcBef>
              <a:spcAft>
                <a:spcPts val="1600"/>
              </a:spcAft>
              <a:buNone/>
            </a:pPr>
            <a:r>
              <a:rPr lang="en">
                <a:solidFill>
                  <a:schemeClr val="dk1"/>
                </a:solidFill>
              </a:rPr>
              <a:t>Photon: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f79dbedcf0_1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f79dbedcf0_1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CHAD</a:t>
            </a:r>
            <a:endParaRPr b="1">
              <a:solidFill>
                <a:schemeClr val="dk1"/>
              </a:solidFill>
            </a:endParaRPr>
          </a:p>
          <a:p>
            <a:pPr marL="0" lvl="0" indent="0" algn="l" rtl="0">
              <a:lnSpc>
                <a:spcPct val="115000"/>
              </a:lnSpc>
              <a:spcBef>
                <a:spcPts val="1600"/>
              </a:spcBef>
              <a:spcAft>
                <a:spcPts val="0"/>
              </a:spcAft>
              <a:buNone/>
            </a:pPr>
            <a:br>
              <a:rPr lang="en" b="1">
                <a:solidFill>
                  <a:schemeClr val="dk1"/>
                </a:solidFill>
              </a:rPr>
            </a:br>
            <a:r>
              <a:rPr lang="en" b="1">
                <a:solidFill>
                  <a:schemeClr val="dk1"/>
                </a:solidFill>
              </a:rPr>
              <a:t>https://www.google.com/url?q=https://www.edmundoptics.com/knowledge-center/application-notes/imaging/limitations-on-resolution-and-contrast-the-airy-disk/&amp;sa=D&amp;source=editors&amp;ust=1633930177504000&amp;usg=AOvVaw01CL1T3GyoT9UhKr82iDbf</a:t>
            </a:r>
            <a:endParaRPr sz="1200">
              <a:solidFill>
                <a:schemeClr val="dk1"/>
              </a:solidFill>
              <a:highlight>
                <a:srgbClr val="FFFFFF"/>
              </a:highlight>
            </a:endParaRPr>
          </a:p>
          <a:p>
            <a:pPr marL="0" lvl="0" indent="0" algn="l" rtl="0">
              <a:lnSpc>
                <a:spcPct val="115000"/>
              </a:lnSpc>
              <a:spcBef>
                <a:spcPts val="1600"/>
              </a:spcBef>
              <a:spcAft>
                <a:spcPts val="0"/>
              </a:spcAft>
              <a:buNone/>
            </a:pPr>
            <a:endParaRPr sz="1200">
              <a:solidFill>
                <a:schemeClr val="dk1"/>
              </a:solidFill>
              <a:highlight>
                <a:srgbClr val="FFFFFF"/>
              </a:highlight>
            </a:endParaRPr>
          </a:p>
          <a:p>
            <a:pPr marL="0" lvl="0" indent="0" algn="l" rtl="0">
              <a:lnSpc>
                <a:spcPct val="115000"/>
              </a:lnSpc>
              <a:spcBef>
                <a:spcPts val="1600"/>
              </a:spcBef>
              <a:spcAft>
                <a:spcPts val="1600"/>
              </a:spcAft>
              <a:buNone/>
            </a:pP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f6fd72fcfd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f6fd72fcfd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b="1">
                <a:solidFill>
                  <a:schemeClr val="dk1"/>
                </a:solidFill>
              </a:rPr>
              <a:t>CHAD</a:t>
            </a:r>
            <a:br>
              <a:rPr lang="en" b="1">
                <a:solidFill>
                  <a:schemeClr val="dk1"/>
                </a:solidFill>
              </a:rPr>
            </a:br>
            <a:r>
              <a:rPr lang="en">
                <a:solidFill>
                  <a:schemeClr val="dk1"/>
                </a:solidFill>
              </a:rPr>
              <a:t>Our lens is 6mm but can pick up 6.5 stellar magnitude - go to max of 7? Yes</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f6e98f32ba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f6e98f32ba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chemeClr val="dk1"/>
                </a:solidFill>
              </a:rPr>
              <a:t>CHAD</a:t>
            </a:r>
            <a:br>
              <a:rPr lang="en">
                <a:solidFill>
                  <a:schemeClr val="dk1"/>
                </a:solidFill>
              </a:rPr>
            </a:br>
            <a:r>
              <a:rPr lang="en">
                <a:solidFill>
                  <a:schemeClr val="dk1"/>
                </a:solidFill>
              </a:rPr>
              <a:t>Say explicitly that camera module and slew rate are compatible - make it more clear - this is a great thing to point out</a:t>
            </a:r>
            <a:endParaRPr>
              <a:solidFill>
                <a:schemeClr val="dk1"/>
              </a:solidFill>
            </a:endParaRPr>
          </a:p>
          <a:p>
            <a:pPr marL="0" lvl="0" indent="0" algn="l" rtl="0">
              <a:lnSpc>
                <a:spcPct val="100000"/>
              </a:lnSpc>
              <a:spcBef>
                <a:spcPts val="1600"/>
              </a:spcBef>
              <a:spcAft>
                <a:spcPts val="0"/>
              </a:spcAft>
              <a:buNone/>
            </a:pPr>
            <a:r>
              <a:rPr lang="en">
                <a:solidFill>
                  <a:schemeClr val="dk1"/>
                </a:solidFill>
              </a:rPr>
              <a:t>phi=fov (radians)=FOV of 11deg, </a:t>
            </a:r>
            <a:r>
              <a:rPr lang="en" sz="1400">
                <a:solidFill>
                  <a:schemeClr val="dk1"/>
                </a:solidFill>
                <a:highlight>
                  <a:srgbClr val="FFFFFF"/>
                </a:highlight>
                <a:latin typeface="Times New Roman"/>
                <a:ea typeface="Times New Roman"/>
                <a:cs typeface="Times New Roman"/>
                <a:sym typeface="Times New Roman"/>
              </a:rPr>
              <a:t>0.1919862177 rads( ~.2 rads)</a:t>
            </a:r>
            <a:endParaRPr>
              <a:solidFill>
                <a:schemeClr val="dk1"/>
              </a:solidFill>
            </a:endParaRPr>
          </a:p>
          <a:p>
            <a:pPr marL="0" lvl="0" indent="0" algn="l" rtl="0">
              <a:lnSpc>
                <a:spcPct val="100000"/>
              </a:lnSpc>
              <a:spcBef>
                <a:spcPts val="1600"/>
              </a:spcBef>
              <a:spcAft>
                <a:spcPts val="0"/>
              </a:spcAft>
              <a:buNone/>
            </a:pPr>
            <a:r>
              <a:rPr lang="en">
                <a:solidFill>
                  <a:schemeClr val="dk1"/>
                </a:solidFill>
              </a:rPr>
              <a:t>Omega = angular velocity of star(rad/sec), 2 deg/sec, (</a:t>
            </a:r>
            <a:r>
              <a:rPr lang="en" sz="1400">
                <a:solidFill>
                  <a:schemeClr val="dk1"/>
                </a:solidFill>
                <a:highlight>
                  <a:srgbClr val="FFFFFF"/>
                </a:highlight>
                <a:latin typeface="Times New Roman"/>
                <a:ea typeface="Times New Roman"/>
                <a:cs typeface="Times New Roman"/>
                <a:sym typeface="Times New Roman"/>
              </a:rPr>
              <a:t>0.03490658504 rad/sec) </a:t>
            </a:r>
            <a:endParaRPr>
              <a:solidFill>
                <a:schemeClr val="dk1"/>
              </a:solidFill>
            </a:endParaRPr>
          </a:p>
          <a:p>
            <a:pPr marL="0" lvl="0" indent="0" algn="l" rtl="0">
              <a:lnSpc>
                <a:spcPct val="100000"/>
              </a:lnSpc>
              <a:spcBef>
                <a:spcPts val="1600"/>
              </a:spcBef>
              <a:spcAft>
                <a:spcPts val="0"/>
              </a:spcAft>
              <a:buNone/>
            </a:pPr>
            <a:r>
              <a:rPr lang="en">
                <a:solidFill>
                  <a:schemeClr val="dk1"/>
                </a:solidFill>
              </a:rPr>
              <a:t>N_p = number of pixels in horizontal array(pixels) = 960 pixels</a:t>
            </a:r>
            <a:endParaRPr>
              <a:solidFill>
                <a:schemeClr val="dk1"/>
              </a:solidFill>
            </a:endParaRPr>
          </a:p>
          <a:p>
            <a:pPr marL="0" lvl="0" indent="0" algn="l" rtl="0">
              <a:lnSpc>
                <a:spcPct val="100000"/>
              </a:lnSpc>
              <a:spcBef>
                <a:spcPts val="1600"/>
              </a:spcBef>
              <a:spcAft>
                <a:spcPts val="0"/>
              </a:spcAft>
              <a:buNone/>
            </a:pPr>
            <a:r>
              <a:rPr lang="en">
                <a:solidFill>
                  <a:schemeClr val="dk1"/>
                </a:solidFill>
              </a:rPr>
              <a:t>V_star = velocity of star(velocity of star)</a:t>
            </a:r>
            <a:endParaRPr>
              <a:solidFill>
                <a:schemeClr val="dk1"/>
              </a:solidFill>
            </a:endParaRPr>
          </a:p>
          <a:p>
            <a:pPr marL="0" lvl="0" indent="0" algn="l" rtl="0">
              <a:lnSpc>
                <a:spcPct val="115000"/>
              </a:lnSpc>
              <a:spcBef>
                <a:spcPts val="1600"/>
              </a:spcBef>
              <a:spcAft>
                <a:spcPts val="1600"/>
              </a:spcAft>
              <a:buNone/>
            </a:pPr>
            <a:r>
              <a:rPr lang="en">
                <a:solidFill>
                  <a:srgbClr val="222222"/>
                </a:solidFill>
                <a:highlight>
                  <a:srgbClr val="FFFFFF"/>
                </a:highlight>
              </a:rPr>
              <a:t>The exposure time should be limited to the time it takes the star to move 1 pixel.  You will get elliptical spots but the centroid will be a measure of the mid-exposure time location.  Staring longer to collect more light then requires dynamical binning image processing to integrate over the star trail.</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a5104985e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a5104985e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350" b="1">
                <a:solidFill>
                  <a:schemeClr val="dk1"/>
                </a:solidFill>
                <a:highlight>
                  <a:srgbClr val="F2F2F2"/>
                </a:highlight>
              </a:rPr>
              <a:t>NATALIE (5sec)</a:t>
            </a:r>
            <a:endParaRPr sz="1350" b="1">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350">
                <a:solidFill>
                  <a:schemeClr val="dk1"/>
                </a:solidFill>
                <a:highlight>
                  <a:srgbClr val="F2F2F2"/>
                </a:highlight>
              </a:rPr>
              <a:t>Project description</a:t>
            </a:r>
            <a:endParaRPr sz="13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3.1.1  Brief project definition, using Objectives, CONOPS and FBD from PDD</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3.1.2  Baseline design from CDD. Include diagrams and explanation sufficient to understand</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the baseline design without having to read the CDD.</a:t>
            </a:r>
            <a:endParaRPr sz="1150">
              <a:solidFill>
                <a:schemeClr val="dk1"/>
              </a:solidFill>
              <a:highlight>
                <a:srgbClr val="F2F2F2"/>
              </a:highlight>
            </a:endParaRPr>
          </a:p>
          <a:p>
            <a:pPr marL="0" lvl="0" indent="0" algn="l" rtl="0">
              <a:spcBef>
                <a:spcPts val="0"/>
              </a:spcBef>
              <a:spcAft>
                <a:spcPts val="0"/>
              </a:spcAft>
              <a:buNone/>
            </a:pPr>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Brief project definition, using Objectives, CONOPS and FBD from PDD.</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Clear what project is about and what it must accomplish to be successful  (8-10 pts)</a:t>
            </a:r>
            <a:endParaRPr sz="1150">
              <a:solidFill>
                <a:schemeClr val="dk1"/>
              </a:solidFill>
              <a:highlight>
                <a:srgbClr val="F2F2F2"/>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f79dbedcf0_1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f79dbedcf0_1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CHAVA (1min)</a:t>
            </a:r>
            <a:endParaRPr b="1"/>
          </a:p>
          <a:p>
            <a:pPr marL="0" lvl="0" indent="0" algn="l" rtl="0">
              <a:spcBef>
                <a:spcPts val="0"/>
              </a:spcBef>
              <a:spcAft>
                <a:spcPts val="0"/>
              </a:spcAft>
              <a:buNone/>
            </a:pPr>
            <a:r>
              <a:rPr lang="en"/>
              <a:t>Specific design choices/components (section 4 and 6 from CDD)</a:t>
            </a:r>
            <a:endParaRPr/>
          </a:p>
          <a:p>
            <a:pPr marL="0" lvl="0" indent="0" algn="l" rtl="0">
              <a:spcBef>
                <a:spcPts val="0"/>
              </a:spcBef>
              <a:spcAft>
                <a:spcPts val="0"/>
              </a:spcAft>
              <a:buNone/>
            </a:pPr>
            <a:r>
              <a:rPr lang="en"/>
              <a:t>Display port connectors/pinouts </a:t>
            </a:r>
            <a:endParaRPr/>
          </a:p>
          <a:p>
            <a:pPr marL="0" lvl="0" indent="0" algn="l" rtl="0">
              <a:spcBef>
                <a:spcPts val="0"/>
              </a:spcBef>
              <a:spcAft>
                <a:spcPts val="0"/>
              </a:spcAft>
              <a:buNone/>
            </a:pPr>
            <a:endParaRPr/>
          </a:p>
          <a:p>
            <a:pPr marL="0" lvl="0" indent="0" algn="l" rtl="0">
              <a:spcBef>
                <a:spcPts val="0"/>
              </a:spcBef>
              <a:spcAft>
                <a:spcPts val="0"/>
              </a:spcAft>
              <a:buNone/>
            </a:pPr>
            <a:r>
              <a:rPr lang="en"/>
              <a:t>Pixel dimensions </a:t>
            </a:r>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rgbClr val="333333"/>
                </a:solidFill>
                <a:highlight>
                  <a:srgbClr val="FFFFFF"/>
                </a:highlight>
                <a:latin typeface="Open Sans"/>
                <a:ea typeface="Open Sans"/>
                <a:cs typeface="Open Sans"/>
                <a:sym typeface="Open Sans"/>
              </a:rPr>
              <a:t>dimensions of just 2.6 x 1.2 x 0.2 inches</a:t>
            </a:r>
            <a:endParaRPr sz="120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sz="120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a:solidFill>
                  <a:srgbClr val="333333"/>
                </a:solidFill>
                <a:highlight>
                  <a:srgbClr val="FFFFFF"/>
                </a:highlight>
                <a:latin typeface="Open Sans"/>
                <a:ea typeface="Open Sans"/>
                <a:cs typeface="Open Sans"/>
                <a:sym typeface="Open Sans"/>
              </a:rPr>
              <a:t>Group pics with labels (processor w processor, cam module with cam module)</a:t>
            </a:r>
            <a:endParaRPr sz="120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a:solidFill>
                  <a:srgbClr val="333333"/>
                </a:solidFill>
                <a:highlight>
                  <a:srgbClr val="FFFFFF"/>
                </a:highlight>
                <a:latin typeface="Open Sans"/>
                <a:ea typeface="Open Sans"/>
                <a:cs typeface="Open Sans"/>
                <a:sym typeface="Open Sans"/>
              </a:rPr>
              <a:t>Would be good to have dimensions</a:t>
            </a:r>
            <a:endParaRPr sz="1200">
              <a:solidFill>
                <a:srgbClr val="333333"/>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sz="1200">
                <a:solidFill>
                  <a:srgbClr val="333333"/>
                </a:solidFill>
                <a:highlight>
                  <a:srgbClr val="FFFFFF"/>
                </a:highlight>
                <a:latin typeface="Open Sans"/>
                <a:ea typeface="Open Sans"/>
                <a:cs typeface="Open Sans"/>
                <a:sym typeface="Open Sans"/>
              </a:rPr>
              <a:t>How many pixels is cam module</a:t>
            </a:r>
            <a:endParaRPr sz="1200">
              <a:solidFill>
                <a:srgbClr val="333333"/>
              </a:solidFill>
              <a:highlight>
                <a:srgbClr val="FFFFFF"/>
              </a:highlight>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f1d6c8dd3f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f1d6c8dd3f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MATTHEW</a:t>
            </a:r>
            <a:br>
              <a:rPr lang="en"/>
            </a:br>
            <a:r>
              <a:rPr lang="en"/>
              <a:t>11 degree FOV is standard for star tracker so it was used to compare</a:t>
            </a:r>
            <a:endParaRPr/>
          </a:p>
          <a:p>
            <a:pPr marL="0" lvl="0" indent="0" algn="l" rtl="0">
              <a:spcBef>
                <a:spcPts val="0"/>
              </a:spcBef>
              <a:spcAft>
                <a:spcPts val="0"/>
              </a:spcAft>
              <a:buNone/>
            </a:pPr>
            <a:endParaRPr/>
          </a:p>
          <a:p>
            <a:pPr marL="0" lvl="0" indent="0" algn="l" rtl="0">
              <a:spcBef>
                <a:spcPts val="0"/>
              </a:spcBef>
              <a:spcAft>
                <a:spcPts val="0"/>
              </a:spcAft>
              <a:buNone/>
            </a:pPr>
            <a:r>
              <a:rPr lang="en"/>
              <a:t>Talk to trade space of FOV - why FOV should not go below 11 - Star Catalog</a:t>
            </a:r>
            <a:endParaRPr/>
          </a:p>
          <a:p>
            <a:pPr marL="0" lvl="0" indent="0" algn="l" rtl="0">
              <a:spcBef>
                <a:spcPts val="0"/>
              </a:spcBef>
              <a:spcAft>
                <a:spcPts val="0"/>
              </a:spcAft>
              <a:buNone/>
            </a:pPr>
            <a:endParaRPr/>
          </a:p>
          <a:p>
            <a:pPr marL="0" lvl="0" indent="0" algn="l" rtl="0">
              <a:spcBef>
                <a:spcPts val="0"/>
              </a:spcBef>
              <a:spcAft>
                <a:spcPts val="0"/>
              </a:spcAft>
              <a:buNone/>
            </a:pPr>
            <a:r>
              <a:rPr lang="en"/>
              <a:t>The image illustrates how FOV affects the pattern recognition capabilities of the software.</a:t>
            </a:r>
            <a:endParaRPr/>
          </a:p>
          <a:p>
            <a:pPr marL="0" lvl="0" indent="0" algn="l" rtl="0">
              <a:spcBef>
                <a:spcPts val="0"/>
              </a:spcBef>
              <a:spcAft>
                <a:spcPts val="0"/>
              </a:spcAft>
              <a:buNone/>
            </a:pPr>
            <a:endParaRPr/>
          </a:p>
          <a:p>
            <a:pPr marL="0" lvl="0" indent="0" algn="l" rtl="0">
              <a:spcBef>
                <a:spcPts val="0"/>
              </a:spcBef>
              <a:spcAft>
                <a:spcPts val="0"/>
              </a:spcAft>
              <a:buNone/>
            </a:pPr>
            <a:r>
              <a:rPr lang="en"/>
              <a:t>3 degree slow</a:t>
            </a:r>
            <a:endParaRPr/>
          </a:p>
          <a:p>
            <a:pPr marL="457200" lvl="0" indent="-298450" algn="l" rtl="0">
              <a:spcBef>
                <a:spcPts val="0"/>
              </a:spcBef>
              <a:spcAft>
                <a:spcPts val="0"/>
              </a:spcAft>
              <a:buSzPts val="1100"/>
              <a:buChar char="-"/>
            </a:pPr>
            <a:r>
              <a:rPr lang="en"/>
              <a:t>Also concerned with capturing enough stars in image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Other considerations for FOV</a:t>
            </a:r>
            <a:endParaRPr/>
          </a:p>
          <a:p>
            <a:pPr marL="457200" lvl="0" indent="-298450" algn="l" rtl="0">
              <a:spcBef>
                <a:spcPts val="0"/>
              </a:spcBef>
              <a:spcAft>
                <a:spcPts val="0"/>
              </a:spcAft>
              <a:buSzPts val="1100"/>
              <a:buChar char="-"/>
            </a:pPr>
            <a:r>
              <a:rPr lang="en"/>
              <a:t>Want to operate within at least 60 degree of sun</a:t>
            </a:r>
            <a:endParaRPr/>
          </a:p>
          <a:p>
            <a:pPr marL="914400" lvl="1" indent="-298450" algn="l" rtl="0">
              <a:spcBef>
                <a:spcPts val="0"/>
              </a:spcBef>
              <a:spcAft>
                <a:spcPts val="0"/>
              </a:spcAft>
              <a:buSzPts val="1100"/>
              <a:buChar char="-"/>
            </a:pPr>
            <a:r>
              <a:rPr lang="en"/>
              <a:t>Highest level has within 30 degree</a:t>
            </a:r>
            <a:endParaRPr/>
          </a:p>
          <a:p>
            <a:pPr marL="0" lvl="0" indent="0" algn="l" rtl="0">
              <a:spcBef>
                <a:spcPts val="0"/>
              </a:spcBef>
              <a:spcAft>
                <a:spcPts val="0"/>
              </a:spcAft>
              <a:buNone/>
            </a:pPr>
            <a:endParaRPr/>
          </a:p>
          <a:p>
            <a:pPr marL="1371600" lvl="2" indent="-317500" algn="l" rtl="0">
              <a:lnSpc>
                <a:spcPct val="115000"/>
              </a:lnSpc>
              <a:spcBef>
                <a:spcPts val="0"/>
              </a:spcBef>
              <a:spcAft>
                <a:spcPts val="0"/>
              </a:spcAft>
              <a:buClr>
                <a:srgbClr val="695D46"/>
              </a:buClr>
              <a:buSzPts val="1400"/>
              <a:buFont typeface="Open Sans"/>
              <a:buChar char="■"/>
            </a:pPr>
            <a:r>
              <a:rPr lang="en" sz="1400" b="1">
                <a:solidFill>
                  <a:srgbClr val="6AA84F"/>
                </a:solidFill>
                <a:latin typeface="Open Sans"/>
                <a:ea typeface="Open Sans"/>
                <a:cs typeface="Open Sans"/>
                <a:sym typeface="Open Sans"/>
              </a:rPr>
              <a:t>1 Hz</a:t>
            </a:r>
            <a:r>
              <a:rPr lang="en" sz="1400">
                <a:solidFill>
                  <a:srgbClr val="695D46"/>
                </a:solidFill>
                <a:latin typeface="Open Sans"/>
                <a:ea typeface="Open Sans"/>
                <a:cs typeface="Open Sans"/>
                <a:sym typeface="Open Sans"/>
              </a:rPr>
              <a:t> Update Rate</a:t>
            </a:r>
            <a:endParaRPr sz="1400">
              <a:solidFill>
                <a:srgbClr val="695D46"/>
              </a:solidFill>
              <a:latin typeface="Open Sans"/>
              <a:ea typeface="Open Sans"/>
              <a:cs typeface="Open Sans"/>
              <a:sym typeface="Open Sans"/>
            </a:endParaRPr>
          </a:p>
          <a:p>
            <a:pPr marL="1371600" lvl="2" indent="-317500" algn="l" rtl="0">
              <a:lnSpc>
                <a:spcPct val="115000"/>
              </a:lnSpc>
              <a:spcBef>
                <a:spcPts val="0"/>
              </a:spcBef>
              <a:spcAft>
                <a:spcPts val="0"/>
              </a:spcAft>
              <a:buClr>
                <a:srgbClr val="695D46"/>
              </a:buClr>
              <a:buSzPts val="1400"/>
              <a:buFont typeface="Open Sans"/>
              <a:buChar char="■"/>
            </a:pPr>
            <a:r>
              <a:rPr lang="en" sz="1400" b="1">
                <a:solidFill>
                  <a:srgbClr val="6AA84F"/>
                </a:solidFill>
                <a:latin typeface="Open Sans"/>
                <a:ea typeface="Open Sans"/>
                <a:cs typeface="Open Sans"/>
                <a:sym typeface="Open Sans"/>
              </a:rPr>
              <a:t>57% faster, 2.4 Hz</a:t>
            </a:r>
            <a:r>
              <a:rPr lang="en" sz="1400">
                <a:solidFill>
                  <a:srgbClr val="6AA84F"/>
                </a:solidFill>
                <a:latin typeface="Open Sans"/>
                <a:ea typeface="Open Sans"/>
                <a:cs typeface="Open Sans"/>
                <a:sym typeface="Open Sans"/>
              </a:rPr>
              <a:t> </a:t>
            </a:r>
            <a:r>
              <a:rPr lang="en" sz="1400">
                <a:solidFill>
                  <a:srgbClr val="695D46"/>
                </a:solidFill>
                <a:latin typeface="Open Sans"/>
                <a:ea typeface="Open Sans"/>
                <a:cs typeface="Open Sans"/>
                <a:sym typeface="Open Sans"/>
              </a:rPr>
              <a:t>update rate</a:t>
            </a:r>
            <a:endParaRPr sz="1400">
              <a:solidFill>
                <a:srgbClr val="695D46"/>
              </a:solidFill>
              <a:latin typeface="Open Sans"/>
              <a:ea typeface="Open Sans"/>
              <a:cs typeface="Open Sans"/>
              <a:sym typeface="Open Sans"/>
            </a:endParaRPr>
          </a:p>
          <a:p>
            <a:pPr marL="1371600" lvl="2" indent="-317500" algn="l" rtl="0">
              <a:lnSpc>
                <a:spcPct val="115000"/>
              </a:lnSpc>
              <a:spcBef>
                <a:spcPts val="0"/>
              </a:spcBef>
              <a:spcAft>
                <a:spcPts val="0"/>
              </a:spcAft>
              <a:buClr>
                <a:srgbClr val="695D46"/>
              </a:buClr>
              <a:buSzPts val="1400"/>
              <a:buFont typeface="Open Sans"/>
              <a:buChar char="■"/>
            </a:pPr>
            <a:r>
              <a:rPr lang="en" sz="1400" b="1">
                <a:solidFill>
                  <a:srgbClr val="FF0000"/>
                </a:solidFill>
                <a:latin typeface="Open Sans"/>
                <a:ea typeface="Open Sans"/>
                <a:cs typeface="Open Sans"/>
                <a:sym typeface="Open Sans"/>
              </a:rPr>
              <a:t>26% slower, 0.8 Hz</a:t>
            </a:r>
            <a:endParaRPr sz="1400">
              <a:solidFill>
                <a:srgbClr val="695D46"/>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f5a4098fd5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f5a4098fd5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MATTHEW</a:t>
            </a:r>
            <a:endParaRPr b="1"/>
          </a:p>
          <a:p>
            <a:pPr marL="0" lvl="0" indent="0" algn="l" rtl="0">
              <a:spcBef>
                <a:spcPts val="0"/>
              </a:spcBef>
              <a:spcAft>
                <a:spcPts val="0"/>
              </a:spcAft>
              <a:buNone/>
            </a:pPr>
            <a:endParaRPr b="1"/>
          </a:p>
          <a:p>
            <a:pPr marL="0" lvl="0" indent="0" algn="l" rtl="0">
              <a:spcBef>
                <a:spcPts val="0"/>
              </a:spcBef>
              <a:spcAft>
                <a:spcPts val="0"/>
              </a:spcAft>
              <a:buNone/>
            </a:pPr>
            <a:r>
              <a:rPr lang="en"/>
              <a:t>We have not tested this due to a lack of hardware. Theory is developed and possible.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f522ef3ba5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f522ef3ba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50">
                <a:solidFill>
                  <a:schemeClr val="dk1"/>
                </a:solidFill>
                <a:highlight>
                  <a:srgbClr val="F2F2F2"/>
                </a:highlight>
              </a:rPr>
              <a:t>CHESNEY</a:t>
            </a:r>
            <a:br>
              <a:rPr lang="en" sz="1250">
                <a:solidFill>
                  <a:schemeClr val="dk1"/>
                </a:solidFill>
                <a:highlight>
                  <a:srgbClr val="F2F2F2"/>
                </a:highlight>
              </a:rPr>
            </a:br>
            <a:r>
              <a:rPr lang="en" sz="1250">
                <a:solidFill>
                  <a:schemeClr val="dk1"/>
                </a:solidFill>
                <a:highlight>
                  <a:srgbClr val="F2F2F2"/>
                </a:highlight>
              </a:rPr>
              <a:t>Status summary and Strategy for conducting remaining studies</a:t>
            </a:r>
            <a:endParaRPr sz="12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Recap baseline design with aspects shown to be feasible vs. studies still needed</a:t>
            </a:r>
            <a:endParaRPr sz="1150">
              <a:solidFill>
                <a:schemeClr val="dk1"/>
              </a:solidFill>
              <a:highlight>
                <a:srgbClr val="F2F2F2"/>
              </a:highlight>
            </a:endParaRPr>
          </a:p>
          <a:p>
            <a:pPr marL="0" lvl="0" indent="0" algn="l" rtl="0">
              <a:spcBef>
                <a:spcPts val="0"/>
              </a:spcBef>
              <a:spcAft>
                <a:spcPts val="0"/>
              </a:spcAft>
              <a:buNone/>
            </a:pPr>
            <a:endParaRPr>
              <a:solidFill>
                <a:schemeClr val="dk1"/>
              </a:solidFill>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Status summary and strategy for conducting remaining studies (10%)</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Recap baseline design with aspects shown to be feasible vs. studies still needed</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150">
                <a:solidFill>
                  <a:schemeClr val="dk1"/>
                </a:solidFill>
                <a:highlight>
                  <a:srgbClr val="F2F2F2"/>
                </a:highlight>
              </a:rPr>
              <a:t>Good summary of feasibility relative to project objectives, feasibility seems clear (8-10 pts)</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f54a87bba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f54a87bba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CHESNEY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Specific studies that have been conducted</a:t>
            </a:r>
            <a:endParaRPr/>
          </a:p>
          <a:p>
            <a:pPr marL="0" lvl="0" indent="0" algn="l" rtl="0">
              <a:spcBef>
                <a:spcPts val="0"/>
              </a:spcBef>
              <a:spcAft>
                <a:spcPts val="0"/>
              </a:spcAft>
              <a:buClr>
                <a:schemeClr val="dk1"/>
              </a:buClr>
              <a:buSzPts val="1100"/>
              <a:buFont typeface="Arial"/>
              <a:buNone/>
            </a:pPr>
            <a:r>
              <a:rPr lang="en"/>
              <a:t>Subsystems - on track or not?</a:t>
            </a:r>
            <a:endParaRPr/>
          </a:p>
          <a:p>
            <a:pPr marL="457200" lvl="0" indent="-298450" algn="l" rtl="0">
              <a:spcBef>
                <a:spcPts val="0"/>
              </a:spcBef>
              <a:spcAft>
                <a:spcPts val="0"/>
              </a:spcAft>
              <a:buSzPts val="1100"/>
              <a:buChar char="-"/>
            </a:pPr>
            <a:r>
              <a:rPr lang="en"/>
              <a:t>If not, % of completion?</a:t>
            </a:r>
            <a:endParaRPr/>
          </a:p>
          <a:p>
            <a:pPr marL="457200" lvl="0" indent="-298450" algn="l" rtl="0">
              <a:spcBef>
                <a:spcPts val="0"/>
              </a:spcBef>
              <a:spcAft>
                <a:spcPts val="0"/>
              </a:spcAft>
              <a:buSzPts val="1100"/>
              <a:buChar char="-"/>
            </a:pPr>
            <a:r>
              <a:rPr lang="en"/>
              <a:t>Good visual representation for PDR might be progress bar from red to green</a:t>
            </a:r>
            <a:endParaRPr/>
          </a:p>
          <a:p>
            <a:pPr marL="0" lvl="0" indent="0" algn="l" rtl="0">
              <a:spcBef>
                <a:spcPts val="0"/>
              </a:spcBef>
              <a:spcAft>
                <a:spcPts val="0"/>
              </a:spcAft>
              <a:buNone/>
            </a:pPr>
            <a:endParaRPr/>
          </a:p>
          <a:p>
            <a:pPr marL="0" lvl="0" indent="0" algn="l" rtl="0">
              <a:spcBef>
                <a:spcPts val="0"/>
              </a:spcBef>
              <a:spcAft>
                <a:spcPts val="0"/>
              </a:spcAft>
              <a:buNone/>
            </a:pPr>
            <a:r>
              <a:rPr lang="en"/>
              <a:t>Have diagram showing that the feasibility passed: CPEs are feasible and specific requirements are met </a:t>
            </a:r>
            <a:endParaRPr/>
          </a:p>
          <a:p>
            <a:pPr marL="0" lvl="0" indent="0" algn="l" rtl="0">
              <a:spcBef>
                <a:spcPts val="0"/>
              </a:spcBef>
              <a:spcAft>
                <a:spcPts val="0"/>
              </a:spcAft>
              <a:buNone/>
            </a:pPr>
            <a:endParaRPr/>
          </a:p>
          <a:p>
            <a:pPr marL="0" lvl="0" indent="0" algn="l" rtl="0">
              <a:spcBef>
                <a:spcPts val="0"/>
              </a:spcBef>
              <a:spcAft>
                <a:spcPts val="0"/>
              </a:spcAft>
              <a:buNone/>
            </a:pPr>
            <a:r>
              <a:rPr lang="en"/>
              <a:t>Relate pixels to accuracy - 10x10 vs 100x100</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f54a87bba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f54a87bb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CHESNEY</a:t>
            </a:r>
            <a:br>
              <a:rPr lang="en"/>
            </a:br>
            <a:r>
              <a:rPr lang="en"/>
              <a:t>From schedule: </a:t>
            </a:r>
            <a:endParaRPr/>
          </a:p>
          <a:p>
            <a:pPr marL="457200" lvl="0" indent="-298450" algn="l" rtl="0">
              <a:spcBef>
                <a:spcPts val="0"/>
              </a:spcBef>
              <a:spcAft>
                <a:spcPts val="0"/>
              </a:spcAft>
              <a:buSzPts val="1100"/>
              <a:buChar char="-"/>
            </a:pPr>
            <a:r>
              <a:rPr lang="en"/>
              <a:t>Specific studies (trade/combination/software test/prototypes (?)) yet to do this semester</a:t>
            </a:r>
            <a:endParaRPr/>
          </a:p>
          <a:p>
            <a:pPr marL="914400" lvl="1" indent="-298450" algn="l" rtl="0">
              <a:spcBef>
                <a:spcPts val="0"/>
              </a:spcBef>
              <a:spcAft>
                <a:spcPts val="0"/>
              </a:spcAft>
              <a:buSzPts val="1100"/>
              <a:buChar char="-"/>
            </a:pPr>
            <a:r>
              <a:rPr lang="en"/>
              <a:t>Justify why important</a:t>
            </a:r>
            <a:endParaRPr/>
          </a:p>
          <a:p>
            <a:pPr marL="457200" lvl="0" indent="-298450" algn="l" rtl="0">
              <a:spcBef>
                <a:spcPts val="0"/>
              </a:spcBef>
              <a:spcAft>
                <a:spcPts val="0"/>
              </a:spcAft>
              <a:buSzPts val="1100"/>
              <a:buChar char="-"/>
            </a:pPr>
            <a:r>
              <a:rPr lang="en"/>
              <a:t>Major milestones per sub-team and overall</a:t>
            </a:r>
            <a:endParaRPr/>
          </a:p>
          <a:p>
            <a:pPr marL="457200" lvl="0" indent="-298450" algn="l" rtl="0">
              <a:spcBef>
                <a:spcPts val="0"/>
              </a:spcBef>
              <a:spcAft>
                <a:spcPts val="0"/>
              </a:spcAft>
              <a:buSzPts val="1100"/>
              <a:buChar char="-"/>
            </a:pPr>
            <a:r>
              <a:rPr lang="en"/>
              <a:t>What is expected to take the most time</a:t>
            </a:r>
            <a:endParaRPr/>
          </a:p>
          <a:p>
            <a:pPr marL="457200" lvl="0" indent="-298450" algn="l" rtl="0">
              <a:spcBef>
                <a:spcPts val="0"/>
              </a:spcBef>
              <a:spcAft>
                <a:spcPts val="0"/>
              </a:spcAft>
              <a:buSzPts val="1100"/>
              <a:buChar char="-"/>
            </a:pPr>
            <a:r>
              <a:rPr lang="en"/>
              <a:t>Anticipated challenges/plan to mitigate</a:t>
            </a:r>
            <a:endParaRPr/>
          </a:p>
          <a:p>
            <a:pPr marL="457200" lvl="0" indent="-298450" algn="l" rtl="0">
              <a:spcBef>
                <a:spcPts val="0"/>
              </a:spcBef>
              <a:spcAft>
                <a:spcPts val="0"/>
              </a:spcAft>
              <a:buSzPts val="1100"/>
              <a:buChar char="-"/>
            </a:pPr>
            <a:r>
              <a:rPr lang="en"/>
              <a:t>Resources needed to complete</a:t>
            </a:r>
            <a:endParaRPr/>
          </a:p>
          <a:p>
            <a:pPr marL="0" lvl="0" indent="0" algn="l" rtl="0">
              <a:spcBef>
                <a:spcPts val="0"/>
              </a:spcBef>
              <a:spcAft>
                <a:spcPts val="0"/>
              </a:spcAft>
              <a:buNone/>
            </a:pPr>
            <a:endParaRPr/>
          </a:p>
          <a:p>
            <a:pPr marL="0" lvl="0" indent="0" algn="l" rtl="0">
              <a:spcBef>
                <a:spcPts val="0"/>
              </a:spcBef>
              <a:spcAft>
                <a:spcPts val="0"/>
              </a:spcAft>
              <a:buNone/>
            </a:pPr>
            <a:r>
              <a:rPr lang="en"/>
              <a:t>Camera calibration - image distortion </a:t>
            </a:r>
            <a:endParaRPr/>
          </a:p>
          <a:p>
            <a:pPr marL="0" lvl="0" indent="0" algn="l" rtl="0">
              <a:spcBef>
                <a:spcPts val="0"/>
              </a:spcBef>
              <a:spcAft>
                <a:spcPts val="0"/>
              </a:spcAft>
              <a:buNone/>
            </a:pPr>
            <a:r>
              <a:rPr lang="en"/>
              <a:t>Testing low light conditions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f004f3eab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f004f3ea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f54a87bbac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f54a87bba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CHESNEY</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f54a87bbac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f54a87bba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3rd source: MAXWELL handbook</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f6fd72fcfd_1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f6fd72fcfd_1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3rd source: MAXWELL handbook</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f522ef3ba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f522ef3ba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NATALIE (1 min)</a:t>
            </a:r>
            <a:endParaRPr b="1"/>
          </a:p>
          <a:p>
            <a:pPr marL="0" lvl="0" indent="0" algn="l" rtl="0">
              <a:spcBef>
                <a:spcPts val="0"/>
              </a:spcBef>
              <a:spcAft>
                <a:spcPts val="0"/>
              </a:spcAft>
              <a:buNone/>
            </a:pPr>
            <a:endParaRPr b="1"/>
          </a:p>
          <a:p>
            <a:pPr marL="0" lvl="0" indent="0" algn="l" rtl="0">
              <a:spcBef>
                <a:spcPts val="0"/>
              </a:spcBef>
              <a:spcAft>
                <a:spcPts val="0"/>
              </a:spcAft>
              <a:buNone/>
            </a:pPr>
            <a:r>
              <a:rPr lang="en">
                <a:solidFill>
                  <a:schemeClr val="dk1"/>
                </a:solidFill>
              </a:rPr>
              <a:t>A key component of celestial navigation is knowing orientation - sats need to know orientation (aka attitude)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Mention celestial coord frame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Needs to determine 3 attitude angles in space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Maxwell is a ref that customer is interested in integrating with, but cubist will not actually fly on it. Currently only has sun sensor - needs all 3 attitude angles, and more confidence in the cubesats orientation in the celestial coordinate frame.</a:t>
            </a:r>
            <a:endParaRPr b="1"/>
          </a:p>
          <a:p>
            <a:pPr marL="0" lvl="0" indent="0" algn="l" rtl="0">
              <a:spcBef>
                <a:spcPts val="0"/>
              </a:spcBef>
              <a:spcAft>
                <a:spcPts val="0"/>
              </a:spcAft>
              <a:buNone/>
            </a:pPr>
            <a:r>
              <a:rPr lang="en" b="1"/>
              <a:t>Cubist aims to develop a star tracker that is competitive against existing solutions in regards to power, accuracy, and cost. </a:t>
            </a:r>
            <a:endParaRPr/>
          </a:p>
          <a:p>
            <a:pPr marL="0" lvl="0" indent="0" algn="l" rtl="0">
              <a:spcBef>
                <a:spcPts val="0"/>
              </a:spcBef>
              <a:spcAft>
                <a:spcPts val="0"/>
              </a:spcAft>
              <a:buNone/>
            </a:pPr>
            <a:endParaRPr/>
          </a:p>
          <a:p>
            <a:pPr marL="0" lvl="0" indent="0" algn="l" rtl="0">
              <a:spcBef>
                <a:spcPts val="0"/>
              </a:spcBef>
              <a:spcAft>
                <a:spcPts val="0"/>
              </a:spcAft>
              <a:buNone/>
            </a:pPr>
            <a:r>
              <a:rPr lang="en"/>
              <a:t>Introducing determining attitude solution for CubeSats in general </a:t>
            </a:r>
            <a:br>
              <a:rPr lang="en"/>
            </a:br>
            <a:r>
              <a:rPr lang="en"/>
              <a:t>Specific to our project, our customer has multiple CubeSats in development </a:t>
            </a:r>
            <a:br>
              <a:rPr lang="en"/>
            </a:br>
            <a:r>
              <a:rPr lang="en"/>
              <a:t>One specifically being MAXWELL which currently has a sun sensor that produces 2 attitude angles and is particularly sensitive to rotation </a:t>
            </a:r>
            <a:endParaRPr/>
          </a:p>
          <a:p>
            <a:pPr marL="0" lvl="0" indent="0" algn="l" rtl="0">
              <a:spcBef>
                <a:spcPts val="0"/>
              </a:spcBef>
              <a:spcAft>
                <a:spcPts val="0"/>
              </a:spcAft>
              <a:buNone/>
            </a:pPr>
            <a:r>
              <a:rPr lang="en"/>
              <a:t>The importance of having a star tracker on board is to provide more confidence in terms of determining an attitude solution with a specific axis-angle rotation about an arbitrary axis </a:t>
            </a:r>
            <a:endParaRPr/>
          </a:p>
          <a:p>
            <a:pPr marL="0" lvl="0" indent="0" algn="l" rtl="0">
              <a:spcBef>
                <a:spcPts val="0"/>
              </a:spcBef>
              <a:spcAft>
                <a:spcPts val="0"/>
              </a:spcAft>
              <a:buNone/>
            </a:pPr>
            <a:r>
              <a:rPr lang="en"/>
              <a:t>Additionally, current commercial star trackers are profoundly expensive and have restricted adaptability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Celestial navigation</a:t>
            </a:r>
            <a:endParaRPr/>
          </a:p>
          <a:p>
            <a:pPr marL="0" lvl="0" indent="0" algn="l" rtl="0">
              <a:spcBef>
                <a:spcPts val="0"/>
              </a:spcBef>
              <a:spcAft>
                <a:spcPts val="0"/>
              </a:spcAft>
              <a:buNone/>
            </a:pPr>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highlight>
                  <a:srgbClr val="F2F2F2"/>
                </a:highlight>
              </a:rPr>
              <a:t>MAXWELL Info: The Objective of this project is to mature CubeSat communications technology through a flight demonstration.</a:t>
            </a:r>
            <a:endParaRPr>
              <a:solidFill>
                <a:schemeClr val="dk1"/>
              </a:solidFill>
              <a:highlight>
                <a:srgbClr val="F2F2F2"/>
              </a:highlight>
            </a:endParaRPr>
          </a:p>
          <a:p>
            <a:pPr marL="0" marR="0" lvl="0" indent="0" algn="l" rtl="0">
              <a:lnSpc>
                <a:spcPct val="115000"/>
              </a:lnSpc>
              <a:spcBef>
                <a:spcPts val="0"/>
              </a:spcBef>
              <a:spcAft>
                <a:spcPts val="0"/>
              </a:spcAft>
              <a:buNone/>
            </a:pPr>
            <a:r>
              <a:rPr lang="en">
                <a:solidFill>
                  <a:schemeClr val="dk1"/>
                </a:solidFill>
                <a:highlight>
                  <a:srgbClr val="F2F2F2"/>
                </a:highlight>
              </a:rPr>
              <a:t>The key technologies we plan to demonstrate are:</a:t>
            </a:r>
            <a:endParaRPr>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highlight>
                  <a:srgbClr val="F2F2F2"/>
                </a:highlight>
              </a:rPr>
              <a:t>High rate (20Mbps) data downlink at X-band (8300MHz)</a:t>
            </a:r>
            <a:endParaRPr sz="11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a:solidFill>
                  <a:schemeClr val="dk1"/>
                </a:solidFill>
                <a:highlight>
                  <a:srgbClr val="F2F2F2"/>
                </a:highlight>
              </a:rPr>
              <a:t>Spread spectrum Code Division Multiple Access (CDMA) 2Mbps data downlink at X-band (8300MHz)</a:t>
            </a:r>
            <a:endParaRPr>
              <a:solidFill>
                <a:schemeClr val="dk1"/>
              </a:solidFill>
              <a:highlight>
                <a:srgbClr val="F2F2F2"/>
              </a:highlight>
            </a:endParaRPr>
          </a:p>
          <a:p>
            <a:pPr marL="0" marR="0" lvl="0" indent="0" algn="l" rtl="0">
              <a:lnSpc>
                <a:spcPct val="115000"/>
              </a:lnSpc>
              <a:spcBef>
                <a:spcPts val="0"/>
              </a:spcBef>
              <a:spcAft>
                <a:spcPts val="0"/>
              </a:spcAft>
              <a:buNone/>
            </a:pPr>
            <a:r>
              <a:rPr lang="en">
                <a:solidFill>
                  <a:schemeClr val="dk1"/>
                </a:solidFill>
                <a:highlight>
                  <a:srgbClr val="F2F2F2"/>
                </a:highlight>
              </a:rPr>
              <a:t>200kbps S-band uplink (2250MHz).</a:t>
            </a:r>
            <a:endParaRPr>
              <a:solidFill>
                <a:schemeClr val="dk1"/>
              </a:solidFill>
              <a:highlight>
                <a:srgbClr val="F2F2F2"/>
              </a:highlight>
            </a:endParaRPr>
          </a:p>
          <a:p>
            <a:pPr marL="0" marR="0" lvl="0" indent="0" algn="l" rtl="0">
              <a:lnSpc>
                <a:spcPct val="115000"/>
              </a:lnSpc>
              <a:spcBef>
                <a:spcPts val="0"/>
              </a:spcBef>
              <a:spcAft>
                <a:spcPts val="0"/>
              </a:spcAft>
              <a:buNone/>
            </a:pPr>
            <a:endParaRPr>
              <a:solidFill>
                <a:schemeClr val="dk1"/>
              </a:solidFill>
              <a:highlight>
                <a:srgbClr val="F2F2F2"/>
              </a:highlight>
            </a:endParaRPr>
          </a:p>
          <a:p>
            <a:pPr marL="0" marR="0" lvl="0" indent="0" algn="l" rtl="0">
              <a:lnSpc>
                <a:spcPct val="115000"/>
              </a:lnSpc>
              <a:spcBef>
                <a:spcPts val="0"/>
              </a:spcBef>
              <a:spcAft>
                <a:spcPts val="0"/>
              </a:spcAft>
              <a:buNone/>
            </a:pPr>
            <a:r>
              <a:rPr lang="en">
                <a:solidFill>
                  <a:schemeClr val="dk1"/>
                </a:solidFill>
                <a:highlight>
                  <a:srgbClr val="F2F2F2"/>
                </a:highlight>
              </a:rPr>
              <a:t>We ref maxwell too much </a:t>
            </a:r>
            <a:endParaRPr>
              <a:solidFill>
                <a:schemeClr val="dk1"/>
              </a:solidFill>
              <a:highlight>
                <a:srgbClr val="F2F2F2"/>
              </a:highlight>
            </a:endParaRPr>
          </a:p>
          <a:p>
            <a:pPr marL="0" marR="0" lvl="0" indent="0" algn="l" rtl="0">
              <a:lnSpc>
                <a:spcPct val="115000"/>
              </a:lnSpc>
              <a:spcBef>
                <a:spcPts val="0"/>
              </a:spcBef>
              <a:spcAft>
                <a:spcPts val="0"/>
              </a:spcAft>
              <a:buNone/>
            </a:pPr>
            <a:r>
              <a:rPr lang="en">
                <a:solidFill>
                  <a:schemeClr val="dk1"/>
                </a:solidFill>
                <a:highlight>
                  <a:srgbClr val="F2F2F2"/>
                </a:highlight>
              </a:rPr>
              <a:t>Not all STs are hi cost hi pwr</a:t>
            </a:r>
            <a:endParaRPr>
              <a:solidFill>
                <a:schemeClr val="dk1"/>
              </a:solidFill>
              <a:highlight>
                <a:srgbClr val="F2F2F2"/>
              </a:highlight>
            </a:endParaRPr>
          </a:p>
          <a:p>
            <a:pPr marL="0" marR="0" lvl="0" indent="0" algn="l" rtl="0">
              <a:lnSpc>
                <a:spcPct val="115000"/>
              </a:lnSpc>
              <a:spcBef>
                <a:spcPts val="0"/>
              </a:spcBef>
              <a:spcAft>
                <a:spcPts val="0"/>
              </a:spcAft>
              <a:buNone/>
            </a:pPr>
            <a:r>
              <a:rPr lang="en">
                <a:solidFill>
                  <a:schemeClr val="dk1"/>
                </a:solidFill>
                <a:highlight>
                  <a:srgbClr val="F2F2F2"/>
                </a:highlight>
              </a:rPr>
              <a:t>Describe in general how they work, use that to describe whats important in coming slides</a:t>
            </a:r>
            <a:endParaRPr>
              <a:solidFill>
                <a:schemeClr val="dk1"/>
              </a:solidFill>
              <a:highlight>
                <a:srgbClr val="F2F2F2"/>
              </a:highlight>
            </a:endParaRPr>
          </a:p>
          <a:p>
            <a:pPr marL="0" marR="0" lvl="0" indent="0" algn="l" rtl="0">
              <a:lnSpc>
                <a:spcPct val="115000"/>
              </a:lnSpc>
              <a:spcBef>
                <a:spcPts val="0"/>
              </a:spcBef>
              <a:spcAft>
                <a:spcPts val="0"/>
              </a:spcAft>
              <a:buNone/>
            </a:pPr>
            <a:r>
              <a:rPr lang="en">
                <a:solidFill>
                  <a:schemeClr val="dk1"/>
                </a:solidFill>
                <a:highlight>
                  <a:srgbClr val="F2F2F2"/>
                </a:highlight>
              </a:rPr>
              <a:t>Getting everyone on same page in 1st 5 min is critical</a:t>
            </a:r>
            <a:endParaRPr>
              <a:solidFill>
                <a:schemeClr val="dk1"/>
              </a:solidFill>
              <a:highlight>
                <a:srgbClr val="F2F2F2"/>
              </a:highlight>
            </a:endParaRPr>
          </a:p>
          <a:p>
            <a:pPr marL="0" marR="0" lvl="0" indent="0" algn="l" rtl="0">
              <a:lnSpc>
                <a:spcPct val="115000"/>
              </a:lnSpc>
              <a:spcBef>
                <a:spcPts val="0"/>
              </a:spcBef>
              <a:spcAft>
                <a:spcPts val="0"/>
              </a:spcAft>
              <a:buNone/>
            </a:pPr>
            <a:r>
              <a:rPr lang="en">
                <a:solidFill>
                  <a:schemeClr val="dk1"/>
                </a:solidFill>
                <a:highlight>
                  <a:srgbClr val="F2F2F2"/>
                </a:highlight>
              </a:rPr>
              <a:t>Emphasize competitive against cheap STs</a:t>
            </a:r>
            <a:endParaRPr>
              <a:solidFill>
                <a:schemeClr val="dk1"/>
              </a:solidFill>
              <a:highlight>
                <a:srgbClr val="F2F2F2"/>
              </a:highlight>
            </a:endParaRPr>
          </a:p>
          <a:p>
            <a:pPr marL="0" marR="0" lvl="0" indent="0" algn="l" rtl="0">
              <a:lnSpc>
                <a:spcPct val="115000"/>
              </a:lnSpc>
              <a:spcBef>
                <a:spcPts val="0"/>
              </a:spcBef>
              <a:spcAft>
                <a:spcPts val="0"/>
              </a:spcAft>
              <a:buNone/>
            </a:pPr>
            <a:r>
              <a:rPr lang="en">
                <a:solidFill>
                  <a:schemeClr val="dk1"/>
                </a:solidFill>
                <a:highlight>
                  <a:srgbClr val="F2F2F2"/>
                </a:highlight>
              </a:rPr>
              <a:t>What ref frame are quaternions in</a:t>
            </a:r>
            <a:endParaRPr>
              <a:solidFill>
                <a:schemeClr val="dk1"/>
              </a:solidFill>
              <a:highlight>
                <a:srgbClr val="F2F2F2"/>
              </a:highlight>
            </a:endParaRPr>
          </a:p>
          <a:p>
            <a:pPr marL="0" marR="0" lvl="0" indent="0" algn="l" rtl="0">
              <a:lnSpc>
                <a:spcPct val="115000"/>
              </a:lnSpc>
              <a:spcBef>
                <a:spcPts val="0"/>
              </a:spcBef>
              <a:spcAft>
                <a:spcPts val="0"/>
              </a:spcAft>
              <a:buNone/>
            </a:pPr>
            <a:r>
              <a:rPr lang="en">
                <a:solidFill>
                  <a:schemeClr val="dk1"/>
                </a:solidFill>
                <a:highlight>
                  <a:srgbClr val="F2F2F2"/>
                </a:highlight>
              </a:rPr>
              <a:t>Basic description of what its doing</a:t>
            </a:r>
            <a:endParaRPr>
              <a:solidFill>
                <a:schemeClr val="dk1"/>
              </a:solidFill>
              <a:highlight>
                <a:srgbClr val="F2F2F2"/>
              </a:highlight>
            </a:endParaRPr>
          </a:p>
          <a:p>
            <a:pPr marL="0" marR="0" lvl="0" indent="0" algn="l" rtl="0">
              <a:lnSpc>
                <a:spcPct val="115000"/>
              </a:lnSpc>
              <a:spcBef>
                <a:spcPts val="0"/>
              </a:spcBef>
              <a:spcAft>
                <a:spcPts val="0"/>
              </a:spcAft>
              <a:buNone/>
            </a:pPr>
            <a:endParaRPr>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endParaRPr>
              <a:solidFill>
                <a:schemeClr val="dk1"/>
              </a:solidFill>
              <a:highlight>
                <a:srgbClr val="F2F2F2"/>
              </a:highlight>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f54a87bbac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f54a87bba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f1d6ca5acd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f1d6ca5acd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f1d6ca5acd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f1d6ca5acd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f5bb5bdbe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f5bb5bdbe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f5bb5bdbe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f5bb5bdb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f5bb5bdbe8_1_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f5bb5bdbe8_1_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d/n necessarily need this</a:t>
            </a:r>
            <a:endParaRPr/>
          </a:p>
          <a:p>
            <a:pPr marL="0" lvl="0" indent="0" algn="l" rtl="0">
              <a:spcBef>
                <a:spcPts val="0"/>
              </a:spcBef>
              <a:spcAft>
                <a:spcPts val="0"/>
              </a:spcAft>
              <a:buNone/>
            </a:pPr>
            <a:r>
              <a:rPr lang="en"/>
              <a:t>Should all be at level 3, only go backwards if investigate enough to not think it’s feasible anymore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f6e98f32ba_2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f6e98f32ba_2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not necessary in presentation, but a good backup slide</a:t>
            </a:r>
            <a:endParaRPr/>
          </a:p>
          <a:p>
            <a:pPr marL="0" lvl="0" indent="0" algn="l" rtl="0">
              <a:spcBef>
                <a:spcPts val="0"/>
              </a:spcBef>
              <a:spcAft>
                <a:spcPts val="0"/>
              </a:spcAft>
              <a:buNone/>
            </a:pPr>
            <a:endParaRPr/>
          </a:p>
          <a:p>
            <a:pPr marL="0" lvl="0" indent="0" algn="l" rtl="0">
              <a:spcBef>
                <a:spcPts val="0"/>
              </a:spcBef>
              <a:spcAft>
                <a:spcPts val="0"/>
              </a:spcAft>
              <a:buNone/>
            </a:pPr>
            <a:r>
              <a:rPr lang="en"/>
              <a:t>How many images? Image size, etc.</a:t>
            </a:r>
            <a:endParaRPr/>
          </a:p>
          <a:p>
            <a:pPr marL="0" lvl="0" indent="0" algn="l" rtl="0">
              <a:spcBef>
                <a:spcPts val="0"/>
              </a:spcBef>
              <a:spcAft>
                <a:spcPts val="0"/>
              </a:spcAft>
              <a:buNone/>
            </a:pPr>
            <a:r>
              <a:rPr lang="en"/>
              <a:t>Image Sensor Functionality</a:t>
            </a:r>
            <a:endParaRPr/>
          </a:p>
          <a:p>
            <a:pPr marL="0" lvl="0" indent="0" algn="l" rtl="0">
              <a:spcBef>
                <a:spcPts val="0"/>
              </a:spcBef>
              <a:spcAft>
                <a:spcPts val="0"/>
              </a:spcAft>
              <a:buNone/>
            </a:pPr>
            <a:r>
              <a:rPr lang="en"/>
              <a:t>Step1: Photoelectric conversion. </a:t>
            </a:r>
            <a:r>
              <a:rPr lang="en">
                <a:solidFill>
                  <a:schemeClr val="dk1"/>
                </a:solidFill>
              </a:rPr>
              <a:t>Step2:Charge Accumulation. Step3: Transfer Signal. Step4: Signal Detection, Step5: Analog to Digital Conversion</a:t>
            </a:r>
            <a:endParaRPr>
              <a:solidFill>
                <a:schemeClr val="dk1"/>
              </a:solidFill>
            </a:endParaRPr>
          </a:p>
          <a:p>
            <a:pPr marL="0" lvl="0" indent="0" algn="l" rtl="0">
              <a:lnSpc>
                <a:spcPct val="115000"/>
              </a:lnSpc>
              <a:spcBef>
                <a:spcPts val="0"/>
              </a:spcBef>
              <a:spcAft>
                <a:spcPts val="0"/>
              </a:spcAft>
              <a:buNone/>
            </a:pPr>
            <a:r>
              <a:rPr lang="en" sz="1200">
                <a:solidFill>
                  <a:schemeClr val="dk1"/>
                </a:solidFill>
              </a:rPr>
              <a:t>Image sensor captures photons from target view, then converts photons to electrons. With the electron, the sensor manipulates the harnessed charge to a signal charge. The signal charge is then sent to a detector node which converts into a voltage, which is sent to an ADC to become a usabe digital values.</a:t>
            </a:r>
            <a:endParaRPr sz="1200">
              <a:solidFill>
                <a:schemeClr val="dk1"/>
              </a:solidFill>
            </a:endParaRPr>
          </a:p>
          <a:p>
            <a:pPr marL="0" lvl="0" indent="0" algn="l" rtl="0">
              <a:lnSpc>
                <a:spcPct val="100000"/>
              </a:lnSpc>
              <a:spcBef>
                <a:spcPts val="1600"/>
              </a:spcBef>
              <a:spcAft>
                <a:spcPts val="0"/>
              </a:spcAft>
              <a:buClr>
                <a:schemeClr val="dk1"/>
              </a:buClr>
              <a:buSzPts val="1100"/>
              <a:buFont typeface="Arial"/>
              <a:buNone/>
            </a:pPr>
            <a:r>
              <a:rPr lang="en" sz="1250">
                <a:solidFill>
                  <a:srgbClr val="3C4043"/>
                </a:solidFill>
                <a:highlight>
                  <a:srgbClr val="FFFFFF"/>
                </a:highlight>
                <a:latin typeface="Roboto"/>
                <a:ea typeface="Roboto"/>
                <a:cs typeface="Roboto"/>
                <a:sym typeface="Roboto"/>
              </a:rPr>
              <a:t>The resolution of the image sensor is not mentioned in either the maximise or minimise list. Maximising the resolution will maximise the star tracker's accuracy, but it will also maximise its power consumption due to the large amounts of memory and computation required to process the images. Therefore, a compromise for the resolution must be found. Very few modern star trackers have a resolution of less than 512 x 512 pixels.</a:t>
            </a:r>
            <a:endParaRPr sz="1250">
              <a:solidFill>
                <a:srgbClr val="3C4043"/>
              </a:solidFill>
              <a:highlight>
                <a:srgbClr val="FFFFFF"/>
              </a:highlight>
              <a:latin typeface="Roboto"/>
              <a:ea typeface="Roboto"/>
              <a:cs typeface="Roboto"/>
              <a:sym typeface="Roboto"/>
            </a:endParaRPr>
          </a:p>
          <a:p>
            <a:pPr marL="0" lvl="0" indent="0" algn="l" rtl="0">
              <a:lnSpc>
                <a:spcPct val="115000"/>
              </a:lnSpc>
              <a:spcBef>
                <a:spcPts val="1600"/>
              </a:spcBef>
              <a:spcAft>
                <a:spcPts val="0"/>
              </a:spcAft>
              <a:buNone/>
            </a:pPr>
            <a:endParaRPr sz="1050">
              <a:solidFill>
                <a:srgbClr val="3C4043"/>
              </a:solidFill>
              <a:highlight>
                <a:srgbClr val="FFFFFF"/>
              </a:highlight>
              <a:latin typeface="Roboto"/>
              <a:ea typeface="Roboto"/>
              <a:cs typeface="Roboto"/>
              <a:sym typeface="Roboto"/>
            </a:endParaRPr>
          </a:p>
          <a:p>
            <a:pPr marL="0" lvl="0" indent="0" algn="l" rtl="0">
              <a:spcBef>
                <a:spcPts val="160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f6fd72fcfd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f6fd72fcfd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Red line indicates peak QE, this happens to fall right in the range of our assumption of stellar wavelength</a:t>
            </a:r>
            <a:endParaRPr sz="15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f6fd72fcfd_17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f6fd72fcfd_17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Red line indicates peak QE, this happens to fall right in the range of our assumption of stellar wavelength</a:t>
            </a:r>
            <a:endParaRPr sz="15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f5a4098fd5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f5a4098fd5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a:p>
            <a:pPr marL="0" lvl="0" indent="0" algn="l" rtl="0">
              <a:spcBef>
                <a:spcPts val="0"/>
              </a:spcBef>
              <a:spcAft>
                <a:spcPts val="0"/>
              </a:spcAft>
              <a:buNone/>
            </a:pPr>
            <a:endParaRPr/>
          </a:p>
          <a:p>
            <a:pPr marL="0" lvl="0" indent="0" algn="l" rtl="0">
              <a:spcBef>
                <a:spcPts val="0"/>
              </a:spcBef>
              <a:spcAft>
                <a:spcPts val="0"/>
              </a:spcAft>
              <a:buNone/>
            </a:pPr>
            <a:r>
              <a:rPr lang="en"/>
              <a:t>Tetra3 is open source -- this is how it works without any modifications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f004f3eab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f004f3eab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QUAID (30sec-1min) </a:t>
            </a:r>
            <a:endParaRPr b="1"/>
          </a:p>
          <a:p>
            <a:pPr marL="0" lvl="0" indent="0" algn="l" rtl="0">
              <a:spcBef>
                <a:spcPts val="0"/>
              </a:spcBef>
              <a:spcAft>
                <a:spcPts val="0"/>
              </a:spcAft>
              <a:buNone/>
            </a:pPr>
            <a:r>
              <a:rPr lang="en" b="1"/>
              <a:t>CubIST </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Could include pics in this slide</a:t>
            </a:r>
            <a:endParaRPr b="1"/>
          </a:p>
          <a:p>
            <a:pPr marL="0" lvl="0" indent="0" algn="l" rtl="0">
              <a:spcBef>
                <a:spcPts val="0"/>
              </a:spcBef>
              <a:spcAft>
                <a:spcPts val="0"/>
              </a:spcAft>
              <a:buNone/>
            </a:pPr>
            <a:r>
              <a:rPr lang="en" b="1"/>
              <a:t>d/n know what a baffle</a:t>
            </a:r>
            <a:endParaRPr b="1"/>
          </a:p>
          <a:p>
            <a:pPr marL="0" lvl="0" indent="0" algn="l" rtl="0">
              <a:spcBef>
                <a:spcPts val="0"/>
              </a:spcBef>
              <a:spcAft>
                <a:spcPts val="0"/>
              </a:spcAft>
              <a:buNone/>
            </a:pPr>
            <a:r>
              <a:rPr lang="en" b="1"/>
              <a:t>Show pic of standard star tracker</a:t>
            </a:r>
            <a:endParaRPr b="1"/>
          </a:p>
          <a:p>
            <a:pPr marL="0" lvl="0" indent="0" algn="ctr" rtl="0">
              <a:lnSpc>
                <a:spcPct val="115000"/>
              </a:lnSpc>
              <a:spcBef>
                <a:spcPts val="0"/>
              </a:spcBef>
              <a:spcAft>
                <a:spcPts val="1600"/>
              </a:spcAft>
              <a:buClr>
                <a:schemeClr val="dk1"/>
              </a:buClr>
              <a:buSzPts val="1100"/>
              <a:buFont typeface="Arial"/>
              <a:buNone/>
            </a:pPr>
            <a:r>
              <a:rPr lang="en" sz="1400">
                <a:solidFill>
                  <a:srgbClr val="695D46"/>
                </a:solidFill>
                <a:latin typeface="Open Sans"/>
                <a:ea typeface="Open Sans"/>
                <a:cs typeface="Open Sans"/>
                <a:sym typeface="Open Sans"/>
              </a:rPr>
              <a:t>CubIST’s highest level objective is to </a:t>
            </a:r>
            <a:r>
              <a:rPr lang="en" sz="1400" b="1">
                <a:solidFill>
                  <a:srgbClr val="695D46"/>
                </a:solidFill>
                <a:latin typeface="Open Sans"/>
                <a:ea typeface="Open Sans"/>
                <a:cs typeface="Open Sans"/>
                <a:sym typeface="Open Sans"/>
              </a:rPr>
              <a:t>output a quaternion</a:t>
            </a:r>
            <a:r>
              <a:rPr lang="en" sz="1400">
                <a:solidFill>
                  <a:srgbClr val="695D46"/>
                </a:solidFill>
                <a:latin typeface="Open Sans"/>
                <a:ea typeface="Open Sans"/>
                <a:cs typeface="Open Sans"/>
                <a:sym typeface="Open Sans"/>
              </a:rPr>
              <a:t> which defines the satellite’s orientation about a single axis offset by a angle of rotation. CubIST also prioritizes a </a:t>
            </a:r>
            <a:r>
              <a:rPr lang="en" sz="1400" b="1">
                <a:solidFill>
                  <a:srgbClr val="695D46"/>
                </a:solidFill>
                <a:latin typeface="Open Sans"/>
                <a:ea typeface="Open Sans"/>
                <a:cs typeface="Open Sans"/>
                <a:sym typeface="Open Sans"/>
              </a:rPr>
              <a:t>baffle</a:t>
            </a:r>
            <a:r>
              <a:rPr lang="en" sz="1400">
                <a:solidFill>
                  <a:srgbClr val="695D46"/>
                </a:solidFill>
                <a:latin typeface="Open Sans"/>
                <a:ea typeface="Open Sans"/>
                <a:cs typeface="Open Sans"/>
                <a:sym typeface="Open Sans"/>
              </a:rPr>
              <a:t> which functions as a camera hood that </a:t>
            </a:r>
            <a:r>
              <a:rPr lang="en" sz="1400" b="1">
                <a:solidFill>
                  <a:srgbClr val="695D46"/>
                </a:solidFill>
                <a:latin typeface="Open Sans"/>
                <a:ea typeface="Open Sans"/>
                <a:cs typeface="Open Sans"/>
                <a:sym typeface="Open Sans"/>
              </a:rPr>
              <a:t>attenuates stray light entering the optical system</a:t>
            </a:r>
            <a:r>
              <a:rPr lang="en" sz="1400">
                <a:solidFill>
                  <a:srgbClr val="695D46"/>
                </a:solidFill>
                <a:latin typeface="Open Sans"/>
                <a:ea typeface="Open Sans"/>
                <a:cs typeface="Open Sans"/>
                <a:sym typeface="Open Sans"/>
              </a:rPr>
              <a:t>. </a:t>
            </a:r>
            <a:endParaRPr b="1"/>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f543aaeac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f543aaeac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(what options/types of options were considered?)</a:t>
            </a:r>
            <a:endParaRPr/>
          </a:p>
          <a:p>
            <a:pPr marL="457200" lvl="0" indent="-298450" algn="l" rtl="0">
              <a:spcBef>
                <a:spcPts val="0"/>
              </a:spcBef>
              <a:spcAft>
                <a:spcPts val="0"/>
              </a:spcAft>
              <a:buSzPts val="1100"/>
              <a:buChar char="●"/>
            </a:pPr>
            <a:r>
              <a:rPr lang="en"/>
              <a:t>(What was the most important principle of the decision? relate to CPEs)</a:t>
            </a:r>
            <a:endParaRPr/>
          </a:p>
          <a:p>
            <a:pPr marL="914400" lvl="1" indent="-298450" algn="l" rtl="0">
              <a:spcBef>
                <a:spcPts val="0"/>
              </a:spcBef>
              <a:spcAft>
                <a:spcPts val="0"/>
              </a:spcAft>
              <a:buSzPts val="1100"/>
              <a:buChar char="○"/>
            </a:pPr>
            <a:r>
              <a:rPr lang="en"/>
              <a:t>Speed</a:t>
            </a:r>
            <a:endParaRPr/>
          </a:p>
          <a:p>
            <a:pPr marL="914400" lvl="1" indent="-298450" algn="l" rtl="0">
              <a:spcBef>
                <a:spcPts val="0"/>
              </a:spcBef>
              <a:spcAft>
                <a:spcPts val="0"/>
              </a:spcAft>
              <a:buSzPts val="1100"/>
              <a:buChar char="○"/>
            </a:pPr>
            <a:r>
              <a:rPr lang="en"/>
              <a:t>Interfacing </a:t>
            </a:r>
            <a:endParaRPr/>
          </a:p>
          <a:p>
            <a:pPr marL="457200" lvl="0" indent="-298450" algn="l" rtl="0">
              <a:spcBef>
                <a:spcPts val="0"/>
              </a:spcBef>
              <a:spcAft>
                <a:spcPts val="0"/>
              </a:spcAft>
              <a:buSzPts val="1100"/>
              <a:buChar char="●"/>
            </a:pPr>
            <a:r>
              <a:rPr lang="en"/>
              <a:t>(show that the chosen option is feasible given the abilities of existing star trackers)</a:t>
            </a:r>
            <a:endParaRPr/>
          </a:p>
          <a:p>
            <a:pPr marL="457200" lvl="0" indent="-298450" algn="l" rtl="0">
              <a:spcBef>
                <a:spcPts val="0"/>
              </a:spcBef>
              <a:spcAft>
                <a:spcPts val="0"/>
              </a:spcAft>
              <a:buSzPts val="1100"/>
              <a:buChar char="●"/>
            </a:pPr>
            <a:r>
              <a:rPr lang="en"/>
              <a:t>(show that the chosen option is feasible regarding compatibility with other subsystems)</a:t>
            </a:r>
            <a:endParaRPr/>
          </a:p>
          <a:p>
            <a:pPr marL="914400" lvl="1" indent="-298450" algn="l" rtl="0">
              <a:spcBef>
                <a:spcPts val="0"/>
              </a:spcBef>
              <a:spcAft>
                <a:spcPts val="0"/>
              </a:spcAft>
              <a:buSzPts val="1100"/>
              <a:buChar char="○"/>
            </a:pPr>
            <a:r>
              <a:rPr lang="en"/>
              <a:t>Compatible with raspi</a:t>
            </a:r>
            <a:endParaRPr/>
          </a:p>
          <a:p>
            <a:pPr marL="914400" lvl="1" indent="-298450" algn="l" rtl="0">
              <a:spcBef>
                <a:spcPts val="0"/>
              </a:spcBef>
              <a:spcAft>
                <a:spcPts val="0"/>
              </a:spcAft>
              <a:buSzPts val="1100"/>
              <a:buChar char="○"/>
            </a:pPr>
            <a:r>
              <a:rPr lang="en"/>
              <a:t>Can accommodate multiple image formats and FOVs</a:t>
            </a:r>
            <a:endParaRPr/>
          </a:p>
          <a:p>
            <a:pPr marL="457200" lvl="0" indent="-298450" algn="l" rtl="0">
              <a:spcBef>
                <a:spcPts val="0"/>
              </a:spcBef>
              <a:spcAft>
                <a:spcPts val="0"/>
              </a:spcAft>
              <a:buSzPts val="1100"/>
              <a:buChar char="●"/>
            </a:pPr>
            <a:r>
              <a:rPr lang="en"/>
              <a:t>(show that the chosen option is feasible in terms of functional requirements, design requirements, resources, and class time/money constraints)</a:t>
            </a:r>
            <a:endParaRPr/>
          </a:p>
          <a:p>
            <a:pPr marL="914400" lvl="1" indent="-298450" algn="l" rtl="0">
              <a:spcBef>
                <a:spcPts val="0"/>
              </a:spcBef>
              <a:spcAft>
                <a:spcPts val="0"/>
              </a:spcAft>
              <a:buSzPts val="1100"/>
              <a:buChar char="○"/>
            </a:pPr>
            <a:r>
              <a:rPr lang="en"/>
              <a:t>Meets all requirements</a:t>
            </a:r>
            <a:endParaRPr/>
          </a:p>
          <a:p>
            <a:pPr marL="1371600" lvl="2" indent="-298450" algn="l" rtl="0">
              <a:spcBef>
                <a:spcPts val="0"/>
              </a:spcBef>
              <a:spcAft>
                <a:spcPts val="0"/>
              </a:spcAft>
              <a:buSzPts val="1100"/>
              <a:buChar char="■"/>
            </a:pPr>
            <a:r>
              <a:rPr lang="en"/>
              <a:t>Accuracy</a:t>
            </a:r>
            <a:endParaRPr/>
          </a:p>
          <a:p>
            <a:pPr marL="1371600" lvl="2" indent="-298450" algn="l" rtl="0">
              <a:spcBef>
                <a:spcPts val="0"/>
              </a:spcBef>
              <a:spcAft>
                <a:spcPts val="0"/>
              </a:spcAft>
              <a:buSzPts val="1100"/>
              <a:buChar char="■"/>
            </a:pPr>
            <a:r>
              <a:rPr lang="en"/>
              <a:t>Speed</a:t>
            </a:r>
            <a:endParaRPr/>
          </a:p>
          <a:p>
            <a:pPr marL="914400" lvl="1" indent="-298450" algn="l" rtl="0">
              <a:spcBef>
                <a:spcPts val="0"/>
              </a:spcBef>
              <a:spcAft>
                <a:spcPts val="0"/>
              </a:spcAft>
              <a:buSzPts val="1100"/>
              <a:buChar char="○"/>
            </a:pPr>
            <a:r>
              <a:rPr lang="en"/>
              <a:t>Open Source - free</a:t>
            </a:r>
            <a:endParaRPr/>
          </a:p>
          <a:p>
            <a:pPr marL="1371600" lvl="2" indent="-298450" algn="l" rtl="0">
              <a:spcBef>
                <a:spcPts val="0"/>
              </a:spcBef>
              <a:spcAft>
                <a:spcPts val="0"/>
              </a:spcAft>
              <a:buSzPts val="1100"/>
              <a:buChar char="■"/>
            </a:pPr>
            <a:r>
              <a:rPr lang="en"/>
              <a:t>Can easily be modified</a:t>
            </a:r>
            <a:endParaRPr/>
          </a:p>
          <a:p>
            <a:pPr marL="457200" lvl="0" indent="-298450" algn="l" rtl="0">
              <a:spcBef>
                <a:spcPts val="0"/>
              </a:spcBef>
              <a:spcAft>
                <a:spcPts val="0"/>
              </a:spcAft>
              <a:buSzPts val="1100"/>
              <a:buChar char="●"/>
            </a:pPr>
            <a:r>
              <a:rPr lang="en"/>
              <a:t>(for each “chosen” element, explicitly state quantities like power, cost, mass, etc -&gt; add up to show total budget tables at end)</a:t>
            </a:r>
            <a:endParaRPr/>
          </a:p>
          <a:p>
            <a:pPr marL="457200" lvl="0" indent="-298450" algn="l" rtl="0">
              <a:spcBef>
                <a:spcPts val="0"/>
              </a:spcBef>
              <a:spcAft>
                <a:spcPts val="0"/>
              </a:spcAft>
              <a:buSzPts val="1100"/>
              <a:buChar char="●"/>
            </a:pPr>
            <a:r>
              <a:rPr lang="en"/>
              <a:t>Sources of error; safety margin</a:t>
            </a:r>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f1d6c8dd3f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f1d6c8dd3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Explicitly highlight what ours will do that others don’t - this is not a process, it is uniqueness - faster, more accurate, more compatible with cubesats</a:t>
            </a:r>
            <a:endParaRPr/>
          </a:p>
          <a:p>
            <a:pPr marL="0" lvl="0" indent="0" algn="l" rtl="0">
              <a:spcBef>
                <a:spcPts val="0"/>
              </a:spcBef>
              <a:spcAft>
                <a:spcPts val="0"/>
              </a:spcAft>
              <a:buNone/>
            </a:pPr>
            <a:endParaRPr/>
          </a:p>
          <a:p>
            <a:pPr marL="0" lvl="0" indent="0" algn="l" rtl="0">
              <a:spcBef>
                <a:spcPts val="0"/>
              </a:spcBef>
              <a:spcAft>
                <a:spcPts val="0"/>
              </a:spcAft>
              <a:buNone/>
            </a:pPr>
            <a:r>
              <a:rPr lang="en"/>
              <a:t>Matt</a:t>
            </a:r>
            <a:endParaRPr/>
          </a:p>
          <a:p>
            <a:pPr marL="0" lvl="0" indent="0" algn="l" rtl="0">
              <a:spcBef>
                <a:spcPts val="0"/>
              </a:spcBef>
              <a:spcAft>
                <a:spcPts val="0"/>
              </a:spcAft>
              <a:buNone/>
            </a:pPr>
            <a:endParaRPr/>
          </a:p>
          <a:p>
            <a:pPr marL="0" lvl="0" indent="0" algn="l" rtl="0">
              <a:spcBef>
                <a:spcPts val="0"/>
              </a:spcBef>
              <a:spcAft>
                <a:spcPts val="0"/>
              </a:spcAft>
              <a:buNone/>
            </a:pPr>
            <a:r>
              <a:rPr lang="en"/>
              <a:t>Ours will do these… tetra3 does not yet</a:t>
            </a:r>
            <a:endParaRPr/>
          </a:p>
          <a:p>
            <a:pPr marL="0" lvl="0" indent="0" algn="l" rtl="0">
              <a:spcBef>
                <a:spcPts val="0"/>
              </a:spcBef>
              <a:spcAft>
                <a:spcPts val="0"/>
              </a:spcAft>
              <a:buNone/>
            </a:pPr>
            <a:r>
              <a:rPr lang="en"/>
              <a:t>Might be too detailed - move this to a backup or even future capabilities </a:t>
            </a:r>
            <a:endParaRPr/>
          </a:p>
          <a:p>
            <a:pPr marL="0" lvl="0" indent="0" algn="l" rtl="0">
              <a:spcBef>
                <a:spcPts val="0"/>
              </a:spcBef>
              <a:spcAft>
                <a:spcPts val="0"/>
              </a:spcAft>
              <a:buNone/>
            </a:pPr>
            <a:endParaRPr/>
          </a:p>
          <a:p>
            <a:pPr marL="0" lvl="0" indent="0" algn="l" rtl="0">
              <a:spcBef>
                <a:spcPts val="0"/>
              </a:spcBef>
              <a:spcAft>
                <a:spcPts val="0"/>
              </a:spcAft>
              <a:buNone/>
            </a:pPr>
            <a:r>
              <a:rPr lang="en"/>
              <a:t>Demonstrate how we can use the sw</a:t>
            </a:r>
            <a:endParaRPr/>
          </a:p>
          <a:p>
            <a:pPr marL="0" lvl="0" indent="0" algn="l" rtl="0">
              <a:spcBef>
                <a:spcPts val="0"/>
              </a:spcBef>
              <a:spcAft>
                <a:spcPts val="0"/>
              </a:spcAft>
              <a:buNone/>
            </a:pPr>
            <a:endParaRPr/>
          </a:p>
          <a:p>
            <a:pPr marL="0" lvl="0" indent="0" algn="l" rtl="0">
              <a:spcBef>
                <a:spcPts val="0"/>
              </a:spcBef>
              <a:spcAft>
                <a:spcPts val="0"/>
              </a:spcAft>
              <a:buNone/>
            </a:pPr>
            <a:r>
              <a:rPr lang="en"/>
              <a:t>Move to backup</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f5a4098fd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f5a4098fd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Should I include testing materials?</a:t>
            </a:r>
            <a:endParaRPr/>
          </a:p>
          <a:p>
            <a:pPr marL="0" lvl="0" indent="0" algn="l" rtl="0">
              <a:spcBef>
                <a:spcPts val="0"/>
              </a:spcBef>
              <a:spcAft>
                <a:spcPts val="0"/>
              </a:spcAft>
              <a:buNone/>
            </a:pPr>
            <a:endParaRPr/>
          </a:p>
          <a:p>
            <a:pPr marL="0" lvl="0" indent="0" algn="l" rtl="0">
              <a:spcBef>
                <a:spcPts val="0"/>
              </a:spcBef>
              <a:spcAft>
                <a:spcPts val="0"/>
              </a:spcAft>
              <a:buNone/>
            </a:pPr>
            <a:r>
              <a:rPr lang="en"/>
              <a:t>https://dlscorp.com/shop/ls-6020-1-3-0-m12-mount-lens/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f6de00d31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f6de00d31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Should I include testing materials?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f6fd72fcfd_1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f6fd72fcfd_1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Should I include testing materials?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f5bb5bdbe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f5bb5bdbe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f5bb5bdbe8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f5bb5bdbe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f5bb5bdbe8_1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f5bb5bdbe8_1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significance/meaning of orange vs white font</a:t>
            </a:r>
            <a:endParaRPr/>
          </a:p>
          <a:p>
            <a:pPr marL="0" lvl="0" indent="0" algn="l" rtl="0">
              <a:spcBef>
                <a:spcPts val="0"/>
              </a:spcBef>
              <a:spcAft>
                <a:spcPts val="0"/>
              </a:spcAft>
              <a:buNone/>
            </a:pPr>
            <a:r>
              <a:rPr lang="en"/>
              <a:t>Want to delineate between ultimate operational goal, and what we will be doing with it to verify on the ground that it works</a:t>
            </a:r>
            <a:endParaRPr/>
          </a:p>
          <a:p>
            <a:pPr marL="0" lvl="0" indent="0" algn="l" rtl="0">
              <a:spcBef>
                <a:spcPts val="0"/>
              </a:spcBef>
              <a:spcAft>
                <a:spcPts val="0"/>
              </a:spcAft>
              <a:buNone/>
            </a:pPr>
            <a:r>
              <a:rPr lang="en"/>
              <a:t>Have to make it clear what use case is, and what test on ground looks like</a:t>
            </a:r>
            <a:endParaRPr/>
          </a:p>
          <a:p>
            <a:pPr marL="0" lvl="0" indent="0" algn="l" rtl="0">
              <a:spcBef>
                <a:spcPts val="0"/>
              </a:spcBef>
              <a:spcAft>
                <a:spcPts val="0"/>
              </a:spcAft>
              <a:buNone/>
            </a:pPr>
            <a:r>
              <a:rPr lang="en"/>
              <a:t>May ot be worth showing this version here</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f5bb5bdbe8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f5bb5bdbe8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f5a4098fd5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f5a4098fd5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f6de00d318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f6de00d318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NATALIE (1.5-2min)</a:t>
            </a:r>
            <a:endParaRPr b="1"/>
          </a:p>
          <a:p>
            <a:pPr marL="0" lvl="0" indent="0" algn="l" rtl="0">
              <a:spcBef>
                <a:spcPts val="0"/>
              </a:spcBef>
              <a:spcAft>
                <a:spcPts val="0"/>
              </a:spcAft>
              <a:buNone/>
            </a:pPr>
            <a:endParaRPr/>
          </a:p>
          <a:p>
            <a:pPr marL="0" lvl="0" indent="0" algn="l" rtl="0">
              <a:spcBef>
                <a:spcPts val="0"/>
              </a:spcBef>
              <a:spcAft>
                <a:spcPts val="0"/>
              </a:spcAft>
              <a:buNone/>
            </a:pPr>
            <a:r>
              <a:rPr lang="en"/>
              <a:t>4th box: quaternion: describes rotation of body frame wrt inertial frame in terms of 1 single rotation axis (in terms of the body unit vectors), and 1 euler angle of rotation</a:t>
            </a:r>
            <a:endParaRPr/>
          </a:p>
          <a:p>
            <a:pPr marL="0" lvl="0" indent="0" algn="l" rtl="0">
              <a:spcBef>
                <a:spcPts val="0"/>
              </a:spcBef>
              <a:spcAft>
                <a:spcPts val="0"/>
              </a:spcAft>
              <a:buNone/>
            </a:pPr>
            <a:r>
              <a:rPr lang="en"/>
              <a:t>Have sun or moon in here</a:t>
            </a:r>
            <a:endParaRPr/>
          </a:p>
          <a:p>
            <a:pPr marL="0" lvl="0" indent="0" algn="l" rtl="0">
              <a:spcBef>
                <a:spcPts val="0"/>
              </a:spcBef>
              <a:spcAft>
                <a:spcPts val="0"/>
              </a:spcAft>
              <a:buNone/>
            </a:pPr>
            <a:r>
              <a:rPr lang="en"/>
              <a:t>5th col - talk about baffle</a:t>
            </a:r>
            <a:endParaRPr/>
          </a:p>
          <a:p>
            <a:pPr marL="0" lvl="0" indent="0" algn="l" rtl="0">
              <a:spcBef>
                <a:spcPts val="0"/>
              </a:spcBef>
              <a:spcAft>
                <a:spcPts val="0"/>
              </a:spcAft>
              <a:buNone/>
            </a:pPr>
            <a:r>
              <a:rPr lang="en"/>
              <a:t>Can take a whole slide just for step 1 - baffle, sun, etc - want to talk about key elements</a:t>
            </a:r>
            <a:endParaRPr/>
          </a:p>
          <a:p>
            <a:pPr marL="0" lvl="0" indent="0" algn="l" rtl="0">
              <a:spcBef>
                <a:spcPts val="0"/>
              </a:spcBef>
              <a:spcAft>
                <a:spcPts val="0"/>
              </a:spcAft>
              <a:buNone/>
            </a:pPr>
            <a:r>
              <a:rPr lang="en"/>
              <a:t>How does fov impact performance</a:t>
            </a:r>
            <a:endParaRPr/>
          </a:p>
          <a:p>
            <a:pPr marL="0" lvl="0" indent="0" algn="l" rtl="0">
              <a:spcBef>
                <a:spcPts val="0"/>
              </a:spcBef>
              <a:spcAft>
                <a:spcPts val="0"/>
              </a:spcAft>
              <a:buNone/>
            </a:pPr>
            <a:r>
              <a:rPr lang="en"/>
              <a:t>What axis/frame - emphasize more</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f5bb5bdbe8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f5bb5bdbe8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f5bb5bdbe8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f5bb5bdbe8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f5bb5bdbe8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f5bb5bdbe8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f1eafeb80a_16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f1eafeb80a_16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f5bb5bdbe8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f5bb5bdbe8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f1eafeb80a_17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f1eafeb80a_1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f5bb5bdbe8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f5bb5bdbe8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f5bb5bdbe8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f5bb5bdbe8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f58347202f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f58347202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NATALIE (1min) </a:t>
            </a:r>
            <a:endParaRPr b="1"/>
          </a:p>
          <a:p>
            <a:pPr marL="0" lvl="0" indent="0" algn="l" rtl="0">
              <a:spcBef>
                <a:spcPts val="0"/>
              </a:spcBef>
              <a:spcAft>
                <a:spcPts val="0"/>
              </a:spcAft>
              <a:buNone/>
            </a:pPr>
            <a:endParaRPr/>
          </a:p>
          <a:p>
            <a:pPr marL="0" lvl="0" indent="0" algn="l" rtl="0">
              <a:spcBef>
                <a:spcPts val="0"/>
              </a:spcBef>
              <a:spcAft>
                <a:spcPts val="0"/>
              </a:spcAft>
              <a:buNone/>
            </a:pPr>
            <a:r>
              <a:rPr lang="en"/>
              <a:t>Could be easier to do lower bit rate and sample rate</a:t>
            </a:r>
            <a:endParaRPr/>
          </a:p>
          <a:p>
            <a:pPr marL="0" lvl="0" indent="0" algn="l" rtl="0">
              <a:spcBef>
                <a:spcPts val="0"/>
              </a:spcBef>
              <a:spcAft>
                <a:spcPts val="0"/>
              </a:spcAft>
              <a:buNone/>
            </a:pPr>
            <a:r>
              <a:rPr lang="en"/>
              <a:t>Absolute accuracy of pointing angle: 0.05 degrees</a:t>
            </a:r>
            <a:endParaRPr/>
          </a:p>
          <a:p>
            <a:pPr marL="0" lvl="0" indent="0" algn="l" rtl="0">
              <a:spcBef>
                <a:spcPts val="0"/>
              </a:spcBef>
              <a:spcAft>
                <a:spcPts val="0"/>
              </a:spcAft>
              <a:buNone/>
            </a:pPr>
            <a:r>
              <a:rPr lang="en"/>
              <a:t>Important components, and why - emphasize, knowing steps of conops, which components are doing which tasks</a:t>
            </a:r>
            <a:endParaRPr/>
          </a:p>
          <a:p>
            <a:pPr marL="0" lvl="0" indent="0" algn="l" rtl="0">
              <a:spcBef>
                <a:spcPts val="0"/>
              </a:spcBef>
              <a:spcAft>
                <a:spcPts val="0"/>
              </a:spcAft>
              <a:buNone/>
            </a:pPr>
            <a:endParaRPr/>
          </a:p>
          <a:p>
            <a:pPr marL="0" lvl="0" indent="0" algn="l" rtl="0">
              <a:spcBef>
                <a:spcPts val="0"/>
              </a:spcBef>
              <a:spcAft>
                <a:spcPts val="0"/>
              </a:spcAft>
              <a:buNone/>
            </a:pPr>
            <a:r>
              <a:rPr lang="en"/>
              <a:t>Define what a baffle is - intended to reduce stray light s/t star tracker is able to adequately recognize patterns by comparing to mean brightness of background - bg cannot be too dominant</a:t>
            </a:r>
            <a:endParaRPr/>
          </a:p>
          <a:p>
            <a:pPr marL="0" lvl="0" indent="0" algn="l" rtl="0">
              <a:spcBef>
                <a:spcPts val="0"/>
              </a:spcBef>
              <a:spcAft>
                <a:spcPts val="0"/>
              </a:spcAft>
              <a:buNone/>
            </a:pPr>
            <a:endParaRPr/>
          </a:p>
          <a:p>
            <a:pPr marL="0" lvl="0" indent="0" algn="l" rtl="0">
              <a:spcBef>
                <a:spcPts val="0"/>
              </a:spcBef>
              <a:spcAft>
                <a:spcPts val="0"/>
              </a:spcAft>
              <a:buNone/>
            </a:pPr>
            <a:r>
              <a:rPr lang="en"/>
              <a:t>Anything tinted blue/turquoise is input/output</a:t>
            </a:r>
            <a:endParaRPr/>
          </a:p>
          <a:p>
            <a:pPr marL="0" lvl="0" indent="0" algn="l" rtl="0">
              <a:spcBef>
                <a:spcPts val="0"/>
              </a:spcBef>
              <a:spcAft>
                <a:spcPts val="0"/>
              </a:spcAft>
              <a:buNone/>
            </a:pPr>
            <a:r>
              <a:rPr lang="en"/>
              <a:t>Anything purple is memory</a:t>
            </a:r>
            <a:endParaRPr/>
          </a:p>
          <a:p>
            <a:pPr marL="0" lvl="0" indent="0" algn="l" rtl="0">
              <a:spcBef>
                <a:spcPts val="0"/>
              </a:spcBef>
              <a:spcAft>
                <a:spcPts val="0"/>
              </a:spcAft>
              <a:buNone/>
            </a:pPr>
            <a:endParaRPr/>
          </a:p>
          <a:p>
            <a:pPr marL="0" lvl="0" indent="0" algn="l" rtl="0">
              <a:spcBef>
                <a:spcPts val="0"/>
              </a:spcBef>
              <a:spcAft>
                <a:spcPts val="0"/>
              </a:spcAft>
              <a:buNone/>
            </a:pPr>
            <a:r>
              <a:rPr lang="en"/>
              <a:t>Success heavily relies on image processing and pattern matching</a:t>
            </a:r>
            <a:endParaRPr/>
          </a:p>
          <a:p>
            <a:pPr marL="0" lvl="0" indent="0" algn="l" rtl="0">
              <a:spcBef>
                <a:spcPts val="0"/>
              </a:spcBef>
              <a:spcAft>
                <a:spcPts val="0"/>
              </a:spcAft>
              <a:buNone/>
            </a:pPr>
            <a:endParaRPr/>
          </a:p>
          <a:p>
            <a:pPr marL="0" lvl="0" indent="0" algn="l" rtl="0">
              <a:spcBef>
                <a:spcPts val="0"/>
              </a:spcBef>
              <a:spcAft>
                <a:spcPts val="0"/>
              </a:spcAft>
              <a:buNone/>
            </a:pPr>
            <a:r>
              <a:rPr lang="en"/>
              <a:t>Say something about pixel size here? 12 bits dn tell anything without pixel size</a:t>
            </a:r>
            <a:endParaRPr/>
          </a:p>
          <a:p>
            <a:pPr marL="0" lvl="0" indent="0" algn="l" rtl="0">
              <a:spcBef>
                <a:spcPts val="0"/>
              </a:spcBef>
              <a:spcAft>
                <a:spcPts val="0"/>
              </a:spcAft>
              <a:buNone/>
            </a:pPr>
            <a:r>
              <a:rPr lang="en"/>
              <a:t>Be specific about what digital input port is</a:t>
            </a:r>
            <a:endParaRPr/>
          </a:p>
          <a:p>
            <a:pPr marL="0" lvl="0" indent="0" algn="l" rtl="0">
              <a:spcBef>
                <a:spcPts val="0"/>
              </a:spcBef>
              <a:spcAft>
                <a:spcPts val="0"/>
              </a:spcAft>
              <a:buNone/>
            </a:pPr>
            <a:r>
              <a:rPr lang="en"/>
              <a:t>Numbers here vs at end</a:t>
            </a:r>
            <a:endParaRPr/>
          </a:p>
          <a:p>
            <a:pPr marL="0" lvl="0" indent="0" algn="l" rtl="0">
              <a:spcBef>
                <a:spcPts val="0"/>
              </a:spcBef>
              <a:spcAft>
                <a:spcPts val="0"/>
              </a:spcAft>
              <a:buNone/>
            </a:pPr>
            <a:r>
              <a:rPr lang="en"/>
              <a:t>Clean up A vs V</a:t>
            </a:r>
            <a:endParaRPr/>
          </a:p>
          <a:p>
            <a:pPr marL="0" lvl="0" indent="0" algn="l" rtl="0">
              <a:spcBef>
                <a:spcPts val="0"/>
              </a:spcBef>
              <a:spcAft>
                <a:spcPts val="0"/>
              </a:spcAft>
              <a:buNone/>
            </a:pPr>
            <a:r>
              <a:rPr lang="en"/>
              <a:t>Could have 1 fdb w/o info, show again later with numbers</a:t>
            </a:r>
            <a:endParaRPr/>
          </a:p>
          <a:p>
            <a:pPr marL="0" lvl="0" indent="0" algn="l" rtl="0">
              <a:spcBef>
                <a:spcPts val="0"/>
              </a:spcBef>
              <a:spcAft>
                <a:spcPts val="0"/>
              </a:spcAft>
              <a:buNone/>
            </a:pPr>
            <a:endParaRPr/>
          </a:p>
          <a:p>
            <a:pPr marL="0" lvl="0" indent="0" algn="l" rtl="0">
              <a:spcBef>
                <a:spcPts val="0"/>
              </a:spcBef>
              <a:spcAft>
                <a:spcPts val="0"/>
              </a:spcAft>
              <a:buNone/>
            </a:pPr>
            <a:r>
              <a:rPr lang="en"/>
              <a:t>We do not talk anywhere in pres about resolution of image sensor</a:t>
            </a:r>
            <a:endParaRPr/>
          </a:p>
          <a:p>
            <a:pPr marL="0" lvl="0" indent="0" algn="l" rtl="0">
              <a:spcBef>
                <a:spcPts val="0"/>
              </a:spcBef>
              <a:spcAft>
                <a:spcPts val="0"/>
              </a:spcAft>
              <a:buNone/>
            </a:pPr>
            <a:r>
              <a:rPr lang="en"/>
              <a:t>Digital input port - ambiguous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f522ef3ba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f522ef3ba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chemeClr val="dk1"/>
                </a:solidFill>
              </a:rPr>
              <a:t>QUAID (1min)</a:t>
            </a:r>
            <a:br>
              <a:rPr lang="en" sz="1000" b="1">
                <a:solidFill>
                  <a:schemeClr val="dk1"/>
                </a:solidFill>
              </a:rPr>
            </a:br>
            <a:r>
              <a:rPr lang="en" sz="1050">
                <a:solidFill>
                  <a:srgbClr val="3C4043"/>
                </a:solidFill>
                <a:highlight>
                  <a:srgbClr val="FFFFFF"/>
                </a:highlight>
                <a:latin typeface="Roboto"/>
                <a:ea typeface="Roboto"/>
                <a:cs typeface="Roboto"/>
                <a:sym typeface="Roboto"/>
              </a:rPr>
              <a:t>might want to just say "this is what Natalie has already described, formalized as a list of requirements"</a:t>
            </a:r>
            <a:br>
              <a:rPr lang="en" sz="1050">
                <a:solidFill>
                  <a:srgbClr val="3C4043"/>
                </a:solidFill>
                <a:highlight>
                  <a:srgbClr val="FFFFFF"/>
                </a:highlight>
                <a:latin typeface="Roboto"/>
                <a:ea typeface="Roboto"/>
                <a:cs typeface="Roboto"/>
                <a:sym typeface="Roboto"/>
              </a:rPr>
            </a:br>
            <a:endParaRPr sz="1050">
              <a:solidFill>
                <a:srgbClr val="3C4043"/>
              </a:solidFill>
              <a:highlight>
                <a:srgbClr val="FFFFFF"/>
              </a:highlight>
              <a:latin typeface="Roboto"/>
              <a:ea typeface="Roboto"/>
              <a:cs typeface="Roboto"/>
              <a:sym typeface="Roboto"/>
            </a:endParaRPr>
          </a:p>
          <a:p>
            <a:pPr marL="0" lvl="0" indent="0" algn="l" rtl="0">
              <a:lnSpc>
                <a:spcPct val="115000"/>
              </a:lnSpc>
              <a:spcBef>
                <a:spcPts val="1600"/>
              </a:spcBef>
              <a:spcAft>
                <a:spcPts val="1600"/>
              </a:spcAft>
              <a:buNone/>
            </a:pPr>
            <a:r>
              <a:rPr lang="en" sz="1000">
                <a:solidFill>
                  <a:schemeClr val="dk1"/>
                </a:solidFill>
              </a:rPr>
              <a:t>(Show levels of success and/or FR’s - what defines success?)</a:t>
            </a:r>
            <a:endParaRPr sz="10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f522ef3ba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f522ef3ba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150" b="1">
                <a:solidFill>
                  <a:schemeClr val="dk1"/>
                </a:solidFill>
                <a:highlight>
                  <a:srgbClr val="F2F2F2"/>
                </a:highlight>
              </a:rPr>
              <a:t>NATALIE?</a:t>
            </a:r>
            <a:endParaRPr sz="1150" b="1">
              <a:solidFill>
                <a:schemeClr val="dk1"/>
              </a:solidFill>
              <a:highlight>
                <a:srgbClr val="F2F2F2"/>
              </a:highlight>
            </a:endParaRPr>
          </a:p>
          <a:p>
            <a:pPr marL="0" lvl="0" indent="0" algn="l" rtl="0">
              <a:spcBef>
                <a:spcPts val="0"/>
              </a:spcBef>
              <a:spcAft>
                <a:spcPts val="0"/>
              </a:spcAft>
              <a:buNone/>
            </a:pPr>
            <a:r>
              <a:rPr lang="en"/>
              <a:t>Thoughts on bringing up higher such that baseline design is </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cxnSp>
        <p:nvCxnSpPr>
          <p:cNvPr id="11" name="Google Shape;11;p2"/>
          <p:cNvCxnSpPr/>
          <p:nvPr/>
        </p:nvCxnSpPr>
        <p:spPr>
          <a:xfrm>
            <a:off x="7007260" y="2868688"/>
            <a:ext cx="562200" cy="0"/>
          </a:xfrm>
          <a:prstGeom prst="straightConnector1">
            <a:avLst/>
          </a:prstGeom>
          <a:noFill/>
          <a:ln w="76200" cap="flat" cmpd="sng">
            <a:solidFill>
              <a:schemeClr val="lt2"/>
            </a:solidFill>
            <a:prstDash val="solid"/>
            <a:round/>
            <a:headEnd type="none" w="sm" len="sm"/>
            <a:tailEnd type="none" w="sm" len="sm"/>
          </a:ln>
        </p:spPr>
      </p:cxnSp>
      <p:cxnSp>
        <p:nvCxnSpPr>
          <p:cNvPr id="12" name="Google Shape;12;p2"/>
          <p:cNvCxnSpPr/>
          <p:nvPr/>
        </p:nvCxnSpPr>
        <p:spPr>
          <a:xfrm>
            <a:off x="1574560" y="2850052"/>
            <a:ext cx="562200" cy="0"/>
          </a:xfrm>
          <a:prstGeom prst="straightConnector1">
            <a:avLst/>
          </a:prstGeom>
          <a:noFill/>
          <a:ln w="76200" cap="flat" cmpd="sng">
            <a:solidFill>
              <a:schemeClr val="lt2"/>
            </a:solidFill>
            <a:prstDash val="solid"/>
            <a:round/>
            <a:headEnd type="none" w="sm" len="sm"/>
            <a:tailEnd type="none" w="sm" len="sm"/>
          </a:ln>
        </p:spPr>
      </p:cxnSp>
      <p:grpSp>
        <p:nvGrpSpPr>
          <p:cNvPr id="13" name="Google Shape;13;p2"/>
          <p:cNvGrpSpPr/>
          <p:nvPr/>
        </p:nvGrpSpPr>
        <p:grpSpPr>
          <a:xfrm>
            <a:off x="851744" y="1022025"/>
            <a:ext cx="7136668" cy="152400"/>
            <a:chOff x="1346429" y="1011300"/>
            <a:chExt cx="6452100" cy="152400"/>
          </a:xfrm>
        </p:grpSpPr>
        <p:cxnSp>
          <p:nvCxnSpPr>
            <p:cNvPr id="14" name="Google Shape;14;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5" name="Google Shape;15;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6" name="Google Shape;16;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17" name="Google Shape;17;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9" name="Google Shape;19;p2"/>
          <p:cNvPicPr preferRelativeResize="0"/>
          <p:nvPr/>
        </p:nvPicPr>
        <p:blipFill>
          <a:blip r:embed="rId2">
            <a:alphaModFix/>
          </a:blip>
          <a:stretch>
            <a:fillRect/>
          </a:stretch>
        </p:blipFill>
        <p:spPr>
          <a:xfrm>
            <a:off x="927950" y="554650"/>
            <a:ext cx="7136650" cy="393600"/>
          </a:xfrm>
          <a:prstGeom prst="rect">
            <a:avLst/>
          </a:prstGeom>
          <a:noFill/>
          <a:ln>
            <a:noFill/>
          </a:ln>
        </p:spPr>
      </p:pic>
      <p:pic>
        <p:nvPicPr>
          <p:cNvPr id="20" name="Google Shape;20;p2"/>
          <p:cNvPicPr preferRelativeResize="0"/>
          <p:nvPr/>
        </p:nvPicPr>
        <p:blipFill rotWithShape="1">
          <a:blip r:embed="rId3">
            <a:alphaModFix/>
          </a:blip>
          <a:srcRect t="29196" b="28042"/>
          <a:stretch/>
        </p:blipFill>
        <p:spPr>
          <a:xfrm>
            <a:off x="2598650" y="4306042"/>
            <a:ext cx="3946700" cy="67458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
        <p:cNvGrpSpPr/>
        <p:nvPr/>
      </p:nvGrpSpPr>
      <p:grpSpPr>
        <a:xfrm>
          <a:off x="0" y="0"/>
          <a:ext cx="0" cy="0"/>
          <a:chOff x="0" y="0"/>
          <a:chExt cx="0" cy="0"/>
        </a:xfrm>
      </p:grpSpPr>
      <p:sp>
        <p:nvSpPr>
          <p:cNvPr id="69" name="Google Shape;69;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3000"/>
              <a:buNone/>
              <a:defRPr sz="13000">
                <a:solidFill>
                  <a:schemeClr val="accent3"/>
                </a:solidFill>
              </a:defRPr>
            </a:lvl1pPr>
            <a:lvl2pPr lvl="1" algn="ctr" rtl="0">
              <a:spcBef>
                <a:spcPts val="0"/>
              </a:spcBef>
              <a:spcAft>
                <a:spcPts val="0"/>
              </a:spcAft>
              <a:buClr>
                <a:schemeClr val="accent3"/>
              </a:buClr>
              <a:buSzPts val="13000"/>
              <a:buNone/>
              <a:defRPr sz="13000">
                <a:solidFill>
                  <a:schemeClr val="accent3"/>
                </a:solidFill>
              </a:defRPr>
            </a:lvl2pPr>
            <a:lvl3pPr lvl="2" algn="ctr" rtl="0">
              <a:spcBef>
                <a:spcPts val="0"/>
              </a:spcBef>
              <a:spcAft>
                <a:spcPts val="0"/>
              </a:spcAft>
              <a:buClr>
                <a:schemeClr val="accent3"/>
              </a:buClr>
              <a:buSzPts val="13000"/>
              <a:buNone/>
              <a:defRPr sz="13000">
                <a:solidFill>
                  <a:schemeClr val="accent3"/>
                </a:solidFill>
              </a:defRPr>
            </a:lvl3pPr>
            <a:lvl4pPr lvl="3" algn="ctr" rtl="0">
              <a:spcBef>
                <a:spcPts val="0"/>
              </a:spcBef>
              <a:spcAft>
                <a:spcPts val="0"/>
              </a:spcAft>
              <a:buClr>
                <a:schemeClr val="accent3"/>
              </a:buClr>
              <a:buSzPts val="13000"/>
              <a:buNone/>
              <a:defRPr sz="13000">
                <a:solidFill>
                  <a:schemeClr val="accent3"/>
                </a:solidFill>
              </a:defRPr>
            </a:lvl4pPr>
            <a:lvl5pPr lvl="4" algn="ctr" rtl="0">
              <a:spcBef>
                <a:spcPts val="0"/>
              </a:spcBef>
              <a:spcAft>
                <a:spcPts val="0"/>
              </a:spcAft>
              <a:buClr>
                <a:schemeClr val="accent3"/>
              </a:buClr>
              <a:buSzPts val="13000"/>
              <a:buNone/>
              <a:defRPr sz="13000">
                <a:solidFill>
                  <a:schemeClr val="accent3"/>
                </a:solidFill>
              </a:defRPr>
            </a:lvl5pPr>
            <a:lvl6pPr lvl="5" algn="ctr" rtl="0">
              <a:spcBef>
                <a:spcPts val="0"/>
              </a:spcBef>
              <a:spcAft>
                <a:spcPts val="0"/>
              </a:spcAft>
              <a:buClr>
                <a:schemeClr val="accent3"/>
              </a:buClr>
              <a:buSzPts val="13000"/>
              <a:buNone/>
              <a:defRPr sz="13000">
                <a:solidFill>
                  <a:schemeClr val="accent3"/>
                </a:solidFill>
              </a:defRPr>
            </a:lvl6pPr>
            <a:lvl7pPr lvl="6" algn="ctr" rtl="0">
              <a:spcBef>
                <a:spcPts val="0"/>
              </a:spcBef>
              <a:spcAft>
                <a:spcPts val="0"/>
              </a:spcAft>
              <a:buClr>
                <a:schemeClr val="accent3"/>
              </a:buClr>
              <a:buSzPts val="13000"/>
              <a:buNone/>
              <a:defRPr sz="13000">
                <a:solidFill>
                  <a:schemeClr val="accent3"/>
                </a:solidFill>
              </a:defRPr>
            </a:lvl7pPr>
            <a:lvl8pPr lvl="7" algn="ctr" rtl="0">
              <a:spcBef>
                <a:spcPts val="0"/>
              </a:spcBef>
              <a:spcAft>
                <a:spcPts val="0"/>
              </a:spcAft>
              <a:buClr>
                <a:schemeClr val="accent3"/>
              </a:buClr>
              <a:buSzPts val="13000"/>
              <a:buNone/>
              <a:defRPr sz="13000">
                <a:solidFill>
                  <a:schemeClr val="accent3"/>
                </a:solidFill>
              </a:defRPr>
            </a:lvl8pPr>
            <a:lvl9pPr lvl="8" algn="ctr" rtl="0">
              <a:spcBef>
                <a:spcPts val="0"/>
              </a:spcBef>
              <a:spcAft>
                <a:spcPts val="0"/>
              </a:spcAft>
              <a:buClr>
                <a:schemeClr val="accent3"/>
              </a:buClr>
              <a:buSzPts val="13000"/>
              <a:buNone/>
              <a:defRPr sz="13000">
                <a:solidFill>
                  <a:schemeClr val="accent3"/>
                </a:solidFill>
              </a:defRPr>
            </a:lvl9pPr>
          </a:lstStyle>
          <a:p>
            <a:r>
              <a:t>xx%</a:t>
            </a:r>
          </a:p>
        </p:txBody>
      </p:sp>
      <p:sp>
        <p:nvSpPr>
          <p:cNvPr id="71" name="Google Shape;71;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72" name="Google Shape;7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827200"/>
            <a:ext cx="8520600" cy="3946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0" name="Google Shape;30;p4"/>
          <p:cNvPicPr preferRelativeResize="0"/>
          <p:nvPr/>
        </p:nvPicPr>
        <p:blipFill>
          <a:blip r:embed="rId2">
            <a:alphaModFix/>
          </a:blip>
          <a:stretch>
            <a:fillRect/>
          </a:stretch>
        </p:blipFill>
        <p:spPr>
          <a:xfrm>
            <a:off x="-75" y="4594415"/>
            <a:ext cx="9144001" cy="462421"/>
          </a:xfrm>
          <a:prstGeom prst="rect">
            <a:avLst/>
          </a:prstGeom>
          <a:noFill/>
          <a:ln>
            <a:noFill/>
          </a:ln>
        </p:spPr>
      </p:pic>
      <p:grpSp>
        <p:nvGrpSpPr>
          <p:cNvPr id="31" name="Google Shape;31;p4"/>
          <p:cNvGrpSpPr/>
          <p:nvPr/>
        </p:nvGrpSpPr>
        <p:grpSpPr>
          <a:xfrm>
            <a:off x="311701" y="4694949"/>
            <a:ext cx="1458373" cy="297228"/>
            <a:chOff x="1083030" y="2306634"/>
            <a:chExt cx="1834893" cy="297228"/>
          </a:xfrm>
        </p:grpSpPr>
        <p:sp>
          <p:nvSpPr>
            <p:cNvPr id="32" name="Google Shape;32;p4"/>
            <p:cNvSpPr/>
            <p:nvPr/>
          </p:nvSpPr>
          <p:spPr>
            <a:xfrm flipH="1">
              <a:off x="1083030" y="2306634"/>
              <a:ext cx="1834800" cy="1434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3" name="Google Shape;33;p4"/>
            <p:cNvSpPr/>
            <p:nvPr/>
          </p:nvSpPr>
          <p:spPr>
            <a:xfrm>
              <a:off x="1083123" y="2460462"/>
              <a:ext cx="1834800" cy="143400"/>
            </a:xfrm>
            <a:prstGeom prst="parallelogram">
              <a:avLst>
                <a:gd name="adj" fmla="val 9695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4"/>
          <p:cNvGrpSpPr/>
          <p:nvPr/>
        </p:nvGrpSpPr>
        <p:grpSpPr>
          <a:xfrm>
            <a:off x="3030577" y="4694229"/>
            <a:ext cx="1458379" cy="297224"/>
            <a:chOff x="1083025" y="2306625"/>
            <a:chExt cx="1834900" cy="297224"/>
          </a:xfrm>
        </p:grpSpPr>
        <p:sp>
          <p:nvSpPr>
            <p:cNvPr id="35" name="Google Shape;35;p4"/>
            <p:cNvSpPr/>
            <p:nvPr/>
          </p:nvSpPr>
          <p:spPr>
            <a:xfrm flipH="1">
              <a:off x="1083025" y="2306625"/>
              <a:ext cx="1834800" cy="1434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6" name="Google Shape;36;p4"/>
            <p:cNvSpPr/>
            <p:nvPr/>
          </p:nvSpPr>
          <p:spPr>
            <a:xfrm>
              <a:off x="1083125" y="2460449"/>
              <a:ext cx="1834800" cy="143400"/>
            </a:xfrm>
            <a:prstGeom prst="parallelogram">
              <a:avLst>
                <a:gd name="adj" fmla="val 9695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4"/>
          <p:cNvGrpSpPr/>
          <p:nvPr/>
        </p:nvGrpSpPr>
        <p:grpSpPr>
          <a:xfrm>
            <a:off x="4392295" y="4694218"/>
            <a:ext cx="1458379" cy="297224"/>
            <a:chOff x="1083025" y="2306625"/>
            <a:chExt cx="1834900" cy="297224"/>
          </a:xfrm>
        </p:grpSpPr>
        <p:sp>
          <p:nvSpPr>
            <p:cNvPr id="38" name="Google Shape;38;p4"/>
            <p:cNvSpPr/>
            <p:nvPr/>
          </p:nvSpPr>
          <p:spPr>
            <a:xfrm flipH="1">
              <a:off x="1083025" y="2306625"/>
              <a:ext cx="1834800" cy="1434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9" name="Google Shape;39;p4"/>
            <p:cNvSpPr/>
            <p:nvPr/>
          </p:nvSpPr>
          <p:spPr>
            <a:xfrm>
              <a:off x="1083125" y="2460449"/>
              <a:ext cx="1834800" cy="143400"/>
            </a:xfrm>
            <a:prstGeom prst="parallelogram">
              <a:avLst>
                <a:gd name="adj" fmla="val 9695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4"/>
          <p:cNvGrpSpPr/>
          <p:nvPr/>
        </p:nvGrpSpPr>
        <p:grpSpPr>
          <a:xfrm>
            <a:off x="1669986" y="4694940"/>
            <a:ext cx="1458379" cy="297224"/>
            <a:chOff x="1083025" y="2306625"/>
            <a:chExt cx="1834900" cy="297224"/>
          </a:xfrm>
        </p:grpSpPr>
        <p:sp>
          <p:nvSpPr>
            <p:cNvPr id="41" name="Google Shape;41;p4"/>
            <p:cNvSpPr/>
            <p:nvPr/>
          </p:nvSpPr>
          <p:spPr>
            <a:xfrm flipH="1">
              <a:off x="1083025" y="2306625"/>
              <a:ext cx="1834800" cy="143400"/>
            </a:xfrm>
            <a:prstGeom prst="parallelogram">
              <a:avLst>
                <a:gd name="adj" fmla="val 9695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2" name="Google Shape;42;p4"/>
            <p:cNvSpPr/>
            <p:nvPr/>
          </p:nvSpPr>
          <p:spPr>
            <a:xfrm>
              <a:off x="1083125" y="2460449"/>
              <a:ext cx="1834800" cy="143400"/>
            </a:xfrm>
            <a:prstGeom prst="parallelogram">
              <a:avLst>
                <a:gd name="adj" fmla="val 9695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sp>
        <p:nvSpPr>
          <p:cNvPr id="44" name="Google Shape;44;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5" name="Google Shape;45;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6" name="Google Shape;46;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7" name="Google Shape;4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 name="Google Shape;5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3" name="Google Shape;5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4" name="Google Shape;5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5400"/>
              <a:buNone/>
              <a:defRPr sz="5400" b="0">
                <a:solidFill>
                  <a:schemeClr val="dk2"/>
                </a:solidFill>
              </a:defRPr>
            </a:lvl1pPr>
            <a:lvl2pPr lvl="1" rtl="0">
              <a:spcBef>
                <a:spcPts val="0"/>
              </a:spcBef>
              <a:spcAft>
                <a:spcPts val="0"/>
              </a:spcAft>
              <a:buClr>
                <a:schemeClr val="dk2"/>
              </a:buClr>
              <a:buSzPts val="5400"/>
              <a:buNone/>
              <a:defRPr sz="5400" b="0">
                <a:solidFill>
                  <a:schemeClr val="dk2"/>
                </a:solidFill>
              </a:defRPr>
            </a:lvl2pPr>
            <a:lvl3pPr lvl="2" rtl="0">
              <a:spcBef>
                <a:spcPts val="0"/>
              </a:spcBef>
              <a:spcAft>
                <a:spcPts val="0"/>
              </a:spcAft>
              <a:buClr>
                <a:schemeClr val="dk2"/>
              </a:buClr>
              <a:buSzPts val="5400"/>
              <a:buNone/>
              <a:defRPr sz="5400" b="0">
                <a:solidFill>
                  <a:schemeClr val="dk2"/>
                </a:solidFill>
              </a:defRPr>
            </a:lvl3pPr>
            <a:lvl4pPr lvl="3" rtl="0">
              <a:spcBef>
                <a:spcPts val="0"/>
              </a:spcBef>
              <a:spcAft>
                <a:spcPts val="0"/>
              </a:spcAft>
              <a:buClr>
                <a:schemeClr val="dk2"/>
              </a:buClr>
              <a:buSzPts val="5400"/>
              <a:buNone/>
              <a:defRPr sz="5400" b="0">
                <a:solidFill>
                  <a:schemeClr val="dk2"/>
                </a:solidFill>
              </a:defRPr>
            </a:lvl4pPr>
            <a:lvl5pPr lvl="4" rtl="0">
              <a:spcBef>
                <a:spcPts val="0"/>
              </a:spcBef>
              <a:spcAft>
                <a:spcPts val="0"/>
              </a:spcAft>
              <a:buClr>
                <a:schemeClr val="dk2"/>
              </a:buClr>
              <a:buSzPts val="5400"/>
              <a:buNone/>
              <a:defRPr sz="5400" b="0">
                <a:solidFill>
                  <a:schemeClr val="dk2"/>
                </a:solidFill>
              </a:defRPr>
            </a:lvl5pPr>
            <a:lvl6pPr lvl="5" rtl="0">
              <a:spcBef>
                <a:spcPts val="0"/>
              </a:spcBef>
              <a:spcAft>
                <a:spcPts val="0"/>
              </a:spcAft>
              <a:buClr>
                <a:schemeClr val="dk2"/>
              </a:buClr>
              <a:buSzPts val="5400"/>
              <a:buNone/>
              <a:defRPr sz="5400" b="0">
                <a:solidFill>
                  <a:schemeClr val="dk2"/>
                </a:solidFill>
              </a:defRPr>
            </a:lvl6pPr>
            <a:lvl7pPr lvl="6" rtl="0">
              <a:spcBef>
                <a:spcPts val="0"/>
              </a:spcBef>
              <a:spcAft>
                <a:spcPts val="0"/>
              </a:spcAft>
              <a:buClr>
                <a:schemeClr val="dk2"/>
              </a:buClr>
              <a:buSzPts val="5400"/>
              <a:buNone/>
              <a:defRPr sz="5400" b="0">
                <a:solidFill>
                  <a:schemeClr val="dk2"/>
                </a:solidFill>
              </a:defRPr>
            </a:lvl7pPr>
            <a:lvl8pPr lvl="7" rtl="0">
              <a:spcBef>
                <a:spcPts val="0"/>
              </a:spcBef>
              <a:spcAft>
                <a:spcPts val="0"/>
              </a:spcAft>
              <a:buClr>
                <a:schemeClr val="dk2"/>
              </a:buClr>
              <a:buSzPts val="5400"/>
              <a:buNone/>
              <a:defRPr sz="5400" b="0">
                <a:solidFill>
                  <a:schemeClr val="dk2"/>
                </a:solidFill>
              </a:defRPr>
            </a:lvl8pPr>
            <a:lvl9pPr lvl="8" rtl="0">
              <a:spcBef>
                <a:spcPts val="0"/>
              </a:spcBef>
              <a:spcAft>
                <a:spcPts val="0"/>
              </a:spcAft>
              <a:buClr>
                <a:schemeClr val="dk2"/>
              </a:buClr>
              <a:buSzPts val="5400"/>
              <a:buNone/>
              <a:defRPr sz="5400" b="0">
                <a:solidFill>
                  <a:schemeClr val="dk2"/>
                </a:solidFill>
              </a:defRPr>
            </a:lvl9pPr>
          </a:lstStyle>
          <a:p>
            <a:endParaRPr/>
          </a:p>
        </p:txBody>
      </p:sp>
      <p:sp>
        <p:nvSpPr>
          <p:cNvPr id="57" name="Google Shape;5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
        <p:cNvGrpSpPr/>
        <p:nvPr/>
      </p:nvGrpSpPr>
      <p:grpSpPr>
        <a:xfrm>
          <a:off x="0" y="0"/>
          <a:ext cx="0" cy="0"/>
          <a:chOff x="0" y="0"/>
          <a:chExt cx="0" cy="0"/>
        </a:xfrm>
      </p:grpSpPr>
      <p:sp>
        <p:nvSpPr>
          <p:cNvPr id="59" name="Google Shape;59;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 name="Google Shape;6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1" name="Google Shape;61;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2" name="Google Shape;62;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3" name="Google Shape;6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64" name="Google Shape;6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
        <p:cNvGrpSpPr/>
        <p:nvPr/>
      </p:nvGrpSpPr>
      <p:grpSpPr>
        <a:xfrm>
          <a:off x="0" y="0"/>
          <a:ext cx="0" cy="0"/>
          <a:chOff x="0" y="0"/>
          <a:chExt cx="0" cy="0"/>
        </a:xfrm>
      </p:grpSpPr>
      <p:sp>
        <p:nvSpPr>
          <p:cNvPr id="66" name="Google Shape;66;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67" name="Google Shape;6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Open Sans"/>
                <a:ea typeface="Open Sans"/>
                <a:cs typeface="Open Sans"/>
                <a:sym typeface="Open Sans"/>
              </a:defRPr>
            </a:lvl1pPr>
            <a:lvl2pPr lvl="1" algn="r" rtl="0">
              <a:buNone/>
              <a:defRPr sz="1000">
                <a:solidFill>
                  <a:schemeClr val="dk2"/>
                </a:solidFill>
                <a:latin typeface="Open Sans"/>
                <a:ea typeface="Open Sans"/>
                <a:cs typeface="Open Sans"/>
                <a:sym typeface="Open Sans"/>
              </a:defRPr>
            </a:lvl2pPr>
            <a:lvl3pPr lvl="2" algn="r" rtl="0">
              <a:buNone/>
              <a:defRPr sz="1000">
                <a:solidFill>
                  <a:schemeClr val="dk2"/>
                </a:solidFill>
                <a:latin typeface="Open Sans"/>
                <a:ea typeface="Open Sans"/>
                <a:cs typeface="Open Sans"/>
                <a:sym typeface="Open Sans"/>
              </a:defRPr>
            </a:lvl3pPr>
            <a:lvl4pPr lvl="3" algn="r" rtl="0">
              <a:buNone/>
              <a:defRPr sz="1000">
                <a:solidFill>
                  <a:schemeClr val="dk2"/>
                </a:solidFill>
                <a:latin typeface="Open Sans"/>
                <a:ea typeface="Open Sans"/>
                <a:cs typeface="Open Sans"/>
                <a:sym typeface="Open Sans"/>
              </a:defRPr>
            </a:lvl4pPr>
            <a:lvl5pPr lvl="4" algn="r" rtl="0">
              <a:buNone/>
              <a:defRPr sz="1000">
                <a:solidFill>
                  <a:schemeClr val="dk2"/>
                </a:solidFill>
                <a:latin typeface="Open Sans"/>
                <a:ea typeface="Open Sans"/>
                <a:cs typeface="Open Sans"/>
                <a:sym typeface="Open Sans"/>
              </a:defRPr>
            </a:lvl5pPr>
            <a:lvl6pPr lvl="5" algn="r" rtl="0">
              <a:buNone/>
              <a:defRPr sz="1000">
                <a:solidFill>
                  <a:schemeClr val="dk2"/>
                </a:solidFill>
                <a:latin typeface="Open Sans"/>
                <a:ea typeface="Open Sans"/>
                <a:cs typeface="Open Sans"/>
                <a:sym typeface="Open Sans"/>
              </a:defRPr>
            </a:lvl6pPr>
            <a:lvl7pPr lvl="6" algn="r" rtl="0">
              <a:buNone/>
              <a:defRPr sz="1000">
                <a:solidFill>
                  <a:schemeClr val="dk2"/>
                </a:solidFill>
                <a:latin typeface="Open Sans"/>
                <a:ea typeface="Open Sans"/>
                <a:cs typeface="Open Sans"/>
                <a:sym typeface="Open Sans"/>
              </a:defRPr>
            </a:lvl7pPr>
            <a:lvl8pPr lvl="7" algn="r" rtl="0">
              <a:buNone/>
              <a:defRPr sz="1000">
                <a:solidFill>
                  <a:schemeClr val="dk2"/>
                </a:solidFill>
                <a:latin typeface="Open Sans"/>
                <a:ea typeface="Open Sans"/>
                <a:cs typeface="Open Sans"/>
                <a:sym typeface="Open Sans"/>
              </a:defRPr>
            </a:lvl8pPr>
            <a:lvl9pPr lvl="8" algn="r" rtl="0">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3">
            <a:alphaModFix/>
          </a:blip>
          <a:stretch>
            <a:fillRect/>
          </a:stretch>
        </p:blipFill>
        <p:spPr>
          <a:xfrm>
            <a:off x="8116085" y="133350"/>
            <a:ext cx="905064" cy="707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slide" Target="slide6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42.gif"/><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slide" Target="slide4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comments" Target="../comments/comment1.xml"/><Relationship Id="rId5" Type="http://schemas.openxmlformats.org/officeDocument/2006/relationships/image" Target="../media/image27.png"/><Relationship Id="rId4" Type="http://schemas.openxmlformats.org/officeDocument/2006/relationships/image" Target="../media/image50.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comments" Target="../comments/commen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jp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62.png"/><Relationship Id="rId11" Type="http://schemas.openxmlformats.org/officeDocument/2006/relationships/image" Target="../media/image67.jpg"/><Relationship Id="rId5" Type="http://schemas.openxmlformats.org/officeDocument/2006/relationships/image" Target="../media/image61.png"/><Relationship Id="rId10" Type="http://schemas.openxmlformats.org/officeDocument/2006/relationships/image" Target="../media/image66.jpg"/><Relationship Id="rId4" Type="http://schemas.openxmlformats.org/officeDocument/2006/relationships/image" Target="../media/image60.jpg"/><Relationship Id="rId9" Type="http://schemas.openxmlformats.org/officeDocument/2006/relationships/image" Target="../media/image65.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slide" Target="slide26.xml"/></Relationships>
</file>

<file path=ppt/slides/_rels/slide4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comments" Target="../comments/comment5.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slide" Target="slide19.xml"/><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comments" Target="../comments/comment7.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3"/>
          <p:cNvSpPr txBox="1">
            <a:spLocks noGrp="1"/>
          </p:cNvSpPr>
          <p:nvPr>
            <p:ph type="ctrTitle"/>
          </p:nvPr>
        </p:nvSpPr>
        <p:spPr>
          <a:xfrm>
            <a:off x="251100" y="1321325"/>
            <a:ext cx="8641800" cy="100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CubeSat Integrated Star Tracker</a:t>
            </a:r>
            <a:endParaRPr b="1"/>
          </a:p>
        </p:txBody>
      </p:sp>
      <p:sp>
        <p:nvSpPr>
          <p:cNvPr id="80" name="Google Shape;80;p13"/>
          <p:cNvSpPr txBox="1">
            <a:spLocks noGrp="1"/>
          </p:cNvSpPr>
          <p:nvPr>
            <p:ph type="subTitle" idx="1"/>
          </p:nvPr>
        </p:nvSpPr>
        <p:spPr>
          <a:xfrm>
            <a:off x="2150700" y="2324225"/>
            <a:ext cx="48426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a:t>CubIST | Preliminary Design Review</a:t>
            </a:r>
            <a:endParaRPr sz="2000" b="1"/>
          </a:p>
          <a:p>
            <a:pPr marL="0" lvl="0" indent="0" algn="ctr" rtl="0">
              <a:spcBef>
                <a:spcPts val="0"/>
              </a:spcBef>
              <a:spcAft>
                <a:spcPts val="0"/>
              </a:spcAft>
              <a:buNone/>
            </a:pPr>
            <a:r>
              <a:rPr lang="en" sz="2000" b="1"/>
              <a:t>October 13, 2021</a:t>
            </a:r>
            <a:endParaRPr sz="2000" b="1"/>
          </a:p>
        </p:txBody>
      </p:sp>
      <p:sp>
        <p:nvSpPr>
          <p:cNvPr id="81" name="Google Shape;81;p13"/>
          <p:cNvSpPr txBox="1"/>
          <p:nvPr/>
        </p:nvSpPr>
        <p:spPr>
          <a:xfrm>
            <a:off x="2582100" y="3100663"/>
            <a:ext cx="198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Project Customer</a:t>
            </a:r>
            <a:endParaRPr b="1">
              <a:solidFill>
                <a:schemeClr val="dk2"/>
              </a:solidFill>
              <a:latin typeface="Open Sans"/>
              <a:ea typeface="Open Sans"/>
              <a:cs typeface="Open Sans"/>
              <a:sym typeface="Open Sans"/>
            </a:endParaRPr>
          </a:p>
          <a:p>
            <a:pPr marL="0" lvl="0" indent="0" algn="ctr" rtl="0">
              <a:spcBef>
                <a:spcPts val="0"/>
              </a:spcBef>
              <a:spcAft>
                <a:spcPts val="0"/>
              </a:spcAft>
              <a:buNone/>
            </a:pPr>
            <a:r>
              <a:rPr lang="en">
                <a:solidFill>
                  <a:schemeClr val="dk2"/>
                </a:solidFill>
                <a:latin typeface="Open Sans"/>
                <a:ea typeface="Open Sans"/>
                <a:cs typeface="Open Sans"/>
                <a:sym typeface="Open Sans"/>
              </a:rPr>
              <a:t>Dr. Scott Palo</a:t>
            </a:r>
            <a:endParaRPr>
              <a:solidFill>
                <a:schemeClr val="dk2"/>
              </a:solidFill>
              <a:latin typeface="Open Sans"/>
              <a:ea typeface="Open Sans"/>
              <a:cs typeface="Open Sans"/>
              <a:sym typeface="Open Sans"/>
            </a:endParaRPr>
          </a:p>
        </p:txBody>
      </p:sp>
      <p:sp>
        <p:nvSpPr>
          <p:cNvPr id="82" name="Google Shape;82;p13"/>
          <p:cNvSpPr txBox="1"/>
          <p:nvPr/>
        </p:nvSpPr>
        <p:spPr>
          <a:xfrm>
            <a:off x="4743850" y="3100663"/>
            <a:ext cx="198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Project Advisor</a:t>
            </a:r>
            <a:endParaRPr b="1">
              <a:solidFill>
                <a:schemeClr val="dk2"/>
              </a:solidFill>
              <a:latin typeface="Open Sans"/>
              <a:ea typeface="Open Sans"/>
              <a:cs typeface="Open Sans"/>
              <a:sym typeface="Open Sans"/>
            </a:endParaRPr>
          </a:p>
          <a:p>
            <a:pPr marL="0" lvl="0" indent="0" algn="ctr" rtl="0">
              <a:spcBef>
                <a:spcPts val="0"/>
              </a:spcBef>
              <a:spcAft>
                <a:spcPts val="0"/>
              </a:spcAft>
              <a:buNone/>
            </a:pPr>
            <a:r>
              <a:rPr lang="en">
                <a:solidFill>
                  <a:schemeClr val="dk2"/>
                </a:solidFill>
                <a:latin typeface="Open Sans"/>
                <a:ea typeface="Open Sans"/>
                <a:cs typeface="Open Sans"/>
                <a:sym typeface="Open Sans"/>
              </a:rPr>
              <a:t>Dr. Dennis Akos</a:t>
            </a:r>
            <a:endParaRPr>
              <a:solidFill>
                <a:schemeClr val="dk2"/>
              </a:solidFill>
              <a:latin typeface="Open Sans"/>
              <a:ea typeface="Open Sans"/>
              <a:cs typeface="Open Sans"/>
              <a:sym typeface="Open Sans"/>
            </a:endParaRPr>
          </a:p>
        </p:txBody>
      </p:sp>
      <p:sp>
        <p:nvSpPr>
          <p:cNvPr id="83" name="Google Shape;83;p13"/>
          <p:cNvSpPr txBox="1"/>
          <p:nvPr/>
        </p:nvSpPr>
        <p:spPr>
          <a:xfrm>
            <a:off x="753975" y="3791300"/>
            <a:ext cx="7797900" cy="701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Presenters:</a:t>
            </a:r>
            <a:r>
              <a:rPr lang="en">
                <a:solidFill>
                  <a:schemeClr val="dk2"/>
                </a:solidFill>
                <a:latin typeface="Open Sans"/>
                <a:ea typeface="Open Sans"/>
                <a:cs typeface="Open Sans"/>
                <a:sym typeface="Open Sans"/>
              </a:rPr>
              <a:t> Chesney Boal (PM), Chava Friedman, Quaid Garton, Matthew Gedrich, Cameron Humphreys, Natalie Link, Chad Pflieger</a:t>
            </a:r>
            <a:endParaRPr>
              <a:solidFill>
                <a:schemeClr val="dk2"/>
              </a:solidFill>
              <a:latin typeface="Open Sans"/>
              <a:ea typeface="Open Sans"/>
              <a:cs typeface="Open Sans"/>
              <a:sym typeface="Open Sans"/>
            </a:endParaRPr>
          </a:p>
        </p:txBody>
      </p:sp>
      <p:sp>
        <p:nvSpPr>
          <p:cNvPr id="84" name="Google Shape;84;p13"/>
          <p:cNvSpPr txBox="1"/>
          <p:nvPr/>
        </p:nvSpPr>
        <p:spPr>
          <a:xfrm>
            <a:off x="592050" y="4343750"/>
            <a:ext cx="7959900" cy="7014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Open Sans"/>
                <a:ea typeface="Open Sans"/>
                <a:cs typeface="Open Sans"/>
                <a:sym typeface="Open Sans"/>
              </a:rPr>
              <a:t>Additional Team members:</a:t>
            </a:r>
            <a:r>
              <a:rPr lang="en">
                <a:solidFill>
                  <a:schemeClr val="dk2"/>
                </a:solidFill>
                <a:latin typeface="Open Sans"/>
                <a:ea typeface="Open Sans"/>
                <a:cs typeface="Open Sans"/>
                <a:sym typeface="Open Sans"/>
              </a:rPr>
              <a:t> Maria Callas, Josie Johnson, and Nicky Weber</a:t>
            </a:r>
            <a:endParaRPr>
              <a:solidFill>
                <a:schemeClr val="dk2"/>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2"/>
          <p:cNvSpPr txBox="1">
            <a:spLocks noGrp="1"/>
          </p:cNvSpPr>
          <p:nvPr>
            <p:ph type="title"/>
          </p:nvPr>
        </p:nvSpPr>
        <p:spPr>
          <a:xfrm>
            <a:off x="311700" y="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Component Overview</a:t>
            </a:r>
            <a:endParaRPr/>
          </a:p>
        </p:txBody>
      </p:sp>
      <p:sp>
        <p:nvSpPr>
          <p:cNvPr id="316" name="Google Shape;31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317" name="Google Shape;317;p22"/>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318" name="Google Shape;318;p22"/>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319" name="Google Shape;319;p22"/>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320" name="Google Shape;320;p22"/>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321" name="Google Shape;321;p22"/>
          <p:cNvSpPr/>
          <p:nvPr/>
        </p:nvSpPr>
        <p:spPr>
          <a:xfrm>
            <a:off x="1640175" y="4673725"/>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p22"/>
          <p:cNvPicPr preferRelativeResize="0"/>
          <p:nvPr/>
        </p:nvPicPr>
        <p:blipFill>
          <a:blip r:embed="rId3">
            <a:alphaModFix/>
          </a:blip>
          <a:stretch>
            <a:fillRect/>
          </a:stretch>
        </p:blipFill>
        <p:spPr>
          <a:xfrm>
            <a:off x="1579688" y="646191"/>
            <a:ext cx="5984625" cy="4018009"/>
          </a:xfrm>
          <a:prstGeom prst="rect">
            <a:avLst/>
          </a:prstGeom>
          <a:noFill/>
          <a:ln>
            <a:noFill/>
          </a:ln>
        </p:spPr>
      </p:pic>
      <p:sp>
        <p:nvSpPr>
          <p:cNvPr id="323" name="Google Shape;323;p22"/>
          <p:cNvSpPr txBox="1"/>
          <p:nvPr/>
        </p:nvSpPr>
        <p:spPr>
          <a:xfrm>
            <a:off x="1429750" y="862350"/>
            <a:ext cx="3000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rPr>
              <a:t>Integrated Circuit</a:t>
            </a:r>
            <a:endParaRPr sz="800"/>
          </a:p>
        </p:txBody>
      </p:sp>
      <p:sp>
        <p:nvSpPr>
          <p:cNvPr id="324" name="Google Shape;324;p22"/>
          <p:cNvSpPr txBox="1"/>
          <p:nvPr/>
        </p:nvSpPr>
        <p:spPr>
          <a:xfrm>
            <a:off x="915450" y="1254738"/>
            <a:ext cx="3000000" cy="44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800" i="1">
                <a:solidFill>
                  <a:schemeClr val="accent1"/>
                </a:solidFill>
              </a:rPr>
              <a:t>Microcontroller:</a:t>
            </a:r>
            <a:endParaRPr sz="800" i="1">
              <a:solidFill>
                <a:schemeClr val="accent1"/>
              </a:solidFill>
            </a:endParaRPr>
          </a:p>
          <a:p>
            <a:pPr marL="0" lvl="0" indent="0" algn="ctr" rtl="0">
              <a:spcBef>
                <a:spcPts val="0"/>
              </a:spcBef>
              <a:spcAft>
                <a:spcPts val="0"/>
              </a:spcAft>
              <a:buNone/>
            </a:pPr>
            <a:r>
              <a:rPr lang="en" sz="800">
                <a:solidFill>
                  <a:schemeClr val="accent1"/>
                </a:solidFill>
              </a:rPr>
              <a:t>Raspberry Pi Zero 1.3</a:t>
            </a:r>
            <a:endParaRPr sz="1300"/>
          </a:p>
        </p:txBody>
      </p:sp>
      <p:sp>
        <p:nvSpPr>
          <p:cNvPr id="325" name="Google Shape;325;p22"/>
          <p:cNvSpPr txBox="1"/>
          <p:nvPr/>
        </p:nvSpPr>
        <p:spPr>
          <a:xfrm>
            <a:off x="3403825" y="1788738"/>
            <a:ext cx="3000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i="1">
                <a:solidFill>
                  <a:schemeClr val="accent1"/>
                </a:solidFill>
              </a:rPr>
              <a:t>Camera module:</a:t>
            </a:r>
            <a:r>
              <a:rPr lang="en" sz="800">
                <a:solidFill>
                  <a:schemeClr val="accent1"/>
                </a:solidFill>
              </a:rPr>
              <a:t> </a:t>
            </a:r>
            <a:endParaRPr sz="800">
              <a:solidFill>
                <a:schemeClr val="accent1"/>
              </a:solidFill>
            </a:endParaRPr>
          </a:p>
          <a:p>
            <a:pPr marL="0" lvl="0" indent="0" algn="ctr" rtl="0">
              <a:spcBef>
                <a:spcPts val="0"/>
              </a:spcBef>
              <a:spcAft>
                <a:spcPts val="0"/>
              </a:spcAft>
              <a:buNone/>
            </a:pPr>
            <a:r>
              <a:rPr lang="en" sz="800">
                <a:solidFill>
                  <a:schemeClr val="accent1"/>
                </a:solidFill>
              </a:rPr>
              <a:t>ArduCam CMOS AR0134</a:t>
            </a:r>
            <a:endParaRPr sz="1300"/>
          </a:p>
        </p:txBody>
      </p:sp>
      <p:sp>
        <p:nvSpPr>
          <p:cNvPr id="326" name="Google Shape;326;p22"/>
          <p:cNvSpPr txBox="1"/>
          <p:nvPr/>
        </p:nvSpPr>
        <p:spPr>
          <a:xfrm>
            <a:off x="3403825" y="1504775"/>
            <a:ext cx="3000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rPr>
              <a:t>Image Sensor</a:t>
            </a:r>
            <a:endParaRPr sz="800"/>
          </a:p>
        </p:txBody>
      </p:sp>
      <p:sp>
        <p:nvSpPr>
          <p:cNvPr id="327" name="Google Shape;327;p22"/>
          <p:cNvSpPr txBox="1"/>
          <p:nvPr/>
        </p:nvSpPr>
        <p:spPr>
          <a:xfrm>
            <a:off x="4266000" y="1704150"/>
            <a:ext cx="3000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rPr>
              <a:t>Lens</a:t>
            </a:r>
            <a:endParaRPr sz="800"/>
          </a:p>
        </p:txBody>
      </p:sp>
      <p:sp>
        <p:nvSpPr>
          <p:cNvPr id="328" name="Google Shape;328;p22"/>
          <p:cNvSpPr txBox="1"/>
          <p:nvPr/>
        </p:nvSpPr>
        <p:spPr>
          <a:xfrm>
            <a:off x="5910250" y="1428600"/>
            <a:ext cx="886800" cy="992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600" i="1">
                <a:solidFill>
                  <a:schemeClr val="accent1"/>
                </a:solidFill>
              </a:rPr>
              <a:t> In-house manufactured:</a:t>
            </a:r>
            <a:r>
              <a:rPr lang="en" sz="600">
                <a:solidFill>
                  <a:schemeClr val="accent1"/>
                </a:solidFill>
              </a:rPr>
              <a:t> </a:t>
            </a:r>
            <a:endParaRPr sz="600">
              <a:solidFill>
                <a:schemeClr val="accent1"/>
              </a:solidFill>
            </a:endParaRPr>
          </a:p>
          <a:p>
            <a:pPr marL="0" lvl="0" indent="0" algn="ctr" rtl="0">
              <a:lnSpc>
                <a:spcPct val="115000"/>
              </a:lnSpc>
              <a:spcBef>
                <a:spcPts val="0"/>
              </a:spcBef>
              <a:spcAft>
                <a:spcPts val="0"/>
              </a:spcAft>
              <a:buNone/>
            </a:pPr>
            <a:r>
              <a:rPr lang="en" sz="600">
                <a:solidFill>
                  <a:schemeClr val="accent1"/>
                </a:solidFill>
              </a:rPr>
              <a:t> Material:</a:t>
            </a:r>
            <a:endParaRPr sz="600">
              <a:solidFill>
                <a:schemeClr val="accent1"/>
              </a:solidFill>
            </a:endParaRPr>
          </a:p>
          <a:p>
            <a:pPr marL="0" lvl="0" indent="0" algn="ctr" rtl="0">
              <a:lnSpc>
                <a:spcPct val="115000"/>
              </a:lnSpc>
              <a:spcBef>
                <a:spcPts val="0"/>
              </a:spcBef>
              <a:spcAft>
                <a:spcPts val="0"/>
              </a:spcAft>
              <a:buNone/>
            </a:pPr>
            <a:r>
              <a:rPr lang="en" sz="600">
                <a:solidFill>
                  <a:schemeClr val="accent1"/>
                </a:solidFill>
              </a:rPr>
              <a:t> Aluminum 6061-T6</a:t>
            </a:r>
            <a:endParaRPr sz="600">
              <a:solidFill>
                <a:schemeClr val="accent1"/>
              </a:solidFill>
            </a:endParaRPr>
          </a:p>
          <a:p>
            <a:pPr marL="0" lvl="0" indent="0" algn="ctr" rtl="0">
              <a:lnSpc>
                <a:spcPct val="115000"/>
              </a:lnSpc>
              <a:spcBef>
                <a:spcPts val="0"/>
              </a:spcBef>
              <a:spcAft>
                <a:spcPts val="0"/>
              </a:spcAft>
              <a:buNone/>
            </a:pPr>
            <a:r>
              <a:rPr lang="en" sz="600">
                <a:solidFill>
                  <a:schemeClr val="accent1"/>
                </a:solidFill>
              </a:rPr>
              <a:t> Coating:</a:t>
            </a:r>
            <a:endParaRPr sz="600">
              <a:solidFill>
                <a:schemeClr val="accent1"/>
              </a:solidFill>
            </a:endParaRPr>
          </a:p>
          <a:p>
            <a:pPr marL="0" lvl="0" indent="0" algn="ctr" rtl="0">
              <a:spcBef>
                <a:spcPts val="0"/>
              </a:spcBef>
              <a:spcAft>
                <a:spcPts val="0"/>
              </a:spcAft>
              <a:buNone/>
            </a:pPr>
            <a:r>
              <a:rPr lang="en" sz="300">
                <a:solidFill>
                  <a:schemeClr val="accent1"/>
                </a:solidFill>
                <a:latin typeface="Open Sans"/>
                <a:ea typeface="Open Sans"/>
                <a:cs typeface="Open Sans"/>
                <a:sym typeface="Open Sans"/>
              </a:rPr>
              <a:t> </a:t>
            </a:r>
            <a:r>
              <a:rPr lang="en" sz="600">
                <a:solidFill>
                  <a:schemeClr val="dk2"/>
                </a:solidFill>
                <a:latin typeface="Open Sans"/>
                <a:ea typeface="Open Sans"/>
                <a:cs typeface="Open Sans"/>
                <a:sym typeface="Open Sans"/>
              </a:rPr>
              <a:t>Aeroglaze Z306 Polyurethane Coating</a:t>
            </a:r>
            <a:endParaRPr sz="300">
              <a:latin typeface="Open Sans"/>
              <a:ea typeface="Open Sans"/>
              <a:cs typeface="Open Sans"/>
              <a:sym typeface="Open Sans"/>
            </a:endParaRPr>
          </a:p>
        </p:txBody>
      </p:sp>
      <p:sp>
        <p:nvSpPr>
          <p:cNvPr id="329" name="Google Shape;329;p22"/>
          <p:cNvSpPr txBox="1"/>
          <p:nvPr/>
        </p:nvSpPr>
        <p:spPr>
          <a:xfrm>
            <a:off x="1451275" y="1986888"/>
            <a:ext cx="30000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i="1">
                <a:solidFill>
                  <a:schemeClr val="accent1"/>
                </a:solidFill>
              </a:rPr>
              <a:t>  Processing algorithm:</a:t>
            </a:r>
            <a:r>
              <a:rPr lang="en" sz="800">
                <a:solidFill>
                  <a:schemeClr val="accent1"/>
                </a:solidFill>
              </a:rPr>
              <a:t> </a:t>
            </a:r>
            <a:endParaRPr sz="800">
              <a:solidFill>
                <a:schemeClr val="accent1"/>
              </a:solidFill>
            </a:endParaRPr>
          </a:p>
          <a:p>
            <a:pPr marL="0" lvl="0" indent="0" algn="ctr" rtl="0">
              <a:spcBef>
                <a:spcPts val="0"/>
              </a:spcBef>
              <a:spcAft>
                <a:spcPts val="0"/>
              </a:spcAft>
              <a:buNone/>
            </a:pPr>
            <a:endParaRPr sz="800">
              <a:solidFill>
                <a:schemeClr val="accent1"/>
              </a:solidFill>
            </a:endParaRPr>
          </a:p>
          <a:p>
            <a:pPr marL="0" lvl="0" indent="0" algn="ctr" rtl="0">
              <a:spcBef>
                <a:spcPts val="0"/>
              </a:spcBef>
              <a:spcAft>
                <a:spcPts val="0"/>
              </a:spcAft>
              <a:buNone/>
            </a:pPr>
            <a:r>
              <a:rPr lang="en" sz="800">
                <a:solidFill>
                  <a:schemeClr val="accent1"/>
                </a:solidFill>
              </a:rPr>
              <a:t>  Basis: Tetra3</a:t>
            </a:r>
            <a:endParaRPr sz="800">
              <a:solidFill>
                <a:schemeClr val="accent1"/>
              </a:solidFill>
            </a:endParaRPr>
          </a:p>
          <a:p>
            <a:pPr marL="0" lvl="0" indent="0" algn="ctr" rtl="0">
              <a:spcBef>
                <a:spcPts val="0"/>
              </a:spcBef>
              <a:spcAft>
                <a:spcPts val="0"/>
              </a:spcAft>
              <a:buNone/>
            </a:pPr>
            <a:endParaRPr sz="800">
              <a:solidFill>
                <a:schemeClr val="accent1"/>
              </a:solidFill>
            </a:endParaRPr>
          </a:p>
          <a:p>
            <a:pPr marL="0" lvl="0" indent="0" algn="ctr" rtl="0">
              <a:spcBef>
                <a:spcPts val="0"/>
              </a:spcBef>
              <a:spcAft>
                <a:spcPts val="0"/>
              </a:spcAft>
              <a:buNone/>
            </a:pPr>
            <a:r>
              <a:rPr lang="en" sz="800">
                <a:solidFill>
                  <a:schemeClr val="accent1"/>
                </a:solidFill>
              </a:rPr>
              <a:t>  Method: Lost in space</a:t>
            </a:r>
            <a:endParaRPr sz="800">
              <a:solidFill>
                <a:schemeClr val="accent1"/>
              </a:solidFill>
            </a:endParaRPr>
          </a:p>
          <a:p>
            <a:pPr marL="0" lvl="0" indent="0" algn="ctr" rtl="0">
              <a:spcBef>
                <a:spcPts val="0"/>
              </a:spcBef>
              <a:spcAft>
                <a:spcPts val="0"/>
              </a:spcAft>
              <a:buNone/>
            </a:pPr>
            <a:endParaRPr sz="800">
              <a:solidFill>
                <a:schemeClr val="accent1"/>
              </a:solidFill>
            </a:endParaRPr>
          </a:p>
          <a:p>
            <a:pPr marL="0" lvl="0" indent="0" algn="ctr" rtl="0">
              <a:spcBef>
                <a:spcPts val="0"/>
              </a:spcBef>
              <a:spcAft>
                <a:spcPts val="0"/>
              </a:spcAft>
              <a:buNone/>
            </a:pPr>
            <a:r>
              <a:rPr lang="en" sz="800">
                <a:solidFill>
                  <a:schemeClr val="accent1"/>
                </a:solidFill>
              </a:rPr>
              <a:t>  Performance modifications:</a:t>
            </a:r>
            <a:endParaRPr sz="800">
              <a:solidFill>
                <a:schemeClr val="accent1"/>
              </a:solidFill>
            </a:endParaRPr>
          </a:p>
          <a:p>
            <a:pPr marL="0" lvl="0" indent="0" algn="ctr" rtl="0">
              <a:spcBef>
                <a:spcPts val="0"/>
              </a:spcBef>
              <a:spcAft>
                <a:spcPts val="0"/>
              </a:spcAft>
              <a:buNone/>
            </a:pPr>
            <a:r>
              <a:rPr lang="en" sz="800">
                <a:solidFill>
                  <a:schemeClr val="accent1"/>
                </a:solidFill>
              </a:rPr>
              <a:t>  FOV, operational conditions</a:t>
            </a:r>
            <a:endParaRPr sz="800"/>
          </a:p>
        </p:txBody>
      </p:sp>
      <p:sp>
        <p:nvSpPr>
          <p:cNvPr id="330" name="Google Shape;330;p22"/>
          <p:cNvSpPr txBox="1"/>
          <p:nvPr/>
        </p:nvSpPr>
        <p:spPr>
          <a:xfrm>
            <a:off x="4853638" y="1304138"/>
            <a:ext cx="3000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accent1"/>
                </a:solidFill>
              </a:rPr>
              <a:t>Baffle</a:t>
            </a:r>
            <a:endParaRPr/>
          </a:p>
        </p:txBody>
      </p:sp>
      <p:sp>
        <p:nvSpPr>
          <p:cNvPr id="331" name="Google Shape;331;p22"/>
          <p:cNvSpPr txBox="1"/>
          <p:nvPr/>
        </p:nvSpPr>
        <p:spPr>
          <a:xfrm>
            <a:off x="3498250" y="819525"/>
            <a:ext cx="3000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accent1"/>
                </a:solidFill>
              </a:rPr>
              <a:t>Structural Enclosure</a:t>
            </a:r>
            <a:endParaRPr/>
          </a:p>
        </p:txBody>
      </p:sp>
      <p:sp>
        <p:nvSpPr>
          <p:cNvPr id="332" name="Google Shape;332;p22"/>
          <p:cNvSpPr txBox="1"/>
          <p:nvPr/>
        </p:nvSpPr>
        <p:spPr>
          <a:xfrm>
            <a:off x="1451275" y="1788738"/>
            <a:ext cx="3000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accent1"/>
                </a:solidFill>
              </a:rPr>
              <a:t>    Processor (CPU)</a:t>
            </a:r>
            <a:endParaRPr sz="800"/>
          </a:p>
        </p:txBody>
      </p:sp>
      <p:sp>
        <p:nvSpPr>
          <p:cNvPr id="333" name="Google Shape;333;p22"/>
          <p:cNvSpPr txBox="1"/>
          <p:nvPr/>
        </p:nvSpPr>
        <p:spPr>
          <a:xfrm>
            <a:off x="3498250" y="1032525"/>
            <a:ext cx="3000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i="1">
                <a:solidFill>
                  <a:schemeClr val="accent1"/>
                </a:solidFill>
              </a:rPr>
              <a:t>In-house manufactured:</a:t>
            </a:r>
            <a:r>
              <a:rPr lang="en" sz="800">
                <a:solidFill>
                  <a:schemeClr val="accent1"/>
                </a:solidFill>
              </a:rPr>
              <a:t> </a:t>
            </a:r>
            <a:endParaRPr sz="800">
              <a:solidFill>
                <a:schemeClr val="accent1"/>
              </a:solidFill>
            </a:endParaRPr>
          </a:p>
          <a:p>
            <a:pPr marL="0" lvl="0" indent="0" algn="ctr" rtl="0">
              <a:spcBef>
                <a:spcPts val="0"/>
              </a:spcBef>
              <a:spcAft>
                <a:spcPts val="0"/>
              </a:spcAft>
              <a:buNone/>
            </a:pPr>
            <a:r>
              <a:rPr lang="en" sz="800">
                <a:solidFill>
                  <a:schemeClr val="accent1"/>
                </a:solidFill>
              </a:rPr>
              <a:t>Machined Aluminum 6061</a:t>
            </a:r>
            <a:endParaRPr sz="800"/>
          </a:p>
        </p:txBody>
      </p:sp>
      <p:pic>
        <p:nvPicPr>
          <p:cNvPr id="334" name="Google Shape;334;p22"/>
          <p:cNvPicPr preferRelativeResize="0"/>
          <p:nvPr/>
        </p:nvPicPr>
        <p:blipFill rotWithShape="1">
          <a:blip r:embed="rId4">
            <a:alphaModFix/>
          </a:blip>
          <a:srcRect l="7494" t="20484" r="34812" b="24076"/>
          <a:stretch/>
        </p:blipFill>
        <p:spPr>
          <a:xfrm>
            <a:off x="5746162" y="881388"/>
            <a:ext cx="657664" cy="449400"/>
          </a:xfrm>
          <a:prstGeom prst="rect">
            <a:avLst/>
          </a:prstGeom>
          <a:noFill/>
          <a:ln>
            <a:noFill/>
          </a:ln>
        </p:spPr>
      </p:pic>
      <p:pic>
        <p:nvPicPr>
          <p:cNvPr id="335" name="Google Shape;335;p22"/>
          <p:cNvPicPr preferRelativeResize="0"/>
          <p:nvPr/>
        </p:nvPicPr>
        <p:blipFill>
          <a:blip r:embed="rId5">
            <a:alphaModFix/>
          </a:blip>
          <a:stretch>
            <a:fillRect/>
          </a:stretch>
        </p:blipFill>
        <p:spPr>
          <a:xfrm>
            <a:off x="5398501" y="1986550"/>
            <a:ext cx="788425" cy="788425"/>
          </a:xfrm>
          <a:prstGeom prst="rect">
            <a:avLst/>
          </a:prstGeom>
          <a:noFill/>
          <a:ln>
            <a:noFill/>
          </a:ln>
        </p:spPr>
      </p:pic>
      <p:pic>
        <p:nvPicPr>
          <p:cNvPr id="336" name="Google Shape;336;p22"/>
          <p:cNvPicPr preferRelativeResize="0"/>
          <p:nvPr/>
        </p:nvPicPr>
        <p:blipFill>
          <a:blip r:embed="rId6">
            <a:alphaModFix/>
          </a:blip>
          <a:stretch>
            <a:fillRect/>
          </a:stretch>
        </p:blipFill>
        <p:spPr>
          <a:xfrm rot="3290481">
            <a:off x="4375403" y="1996628"/>
            <a:ext cx="1056819" cy="1056819"/>
          </a:xfrm>
          <a:prstGeom prst="rect">
            <a:avLst/>
          </a:prstGeom>
          <a:noFill/>
          <a:ln>
            <a:noFill/>
          </a:ln>
        </p:spPr>
      </p:pic>
      <p:pic>
        <p:nvPicPr>
          <p:cNvPr id="337" name="Google Shape;337;p22"/>
          <p:cNvPicPr preferRelativeResize="0"/>
          <p:nvPr/>
        </p:nvPicPr>
        <p:blipFill rotWithShape="1">
          <a:blip r:embed="rId7">
            <a:alphaModFix/>
          </a:blip>
          <a:srcRect l="36841" r="28301"/>
          <a:stretch/>
        </p:blipFill>
        <p:spPr>
          <a:xfrm>
            <a:off x="6077025" y="2367610"/>
            <a:ext cx="657675" cy="542540"/>
          </a:xfrm>
          <a:prstGeom prst="rect">
            <a:avLst/>
          </a:prstGeom>
          <a:noFill/>
          <a:ln>
            <a:noFill/>
          </a:ln>
        </p:spPr>
      </p:pic>
      <p:pic>
        <p:nvPicPr>
          <p:cNvPr id="338" name="Google Shape;338;p22"/>
          <p:cNvPicPr preferRelativeResize="0"/>
          <p:nvPr/>
        </p:nvPicPr>
        <p:blipFill>
          <a:blip r:embed="rId8">
            <a:alphaModFix/>
          </a:blip>
          <a:stretch>
            <a:fillRect/>
          </a:stretch>
        </p:blipFill>
        <p:spPr>
          <a:xfrm>
            <a:off x="2897750" y="894600"/>
            <a:ext cx="1169700" cy="1169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3"/>
          <p:cNvPicPr preferRelativeResize="0"/>
          <p:nvPr/>
        </p:nvPicPr>
        <p:blipFill rotWithShape="1">
          <a:blip r:embed="rId3">
            <a:alphaModFix/>
          </a:blip>
          <a:srcRect l="1807" t="3505" r="12539" b="35848"/>
          <a:stretch/>
        </p:blipFill>
        <p:spPr>
          <a:xfrm>
            <a:off x="57100" y="82250"/>
            <a:ext cx="2006150" cy="927074"/>
          </a:xfrm>
          <a:prstGeom prst="rect">
            <a:avLst/>
          </a:prstGeom>
          <a:noFill/>
          <a:ln>
            <a:noFill/>
          </a:ln>
        </p:spPr>
      </p:pic>
      <p:pic>
        <p:nvPicPr>
          <p:cNvPr id="344" name="Google Shape;344;p23"/>
          <p:cNvPicPr preferRelativeResize="0"/>
          <p:nvPr/>
        </p:nvPicPr>
        <p:blipFill rotWithShape="1">
          <a:blip r:embed="rId4">
            <a:alphaModFix/>
          </a:blip>
          <a:srcRect b="2638"/>
          <a:stretch/>
        </p:blipFill>
        <p:spPr>
          <a:xfrm>
            <a:off x="6816000" y="3181350"/>
            <a:ext cx="2101250" cy="1446126"/>
          </a:xfrm>
          <a:prstGeom prst="rect">
            <a:avLst/>
          </a:prstGeom>
          <a:noFill/>
          <a:ln>
            <a:noFill/>
          </a:ln>
        </p:spPr>
      </p:pic>
      <p:sp>
        <p:nvSpPr>
          <p:cNvPr id="345" name="Google Shape;345;p23"/>
          <p:cNvSpPr txBox="1"/>
          <p:nvPr/>
        </p:nvSpPr>
        <p:spPr>
          <a:xfrm>
            <a:off x="5122875" y="3370200"/>
            <a:ext cx="1857000" cy="1031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Open Sans"/>
                <a:ea typeface="Open Sans"/>
                <a:cs typeface="Open Sans"/>
                <a:sym typeface="Open Sans"/>
              </a:rPr>
              <a:t>Above: Working volume visualization</a:t>
            </a:r>
            <a:endParaRPr sz="1100">
              <a:latin typeface="Open Sans"/>
              <a:ea typeface="Open Sans"/>
              <a:cs typeface="Open Sans"/>
              <a:sym typeface="Open Sans"/>
            </a:endParaRPr>
          </a:p>
          <a:p>
            <a:pPr marL="0" lvl="0" indent="0" algn="ctr" rtl="0">
              <a:spcBef>
                <a:spcPts val="0"/>
              </a:spcBef>
              <a:spcAft>
                <a:spcPts val="0"/>
              </a:spcAft>
              <a:buNone/>
            </a:pPr>
            <a:endParaRPr sz="1100">
              <a:latin typeface="Open Sans"/>
              <a:ea typeface="Open Sans"/>
              <a:cs typeface="Open Sans"/>
              <a:sym typeface="Open Sans"/>
            </a:endParaRPr>
          </a:p>
          <a:p>
            <a:pPr marL="0" lvl="0" indent="0" algn="ctr" rtl="0">
              <a:spcBef>
                <a:spcPts val="0"/>
              </a:spcBef>
              <a:spcAft>
                <a:spcPts val="0"/>
              </a:spcAft>
              <a:buNone/>
            </a:pPr>
            <a:r>
              <a:rPr lang="en" sz="1100">
                <a:latin typeface="Open Sans"/>
                <a:ea typeface="Open Sans"/>
                <a:cs typeface="Open Sans"/>
                <a:sym typeface="Open Sans"/>
              </a:rPr>
              <a:t>Right: Notional enclosure design, to scale </a:t>
            </a:r>
            <a:endParaRPr sz="1100">
              <a:latin typeface="Open Sans"/>
              <a:ea typeface="Open Sans"/>
              <a:cs typeface="Open Sans"/>
              <a:sym typeface="Open Sans"/>
            </a:endParaRPr>
          </a:p>
        </p:txBody>
      </p:sp>
      <p:grpSp>
        <p:nvGrpSpPr>
          <p:cNvPr id="346" name="Google Shape;346;p23"/>
          <p:cNvGrpSpPr/>
          <p:nvPr/>
        </p:nvGrpSpPr>
        <p:grpSpPr>
          <a:xfrm>
            <a:off x="5172025" y="1392325"/>
            <a:ext cx="3057577" cy="2054063"/>
            <a:chOff x="6035900" y="827213"/>
            <a:chExt cx="3057577" cy="2054063"/>
          </a:xfrm>
        </p:grpSpPr>
        <p:pic>
          <p:nvPicPr>
            <p:cNvPr id="347" name="Google Shape;347;p23"/>
            <p:cNvPicPr preferRelativeResize="0"/>
            <p:nvPr/>
          </p:nvPicPr>
          <p:blipFill rotWithShape="1">
            <a:blip r:embed="rId5">
              <a:alphaModFix/>
            </a:blip>
            <a:srcRect l="37110"/>
            <a:stretch/>
          </p:blipFill>
          <p:spPr>
            <a:xfrm rot="5">
              <a:off x="6419076" y="827215"/>
              <a:ext cx="2674401" cy="1833897"/>
            </a:xfrm>
            <a:prstGeom prst="rect">
              <a:avLst/>
            </a:prstGeom>
            <a:noFill/>
            <a:ln>
              <a:noFill/>
            </a:ln>
          </p:spPr>
        </p:pic>
        <p:cxnSp>
          <p:nvCxnSpPr>
            <p:cNvPr id="348" name="Google Shape;348;p23"/>
            <p:cNvCxnSpPr/>
            <p:nvPr/>
          </p:nvCxnSpPr>
          <p:spPr>
            <a:xfrm>
              <a:off x="6522400" y="2254800"/>
              <a:ext cx="1303800" cy="356700"/>
            </a:xfrm>
            <a:prstGeom prst="straightConnector1">
              <a:avLst/>
            </a:prstGeom>
            <a:noFill/>
            <a:ln w="19050" cap="flat" cmpd="sng">
              <a:solidFill>
                <a:srgbClr val="FF0000"/>
              </a:solidFill>
              <a:prstDash val="solid"/>
              <a:round/>
              <a:headEnd type="none" w="med" len="med"/>
              <a:tailEnd type="none" w="med" len="med"/>
            </a:ln>
          </p:spPr>
        </p:cxnSp>
        <p:cxnSp>
          <p:nvCxnSpPr>
            <p:cNvPr id="349" name="Google Shape;349;p23"/>
            <p:cNvCxnSpPr/>
            <p:nvPr/>
          </p:nvCxnSpPr>
          <p:spPr>
            <a:xfrm rot="10800000" flipH="1">
              <a:off x="7874675" y="2279925"/>
              <a:ext cx="978300" cy="331500"/>
            </a:xfrm>
            <a:prstGeom prst="straightConnector1">
              <a:avLst/>
            </a:prstGeom>
            <a:noFill/>
            <a:ln w="19050" cap="flat" cmpd="sng">
              <a:solidFill>
                <a:srgbClr val="FF0000"/>
              </a:solidFill>
              <a:prstDash val="solid"/>
              <a:round/>
              <a:headEnd type="none" w="med" len="med"/>
              <a:tailEnd type="none" w="med" len="med"/>
            </a:ln>
          </p:spPr>
        </p:cxnSp>
        <p:cxnSp>
          <p:nvCxnSpPr>
            <p:cNvPr id="350" name="Google Shape;350;p23"/>
            <p:cNvCxnSpPr/>
            <p:nvPr/>
          </p:nvCxnSpPr>
          <p:spPr>
            <a:xfrm flipH="1">
              <a:off x="6478650" y="1398675"/>
              <a:ext cx="21600" cy="816600"/>
            </a:xfrm>
            <a:prstGeom prst="straightConnector1">
              <a:avLst/>
            </a:prstGeom>
            <a:noFill/>
            <a:ln w="19050" cap="flat" cmpd="sng">
              <a:solidFill>
                <a:srgbClr val="FF0000"/>
              </a:solidFill>
              <a:prstDash val="solid"/>
              <a:round/>
              <a:headEnd type="none" w="med" len="med"/>
              <a:tailEnd type="none" w="med" len="med"/>
            </a:ln>
          </p:spPr>
        </p:cxnSp>
        <p:sp>
          <p:nvSpPr>
            <p:cNvPr id="351" name="Google Shape;351;p23"/>
            <p:cNvSpPr txBox="1"/>
            <p:nvPr/>
          </p:nvSpPr>
          <p:spPr>
            <a:xfrm>
              <a:off x="6893050" y="2481075"/>
              <a:ext cx="68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10cm</a:t>
              </a:r>
              <a:endParaRPr>
                <a:solidFill>
                  <a:srgbClr val="FF0000"/>
                </a:solidFill>
                <a:latin typeface="Open Sans"/>
                <a:ea typeface="Open Sans"/>
                <a:cs typeface="Open Sans"/>
                <a:sym typeface="Open Sans"/>
              </a:endParaRPr>
            </a:p>
          </p:txBody>
        </p:sp>
        <p:sp>
          <p:nvSpPr>
            <p:cNvPr id="352" name="Google Shape;352;p23"/>
            <p:cNvSpPr txBox="1"/>
            <p:nvPr/>
          </p:nvSpPr>
          <p:spPr>
            <a:xfrm>
              <a:off x="8317150" y="2371638"/>
              <a:ext cx="68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10cm</a:t>
              </a:r>
              <a:endParaRPr>
                <a:solidFill>
                  <a:srgbClr val="FF0000"/>
                </a:solidFill>
                <a:latin typeface="Open Sans"/>
                <a:ea typeface="Open Sans"/>
                <a:cs typeface="Open Sans"/>
                <a:sym typeface="Open Sans"/>
              </a:endParaRPr>
            </a:p>
          </p:txBody>
        </p:sp>
        <p:sp>
          <p:nvSpPr>
            <p:cNvPr id="353" name="Google Shape;353;p23"/>
            <p:cNvSpPr txBox="1"/>
            <p:nvPr/>
          </p:nvSpPr>
          <p:spPr>
            <a:xfrm>
              <a:off x="6035900" y="1505200"/>
              <a:ext cx="68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5cm</a:t>
              </a:r>
              <a:endParaRPr>
                <a:solidFill>
                  <a:srgbClr val="FF0000"/>
                </a:solidFill>
                <a:latin typeface="Open Sans"/>
                <a:ea typeface="Open Sans"/>
                <a:cs typeface="Open Sans"/>
                <a:sym typeface="Open Sans"/>
              </a:endParaRPr>
            </a:p>
          </p:txBody>
        </p:sp>
      </p:grpSp>
      <p:sp>
        <p:nvSpPr>
          <p:cNvPr id="354" name="Google Shape;354;p23"/>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        Hardware: Baffle &amp; Enclosure</a:t>
            </a:r>
            <a:endParaRPr/>
          </a:p>
        </p:txBody>
      </p:sp>
      <p:sp>
        <p:nvSpPr>
          <p:cNvPr id="355" name="Google Shape;355;p23"/>
          <p:cNvSpPr txBox="1">
            <a:spLocks noGrp="1"/>
          </p:cNvSpPr>
          <p:nvPr>
            <p:ph type="body" idx="1"/>
          </p:nvPr>
        </p:nvSpPr>
        <p:spPr>
          <a:xfrm>
            <a:off x="311625" y="1065925"/>
            <a:ext cx="5299200" cy="3946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u="sng"/>
              <a:t>The </a:t>
            </a:r>
            <a:r>
              <a:rPr lang="en" b="1" u="sng"/>
              <a:t>enclosure</a:t>
            </a:r>
            <a:r>
              <a:rPr lang="en" u="sng"/>
              <a:t> shall:</a:t>
            </a:r>
            <a:endParaRPr u="sng"/>
          </a:p>
          <a:p>
            <a:pPr marL="914400" lvl="1" indent="-317500" algn="l" rtl="0">
              <a:spcBef>
                <a:spcPts val="0"/>
              </a:spcBef>
              <a:spcAft>
                <a:spcPts val="0"/>
              </a:spcAft>
              <a:buSzPts val="1400"/>
              <a:buChar char="○"/>
            </a:pPr>
            <a:r>
              <a:rPr lang="en"/>
              <a:t>Contain all components of the CubIST system</a:t>
            </a:r>
            <a:endParaRPr/>
          </a:p>
          <a:p>
            <a:pPr marL="914400" lvl="1" indent="-317500" algn="l" rtl="0">
              <a:spcBef>
                <a:spcPts val="0"/>
              </a:spcBef>
              <a:spcAft>
                <a:spcPts val="0"/>
              </a:spcAft>
              <a:buSzPts val="1400"/>
              <a:buChar char="○"/>
            </a:pPr>
            <a:r>
              <a:rPr lang="en"/>
              <a:t>Be easily accessible for testing</a:t>
            </a:r>
            <a:endParaRPr/>
          </a:p>
          <a:p>
            <a:pPr marL="914400" lvl="1" indent="-317500" algn="l" rtl="0">
              <a:spcBef>
                <a:spcPts val="0"/>
              </a:spcBef>
              <a:spcAft>
                <a:spcPts val="0"/>
              </a:spcAft>
              <a:buSzPts val="1400"/>
              <a:buChar char="○"/>
            </a:pPr>
            <a:r>
              <a:rPr lang="en" b="1"/>
              <a:t>Mount to a CubeSat chassis</a:t>
            </a:r>
            <a:endParaRPr b="1"/>
          </a:p>
          <a:p>
            <a:pPr marL="914400" lvl="1" indent="-317500" algn="l" rtl="0">
              <a:spcBef>
                <a:spcPts val="0"/>
              </a:spcBef>
              <a:spcAft>
                <a:spcPts val="0"/>
              </a:spcAft>
              <a:buSzPts val="1400"/>
              <a:buChar char="○"/>
            </a:pPr>
            <a:r>
              <a:rPr lang="en" b="1"/>
              <a:t>Fit within 1/2U</a:t>
            </a:r>
            <a:r>
              <a:rPr lang="en"/>
              <a:t> (10x10x5cm)</a:t>
            </a:r>
            <a:endParaRPr/>
          </a:p>
          <a:p>
            <a:pPr marL="914400" lvl="1" indent="-317500" algn="l" rtl="0">
              <a:spcBef>
                <a:spcPts val="0"/>
              </a:spcBef>
              <a:spcAft>
                <a:spcPts val="0"/>
              </a:spcAft>
              <a:buSzPts val="1400"/>
              <a:buChar char="○"/>
            </a:pPr>
            <a:r>
              <a:rPr lang="en"/>
              <a:t>Support all components of CubIST during</a:t>
            </a:r>
            <a:endParaRPr/>
          </a:p>
          <a:p>
            <a:pPr marL="914400" lvl="1" indent="-317500" algn="l" rtl="0">
              <a:spcBef>
                <a:spcPts val="0"/>
              </a:spcBef>
              <a:spcAft>
                <a:spcPts val="0"/>
              </a:spcAft>
              <a:buSzPts val="1400"/>
              <a:buChar char="○"/>
            </a:pPr>
            <a:r>
              <a:rPr lang="en"/>
              <a:t>testing, integration, and launch</a:t>
            </a:r>
            <a:br>
              <a:rPr lang="en"/>
            </a:br>
            <a:endParaRPr/>
          </a:p>
          <a:p>
            <a:pPr marL="457200" lvl="0" indent="-342900" algn="l" rtl="0">
              <a:spcBef>
                <a:spcPts val="0"/>
              </a:spcBef>
              <a:spcAft>
                <a:spcPts val="0"/>
              </a:spcAft>
              <a:buSzPts val="1800"/>
              <a:buChar char="➢"/>
            </a:pPr>
            <a:r>
              <a:rPr lang="en" u="sng"/>
              <a:t>The </a:t>
            </a:r>
            <a:r>
              <a:rPr lang="en" b="1" u="sng"/>
              <a:t>baffle</a:t>
            </a:r>
            <a:r>
              <a:rPr lang="en" u="sng"/>
              <a:t> shall:</a:t>
            </a:r>
            <a:endParaRPr u="sng"/>
          </a:p>
          <a:p>
            <a:pPr marL="914400" lvl="1" indent="-317500" algn="l" rtl="0">
              <a:spcBef>
                <a:spcPts val="0"/>
              </a:spcBef>
              <a:spcAft>
                <a:spcPts val="0"/>
              </a:spcAft>
              <a:buSzPts val="1400"/>
              <a:buChar char="○"/>
            </a:pPr>
            <a:r>
              <a:rPr lang="en"/>
              <a:t>Meet system </a:t>
            </a:r>
            <a:r>
              <a:rPr lang="en" b="1"/>
              <a:t>stray light requirements </a:t>
            </a:r>
            <a:endParaRPr b="1"/>
          </a:p>
          <a:p>
            <a:pPr marL="914400" lvl="1" indent="-317500" algn="l" rtl="0">
              <a:spcBef>
                <a:spcPts val="0"/>
              </a:spcBef>
              <a:spcAft>
                <a:spcPts val="0"/>
              </a:spcAft>
              <a:buSzPts val="1400"/>
              <a:buChar char="○"/>
            </a:pPr>
            <a:r>
              <a:rPr lang="en"/>
              <a:t>Meet system </a:t>
            </a:r>
            <a:r>
              <a:rPr lang="en" b="1"/>
              <a:t>field of view requirements</a:t>
            </a:r>
            <a:endParaRPr b="1"/>
          </a:p>
          <a:p>
            <a:pPr marL="914400" lvl="1" indent="-317500" algn="l" rtl="0">
              <a:spcBef>
                <a:spcPts val="0"/>
              </a:spcBef>
              <a:spcAft>
                <a:spcPts val="0"/>
              </a:spcAft>
              <a:buSzPts val="1400"/>
              <a:buChar char="○"/>
            </a:pPr>
            <a:r>
              <a:rPr lang="en"/>
              <a:t>Mount to enclosure/camera module  </a:t>
            </a:r>
            <a:endParaRPr/>
          </a:p>
        </p:txBody>
      </p:sp>
      <p:sp>
        <p:nvSpPr>
          <p:cNvPr id="356" name="Google Shape;35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357" name="Google Shape;357;p23"/>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358" name="Google Shape;358;p23"/>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359" name="Google Shape;359;p23"/>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cxnSp>
        <p:nvCxnSpPr>
          <p:cNvPr id="360" name="Google Shape;360;p23"/>
          <p:cNvCxnSpPr>
            <a:endCxn id="361" idx="1"/>
          </p:cNvCxnSpPr>
          <p:nvPr/>
        </p:nvCxnSpPr>
        <p:spPr>
          <a:xfrm rot="5400000" flipH="1">
            <a:off x="6392600" y="1791200"/>
            <a:ext cx="1139400" cy="75300"/>
          </a:xfrm>
          <a:prstGeom prst="curvedConnector4">
            <a:avLst>
              <a:gd name="adj1" fmla="val 27034"/>
              <a:gd name="adj2" fmla="val 147211"/>
            </a:avLst>
          </a:prstGeom>
          <a:noFill/>
          <a:ln w="9525" cap="flat" cmpd="sng">
            <a:solidFill>
              <a:srgbClr val="0000FF"/>
            </a:solidFill>
            <a:prstDash val="solid"/>
            <a:round/>
            <a:headEnd type="oval" w="med" len="med"/>
            <a:tailEnd type="oval" w="med" len="med"/>
          </a:ln>
        </p:spPr>
      </p:cxnSp>
      <p:cxnSp>
        <p:nvCxnSpPr>
          <p:cNvPr id="362" name="Google Shape;362;p23"/>
          <p:cNvCxnSpPr/>
          <p:nvPr/>
        </p:nvCxnSpPr>
        <p:spPr>
          <a:xfrm rot="-5400000">
            <a:off x="5898200" y="1659050"/>
            <a:ext cx="1819800" cy="233100"/>
          </a:xfrm>
          <a:prstGeom prst="curvedConnector3">
            <a:avLst>
              <a:gd name="adj1" fmla="val 92080"/>
            </a:avLst>
          </a:prstGeom>
          <a:noFill/>
          <a:ln w="9525" cap="flat" cmpd="sng">
            <a:solidFill>
              <a:srgbClr val="0000FF"/>
            </a:solidFill>
            <a:prstDash val="solid"/>
            <a:round/>
            <a:headEnd type="oval" w="med" len="med"/>
            <a:tailEnd type="oval" w="med" len="med"/>
          </a:ln>
        </p:spPr>
      </p:cxnSp>
      <p:cxnSp>
        <p:nvCxnSpPr>
          <p:cNvPr id="363" name="Google Shape;363;p23"/>
          <p:cNvCxnSpPr/>
          <p:nvPr/>
        </p:nvCxnSpPr>
        <p:spPr>
          <a:xfrm rot="10800000" flipH="1">
            <a:off x="7668000" y="1686725"/>
            <a:ext cx="632700" cy="577200"/>
          </a:xfrm>
          <a:prstGeom prst="curvedConnector3">
            <a:avLst>
              <a:gd name="adj1" fmla="val 92971"/>
            </a:avLst>
          </a:prstGeom>
          <a:noFill/>
          <a:ln w="9525" cap="flat" cmpd="sng">
            <a:solidFill>
              <a:srgbClr val="FF0000"/>
            </a:solidFill>
            <a:prstDash val="solid"/>
            <a:round/>
            <a:headEnd type="oval" w="med" len="med"/>
            <a:tailEnd type="oval" w="med" len="med"/>
          </a:ln>
        </p:spPr>
      </p:cxnSp>
      <p:sp>
        <p:nvSpPr>
          <p:cNvPr id="364" name="Google Shape;364;p23"/>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361" name="Google Shape;361;p23"/>
          <p:cNvSpPr txBox="1"/>
          <p:nvPr/>
        </p:nvSpPr>
        <p:spPr>
          <a:xfrm>
            <a:off x="6924650" y="735800"/>
            <a:ext cx="2233500" cy="1046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b="1">
                <a:solidFill>
                  <a:schemeClr val="accent1"/>
                </a:solidFill>
                <a:latin typeface="Open Sans"/>
                <a:ea typeface="Open Sans"/>
                <a:cs typeface="Open Sans"/>
                <a:sym typeface="Open Sans"/>
              </a:rPr>
              <a:t>Raspberry Pi Zero</a:t>
            </a:r>
            <a:endParaRPr b="1">
              <a:solidFill>
                <a:schemeClr val="accent1"/>
              </a:solidFill>
              <a:latin typeface="Open Sans"/>
              <a:ea typeface="Open Sans"/>
              <a:cs typeface="Open Sans"/>
              <a:sym typeface="Open Sans"/>
            </a:endParaRPr>
          </a:p>
          <a:p>
            <a:pPr marL="0" lvl="0" indent="0" algn="l" rtl="0">
              <a:lnSpc>
                <a:spcPct val="150000"/>
              </a:lnSpc>
              <a:spcBef>
                <a:spcPts val="0"/>
              </a:spcBef>
              <a:spcAft>
                <a:spcPts val="0"/>
              </a:spcAft>
              <a:buNone/>
            </a:pPr>
            <a:r>
              <a:rPr lang="en" b="1">
                <a:solidFill>
                  <a:schemeClr val="accent1"/>
                </a:solidFill>
                <a:latin typeface="Open Sans"/>
                <a:ea typeface="Open Sans"/>
                <a:cs typeface="Open Sans"/>
                <a:sym typeface="Open Sans"/>
              </a:rPr>
              <a:t>Camera Module</a:t>
            </a:r>
            <a:endParaRPr b="1">
              <a:solidFill>
                <a:schemeClr val="accent1"/>
              </a:solidFill>
              <a:latin typeface="Open Sans"/>
              <a:ea typeface="Open Sans"/>
              <a:cs typeface="Open Sans"/>
              <a:sym typeface="Open Sans"/>
            </a:endParaRPr>
          </a:p>
          <a:p>
            <a:pPr marL="0" lvl="0" indent="0" algn="l" rtl="0">
              <a:lnSpc>
                <a:spcPct val="150000"/>
              </a:lnSpc>
              <a:spcBef>
                <a:spcPts val="0"/>
              </a:spcBef>
              <a:spcAft>
                <a:spcPts val="0"/>
              </a:spcAft>
              <a:buNone/>
            </a:pPr>
            <a:r>
              <a:rPr lang="en" b="1">
                <a:solidFill>
                  <a:schemeClr val="accent1"/>
                </a:solidFill>
                <a:latin typeface="Open Sans"/>
                <a:ea typeface="Open Sans"/>
                <a:cs typeface="Open Sans"/>
                <a:sym typeface="Open Sans"/>
              </a:rPr>
              <a:t>Working Volume (1/2U)</a:t>
            </a:r>
            <a:endParaRPr b="1">
              <a:solidFill>
                <a:schemeClr val="accent1"/>
              </a:solidFill>
              <a:latin typeface="Open Sans"/>
              <a:ea typeface="Open Sans"/>
              <a:cs typeface="Open Sans"/>
              <a:sym typeface="Open Sans"/>
            </a:endParaRPr>
          </a:p>
        </p:txBody>
      </p:sp>
      <p:sp>
        <p:nvSpPr>
          <p:cNvPr id="365" name="Google Shape;365;p23"/>
          <p:cNvSpPr txBox="1"/>
          <p:nvPr/>
        </p:nvSpPr>
        <p:spPr>
          <a:xfrm>
            <a:off x="6284575" y="3370200"/>
            <a:ext cx="2280600" cy="400200"/>
          </a:xfrm>
          <a:prstGeom prst="rect">
            <a:avLst/>
          </a:prstGeom>
          <a:noFill/>
          <a:ln>
            <a:noFill/>
          </a:ln>
        </p:spPr>
        <p:txBody>
          <a:bodyPr spcFirstLastPara="1" wrap="square" lIns="91425" tIns="91425" rIns="91425" bIns="91425" anchor="t" anchorCtr="0">
            <a:spAutoFit/>
          </a:bodyPr>
          <a:lstStyle/>
          <a:p>
            <a:pPr marL="0" lvl="0" indent="0" algn="r" rtl="0">
              <a:lnSpc>
                <a:spcPct val="150000"/>
              </a:lnSpc>
              <a:spcBef>
                <a:spcPts val="0"/>
              </a:spcBef>
              <a:spcAft>
                <a:spcPts val="0"/>
              </a:spcAft>
              <a:buNone/>
            </a:pPr>
            <a:endParaRPr b="1">
              <a:latin typeface="Open Sans"/>
              <a:ea typeface="Open Sans"/>
              <a:cs typeface="Open Sans"/>
              <a:sym typeface="Open Sans"/>
            </a:endParaRPr>
          </a:p>
        </p:txBody>
      </p:sp>
      <p:sp>
        <p:nvSpPr>
          <p:cNvPr id="366" name="Google Shape;366;p23"/>
          <p:cNvSpPr/>
          <p:nvPr/>
        </p:nvSpPr>
        <p:spPr>
          <a:xfrm>
            <a:off x="1640175" y="4673725"/>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7" name="Google Shape;367;p23"/>
          <p:cNvCxnSpPr/>
          <p:nvPr/>
        </p:nvCxnSpPr>
        <p:spPr>
          <a:xfrm rot="-5400000">
            <a:off x="5462625" y="3043125"/>
            <a:ext cx="428700" cy="285900"/>
          </a:xfrm>
          <a:prstGeom prst="curvedConnector3">
            <a:avLst>
              <a:gd name="adj1" fmla="val 82208"/>
            </a:avLst>
          </a:prstGeom>
          <a:noFill/>
          <a:ln w="28575" cap="flat" cmpd="sng">
            <a:solidFill>
              <a:schemeClr val="accent1"/>
            </a:solidFill>
            <a:prstDash val="solid"/>
            <a:round/>
            <a:headEnd type="none" w="med" len="med"/>
            <a:tailEnd type="triangle" w="med" len="med"/>
          </a:ln>
        </p:spPr>
      </p:cxnSp>
      <p:cxnSp>
        <p:nvCxnSpPr>
          <p:cNvPr id="368" name="Google Shape;368;p23"/>
          <p:cNvCxnSpPr/>
          <p:nvPr/>
        </p:nvCxnSpPr>
        <p:spPr>
          <a:xfrm>
            <a:off x="6391275" y="4362450"/>
            <a:ext cx="771600" cy="200100"/>
          </a:xfrm>
          <a:prstGeom prst="curvedConnector3">
            <a:avLst>
              <a:gd name="adj1" fmla="val 9876"/>
            </a:avLst>
          </a:prstGeom>
          <a:noFill/>
          <a:ln w="28575" cap="flat" cmpd="sng">
            <a:solidFill>
              <a:schemeClr val="accent1"/>
            </a:solidFill>
            <a:prstDash val="solid"/>
            <a:round/>
            <a:headEnd type="none" w="med" len="med"/>
            <a:tailEnd type="triangle" w="med" len="med"/>
          </a:ln>
        </p:spPr>
      </p:cxnSp>
      <p:sp>
        <p:nvSpPr>
          <p:cNvPr id="369" name="Google Shape;369;p23"/>
          <p:cNvSpPr/>
          <p:nvPr/>
        </p:nvSpPr>
        <p:spPr>
          <a:xfrm>
            <a:off x="57100" y="82250"/>
            <a:ext cx="2006100" cy="9270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3"/>
          <p:cNvSpPr/>
          <p:nvPr/>
        </p:nvSpPr>
        <p:spPr>
          <a:xfrm>
            <a:off x="1601475" y="162250"/>
            <a:ext cx="461700" cy="7491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4"/>
          <p:cNvSpPr/>
          <p:nvPr/>
        </p:nvSpPr>
        <p:spPr>
          <a:xfrm>
            <a:off x="6137425" y="3144150"/>
            <a:ext cx="2619600" cy="1213800"/>
          </a:xfrm>
          <a:prstGeom prst="trapezoid">
            <a:avLst>
              <a:gd name="adj" fmla="val 2500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4"/>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Hardware: Optics</a:t>
            </a:r>
            <a:endParaRPr/>
          </a:p>
        </p:txBody>
      </p:sp>
      <p:sp>
        <p:nvSpPr>
          <p:cNvPr id="377" name="Google Shape;377;p24"/>
          <p:cNvSpPr txBox="1">
            <a:spLocks noGrp="1"/>
          </p:cNvSpPr>
          <p:nvPr>
            <p:ph type="body" idx="1"/>
          </p:nvPr>
        </p:nvSpPr>
        <p:spPr>
          <a:xfrm>
            <a:off x="311700" y="727225"/>
            <a:ext cx="5479500" cy="3946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u="sng"/>
              <a:t>The </a:t>
            </a:r>
            <a:r>
              <a:rPr lang="en" b="1" u="sng"/>
              <a:t>image sensor</a:t>
            </a:r>
            <a:r>
              <a:rPr lang="en" u="sng"/>
              <a:t> shall:</a:t>
            </a:r>
            <a:endParaRPr sz="1200"/>
          </a:p>
          <a:p>
            <a:pPr marL="914400" lvl="1" indent="-304800" algn="l" rtl="0">
              <a:spcBef>
                <a:spcPts val="0"/>
              </a:spcBef>
              <a:spcAft>
                <a:spcPts val="0"/>
              </a:spcAft>
              <a:buSzPts val="1200"/>
              <a:buChar char="○"/>
            </a:pPr>
            <a:r>
              <a:rPr lang="en" sz="1200" b="1"/>
              <a:t>Be Effectiveness in low light</a:t>
            </a:r>
            <a:r>
              <a:rPr lang="en" sz="1200"/>
              <a:t>: high signal to noise ratio (SNR), quantum efficiency (QE) in desired wavelengths (520-800 nm)</a:t>
            </a:r>
            <a:endParaRPr sz="1200"/>
          </a:p>
          <a:p>
            <a:pPr marL="1371600" lvl="2" indent="-304800" algn="l" rtl="0">
              <a:spcBef>
                <a:spcPts val="0"/>
              </a:spcBef>
              <a:spcAft>
                <a:spcPts val="0"/>
              </a:spcAft>
              <a:buSzPts val="1200"/>
              <a:buChar char="■"/>
            </a:pPr>
            <a:r>
              <a:rPr lang="en" sz="1200"/>
              <a:t>Low light conditions cause external noise and detector noise to be in high consideration for understanding potential error</a:t>
            </a:r>
            <a:endParaRPr sz="1200"/>
          </a:p>
          <a:p>
            <a:pPr marL="1371600" lvl="2" indent="-304800" algn="l" rtl="0">
              <a:spcBef>
                <a:spcPts val="0"/>
              </a:spcBef>
              <a:spcAft>
                <a:spcPts val="0"/>
              </a:spcAft>
              <a:buSzPts val="1200"/>
              <a:buChar char="■"/>
            </a:pPr>
            <a:r>
              <a:rPr lang="en" sz="1200"/>
              <a:t>Detector noise consists of: dark leakage current and temporal read noise</a:t>
            </a:r>
            <a:endParaRPr sz="1200"/>
          </a:p>
          <a:p>
            <a:pPr marL="457200" lvl="0" indent="-342900" algn="l" rtl="0">
              <a:spcBef>
                <a:spcPts val="0"/>
              </a:spcBef>
              <a:spcAft>
                <a:spcPts val="0"/>
              </a:spcAft>
              <a:buSzPts val="1800"/>
              <a:buChar char="➢"/>
            </a:pPr>
            <a:r>
              <a:rPr lang="en" u="sng"/>
              <a:t>The </a:t>
            </a:r>
            <a:r>
              <a:rPr lang="en" b="1" u="sng"/>
              <a:t>lens</a:t>
            </a:r>
            <a:r>
              <a:rPr lang="en" u="sng"/>
              <a:t> shall:</a:t>
            </a:r>
            <a:endParaRPr u="sng"/>
          </a:p>
          <a:p>
            <a:pPr marL="914400" lvl="1" indent="-304800" algn="l" rtl="0">
              <a:spcBef>
                <a:spcPts val="0"/>
              </a:spcBef>
              <a:spcAft>
                <a:spcPts val="0"/>
              </a:spcAft>
              <a:buSzPts val="1200"/>
              <a:buChar char="○"/>
            </a:pPr>
            <a:r>
              <a:rPr lang="en" sz="1200"/>
              <a:t>Have optimal </a:t>
            </a:r>
            <a:r>
              <a:rPr lang="en" sz="1200" b="1">
                <a:solidFill>
                  <a:srgbClr val="FF0000"/>
                </a:solidFill>
              </a:rPr>
              <a:t>focal length </a:t>
            </a:r>
            <a:r>
              <a:rPr lang="en" sz="1200"/>
              <a:t>and </a:t>
            </a:r>
            <a:r>
              <a:rPr lang="en" sz="1200" b="1">
                <a:solidFill>
                  <a:srgbClr val="0000FF"/>
                </a:solidFill>
              </a:rPr>
              <a:t>aperture diameter</a:t>
            </a:r>
            <a:r>
              <a:rPr lang="en" sz="1200"/>
              <a:t> for detection of traceable </a:t>
            </a:r>
            <a:r>
              <a:rPr lang="en" sz="1200" b="1"/>
              <a:t>stellar magnitudes</a:t>
            </a:r>
            <a:r>
              <a:rPr lang="en" sz="1200"/>
              <a:t> provided by software </a:t>
            </a:r>
            <a:r>
              <a:rPr lang="en" sz="1200" b="1"/>
              <a:t>(6.5)</a:t>
            </a:r>
            <a:r>
              <a:rPr lang="en" sz="1200"/>
              <a:t> and will comply with FOV</a:t>
            </a:r>
            <a:endParaRPr sz="1200"/>
          </a:p>
          <a:p>
            <a:pPr marL="457200" lvl="0" indent="-342900" algn="l" rtl="0">
              <a:spcBef>
                <a:spcPts val="0"/>
              </a:spcBef>
              <a:spcAft>
                <a:spcPts val="0"/>
              </a:spcAft>
              <a:buSzPts val="1800"/>
              <a:buChar char="➢"/>
            </a:pPr>
            <a:r>
              <a:rPr lang="en" u="sng"/>
              <a:t>The </a:t>
            </a:r>
            <a:r>
              <a:rPr lang="en" b="1" u="sng"/>
              <a:t>camera module</a:t>
            </a:r>
            <a:r>
              <a:rPr lang="en" u="sng"/>
              <a:t> shall:</a:t>
            </a:r>
            <a:endParaRPr u="sng"/>
          </a:p>
          <a:p>
            <a:pPr marL="914400" lvl="1" indent="-304800" algn="l" rtl="0">
              <a:spcBef>
                <a:spcPts val="0"/>
              </a:spcBef>
              <a:spcAft>
                <a:spcPts val="0"/>
              </a:spcAft>
              <a:buSzPts val="1200"/>
              <a:buChar char="○"/>
            </a:pPr>
            <a:r>
              <a:rPr lang="en" sz="1200"/>
              <a:t>Integrate lens and image sensor for </a:t>
            </a:r>
            <a:r>
              <a:rPr lang="en" sz="1200" b="1"/>
              <a:t>minimal distortion</a:t>
            </a:r>
            <a:r>
              <a:rPr lang="en" sz="1200"/>
              <a:t>, and to ensure compatibility with microcontroller</a:t>
            </a:r>
            <a:endParaRPr sz="1200"/>
          </a:p>
        </p:txBody>
      </p:sp>
      <p:sp>
        <p:nvSpPr>
          <p:cNvPr id="378" name="Google Shape;37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379" name="Google Shape;379;p24"/>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380" name="Google Shape;380;p24"/>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381" name="Google Shape;381;p24"/>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382" name="Google Shape;382;p24"/>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383" name="Google Shape;383;p24"/>
          <p:cNvSpPr/>
          <p:nvPr/>
        </p:nvSpPr>
        <p:spPr>
          <a:xfrm>
            <a:off x="1640175" y="4673725"/>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4" name="Google Shape;384;p24"/>
          <p:cNvPicPr preferRelativeResize="0"/>
          <p:nvPr/>
        </p:nvPicPr>
        <p:blipFill rotWithShape="1">
          <a:blip r:embed="rId3">
            <a:alphaModFix/>
          </a:blip>
          <a:srcRect l="6983" r="11807"/>
          <a:stretch/>
        </p:blipFill>
        <p:spPr>
          <a:xfrm>
            <a:off x="6563217" y="1738164"/>
            <a:ext cx="1767976" cy="2291057"/>
          </a:xfrm>
          <a:prstGeom prst="rect">
            <a:avLst/>
          </a:prstGeom>
          <a:noFill/>
          <a:ln>
            <a:noFill/>
          </a:ln>
        </p:spPr>
      </p:pic>
      <p:sp>
        <p:nvSpPr>
          <p:cNvPr id="385" name="Google Shape;385;p24"/>
          <p:cNvSpPr/>
          <p:nvPr/>
        </p:nvSpPr>
        <p:spPr>
          <a:xfrm>
            <a:off x="6562900" y="3832275"/>
            <a:ext cx="1767900" cy="3108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6" name="Google Shape;386;p24"/>
          <p:cNvCxnSpPr/>
          <p:nvPr/>
        </p:nvCxnSpPr>
        <p:spPr>
          <a:xfrm>
            <a:off x="6924675" y="2228850"/>
            <a:ext cx="547500" cy="1472400"/>
          </a:xfrm>
          <a:prstGeom prst="straightConnector1">
            <a:avLst/>
          </a:prstGeom>
          <a:noFill/>
          <a:ln w="28575" cap="flat" cmpd="sng">
            <a:solidFill>
              <a:srgbClr val="E06666"/>
            </a:solidFill>
            <a:prstDash val="dash"/>
            <a:round/>
            <a:headEnd type="none" w="med" len="med"/>
            <a:tailEnd type="triangle" w="med" len="med"/>
          </a:ln>
        </p:spPr>
      </p:cxnSp>
      <p:cxnSp>
        <p:nvCxnSpPr>
          <p:cNvPr id="387" name="Google Shape;387;p24"/>
          <p:cNvCxnSpPr/>
          <p:nvPr/>
        </p:nvCxnSpPr>
        <p:spPr>
          <a:xfrm flipH="1">
            <a:off x="7472325" y="2228850"/>
            <a:ext cx="538200" cy="1472400"/>
          </a:xfrm>
          <a:prstGeom prst="straightConnector1">
            <a:avLst/>
          </a:prstGeom>
          <a:noFill/>
          <a:ln w="28575" cap="flat" cmpd="sng">
            <a:solidFill>
              <a:srgbClr val="E06666"/>
            </a:solidFill>
            <a:prstDash val="dash"/>
            <a:round/>
            <a:headEnd type="none" w="med" len="med"/>
            <a:tailEnd type="triangle" w="med" len="med"/>
          </a:ln>
        </p:spPr>
      </p:cxnSp>
      <p:cxnSp>
        <p:nvCxnSpPr>
          <p:cNvPr id="388" name="Google Shape;388;p24"/>
          <p:cNvCxnSpPr/>
          <p:nvPr/>
        </p:nvCxnSpPr>
        <p:spPr>
          <a:xfrm>
            <a:off x="6949657" y="2213624"/>
            <a:ext cx="1017900" cy="13500"/>
          </a:xfrm>
          <a:prstGeom prst="straightConnector1">
            <a:avLst/>
          </a:prstGeom>
          <a:noFill/>
          <a:ln w="28575" cap="flat" cmpd="sng">
            <a:solidFill>
              <a:srgbClr val="0000FF"/>
            </a:solidFill>
            <a:prstDash val="solid"/>
            <a:round/>
            <a:headEnd type="triangle" w="med" len="med"/>
            <a:tailEnd type="triangle" w="med" len="med"/>
          </a:ln>
        </p:spPr>
      </p:cxnSp>
      <p:cxnSp>
        <p:nvCxnSpPr>
          <p:cNvPr id="389" name="Google Shape;389;p24"/>
          <p:cNvCxnSpPr/>
          <p:nvPr/>
        </p:nvCxnSpPr>
        <p:spPr>
          <a:xfrm flipH="1">
            <a:off x="6924600" y="857250"/>
            <a:ext cx="9600" cy="1490100"/>
          </a:xfrm>
          <a:prstGeom prst="straightConnector1">
            <a:avLst/>
          </a:prstGeom>
          <a:noFill/>
          <a:ln w="28575" cap="flat" cmpd="sng">
            <a:solidFill>
              <a:srgbClr val="E06666"/>
            </a:solidFill>
            <a:prstDash val="dash"/>
            <a:round/>
            <a:headEnd type="none" w="med" len="med"/>
            <a:tailEnd type="none" w="med" len="med"/>
          </a:ln>
        </p:spPr>
      </p:cxnSp>
      <p:cxnSp>
        <p:nvCxnSpPr>
          <p:cNvPr id="390" name="Google Shape;390;p24"/>
          <p:cNvCxnSpPr/>
          <p:nvPr/>
        </p:nvCxnSpPr>
        <p:spPr>
          <a:xfrm flipH="1">
            <a:off x="8010665" y="866324"/>
            <a:ext cx="13800" cy="1481100"/>
          </a:xfrm>
          <a:prstGeom prst="straightConnector1">
            <a:avLst/>
          </a:prstGeom>
          <a:noFill/>
          <a:ln w="28575" cap="flat" cmpd="sng">
            <a:solidFill>
              <a:srgbClr val="E06666"/>
            </a:solidFill>
            <a:prstDash val="dash"/>
            <a:round/>
            <a:headEnd type="none" w="med" len="med"/>
            <a:tailEnd type="none" w="med" len="med"/>
          </a:ln>
        </p:spPr>
      </p:cxnSp>
      <p:cxnSp>
        <p:nvCxnSpPr>
          <p:cNvPr id="391" name="Google Shape;391;p24"/>
          <p:cNvCxnSpPr/>
          <p:nvPr/>
        </p:nvCxnSpPr>
        <p:spPr>
          <a:xfrm flipH="1">
            <a:off x="7472390" y="2247449"/>
            <a:ext cx="13800" cy="1481100"/>
          </a:xfrm>
          <a:prstGeom prst="straightConnector1">
            <a:avLst/>
          </a:prstGeom>
          <a:noFill/>
          <a:ln w="38100" cap="flat" cmpd="sng">
            <a:solidFill>
              <a:srgbClr val="FF0000"/>
            </a:solidFill>
            <a:prstDash val="solid"/>
            <a:round/>
            <a:headEnd type="triangle" w="med" len="med"/>
            <a:tailEnd type="triangle" w="med" len="med"/>
          </a:ln>
        </p:spPr>
      </p:cxnSp>
      <p:sp>
        <p:nvSpPr>
          <p:cNvPr id="392" name="Google Shape;392;p24"/>
          <p:cNvSpPr/>
          <p:nvPr/>
        </p:nvSpPr>
        <p:spPr>
          <a:xfrm>
            <a:off x="6989025" y="914400"/>
            <a:ext cx="978600" cy="1213800"/>
          </a:xfrm>
          <a:prstGeom prst="rect">
            <a:avLst/>
          </a:prstGeom>
          <a:solidFill>
            <a:srgbClr val="A1E8D9">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4"/>
          <p:cNvSpPr/>
          <p:nvPr/>
        </p:nvSpPr>
        <p:spPr>
          <a:xfrm>
            <a:off x="6819900" y="3724275"/>
            <a:ext cx="1333500" cy="24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Image Sensor</a:t>
            </a:r>
            <a:endParaRPr/>
          </a:p>
        </p:txBody>
      </p:sp>
      <p:sp>
        <p:nvSpPr>
          <p:cNvPr id="394" name="Google Shape;394;p24"/>
          <p:cNvSpPr/>
          <p:nvPr/>
        </p:nvSpPr>
        <p:spPr>
          <a:xfrm>
            <a:off x="7139275" y="1850025"/>
            <a:ext cx="666300" cy="24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Lens</a:t>
            </a:r>
            <a:endParaRPr/>
          </a:p>
        </p:txBody>
      </p:sp>
      <p:sp>
        <p:nvSpPr>
          <p:cNvPr id="395" name="Google Shape;395;p24"/>
          <p:cNvSpPr/>
          <p:nvPr/>
        </p:nvSpPr>
        <p:spPr>
          <a:xfrm>
            <a:off x="6724425" y="4200225"/>
            <a:ext cx="1507800" cy="247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Camera Module</a:t>
            </a:r>
            <a:endParaRPr/>
          </a:p>
        </p:txBody>
      </p:sp>
      <p:pic>
        <p:nvPicPr>
          <p:cNvPr id="396" name="Google Shape;396;p24"/>
          <p:cNvPicPr preferRelativeResize="0"/>
          <p:nvPr/>
        </p:nvPicPr>
        <p:blipFill rotWithShape="1">
          <a:blip r:embed="rId4">
            <a:alphaModFix/>
          </a:blip>
          <a:srcRect l="40850" t="3505" r="12538" b="35848"/>
          <a:stretch/>
        </p:blipFill>
        <p:spPr>
          <a:xfrm>
            <a:off x="71150" y="51350"/>
            <a:ext cx="905823" cy="769201"/>
          </a:xfrm>
          <a:prstGeom prst="rect">
            <a:avLst/>
          </a:prstGeom>
          <a:noFill/>
          <a:ln>
            <a:noFill/>
          </a:ln>
        </p:spPr>
      </p:pic>
      <p:sp>
        <p:nvSpPr>
          <p:cNvPr id="397" name="Google Shape;397;p24"/>
          <p:cNvSpPr/>
          <p:nvPr/>
        </p:nvSpPr>
        <p:spPr>
          <a:xfrm>
            <a:off x="176050" y="117350"/>
            <a:ext cx="800700" cy="6372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5"/>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Hardware: Electrical System</a:t>
            </a:r>
            <a:endParaRPr/>
          </a:p>
        </p:txBody>
      </p:sp>
      <p:sp>
        <p:nvSpPr>
          <p:cNvPr id="403" name="Google Shape;40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404" name="Google Shape;404;p25"/>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405" name="Google Shape;405;p25"/>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406" name="Google Shape;406;p25"/>
          <p:cNvSpPr/>
          <p:nvPr/>
        </p:nvSpPr>
        <p:spPr>
          <a:xfrm>
            <a:off x="1640175" y="4673725"/>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txBox="1"/>
          <p:nvPr/>
        </p:nvSpPr>
        <p:spPr>
          <a:xfrm>
            <a:off x="170511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408" name="Google Shape;408;p25"/>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pic>
        <p:nvPicPr>
          <p:cNvPr id="409" name="Google Shape;409;p25"/>
          <p:cNvPicPr preferRelativeResize="0"/>
          <p:nvPr/>
        </p:nvPicPr>
        <p:blipFill rotWithShape="1">
          <a:blip r:embed="rId3">
            <a:alphaModFix/>
          </a:blip>
          <a:srcRect/>
          <a:stretch/>
        </p:blipFill>
        <p:spPr>
          <a:xfrm>
            <a:off x="268575" y="789650"/>
            <a:ext cx="5462273" cy="3639650"/>
          </a:xfrm>
          <a:prstGeom prst="rect">
            <a:avLst/>
          </a:prstGeom>
          <a:noFill/>
          <a:ln>
            <a:noFill/>
          </a:ln>
        </p:spPr>
      </p:pic>
      <p:sp>
        <p:nvSpPr>
          <p:cNvPr id="410" name="Google Shape;410;p25"/>
          <p:cNvSpPr/>
          <p:nvPr/>
        </p:nvSpPr>
        <p:spPr>
          <a:xfrm>
            <a:off x="311700" y="927875"/>
            <a:ext cx="2368800" cy="2426700"/>
          </a:xfrm>
          <a:prstGeom prst="roundRect">
            <a:avLst>
              <a:gd name="adj" fmla="val 16667"/>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5"/>
          <p:cNvSpPr/>
          <p:nvPr/>
        </p:nvSpPr>
        <p:spPr>
          <a:xfrm>
            <a:off x="2834575" y="1403725"/>
            <a:ext cx="1265700" cy="1435500"/>
          </a:xfrm>
          <a:prstGeom prst="roundRect">
            <a:avLst>
              <a:gd name="adj" fmla="val 16667"/>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txBox="1"/>
          <p:nvPr/>
        </p:nvSpPr>
        <p:spPr>
          <a:xfrm>
            <a:off x="5872550" y="983825"/>
            <a:ext cx="3077100" cy="400200"/>
          </a:xfrm>
          <a:prstGeom prst="rect">
            <a:avLst/>
          </a:prstGeom>
          <a:solidFill>
            <a:srgbClr val="FF00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Open Sans"/>
                <a:ea typeface="Open Sans"/>
                <a:cs typeface="Open Sans"/>
                <a:sym typeface="Open Sans"/>
              </a:rPr>
              <a:t>ELECTRICAL SYSTEM HARDWARE</a:t>
            </a:r>
            <a:endParaRPr b="1">
              <a:latin typeface="Open Sans"/>
              <a:ea typeface="Open Sans"/>
              <a:cs typeface="Open Sans"/>
              <a:sym typeface="Open Sans"/>
            </a:endParaRPr>
          </a:p>
        </p:txBody>
      </p:sp>
      <p:sp>
        <p:nvSpPr>
          <p:cNvPr id="413" name="Google Shape;413;p25"/>
          <p:cNvSpPr txBox="1"/>
          <p:nvPr/>
        </p:nvSpPr>
        <p:spPr>
          <a:xfrm>
            <a:off x="5813150" y="1673350"/>
            <a:ext cx="319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sp>
        <p:nvSpPr>
          <p:cNvPr id="414" name="Google Shape;414;p25"/>
          <p:cNvSpPr txBox="1"/>
          <p:nvPr/>
        </p:nvSpPr>
        <p:spPr>
          <a:xfrm>
            <a:off x="5872550" y="1522700"/>
            <a:ext cx="3077100" cy="2339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Image sensor interface</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Microcontroller</a:t>
            </a:r>
            <a:endParaRPr>
              <a:latin typeface="Open Sans"/>
              <a:ea typeface="Open Sans"/>
              <a:cs typeface="Open Sans"/>
              <a:sym typeface="Open Sans"/>
            </a:endParaRPr>
          </a:p>
          <a:p>
            <a:pPr marL="914400" lvl="1" indent="-317500" algn="l" rtl="0">
              <a:spcBef>
                <a:spcPts val="0"/>
              </a:spcBef>
              <a:spcAft>
                <a:spcPts val="0"/>
              </a:spcAft>
              <a:buSzPts val="1400"/>
              <a:buFont typeface="Open Sans"/>
              <a:buChar char="○"/>
            </a:pPr>
            <a:r>
              <a:rPr lang="en">
                <a:latin typeface="Open Sans"/>
                <a:ea typeface="Open Sans"/>
                <a:cs typeface="Open Sans"/>
                <a:sym typeface="Open Sans"/>
              </a:rPr>
              <a:t>Memory</a:t>
            </a:r>
            <a:endParaRPr>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a:latin typeface="Open Sans"/>
                <a:ea typeface="Open Sans"/>
                <a:cs typeface="Open Sans"/>
                <a:sym typeface="Open Sans"/>
              </a:rPr>
              <a:t>Harnessing/ Connectors</a:t>
            </a:r>
            <a:endParaRPr>
              <a:latin typeface="Open Sans"/>
              <a:ea typeface="Open Sans"/>
              <a:cs typeface="Open Sans"/>
              <a:sym typeface="Open Sans"/>
            </a:endParaRPr>
          </a:p>
          <a:p>
            <a:pPr marL="914400" lvl="1" indent="-317500" algn="l" rtl="0">
              <a:spcBef>
                <a:spcPts val="0"/>
              </a:spcBef>
              <a:spcAft>
                <a:spcPts val="0"/>
              </a:spcAft>
              <a:buSzPts val="1400"/>
              <a:buFont typeface="Open Sans"/>
              <a:buChar char="○"/>
            </a:pPr>
            <a:r>
              <a:rPr lang="en">
                <a:latin typeface="Open Sans"/>
                <a:ea typeface="Open Sans"/>
                <a:cs typeface="Open Sans"/>
                <a:sym typeface="Open Sans"/>
              </a:rPr>
              <a:t>Data</a:t>
            </a:r>
            <a:endParaRPr>
              <a:latin typeface="Open Sans"/>
              <a:ea typeface="Open Sans"/>
              <a:cs typeface="Open Sans"/>
              <a:sym typeface="Open Sans"/>
            </a:endParaRPr>
          </a:p>
          <a:p>
            <a:pPr marL="914400" lvl="1" indent="-317500" algn="l" rtl="0">
              <a:spcBef>
                <a:spcPts val="0"/>
              </a:spcBef>
              <a:spcAft>
                <a:spcPts val="0"/>
              </a:spcAft>
              <a:buSzPts val="1400"/>
              <a:buFont typeface="Open Sans"/>
              <a:buChar char="○"/>
            </a:pPr>
            <a:r>
              <a:rPr lang="en">
                <a:latin typeface="Open Sans"/>
                <a:ea typeface="Open Sans"/>
                <a:cs typeface="Open Sans"/>
                <a:sym typeface="Open Sans"/>
              </a:rPr>
              <a:t>Power</a:t>
            </a:r>
            <a:endParaRPr>
              <a:latin typeface="Open Sans"/>
              <a:ea typeface="Open Sans"/>
              <a:cs typeface="Open Sans"/>
              <a:sym typeface="Open Sans"/>
            </a:endParaRPr>
          </a:p>
          <a:p>
            <a:pPr marL="914400" lvl="1" indent="-317500" algn="l" rtl="0">
              <a:spcBef>
                <a:spcPts val="0"/>
              </a:spcBef>
              <a:spcAft>
                <a:spcPts val="0"/>
              </a:spcAft>
              <a:buSzPts val="1400"/>
              <a:buFont typeface="Open Sans"/>
              <a:buChar char="○"/>
            </a:pPr>
            <a:r>
              <a:rPr lang="en">
                <a:latin typeface="Open Sans"/>
                <a:ea typeface="Open Sans"/>
                <a:cs typeface="Open Sans"/>
                <a:sym typeface="Open Sans"/>
              </a:rPr>
              <a:t>Cubesat interface</a:t>
            </a:r>
            <a:endParaRPr>
              <a:latin typeface="Open Sans"/>
              <a:ea typeface="Open Sans"/>
              <a:cs typeface="Open Sans"/>
              <a:sym typeface="Open Sans"/>
            </a:endParaRPr>
          </a:p>
          <a:p>
            <a:pPr marL="914400" lvl="1" indent="-317500" algn="l" rtl="0">
              <a:spcBef>
                <a:spcPts val="0"/>
              </a:spcBef>
              <a:spcAft>
                <a:spcPts val="0"/>
              </a:spcAft>
              <a:buSzPts val="1400"/>
              <a:buFont typeface="Open Sans"/>
              <a:buChar char="○"/>
            </a:pPr>
            <a:r>
              <a:rPr lang="en">
                <a:latin typeface="Open Sans"/>
                <a:ea typeface="Open Sans"/>
                <a:cs typeface="Open Sans"/>
                <a:sym typeface="Open Sans"/>
              </a:rPr>
              <a:t>Image Sensor - uc interface</a:t>
            </a:r>
            <a:endParaRPr>
              <a:latin typeface="Open Sans"/>
              <a:ea typeface="Open Sans"/>
              <a:cs typeface="Open Sans"/>
              <a:sym typeface="Open Sans"/>
            </a:endParaRPr>
          </a:p>
          <a:p>
            <a:pPr marL="45720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6"/>
          <p:cNvSpPr/>
          <p:nvPr/>
        </p:nvSpPr>
        <p:spPr>
          <a:xfrm>
            <a:off x="929900" y="1411600"/>
            <a:ext cx="2048700" cy="1068600"/>
          </a:xfrm>
          <a:prstGeom prst="roundRect">
            <a:avLst>
              <a:gd name="adj" fmla="val 16667"/>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6"/>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Software: Flow Chart </a:t>
            </a:r>
            <a:endParaRPr/>
          </a:p>
          <a:p>
            <a:pPr marL="0" lvl="0" indent="0" algn="ctr" rtl="0">
              <a:spcBef>
                <a:spcPts val="0"/>
              </a:spcBef>
              <a:spcAft>
                <a:spcPts val="0"/>
              </a:spcAft>
              <a:buNone/>
            </a:pPr>
            <a:endParaRPr/>
          </a:p>
        </p:txBody>
      </p:sp>
      <p:sp>
        <p:nvSpPr>
          <p:cNvPr id="421" name="Google Shape;42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422" name="Google Shape;422;p26"/>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423" name="Google Shape;423;p26"/>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424" name="Google Shape;424;p26"/>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425" name="Google Shape;425;p26"/>
          <p:cNvSpPr/>
          <p:nvPr/>
        </p:nvSpPr>
        <p:spPr>
          <a:xfrm>
            <a:off x="1155800" y="2748463"/>
            <a:ext cx="1596900" cy="7074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Image Acquisition</a:t>
            </a:r>
            <a:endParaRPr b="1">
              <a:latin typeface="Open Sans"/>
              <a:ea typeface="Open Sans"/>
              <a:cs typeface="Open Sans"/>
              <a:sym typeface="Open Sans"/>
            </a:endParaRPr>
          </a:p>
        </p:txBody>
      </p:sp>
      <p:sp>
        <p:nvSpPr>
          <p:cNvPr id="426" name="Google Shape;426;p26"/>
          <p:cNvSpPr/>
          <p:nvPr/>
        </p:nvSpPr>
        <p:spPr>
          <a:xfrm>
            <a:off x="3805801" y="3711125"/>
            <a:ext cx="1596900" cy="7074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Find Attitude Solution</a:t>
            </a:r>
            <a:endParaRPr b="1">
              <a:latin typeface="Open Sans"/>
              <a:ea typeface="Open Sans"/>
              <a:cs typeface="Open Sans"/>
              <a:sym typeface="Open Sans"/>
            </a:endParaRPr>
          </a:p>
        </p:txBody>
      </p:sp>
      <p:sp>
        <p:nvSpPr>
          <p:cNvPr id="427" name="Google Shape;427;p26"/>
          <p:cNvSpPr/>
          <p:nvPr/>
        </p:nvSpPr>
        <p:spPr>
          <a:xfrm>
            <a:off x="1157600" y="3711100"/>
            <a:ext cx="1596900" cy="7074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Solution Output</a:t>
            </a:r>
            <a:endParaRPr b="1">
              <a:latin typeface="Open Sans"/>
              <a:ea typeface="Open Sans"/>
              <a:cs typeface="Open Sans"/>
              <a:sym typeface="Open Sans"/>
            </a:endParaRPr>
          </a:p>
        </p:txBody>
      </p:sp>
      <p:sp>
        <p:nvSpPr>
          <p:cNvPr id="428" name="Google Shape;428;p26"/>
          <p:cNvSpPr/>
          <p:nvPr/>
        </p:nvSpPr>
        <p:spPr>
          <a:xfrm>
            <a:off x="6391300" y="2748438"/>
            <a:ext cx="1596900" cy="7074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Star Pattern Identification</a:t>
            </a:r>
            <a:endParaRPr b="1">
              <a:latin typeface="Open Sans"/>
              <a:ea typeface="Open Sans"/>
              <a:cs typeface="Open Sans"/>
              <a:sym typeface="Open Sans"/>
            </a:endParaRPr>
          </a:p>
        </p:txBody>
      </p:sp>
      <p:sp>
        <p:nvSpPr>
          <p:cNvPr id="429" name="Google Shape;429;p26"/>
          <p:cNvSpPr/>
          <p:nvPr/>
        </p:nvSpPr>
        <p:spPr>
          <a:xfrm>
            <a:off x="6425225" y="3711100"/>
            <a:ext cx="1532400" cy="7074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Match Pattern to Database</a:t>
            </a:r>
            <a:endParaRPr b="1">
              <a:latin typeface="Open Sans"/>
              <a:ea typeface="Open Sans"/>
              <a:cs typeface="Open Sans"/>
              <a:sym typeface="Open Sans"/>
            </a:endParaRPr>
          </a:p>
        </p:txBody>
      </p:sp>
      <p:cxnSp>
        <p:nvCxnSpPr>
          <p:cNvPr id="430" name="Google Shape;430;p26"/>
          <p:cNvCxnSpPr>
            <a:stCxn id="425" idx="3"/>
            <a:endCxn id="431" idx="1"/>
          </p:cNvCxnSpPr>
          <p:nvPr/>
        </p:nvCxnSpPr>
        <p:spPr>
          <a:xfrm>
            <a:off x="2752700" y="3102163"/>
            <a:ext cx="1020900" cy="0"/>
          </a:xfrm>
          <a:prstGeom prst="straightConnector1">
            <a:avLst/>
          </a:prstGeom>
          <a:noFill/>
          <a:ln w="28575" cap="flat" cmpd="sng">
            <a:solidFill>
              <a:schemeClr val="dk2"/>
            </a:solidFill>
            <a:prstDash val="solid"/>
            <a:round/>
            <a:headEnd type="none" w="med" len="med"/>
            <a:tailEnd type="triangle" w="med" len="med"/>
          </a:ln>
        </p:spPr>
      </p:cxnSp>
      <p:cxnSp>
        <p:nvCxnSpPr>
          <p:cNvPr id="432" name="Google Shape;432;p26"/>
          <p:cNvCxnSpPr>
            <a:stCxn id="431" idx="3"/>
            <a:endCxn id="428" idx="1"/>
          </p:cNvCxnSpPr>
          <p:nvPr/>
        </p:nvCxnSpPr>
        <p:spPr>
          <a:xfrm>
            <a:off x="5370450" y="3102138"/>
            <a:ext cx="1020900" cy="0"/>
          </a:xfrm>
          <a:prstGeom prst="straightConnector1">
            <a:avLst/>
          </a:prstGeom>
          <a:noFill/>
          <a:ln w="28575" cap="flat" cmpd="sng">
            <a:solidFill>
              <a:schemeClr val="dk2"/>
            </a:solidFill>
            <a:prstDash val="solid"/>
            <a:round/>
            <a:headEnd type="none" w="med" len="med"/>
            <a:tailEnd type="triangle" w="med" len="med"/>
          </a:ln>
        </p:spPr>
      </p:cxnSp>
      <p:cxnSp>
        <p:nvCxnSpPr>
          <p:cNvPr id="433" name="Google Shape;433;p26"/>
          <p:cNvCxnSpPr>
            <a:stCxn id="428" idx="2"/>
            <a:endCxn id="429" idx="0"/>
          </p:cNvCxnSpPr>
          <p:nvPr/>
        </p:nvCxnSpPr>
        <p:spPr>
          <a:xfrm>
            <a:off x="7189750" y="3455838"/>
            <a:ext cx="1800" cy="255300"/>
          </a:xfrm>
          <a:prstGeom prst="straightConnector1">
            <a:avLst/>
          </a:prstGeom>
          <a:noFill/>
          <a:ln w="28575" cap="flat" cmpd="sng">
            <a:solidFill>
              <a:schemeClr val="dk2"/>
            </a:solidFill>
            <a:prstDash val="solid"/>
            <a:round/>
            <a:headEnd type="none" w="med" len="med"/>
            <a:tailEnd type="triangle" w="med" len="med"/>
          </a:ln>
        </p:spPr>
      </p:cxnSp>
      <p:cxnSp>
        <p:nvCxnSpPr>
          <p:cNvPr id="434" name="Google Shape;434;p26"/>
          <p:cNvCxnSpPr>
            <a:stCxn id="429" idx="1"/>
            <a:endCxn id="426" idx="3"/>
          </p:cNvCxnSpPr>
          <p:nvPr/>
        </p:nvCxnSpPr>
        <p:spPr>
          <a:xfrm rot="10800000">
            <a:off x="5402825" y="4064800"/>
            <a:ext cx="1022400" cy="0"/>
          </a:xfrm>
          <a:prstGeom prst="straightConnector1">
            <a:avLst/>
          </a:prstGeom>
          <a:noFill/>
          <a:ln w="28575" cap="flat" cmpd="sng">
            <a:solidFill>
              <a:schemeClr val="dk2"/>
            </a:solidFill>
            <a:prstDash val="solid"/>
            <a:round/>
            <a:headEnd type="none" w="med" len="med"/>
            <a:tailEnd type="triangle" w="med" len="med"/>
          </a:ln>
        </p:spPr>
      </p:cxnSp>
      <p:cxnSp>
        <p:nvCxnSpPr>
          <p:cNvPr id="435" name="Google Shape;435;p26"/>
          <p:cNvCxnSpPr>
            <a:stCxn id="426" idx="1"/>
            <a:endCxn id="427" idx="3"/>
          </p:cNvCxnSpPr>
          <p:nvPr/>
        </p:nvCxnSpPr>
        <p:spPr>
          <a:xfrm rot="10800000">
            <a:off x="2754601" y="4064825"/>
            <a:ext cx="1051200" cy="0"/>
          </a:xfrm>
          <a:prstGeom prst="straightConnector1">
            <a:avLst/>
          </a:prstGeom>
          <a:noFill/>
          <a:ln w="28575" cap="flat" cmpd="sng">
            <a:solidFill>
              <a:schemeClr val="dk2"/>
            </a:solidFill>
            <a:prstDash val="solid"/>
            <a:round/>
            <a:headEnd type="none" w="med" len="med"/>
            <a:tailEnd type="triangle" w="med" len="med"/>
          </a:ln>
        </p:spPr>
      </p:cxnSp>
      <p:sp>
        <p:nvSpPr>
          <p:cNvPr id="436" name="Google Shape;436;p26"/>
          <p:cNvSpPr/>
          <p:nvPr/>
        </p:nvSpPr>
        <p:spPr>
          <a:xfrm>
            <a:off x="1172200" y="1586025"/>
            <a:ext cx="1596900" cy="7074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Database Creation</a:t>
            </a:r>
            <a:endParaRPr b="1">
              <a:latin typeface="Open Sans"/>
              <a:ea typeface="Open Sans"/>
              <a:cs typeface="Open Sans"/>
              <a:sym typeface="Open Sans"/>
            </a:endParaRPr>
          </a:p>
        </p:txBody>
      </p:sp>
      <p:cxnSp>
        <p:nvCxnSpPr>
          <p:cNvPr id="437" name="Google Shape;437;p26"/>
          <p:cNvCxnSpPr>
            <a:stCxn id="427" idx="0"/>
            <a:endCxn id="425" idx="2"/>
          </p:cNvCxnSpPr>
          <p:nvPr/>
        </p:nvCxnSpPr>
        <p:spPr>
          <a:xfrm rot="10800000">
            <a:off x="1954250" y="3455800"/>
            <a:ext cx="1800" cy="255300"/>
          </a:xfrm>
          <a:prstGeom prst="straightConnector1">
            <a:avLst/>
          </a:prstGeom>
          <a:noFill/>
          <a:ln w="28575" cap="flat" cmpd="sng">
            <a:solidFill>
              <a:schemeClr val="dk2"/>
            </a:solidFill>
            <a:prstDash val="solid"/>
            <a:round/>
            <a:headEnd type="none" w="med" len="med"/>
            <a:tailEnd type="triangle" w="med" len="med"/>
          </a:ln>
        </p:spPr>
      </p:cxnSp>
      <p:cxnSp>
        <p:nvCxnSpPr>
          <p:cNvPr id="438" name="Google Shape;438;p26"/>
          <p:cNvCxnSpPr>
            <a:stCxn id="436" idx="2"/>
            <a:endCxn id="425" idx="0"/>
          </p:cNvCxnSpPr>
          <p:nvPr/>
        </p:nvCxnSpPr>
        <p:spPr>
          <a:xfrm flipH="1">
            <a:off x="1954150" y="2293425"/>
            <a:ext cx="16500" cy="455100"/>
          </a:xfrm>
          <a:prstGeom prst="straightConnector1">
            <a:avLst/>
          </a:prstGeom>
          <a:noFill/>
          <a:ln w="28575" cap="flat" cmpd="sng">
            <a:solidFill>
              <a:schemeClr val="dk2"/>
            </a:solidFill>
            <a:prstDash val="solid"/>
            <a:round/>
            <a:headEnd type="none" w="med" len="med"/>
            <a:tailEnd type="triangle" w="med" len="med"/>
          </a:ln>
        </p:spPr>
      </p:cxnSp>
      <p:sp>
        <p:nvSpPr>
          <p:cNvPr id="439" name="Google Shape;439;p26"/>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440" name="Google Shape;440;p26"/>
          <p:cNvSpPr/>
          <p:nvPr/>
        </p:nvSpPr>
        <p:spPr>
          <a:xfrm>
            <a:off x="1640175" y="4673725"/>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6"/>
          <p:cNvSpPr/>
          <p:nvPr/>
        </p:nvSpPr>
        <p:spPr>
          <a:xfrm>
            <a:off x="3773550" y="2748438"/>
            <a:ext cx="1596900" cy="7074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Image Processing</a:t>
            </a:r>
            <a:endParaRPr b="1">
              <a:latin typeface="Open Sans"/>
              <a:ea typeface="Open Sans"/>
              <a:cs typeface="Open Sans"/>
              <a:sym typeface="Open Sans"/>
            </a:endParaRPr>
          </a:p>
        </p:txBody>
      </p:sp>
      <p:pic>
        <p:nvPicPr>
          <p:cNvPr id="441" name="Google Shape;441;p26"/>
          <p:cNvPicPr preferRelativeResize="0"/>
          <p:nvPr/>
        </p:nvPicPr>
        <p:blipFill>
          <a:blip r:embed="rId3">
            <a:alphaModFix/>
          </a:blip>
          <a:stretch>
            <a:fillRect/>
          </a:stretch>
        </p:blipFill>
        <p:spPr>
          <a:xfrm>
            <a:off x="6525800" y="1237900"/>
            <a:ext cx="1331250" cy="1416000"/>
          </a:xfrm>
          <a:prstGeom prst="rect">
            <a:avLst/>
          </a:prstGeom>
          <a:noFill/>
          <a:ln>
            <a:noFill/>
          </a:ln>
        </p:spPr>
      </p:pic>
      <p:sp>
        <p:nvSpPr>
          <p:cNvPr id="442" name="Google Shape;442;p26"/>
          <p:cNvSpPr/>
          <p:nvPr/>
        </p:nvSpPr>
        <p:spPr>
          <a:xfrm rot="1184123">
            <a:off x="7200359" y="1443352"/>
            <a:ext cx="326052" cy="1089937"/>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a:off x="3870750" y="1193425"/>
            <a:ext cx="1402500" cy="14160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6"/>
          <p:cNvSpPr/>
          <p:nvPr/>
        </p:nvSpPr>
        <p:spPr>
          <a:xfrm>
            <a:off x="3887833" y="1364791"/>
            <a:ext cx="1379601" cy="1134567"/>
          </a:xfrm>
          <a:custGeom>
            <a:avLst/>
            <a:gdLst/>
            <a:ahLst/>
            <a:cxnLst/>
            <a:rect l="l" t="t" r="r" b="b"/>
            <a:pathLst>
              <a:path w="64770" h="52832" extrusionOk="0">
                <a:moveTo>
                  <a:pt x="0" y="21098"/>
                </a:moveTo>
                <a:cubicBezTo>
                  <a:pt x="1207" y="23194"/>
                  <a:pt x="5334" y="35386"/>
                  <a:pt x="7239" y="33671"/>
                </a:cubicBezTo>
                <a:cubicBezTo>
                  <a:pt x="9144" y="31957"/>
                  <a:pt x="9906" y="9414"/>
                  <a:pt x="11430" y="10811"/>
                </a:cubicBezTo>
                <a:cubicBezTo>
                  <a:pt x="12954" y="12208"/>
                  <a:pt x="14732" y="42942"/>
                  <a:pt x="16383" y="42053"/>
                </a:cubicBezTo>
                <a:cubicBezTo>
                  <a:pt x="18034" y="41164"/>
                  <a:pt x="19431" y="3699"/>
                  <a:pt x="21336" y="5477"/>
                </a:cubicBezTo>
                <a:cubicBezTo>
                  <a:pt x="23241" y="7255"/>
                  <a:pt x="25591" y="53610"/>
                  <a:pt x="27813" y="52721"/>
                </a:cubicBezTo>
                <a:cubicBezTo>
                  <a:pt x="30036" y="51832"/>
                  <a:pt x="32449" y="1286"/>
                  <a:pt x="34671" y="143"/>
                </a:cubicBezTo>
                <a:cubicBezTo>
                  <a:pt x="36894" y="-1000"/>
                  <a:pt x="39180" y="44276"/>
                  <a:pt x="41148" y="45863"/>
                </a:cubicBezTo>
                <a:cubicBezTo>
                  <a:pt x="43117" y="47451"/>
                  <a:pt x="44958" y="10811"/>
                  <a:pt x="46482" y="9668"/>
                </a:cubicBezTo>
                <a:cubicBezTo>
                  <a:pt x="48006" y="8525"/>
                  <a:pt x="48641" y="37354"/>
                  <a:pt x="50292" y="39005"/>
                </a:cubicBezTo>
                <a:cubicBezTo>
                  <a:pt x="51943" y="40656"/>
                  <a:pt x="54674" y="20463"/>
                  <a:pt x="56388" y="19574"/>
                </a:cubicBezTo>
                <a:cubicBezTo>
                  <a:pt x="58103" y="18685"/>
                  <a:pt x="59182" y="33481"/>
                  <a:pt x="60579" y="33671"/>
                </a:cubicBezTo>
                <a:cubicBezTo>
                  <a:pt x="61976" y="33862"/>
                  <a:pt x="64072" y="22876"/>
                  <a:pt x="64770" y="20717"/>
                </a:cubicBezTo>
              </a:path>
            </a:pathLst>
          </a:custGeom>
          <a:noFill/>
          <a:ln w="28575" cap="flat" cmpd="sng">
            <a:solidFill>
              <a:srgbClr val="9900FF"/>
            </a:solidFill>
            <a:prstDash val="solid"/>
            <a:round/>
            <a:headEnd type="none" w="med" len="med"/>
            <a:tailEnd type="none" w="med" len="med"/>
          </a:ln>
        </p:spPr>
      </p:sp>
      <p:sp>
        <p:nvSpPr>
          <p:cNvPr id="445" name="Google Shape;445;p26"/>
          <p:cNvSpPr/>
          <p:nvPr/>
        </p:nvSpPr>
        <p:spPr>
          <a:xfrm>
            <a:off x="127220" y="3982332"/>
            <a:ext cx="162188" cy="305077"/>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Lobster"/>
              </a:rPr>
              <a:t>q</a:t>
            </a:r>
          </a:p>
        </p:txBody>
      </p:sp>
      <p:sp>
        <p:nvSpPr>
          <p:cNvPr id="446" name="Google Shape;446;p26"/>
          <p:cNvSpPr/>
          <p:nvPr/>
        </p:nvSpPr>
        <p:spPr>
          <a:xfrm>
            <a:off x="355080" y="4044728"/>
            <a:ext cx="121751" cy="11899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a:t>
            </a:r>
          </a:p>
        </p:txBody>
      </p:sp>
      <p:sp>
        <p:nvSpPr>
          <p:cNvPr id="447" name="Google Shape;447;p26"/>
          <p:cNvSpPr/>
          <p:nvPr/>
        </p:nvSpPr>
        <p:spPr>
          <a:xfrm>
            <a:off x="542507" y="3828231"/>
            <a:ext cx="136140" cy="55198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a:t>
            </a:r>
          </a:p>
        </p:txBody>
      </p:sp>
      <p:sp>
        <p:nvSpPr>
          <p:cNvPr id="448" name="Google Shape;448;p26"/>
          <p:cNvSpPr/>
          <p:nvPr/>
        </p:nvSpPr>
        <p:spPr>
          <a:xfrm flipH="1">
            <a:off x="953355" y="3828231"/>
            <a:ext cx="136140" cy="55198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a:t>
            </a:r>
          </a:p>
        </p:txBody>
      </p:sp>
      <p:cxnSp>
        <p:nvCxnSpPr>
          <p:cNvPr id="449" name="Google Shape;449;p26"/>
          <p:cNvCxnSpPr/>
          <p:nvPr/>
        </p:nvCxnSpPr>
        <p:spPr>
          <a:xfrm rot="10800000" flipH="1">
            <a:off x="813869" y="4079770"/>
            <a:ext cx="148500" cy="125100"/>
          </a:xfrm>
          <a:prstGeom prst="straightConnector1">
            <a:avLst/>
          </a:prstGeom>
          <a:noFill/>
          <a:ln w="9525" cap="flat" cmpd="sng">
            <a:solidFill>
              <a:srgbClr val="FF0000"/>
            </a:solidFill>
            <a:prstDash val="solid"/>
            <a:round/>
            <a:headEnd type="none" w="med" len="med"/>
            <a:tailEnd type="triangle" w="med" len="med"/>
          </a:ln>
        </p:spPr>
      </p:cxnSp>
      <p:cxnSp>
        <p:nvCxnSpPr>
          <p:cNvPr id="450" name="Google Shape;450;p26"/>
          <p:cNvCxnSpPr/>
          <p:nvPr/>
        </p:nvCxnSpPr>
        <p:spPr>
          <a:xfrm rot="10800000">
            <a:off x="725972" y="4032670"/>
            <a:ext cx="87900" cy="172200"/>
          </a:xfrm>
          <a:prstGeom prst="straightConnector1">
            <a:avLst/>
          </a:prstGeom>
          <a:noFill/>
          <a:ln w="9525" cap="flat" cmpd="sng">
            <a:solidFill>
              <a:srgbClr val="00FF00"/>
            </a:solidFill>
            <a:prstDash val="solid"/>
            <a:round/>
            <a:headEnd type="none" w="med" len="med"/>
            <a:tailEnd type="triangle" w="med" len="med"/>
          </a:ln>
        </p:spPr>
      </p:cxnSp>
      <p:cxnSp>
        <p:nvCxnSpPr>
          <p:cNvPr id="451" name="Google Shape;451;p26"/>
          <p:cNvCxnSpPr/>
          <p:nvPr/>
        </p:nvCxnSpPr>
        <p:spPr>
          <a:xfrm flipH="1">
            <a:off x="747269" y="4204870"/>
            <a:ext cx="66600" cy="151200"/>
          </a:xfrm>
          <a:prstGeom prst="straightConnector1">
            <a:avLst/>
          </a:prstGeom>
          <a:noFill/>
          <a:ln w="9525" cap="flat" cmpd="sng">
            <a:solidFill>
              <a:srgbClr val="000000"/>
            </a:solidFill>
            <a:prstDash val="solid"/>
            <a:round/>
            <a:headEnd type="none" w="med" len="med"/>
            <a:tailEnd type="triangle" w="med" len="med"/>
          </a:ln>
        </p:spPr>
      </p:cxnSp>
      <p:cxnSp>
        <p:nvCxnSpPr>
          <p:cNvPr id="452" name="Google Shape;452;p26"/>
          <p:cNvCxnSpPr/>
          <p:nvPr/>
        </p:nvCxnSpPr>
        <p:spPr>
          <a:xfrm rot="10800000" flipH="1">
            <a:off x="813868" y="3569681"/>
            <a:ext cx="3600" cy="639000"/>
          </a:xfrm>
          <a:prstGeom prst="straightConnector1">
            <a:avLst/>
          </a:prstGeom>
          <a:noFill/>
          <a:ln w="9525" cap="flat" cmpd="sng">
            <a:solidFill>
              <a:srgbClr val="FF00FF"/>
            </a:solidFill>
            <a:prstDash val="solid"/>
            <a:round/>
            <a:headEnd type="none" w="med" len="med"/>
            <a:tailEnd type="triangle" w="med" len="med"/>
          </a:ln>
        </p:spPr>
      </p:cxnSp>
      <p:sp>
        <p:nvSpPr>
          <p:cNvPr id="453" name="Google Shape;453;p26"/>
          <p:cNvSpPr/>
          <p:nvPr/>
        </p:nvSpPr>
        <p:spPr>
          <a:xfrm rot="-3246681">
            <a:off x="701700" y="3631068"/>
            <a:ext cx="227733" cy="236720"/>
          </a:xfrm>
          <a:prstGeom prst="pie">
            <a:avLst>
              <a:gd name="adj1" fmla="val 21572570"/>
              <a:gd name="adj2" fmla="val 17396083"/>
            </a:avLst>
          </a:prstGeom>
          <a:solidFill>
            <a:srgbClr val="ECCF07">
              <a:alpha val="865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4" name="Google Shape;454;p26"/>
          <p:cNvPicPr preferRelativeResize="0"/>
          <p:nvPr/>
        </p:nvPicPr>
        <p:blipFill>
          <a:blip r:embed="rId4">
            <a:alphaModFix/>
          </a:blip>
          <a:stretch>
            <a:fillRect/>
          </a:stretch>
        </p:blipFill>
        <p:spPr>
          <a:xfrm>
            <a:off x="7992275" y="3757025"/>
            <a:ext cx="707400" cy="707400"/>
          </a:xfrm>
          <a:prstGeom prst="rect">
            <a:avLst/>
          </a:prstGeom>
          <a:noFill/>
          <a:ln>
            <a:noFill/>
          </a:ln>
        </p:spPr>
      </p:pic>
      <p:pic>
        <p:nvPicPr>
          <p:cNvPr id="455" name="Google Shape;455;p26"/>
          <p:cNvPicPr preferRelativeResize="0"/>
          <p:nvPr/>
        </p:nvPicPr>
        <p:blipFill rotWithShape="1">
          <a:blip r:embed="rId5">
            <a:alphaModFix/>
          </a:blip>
          <a:srcRect t="5633"/>
          <a:stretch/>
        </p:blipFill>
        <p:spPr>
          <a:xfrm>
            <a:off x="3876375" y="1237901"/>
            <a:ext cx="1402500" cy="1348850"/>
          </a:xfrm>
          <a:prstGeom prst="rect">
            <a:avLst/>
          </a:prstGeom>
          <a:noFill/>
          <a:ln w="28575" cap="flat" cmpd="sng">
            <a:solidFill>
              <a:schemeClr val="accent1"/>
            </a:solidFill>
            <a:prstDash val="solid"/>
            <a:round/>
            <a:headEnd type="none" w="sm" len="sm"/>
            <a:tailEnd type="none" w="sm" len="sm"/>
          </a:ln>
        </p:spPr>
      </p:pic>
      <p:pic>
        <p:nvPicPr>
          <p:cNvPr id="456" name="Google Shape;456;p26"/>
          <p:cNvPicPr preferRelativeResize="0"/>
          <p:nvPr/>
        </p:nvPicPr>
        <p:blipFill rotWithShape="1">
          <a:blip r:embed="rId6">
            <a:alphaModFix/>
          </a:blip>
          <a:srcRect t="2700" r="59463" b="38082"/>
          <a:stretch/>
        </p:blipFill>
        <p:spPr>
          <a:xfrm>
            <a:off x="-14300" y="42075"/>
            <a:ext cx="967650" cy="922575"/>
          </a:xfrm>
          <a:prstGeom prst="rect">
            <a:avLst/>
          </a:prstGeom>
          <a:noFill/>
          <a:ln>
            <a:noFill/>
          </a:ln>
        </p:spPr>
      </p:pic>
      <p:sp>
        <p:nvSpPr>
          <p:cNvPr id="457" name="Google Shape;457;p26"/>
          <p:cNvSpPr/>
          <p:nvPr/>
        </p:nvSpPr>
        <p:spPr>
          <a:xfrm>
            <a:off x="311700" y="213950"/>
            <a:ext cx="356700" cy="3051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27"/>
          <p:cNvSpPr txBox="1">
            <a:spLocks noGrp="1"/>
          </p:cNvSpPr>
          <p:nvPr>
            <p:ph type="title"/>
          </p:nvPr>
        </p:nvSpPr>
        <p:spPr>
          <a:xfrm>
            <a:off x="311700" y="2218050"/>
            <a:ext cx="8520600" cy="7074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6000"/>
              <a:t>2.1 Baseline Feasibility</a:t>
            </a:r>
            <a:endParaRPr sz="6000"/>
          </a:p>
          <a:p>
            <a:pPr marL="0" lvl="0" indent="0" algn="ctr" rtl="0">
              <a:lnSpc>
                <a:spcPct val="115000"/>
              </a:lnSpc>
              <a:spcBef>
                <a:spcPts val="0"/>
              </a:spcBef>
              <a:spcAft>
                <a:spcPts val="0"/>
              </a:spcAft>
              <a:buNone/>
            </a:pPr>
            <a:r>
              <a:rPr lang="en"/>
              <a:t>Critical Project Elements</a:t>
            </a:r>
            <a:endParaRPr/>
          </a:p>
        </p:txBody>
      </p:sp>
      <p:sp>
        <p:nvSpPr>
          <p:cNvPr id="463" name="Google Shape;46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464" name="Google Shape;464;p27"/>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465" name="Google Shape;465;p27"/>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466" name="Google Shape;466;p27"/>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467" name="Google Shape;467;p27"/>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468" name="Google Shape;468;p27"/>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28"/>
          <p:cNvPicPr preferRelativeResize="0"/>
          <p:nvPr/>
        </p:nvPicPr>
        <p:blipFill>
          <a:blip r:embed="rId3">
            <a:alphaModFix/>
          </a:blip>
          <a:stretch>
            <a:fillRect/>
          </a:stretch>
        </p:blipFill>
        <p:spPr>
          <a:xfrm>
            <a:off x="1604188" y="595250"/>
            <a:ext cx="5935624" cy="3953000"/>
          </a:xfrm>
          <a:prstGeom prst="rect">
            <a:avLst/>
          </a:prstGeom>
          <a:noFill/>
          <a:ln>
            <a:noFill/>
          </a:ln>
        </p:spPr>
      </p:pic>
      <p:sp>
        <p:nvSpPr>
          <p:cNvPr id="474" name="Google Shape;474;p28"/>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Critical Project Elements</a:t>
            </a:r>
            <a:endParaRPr/>
          </a:p>
        </p:txBody>
      </p:sp>
      <p:sp>
        <p:nvSpPr>
          <p:cNvPr id="475" name="Google Shape;47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476" name="Google Shape;476;p28"/>
          <p:cNvSpPr/>
          <p:nvPr/>
        </p:nvSpPr>
        <p:spPr>
          <a:xfrm>
            <a:off x="2841850" y="886775"/>
            <a:ext cx="548700" cy="2988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6334975" y="1692475"/>
            <a:ext cx="1084500" cy="6387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2348197" y="1623701"/>
            <a:ext cx="389700" cy="2988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480" name="Google Shape;480;p28"/>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481" name="Google Shape;481;p28"/>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482" name="Google Shape;482;p28"/>
          <p:cNvSpPr/>
          <p:nvPr/>
        </p:nvSpPr>
        <p:spPr>
          <a:xfrm>
            <a:off x="4519450" y="1370300"/>
            <a:ext cx="1223100" cy="12015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484" name="Google Shape;484;p28"/>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5" name="Google Shape;485;p28"/>
          <p:cNvCxnSpPr/>
          <p:nvPr/>
        </p:nvCxnSpPr>
        <p:spPr>
          <a:xfrm rot="10800000">
            <a:off x="6570000" y="1974550"/>
            <a:ext cx="587700" cy="0"/>
          </a:xfrm>
          <a:prstGeom prst="straightConnector1">
            <a:avLst/>
          </a:prstGeom>
          <a:noFill/>
          <a:ln w="28575" cap="flat" cmpd="sng">
            <a:solidFill>
              <a:srgbClr val="38761D"/>
            </a:solidFill>
            <a:prstDash val="solid"/>
            <a:round/>
            <a:headEnd type="non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9"/>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Critical Project Elements/Feasibility</a:t>
            </a:r>
            <a:endParaRPr/>
          </a:p>
        </p:txBody>
      </p:sp>
      <p:sp>
        <p:nvSpPr>
          <p:cNvPr id="491" name="Google Shape;49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graphicFrame>
        <p:nvGraphicFramePr>
          <p:cNvPr id="492" name="Google Shape;492;p29"/>
          <p:cNvGraphicFramePr/>
          <p:nvPr/>
        </p:nvGraphicFramePr>
        <p:xfrm>
          <a:off x="534188" y="880990"/>
          <a:ext cx="7938250" cy="3504231"/>
        </p:xfrm>
        <a:graphic>
          <a:graphicData uri="http://schemas.openxmlformats.org/drawingml/2006/table">
            <a:tbl>
              <a:tblPr>
                <a:noFill/>
                <a:tableStyleId>{B2F38D85-F547-4F7B-9B82-5784A237A3E8}</a:tableStyleId>
              </a:tblPr>
              <a:tblGrid>
                <a:gridCol w="1180000">
                  <a:extLst>
                    <a:ext uri="{9D8B030D-6E8A-4147-A177-3AD203B41FA5}">
                      <a16:colId xmlns:a16="http://schemas.microsoft.com/office/drawing/2014/main" val="20000"/>
                    </a:ext>
                  </a:extLst>
                </a:gridCol>
                <a:gridCol w="6758250">
                  <a:extLst>
                    <a:ext uri="{9D8B030D-6E8A-4147-A177-3AD203B41FA5}">
                      <a16:colId xmlns:a16="http://schemas.microsoft.com/office/drawing/2014/main" val="20001"/>
                    </a:ext>
                  </a:extLst>
                </a:gridCol>
              </a:tblGrid>
              <a:tr h="444125">
                <a:tc>
                  <a:txBody>
                    <a:bodyPr/>
                    <a:lstStyle/>
                    <a:p>
                      <a:pPr marL="0" lvl="0" indent="0" algn="l" rtl="0">
                        <a:spcBef>
                          <a:spcPts val="0"/>
                        </a:spcBef>
                        <a:spcAft>
                          <a:spcPts val="0"/>
                        </a:spcAft>
                        <a:buNone/>
                      </a:pPr>
                      <a:r>
                        <a:rPr lang="en" b="1">
                          <a:latin typeface="Open Sans"/>
                          <a:ea typeface="Open Sans"/>
                          <a:cs typeface="Open Sans"/>
                          <a:sym typeface="Open Sans"/>
                        </a:rPr>
                        <a:t>Subsystem</a:t>
                      </a:r>
                      <a:endParaRPr b="1">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b="1">
                          <a:latin typeface="Open Sans"/>
                          <a:ea typeface="Open Sans"/>
                          <a:cs typeface="Open Sans"/>
                          <a:sym typeface="Open Sans"/>
                        </a:rPr>
                        <a:t>Design Requirements</a:t>
                      </a:r>
                      <a:endParaRPr b="1">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540900">
                <a:tc>
                  <a:txBody>
                    <a:bodyPr/>
                    <a:lstStyle/>
                    <a:p>
                      <a:pPr marL="0" lvl="0" indent="0" algn="ctr" rtl="0">
                        <a:spcBef>
                          <a:spcPts val="0"/>
                        </a:spcBef>
                        <a:spcAft>
                          <a:spcPts val="0"/>
                        </a:spcAft>
                        <a:buClr>
                          <a:schemeClr val="accent1"/>
                        </a:buClr>
                        <a:buSzPts val="1100"/>
                        <a:buFont typeface="Arial"/>
                        <a:buNone/>
                      </a:pPr>
                      <a:r>
                        <a:rPr lang="en">
                          <a:solidFill>
                            <a:schemeClr val="accent1"/>
                          </a:solidFill>
                          <a:latin typeface="Open Sans"/>
                          <a:ea typeface="Open Sans"/>
                          <a:cs typeface="Open Sans"/>
                          <a:sym typeface="Open Sans"/>
                        </a:rPr>
                        <a:t>Enclosure</a:t>
                      </a:r>
                      <a:endParaRPr>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Clr>
                          <a:schemeClr val="accent1"/>
                        </a:buClr>
                        <a:buSzPts val="1100"/>
                        <a:buFont typeface="Arial"/>
                        <a:buNone/>
                      </a:pPr>
                      <a:r>
                        <a:rPr lang="en" sz="1100">
                          <a:solidFill>
                            <a:srgbClr val="333333"/>
                          </a:solidFill>
                          <a:latin typeface="Open Sans"/>
                          <a:ea typeface="Open Sans"/>
                          <a:cs typeface="Open Sans"/>
                          <a:sym typeface="Open Sans"/>
                        </a:rPr>
                        <a:t>DR 6.2: The star tracker shall occupy less than half of a cubic rack unit (0.5 U) in volume.</a:t>
                      </a:r>
                      <a:endParaRPr sz="1100">
                        <a:solidFill>
                          <a:srgbClr val="333333"/>
                        </a:solidFill>
                        <a:latin typeface="Open Sans"/>
                        <a:ea typeface="Open Sans"/>
                        <a:cs typeface="Open Sans"/>
                        <a:sym typeface="Open Sans"/>
                      </a:endParaRPr>
                    </a:p>
                    <a:p>
                      <a:pPr marL="0" lvl="0" indent="0" algn="l" rtl="0">
                        <a:spcBef>
                          <a:spcPts val="0"/>
                        </a:spcBef>
                        <a:spcAft>
                          <a:spcPts val="0"/>
                        </a:spcAft>
                        <a:buNone/>
                      </a:pPr>
                      <a:r>
                        <a:rPr lang="en" sz="1100">
                          <a:solidFill>
                            <a:srgbClr val="333333"/>
                          </a:solidFill>
                          <a:latin typeface="Open Sans"/>
                          <a:ea typeface="Open Sans"/>
                          <a:cs typeface="Open Sans"/>
                          <a:sym typeface="Open Sans"/>
                        </a:rPr>
                        <a:t>DR 6.4: The baffle structure shall align with the structural modes of the CubeSat.</a:t>
                      </a:r>
                      <a:endParaRPr sz="1100">
                        <a:solidFill>
                          <a:srgbClr val="333333"/>
                        </a:solidFill>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625800">
                <a:tc>
                  <a:txBody>
                    <a:bodyPr/>
                    <a:lstStyle/>
                    <a:p>
                      <a:pPr marL="0" lvl="0" indent="0" algn="ctr" rtl="0">
                        <a:spcBef>
                          <a:spcPts val="0"/>
                        </a:spcBef>
                        <a:spcAft>
                          <a:spcPts val="0"/>
                        </a:spcAft>
                        <a:buNone/>
                      </a:pPr>
                      <a:r>
                        <a:rPr lang="en">
                          <a:latin typeface="Open Sans"/>
                          <a:ea typeface="Open Sans"/>
                          <a:cs typeface="Open Sans"/>
                          <a:sym typeface="Open Sans"/>
                        </a:rPr>
                        <a:t>Baffle</a:t>
                      </a:r>
                      <a:endParaRPr>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Clr>
                          <a:schemeClr val="accent1"/>
                        </a:buClr>
                        <a:buSzPts val="1100"/>
                        <a:buFont typeface="Arial"/>
                        <a:buNone/>
                      </a:pPr>
                      <a:r>
                        <a:rPr lang="en" sz="1100">
                          <a:solidFill>
                            <a:srgbClr val="221E1F"/>
                          </a:solidFill>
                          <a:latin typeface="Open Sans"/>
                          <a:ea typeface="Open Sans"/>
                          <a:cs typeface="Open Sans"/>
                          <a:sym typeface="Open Sans"/>
                        </a:rPr>
                        <a:t>DR 1.2-3: The star tracker shall operate within 60</a:t>
                      </a:r>
                      <a:r>
                        <a:rPr lang="en" sz="1100">
                          <a:solidFill>
                            <a:schemeClr val="accent1"/>
                          </a:solidFill>
                          <a:latin typeface="Open Sans"/>
                          <a:ea typeface="Open Sans"/>
                          <a:cs typeface="Open Sans"/>
                          <a:sym typeface="Open Sans"/>
                        </a:rPr>
                        <a:t>°</a:t>
                      </a:r>
                      <a:r>
                        <a:rPr lang="en" sz="1100">
                          <a:solidFill>
                            <a:srgbClr val="221E1F"/>
                          </a:solidFill>
                          <a:latin typeface="Open Sans"/>
                          <a:ea typeface="Open Sans"/>
                          <a:cs typeface="Open Sans"/>
                          <a:sym typeface="Open Sans"/>
                        </a:rPr>
                        <a:t> of the sun &amp; 20</a:t>
                      </a:r>
                      <a:r>
                        <a:rPr lang="en" sz="1100">
                          <a:solidFill>
                            <a:schemeClr val="accent1"/>
                          </a:solidFill>
                          <a:latin typeface="Open Sans"/>
                          <a:ea typeface="Open Sans"/>
                          <a:cs typeface="Open Sans"/>
                          <a:sym typeface="Open Sans"/>
                        </a:rPr>
                        <a:t>° of the moon.</a:t>
                      </a:r>
                      <a:endParaRPr sz="1100">
                        <a:solidFill>
                          <a:srgbClr val="221E1F"/>
                        </a:solidFill>
                        <a:latin typeface="Open Sans"/>
                        <a:ea typeface="Open Sans"/>
                        <a:cs typeface="Open Sans"/>
                        <a:sym typeface="Open Sans"/>
                      </a:endParaRPr>
                    </a:p>
                    <a:p>
                      <a:pPr marL="0" lvl="0" indent="0" algn="l" rtl="0">
                        <a:lnSpc>
                          <a:spcPct val="115000"/>
                        </a:lnSpc>
                        <a:spcBef>
                          <a:spcPts val="0"/>
                        </a:spcBef>
                        <a:spcAft>
                          <a:spcPts val="0"/>
                        </a:spcAft>
                        <a:buClr>
                          <a:schemeClr val="accent1"/>
                        </a:buClr>
                        <a:buSzPts val="1100"/>
                        <a:buFont typeface="Arial"/>
                        <a:buNone/>
                      </a:pPr>
                      <a:r>
                        <a:rPr lang="en" sz="1100">
                          <a:solidFill>
                            <a:srgbClr val="221E1F"/>
                          </a:solidFill>
                          <a:latin typeface="Open Sans"/>
                          <a:ea typeface="Open Sans"/>
                          <a:cs typeface="Open Sans"/>
                          <a:sym typeface="Open Sans"/>
                        </a:rPr>
                        <a:t>DR 5.1: The baffle shall be mounted to the lens.</a:t>
                      </a:r>
                      <a:endParaRPr sz="1100">
                        <a:solidFill>
                          <a:srgbClr val="221E1F"/>
                        </a:solidFill>
                        <a:latin typeface="Open Sans"/>
                        <a:ea typeface="Open Sans"/>
                        <a:cs typeface="Open Sans"/>
                        <a:sym typeface="Open Sans"/>
                      </a:endParaRPr>
                    </a:p>
                    <a:p>
                      <a:pPr marL="0" lvl="0" indent="0" algn="l" rtl="0">
                        <a:lnSpc>
                          <a:spcPct val="115000"/>
                        </a:lnSpc>
                        <a:spcBef>
                          <a:spcPts val="0"/>
                        </a:spcBef>
                        <a:spcAft>
                          <a:spcPts val="0"/>
                        </a:spcAft>
                        <a:buClr>
                          <a:schemeClr val="accent1"/>
                        </a:buClr>
                        <a:buSzPts val="1100"/>
                        <a:buFont typeface="Arial"/>
                        <a:buNone/>
                      </a:pPr>
                      <a:r>
                        <a:rPr lang="en" sz="1100">
                          <a:solidFill>
                            <a:srgbClr val="221E1F"/>
                          </a:solidFill>
                          <a:latin typeface="Open Sans"/>
                          <a:ea typeface="Open Sans"/>
                          <a:cs typeface="Open Sans"/>
                          <a:sym typeface="Open Sans"/>
                        </a:rPr>
                        <a:t>DR 5.2: The baffle shall reduce stray light</a:t>
                      </a:r>
                      <a:r>
                        <a:rPr lang="en" sz="1100" b="1">
                          <a:solidFill>
                            <a:srgbClr val="221E1F"/>
                          </a:solidFill>
                          <a:latin typeface="Open Sans"/>
                          <a:ea typeface="Open Sans"/>
                          <a:cs typeface="Open Sans"/>
                          <a:sym typeface="Open Sans"/>
                        </a:rPr>
                        <a:t> </a:t>
                      </a:r>
                      <a:r>
                        <a:rPr lang="en" sz="1100">
                          <a:solidFill>
                            <a:srgbClr val="221E1F"/>
                          </a:solidFill>
                          <a:latin typeface="Open Sans"/>
                          <a:ea typeface="Open Sans"/>
                          <a:cs typeface="Open Sans"/>
                          <a:sym typeface="Open Sans"/>
                        </a:rPr>
                        <a:t>with an exclusion angle of 30</a:t>
                      </a:r>
                      <a:r>
                        <a:rPr lang="en" sz="1100">
                          <a:solidFill>
                            <a:schemeClr val="accent1"/>
                          </a:solidFill>
                          <a:latin typeface="Open Sans"/>
                          <a:ea typeface="Open Sans"/>
                          <a:cs typeface="Open Sans"/>
                          <a:sym typeface="Open Sans"/>
                        </a:rPr>
                        <a:t>° </a:t>
                      </a:r>
                      <a:r>
                        <a:rPr lang="en" sz="1100">
                          <a:solidFill>
                            <a:srgbClr val="221E1F"/>
                          </a:solidFill>
                          <a:latin typeface="Open Sans"/>
                          <a:ea typeface="Open Sans"/>
                          <a:cs typeface="Open Sans"/>
                          <a:sym typeface="Open Sans"/>
                        </a:rPr>
                        <a:t>or less.</a:t>
                      </a:r>
                      <a:endParaRPr sz="1100">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683075">
                <a:tc>
                  <a:txBody>
                    <a:bodyPr/>
                    <a:lstStyle/>
                    <a:p>
                      <a:pPr marL="0" lvl="0" indent="0" algn="ctr" rtl="0">
                        <a:spcBef>
                          <a:spcPts val="0"/>
                        </a:spcBef>
                        <a:spcAft>
                          <a:spcPts val="0"/>
                        </a:spcAft>
                        <a:buClr>
                          <a:schemeClr val="accent1"/>
                        </a:buClr>
                        <a:buSzPts val="1100"/>
                        <a:buFont typeface="Arial"/>
                        <a:buNone/>
                      </a:pPr>
                      <a:r>
                        <a:rPr lang="en">
                          <a:solidFill>
                            <a:schemeClr val="accent1"/>
                          </a:solidFill>
                          <a:latin typeface="Open Sans"/>
                          <a:ea typeface="Open Sans"/>
                          <a:cs typeface="Open Sans"/>
                          <a:sym typeface="Open Sans"/>
                        </a:rPr>
                        <a:t>Optics</a:t>
                      </a:r>
                      <a:endParaRPr>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100">
                          <a:solidFill>
                            <a:schemeClr val="accent1"/>
                          </a:solidFill>
                          <a:latin typeface="Open Sans"/>
                          <a:ea typeface="Open Sans"/>
                          <a:cs typeface="Open Sans"/>
                          <a:sym typeface="Open Sans"/>
                        </a:rPr>
                        <a:t>DR 1.1: The camera shall have a field of view (FOV) of 40°. </a:t>
                      </a:r>
                      <a:br>
                        <a:rPr lang="en" sz="1100">
                          <a:solidFill>
                            <a:schemeClr val="accent1"/>
                          </a:solidFill>
                          <a:latin typeface="Open Sans"/>
                          <a:ea typeface="Open Sans"/>
                          <a:cs typeface="Open Sans"/>
                          <a:sym typeface="Open Sans"/>
                        </a:rPr>
                      </a:br>
                      <a:r>
                        <a:rPr lang="en" sz="1100">
                          <a:solidFill>
                            <a:schemeClr val="accent1"/>
                          </a:solidFill>
                          <a:latin typeface="Open Sans"/>
                          <a:ea typeface="Open Sans"/>
                          <a:cs typeface="Open Sans"/>
                          <a:sym typeface="Open Sans"/>
                        </a:rPr>
                        <a:t>DR 1.5: The camera shall output each image to the onboard processor. </a:t>
                      </a:r>
                      <a:endParaRPr sz="1100">
                        <a:solidFill>
                          <a:schemeClr val="accent1"/>
                        </a:solidFill>
                        <a:latin typeface="Open Sans"/>
                        <a:ea typeface="Open Sans"/>
                        <a:cs typeface="Open Sans"/>
                        <a:sym typeface="Open Sans"/>
                      </a:endParaRPr>
                    </a:p>
                    <a:p>
                      <a:pPr marL="0" lvl="0" indent="0" algn="l" rtl="0">
                        <a:spcBef>
                          <a:spcPts val="0"/>
                        </a:spcBef>
                        <a:spcAft>
                          <a:spcPts val="0"/>
                        </a:spcAft>
                        <a:buNone/>
                      </a:pPr>
                      <a:r>
                        <a:rPr lang="en" sz="1100">
                          <a:solidFill>
                            <a:schemeClr val="accent1"/>
                          </a:solidFill>
                          <a:latin typeface="Open Sans"/>
                          <a:ea typeface="Open Sans"/>
                          <a:cs typeface="Open Sans"/>
                          <a:sym typeface="Open Sans"/>
                        </a:rPr>
                        <a:t>DR 4.2: The star tracker shall operate with a slew rate of 2°/s or less. </a:t>
                      </a:r>
                      <a:endParaRPr sz="1100">
                        <a:solidFill>
                          <a:schemeClr val="accent1"/>
                        </a:solidFill>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520100">
                <a:tc>
                  <a:txBody>
                    <a:bodyPr/>
                    <a:lstStyle/>
                    <a:p>
                      <a:pPr marL="0" lvl="0" indent="0" algn="ctr" rtl="0">
                        <a:spcBef>
                          <a:spcPts val="0"/>
                        </a:spcBef>
                        <a:spcAft>
                          <a:spcPts val="0"/>
                        </a:spcAft>
                        <a:buClr>
                          <a:schemeClr val="accent1"/>
                        </a:buClr>
                        <a:buSzPts val="1100"/>
                        <a:buFont typeface="Arial"/>
                        <a:buNone/>
                      </a:pPr>
                      <a:r>
                        <a:rPr lang="en">
                          <a:solidFill>
                            <a:schemeClr val="accent1"/>
                          </a:solidFill>
                          <a:latin typeface="Open Sans"/>
                          <a:ea typeface="Open Sans"/>
                          <a:cs typeface="Open Sans"/>
                          <a:sym typeface="Open Sans"/>
                        </a:rPr>
                        <a:t>Electronics</a:t>
                      </a:r>
                      <a:endParaRPr>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100">
                          <a:latin typeface="Open Sans"/>
                          <a:ea typeface="Open Sans"/>
                          <a:cs typeface="Open Sans"/>
                          <a:sym typeface="Open Sans"/>
                        </a:rPr>
                        <a:t>DR 6.1: The star tracker shall operate on a maximum continuous power of 1W, the processor shall be compatible with the selected optical module, and will have the necessary storage and processing power to host and execute the star tracker software suite.</a:t>
                      </a:r>
                      <a:endParaRPr sz="1100">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r h="396200">
                <a:tc>
                  <a:txBody>
                    <a:bodyPr/>
                    <a:lstStyle/>
                    <a:p>
                      <a:pPr marL="0" lvl="0" indent="0" algn="ctr" rtl="0">
                        <a:spcBef>
                          <a:spcPts val="0"/>
                        </a:spcBef>
                        <a:spcAft>
                          <a:spcPts val="0"/>
                        </a:spcAft>
                        <a:buClr>
                          <a:schemeClr val="accent1"/>
                        </a:buClr>
                        <a:buSzPts val="1100"/>
                        <a:buFont typeface="Arial"/>
                        <a:buNone/>
                      </a:pPr>
                      <a:r>
                        <a:rPr lang="en">
                          <a:solidFill>
                            <a:schemeClr val="accent1"/>
                          </a:solidFill>
                          <a:latin typeface="Open Sans"/>
                          <a:ea typeface="Open Sans"/>
                          <a:cs typeface="Open Sans"/>
                          <a:sym typeface="Open Sans"/>
                        </a:rPr>
                        <a:t>Software</a:t>
                      </a:r>
                      <a:endParaRPr>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100">
                          <a:latin typeface="Open Sans"/>
                          <a:ea typeface="Open Sans"/>
                          <a:cs typeface="Open Sans"/>
                          <a:sym typeface="Open Sans"/>
                        </a:rPr>
                        <a:t>DR.2.1, 3.2, 3.4 (from FR.2, 3): Software is feasible for varying FOVs and can interface with processor.</a:t>
                      </a:r>
                      <a:endParaRPr sz="1100">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3F3F3"/>
                    </a:solidFill>
                  </a:tcPr>
                </a:tc>
                <a:extLst>
                  <a:ext uri="{0D108BD9-81ED-4DB2-BD59-A6C34878D82A}">
                    <a16:rowId xmlns:a16="http://schemas.microsoft.com/office/drawing/2014/main" val="10005"/>
                  </a:ext>
                </a:extLst>
              </a:tr>
            </a:tbl>
          </a:graphicData>
        </a:graphic>
      </p:graphicFrame>
      <p:sp>
        <p:nvSpPr>
          <p:cNvPr id="493" name="Google Shape;493;p29"/>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494" name="Google Shape;494;p29"/>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495" name="Google Shape;495;p29"/>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496" name="Google Shape;496;p29"/>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497" name="Google Shape;497;p29"/>
          <p:cNvSpPr txBox="1"/>
          <p:nvPr/>
        </p:nvSpPr>
        <p:spPr>
          <a:xfrm>
            <a:off x="4039900" y="789650"/>
            <a:ext cx="3819600" cy="400200"/>
          </a:xfrm>
          <a:prstGeom prst="rect">
            <a:avLst/>
          </a:prstGeom>
          <a:solidFill>
            <a:srgbClr val="EFEFEF"/>
          </a:solidFill>
          <a:ln w="28575" cap="flat" cmpd="sng">
            <a:solidFill>
              <a:srgbClr val="20212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Status: </a:t>
            </a:r>
            <a:endParaRPr>
              <a:latin typeface="Open Sans"/>
              <a:ea typeface="Open Sans"/>
              <a:cs typeface="Open Sans"/>
              <a:sym typeface="Open Sans"/>
            </a:endParaRPr>
          </a:p>
        </p:txBody>
      </p:sp>
      <p:sp>
        <p:nvSpPr>
          <p:cNvPr id="498" name="Google Shape;498;p29"/>
          <p:cNvSpPr/>
          <p:nvPr/>
        </p:nvSpPr>
        <p:spPr>
          <a:xfrm>
            <a:off x="4820950" y="842150"/>
            <a:ext cx="771600" cy="295200"/>
          </a:xfrm>
          <a:prstGeom prst="rect">
            <a:avLst/>
          </a:prstGeom>
          <a:solidFill>
            <a:srgbClr val="00FF00"/>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a:t>Feasible</a:t>
            </a:r>
            <a:endParaRPr sz="1200"/>
          </a:p>
        </p:txBody>
      </p:sp>
      <p:sp>
        <p:nvSpPr>
          <p:cNvPr id="499" name="Google Shape;499;p29"/>
          <p:cNvSpPr/>
          <p:nvPr/>
        </p:nvSpPr>
        <p:spPr>
          <a:xfrm>
            <a:off x="5668713" y="842138"/>
            <a:ext cx="990600" cy="295200"/>
          </a:xfrm>
          <a:prstGeom prst="rect">
            <a:avLst/>
          </a:prstGeom>
          <a:solidFill>
            <a:srgbClr val="FFFF00"/>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a:t>In Progress</a:t>
            </a:r>
            <a:endParaRPr sz="1200"/>
          </a:p>
        </p:txBody>
      </p:sp>
      <p:sp>
        <p:nvSpPr>
          <p:cNvPr id="500" name="Google Shape;500;p29"/>
          <p:cNvSpPr/>
          <p:nvPr/>
        </p:nvSpPr>
        <p:spPr>
          <a:xfrm>
            <a:off x="6735475" y="842150"/>
            <a:ext cx="990600" cy="295200"/>
          </a:xfrm>
          <a:prstGeom prst="rect">
            <a:avLst/>
          </a:prstGeom>
          <a:solidFill>
            <a:srgbClr val="FF0000"/>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a:t>Infeasible</a:t>
            </a:r>
            <a:endParaRPr sz="1200"/>
          </a:p>
        </p:txBody>
      </p:sp>
      <p:sp>
        <p:nvSpPr>
          <p:cNvPr id="501" name="Google Shape;501;p29"/>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fade">
                                      <p:cBhvr>
                                        <p:cTn id="7" dur="1000"/>
                                        <p:tgtEl>
                                          <p:spTgt spid="497"/>
                                        </p:tgtEl>
                                      </p:cBhvr>
                                    </p:animEffect>
                                  </p:childTnLst>
                                </p:cTn>
                              </p:par>
                              <p:par>
                                <p:cTn id="8" presetID="10" presetClass="entr" presetSubtype="0" fill="hold" nodeType="withEffect">
                                  <p:stCondLst>
                                    <p:cond delay="0"/>
                                  </p:stCondLst>
                                  <p:childTnLst>
                                    <p:set>
                                      <p:cBhvr>
                                        <p:cTn id="9" dur="1" fill="hold">
                                          <p:stCondLst>
                                            <p:cond delay="0"/>
                                          </p:stCondLst>
                                        </p:cTn>
                                        <p:tgtEl>
                                          <p:spTgt spid="498"/>
                                        </p:tgtEl>
                                        <p:attrNameLst>
                                          <p:attrName>style.visibility</p:attrName>
                                        </p:attrNameLst>
                                      </p:cBhvr>
                                      <p:to>
                                        <p:strVal val="visible"/>
                                      </p:to>
                                    </p:set>
                                    <p:animEffect transition="in" filter="fade">
                                      <p:cBhvr>
                                        <p:cTn id="10" dur="1000"/>
                                        <p:tgtEl>
                                          <p:spTgt spid="498"/>
                                        </p:tgtEl>
                                      </p:cBhvr>
                                    </p:animEffect>
                                  </p:childTnLst>
                                </p:cTn>
                              </p:par>
                              <p:par>
                                <p:cTn id="11" presetID="10" presetClass="entr" presetSubtype="0" fill="hold" nodeType="withEffect">
                                  <p:stCondLst>
                                    <p:cond delay="0"/>
                                  </p:stCondLst>
                                  <p:childTnLst>
                                    <p:set>
                                      <p:cBhvr>
                                        <p:cTn id="12" dur="1" fill="hold">
                                          <p:stCondLst>
                                            <p:cond delay="0"/>
                                          </p:stCondLst>
                                        </p:cTn>
                                        <p:tgtEl>
                                          <p:spTgt spid="499"/>
                                        </p:tgtEl>
                                        <p:attrNameLst>
                                          <p:attrName>style.visibility</p:attrName>
                                        </p:attrNameLst>
                                      </p:cBhvr>
                                      <p:to>
                                        <p:strVal val="visible"/>
                                      </p:to>
                                    </p:set>
                                    <p:animEffect transition="in" filter="fade">
                                      <p:cBhvr>
                                        <p:cTn id="13" dur="1000"/>
                                        <p:tgtEl>
                                          <p:spTgt spid="499"/>
                                        </p:tgtEl>
                                      </p:cBhvr>
                                    </p:animEffect>
                                  </p:childTnLst>
                                </p:cTn>
                              </p:par>
                              <p:par>
                                <p:cTn id="14" presetID="10" presetClass="entr" presetSubtype="0" fill="hold" nodeType="withEffect">
                                  <p:stCondLst>
                                    <p:cond delay="0"/>
                                  </p:stCondLst>
                                  <p:childTnLst>
                                    <p:set>
                                      <p:cBhvr>
                                        <p:cTn id="15" dur="1" fill="hold">
                                          <p:stCondLst>
                                            <p:cond delay="0"/>
                                          </p:stCondLst>
                                        </p:cTn>
                                        <p:tgtEl>
                                          <p:spTgt spid="500"/>
                                        </p:tgtEl>
                                        <p:attrNameLst>
                                          <p:attrName>style.visibility</p:attrName>
                                        </p:attrNameLst>
                                      </p:cBhvr>
                                      <p:to>
                                        <p:strVal val="visible"/>
                                      </p:to>
                                    </p:set>
                                    <p:animEffect transition="in" filter="fade">
                                      <p:cBhvr>
                                        <p:cTn id="16" dur="1000"/>
                                        <p:tgtEl>
                                          <p:spTgt spid="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0"/>
          <p:cNvSpPr txBox="1">
            <a:spLocks noGrp="1"/>
          </p:cNvSpPr>
          <p:nvPr>
            <p:ph type="title"/>
          </p:nvPr>
        </p:nvSpPr>
        <p:spPr>
          <a:xfrm>
            <a:off x="224350" y="2218050"/>
            <a:ext cx="8520600" cy="7074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6000"/>
              <a:t> 2.2 Baseline Feasibility</a:t>
            </a:r>
            <a:endParaRPr sz="6000"/>
          </a:p>
          <a:p>
            <a:pPr marL="0" lvl="0" indent="0" algn="ctr" rtl="0">
              <a:lnSpc>
                <a:spcPct val="115000"/>
              </a:lnSpc>
              <a:spcBef>
                <a:spcPts val="0"/>
              </a:spcBef>
              <a:spcAft>
                <a:spcPts val="0"/>
              </a:spcAft>
              <a:buNone/>
            </a:pPr>
            <a:r>
              <a:rPr lang="en"/>
              <a:t>Feasibility Analysis</a:t>
            </a:r>
            <a:endParaRPr/>
          </a:p>
        </p:txBody>
      </p:sp>
      <p:sp>
        <p:nvSpPr>
          <p:cNvPr id="507" name="Google Shape;50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508" name="Google Shape;508;p30"/>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509" name="Google Shape;509;p30"/>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510" name="Google Shape;510;p30"/>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511" name="Google Shape;511;p30"/>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512" name="Google Shape;512;p30"/>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31"/>
          <p:cNvPicPr preferRelativeResize="0"/>
          <p:nvPr/>
        </p:nvPicPr>
        <p:blipFill>
          <a:blip r:embed="rId3">
            <a:alphaModFix/>
          </a:blip>
          <a:stretch>
            <a:fillRect/>
          </a:stretch>
        </p:blipFill>
        <p:spPr>
          <a:xfrm>
            <a:off x="7044601" y="2571750"/>
            <a:ext cx="2101250" cy="1485338"/>
          </a:xfrm>
          <a:prstGeom prst="rect">
            <a:avLst/>
          </a:prstGeom>
          <a:noFill/>
          <a:ln>
            <a:noFill/>
          </a:ln>
        </p:spPr>
      </p:pic>
      <p:sp>
        <p:nvSpPr>
          <p:cNvPr id="518" name="Google Shape;518;p31"/>
          <p:cNvSpPr txBox="1">
            <a:spLocks noGrp="1"/>
          </p:cNvSpPr>
          <p:nvPr>
            <p:ph type="title"/>
          </p:nvPr>
        </p:nvSpPr>
        <p:spPr>
          <a:xfrm>
            <a:off x="311700" y="0"/>
            <a:ext cx="8520600" cy="7074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n"/>
              <a:t>2.2.1 Hardware: Enclosure</a:t>
            </a:r>
            <a:endParaRPr/>
          </a:p>
        </p:txBody>
      </p:sp>
      <p:sp>
        <p:nvSpPr>
          <p:cNvPr id="519" name="Google Shape;519;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520" name="Google Shape;520;p31"/>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521" name="Google Shape;521;p31"/>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522" name="Google Shape;522;p31"/>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523" name="Google Shape;523;p31"/>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524" name="Google Shape;524;p31"/>
          <p:cNvSpPr txBox="1">
            <a:spLocks noGrp="1"/>
          </p:cNvSpPr>
          <p:nvPr>
            <p:ph type="body" idx="1"/>
          </p:nvPr>
        </p:nvSpPr>
        <p:spPr>
          <a:xfrm>
            <a:off x="311700" y="730200"/>
            <a:ext cx="6123300" cy="3683100"/>
          </a:xfrm>
          <a:prstGeom prst="rect">
            <a:avLst/>
          </a:prstGeom>
        </p:spPr>
        <p:txBody>
          <a:bodyPr spcFirstLastPara="1" wrap="square" lIns="91425" tIns="91425" rIns="91425" bIns="91425" anchor="t" anchorCtr="0">
            <a:normAutofit/>
          </a:bodyPr>
          <a:lstStyle/>
          <a:p>
            <a:pPr marL="457200" lvl="0" indent="-336550" algn="l" rtl="0">
              <a:lnSpc>
                <a:spcPct val="105000"/>
              </a:lnSpc>
              <a:spcBef>
                <a:spcPts val="0"/>
              </a:spcBef>
              <a:spcAft>
                <a:spcPts val="0"/>
              </a:spcAft>
              <a:buSzPts val="1700"/>
              <a:buChar char="➢"/>
            </a:pPr>
            <a:r>
              <a:rPr lang="en" sz="1700" b="1" u="sng"/>
              <a:t>Options considered:</a:t>
            </a:r>
            <a:endParaRPr sz="1700" b="1" u="sng"/>
          </a:p>
          <a:p>
            <a:pPr marL="914400" lvl="1" indent="-311150" algn="l" rtl="0">
              <a:lnSpc>
                <a:spcPct val="105000"/>
              </a:lnSpc>
              <a:spcBef>
                <a:spcPts val="0"/>
              </a:spcBef>
              <a:spcAft>
                <a:spcPts val="0"/>
              </a:spcAft>
              <a:buSzPts val="1300"/>
              <a:buChar char="○"/>
            </a:pPr>
            <a:r>
              <a:rPr lang="en" sz="1300"/>
              <a:t>Machined Aluminum 6061</a:t>
            </a:r>
            <a:endParaRPr sz="1300"/>
          </a:p>
          <a:p>
            <a:pPr marL="914400" lvl="1" indent="-311150" algn="l" rtl="0">
              <a:lnSpc>
                <a:spcPct val="105000"/>
              </a:lnSpc>
              <a:spcBef>
                <a:spcPts val="0"/>
              </a:spcBef>
              <a:spcAft>
                <a:spcPts val="0"/>
              </a:spcAft>
              <a:buSzPts val="1300"/>
              <a:buChar char="○"/>
            </a:pPr>
            <a:r>
              <a:rPr lang="en" sz="1300"/>
              <a:t>Machined Ultra-High Molecular Weight Polyethylene (UHMW)</a:t>
            </a:r>
            <a:endParaRPr sz="1300"/>
          </a:p>
          <a:p>
            <a:pPr marL="914400" lvl="1" indent="-311150" algn="l" rtl="0">
              <a:lnSpc>
                <a:spcPct val="105000"/>
              </a:lnSpc>
              <a:spcBef>
                <a:spcPts val="0"/>
              </a:spcBef>
              <a:spcAft>
                <a:spcPts val="0"/>
              </a:spcAft>
              <a:buSzPts val="1300"/>
              <a:buChar char="○"/>
            </a:pPr>
            <a:r>
              <a:rPr lang="en" sz="1300"/>
              <a:t>Selective Laser Sintering (SLS) Printing</a:t>
            </a:r>
            <a:endParaRPr sz="1300"/>
          </a:p>
          <a:p>
            <a:pPr marL="914400" lvl="1" indent="-311150" algn="l" rtl="0">
              <a:lnSpc>
                <a:spcPct val="105000"/>
              </a:lnSpc>
              <a:spcBef>
                <a:spcPts val="0"/>
              </a:spcBef>
              <a:spcAft>
                <a:spcPts val="0"/>
              </a:spcAft>
              <a:buSzPts val="1300"/>
              <a:buChar char="○"/>
            </a:pPr>
            <a:r>
              <a:rPr lang="en" sz="1300"/>
              <a:t>Fused Deposition Modeling (FDM) Printing</a:t>
            </a:r>
            <a:endParaRPr sz="1300"/>
          </a:p>
          <a:p>
            <a:pPr marL="457200" lvl="0" indent="-336550" algn="l" rtl="0">
              <a:lnSpc>
                <a:spcPct val="105000"/>
              </a:lnSpc>
              <a:spcBef>
                <a:spcPts val="0"/>
              </a:spcBef>
              <a:spcAft>
                <a:spcPts val="0"/>
              </a:spcAft>
              <a:buSzPts val="1700"/>
              <a:buChar char="➢"/>
            </a:pPr>
            <a:r>
              <a:rPr lang="en" sz="1700" b="1" u="sng"/>
              <a:t>Feasibility parameters:</a:t>
            </a:r>
            <a:endParaRPr sz="1700" b="1" u="sng"/>
          </a:p>
          <a:p>
            <a:pPr marL="914400" lvl="1" indent="-311150" algn="l" rtl="0">
              <a:lnSpc>
                <a:spcPct val="105000"/>
              </a:lnSpc>
              <a:spcBef>
                <a:spcPts val="0"/>
              </a:spcBef>
              <a:spcAft>
                <a:spcPts val="0"/>
              </a:spcAft>
              <a:buSzPts val="1300"/>
              <a:buChar char="○"/>
            </a:pPr>
            <a:r>
              <a:rPr lang="en" sz="1300"/>
              <a:t>Cost, mass, manufacturability, </a:t>
            </a:r>
            <a:r>
              <a:rPr lang="en" sz="1300" b="1"/>
              <a:t>robustness</a:t>
            </a:r>
            <a:endParaRPr sz="1300"/>
          </a:p>
          <a:p>
            <a:pPr marL="457200" lvl="0" indent="-336550" algn="l" rtl="0">
              <a:lnSpc>
                <a:spcPct val="105000"/>
              </a:lnSpc>
              <a:spcBef>
                <a:spcPts val="0"/>
              </a:spcBef>
              <a:spcAft>
                <a:spcPts val="0"/>
              </a:spcAft>
              <a:buSzPts val="1700"/>
              <a:buChar char="➢"/>
            </a:pPr>
            <a:r>
              <a:rPr lang="en" sz="1700" b="1" u="sng"/>
              <a:t>Selection:</a:t>
            </a:r>
            <a:endParaRPr sz="1700" b="1" u="sng"/>
          </a:p>
          <a:p>
            <a:pPr marL="914400" lvl="1" indent="-311150" algn="l" rtl="0">
              <a:lnSpc>
                <a:spcPct val="105000"/>
              </a:lnSpc>
              <a:spcBef>
                <a:spcPts val="0"/>
              </a:spcBef>
              <a:spcAft>
                <a:spcPts val="0"/>
              </a:spcAft>
              <a:buSzPts val="1300"/>
              <a:buChar char="○"/>
            </a:pPr>
            <a:r>
              <a:rPr lang="en" sz="1300"/>
              <a:t>Machined Aluminum 6061</a:t>
            </a:r>
            <a:endParaRPr sz="1300"/>
          </a:p>
          <a:p>
            <a:pPr marL="914400" lvl="1" indent="-311150" algn="l" rtl="0">
              <a:lnSpc>
                <a:spcPct val="105000"/>
              </a:lnSpc>
              <a:spcBef>
                <a:spcPts val="0"/>
              </a:spcBef>
              <a:spcAft>
                <a:spcPts val="0"/>
              </a:spcAft>
              <a:buSzPts val="1300"/>
              <a:buChar char="○"/>
            </a:pPr>
            <a:r>
              <a:rPr lang="en" sz="1300"/>
              <a:t>Rationale: flight heritage, reasonable cost &amp; mass, manufacturable in-house,</a:t>
            </a:r>
            <a:r>
              <a:rPr lang="en" sz="1300" b="1"/>
              <a:t> can easily interface</a:t>
            </a:r>
            <a:r>
              <a:rPr lang="en" sz="1300"/>
              <a:t> with    electronics, camera, &amp; baffle, and relatively high strength</a:t>
            </a:r>
            <a:endParaRPr sz="1300"/>
          </a:p>
          <a:p>
            <a:pPr marL="914400" lvl="1" indent="-311150" algn="l" rtl="0">
              <a:lnSpc>
                <a:spcPct val="105000"/>
              </a:lnSpc>
              <a:spcBef>
                <a:spcPts val="0"/>
              </a:spcBef>
              <a:spcAft>
                <a:spcPts val="0"/>
              </a:spcAft>
              <a:buSzPts val="1300"/>
              <a:buChar char="○"/>
            </a:pPr>
            <a:r>
              <a:rPr lang="en" sz="1300"/>
              <a:t>Will utilize FDM for early prototyping &amp; fit checks</a:t>
            </a:r>
            <a:endParaRPr sz="1300"/>
          </a:p>
        </p:txBody>
      </p:sp>
      <p:pic>
        <p:nvPicPr>
          <p:cNvPr id="525" name="Google Shape;525;p31"/>
          <p:cNvPicPr preferRelativeResize="0"/>
          <p:nvPr/>
        </p:nvPicPr>
        <p:blipFill rotWithShape="1">
          <a:blip r:embed="rId4">
            <a:alphaModFix/>
          </a:blip>
          <a:srcRect l="7494" t="20484" r="34812" b="24076"/>
          <a:stretch/>
        </p:blipFill>
        <p:spPr>
          <a:xfrm>
            <a:off x="6659350" y="793300"/>
            <a:ext cx="1831200" cy="1251325"/>
          </a:xfrm>
          <a:prstGeom prst="rect">
            <a:avLst/>
          </a:prstGeom>
          <a:noFill/>
          <a:ln>
            <a:noFill/>
          </a:ln>
        </p:spPr>
      </p:pic>
      <p:graphicFrame>
        <p:nvGraphicFramePr>
          <p:cNvPr id="526" name="Google Shape;526;p31"/>
          <p:cNvGraphicFramePr/>
          <p:nvPr/>
        </p:nvGraphicFramePr>
        <p:xfrm>
          <a:off x="952500" y="3982013"/>
          <a:ext cx="7239000" cy="579090"/>
        </p:xfrm>
        <a:graphic>
          <a:graphicData uri="http://schemas.openxmlformats.org/drawingml/2006/table">
            <a:tbl>
              <a:tblPr>
                <a:noFill/>
                <a:tableStyleId>{B2F38D85-F547-4F7B-9B82-5784A237A3E8}</a:tableStyleId>
              </a:tblPr>
              <a:tblGrid>
                <a:gridCol w="61722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300"/>
                        <a:t>Per the information presented above, the Machined Aluminum 6061 architecture meets Design Requirements 6.2-6.4 for the CubIST Enclosure.</a:t>
                      </a:r>
                      <a:endParaRPr sz="13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FEASIBLE</a:t>
                      </a:r>
                      <a:endParaRPr b="1"/>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0"/>
                  </a:ext>
                </a:extLst>
              </a:tr>
            </a:tbl>
          </a:graphicData>
        </a:graphic>
      </p:graphicFrame>
      <p:sp>
        <p:nvSpPr>
          <p:cNvPr id="527" name="Google Shape;527;p31"/>
          <p:cNvSpPr txBox="1"/>
          <p:nvPr/>
        </p:nvSpPr>
        <p:spPr>
          <a:xfrm>
            <a:off x="6281200" y="1983363"/>
            <a:ext cx="27399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Open Sans"/>
                <a:ea typeface="Open Sans"/>
                <a:cs typeface="Open Sans"/>
                <a:sym typeface="Open Sans"/>
              </a:rPr>
              <a:t>Above: Blue Canyon Technologies Nano Star Tracker (NST), an example commercial star tracker with a machined metal enclosure</a:t>
            </a:r>
            <a:endParaRPr sz="1000">
              <a:latin typeface="Open Sans"/>
              <a:ea typeface="Open Sans"/>
              <a:cs typeface="Open Sans"/>
              <a:sym typeface="Open Sans"/>
            </a:endParaRPr>
          </a:p>
        </p:txBody>
      </p:sp>
      <p:sp>
        <p:nvSpPr>
          <p:cNvPr id="528" name="Google Shape;528;p31"/>
          <p:cNvSpPr txBox="1"/>
          <p:nvPr/>
        </p:nvSpPr>
        <p:spPr>
          <a:xfrm>
            <a:off x="8261700" y="4181500"/>
            <a:ext cx="88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Open Sans"/>
                <a:ea typeface="Open Sans"/>
                <a:cs typeface="Open Sans"/>
                <a:sym typeface="Open Sans"/>
                <a:hlinkClick r:id="rId5" action="ppaction://hlinksldjump"/>
              </a:rPr>
              <a:t>Backup</a:t>
            </a:r>
            <a:endParaRPr>
              <a:latin typeface="Open Sans"/>
              <a:ea typeface="Open Sans"/>
              <a:cs typeface="Open Sans"/>
              <a:sym typeface="Open Sans"/>
            </a:endParaRPr>
          </a:p>
        </p:txBody>
      </p:sp>
      <p:sp>
        <p:nvSpPr>
          <p:cNvPr id="529" name="Google Shape;529;p31"/>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1"/>
          <p:cNvSpPr txBox="1"/>
          <p:nvPr/>
        </p:nvSpPr>
        <p:spPr>
          <a:xfrm>
            <a:off x="6124825" y="3220525"/>
            <a:ext cx="1402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Open Sans"/>
                <a:ea typeface="Open Sans"/>
                <a:cs typeface="Open Sans"/>
                <a:sym typeface="Open Sans"/>
              </a:rPr>
              <a:t>Right: Notional enclosure design </a:t>
            </a:r>
            <a:endParaRPr sz="1000">
              <a:latin typeface="Open Sans"/>
              <a:ea typeface="Open Sans"/>
              <a:cs typeface="Open Sans"/>
              <a:sym typeface="Open Sans"/>
            </a:endParaRPr>
          </a:p>
        </p:txBody>
      </p:sp>
      <p:cxnSp>
        <p:nvCxnSpPr>
          <p:cNvPr id="531" name="Google Shape;531;p31"/>
          <p:cNvCxnSpPr/>
          <p:nvPr/>
        </p:nvCxnSpPr>
        <p:spPr>
          <a:xfrm rot="5400000" flipH="1">
            <a:off x="7872900" y="1726025"/>
            <a:ext cx="458100" cy="179100"/>
          </a:xfrm>
          <a:prstGeom prst="curvedConnector3">
            <a:avLst>
              <a:gd name="adj1" fmla="val 77865"/>
            </a:avLst>
          </a:prstGeom>
          <a:noFill/>
          <a:ln w="28575" cap="flat" cmpd="sng">
            <a:solidFill>
              <a:schemeClr val="accent1"/>
            </a:solidFill>
            <a:prstDash val="solid"/>
            <a:round/>
            <a:headEnd type="none" w="med" len="med"/>
            <a:tailEnd type="triangle" w="med" len="med"/>
          </a:ln>
        </p:spPr>
      </p:cxnSp>
      <p:cxnSp>
        <p:nvCxnSpPr>
          <p:cNvPr id="532" name="Google Shape;532;p31"/>
          <p:cNvCxnSpPr>
            <a:stCxn id="530" idx="0"/>
          </p:cNvCxnSpPr>
          <p:nvPr/>
        </p:nvCxnSpPr>
        <p:spPr>
          <a:xfrm rot="-5400000">
            <a:off x="6917275" y="2864425"/>
            <a:ext cx="264900" cy="447300"/>
          </a:xfrm>
          <a:prstGeom prst="curvedConnector2">
            <a:avLst/>
          </a:prstGeom>
          <a:noFill/>
          <a:ln w="28575" cap="flat" cmpd="sng">
            <a:solidFill>
              <a:schemeClr val="accent1"/>
            </a:solidFill>
            <a:prstDash val="solid"/>
            <a:round/>
            <a:headEnd type="none" w="med" len="med"/>
            <a:tailEnd type="triangle" w="med" len="med"/>
          </a:ln>
        </p:spPr>
      </p:cxnSp>
      <p:pic>
        <p:nvPicPr>
          <p:cNvPr id="533" name="Google Shape;533;p31"/>
          <p:cNvPicPr preferRelativeResize="0"/>
          <p:nvPr/>
        </p:nvPicPr>
        <p:blipFill rotWithShape="1">
          <a:blip r:embed="rId6">
            <a:alphaModFix/>
          </a:blip>
          <a:srcRect t="2699" r="11971" b="39113"/>
          <a:stretch/>
        </p:blipFill>
        <p:spPr>
          <a:xfrm>
            <a:off x="-14300" y="42075"/>
            <a:ext cx="1831199" cy="751163"/>
          </a:xfrm>
          <a:prstGeom prst="rect">
            <a:avLst/>
          </a:prstGeom>
          <a:noFill/>
          <a:ln>
            <a:noFill/>
          </a:ln>
        </p:spPr>
      </p:pic>
      <p:sp>
        <p:nvSpPr>
          <p:cNvPr id="534" name="Google Shape;534;p31"/>
          <p:cNvSpPr/>
          <p:nvPr/>
        </p:nvSpPr>
        <p:spPr>
          <a:xfrm>
            <a:off x="30668" y="57716"/>
            <a:ext cx="1786200" cy="7356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Presentation Outline</a:t>
            </a:r>
            <a:endParaRPr/>
          </a:p>
        </p:txBody>
      </p:sp>
      <p:sp>
        <p:nvSpPr>
          <p:cNvPr id="90" name="Google Shape;9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91" name="Google Shape;91;p14"/>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92" name="Google Shape;92;p14"/>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93" name="Google Shape;93;p14"/>
          <p:cNvSpPr txBox="1"/>
          <p:nvPr/>
        </p:nvSpPr>
        <p:spPr>
          <a:xfrm>
            <a:off x="4451275"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94" name="Google Shape;94;p14"/>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95" name="Google Shape;95;p14"/>
          <p:cNvSpPr/>
          <p:nvPr/>
        </p:nvSpPr>
        <p:spPr>
          <a:xfrm>
            <a:off x="929522" y="1064875"/>
            <a:ext cx="6643500" cy="393600"/>
          </a:xfrm>
          <a:prstGeom prst="chevron">
            <a:avLst>
              <a:gd name="adj" fmla="val 50000"/>
            </a:avLst>
          </a:prstGeom>
          <a:solidFill>
            <a:srgbClr val="FFE599"/>
          </a:solidFill>
          <a:ln w="2857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1.0 Project Overview</a:t>
            </a:r>
            <a:endParaRPr b="1"/>
          </a:p>
        </p:txBody>
      </p:sp>
      <p:sp>
        <p:nvSpPr>
          <p:cNvPr id="96" name="Google Shape;96;p14"/>
          <p:cNvSpPr/>
          <p:nvPr/>
        </p:nvSpPr>
        <p:spPr>
          <a:xfrm>
            <a:off x="1061547" y="1458475"/>
            <a:ext cx="5825700" cy="235800"/>
          </a:xfrm>
          <a:prstGeom prst="chevron">
            <a:avLst>
              <a:gd name="adj" fmla="val 50000"/>
            </a:avLst>
          </a:prstGeom>
          <a:solidFill>
            <a:srgbClr val="EFEFEF"/>
          </a:solid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1.1 Project Definition</a:t>
            </a:r>
            <a:endParaRPr sz="1200" b="1"/>
          </a:p>
        </p:txBody>
      </p:sp>
      <p:sp>
        <p:nvSpPr>
          <p:cNvPr id="97" name="Google Shape;97;p14"/>
          <p:cNvSpPr/>
          <p:nvPr/>
        </p:nvSpPr>
        <p:spPr>
          <a:xfrm>
            <a:off x="1061547" y="1694275"/>
            <a:ext cx="5825700" cy="235800"/>
          </a:xfrm>
          <a:prstGeom prst="chevron">
            <a:avLst>
              <a:gd name="adj" fmla="val 50000"/>
            </a:avLst>
          </a:prstGeom>
          <a:solidFill>
            <a:srgbClr val="EFEFEF"/>
          </a:solid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1.2 Baseline Design</a:t>
            </a:r>
            <a:endParaRPr sz="1200" b="1"/>
          </a:p>
        </p:txBody>
      </p:sp>
      <p:sp>
        <p:nvSpPr>
          <p:cNvPr id="98" name="Google Shape;98;p14"/>
          <p:cNvSpPr/>
          <p:nvPr/>
        </p:nvSpPr>
        <p:spPr>
          <a:xfrm>
            <a:off x="929522" y="2225600"/>
            <a:ext cx="6643500" cy="393600"/>
          </a:xfrm>
          <a:prstGeom prst="chevron">
            <a:avLst>
              <a:gd name="adj" fmla="val 50000"/>
            </a:avLst>
          </a:prstGeom>
          <a:solidFill>
            <a:srgbClr val="FFE599"/>
          </a:solidFill>
          <a:ln w="2857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2.0 Evidence of Baseline Feasibility</a:t>
            </a:r>
            <a:endParaRPr b="1"/>
          </a:p>
        </p:txBody>
      </p:sp>
      <p:sp>
        <p:nvSpPr>
          <p:cNvPr id="99" name="Google Shape;99;p14"/>
          <p:cNvSpPr/>
          <p:nvPr/>
        </p:nvSpPr>
        <p:spPr>
          <a:xfrm>
            <a:off x="1061547" y="2619200"/>
            <a:ext cx="5825700" cy="235800"/>
          </a:xfrm>
          <a:prstGeom prst="chevron">
            <a:avLst>
              <a:gd name="adj" fmla="val 50000"/>
            </a:avLst>
          </a:prstGeom>
          <a:solidFill>
            <a:srgbClr val="EFEFEF"/>
          </a:solid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2.1 Critical Project Elements</a:t>
            </a:r>
            <a:endParaRPr sz="1200" b="1"/>
          </a:p>
        </p:txBody>
      </p:sp>
      <p:sp>
        <p:nvSpPr>
          <p:cNvPr id="100" name="Google Shape;100;p14"/>
          <p:cNvSpPr/>
          <p:nvPr/>
        </p:nvSpPr>
        <p:spPr>
          <a:xfrm>
            <a:off x="1061547" y="2855000"/>
            <a:ext cx="5825700" cy="235800"/>
          </a:xfrm>
          <a:prstGeom prst="chevron">
            <a:avLst>
              <a:gd name="adj" fmla="val 50000"/>
            </a:avLst>
          </a:prstGeom>
          <a:solidFill>
            <a:srgbClr val="EFEFEF"/>
          </a:solid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2.2 First Level Feasibility Analyses</a:t>
            </a:r>
            <a:endParaRPr sz="1200" b="1"/>
          </a:p>
        </p:txBody>
      </p:sp>
      <p:sp>
        <p:nvSpPr>
          <p:cNvPr id="101" name="Google Shape;101;p14"/>
          <p:cNvSpPr/>
          <p:nvPr/>
        </p:nvSpPr>
        <p:spPr>
          <a:xfrm>
            <a:off x="929522" y="3402325"/>
            <a:ext cx="6643500" cy="393600"/>
          </a:xfrm>
          <a:prstGeom prst="chevron">
            <a:avLst>
              <a:gd name="adj" fmla="val 50000"/>
            </a:avLst>
          </a:prstGeom>
          <a:solidFill>
            <a:srgbClr val="FFE599"/>
          </a:solidFill>
          <a:ln w="2857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3.0 Status Summary and Updates</a:t>
            </a:r>
            <a:endParaRPr b="1"/>
          </a:p>
        </p:txBody>
      </p:sp>
      <p:sp>
        <p:nvSpPr>
          <p:cNvPr id="102" name="Google Shape;102;p14"/>
          <p:cNvSpPr txBox="1"/>
          <p:nvPr/>
        </p:nvSpPr>
        <p:spPr>
          <a:xfrm>
            <a:off x="675538" y="1046125"/>
            <a:ext cx="376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b="1">
              <a:latin typeface="Open Sans"/>
              <a:ea typeface="Open Sans"/>
              <a:cs typeface="Open Sans"/>
              <a:sym typeface="Open Sans"/>
            </a:endParaRPr>
          </a:p>
        </p:txBody>
      </p:sp>
      <p:sp>
        <p:nvSpPr>
          <p:cNvPr id="103" name="Google Shape;103;p14"/>
          <p:cNvSpPr/>
          <p:nvPr/>
        </p:nvSpPr>
        <p:spPr>
          <a:xfrm>
            <a:off x="1157788" y="3795925"/>
            <a:ext cx="5729400" cy="262800"/>
          </a:xfrm>
          <a:prstGeom prst="chevron">
            <a:avLst>
              <a:gd name="adj" fmla="val 50000"/>
            </a:avLst>
          </a:prstGeom>
          <a:solidFill>
            <a:srgbClr val="EFEFEF"/>
          </a:solid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3.1 Feasibility Findings Summary</a:t>
            </a:r>
            <a:endParaRPr sz="1200" b="1"/>
          </a:p>
        </p:txBody>
      </p:sp>
      <p:sp>
        <p:nvSpPr>
          <p:cNvPr id="104" name="Google Shape;104;p14"/>
          <p:cNvSpPr/>
          <p:nvPr/>
        </p:nvSpPr>
        <p:spPr>
          <a:xfrm>
            <a:off x="1157788" y="4062400"/>
            <a:ext cx="5729400" cy="262800"/>
          </a:xfrm>
          <a:prstGeom prst="chevron">
            <a:avLst>
              <a:gd name="adj" fmla="val 50000"/>
            </a:avLst>
          </a:prstGeom>
          <a:solidFill>
            <a:srgbClr val="EFEFEF"/>
          </a:solid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3.2 Future Analysis &amp; Plan of Action</a:t>
            </a:r>
            <a:endParaRPr sz="1200" b="1"/>
          </a:p>
        </p:txBody>
      </p:sp>
      <p:sp>
        <p:nvSpPr>
          <p:cNvPr id="105" name="Google Shape;105;p14"/>
          <p:cNvSpPr txBox="1"/>
          <p:nvPr/>
        </p:nvSpPr>
        <p:spPr>
          <a:xfrm>
            <a:off x="6885875" y="1073175"/>
            <a:ext cx="548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Open Sans"/>
                <a:ea typeface="Open Sans"/>
                <a:cs typeface="Open Sans"/>
                <a:sym typeface="Open Sans"/>
              </a:rPr>
              <a:t>3-14</a:t>
            </a:r>
            <a:endParaRPr sz="1200">
              <a:latin typeface="Open Sans"/>
              <a:ea typeface="Open Sans"/>
              <a:cs typeface="Open Sans"/>
              <a:sym typeface="Open Sans"/>
            </a:endParaRPr>
          </a:p>
        </p:txBody>
      </p:sp>
      <p:sp>
        <p:nvSpPr>
          <p:cNvPr id="106" name="Google Shape;106;p14"/>
          <p:cNvSpPr txBox="1"/>
          <p:nvPr/>
        </p:nvSpPr>
        <p:spPr>
          <a:xfrm>
            <a:off x="6829425" y="2237750"/>
            <a:ext cx="60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Open Sans"/>
                <a:ea typeface="Open Sans"/>
                <a:cs typeface="Open Sans"/>
                <a:sym typeface="Open Sans"/>
              </a:rPr>
              <a:t>15-32</a:t>
            </a:r>
            <a:endParaRPr sz="1200">
              <a:latin typeface="Open Sans"/>
              <a:ea typeface="Open Sans"/>
              <a:cs typeface="Open Sans"/>
              <a:sym typeface="Open Sans"/>
            </a:endParaRPr>
          </a:p>
        </p:txBody>
      </p:sp>
      <p:sp>
        <p:nvSpPr>
          <p:cNvPr id="107" name="Google Shape;107;p14"/>
          <p:cNvSpPr txBox="1"/>
          <p:nvPr/>
        </p:nvSpPr>
        <p:spPr>
          <a:xfrm>
            <a:off x="6829475" y="3402325"/>
            <a:ext cx="60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Open Sans"/>
                <a:ea typeface="Open Sans"/>
                <a:cs typeface="Open Sans"/>
                <a:sym typeface="Open Sans"/>
              </a:rPr>
              <a:t>33-35</a:t>
            </a:r>
            <a:endParaRPr sz="1200">
              <a:latin typeface="Open Sans"/>
              <a:ea typeface="Open Sans"/>
              <a:cs typeface="Open Sans"/>
              <a:sym typeface="Open Sans"/>
            </a:endParaRPr>
          </a:p>
        </p:txBody>
      </p:sp>
      <p:sp>
        <p:nvSpPr>
          <p:cNvPr id="108" name="Google Shape;108;p14"/>
          <p:cNvSpPr/>
          <p:nvPr/>
        </p:nvSpPr>
        <p:spPr>
          <a:xfrm>
            <a:off x="265000" y="467570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32"/>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Optics: Baffle</a:t>
            </a:r>
            <a:endParaRPr/>
          </a:p>
        </p:txBody>
      </p:sp>
      <p:sp>
        <p:nvSpPr>
          <p:cNvPr id="540" name="Google Shape;540;p32"/>
          <p:cNvSpPr txBox="1">
            <a:spLocks noGrp="1"/>
          </p:cNvSpPr>
          <p:nvPr>
            <p:ph type="sldNum" idx="12"/>
          </p:nvPr>
        </p:nvSpPr>
        <p:spPr>
          <a:xfrm>
            <a:off x="85486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541" name="Google Shape;541;p32"/>
          <p:cNvSpPr txBox="1"/>
          <p:nvPr/>
        </p:nvSpPr>
        <p:spPr>
          <a:xfrm>
            <a:off x="3878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542" name="Google Shape;542;p32"/>
          <p:cNvSpPr txBox="1"/>
          <p:nvPr/>
        </p:nvSpPr>
        <p:spPr>
          <a:xfrm>
            <a:off x="17903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543" name="Google Shape;543;p32"/>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544" name="Google Shape;544;p32"/>
          <p:cNvSpPr txBox="1"/>
          <p:nvPr/>
        </p:nvSpPr>
        <p:spPr>
          <a:xfrm>
            <a:off x="504100" y="957613"/>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endParaRPr b="1"/>
          </a:p>
        </p:txBody>
      </p:sp>
      <p:sp>
        <p:nvSpPr>
          <p:cNvPr id="545" name="Google Shape;545;p32"/>
          <p:cNvSpPr txBox="1"/>
          <p:nvPr/>
        </p:nvSpPr>
        <p:spPr>
          <a:xfrm>
            <a:off x="45059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546" name="Google Shape;546;p32"/>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2"/>
          <p:cNvSpPr txBox="1"/>
          <p:nvPr/>
        </p:nvSpPr>
        <p:spPr>
          <a:xfrm>
            <a:off x="261850" y="682450"/>
            <a:ext cx="4777200" cy="1337700"/>
          </a:xfrm>
          <a:prstGeom prst="rect">
            <a:avLst/>
          </a:prstGeom>
          <a:noFill/>
          <a:ln>
            <a:noFill/>
          </a:ln>
        </p:spPr>
        <p:txBody>
          <a:bodyPr spcFirstLastPara="1" wrap="square" lIns="91425" tIns="91425" rIns="91425" bIns="91425" anchor="t" anchorCtr="0">
            <a:spAutoFit/>
          </a:bodyPr>
          <a:lstStyle/>
          <a:p>
            <a:pPr marL="457200" lvl="0" indent="-330200" algn="l" rtl="0">
              <a:lnSpc>
                <a:spcPct val="105000"/>
              </a:lnSpc>
              <a:spcBef>
                <a:spcPts val="0"/>
              </a:spcBef>
              <a:spcAft>
                <a:spcPts val="0"/>
              </a:spcAft>
              <a:buClr>
                <a:schemeClr val="dk2"/>
              </a:buClr>
              <a:buSzPts val="1600"/>
              <a:buFont typeface="Open Sans"/>
              <a:buChar char="➢"/>
            </a:pPr>
            <a:r>
              <a:rPr lang="en" sz="1600" b="1" u="sng">
                <a:solidFill>
                  <a:schemeClr val="dk2"/>
                </a:solidFill>
                <a:latin typeface="Open Sans"/>
                <a:ea typeface="Open Sans"/>
                <a:cs typeface="Open Sans"/>
                <a:sym typeface="Open Sans"/>
              </a:rPr>
              <a:t>Machined Aluminum 6061</a:t>
            </a:r>
            <a:endParaRPr sz="1600" b="1" u="sng">
              <a:solidFill>
                <a:schemeClr val="dk2"/>
              </a:solidFill>
              <a:latin typeface="Open Sans"/>
              <a:ea typeface="Open Sans"/>
              <a:cs typeface="Open Sans"/>
              <a:sym typeface="Open Sans"/>
            </a:endParaRPr>
          </a:p>
          <a:p>
            <a:pPr marL="914400" lvl="1" indent="-317500" algn="l" rtl="0">
              <a:lnSpc>
                <a:spcPct val="105000"/>
              </a:lnSpc>
              <a:spcBef>
                <a:spcPts val="0"/>
              </a:spcBef>
              <a:spcAft>
                <a:spcPts val="0"/>
              </a:spcAft>
              <a:buClr>
                <a:schemeClr val="dk2"/>
              </a:buClr>
              <a:buSzPts val="1400"/>
              <a:buFont typeface="Open Sans Light"/>
              <a:buChar char="○"/>
            </a:pPr>
            <a:r>
              <a:rPr lang="en">
                <a:solidFill>
                  <a:schemeClr val="dk2"/>
                </a:solidFill>
                <a:latin typeface="Open Sans Light"/>
                <a:ea typeface="Open Sans Light"/>
                <a:cs typeface="Open Sans Light"/>
                <a:sym typeface="Open Sans Light"/>
              </a:rPr>
              <a:t>Rationale: strength, flight heritage, cost &amp; mass, manufacturable in-house with a CNC mill, same CTE as enclosure, and can easily be mounted to enclosure</a:t>
            </a:r>
            <a:endParaRPr sz="1500">
              <a:solidFill>
                <a:schemeClr val="dk2"/>
              </a:solidFill>
              <a:latin typeface="Open Sans Light"/>
              <a:ea typeface="Open Sans Light"/>
              <a:cs typeface="Open Sans Light"/>
              <a:sym typeface="Open Sans Light"/>
            </a:endParaRPr>
          </a:p>
        </p:txBody>
      </p:sp>
      <p:sp>
        <p:nvSpPr>
          <p:cNvPr id="548" name="Google Shape;548;p32"/>
          <p:cNvSpPr txBox="1"/>
          <p:nvPr/>
        </p:nvSpPr>
        <p:spPr>
          <a:xfrm>
            <a:off x="261850" y="2095900"/>
            <a:ext cx="4930800" cy="2501100"/>
          </a:xfrm>
          <a:prstGeom prst="rect">
            <a:avLst/>
          </a:prstGeom>
          <a:noFill/>
          <a:ln>
            <a:noFill/>
          </a:ln>
        </p:spPr>
        <p:txBody>
          <a:bodyPr spcFirstLastPara="1" wrap="square" lIns="91425" tIns="91425" rIns="91425" bIns="91425" anchor="t" anchorCtr="0">
            <a:spAutoFit/>
          </a:bodyPr>
          <a:lstStyle/>
          <a:p>
            <a:pPr marL="457200" lvl="0" indent="-330200" algn="l" rtl="0">
              <a:lnSpc>
                <a:spcPct val="105000"/>
              </a:lnSpc>
              <a:spcBef>
                <a:spcPts val="0"/>
              </a:spcBef>
              <a:spcAft>
                <a:spcPts val="0"/>
              </a:spcAft>
              <a:buClr>
                <a:schemeClr val="dk2"/>
              </a:buClr>
              <a:buSzPts val="1600"/>
              <a:buFont typeface="Open Sans"/>
              <a:buChar char="➢"/>
            </a:pPr>
            <a:r>
              <a:rPr lang="en" sz="1600" b="1" u="sng">
                <a:solidFill>
                  <a:schemeClr val="dk2"/>
                </a:solidFill>
                <a:latin typeface="Open Sans"/>
                <a:ea typeface="Open Sans"/>
                <a:cs typeface="Open Sans"/>
                <a:sym typeface="Open Sans"/>
              </a:rPr>
              <a:t>Aeroglaze Z306 Polyurethane Coating</a:t>
            </a:r>
            <a:endParaRPr sz="1600" b="1" u="sng">
              <a:solidFill>
                <a:schemeClr val="dk2"/>
              </a:solidFill>
              <a:latin typeface="Open Sans"/>
              <a:ea typeface="Open Sans"/>
              <a:cs typeface="Open Sans"/>
              <a:sym typeface="Open Sans"/>
            </a:endParaRPr>
          </a:p>
          <a:p>
            <a:pPr marL="914400" lvl="1" indent="-330200" algn="l" rtl="0">
              <a:lnSpc>
                <a:spcPct val="105000"/>
              </a:lnSpc>
              <a:spcBef>
                <a:spcPts val="0"/>
              </a:spcBef>
              <a:spcAft>
                <a:spcPts val="0"/>
              </a:spcAft>
              <a:buClr>
                <a:schemeClr val="dk2"/>
              </a:buClr>
              <a:buSzPts val="1600"/>
              <a:buFont typeface="Open Sans"/>
              <a:buChar char="○"/>
            </a:pPr>
            <a:r>
              <a:rPr lang="en" b="1">
                <a:solidFill>
                  <a:schemeClr val="dk2"/>
                </a:solidFill>
                <a:highlight>
                  <a:srgbClr val="FFFFFF"/>
                </a:highlight>
                <a:latin typeface="Open Sans"/>
                <a:ea typeface="Open Sans"/>
                <a:cs typeface="Open Sans"/>
                <a:sym typeface="Open Sans"/>
              </a:rPr>
              <a:t>High solar absorptivity &gt; 0.95</a:t>
            </a:r>
            <a:endParaRPr b="1">
              <a:solidFill>
                <a:schemeClr val="dk2"/>
              </a:solidFill>
              <a:highlight>
                <a:srgbClr val="FFFFFF"/>
              </a:highlight>
              <a:latin typeface="Open Sans"/>
              <a:ea typeface="Open Sans"/>
              <a:cs typeface="Open Sans"/>
              <a:sym typeface="Open Sans"/>
            </a:endParaRPr>
          </a:p>
          <a:p>
            <a:pPr marL="914400" lvl="1" indent="-317500" algn="l" rtl="0">
              <a:lnSpc>
                <a:spcPct val="105000"/>
              </a:lnSpc>
              <a:spcBef>
                <a:spcPts val="0"/>
              </a:spcBef>
              <a:spcAft>
                <a:spcPts val="0"/>
              </a:spcAft>
              <a:buClr>
                <a:schemeClr val="dk2"/>
              </a:buClr>
              <a:buSzPts val="1400"/>
              <a:buFont typeface="Open Sans"/>
              <a:buChar char="○"/>
            </a:pPr>
            <a:r>
              <a:rPr lang="en" b="1">
                <a:solidFill>
                  <a:schemeClr val="dk2"/>
                </a:solidFill>
                <a:highlight>
                  <a:srgbClr val="FFFFFF"/>
                </a:highlight>
                <a:latin typeface="Open Sans"/>
                <a:ea typeface="Open Sans"/>
                <a:cs typeface="Open Sans"/>
                <a:sym typeface="Open Sans"/>
              </a:rPr>
              <a:t>Emissivity = 0.9</a:t>
            </a:r>
            <a:endParaRPr b="1">
              <a:solidFill>
                <a:schemeClr val="dk2"/>
              </a:solidFill>
              <a:highlight>
                <a:srgbClr val="FFFFFF"/>
              </a:highlight>
              <a:latin typeface="Open Sans"/>
              <a:ea typeface="Open Sans"/>
              <a:cs typeface="Open Sans"/>
              <a:sym typeface="Open Sans"/>
            </a:endParaRPr>
          </a:p>
          <a:p>
            <a:pPr marL="914400" lvl="1" indent="-317500" algn="l" rtl="0">
              <a:lnSpc>
                <a:spcPct val="105000"/>
              </a:lnSpc>
              <a:spcBef>
                <a:spcPts val="0"/>
              </a:spcBef>
              <a:spcAft>
                <a:spcPts val="0"/>
              </a:spcAft>
              <a:buClr>
                <a:schemeClr val="dk2"/>
              </a:buClr>
              <a:buSzPts val="1400"/>
              <a:buFont typeface="Open Sans"/>
              <a:buChar char="○"/>
            </a:pPr>
            <a:r>
              <a:rPr lang="en">
                <a:solidFill>
                  <a:schemeClr val="dk2"/>
                </a:solidFill>
                <a:highlight>
                  <a:srgbClr val="FFFFFF"/>
                </a:highlight>
                <a:latin typeface="Open Sans Light"/>
                <a:ea typeface="Open Sans Light"/>
                <a:cs typeface="Open Sans Light"/>
                <a:sym typeface="Open Sans Light"/>
              </a:rPr>
              <a:t>Moisture-curing polyurethane coating which cures to flat black</a:t>
            </a:r>
            <a:endParaRPr b="1">
              <a:solidFill>
                <a:schemeClr val="dk2"/>
              </a:solidFill>
              <a:highlight>
                <a:srgbClr val="FFFFFF"/>
              </a:highlight>
              <a:latin typeface="Open Sans"/>
              <a:ea typeface="Open Sans"/>
              <a:cs typeface="Open Sans"/>
              <a:sym typeface="Open Sans"/>
            </a:endParaRPr>
          </a:p>
          <a:p>
            <a:pPr marL="914400" lvl="1" indent="-317500" algn="l" rtl="0">
              <a:lnSpc>
                <a:spcPct val="105000"/>
              </a:lnSpc>
              <a:spcBef>
                <a:spcPts val="0"/>
              </a:spcBef>
              <a:spcAft>
                <a:spcPts val="0"/>
              </a:spcAft>
              <a:buClr>
                <a:schemeClr val="dk2"/>
              </a:buClr>
              <a:buSzPts val="1400"/>
              <a:buFont typeface="Open Sans Light"/>
              <a:buChar char="○"/>
            </a:pPr>
            <a:r>
              <a:rPr lang="en" b="1">
                <a:solidFill>
                  <a:schemeClr val="dk2"/>
                </a:solidFill>
                <a:highlight>
                  <a:srgbClr val="FFFFFF"/>
                </a:highlight>
                <a:latin typeface="Open Sans"/>
                <a:ea typeface="Open Sans"/>
                <a:cs typeface="Open Sans"/>
                <a:sym typeface="Open Sans"/>
              </a:rPr>
              <a:t>Low outgassing</a:t>
            </a:r>
            <a:r>
              <a:rPr lang="en">
                <a:solidFill>
                  <a:schemeClr val="dk2"/>
                </a:solidFill>
                <a:highlight>
                  <a:srgbClr val="FFFFFF"/>
                </a:highlight>
                <a:latin typeface="Open Sans Light"/>
                <a:ea typeface="Open Sans Light"/>
                <a:cs typeface="Open Sans Light"/>
                <a:sym typeface="Open Sans Light"/>
              </a:rPr>
              <a:t> </a:t>
            </a:r>
            <a:endParaRPr>
              <a:solidFill>
                <a:schemeClr val="dk2"/>
              </a:solidFill>
              <a:highlight>
                <a:srgbClr val="FFFFFF"/>
              </a:highlight>
              <a:latin typeface="Open Sans Light"/>
              <a:ea typeface="Open Sans Light"/>
              <a:cs typeface="Open Sans Light"/>
              <a:sym typeface="Open Sans Light"/>
            </a:endParaRPr>
          </a:p>
          <a:p>
            <a:pPr marL="914400" lvl="1" indent="-317500" algn="l" rtl="0">
              <a:lnSpc>
                <a:spcPct val="105000"/>
              </a:lnSpc>
              <a:spcBef>
                <a:spcPts val="0"/>
              </a:spcBef>
              <a:spcAft>
                <a:spcPts val="0"/>
              </a:spcAft>
              <a:buClr>
                <a:schemeClr val="dk2"/>
              </a:buClr>
              <a:buSzPts val="1400"/>
              <a:buFont typeface="Open Sans Light"/>
              <a:buChar char="○"/>
            </a:pPr>
            <a:r>
              <a:rPr lang="en">
                <a:solidFill>
                  <a:schemeClr val="dk2"/>
                </a:solidFill>
                <a:latin typeface="Open Sans Light"/>
                <a:ea typeface="Open Sans Light"/>
                <a:cs typeface="Open Sans Light"/>
                <a:sym typeface="Open Sans Light"/>
              </a:rPr>
              <a:t>Widely used in optics and aerospace industry </a:t>
            </a:r>
            <a:endParaRPr>
              <a:solidFill>
                <a:schemeClr val="dk2"/>
              </a:solidFill>
              <a:latin typeface="Open Sans Light"/>
              <a:ea typeface="Open Sans Light"/>
              <a:cs typeface="Open Sans Light"/>
              <a:sym typeface="Open Sans Light"/>
            </a:endParaRPr>
          </a:p>
          <a:p>
            <a:pPr marL="914400" lvl="1" indent="-317500" algn="l" rtl="0">
              <a:lnSpc>
                <a:spcPct val="105000"/>
              </a:lnSpc>
              <a:spcBef>
                <a:spcPts val="0"/>
              </a:spcBef>
              <a:spcAft>
                <a:spcPts val="0"/>
              </a:spcAft>
              <a:buClr>
                <a:schemeClr val="dk2"/>
              </a:buClr>
              <a:buSzPts val="1400"/>
              <a:buFont typeface="Open Sans Light"/>
              <a:buChar char="○"/>
            </a:pPr>
            <a:r>
              <a:rPr lang="en">
                <a:solidFill>
                  <a:schemeClr val="dk2"/>
                </a:solidFill>
                <a:latin typeface="Open Sans Light"/>
                <a:ea typeface="Open Sans Light"/>
                <a:cs typeface="Open Sans Light"/>
                <a:sym typeface="Open Sans Light"/>
              </a:rPr>
              <a:t>CU Aerospace Senior Projects Heritage (Baffling Buffs 2017)</a:t>
            </a:r>
            <a:endParaRPr>
              <a:solidFill>
                <a:schemeClr val="dk2"/>
              </a:solidFill>
              <a:latin typeface="Open Sans Light"/>
              <a:ea typeface="Open Sans Light"/>
              <a:cs typeface="Open Sans Light"/>
              <a:sym typeface="Open Sans Light"/>
            </a:endParaRPr>
          </a:p>
          <a:p>
            <a:pPr marL="914400" lvl="1" indent="-317500" algn="l" rtl="0">
              <a:lnSpc>
                <a:spcPct val="105000"/>
              </a:lnSpc>
              <a:spcBef>
                <a:spcPts val="0"/>
              </a:spcBef>
              <a:spcAft>
                <a:spcPts val="0"/>
              </a:spcAft>
              <a:buClr>
                <a:schemeClr val="dk2"/>
              </a:buClr>
              <a:buSzPts val="1400"/>
              <a:buFont typeface="Open Sans Light"/>
              <a:buChar char="○"/>
            </a:pPr>
            <a:r>
              <a:rPr lang="en">
                <a:solidFill>
                  <a:schemeClr val="dk2"/>
                </a:solidFill>
                <a:latin typeface="Open Sans Light"/>
                <a:ea typeface="Open Sans Light"/>
                <a:cs typeface="Open Sans Light"/>
                <a:sym typeface="Open Sans Light"/>
              </a:rPr>
              <a:t>Professional application due to small geometry</a:t>
            </a:r>
            <a:endParaRPr>
              <a:solidFill>
                <a:schemeClr val="dk2"/>
              </a:solidFill>
              <a:latin typeface="Open Sans Light"/>
              <a:ea typeface="Open Sans Light"/>
              <a:cs typeface="Open Sans Light"/>
              <a:sym typeface="Open Sans Light"/>
            </a:endParaRPr>
          </a:p>
        </p:txBody>
      </p:sp>
      <p:pic>
        <p:nvPicPr>
          <p:cNvPr id="549" name="Google Shape;549;p32"/>
          <p:cNvPicPr preferRelativeResize="0"/>
          <p:nvPr/>
        </p:nvPicPr>
        <p:blipFill>
          <a:blip r:embed="rId3">
            <a:alphaModFix/>
          </a:blip>
          <a:stretch>
            <a:fillRect/>
          </a:stretch>
        </p:blipFill>
        <p:spPr>
          <a:xfrm>
            <a:off x="5505300" y="1526500"/>
            <a:ext cx="3265550" cy="1713075"/>
          </a:xfrm>
          <a:prstGeom prst="rect">
            <a:avLst/>
          </a:prstGeom>
          <a:noFill/>
          <a:ln>
            <a:noFill/>
          </a:ln>
        </p:spPr>
      </p:pic>
      <p:sp>
        <p:nvSpPr>
          <p:cNvPr id="550" name="Google Shape;550;p32"/>
          <p:cNvSpPr txBox="1"/>
          <p:nvPr/>
        </p:nvSpPr>
        <p:spPr>
          <a:xfrm>
            <a:off x="5536024" y="3185900"/>
            <a:ext cx="3234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i="1">
                <a:latin typeface="Open Sans"/>
                <a:ea typeface="Open Sans"/>
                <a:cs typeface="Open Sans"/>
                <a:sym typeface="Open Sans"/>
              </a:rPr>
              <a:t>Surrey NanoSystems baffle as an example of a machined aluminum baffle with internal light absorbing coating (Vantablack)</a:t>
            </a:r>
            <a:endParaRPr sz="800" i="1">
              <a:latin typeface="Open Sans"/>
              <a:ea typeface="Open Sans"/>
              <a:cs typeface="Open Sans"/>
              <a:sym typeface="Open Sans"/>
            </a:endParaRPr>
          </a:p>
        </p:txBody>
      </p:sp>
      <p:pic>
        <p:nvPicPr>
          <p:cNvPr id="551" name="Google Shape;551;p32"/>
          <p:cNvPicPr preferRelativeResize="0"/>
          <p:nvPr/>
        </p:nvPicPr>
        <p:blipFill rotWithShape="1">
          <a:blip r:embed="rId4">
            <a:alphaModFix/>
          </a:blip>
          <a:srcRect l="40850" t="3505" r="12538" b="35848"/>
          <a:stretch/>
        </p:blipFill>
        <p:spPr>
          <a:xfrm>
            <a:off x="71150" y="51350"/>
            <a:ext cx="905823" cy="769201"/>
          </a:xfrm>
          <a:prstGeom prst="rect">
            <a:avLst/>
          </a:prstGeom>
          <a:noFill/>
          <a:ln>
            <a:noFill/>
          </a:ln>
        </p:spPr>
      </p:pic>
      <p:sp>
        <p:nvSpPr>
          <p:cNvPr id="552" name="Google Shape;552;p32"/>
          <p:cNvSpPr/>
          <p:nvPr/>
        </p:nvSpPr>
        <p:spPr>
          <a:xfrm>
            <a:off x="563200" y="117350"/>
            <a:ext cx="413700" cy="6372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33"/>
          <p:cNvSpPr/>
          <p:nvPr/>
        </p:nvSpPr>
        <p:spPr>
          <a:xfrm>
            <a:off x="2681450" y="1555600"/>
            <a:ext cx="1843200" cy="2716800"/>
          </a:xfrm>
          <a:prstGeom prst="rect">
            <a:avLst/>
          </a:prstGeom>
          <a:no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p>
        </p:txBody>
      </p:sp>
      <p:sp>
        <p:nvSpPr>
          <p:cNvPr id="558" name="Google Shape;558;p33"/>
          <p:cNvSpPr txBox="1">
            <a:spLocks noGrp="1"/>
          </p:cNvSpPr>
          <p:nvPr>
            <p:ph type="title"/>
          </p:nvPr>
        </p:nvSpPr>
        <p:spPr>
          <a:xfrm>
            <a:off x="311700" y="-4980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Optics: Baffle</a:t>
            </a:r>
            <a:endParaRPr/>
          </a:p>
        </p:txBody>
      </p:sp>
      <p:sp>
        <p:nvSpPr>
          <p:cNvPr id="559" name="Google Shape;559;p33"/>
          <p:cNvSpPr txBox="1">
            <a:spLocks noGrp="1"/>
          </p:cNvSpPr>
          <p:nvPr>
            <p:ph type="sldNum" idx="12"/>
          </p:nvPr>
        </p:nvSpPr>
        <p:spPr>
          <a:xfrm>
            <a:off x="85486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560" name="Google Shape;560;p33"/>
          <p:cNvSpPr txBox="1"/>
          <p:nvPr/>
        </p:nvSpPr>
        <p:spPr>
          <a:xfrm>
            <a:off x="3878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561" name="Google Shape;561;p33"/>
          <p:cNvSpPr txBox="1"/>
          <p:nvPr/>
        </p:nvSpPr>
        <p:spPr>
          <a:xfrm>
            <a:off x="17059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562" name="Google Shape;562;p33"/>
          <p:cNvSpPr txBox="1"/>
          <p:nvPr/>
        </p:nvSpPr>
        <p:spPr>
          <a:xfrm>
            <a:off x="3040538" y="4610675"/>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563" name="Google Shape;563;p33"/>
          <p:cNvSpPr txBox="1"/>
          <p:nvPr/>
        </p:nvSpPr>
        <p:spPr>
          <a:xfrm>
            <a:off x="504100" y="957613"/>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endParaRPr b="1"/>
          </a:p>
        </p:txBody>
      </p:sp>
      <p:sp>
        <p:nvSpPr>
          <p:cNvPr id="564" name="Google Shape;564;p33"/>
          <p:cNvSpPr txBox="1"/>
          <p:nvPr/>
        </p:nvSpPr>
        <p:spPr>
          <a:xfrm>
            <a:off x="4421525"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565" name="Google Shape;565;p33"/>
          <p:cNvSpPr/>
          <p:nvPr/>
        </p:nvSpPr>
        <p:spPr>
          <a:xfrm>
            <a:off x="2987900" y="4692063"/>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3"/>
          <p:cNvSpPr txBox="1"/>
          <p:nvPr/>
        </p:nvSpPr>
        <p:spPr>
          <a:xfrm>
            <a:off x="3049000" y="1584050"/>
            <a:ext cx="1146600" cy="354000"/>
          </a:xfrm>
          <a:prstGeom prst="rect">
            <a:avLst/>
          </a:prstGeom>
          <a:noFill/>
          <a:ln>
            <a:noFill/>
          </a:ln>
        </p:spPr>
        <p:txBody>
          <a:bodyPr spcFirstLastPara="1" wrap="square" lIns="91425" tIns="91425" rIns="91425" bIns="91425" anchor="t" anchorCtr="0">
            <a:spAutoFit/>
          </a:bodyPr>
          <a:lstStyle/>
          <a:p>
            <a:pPr marL="0" lvl="0" indent="0" algn="ctr" rtl="0">
              <a:lnSpc>
                <a:spcPct val="105000"/>
              </a:lnSpc>
              <a:spcBef>
                <a:spcPts val="0"/>
              </a:spcBef>
              <a:spcAft>
                <a:spcPts val="1600"/>
              </a:spcAft>
              <a:buNone/>
            </a:pPr>
            <a:r>
              <a:rPr lang="en" sz="1100" u="sng">
                <a:solidFill>
                  <a:schemeClr val="dk2"/>
                </a:solidFill>
                <a:latin typeface="Open Sans SemiBold"/>
                <a:ea typeface="Open Sans SemiBold"/>
                <a:cs typeface="Open Sans SemiBold"/>
                <a:sym typeface="Open Sans SemiBold"/>
              </a:rPr>
              <a:t>FEATURES</a:t>
            </a:r>
            <a:endParaRPr sz="800" u="sng">
              <a:latin typeface="Open Sans SemiBold"/>
              <a:ea typeface="Open Sans SemiBold"/>
              <a:cs typeface="Open Sans SemiBold"/>
              <a:sym typeface="Open Sans SemiBold"/>
            </a:endParaRPr>
          </a:p>
        </p:txBody>
      </p:sp>
      <p:sp>
        <p:nvSpPr>
          <p:cNvPr id="567" name="Google Shape;567;p33"/>
          <p:cNvSpPr txBox="1"/>
          <p:nvPr/>
        </p:nvSpPr>
        <p:spPr>
          <a:xfrm>
            <a:off x="2842100" y="1849475"/>
            <a:ext cx="1507800" cy="10314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000">
                <a:solidFill>
                  <a:schemeClr val="dk2"/>
                </a:solidFill>
                <a:latin typeface="Open Sans SemiBold"/>
                <a:ea typeface="Open Sans SemiBold"/>
                <a:cs typeface="Open Sans SemiBold"/>
                <a:sym typeface="Open Sans SemiBold"/>
              </a:rPr>
              <a:t>Geometry </a:t>
            </a:r>
            <a:endParaRPr sz="1000">
              <a:solidFill>
                <a:schemeClr val="dk2"/>
              </a:solidFill>
              <a:latin typeface="Open Sans SemiBold"/>
              <a:ea typeface="Open Sans SemiBold"/>
              <a:cs typeface="Open Sans SemiBold"/>
              <a:sym typeface="Open Sans SemiBold"/>
            </a:endParaRPr>
          </a:p>
          <a:p>
            <a:pPr marL="0" lvl="0" indent="0" algn="ctr" rtl="0">
              <a:lnSpc>
                <a:spcPct val="150000"/>
              </a:lnSpc>
              <a:spcBef>
                <a:spcPts val="0"/>
              </a:spcBef>
              <a:spcAft>
                <a:spcPts val="0"/>
              </a:spcAft>
              <a:buNone/>
            </a:pPr>
            <a:r>
              <a:rPr lang="en" sz="1000">
                <a:solidFill>
                  <a:schemeClr val="dk2"/>
                </a:solidFill>
                <a:latin typeface="Open Sans SemiBold"/>
                <a:ea typeface="Open Sans SemiBold"/>
                <a:cs typeface="Open Sans SemiBold"/>
                <a:sym typeface="Open Sans SemiBold"/>
              </a:rPr>
              <a:t>Internal Features </a:t>
            </a:r>
            <a:endParaRPr sz="1000">
              <a:solidFill>
                <a:schemeClr val="dk2"/>
              </a:solidFill>
              <a:latin typeface="Open Sans SemiBold"/>
              <a:ea typeface="Open Sans SemiBold"/>
              <a:cs typeface="Open Sans SemiBold"/>
              <a:sym typeface="Open Sans SemiBold"/>
            </a:endParaRPr>
          </a:p>
          <a:p>
            <a:pPr marL="0" lvl="0" indent="0" algn="ctr" rtl="0">
              <a:lnSpc>
                <a:spcPct val="150000"/>
              </a:lnSpc>
              <a:spcBef>
                <a:spcPts val="0"/>
              </a:spcBef>
              <a:spcAft>
                <a:spcPts val="0"/>
              </a:spcAft>
              <a:buNone/>
            </a:pPr>
            <a:r>
              <a:rPr lang="en" sz="1000">
                <a:solidFill>
                  <a:schemeClr val="dk2"/>
                </a:solidFill>
                <a:latin typeface="Open Sans SemiBold"/>
                <a:ea typeface="Open Sans SemiBold"/>
                <a:cs typeface="Open Sans SemiBold"/>
                <a:sym typeface="Open Sans SemiBold"/>
              </a:rPr>
              <a:t>Internal Coating</a:t>
            </a:r>
            <a:endParaRPr sz="1000">
              <a:solidFill>
                <a:schemeClr val="dk2"/>
              </a:solidFill>
              <a:latin typeface="Open Sans SemiBold"/>
              <a:ea typeface="Open Sans SemiBold"/>
              <a:cs typeface="Open Sans SemiBold"/>
              <a:sym typeface="Open Sans SemiBold"/>
            </a:endParaRPr>
          </a:p>
          <a:p>
            <a:pPr marL="0" lvl="0" indent="0" algn="ctr" rtl="0">
              <a:lnSpc>
                <a:spcPct val="150000"/>
              </a:lnSpc>
              <a:spcBef>
                <a:spcPts val="0"/>
              </a:spcBef>
              <a:spcAft>
                <a:spcPts val="0"/>
              </a:spcAft>
              <a:buNone/>
            </a:pPr>
            <a:endParaRPr sz="1000">
              <a:solidFill>
                <a:schemeClr val="dk2"/>
              </a:solidFill>
              <a:latin typeface="Open Sans SemiBold"/>
              <a:ea typeface="Open Sans SemiBold"/>
              <a:cs typeface="Open Sans SemiBold"/>
              <a:sym typeface="Open Sans SemiBold"/>
            </a:endParaRPr>
          </a:p>
        </p:txBody>
      </p:sp>
      <p:sp>
        <p:nvSpPr>
          <p:cNvPr id="568" name="Google Shape;568;p33"/>
          <p:cNvSpPr txBox="1"/>
          <p:nvPr/>
        </p:nvSpPr>
        <p:spPr>
          <a:xfrm>
            <a:off x="3026150" y="2634313"/>
            <a:ext cx="1431300" cy="354000"/>
          </a:xfrm>
          <a:prstGeom prst="rect">
            <a:avLst/>
          </a:prstGeom>
          <a:noFill/>
          <a:ln>
            <a:noFill/>
          </a:ln>
        </p:spPr>
        <p:txBody>
          <a:bodyPr spcFirstLastPara="1" wrap="square" lIns="91425" tIns="91425" rIns="91425" bIns="91425" anchor="t" anchorCtr="0">
            <a:spAutoFit/>
          </a:bodyPr>
          <a:lstStyle/>
          <a:p>
            <a:pPr marL="0" lvl="0" indent="0" algn="l" rtl="0">
              <a:lnSpc>
                <a:spcPct val="105000"/>
              </a:lnSpc>
              <a:spcBef>
                <a:spcPts val="0"/>
              </a:spcBef>
              <a:spcAft>
                <a:spcPts val="1600"/>
              </a:spcAft>
              <a:buNone/>
            </a:pPr>
            <a:r>
              <a:rPr lang="en" sz="1100" u="sng">
                <a:solidFill>
                  <a:schemeClr val="dk2"/>
                </a:solidFill>
                <a:latin typeface="Open Sans SemiBold"/>
                <a:ea typeface="Open Sans SemiBold"/>
                <a:cs typeface="Open Sans SemiBold"/>
                <a:sym typeface="Open Sans SemiBold"/>
              </a:rPr>
              <a:t>PERFORMANCE</a:t>
            </a:r>
            <a:endParaRPr sz="800" u="sng">
              <a:latin typeface="Open Sans SemiBold"/>
              <a:ea typeface="Open Sans SemiBold"/>
              <a:cs typeface="Open Sans SemiBold"/>
              <a:sym typeface="Open Sans SemiBold"/>
            </a:endParaRPr>
          </a:p>
        </p:txBody>
      </p:sp>
      <p:sp>
        <p:nvSpPr>
          <p:cNvPr id="569" name="Google Shape;569;p33"/>
          <p:cNvSpPr txBox="1"/>
          <p:nvPr/>
        </p:nvSpPr>
        <p:spPr>
          <a:xfrm>
            <a:off x="2715500" y="3330700"/>
            <a:ext cx="1761000" cy="8004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000">
                <a:solidFill>
                  <a:schemeClr val="dk2"/>
                </a:solidFill>
                <a:latin typeface="Open Sans SemiBold"/>
                <a:ea typeface="Open Sans SemiBold"/>
                <a:cs typeface="Open Sans SemiBold"/>
                <a:sym typeface="Open Sans SemiBold"/>
              </a:rPr>
              <a:t>Point Source Transmittance (PST) at detector (from stray light outside of FOV)</a:t>
            </a:r>
            <a:endParaRPr sz="1300"/>
          </a:p>
        </p:txBody>
      </p:sp>
      <p:sp>
        <p:nvSpPr>
          <p:cNvPr id="570" name="Google Shape;570;p33"/>
          <p:cNvSpPr txBox="1"/>
          <p:nvPr/>
        </p:nvSpPr>
        <p:spPr>
          <a:xfrm>
            <a:off x="2961700" y="2891963"/>
            <a:ext cx="1254300" cy="4926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000">
                <a:solidFill>
                  <a:schemeClr val="dk2"/>
                </a:solidFill>
                <a:latin typeface="Open Sans SemiBold"/>
                <a:ea typeface="Open Sans SemiBold"/>
                <a:cs typeface="Open Sans SemiBold"/>
                <a:sym typeface="Open Sans SemiBold"/>
              </a:rPr>
              <a:t>System Field of View (FOV)</a:t>
            </a:r>
            <a:endParaRPr sz="1300"/>
          </a:p>
        </p:txBody>
      </p:sp>
      <p:sp>
        <p:nvSpPr>
          <p:cNvPr id="571" name="Google Shape;571;p33"/>
          <p:cNvSpPr/>
          <p:nvPr/>
        </p:nvSpPr>
        <p:spPr>
          <a:xfrm>
            <a:off x="2970550" y="1848800"/>
            <a:ext cx="1303500" cy="707400"/>
          </a:xfrm>
          <a:prstGeom prst="bracketPair">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72" name="Google Shape;572;p33"/>
          <p:cNvSpPr/>
          <p:nvPr/>
        </p:nvSpPr>
        <p:spPr>
          <a:xfrm>
            <a:off x="2790350" y="3379125"/>
            <a:ext cx="1611300" cy="780300"/>
          </a:xfrm>
          <a:prstGeom prst="bracketPair">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573" name="Google Shape;573;p33"/>
          <p:cNvSpPr/>
          <p:nvPr/>
        </p:nvSpPr>
        <p:spPr>
          <a:xfrm>
            <a:off x="3092000" y="2945813"/>
            <a:ext cx="1008000" cy="384900"/>
          </a:xfrm>
          <a:prstGeom prst="bracketPair">
            <a:avLst/>
          </a:prstGeom>
          <a:noFill/>
          <a:ln w="9525" cap="flat" cmpd="sng">
            <a:solidFill>
              <a:srgbClr val="155B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574" name="Google Shape;574;p33"/>
          <p:cNvSpPr/>
          <p:nvPr/>
        </p:nvSpPr>
        <p:spPr>
          <a:xfrm>
            <a:off x="3232600" y="1932025"/>
            <a:ext cx="731700" cy="204300"/>
          </a:xfrm>
          <a:prstGeom prst="bracketPair">
            <a:avLst/>
          </a:prstGeom>
          <a:noFill/>
          <a:ln w="9525" cap="flat" cmpd="sng">
            <a:solidFill>
              <a:srgbClr val="155B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575" name="Google Shape;575;p33"/>
          <p:cNvSpPr txBox="1"/>
          <p:nvPr/>
        </p:nvSpPr>
        <p:spPr>
          <a:xfrm>
            <a:off x="203375" y="807613"/>
            <a:ext cx="4276800" cy="626400"/>
          </a:xfrm>
          <a:prstGeom prst="rect">
            <a:avLst/>
          </a:prstGeom>
          <a:noFill/>
          <a:ln>
            <a:noFill/>
          </a:ln>
        </p:spPr>
        <p:txBody>
          <a:bodyPr spcFirstLastPara="1" wrap="square" lIns="91425" tIns="91425" rIns="91425" bIns="91425" anchor="t" anchorCtr="0">
            <a:spAutoFit/>
          </a:bodyPr>
          <a:lstStyle/>
          <a:p>
            <a:pPr marL="457200" lvl="0" indent="-317500" algn="l" rtl="0">
              <a:lnSpc>
                <a:spcPct val="105000"/>
              </a:lnSpc>
              <a:spcBef>
                <a:spcPts val="0"/>
              </a:spcBef>
              <a:spcAft>
                <a:spcPts val="0"/>
              </a:spcAft>
              <a:buClr>
                <a:schemeClr val="dk2"/>
              </a:buClr>
              <a:buSzPts val="1400"/>
              <a:buFont typeface="Open Sans"/>
              <a:buChar char="➢"/>
            </a:pPr>
            <a:r>
              <a:rPr lang="en">
                <a:solidFill>
                  <a:schemeClr val="dk2"/>
                </a:solidFill>
                <a:latin typeface="Open Sans"/>
                <a:ea typeface="Open Sans"/>
                <a:cs typeface="Open Sans"/>
                <a:sym typeface="Open Sans"/>
              </a:rPr>
              <a:t>Attenuate </a:t>
            </a:r>
            <a:r>
              <a:rPr lang="en" b="1" i="1">
                <a:solidFill>
                  <a:schemeClr val="dk2"/>
                </a:solidFill>
                <a:latin typeface="Open Sans"/>
                <a:ea typeface="Open Sans"/>
                <a:cs typeface="Open Sans"/>
                <a:sym typeface="Open Sans"/>
              </a:rPr>
              <a:t>stray light </a:t>
            </a:r>
            <a:r>
              <a:rPr lang="en">
                <a:solidFill>
                  <a:schemeClr val="dk2"/>
                </a:solidFill>
                <a:latin typeface="Open Sans"/>
                <a:ea typeface="Open Sans"/>
                <a:cs typeface="Open Sans"/>
                <a:sym typeface="Open Sans"/>
              </a:rPr>
              <a:t>from outside the system’s </a:t>
            </a:r>
            <a:r>
              <a:rPr lang="en" b="1">
                <a:solidFill>
                  <a:schemeClr val="dk2"/>
                </a:solidFill>
                <a:latin typeface="Open Sans"/>
                <a:ea typeface="Open Sans"/>
                <a:cs typeface="Open Sans"/>
                <a:sym typeface="Open Sans"/>
              </a:rPr>
              <a:t>field of view (FOV)</a:t>
            </a:r>
            <a:endParaRPr b="1">
              <a:solidFill>
                <a:schemeClr val="dk2"/>
              </a:solidFill>
              <a:latin typeface="Open Sans"/>
              <a:ea typeface="Open Sans"/>
              <a:cs typeface="Open Sans"/>
              <a:sym typeface="Open Sans"/>
            </a:endParaRPr>
          </a:p>
        </p:txBody>
      </p:sp>
      <p:sp>
        <p:nvSpPr>
          <p:cNvPr id="576" name="Google Shape;576;p33"/>
          <p:cNvSpPr/>
          <p:nvPr/>
        </p:nvSpPr>
        <p:spPr>
          <a:xfrm>
            <a:off x="8024375" y="128150"/>
            <a:ext cx="1073100" cy="6264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7" name="Google Shape;577;p33"/>
          <p:cNvPicPr preferRelativeResize="0"/>
          <p:nvPr/>
        </p:nvPicPr>
        <p:blipFill>
          <a:blip r:embed="rId3">
            <a:alphaModFix/>
          </a:blip>
          <a:stretch>
            <a:fillRect/>
          </a:stretch>
        </p:blipFill>
        <p:spPr>
          <a:xfrm>
            <a:off x="4591655" y="629500"/>
            <a:ext cx="4517769" cy="4033726"/>
          </a:xfrm>
          <a:prstGeom prst="rect">
            <a:avLst/>
          </a:prstGeom>
          <a:noFill/>
          <a:ln>
            <a:noFill/>
          </a:ln>
        </p:spPr>
      </p:pic>
      <p:pic>
        <p:nvPicPr>
          <p:cNvPr id="578" name="Google Shape;578;p33"/>
          <p:cNvPicPr preferRelativeResize="0"/>
          <p:nvPr/>
        </p:nvPicPr>
        <p:blipFill>
          <a:blip r:embed="rId4">
            <a:alphaModFix/>
          </a:blip>
          <a:stretch>
            <a:fillRect/>
          </a:stretch>
        </p:blipFill>
        <p:spPr>
          <a:xfrm rot="5400000">
            <a:off x="-123938" y="2052588"/>
            <a:ext cx="3036925" cy="1947450"/>
          </a:xfrm>
          <a:prstGeom prst="rect">
            <a:avLst/>
          </a:prstGeom>
          <a:noFill/>
          <a:ln>
            <a:noFill/>
          </a:ln>
        </p:spPr>
      </p:pic>
      <p:sp>
        <p:nvSpPr>
          <p:cNvPr id="579" name="Google Shape;579;p33"/>
          <p:cNvSpPr/>
          <p:nvPr/>
        </p:nvSpPr>
        <p:spPr>
          <a:xfrm>
            <a:off x="1177000" y="1740350"/>
            <a:ext cx="171600" cy="5949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p:cNvSpPr/>
          <p:nvPr/>
        </p:nvSpPr>
        <p:spPr>
          <a:xfrm>
            <a:off x="1441250" y="1619200"/>
            <a:ext cx="171600" cy="6264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p:cNvSpPr/>
          <p:nvPr/>
        </p:nvSpPr>
        <p:spPr>
          <a:xfrm>
            <a:off x="1651725" y="3057150"/>
            <a:ext cx="275700" cy="6729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p:cNvSpPr/>
          <p:nvPr/>
        </p:nvSpPr>
        <p:spPr>
          <a:xfrm>
            <a:off x="1995513" y="2189900"/>
            <a:ext cx="275700" cy="6729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p:cNvSpPr/>
          <p:nvPr/>
        </p:nvSpPr>
        <p:spPr>
          <a:xfrm>
            <a:off x="1612850" y="2169950"/>
            <a:ext cx="177600" cy="2043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4" name="Google Shape;584;p33"/>
          <p:cNvCxnSpPr/>
          <p:nvPr/>
        </p:nvCxnSpPr>
        <p:spPr>
          <a:xfrm rot="10800000">
            <a:off x="809025" y="1828713"/>
            <a:ext cx="493500" cy="587700"/>
          </a:xfrm>
          <a:prstGeom prst="straightConnector1">
            <a:avLst/>
          </a:prstGeom>
          <a:noFill/>
          <a:ln w="9525" cap="flat" cmpd="sng">
            <a:solidFill>
              <a:schemeClr val="dk2"/>
            </a:solidFill>
            <a:prstDash val="solid"/>
            <a:round/>
            <a:headEnd type="none" w="med" len="med"/>
            <a:tailEnd type="none" w="med" len="med"/>
          </a:ln>
        </p:spPr>
      </p:cxnSp>
      <p:sp>
        <p:nvSpPr>
          <p:cNvPr id="585" name="Google Shape;585;p33"/>
          <p:cNvSpPr txBox="1"/>
          <p:nvPr/>
        </p:nvSpPr>
        <p:spPr>
          <a:xfrm>
            <a:off x="227125" y="1594538"/>
            <a:ext cx="1698300" cy="338700"/>
          </a:xfrm>
          <a:prstGeom prst="rect">
            <a:avLst/>
          </a:prstGeom>
          <a:noFill/>
          <a:ln>
            <a:noFill/>
          </a:ln>
        </p:spPr>
        <p:txBody>
          <a:bodyPr spcFirstLastPara="1" wrap="square" lIns="91425" tIns="91425" rIns="91425" bIns="91425" anchor="t" anchorCtr="0">
            <a:spAutoFit/>
          </a:bodyPr>
          <a:lstStyle/>
          <a:p>
            <a:pPr marL="0" lvl="0" indent="0" algn="l" rtl="0">
              <a:lnSpc>
                <a:spcPct val="105000"/>
              </a:lnSpc>
              <a:spcBef>
                <a:spcPts val="0"/>
              </a:spcBef>
              <a:spcAft>
                <a:spcPts val="1600"/>
              </a:spcAft>
              <a:buNone/>
            </a:pPr>
            <a:r>
              <a:rPr lang="en" sz="1000" b="1" i="1">
                <a:solidFill>
                  <a:schemeClr val="dk2"/>
                </a:solidFill>
                <a:latin typeface="Open Sans"/>
                <a:ea typeface="Open Sans"/>
                <a:cs typeface="Open Sans"/>
                <a:sym typeface="Open Sans"/>
              </a:rPr>
              <a:t>Circular System FOV</a:t>
            </a:r>
            <a:endParaRPr sz="1000" b="1" i="1">
              <a:latin typeface="Open Sans"/>
              <a:ea typeface="Open Sans"/>
              <a:cs typeface="Open Sans"/>
              <a:sym typeface="Open Sans"/>
            </a:endParaRPr>
          </a:p>
        </p:txBody>
      </p:sp>
      <p:sp>
        <p:nvSpPr>
          <p:cNvPr id="586" name="Google Shape;586;p33"/>
          <p:cNvSpPr txBox="1"/>
          <p:nvPr/>
        </p:nvSpPr>
        <p:spPr>
          <a:xfrm>
            <a:off x="181050" y="2093775"/>
            <a:ext cx="731700" cy="661800"/>
          </a:xfrm>
          <a:prstGeom prst="rect">
            <a:avLst/>
          </a:prstGeom>
          <a:noFill/>
          <a:ln>
            <a:noFill/>
          </a:ln>
        </p:spPr>
        <p:txBody>
          <a:bodyPr spcFirstLastPara="1" wrap="square" lIns="91425" tIns="91425" rIns="91425" bIns="91425" anchor="t" anchorCtr="0">
            <a:spAutoFit/>
          </a:bodyPr>
          <a:lstStyle/>
          <a:p>
            <a:pPr marL="0" lvl="0" indent="0" algn="l" rtl="0">
              <a:lnSpc>
                <a:spcPct val="105000"/>
              </a:lnSpc>
              <a:spcBef>
                <a:spcPts val="0"/>
              </a:spcBef>
              <a:spcAft>
                <a:spcPts val="1600"/>
              </a:spcAft>
              <a:buNone/>
            </a:pPr>
            <a:r>
              <a:rPr lang="en" sz="1000" b="1" i="1">
                <a:solidFill>
                  <a:schemeClr val="dk2"/>
                </a:solidFill>
                <a:latin typeface="Open Sans"/>
                <a:ea typeface="Open Sans"/>
                <a:cs typeface="Open Sans"/>
                <a:sym typeface="Open Sans"/>
              </a:rPr>
              <a:t>Vanes (knife edges)</a:t>
            </a:r>
            <a:endParaRPr sz="1000" b="1" i="1">
              <a:latin typeface="Open Sans"/>
              <a:ea typeface="Open Sans"/>
              <a:cs typeface="Open Sans"/>
              <a:sym typeface="Open Sans"/>
            </a:endParaRPr>
          </a:p>
        </p:txBody>
      </p:sp>
      <p:cxnSp>
        <p:nvCxnSpPr>
          <p:cNvPr id="587" name="Google Shape;587;p33"/>
          <p:cNvCxnSpPr/>
          <p:nvPr/>
        </p:nvCxnSpPr>
        <p:spPr>
          <a:xfrm rot="10800000">
            <a:off x="683375" y="2500650"/>
            <a:ext cx="421800" cy="196500"/>
          </a:xfrm>
          <a:prstGeom prst="straightConnector1">
            <a:avLst/>
          </a:prstGeom>
          <a:noFill/>
          <a:ln w="9525" cap="flat" cmpd="sng">
            <a:solidFill>
              <a:schemeClr val="dk2"/>
            </a:solidFill>
            <a:prstDash val="solid"/>
            <a:round/>
            <a:headEnd type="none" w="med" len="med"/>
            <a:tailEnd type="none" w="med" len="med"/>
          </a:ln>
        </p:spPr>
      </p:cxnSp>
      <p:sp>
        <p:nvSpPr>
          <p:cNvPr id="588" name="Google Shape;588;p33"/>
          <p:cNvSpPr txBox="1"/>
          <p:nvPr/>
        </p:nvSpPr>
        <p:spPr>
          <a:xfrm>
            <a:off x="1975913" y="2187150"/>
            <a:ext cx="731700" cy="823500"/>
          </a:xfrm>
          <a:prstGeom prst="rect">
            <a:avLst/>
          </a:prstGeom>
          <a:noFill/>
          <a:ln>
            <a:noFill/>
          </a:ln>
        </p:spPr>
        <p:txBody>
          <a:bodyPr spcFirstLastPara="1" wrap="square" lIns="91425" tIns="91425" rIns="91425" bIns="91425" anchor="t" anchorCtr="0">
            <a:spAutoFit/>
          </a:bodyPr>
          <a:lstStyle/>
          <a:p>
            <a:pPr marL="0" lvl="0" indent="0" algn="l" rtl="0">
              <a:lnSpc>
                <a:spcPct val="105000"/>
              </a:lnSpc>
              <a:spcBef>
                <a:spcPts val="0"/>
              </a:spcBef>
              <a:spcAft>
                <a:spcPts val="1600"/>
              </a:spcAft>
              <a:buNone/>
            </a:pPr>
            <a:r>
              <a:rPr lang="en" sz="1000" b="1" i="1">
                <a:solidFill>
                  <a:schemeClr val="dk2"/>
                </a:solidFill>
                <a:latin typeface="Open Sans"/>
                <a:ea typeface="Open Sans"/>
                <a:cs typeface="Open Sans"/>
                <a:sym typeface="Open Sans"/>
              </a:rPr>
              <a:t>Light from a bright source</a:t>
            </a:r>
            <a:endParaRPr sz="1000" b="1" i="1">
              <a:latin typeface="Open Sans"/>
              <a:ea typeface="Open Sans"/>
              <a:cs typeface="Open Sans"/>
              <a:sym typeface="Open Sans"/>
            </a:endParaRPr>
          </a:p>
        </p:txBody>
      </p:sp>
      <p:sp>
        <p:nvSpPr>
          <p:cNvPr id="589" name="Google Shape;589;p33"/>
          <p:cNvSpPr txBox="1"/>
          <p:nvPr/>
        </p:nvSpPr>
        <p:spPr>
          <a:xfrm>
            <a:off x="1612856" y="1705400"/>
            <a:ext cx="1040100" cy="500100"/>
          </a:xfrm>
          <a:prstGeom prst="rect">
            <a:avLst/>
          </a:prstGeom>
          <a:noFill/>
          <a:ln>
            <a:noFill/>
          </a:ln>
        </p:spPr>
        <p:txBody>
          <a:bodyPr spcFirstLastPara="1" wrap="square" lIns="91425" tIns="91425" rIns="91425" bIns="91425" anchor="t" anchorCtr="0">
            <a:spAutoFit/>
          </a:bodyPr>
          <a:lstStyle/>
          <a:p>
            <a:pPr marL="0" lvl="0" indent="0" algn="l" rtl="0">
              <a:lnSpc>
                <a:spcPct val="105000"/>
              </a:lnSpc>
              <a:spcBef>
                <a:spcPts val="0"/>
              </a:spcBef>
              <a:spcAft>
                <a:spcPts val="1600"/>
              </a:spcAft>
              <a:buNone/>
            </a:pPr>
            <a:r>
              <a:rPr lang="en" sz="1000" b="1" i="1">
                <a:solidFill>
                  <a:schemeClr val="dk2"/>
                </a:solidFill>
                <a:latin typeface="Open Sans"/>
                <a:ea typeface="Open Sans"/>
                <a:cs typeface="Open Sans"/>
                <a:sym typeface="Open Sans"/>
              </a:rPr>
              <a:t>Exclusion Angle</a:t>
            </a:r>
            <a:endParaRPr sz="1000" b="1" i="1">
              <a:latin typeface="Open Sans"/>
              <a:ea typeface="Open Sans"/>
              <a:cs typeface="Open Sans"/>
              <a:sym typeface="Open Sans"/>
            </a:endParaRPr>
          </a:p>
        </p:txBody>
      </p:sp>
      <p:cxnSp>
        <p:nvCxnSpPr>
          <p:cNvPr id="590" name="Google Shape;590;p33"/>
          <p:cNvCxnSpPr/>
          <p:nvPr/>
        </p:nvCxnSpPr>
        <p:spPr>
          <a:xfrm flipH="1">
            <a:off x="1612725" y="2124825"/>
            <a:ext cx="235800" cy="212700"/>
          </a:xfrm>
          <a:prstGeom prst="straightConnector1">
            <a:avLst/>
          </a:prstGeom>
          <a:noFill/>
          <a:ln w="9525" cap="flat" cmpd="sng">
            <a:solidFill>
              <a:schemeClr val="dk2"/>
            </a:solidFill>
            <a:prstDash val="solid"/>
            <a:round/>
            <a:headEnd type="none" w="med" len="med"/>
            <a:tailEnd type="none" w="med" len="med"/>
          </a:ln>
        </p:spPr>
      </p:cxnSp>
      <p:sp>
        <p:nvSpPr>
          <p:cNvPr id="591" name="Google Shape;591;p33"/>
          <p:cNvSpPr txBox="1"/>
          <p:nvPr/>
        </p:nvSpPr>
        <p:spPr>
          <a:xfrm>
            <a:off x="1612856" y="3163600"/>
            <a:ext cx="1040100" cy="661800"/>
          </a:xfrm>
          <a:prstGeom prst="rect">
            <a:avLst/>
          </a:prstGeom>
          <a:noFill/>
          <a:ln>
            <a:noFill/>
          </a:ln>
        </p:spPr>
        <p:txBody>
          <a:bodyPr spcFirstLastPara="1" wrap="square" lIns="91425" tIns="91425" rIns="91425" bIns="91425" anchor="t" anchorCtr="0">
            <a:spAutoFit/>
          </a:bodyPr>
          <a:lstStyle/>
          <a:p>
            <a:pPr marL="0" lvl="0" indent="0" algn="l" rtl="0">
              <a:lnSpc>
                <a:spcPct val="105000"/>
              </a:lnSpc>
              <a:spcBef>
                <a:spcPts val="0"/>
              </a:spcBef>
              <a:spcAft>
                <a:spcPts val="1600"/>
              </a:spcAft>
              <a:buNone/>
            </a:pPr>
            <a:r>
              <a:rPr lang="en" sz="1000" b="1" i="1">
                <a:solidFill>
                  <a:schemeClr val="dk2"/>
                </a:solidFill>
                <a:latin typeface="Open Sans"/>
                <a:ea typeface="Open Sans"/>
                <a:cs typeface="Open Sans"/>
                <a:sym typeface="Open Sans"/>
              </a:rPr>
              <a:t>Light absorbing inner coating</a:t>
            </a:r>
            <a:endParaRPr sz="1000" b="1" i="1">
              <a:latin typeface="Open Sans"/>
              <a:ea typeface="Open Sans"/>
              <a:cs typeface="Open Sans"/>
              <a:sym typeface="Open Sans"/>
            </a:endParaRPr>
          </a:p>
        </p:txBody>
      </p:sp>
      <p:cxnSp>
        <p:nvCxnSpPr>
          <p:cNvPr id="592" name="Google Shape;592;p33"/>
          <p:cNvCxnSpPr/>
          <p:nvPr/>
        </p:nvCxnSpPr>
        <p:spPr>
          <a:xfrm rot="10800000">
            <a:off x="1475600" y="2875350"/>
            <a:ext cx="386100" cy="374400"/>
          </a:xfrm>
          <a:prstGeom prst="straightConnector1">
            <a:avLst/>
          </a:prstGeom>
          <a:noFill/>
          <a:ln w="9525" cap="flat" cmpd="sng">
            <a:solidFill>
              <a:schemeClr val="dk2"/>
            </a:solidFill>
            <a:prstDash val="solid"/>
            <a:round/>
            <a:headEnd type="none" w="med" len="med"/>
            <a:tailEnd type="none" w="med" len="med"/>
          </a:ln>
        </p:spPr>
      </p:cxnSp>
      <p:sp>
        <p:nvSpPr>
          <p:cNvPr id="593" name="Google Shape;593;p33"/>
          <p:cNvSpPr txBox="1"/>
          <p:nvPr/>
        </p:nvSpPr>
        <p:spPr>
          <a:xfrm>
            <a:off x="472921" y="4142250"/>
            <a:ext cx="1843200" cy="307800"/>
          </a:xfrm>
          <a:prstGeom prst="rect">
            <a:avLst/>
          </a:prstGeom>
          <a:noFill/>
          <a:ln>
            <a:noFill/>
          </a:ln>
        </p:spPr>
        <p:txBody>
          <a:bodyPr spcFirstLastPara="1" wrap="square" lIns="91425" tIns="91425" rIns="91425" bIns="91425" anchor="t" anchorCtr="0">
            <a:spAutoFit/>
          </a:bodyPr>
          <a:lstStyle/>
          <a:p>
            <a:pPr marL="0" lvl="0" indent="0" algn="l" rtl="0">
              <a:lnSpc>
                <a:spcPct val="105000"/>
              </a:lnSpc>
              <a:spcBef>
                <a:spcPts val="0"/>
              </a:spcBef>
              <a:spcAft>
                <a:spcPts val="1600"/>
              </a:spcAft>
              <a:buNone/>
            </a:pPr>
            <a:r>
              <a:rPr lang="en" sz="800" b="1">
                <a:solidFill>
                  <a:schemeClr val="dk2"/>
                </a:solidFill>
                <a:latin typeface="Open Sans"/>
                <a:ea typeface="Open Sans"/>
                <a:cs typeface="Open Sans"/>
                <a:sym typeface="Open Sans"/>
              </a:rPr>
              <a:t>Typical Stray Light Baffle</a:t>
            </a:r>
            <a:endParaRPr sz="800" b="1">
              <a:latin typeface="Open Sans"/>
              <a:ea typeface="Open Sans"/>
              <a:cs typeface="Open Sans"/>
              <a:sym typeface="Open Sans"/>
            </a:endParaRPr>
          </a:p>
        </p:txBody>
      </p:sp>
      <p:pic>
        <p:nvPicPr>
          <p:cNvPr id="594" name="Google Shape;594;p33"/>
          <p:cNvPicPr preferRelativeResize="0"/>
          <p:nvPr/>
        </p:nvPicPr>
        <p:blipFill rotWithShape="1">
          <a:blip r:embed="rId5">
            <a:alphaModFix/>
          </a:blip>
          <a:srcRect l="40850" t="3505" r="12538" b="35848"/>
          <a:stretch/>
        </p:blipFill>
        <p:spPr>
          <a:xfrm>
            <a:off x="71150" y="51350"/>
            <a:ext cx="905823" cy="769201"/>
          </a:xfrm>
          <a:prstGeom prst="rect">
            <a:avLst/>
          </a:prstGeom>
          <a:noFill/>
          <a:ln>
            <a:noFill/>
          </a:ln>
        </p:spPr>
      </p:pic>
      <p:sp>
        <p:nvSpPr>
          <p:cNvPr id="595" name="Google Shape;595;p33"/>
          <p:cNvSpPr/>
          <p:nvPr/>
        </p:nvSpPr>
        <p:spPr>
          <a:xfrm>
            <a:off x="563200" y="117350"/>
            <a:ext cx="413700" cy="6372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601" name="Google Shape;601;p34"/>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602" name="Google Shape;602;p34"/>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603" name="Google Shape;603;p34"/>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604" name="Google Shape;604;p34"/>
          <p:cNvSpPr txBox="1"/>
          <p:nvPr/>
        </p:nvSpPr>
        <p:spPr>
          <a:xfrm>
            <a:off x="311700" y="957625"/>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endParaRPr b="1"/>
          </a:p>
        </p:txBody>
      </p:sp>
      <p:sp>
        <p:nvSpPr>
          <p:cNvPr id="605" name="Google Shape;605;p34"/>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606" name="Google Shape;606;p34"/>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4"/>
          <p:cNvSpPr txBox="1"/>
          <p:nvPr/>
        </p:nvSpPr>
        <p:spPr>
          <a:xfrm>
            <a:off x="2714200" y="926875"/>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endParaRPr>
              <a:highlight>
                <a:srgbClr val="ECCF07"/>
              </a:highlight>
            </a:endParaRPr>
          </a:p>
        </p:txBody>
      </p:sp>
      <p:sp>
        <p:nvSpPr>
          <p:cNvPr id="608" name="Google Shape;608;p34"/>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Optics: Baffle (Performance)</a:t>
            </a:r>
            <a:endParaRPr/>
          </a:p>
        </p:txBody>
      </p:sp>
      <p:graphicFrame>
        <p:nvGraphicFramePr>
          <p:cNvPr id="609" name="Google Shape;609;p34"/>
          <p:cNvGraphicFramePr/>
          <p:nvPr/>
        </p:nvGraphicFramePr>
        <p:xfrm>
          <a:off x="852188" y="4055206"/>
          <a:ext cx="5209425" cy="552039"/>
        </p:xfrm>
        <a:graphic>
          <a:graphicData uri="http://schemas.openxmlformats.org/drawingml/2006/table">
            <a:tbl>
              <a:tblPr>
                <a:noFill/>
                <a:tableStyleId>{B2F38D85-F547-4F7B-9B82-5784A237A3E8}</a:tableStyleId>
              </a:tblPr>
              <a:tblGrid>
                <a:gridCol w="3614375">
                  <a:extLst>
                    <a:ext uri="{9D8B030D-6E8A-4147-A177-3AD203B41FA5}">
                      <a16:colId xmlns:a16="http://schemas.microsoft.com/office/drawing/2014/main" val="20000"/>
                    </a:ext>
                  </a:extLst>
                </a:gridCol>
                <a:gridCol w="1595050">
                  <a:extLst>
                    <a:ext uri="{9D8B030D-6E8A-4147-A177-3AD203B41FA5}">
                      <a16:colId xmlns:a16="http://schemas.microsoft.com/office/drawing/2014/main" val="20001"/>
                    </a:ext>
                  </a:extLst>
                </a:gridCol>
              </a:tblGrid>
              <a:tr h="531825">
                <a:tc>
                  <a:txBody>
                    <a:bodyPr/>
                    <a:lstStyle/>
                    <a:p>
                      <a:pPr marL="0" lvl="0" indent="0" algn="l" rtl="0">
                        <a:lnSpc>
                          <a:spcPct val="115000"/>
                        </a:lnSpc>
                        <a:spcBef>
                          <a:spcPts val="0"/>
                        </a:spcBef>
                        <a:spcAft>
                          <a:spcPts val="0"/>
                        </a:spcAft>
                        <a:buNone/>
                      </a:pPr>
                      <a:r>
                        <a:rPr lang="en" sz="1100">
                          <a:solidFill>
                            <a:srgbClr val="221E1F"/>
                          </a:solidFill>
                        </a:rPr>
                        <a:t>DR 5.2: </a:t>
                      </a:r>
                      <a:r>
                        <a:rPr lang="en" sz="1100" b="1">
                          <a:solidFill>
                            <a:srgbClr val="221E1F"/>
                          </a:solidFill>
                        </a:rPr>
                        <a:t>The baffle shall reduce stray light </a:t>
                      </a:r>
                      <a:r>
                        <a:rPr lang="en" sz="1100">
                          <a:solidFill>
                            <a:srgbClr val="221E1F"/>
                          </a:solidFill>
                        </a:rPr>
                        <a:t>with an exclusion angle of 30 deg or less.</a:t>
                      </a:r>
                      <a:endParaRPr sz="1300">
                        <a:solidFill>
                          <a:srgbClr val="221E1F"/>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b="1"/>
                        <a:t>FEASIBLE</a:t>
                      </a:r>
                      <a:endParaRPr sz="1300" b="1"/>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0"/>
                  </a:ext>
                </a:extLst>
              </a:tr>
            </a:tbl>
          </a:graphicData>
        </a:graphic>
      </p:graphicFrame>
      <p:pic>
        <p:nvPicPr>
          <p:cNvPr id="610" name="Google Shape;610;p34"/>
          <p:cNvPicPr preferRelativeResize="0"/>
          <p:nvPr/>
        </p:nvPicPr>
        <p:blipFill>
          <a:blip r:embed="rId3">
            <a:alphaModFix/>
          </a:blip>
          <a:stretch>
            <a:fillRect/>
          </a:stretch>
        </p:blipFill>
        <p:spPr>
          <a:xfrm>
            <a:off x="230375" y="758238"/>
            <a:ext cx="5969724" cy="3221450"/>
          </a:xfrm>
          <a:prstGeom prst="rect">
            <a:avLst/>
          </a:prstGeom>
          <a:noFill/>
          <a:ln>
            <a:noFill/>
          </a:ln>
        </p:spPr>
      </p:pic>
      <p:sp>
        <p:nvSpPr>
          <p:cNvPr id="611" name="Google Shape;611;p34"/>
          <p:cNvSpPr/>
          <p:nvPr/>
        </p:nvSpPr>
        <p:spPr>
          <a:xfrm>
            <a:off x="7010025" y="2504663"/>
            <a:ext cx="1283100" cy="19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t>Baffle Length [cm]</a:t>
            </a:r>
            <a:endParaRPr sz="900"/>
          </a:p>
        </p:txBody>
      </p:sp>
      <p:sp>
        <p:nvSpPr>
          <p:cNvPr id="612" name="Google Shape;612;p34"/>
          <p:cNvSpPr/>
          <p:nvPr/>
        </p:nvSpPr>
        <p:spPr>
          <a:xfrm>
            <a:off x="6462150" y="2700275"/>
            <a:ext cx="2515800" cy="19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u="sng"/>
              <a:t>Irradiance Ratio for Varying Sun Angle</a:t>
            </a:r>
            <a:endParaRPr sz="1000" b="1" u="sng"/>
          </a:p>
        </p:txBody>
      </p:sp>
      <p:pic>
        <p:nvPicPr>
          <p:cNvPr id="613" name="Google Shape;613;p34"/>
          <p:cNvPicPr preferRelativeResize="0"/>
          <p:nvPr/>
        </p:nvPicPr>
        <p:blipFill rotWithShape="1">
          <a:blip r:embed="rId4">
            <a:alphaModFix/>
          </a:blip>
          <a:srcRect r="1487"/>
          <a:stretch/>
        </p:blipFill>
        <p:spPr>
          <a:xfrm>
            <a:off x="6252475" y="926875"/>
            <a:ext cx="2891524" cy="3008124"/>
          </a:xfrm>
          <a:prstGeom prst="rect">
            <a:avLst/>
          </a:prstGeom>
          <a:noFill/>
          <a:ln>
            <a:noFill/>
          </a:ln>
        </p:spPr>
      </p:pic>
      <p:sp>
        <p:nvSpPr>
          <p:cNvPr id="614" name="Google Shape;614;p34"/>
          <p:cNvSpPr txBox="1"/>
          <p:nvPr/>
        </p:nvSpPr>
        <p:spPr>
          <a:xfrm>
            <a:off x="7139325" y="1386475"/>
            <a:ext cx="810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221E1F"/>
                </a:solidFill>
              </a:rPr>
              <a:t>SUN </a:t>
            </a:r>
            <a:endParaRPr/>
          </a:p>
        </p:txBody>
      </p:sp>
      <p:sp>
        <p:nvSpPr>
          <p:cNvPr id="615" name="Google Shape;615;p34"/>
          <p:cNvSpPr txBox="1"/>
          <p:nvPr/>
        </p:nvSpPr>
        <p:spPr>
          <a:xfrm>
            <a:off x="7208550" y="2765625"/>
            <a:ext cx="8103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221E1F"/>
                </a:solidFill>
              </a:rPr>
              <a:t>MOON </a:t>
            </a:r>
            <a:endParaRPr/>
          </a:p>
        </p:txBody>
      </p:sp>
      <p:pic>
        <p:nvPicPr>
          <p:cNvPr id="616" name="Google Shape;616;p34"/>
          <p:cNvPicPr preferRelativeResize="0"/>
          <p:nvPr/>
        </p:nvPicPr>
        <p:blipFill rotWithShape="1">
          <a:blip r:embed="rId5">
            <a:alphaModFix/>
          </a:blip>
          <a:srcRect l="40850" t="3505" r="12538" b="35848"/>
          <a:stretch/>
        </p:blipFill>
        <p:spPr>
          <a:xfrm>
            <a:off x="71150" y="51350"/>
            <a:ext cx="905823" cy="769201"/>
          </a:xfrm>
          <a:prstGeom prst="rect">
            <a:avLst/>
          </a:prstGeom>
          <a:noFill/>
          <a:ln>
            <a:noFill/>
          </a:ln>
        </p:spPr>
      </p:pic>
      <p:sp>
        <p:nvSpPr>
          <p:cNvPr id="617" name="Google Shape;617;p34"/>
          <p:cNvSpPr/>
          <p:nvPr/>
        </p:nvSpPr>
        <p:spPr>
          <a:xfrm>
            <a:off x="563200" y="117350"/>
            <a:ext cx="413700" cy="6372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35"/>
          <p:cNvSpPr/>
          <p:nvPr/>
        </p:nvSpPr>
        <p:spPr>
          <a:xfrm>
            <a:off x="8024375" y="128150"/>
            <a:ext cx="1073100" cy="6264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624" name="Google Shape;624;p35"/>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625" name="Google Shape;625;p35"/>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626" name="Google Shape;626;p35"/>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627" name="Google Shape;627;p35"/>
          <p:cNvSpPr txBox="1"/>
          <p:nvPr/>
        </p:nvSpPr>
        <p:spPr>
          <a:xfrm>
            <a:off x="311700" y="957625"/>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endParaRPr b="1"/>
          </a:p>
        </p:txBody>
      </p:sp>
      <p:sp>
        <p:nvSpPr>
          <p:cNvPr id="628" name="Google Shape;628;p35"/>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629" name="Google Shape;629;p35"/>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30" name="Google Shape;630;p35"/>
          <p:cNvGraphicFramePr/>
          <p:nvPr/>
        </p:nvGraphicFramePr>
        <p:xfrm>
          <a:off x="952500" y="1014715"/>
          <a:ext cx="4180225" cy="2102940"/>
        </p:xfrm>
        <a:graphic>
          <a:graphicData uri="http://schemas.openxmlformats.org/drawingml/2006/table">
            <a:tbl>
              <a:tblPr>
                <a:noFill/>
                <a:tableStyleId>{B2F38D85-F547-4F7B-9B82-5784A237A3E8}</a:tableStyleId>
              </a:tblPr>
              <a:tblGrid>
                <a:gridCol w="597175">
                  <a:extLst>
                    <a:ext uri="{9D8B030D-6E8A-4147-A177-3AD203B41FA5}">
                      <a16:colId xmlns:a16="http://schemas.microsoft.com/office/drawing/2014/main" val="20000"/>
                    </a:ext>
                  </a:extLst>
                </a:gridCol>
                <a:gridCol w="597175">
                  <a:extLst>
                    <a:ext uri="{9D8B030D-6E8A-4147-A177-3AD203B41FA5}">
                      <a16:colId xmlns:a16="http://schemas.microsoft.com/office/drawing/2014/main" val="20001"/>
                    </a:ext>
                  </a:extLst>
                </a:gridCol>
                <a:gridCol w="597175">
                  <a:extLst>
                    <a:ext uri="{9D8B030D-6E8A-4147-A177-3AD203B41FA5}">
                      <a16:colId xmlns:a16="http://schemas.microsoft.com/office/drawing/2014/main" val="20002"/>
                    </a:ext>
                  </a:extLst>
                </a:gridCol>
                <a:gridCol w="597175">
                  <a:extLst>
                    <a:ext uri="{9D8B030D-6E8A-4147-A177-3AD203B41FA5}">
                      <a16:colId xmlns:a16="http://schemas.microsoft.com/office/drawing/2014/main" val="20003"/>
                    </a:ext>
                  </a:extLst>
                </a:gridCol>
                <a:gridCol w="597175">
                  <a:extLst>
                    <a:ext uri="{9D8B030D-6E8A-4147-A177-3AD203B41FA5}">
                      <a16:colId xmlns:a16="http://schemas.microsoft.com/office/drawing/2014/main" val="20004"/>
                    </a:ext>
                  </a:extLst>
                </a:gridCol>
                <a:gridCol w="597175">
                  <a:extLst>
                    <a:ext uri="{9D8B030D-6E8A-4147-A177-3AD203B41FA5}">
                      <a16:colId xmlns:a16="http://schemas.microsoft.com/office/drawing/2014/main" val="20005"/>
                    </a:ext>
                  </a:extLst>
                </a:gridCol>
                <a:gridCol w="597175">
                  <a:extLst>
                    <a:ext uri="{9D8B030D-6E8A-4147-A177-3AD203B41FA5}">
                      <a16:colId xmlns:a16="http://schemas.microsoft.com/office/drawing/2014/main" val="20006"/>
                    </a:ext>
                  </a:extLst>
                </a:gridCol>
              </a:tblGrid>
              <a:tr h="303450">
                <a:tc>
                  <a:txBody>
                    <a:bodyPr/>
                    <a:lstStyle/>
                    <a:p>
                      <a:pPr marL="0" lvl="0" indent="0" algn="ctr" rtl="0">
                        <a:spcBef>
                          <a:spcPts val="0"/>
                        </a:spcBef>
                        <a:spcAft>
                          <a:spcPts val="0"/>
                        </a:spcAft>
                        <a:buNone/>
                      </a:pPr>
                      <a:r>
                        <a:rPr lang="en" sz="1100">
                          <a:solidFill>
                            <a:schemeClr val="lt1"/>
                          </a:solidFill>
                          <a:latin typeface="Open Sans Medium"/>
                          <a:ea typeface="Open Sans Medium"/>
                          <a:cs typeface="Open Sans Medium"/>
                          <a:sym typeface="Open Sans Medium"/>
                        </a:rPr>
                        <a:t>ɑ</a:t>
                      </a:r>
                      <a:endParaRPr sz="1100">
                        <a:solidFill>
                          <a:schemeClr val="lt1"/>
                        </a:solidFill>
                        <a:latin typeface="Open Sans Medium"/>
                        <a:ea typeface="Open Sans Medium"/>
                        <a:cs typeface="Open Sans Medium"/>
                        <a:sym typeface="Open Sans Medium"/>
                      </a:endParaRPr>
                    </a:p>
                  </a:txBody>
                  <a:tcPr marL="91425" marR="91425" marT="91425" marB="91425">
                    <a:solidFill>
                      <a:srgbClr val="444444"/>
                    </a:solidFill>
                  </a:tcPr>
                </a:tc>
                <a:tc>
                  <a:txBody>
                    <a:bodyPr/>
                    <a:lstStyle/>
                    <a:p>
                      <a:pPr marL="0" lvl="0" indent="0" algn="ctr" rtl="0">
                        <a:spcBef>
                          <a:spcPts val="0"/>
                        </a:spcBef>
                        <a:spcAft>
                          <a:spcPts val="0"/>
                        </a:spcAft>
                        <a:buClr>
                          <a:schemeClr val="accent1"/>
                        </a:buClr>
                        <a:buSzPts val="1100"/>
                        <a:buFont typeface="Arial"/>
                        <a:buNone/>
                      </a:pPr>
                      <a:r>
                        <a:rPr lang="en" sz="1100">
                          <a:solidFill>
                            <a:schemeClr val="lt1"/>
                          </a:solidFill>
                          <a:latin typeface="Open Sans Medium"/>
                          <a:ea typeface="Open Sans Medium"/>
                          <a:cs typeface="Open Sans Medium"/>
                          <a:sym typeface="Open Sans Medium"/>
                        </a:rPr>
                        <a:t>θ</a:t>
                      </a:r>
                      <a:endParaRPr sz="1100">
                        <a:solidFill>
                          <a:schemeClr val="lt1"/>
                        </a:solidFill>
                        <a:latin typeface="Open Sans Medium"/>
                        <a:ea typeface="Open Sans Medium"/>
                        <a:cs typeface="Open Sans Medium"/>
                        <a:sym typeface="Open Sans Medium"/>
                      </a:endParaRPr>
                    </a:p>
                  </a:txBody>
                  <a:tcPr marL="91425" marR="91425" marT="91425" marB="91425">
                    <a:solidFill>
                      <a:srgbClr val="444444"/>
                    </a:solidFill>
                  </a:tcPr>
                </a:tc>
                <a:tc>
                  <a:txBody>
                    <a:bodyPr/>
                    <a:lstStyle/>
                    <a:p>
                      <a:pPr marL="0" lvl="0" indent="0" algn="ctr" rtl="0">
                        <a:spcBef>
                          <a:spcPts val="0"/>
                        </a:spcBef>
                        <a:spcAft>
                          <a:spcPts val="0"/>
                        </a:spcAft>
                        <a:buNone/>
                      </a:pPr>
                      <a:r>
                        <a:rPr lang="en" sz="1100">
                          <a:solidFill>
                            <a:schemeClr val="lt1"/>
                          </a:solidFill>
                          <a:latin typeface="Open Sans Medium"/>
                          <a:ea typeface="Open Sans Medium"/>
                          <a:cs typeface="Open Sans Medium"/>
                          <a:sym typeface="Open Sans Medium"/>
                        </a:rPr>
                        <a:t>X1 </a:t>
                      </a:r>
                      <a:endParaRPr sz="1100">
                        <a:solidFill>
                          <a:schemeClr val="lt1"/>
                        </a:solidFill>
                        <a:latin typeface="Open Sans Medium"/>
                        <a:ea typeface="Open Sans Medium"/>
                        <a:cs typeface="Open Sans Medium"/>
                        <a:sym typeface="Open Sans Medium"/>
                      </a:endParaRPr>
                    </a:p>
                  </a:txBody>
                  <a:tcPr marL="91425" marR="91425" marT="91425" marB="91425">
                    <a:solidFill>
                      <a:srgbClr val="444444"/>
                    </a:solidFill>
                  </a:tcPr>
                </a:tc>
                <a:tc>
                  <a:txBody>
                    <a:bodyPr/>
                    <a:lstStyle/>
                    <a:p>
                      <a:pPr marL="0" lvl="0" indent="0" algn="ctr" rtl="0">
                        <a:spcBef>
                          <a:spcPts val="0"/>
                        </a:spcBef>
                        <a:spcAft>
                          <a:spcPts val="0"/>
                        </a:spcAft>
                        <a:buNone/>
                      </a:pPr>
                      <a:r>
                        <a:rPr lang="en" sz="1100">
                          <a:solidFill>
                            <a:schemeClr val="lt1"/>
                          </a:solidFill>
                          <a:latin typeface="Open Sans Medium"/>
                          <a:ea typeface="Open Sans Medium"/>
                          <a:cs typeface="Open Sans Medium"/>
                          <a:sym typeface="Open Sans Medium"/>
                        </a:rPr>
                        <a:t>X2 </a:t>
                      </a:r>
                      <a:endParaRPr sz="1100">
                        <a:solidFill>
                          <a:schemeClr val="lt1"/>
                        </a:solidFill>
                        <a:latin typeface="Open Sans Medium"/>
                        <a:ea typeface="Open Sans Medium"/>
                        <a:cs typeface="Open Sans Medium"/>
                        <a:sym typeface="Open Sans Medium"/>
                      </a:endParaRPr>
                    </a:p>
                  </a:txBody>
                  <a:tcPr marL="91425" marR="91425" marT="91425" marB="91425">
                    <a:solidFill>
                      <a:srgbClr val="444444"/>
                    </a:solidFill>
                  </a:tcPr>
                </a:tc>
                <a:tc>
                  <a:txBody>
                    <a:bodyPr/>
                    <a:lstStyle/>
                    <a:p>
                      <a:pPr marL="0" lvl="0" indent="0" algn="ctr" rtl="0">
                        <a:spcBef>
                          <a:spcPts val="0"/>
                        </a:spcBef>
                        <a:spcAft>
                          <a:spcPts val="0"/>
                        </a:spcAft>
                        <a:buNone/>
                      </a:pPr>
                      <a:r>
                        <a:rPr lang="en" sz="1100">
                          <a:solidFill>
                            <a:schemeClr val="lt1"/>
                          </a:solidFill>
                          <a:latin typeface="Open Sans Medium"/>
                          <a:ea typeface="Open Sans Medium"/>
                          <a:cs typeface="Open Sans Medium"/>
                          <a:sym typeface="Open Sans Medium"/>
                        </a:rPr>
                        <a:t>D2 </a:t>
                      </a:r>
                      <a:endParaRPr sz="1100">
                        <a:solidFill>
                          <a:schemeClr val="lt1"/>
                        </a:solidFill>
                        <a:latin typeface="Open Sans Medium"/>
                        <a:ea typeface="Open Sans Medium"/>
                        <a:cs typeface="Open Sans Medium"/>
                        <a:sym typeface="Open Sans Medium"/>
                      </a:endParaRPr>
                    </a:p>
                  </a:txBody>
                  <a:tcPr marL="91425" marR="91425" marT="91425" marB="91425">
                    <a:solidFill>
                      <a:srgbClr val="444444"/>
                    </a:solidFill>
                  </a:tcPr>
                </a:tc>
                <a:tc>
                  <a:txBody>
                    <a:bodyPr/>
                    <a:lstStyle/>
                    <a:p>
                      <a:pPr marL="0" lvl="0" indent="0" algn="ctr" rtl="0">
                        <a:spcBef>
                          <a:spcPts val="0"/>
                        </a:spcBef>
                        <a:spcAft>
                          <a:spcPts val="0"/>
                        </a:spcAft>
                        <a:buNone/>
                      </a:pPr>
                      <a:r>
                        <a:rPr lang="en" sz="1100">
                          <a:solidFill>
                            <a:schemeClr val="lt1"/>
                          </a:solidFill>
                          <a:latin typeface="Open Sans Medium"/>
                          <a:ea typeface="Open Sans Medium"/>
                          <a:cs typeface="Open Sans Medium"/>
                          <a:sym typeface="Open Sans Medium"/>
                        </a:rPr>
                        <a:t>D3 </a:t>
                      </a:r>
                      <a:endParaRPr sz="1100">
                        <a:solidFill>
                          <a:schemeClr val="lt1"/>
                        </a:solidFill>
                        <a:latin typeface="Open Sans Medium"/>
                        <a:ea typeface="Open Sans Medium"/>
                        <a:cs typeface="Open Sans Medium"/>
                        <a:sym typeface="Open Sans Medium"/>
                      </a:endParaRPr>
                    </a:p>
                  </a:txBody>
                  <a:tcPr marL="91425" marR="91425" marT="91425" marB="91425">
                    <a:solidFill>
                      <a:srgbClr val="444444"/>
                    </a:solidFill>
                  </a:tcPr>
                </a:tc>
                <a:tc>
                  <a:txBody>
                    <a:bodyPr/>
                    <a:lstStyle/>
                    <a:p>
                      <a:pPr marL="0" lvl="0" indent="0" algn="ctr" rtl="0">
                        <a:spcBef>
                          <a:spcPts val="0"/>
                        </a:spcBef>
                        <a:spcAft>
                          <a:spcPts val="0"/>
                        </a:spcAft>
                        <a:buNone/>
                      </a:pPr>
                      <a:r>
                        <a:rPr lang="en" sz="1100">
                          <a:solidFill>
                            <a:schemeClr val="lt1"/>
                          </a:solidFill>
                          <a:latin typeface="Open Sans Medium"/>
                          <a:ea typeface="Open Sans Medium"/>
                          <a:cs typeface="Open Sans Medium"/>
                          <a:sym typeface="Open Sans Medium"/>
                        </a:rPr>
                        <a:t>L </a:t>
                      </a:r>
                      <a:endParaRPr sz="1100">
                        <a:solidFill>
                          <a:schemeClr val="lt1"/>
                        </a:solidFill>
                        <a:latin typeface="Open Sans Medium"/>
                        <a:ea typeface="Open Sans Medium"/>
                        <a:cs typeface="Open Sans Medium"/>
                        <a:sym typeface="Open Sans Medium"/>
                      </a:endParaRPr>
                    </a:p>
                  </a:txBody>
                  <a:tcPr marL="91425" marR="91425" marT="91425" marB="91425">
                    <a:solidFill>
                      <a:srgbClr val="444444"/>
                    </a:solidFill>
                  </a:tcPr>
                </a:tc>
                <a:extLst>
                  <a:ext uri="{0D108BD9-81ED-4DB2-BD59-A6C34878D82A}">
                    <a16:rowId xmlns:a16="http://schemas.microsoft.com/office/drawing/2014/main" val="10000"/>
                  </a:ext>
                </a:extLst>
              </a:tr>
              <a:tr h="303450">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5</a:t>
                      </a:r>
                      <a:r>
                        <a:rPr lang="en" sz="1100">
                          <a:solidFill>
                            <a:schemeClr val="accent1"/>
                          </a:solidFill>
                          <a:latin typeface="Open Sans Medium"/>
                          <a:ea typeface="Open Sans Medium"/>
                          <a:cs typeface="Open Sans Medium"/>
                          <a:sym typeface="Open Sans Medium"/>
                        </a:rPr>
                        <a:t>°</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30</a:t>
                      </a:r>
                      <a:r>
                        <a:rPr lang="en" sz="1100">
                          <a:solidFill>
                            <a:schemeClr val="accent1"/>
                          </a:solidFill>
                          <a:latin typeface="Open Sans Medium"/>
                          <a:ea typeface="Open Sans Medium"/>
                          <a:cs typeface="Open Sans Medium"/>
                          <a:sym typeface="Open Sans Medium"/>
                        </a:rPr>
                        <a:t>°</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0.55</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0.75</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0.36</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0.50</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1.30</a:t>
                      </a:r>
                      <a:endParaRPr sz="1100">
                        <a:latin typeface="Open Sans Medium"/>
                        <a:ea typeface="Open Sans Medium"/>
                        <a:cs typeface="Open Sans Medium"/>
                        <a:sym typeface="Open Sans Medium"/>
                      </a:endParaRPr>
                    </a:p>
                  </a:txBody>
                  <a:tcPr marL="91425" marR="91425" marT="91425" marB="91425"/>
                </a:tc>
                <a:extLst>
                  <a:ext uri="{0D108BD9-81ED-4DB2-BD59-A6C34878D82A}">
                    <a16:rowId xmlns:a16="http://schemas.microsoft.com/office/drawing/2014/main" val="10001"/>
                  </a:ext>
                </a:extLst>
              </a:tr>
              <a:tr h="303450">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11</a:t>
                      </a:r>
                      <a:r>
                        <a:rPr lang="en" sz="1100">
                          <a:solidFill>
                            <a:schemeClr val="accent1"/>
                          </a:solidFill>
                          <a:latin typeface="Open Sans Medium"/>
                          <a:ea typeface="Open Sans Medium"/>
                          <a:cs typeface="Open Sans Medium"/>
                          <a:sym typeface="Open Sans Medium"/>
                        </a:rPr>
                        <a:t>°</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30</a:t>
                      </a:r>
                      <a:r>
                        <a:rPr lang="en" sz="1100">
                          <a:solidFill>
                            <a:schemeClr val="accent1"/>
                          </a:solidFill>
                          <a:latin typeface="Open Sans Medium"/>
                          <a:ea typeface="Open Sans Medium"/>
                          <a:cs typeface="Open Sans Medium"/>
                          <a:sym typeface="Open Sans Medium"/>
                        </a:rPr>
                        <a:t>°</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0.71</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1.43</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0.54</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1.10</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2.14</a:t>
                      </a:r>
                      <a:endParaRPr sz="1100">
                        <a:latin typeface="Open Sans Medium"/>
                        <a:ea typeface="Open Sans Medium"/>
                        <a:cs typeface="Open Sans Medium"/>
                        <a:sym typeface="Open Sans Medium"/>
                      </a:endParaRPr>
                    </a:p>
                  </a:txBody>
                  <a:tcPr marL="91425" marR="91425" marT="91425" marB="91425"/>
                </a:tc>
                <a:extLst>
                  <a:ext uri="{0D108BD9-81ED-4DB2-BD59-A6C34878D82A}">
                    <a16:rowId xmlns:a16="http://schemas.microsoft.com/office/drawing/2014/main" val="10002"/>
                  </a:ext>
                </a:extLst>
              </a:tr>
              <a:tr h="303450">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17</a:t>
                      </a:r>
                      <a:r>
                        <a:rPr lang="en" sz="1100">
                          <a:solidFill>
                            <a:schemeClr val="accent1"/>
                          </a:solidFill>
                          <a:latin typeface="Open Sans Medium"/>
                          <a:ea typeface="Open Sans Medium"/>
                          <a:cs typeface="Open Sans Medium"/>
                          <a:sym typeface="Open Sans Medium"/>
                        </a:rPr>
                        <a:t>°</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30</a:t>
                      </a:r>
                      <a:r>
                        <a:rPr lang="en" sz="1100">
                          <a:solidFill>
                            <a:schemeClr val="accent1"/>
                          </a:solidFill>
                          <a:latin typeface="Open Sans Medium"/>
                          <a:ea typeface="Open Sans Medium"/>
                          <a:cs typeface="Open Sans Medium"/>
                          <a:sym typeface="Open Sans Medium"/>
                        </a:rPr>
                        <a:t>°</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1.00</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3.25</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0.88</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2.87</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4.25</a:t>
                      </a:r>
                      <a:endParaRPr sz="1100">
                        <a:latin typeface="Open Sans Medium"/>
                        <a:ea typeface="Open Sans Medium"/>
                        <a:cs typeface="Open Sans Medium"/>
                        <a:sym typeface="Open Sans Medium"/>
                      </a:endParaRPr>
                    </a:p>
                  </a:txBody>
                  <a:tcPr marL="91425" marR="91425" marT="91425" marB="91425"/>
                </a:tc>
                <a:extLst>
                  <a:ext uri="{0D108BD9-81ED-4DB2-BD59-A6C34878D82A}">
                    <a16:rowId xmlns:a16="http://schemas.microsoft.com/office/drawing/2014/main" val="10003"/>
                  </a:ext>
                </a:extLst>
              </a:tr>
              <a:tr h="303450">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5</a:t>
                      </a:r>
                      <a:r>
                        <a:rPr lang="en" sz="1100">
                          <a:solidFill>
                            <a:schemeClr val="accent1"/>
                          </a:solidFill>
                          <a:latin typeface="Open Sans Medium"/>
                          <a:ea typeface="Open Sans Medium"/>
                          <a:cs typeface="Open Sans Medium"/>
                          <a:sym typeface="Open Sans Medium"/>
                        </a:rPr>
                        <a:t>°</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25</a:t>
                      </a:r>
                      <a:r>
                        <a:rPr lang="en" sz="1100">
                          <a:solidFill>
                            <a:schemeClr val="accent1"/>
                          </a:solidFill>
                          <a:latin typeface="Open Sans Medium"/>
                          <a:ea typeface="Open Sans Medium"/>
                          <a:cs typeface="Open Sans Medium"/>
                          <a:sym typeface="Open Sans Medium"/>
                        </a:rPr>
                        <a:t>°</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0.71</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1.49</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0.39</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0.58</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1.76</a:t>
                      </a:r>
                      <a:endParaRPr sz="1100">
                        <a:latin typeface="Open Sans Medium"/>
                        <a:ea typeface="Open Sans Medium"/>
                        <a:cs typeface="Open Sans Medium"/>
                        <a:sym typeface="Open Sans Medium"/>
                      </a:endParaRPr>
                    </a:p>
                  </a:txBody>
                  <a:tcPr marL="91425" marR="91425" marT="91425" marB="91425"/>
                </a:tc>
                <a:extLst>
                  <a:ext uri="{0D108BD9-81ED-4DB2-BD59-A6C34878D82A}">
                    <a16:rowId xmlns:a16="http://schemas.microsoft.com/office/drawing/2014/main" val="10004"/>
                  </a:ext>
                </a:extLst>
              </a:tr>
              <a:tr h="303450">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11</a:t>
                      </a:r>
                      <a:r>
                        <a:rPr lang="en" sz="1100">
                          <a:solidFill>
                            <a:schemeClr val="accent1"/>
                          </a:solidFill>
                          <a:latin typeface="Open Sans Medium"/>
                          <a:ea typeface="Open Sans Medium"/>
                          <a:cs typeface="Open Sans Medium"/>
                          <a:sym typeface="Open Sans Medium"/>
                        </a:rPr>
                        <a:t>°</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25</a:t>
                      </a:r>
                      <a:r>
                        <a:rPr lang="en" sz="1100">
                          <a:solidFill>
                            <a:schemeClr val="accent1"/>
                          </a:solidFill>
                          <a:latin typeface="Open Sans Medium"/>
                          <a:ea typeface="Open Sans Medium"/>
                          <a:cs typeface="Open Sans Medium"/>
                          <a:sym typeface="Open Sans Medium"/>
                        </a:rPr>
                        <a:t>°</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1.00</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2.43</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0.66</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1.6</a:t>
                      </a:r>
                      <a:endParaRPr sz="1100">
                        <a:latin typeface="Open Sans Medium"/>
                        <a:ea typeface="Open Sans Medium"/>
                        <a:cs typeface="Open Sans Medium"/>
                        <a:sym typeface="Open Sans Medium"/>
                      </a:endParaRPr>
                    </a:p>
                  </a:txBody>
                  <a:tcPr marL="91425" marR="91425" marT="91425" marB="91425"/>
                </a:tc>
                <a:tc>
                  <a:txBody>
                    <a:bodyPr/>
                    <a:lstStyle/>
                    <a:p>
                      <a:pPr marL="0" lvl="0" indent="0" algn="l" rtl="0">
                        <a:spcBef>
                          <a:spcPts val="0"/>
                        </a:spcBef>
                        <a:spcAft>
                          <a:spcPts val="0"/>
                        </a:spcAft>
                        <a:buNone/>
                      </a:pPr>
                      <a:r>
                        <a:rPr lang="en" sz="1100">
                          <a:latin typeface="Open Sans Medium"/>
                          <a:ea typeface="Open Sans Medium"/>
                          <a:cs typeface="Open Sans Medium"/>
                          <a:sym typeface="Open Sans Medium"/>
                        </a:rPr>
                        <a:t>3.43</a:t>
                      </a:r>
                      <a:endParaRPr sz="1100">
                        <a:latin typeface="Open Sans Medium"/>
                        <a:ea typeface="Open Sans Medium"/>
                        <a:cs typeface="Open Sans Medium"/>
                        <a:sym typeface="Open Sans Medium"/>
                      </a:endParaRPr>
                    </a:p>
                  </a:txBody>
                  <a:tcPr marL="91425" marR="91425" marT="91425" marB="91425"/>
                </a:tc>
                <a:extLst>
                  <a:ext uri="{0D108BD9-81ED-4DB2-BD59-A6C34878D82A}">
                    <a16:rowId xmlns:a16="http://schemas.microsoft.com/office/drawing/2014/main" val="10005"/>
                  </a:ext>
                </a:extLst>
              </a:tr>
            </a:tbl>
          </a:graphicData>
        </a:graphic>
      </p:graphicFrame>
      <p:sp>
        <p:nvSpPr>
          <p:cNvPr id="631" name="Google Shape;631;p35"/>
          <p:cNvSpPr txBox="1"/>
          <p:nvPr/>
        </p:nvSpPr>
        <p:spPr>
          <a:xfrm>
            <a:off x="952525" y="3117650"/>
            <a:ext cx="41802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sz="1000" i="1">
                <a:solidFill>
                  <a:schemeClr val="dk2"/>
                </a:solidFill>
                <a:latin typeface="Open Sans"/>
                <a:ea typeface="Open Sans"/>
                <a:cs typeface="Open Sans"/>
                <a:sym typeface="Open Sans"/>
              </a:rPr>
              <a:t>Geometric dimensions in [cm] which fit within volume requirements for a range of half angle FOV and exclusion angles</a:t>
            </a:r>
            <a:endParaRPr sz="800" i="1">
              <a:latin typeface="Open Sans"/>
              <a:ea typeface="Open Sans"/>
              <a:cs typeface="Open Sans"/>
              <a:sym typeface="Open Sans"/>
            </a:endParaRPr>
          </a:p>
        </p:txBody>
      </p:sp>
      <p:pic>
        <p:nvPicPr>
          <p:cNvPr id="632" name="Google Shape;632;p35"/>
          <p:cNvPicPr preferRelativeResize="0"/>
          <p:nvPr/>
        </p:nvPicPr>
        <p:blipFill>
          <a:blip r:embed="rId3">
            <a:alphaModFix/>
          </a:blip>
          <a:stretch>
            <a:fillRect/>
          </a:stretch>
        </p:blipFill>
        <p:spPr>
          <a:xfrm>
            <a:off x="5307900" y="189708"/>
            <a:ext cx="3713249" cy="4205843"/>
          </a:xfrm>
          <a:prstGeom prst="rect">
            <a:avLst/>
          </a:prstGeom>
          <a:noFill/>
          <a:ln>
            <a:noFill/>
          </a:ln>
        </p:spPr>
      </p:pic>
      <p:sp>
        <p:nvSpPr>
          <p:cNvPr id="633" name="Google Shape;633;p35"/>
          <p:cNvSpPr txBox="1">
            <a:spLocks noGrp="1"/>
          </p:cNvSpPr>
          <p:nvPr>
            <p:ph type="title"/>
          </p:nvPr>
        </p:nvSpPr>
        <p:spPr>
          <a:xfrm>
            <a:off x="311700" y="7780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Optics: Baffle (Field of View)</a:t>
            </a:r>
            <a:endParaRPr/>
          </a:p>
        </p:txBody>
      </p:sp>
      <p:graphicFrame>
        <p:nvGraphicFramePr>
          <p:cNvPr id="634" name="Google Shape;634;p35"/>
          <p:cNvGraphicFramePr/>
          <p:nvPr/>
        </p:nvGraphicFramePr>
        <p:xfrm>
          <a:off x="764413" y="3819505"/>
          <a:ext cx="4851425" cy="585631"/>
        </p:xfrm>
        <a:graphic>
          <a:graphicData uri="http://schemas.openxmlformats.org/drawingml/2006/table">
            <a:tbl>
              <a:tblPr>
                <a:noFill/>
                <a:tableStyleId>{B2F38D85-F547-4F7B-9B82-5784A237A3E8}</a:tableStyleId>
              </a:tblPr>
              <a:tblGrid>
                <a:gridCol w="3365975">
                  <a:extLst>
                    <a:ext uri="{9D8B030D-6E8A-4147-A177-3AD203B41FA5}">
                      <a16:colId xmlns:a16="http://schemas.microsoft.com/office/drawing/2014/main" val="20000"/>
                    </a:ext>
                  </a:extLst>
                </a:gridCol>
                <a:gridCol w="1485450">
                  <a:extLst>
                    <a:ext uri="{9D8B030D-6E8A-4147-A177-3AD203B41FA5}">
                      <a16:colId xmlns:a16="http://schemas.microsoft.com/office/drawing/2014/main" val="20001"/>
                    </a:ext>
                  </a:extLst>
                </a:gridCol>
              </a:tblGrid>
              <a:tr h="515700">
                <a:tc>
                  <a:txBody>
                    <a:bodyPr/>
                    <a:lstStyle/>
                    <a:p>
                      <a:pPr marL="0" lvl="0" indent="0" algn="l" rtl="0">
                        <a:lnSpc>
                          <a:spcPct val="115000"/>
                        </a:lnSpc>
                        <a:spcBef>
                          <a:spcPts val="0"/>
                        </a:spcBef>
                        <a:spcAft>
                          <a:spcPts val="0"/>
                        </a:spcAft>
                        <a:buNone/>
                      </a:pPr>
                      <a:r>
                        <a:rPr lang="en" sz="1200">
                          <a:solidFill>
                            <a:srgbClr val="221E1F"/>
                          </a:solidFill>
                        </a:rPr>
                        <a:t>DR 5.2: The baffle shall reduce stray light with an </a:t>
                      </a:r>
                      <a:r>
                        <a:rPr lang="en" sz="1200" b="1">
                          <a:solidFill>
                            <a:srgbClr val="221E1F"/>
                          </a:solidFill>
                        </a:rPr>
                        <a:t>exclusion angle of 30 deg or less.</a:t>
                      </a:r>
                      <a:endParaRPr b="1">
                        <a:solidFill>
                          <a:srgbClr val="221E1F"/>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FEASIBLE</a:t>
                      </a:r>
                      <a:endParaRPr b="1"/>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0"/>
                  </a:ext>
                </a:extLst>
              </a:tr>
            </a:tbl>
          </a:graphicData>
        </a:graphic>
      </p:graphicFrame>
      <p:pic>
        <p:nvPicPr>
          <p:cNvPr id="635" name="Google Shape;635;p35"/>
          <p:cNvPicPr preferRelativeResize="0"/>
          <p:nvPr/>
        </p:nvPicPr>
        <p:blipFill rotWithShape="1">
          <a:blip r:embed="rId4">
            <a:alphaModFix/>
          </a:blip>
          <a:srcRect l="40850" t="3505" r="12538" b="35848"/>
          <a:stretch/>
        </p:blipFill>
        <p:spPr>
          <a:xfrm>
            <a:off x="71150" y="51350"/>
            <a:ext cx="905823" cy="769201"/>
          </a:xfrm>
          <a:prstGeom prst="rect">
            <a:avLst/>
          </a:prstGeom>
          <a:noFill/>
          <a:ln>
            <a:noFill/>
          </a:ln>
        </p:spPr>
      </p:pic>
      <p:sp>
        <p:nvSpPr>
          <p:cNvPr id="636" name="Google Shape;636;p35"/>
          <p:cNvSpPr/>
          <p:nvPr/>
        </p:nvSpPr>
        <p:spPr>
          <a:xfrm>
            <a:off x="563200" y="117350"/>
            <a:ext cx="413700" cy="6372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36"/>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Lens: LSM Detection Capability</a:t>
            </a:r>
            <a:endParaRPr/>
          </a:p>
        </p:txBody>
      </p:sp>
      <p:sp>
        <p:nvSpPr>
          <p:cNvPr id="642" name="Google Shape;642;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643" name="Google Shape;643;p36"/>
          <p:cNvPicPr preferRelativeResize="0"/>
          <p:nvPr/>
        </p:nvPicPr>
        <p:blipFill rotWithShape="1">
          <a:blip r:embed="rId3">
            <a:alphaModFix/>
          </a:blip>
          <a:srcRect/>
          <a:stretch/>
        </p:blipFill>
        <p:spPr>
          <a:xfrm>
            <a:off x="3385410" y="2664325"/>
            <a:ext cx="3739290" cy="1979026"/>
          </a:xfrm>
          <a:prstGeom prst="rect">
            <a:avLst/>
          </a:prstGeom>
          <a:noFill/>
          <a:ln>
            <a:noFill/>
          </a:ln>
        </p:spPr>
      </p:pic>
      <p:graphicFrame>
        <p:nvGraphicFramePr>
          <p:cNvPr id="644" name="Google Shape;644;p36"/>
          <p:cNvGraphicFramePr/>
          <p:nvPr/>
        </p:nvGraphicFramePr>
        <p:xfrm>
          <a:off x="7208550" y="3317688"/>
          <a:ext cx="1812600" cy="808950"/>
        </p:xfrm>
        <a:graphic>
          <a:graphicData uri="http://schemas.openxmlformats.org/drawingml/2006/table">
            <a:tbl>
              <a:tblPr>
                <a:noFill/>
                <a:tableStyleId>{B2F38D85-F547-4F7B-9B82-5784A237A3E8}</a:tableStyleId>
              </a:tblPr>
              <a:tblGrid>
                <a:gridCol w="895225">
                  <a:extLst>
                    <a:ext uri="{9D8B030D-6E8A-4147-A177-3AD203B41FA5}">
                      <a16:colId xmlns:a16="http://schemas.microsoft.com/office/drawing/2014/main" val="20000"/>
                    </a:ext>
                  </a:extLst>
                </a:gridCol>
                <a:gridCol w="917375">
                  <a:extLst>
                    <a:ext uri="{9D8B030D-6E8A-4147-A177-3AD203B41FA5}">
                      <a16:colId xmlns:a16="http://schemas.microsoft.com/office/drawing/2014/main" val="20001"/>
                    </a:ext>
                  </a:extLst>
                </a:gridCol>
              </a:tblGrid>
              <a:tr h="808950">
                <a:tc>
                  <a:txBody>
                    <a:bodyPr/>
                    <a:lstStyle/>
                    <a:p>
                      <a:pPr marL="0" lvl="0" indent="0" algn="l" rtl="0">
                        <a:spcBef>
                          <a:spcPts val="0"/>
                        </a:spcBef>
                        <a:spcAft>
                          <a:spcPts val="0"/>
                        </a:spcAft>
                        <a:buNone/>
                      </a:pPr>
                      <a:r>
                        <a:rPr lang="en" sz="1000">
                          <a:solidFill>
                            <a:schemeClr val="accent1"/>
                          </a:solidFill>
                        </a:rPr>
                        <a:t>Lenses are compatible with star magnitudes.</a:t>
                      </a:r>
                      <a:endParaRPr sz="7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b="1"/>
                        <a:t>FEASIBLE</a:t>
                      </a:r>
                      <a:endParaRPr sz="1100"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0"/>
                  </a:ext>
                </a:extLst>
              </a:tr>
            </a:tbl>
          </a:graphicData>
        </a:graphic>
      </p:graphicFrame>
      <p:sp>
        <p:nvSpPr>
          <p:cNvPr id="645" name="Google Shape;64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646" name="Google Shape;646;p36"/>
          <p:cNvSpPr txBox="1"/>
          <p:nvPr/>
        </p:nvSpPr>
        <p:spPr>
          <a:xfrm>
            <a:off x="436200" y="3045763"/>
            <a:ext cx="16419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900" b="1" u="sng">
                <a:solidFill>
                  <a:schemeClr val="dk2"/>
                </a:solidFill>
                <a:latin typeface="Open Sans"/>
                <a:ea typeface="Open Sans"/>
                <a:cs typeface="Open Sans"/>
                <a:sym typeface="Open Sans"/>
              </a:rPr>
              <a:t>Ex. LS-6020 </a:t>
            </a:r>
            <a:endParaRPr sz="1500" b="1" u="sng"/>
          </a:p>
        </p:txBody>
      </p:sp>
      <p:sp>
        <p:nvSpPr>
          <p:cNvPr id="647" name="Google Shape;647;p36"/>
          <p:cNvSpPr txBox="1"/>
          <p:nvPr/>
        </p:nvSpPr>
        <p:spPr>
          <a:xfrm>
            <a:off x="519625" y="3473650"/>
            <a:ext cx="2923800" cy="1169700"/>
          </a:xfrm>
          <a:prstGeom prst="rect">
            <a:avLst/>
          </a:prstGeom>
          <a:noFill/>
          <a:ln>
            <a:noFill/>
          </a:ln>
        </p:spPr>
        <p:txBody>
          <a:bodyPr spcFirstLastPara="1" wrap="square" lIns="91425" tIns="91425" rIns="91425" bIns="91425" anchor="t" anchorCtr="0">
            <a:spAutoFit/>
          </a:bodyPr>
          <a:lstStyle/>
          <a:p>
            <a:pPr marL="457200" lvl="0" indent="-330200" algn="l" rtl="0">
              <a:lnSpc>
                <a:spcPct val="100000"/>
              </a:lnSpc>
              <a:spcBef>
                <a:spcPts val="0"/>
              </a:spcBef>
              <a:spcAft>
                <a:spcPts val="0"/>
              </a:spcAft>
              <a:buClr>
                <a:schemeClr val="dk2"/>
              </a:buClr>
              <a:buSzPts val="1600"/>
              <a:buFont typeface="Open Sans"/>
              <a:buChar char="●"/>
            </a:pPr>
            <a:r>
              <a:rPr lang="en" sz="1600">
                <a:solidFill>
                  <a:schemeClr val="dk2"/>
                </a:solidFill>
                <a:latin typeface="Open Sans"/>
                <a:ea typeface="Open Sans"/>
                <a:cs typeface="Open Sans"/>
                <a:sym typeface="Open Sans"/>
              </a:rPr>
              <a:t>F/# = 2.2 </a:t>
            </a:r>
            <a:endParaRPr sz="1600">
              <a:solidFill>
                <a:schemeClr val="dk2"/>
              </a:solidFill>
              <a:latin typeface="Open Sans"/>
              <a:ea typeface="Open Sans"/>
              <a:cs typeface="Open Sans"/>
              <a:sym typeface="Open Sans"/>
            </a:endParaRPr>
          </a:p>
          <a:p>
            <a:pPr marL="457200" lvl="0" indent="-330200" algn="l" rtl="0">
              <a:lnSpc>
                <a:spcPct val="100000"/>
              </a:lnSpc>
              <a:spcBef>
                <a:spcPts val="0"/>
              </a:spcBef>
              <a:spcAft>
                <a:spcPts val="0"/>
              </a:spcAft>
              <a:buClr>
                <a:schemeClr val="dk2"/>
              </a:buClr>
              <a:buSzPts val="1600"/>
              <a:buFont typeface="Open Sans"/>
              <a:buChar char="●"/>
            </a:pPr>
            <a:r>
              <a:rPr lang="en" sz="1600">
                <a:solidFill>
                  <a:schemeClr val="dk2"/>
                </a:solidFill>
                <a:latin typeface="Open Sans"/>
                <a:ea typeface="Open Sans"/>
                <a:cs typeface="Open Sans"/>
                <a:sym typeface="Open Sans"/>
              </a:rPr>
              <a:t>Focal Length = 6.0mm</a:t>
            </a:r>
            <a:endParaRPr sz="1600">
              <a:solidFill>
                <a:schemeClr val="dk2"/>
              </a:solidFill>
              <a:latin typeface="Open Sans"/>
              <a:ea typeface="Open Sans"/>
              <a:cs typeface="Open Sans"/>
              <a:sym typeface="Open Sans"/>
            </a:endParaRPr>
          </a:p>
          <a:p>
            <a:pPr marL="457200" lvl="0" indent="-330200" algn="l" rtl="0">
              <a:lnSpc>
                <a:spcPct val="100000"/>
              </a:lnSpc>
              <a:spcBef>
                <a:spcPts val="0"/>
              </a:spcBef>
              <a:spcAft>
                <a:spcPts val="0"/>
              </a:spcAft>
              <a:buClr>
                <a:schemeClr val="dk2"/>
              </a:buClr>
              <a:buSzPts val="1600"/>
              <a:buFont typeface="Open Sans"/>
              <a:buChar char="●"/>
            </a:pPr>
            <a:r>
              <a:rPr lang="en" sz="1600">
                <a:solidFill>
                  <a:schemeClr val="dk2"/>
                </a:solidFill>
                <a:latin typeface="Open Sans"/>
                <a:ea typeface="Open Sans"/>
                <a:cs typeface="Open Sans"/>
                <a:sym typeface="Open Sans"/>
              </a:rPr>
              <a:t>Aperture = 2.72mm</a:t>
            </a:r>
            <a:endParaRPr sz="1600">
              <a:solidFill>
                <a:schemeClr val="dk2"/>
              </a:solidFill>
              <a:latin typeface="Open Sans"/>
              <a:ea typeface="Open Sans"/>
              <a:cs typeface="Open Sans"/>
              <a:sym typeface="Open Sans"/>
            </a:endParaRPr>
          </a:p>
          <a:p>
            <a:pPr marL="457200" lvl="0" indent="-330200" algn="l" rtl="0">
              <a:lnSpc>
                <a:spcPct val="100000"/>
              </a:lnSpc>
              <a:spcBef>
                <a:spcPts val="0"/>
              </a:spcBef>
              <a:spcAft>
                <a:spcPts val="0"/>
              </a:spcAft>
              <a:buClr>
                <a:schemeClr val="dk2"/>
              </a:buClr>
              <a:buSzPts val="1600"/>
              <a:buFont typeface="Open Sans"/>
              <a:buChar char="●"/>
            </a:pPr>
            <a:r>
              <a:rPr lang="en" sz="1600">
                <a:solidFill>
                  <a:schemeClr val="dk2"/>
                </a:solidFill>
                <a:latin typeface="Open Sans"/>
                <a:ea typeface="Open Sans"/>
                <a:cs typeface="Open Sans"/>
                <a:sym typeface="Open Sans"/>
              </a:rPr>
              <a:t>Without IR Filter</a:t>
            </a:r>
            <a:endParaRPr sz="1600">
              <a:solidFill>
                <a:schemeClr val="dk2"/>
              </a:solidFill>
              <a:latin typeface="Open Sans"/>
              <a:ea typeface="Open Sans"/>
              <a:cs typeface="Open Sans"/>
              <a:sym typeface="Open Sans"/>
            </a:endParaRPr>
          </a:p>
        </p:txBody>
      </p:sp>
      <p:pic>
        <p:nvPicPr>
          <p:cNvPr id="648" name="Google Shape;648;p36"/>
          <p:cNvPicPr preferRelativeResize="0"/>
          <p:nvPr/>
        </p:nvPicPr>
        <p:blipFill>
          <a:blip r:embed="rId4">
            <a:alphaModFix/>
          </a:blip>
          <a:stretch>
            <a:fillRect/>
          </a:stretch>
        </p:blipFill>
        <p:spPr>
          <a:xfrm>
            <a:off x="3706797" y="982125"/>
            <a:ext cx="5041053" cy="1652800"/>
          </a:xfrm>
          <a:prstGeom prst="rect">
            <a:avLst/>
          </a:prstGeom>
          <a:noFill/>
          <a:ln w="19050" cap="flat" cmpd="sng">
            <a:solidFill>
              <a:srgbClr val="222222"/>
            </a:solidFill>
            <a:prstDash val="solid"/>
            <a:round/>
            <a:headEnd type="none" w="sm" len="sm"/>
            <a:tailEnd type="none" w="sm" len="sm"/>
          </a:ln>
        </p:spPr>
      </p:pic>
      <p:sp>
        <p:nvSpPr>
          <p:cNvPr id="649" name="Google Shape;649;p36"/>
          <p:cNvSpPr txBox="1"/>
          <p:nvPr/>
        </p:nvSpPr>
        <p:spPr>
          <a:xfrm>
            <a:off x="311700" y="931050"/>
            <a:ext cx="3395100" cy="24012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Open Sans"/>
              <a:buChar char="➢"/>
            </a:pPr>
            <a:r>
              <a:rPr lang="en" sz="1600">
                <a:latin typeface="Open Sans"/>
                <a:ea typeface="Open Sans"/>
                <a:cs typeface="Open Sans"/>
                <a:sym typeface="Open Sans"/>
              </a:rPr>
              <a:t>Focal Length, 𝑓, drives ability to detect optimal Limiting Stellar Magnitude (LSM)</a:t>
            </a:r>
            <a:endParaRPr sz="1600">
              <a:latin typeface="Open Sans"/>
              <a:ea typeface="Open Sans"/>
              <a:cs typeface="Open Sans"/>
              <a:sym typeface="Open Sans"/>
            </a:endParaRPr>
          </a:p>
          <a:p>
            <a:pPr marL="457200" lvl="0" indent="0" algn="l" rtl="0">
              <a:spcBef>
                <a:spcPts val="0"/>
              </a:spcBef>
              <a:spcAft>
                <a:spcPts val="0"/>
              </a:spcAft>
              <a:buNone/>
            </a:pPr>
            <a:endParaRPr sz="1600">
              <a:latin typeface="Open Sans"/>
              <a:ea typeface="Open Sans"/>
              <a:cs typeface="Open Sans"/>
              <a:sym typeface="Open Sans"/>
            </a:endParaRPr>
          </a:p>
          <a:p>
            <a:pPr marL="0" lvl="0" indent="457200" algn="l" rtl="0">
              <a:spcBef>
                <a:spcPts val="0"/>
              </a:spcBef>
              <a:spcAft>
                <a:spcPts val="0"/>
              </a:spcAft>
              <a:buNone/>
            </a:pPr>
            <a:endParaRPr sz="1600">
              <a:latin typeface="Open Sans"/>
              <a:ea typeface="Open Sans"/>
              <a:cs typeface="Open Sans"/>
              <a:sym typeface="Open Sans"/>
            </a:endParaRPr>
          </a:p>
          <a:p>
            <a:pPr marL="0" lvl="0" indent="0" algn="l" rtl="0">
              <a:spcBef>
                <a:spcPts val="0"/>
              </a:spcBef>
              <a:spcAft>
                <a:spcPts val="0"/>
              </a:spcAft>
              <a:buNone/>
            </a:pPr>
            <a:endParaRPr sz="1600">
              <a:latin typeface="Open Sans"/>
              <a:ea typeface="Open Sans"/>
              <a:cs typeface="Open Sans"/>
              <a:sym typeface="Open Sans"/>
            </a:endParaRPr>
          </a:p>
          <a:p>
            <a:pPr marL="457200" lvl="0" indent="-330200" algn="l" rtl="0">
              <a:spcBef>
                <a:spcPts val="0"/>
              </a:spcBef>
              <a:spcAft>
                <a:spcPts val="0"/>
              </a:spcAft>
              <a:buSzPts val="1600"/>
              <a:buFont typeface="Open Sans"/>
              <a:buChar char="➢"/>
            </a:pPr>
            <a:r>
              <a:rPr lang="en" sz="1600">
                <a:latin typeface="Open Sans"/>
                <a:ea typeface="Open Sans"/>
                <a:cs typeface="Open Sans"/>
                <a:sym typeface="Open Sans"/>
              </a:rPr>
              <a:t>For LSM of +6.5 requires minimum 𝑓 of 5mm</a:t>
            </a:r>
            <a:endParaRPr sz="1600">
              <a:latin typeface="Open Sans"/>
              <a:ea typeface="Open Sans"/>
              <a:cs typeface="Open Sans"/>
              <a:sym typeface="Open Sans"/>
            </a:endParaRPr>
          </a:p>
          <a:p>
            <a:pPr marL="0" lvl="0" indent="0" algn="l" rtl="0">
              <a:spcBef>
                <a:spcPts val="0"/>
              </a:spcBef>
              <a:spcAft>
                <a:spcPts val="0"/>
              </a:spcAft>
              <a:buNone/>
            </a:pPr>
            <a:endParaRPr sz="1600">
              <a:latin typeface="Open Sans"/>
              <a:ea typeface="Open Sans"/>
              <a:cs typeface="Open Sans"/>
              <a:sym typeface="Open Sans"/>
            </a:endParaRPr>
          </a:p>
        </p:txBody>
      </p:sp>
      <p:sp>
        <p:nvSpPr>
          <p:cNvPr id="650" name="Google Shape;650;p36"/>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651" name="Google Shape;651;p36"/>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652" name="Google Shape;652;p36"/>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653" name="Google Shape;653;p36"/>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654" name="Google Shape;654;p36"/>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5" name="Google Shape;655;p36"/>
          <p:cNvPicPr preferRelativeResize="0"/>
          <p:nvPr/>
        </p:nvPicPr>
        <p:blipFill>
          <a:blip r:embed="rId5">
            <a:alphaModFix/>
          </a:blip>
          <a:stretch>
            <a:fillRect/>
          </a:stretch>
        </p:blipFill>
        <p:spPr>
          <a:xfrm>
            <a:off x="1047690" y="1974662"/>
            <a:ext cx="1923100" cy="313975"/>
          </a:xfrm>
          <a:prstGeom prst="rect">
            <a:avLst/>
          </a:prstGeom>
          <a:noFill/>
          <a:ln>
            <a:noFill/>
          </a:ln>
        </p:spPr>
      </p:pic>
      <p:pic>
        <p:nvPicPr>
          <p:cNvPr id="656" name="Google Shape;656;p36"/>
          <p:cNvPicPr preferRelativeResize="0"/>
          <p:nvPr/>
        </p:nvPicPr>
        <p:blipFill rotWithShape="1">
          <a:blip r:embed="rId6">
            <a:alphaModFix/>
          </a:blip>
          <a:srcRect l="40850" t="3505" r="12538" b="35848"/>
          <a:stretch/>
        </p:blipFill>
        <p:spPr>
          <a:xfrm>
            <a:off x="71150" y="51350"/>
            <a:ext cx="905823" cy="769201"/>
          </a:xfrm>
          <a:prstGeom prst="rect">
            <a:avLst/>
          </a:prstGeom>
          <a:noFill/>
          <a:ln>
            <a:noFill/>
          </a:ln>
        </p:spPr>
      </p:pic>
      <p:sp>
        <p:nvSpPr>
          <p:cNvPr id="657" name="Google Shape;657;p36"/>
          <p:cNvSpPr/>
          <p:nvPr/>
        </p:nvSpPr>
        <p:spPr>
          <a:xfrm>
            <a:off x="563200" y="277550"/>
            <a:ext cx="241800" cy="3387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37"/>
          <p:cNvPicPr preferRelativeResize="0"/>
          <p:nvPr/>
        </p:nvPicPr>
        <p:blipFill>
          <a:blip r:embed="rId3">
            <a:alphaModFix/>
          </a:blip>
          <a:stretch>
            <a:fillRect/>
          </a:stretch>
        </p:blipFill>
        <p:spPr>
          <a:xfrm>
            <a:off x="3932250" y="1486848"/>
            <a:ext cx="1084490" cy="1160700"/>
          </a:xfrm>
          <a:prstGeom prst="rect">
            <a:avLst/>
          </a:prstGeom>
          <a:noFill/>
          <a:ln>
            <a:noFill/>
          </a:ln>
        </p:spPr>
      </p:pic>
      <p:sp>
        <p:nvSpPr>
          <p:cNvPr id="663" name="Google Shape;663;p37"/>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Lens: Optical Formats </a:t>
            </a:r>
            <a:endParaRPr/>
          </a:p>
        </p:txBody>
      </p:sp>
      <p:sp>
        <p:nvSpPr>
          <p:cNvPr id="664" name="Google Shape;664;p37"/>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665" name="Google Shape;665;p37"/>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666" name="Google Shape;666;p37"/>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667" name="Google Shape;667;p37"/>
          <p:cNvSpPr txBox="1"/>
          <p:nvPr/>
        </p:nvSpPr>
        <p:spPr>
          <a:xfrm>
            <a:off x="696405" y="972500"/>
            <a:ext cx="1751100" cy="44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700" b="1">
                <a:solidFill>
                  <a:schemeClr val="dk2"/>
                </a:solidFill>
                <a:latin typeface="Open Sans"/>
                <a:ea typeface="Open Sans"/>
                <a:cs typeface="Open Sans"/>
                <a:sym typeface="Open Sans"/>
              </a:rPr>
              <a:t>Image Format</a:t>
            </a:r>
            <a:endParaRPr sz="1300" b="1"/>
          </a:p>
        </p:txBody>
      </p:sp>
      <p:sp>
        <p:nvSpPr>
          <p:cNvPr id="668" name="Google Shape;668;p37"/>
          <p:cNvSpPr txBox="1"/>
          <p:nvPr/>
        </p:nvSpPr>
        <p:spPr>
          <a:xfrm>
            <a:off x="3736300" y="995588"/>
            <a:ext cx="2789400" cy="44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700" b="1">
                <a:solidFill>
                  <a:schemeClr val="dk2"/>
                </a:solidFill>
                <a:latin typeface="Open Sans"/>
                <a:ea typeface="Open Sans"/>
                <a:cs typeface="Open Sans"/>
                <a:sym typeface="Open Sans"/>
              </a:rPr>
              <a:t>Sensor/Lens Interface</a:t>
            </a:r>
            <a:endParaRPr sz="1300" b="1"/>
          </a:p>
        </p:txBody>
      </p:sp>
      <p:sp>
        <p:nvSpPr>
          <p:cNvPr id="669" name="Google Shape;669;p37"/>
          <p:cNvSpPr txBox="1"/>
          <p:nvPr/>
        </p:nvSpPr>
        <p:spPr>
          <a:xfrm>
            <a:off x="4305850" y="2692388"/>
            <a:ext cx="16503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800" i="1">
                <a:solidFill>
                  <a:schemeClr val="dk2"/>
                </a:solidFill>
                <a:latin typeface="Open Sans"/>
                <a:ea typeface="Open Sans"/>
                <a:cs typeface="Open Sans"/>
                <a:sym typeface="Open Sans"/>
              </a:rPr>
              <a:t>Standard M12 board Mount</a:t>
            </a:r>
            <a:endParaRPr sz="400" i="1"/>
          </a:p>
        </p:txBody>
      </p:sp>
      <p:pic>
        <p:nvPicPr>
          <p:cNvPr id="670" name="Google Shape;670;p37"/>
          <p:cNvPicPr preferRelativeResize="0"/>
          <p:nvPr/>
        </p:nvPicPr>
        <p:blipFill>
          <a:blip r:embed="rId4">
            <a:alphaModFix/>
          </a:blip>
          <a:stretch>
            <a:fillRect/>
          </a:stretch>
        </p:blipFill>
        <p:spPr>
          <a:xfrm>
            <a:off x="5009250" y="1497538"/>
            <a:ext cx="1402501" cy="1139301"/>
          </a:xfrm>
          <a:prstGeom prst="rect">
            <a:avLst/>
          </a:prstGeom>
          <a:noFill/>
          <a:ln>
            <a:noFill/>
          </a:ln>
        </p:spPr>
      </p:pic>
      <p:sp>
        <p:nvSpPr>
          <p:cNvPr id="671" name="Google Shape;671;p37"/>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672" name="Google Shape;672;p37"/>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73" name="Google Shape;673;p37"/>
          <p:cNvGraphicFramePr/>
          <p:nvPr/>
        </p:nvGraphicFramePr>
        <p:xfrm>
          <a:off x="3773200" y="3333763"/>
          <a:ext cx="2715575" cy="914350"/>
        </p:xfrm>
        <a:graphic>
          <a:graphicData uri="http://schemas.openxmlformats.org/drawingml/2006/table">
            <a:tbl>
              <a:tblPr>
                <a:noFill/>
                <a:tableStyleId>{B2F38D85-F547-4F7B-9B82-5784A237A3E8}</a:tableStyleId>
              </a:tblPr>
              <a:tblGrid>
                <a:gridCol w="1438500">
                  <a:extLst>
                    <a:ext uri="{9D8B030D-6E8A-4147-A177-3AD203B41FA5}">
                      <a16:colId xmlns:a16="http://schemas.microsoft.com/office/drawing/2014/main" val="20000"/>
                    </a:ext>
                  </a:extLst>
                </a:gridCol>
                <a:gridCol w="1277075">
                  <a:extLst>
                    <a:ext uri="{9D8B030D-6E8A-4147-A177-3AD203B41FA5}">
                      <a16:colId xmlns:a16="http://schemas.microsoft.com/office/drawing/2014/main" val="20001"/>
                    </a:ext>
                  </a:extLst>
                </a:gridCol>
              </a:tblGrid>
              <a:tr h="914350">
                <a:tc>
                  <a:txBody>
                    <a:bodyPr/>
                    <a:lstStyle/>
                    <a:p>
                      <a:pPr marL="0" lvl="0" indent="0" algn="l" rtl="0">
                        <a:spcBef>
                          <a:spcPts val="0"/>
                        </a:spcBef>
                        <a:spcAft>
                          <a:spcPts val="0"/>
                        </a:spcAft>
                        <a:buNone/>
                      </a:pPr>
                      <a:r>
                        <a:rPr lang="en" sz="1200"/>
                        <a:t>Interface between camera module and lens.</a:t>
                      </a:r>
                      <a:endParaRPr sz="12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b="1"/>
                        <a:t>FEASIBLE</a:t>
                      </a:r>
                      <a:endParaRPr sz="1300"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0"/>
                  </a:ext>
                </a:extLst>
              </a:tr>
            </a:tbl>
          </a:graphicData>
        </a:graphic>
      </p:graphicFrame>
      <p:graphicFrame>
        <p:nvGraphicFramePr>
          <p:cNvPr id="674" name="Google Shape;674;p37"/>
          <p:cNvGraphicFramePr/>
          <p:nvPr/>
        </p:nvGraphicFramePr>
        <p:xfrm>
          <a:off x="311688" y="3332800"/>
          <a:ext cx="2520525" cy="914370"/>
        </p:xfrm>
        <a:graphic>
          <a:graphicData uri="http://schemas.openxmlformats.org/drawingml/2006/table">
            <a:tbl>
              <a:tblPr>
                <a:noFill/>
                <a:tableStyleId>{B2F38D85-F547-4F7B-9B82-5784A237A3E8}</a:tableStyleId>
              </a:tblPr>
              <a:tblGrid>
                <a:gridCol w="1446175">
                  <a:extLst>
                    <a:ext uri="{9D8B030D-6E8A-4147-A177-3AD203B41FA5}">
                      <a16:colId xmlns:a16="http://schemas.microsoft.com/office/drawing/2014/main" val="20000"/>
                    </a:ext>
                  </a:extLst>
                </a:gridCol>
                <a:gridCol w="1074350">
                  <a:extLst>
                    <a:ext uri="{9D8B030D-6E8A-4147-A177-3AD203B41FA5}">
                      <a16:colId xmlns:a16="http://schemas.microsoft.com/office/drawing/2014/main" val="20001"/>
                    </a:ext>
                  </a:extLst>
                </a:gridCol>
              </a:tblGrid>
              <a:tr h="731500">
                <a:tc>
                  <a:txBody>
                    <a:bodyPr/>
                    <a:lstStyle/>
                    <a:p>
                      <a:pPr marL="0" lvl="0" indent="0" algn="l" rtl="0">
                        <a:spcBef>
                          <a:spcPts val="0"/>
                        </a:spcBef>
                        <a:spcAft>
                          <a:spcPts val="0"/>
                        </a:spcAft>
                        <a:buClr>
                          <a:schemeClr val="accent1"/>
                        </a:buClr>
                        <a:buSzPts val="1100"/>
                        <a:buFont typeface="Arial"/>
                        <a:buNone/>
                      </a:pPr>
                      <a:r>
                        <a:rPr lang="en" sz="1200">
                          <a:solidFill>
                            <a:schemeClr val="accent1"/>
                          </a:solidFill>
                        </a:rPr>
                        <a:t>Optical compatibility between camera module and lens.</a:t>
                      </a:r>
                      <a:endParaRPr sz="9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b="1"/>
                        <a:t>FEASIBLE</a:t>
                      </a:r>
                      <a:endParaRPr sz="1300"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0"/>
                  </a:ext>
                </a:extLst>
              </a:tr>
            </a:tbl>
          </a:graphicData>
        </a:graphic>
      </p:graphicFrame>
      <p:pic>
        <p:nvPicPr>
          <p:cNvPr id="675" name="Google Shape;675;p37"/>
          <p:cNvPicPr preferRelativeResize="0"/>
          <p:nvPr/>
        </p:nvPicPr>
        <p:blipFill>
          <a:blip r:embed="rId5">
            <a:alphaModFix/>
          </a:blip>
          <a:stretch>
            <a:fillRect/>
          </a:stretch>
        </p:blipFill>
        <p:spPr>
          <a:xfrm>
            <a:off x="6762700" y="1497540"/>
            <a:ext cx="2258450" cy="1699190"/>
          </a:xfrm>
          <a:prstGeom prst="rect">
            <a:avLst/>
          </a:prstGeom>
          <a:noFill/>
          <a:ln>
            <a:noFill/>
          </a:ln>
        </p:spPr>
      </p:pic>
      <p:sp>
        <p:nvSpPr>
          <p:cNvPr id="676" name="Google Shape;676;p37"/>
          <p:cNvSpPr txBox="1"/>
          <p:nvPr/>
        </p:nvSpPr>
        <p:spPr>
          <a:xfrm>
            <a:off x="6706375" y="995600"/>
            <a:ext cx="238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2"/>
                </a:solidFill>
                <a:latin typeface="Open Sans"/>
                <a:ea typeface="Open Sans"/>
                <a:cs typeface="Open Sans"/>
                <a:sym typeface="Open Sans"/>
              </a:rPr>
              <a:t>Vignetting Example</a:t>
            </a:r>
            <a:endParaRPr sz="1700" b="1">
              <a:solidFill>
                <a:schemeClr val="dk2"/>
              </a:solidFill>
              <a:latin typeface="Open Sans"/>
              <a:ea typeface="Open Sans"/>
              <a:cs typeface="Open Sans"/>
              <a:sym typeface="Open Sans"/>
            </a:endParaRPr>
          </a:p>
        </p:txBody>
      </p:sp>
      <p:sp>
        <p:nvSpPr>
          <p:cNvPr id="677" name="Google Shape;677;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678" name="Google Shape;678;p37"/>
          <p:cNvPicPr preferRelativeResize="0"/>
          <p:nvPr/>
        </p:nvPicPr>
        <p:blipFill>
          <a:blip r:embed="rId6">
            <a:alphaModFix/>
          </a:blip>
          <a:stretch>
            <a:fillRect/>
          </a:stretch>
        </p:blipFill>
        <p:spPr>
          <a:xfrm>
            <a:off x="0" y="1497550"/>
            <a:ext cx="3731125" cy="1500733"/>
          </a:xfrm>
          <a:prstGeom prst="rect">
            <a:avLst/>
          </a:prstGeom>
          <a:noFill/>
          <a:ln>
            <a:noFill/>
          </a:ln>
        </p:spPr>
      </p:pic>
      <p:pic>
        <p:nvPicPr>
          <p:cNvPr id="679" name="Google Shape;679;p37"/>
          <p:cNvPicPr preferRelativeResize="0"/>
          <p:nvPr/>
        </p:nvPicPr>
        <p:blipFill rotWithShape="1">
          <a:blip r:embed="rId7">
            <a:alphaModFix/>
          </a:blip>
          <a:srcRect l="40850" t="3505" r="12538" b="35848"/>
          <a:stretch/>
        </p:blipFill>
        <p:spPr>
          <a:xfrm>
            <a:off x="71150" y="51350"/>
            <a:ext cx="905823" cy="769201"/>
          </a:xfrm>
          <a:prstGeom prst="rect">
            <a:avLst/>
          </a:prstGeom>
          <a:noFill/>
          <a:ln>
            <a:noFill/>
          </a:ln>
        </p:spPr>
      </p:pic>
      <p:sp>
        <p:nvSpPr>
          <p:cNvPr id="680" name="Google Shape;680;p37"/>
          <p:cNvSpPr/>
          <p:nvPr/>
        </p:nvSpPr>
        <p:spPr>
          <a:xfrm>
            <a:off x="563200" y="277550"/>
            <a:ext cx="241800" cy="3387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38"/>
          <p:cNvSpPr txBox="1">
            <a:spLocks noGrp="1"/>
          </p:cNvSpPr>
          <p:nvPr>
            <p:ph type="title"/>
          </p:nvPr>
        </p:nvSpPr>
        <p:spPr>
          <a:xfrm>
            <a:off x="311700" y="18160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Image Sensor: Noise/Error Reduction</a:t>
            </a:r>
            <a:endParaRPr/>
          </a:p>
        </p:txBody>
      </p:sp>
      <p:sp>
        <p:nvSpPr>
          <p:cNvPr id="686" name="Google Shape;686;p38"/>
          <p:cNvSpPr txBox="1">
            <a:spLocks noGrp="1"/>
          </p:cNvSpPr>
          <p:nvPr>
            <p:ph type="body" idx="1"/>
          </p:nvPr>
        </p:nvSpPr>
        <p:spPr>
          <a:xfrm>
            <a:off x="285300" y="950650"/>
            <a:ext cx="4260300" cy="35694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
              <a:t>Image Sensor must be capable of detecting Limiting Stellar Magnitude (LSM) that is compliant with software (+6.5)</a:t>
            </a:r>
            <a:endParaRPr/>
          </a:p>
          <a:p>
            <a:pPr marL="914400" lvl="1" indent="-317500" algn="l" rtl="0">
              <a:spcBef>
                <a:spcPts val="0"/>
              </a:spcBef>
              <a:spcAft>
                <a:spcPts val="0"/>
              </a:spcAft>
              <a:buSzPts val="1400"/>
              <a:buChar char="○"/>
            </a:pPr>
            <a:r>
              <a:rPr lang="en"/>
              <a:t>With optimal focal length, clarity of stars must be handled mostly by image sensor characteristics</a:t>
            </a:r>
            <a:endParaRPr/>
          </a:p>
          <a:p>
            <a:pPr marL="457200" lvl="0" indent="-342900" algn="l" rtl="0">
              <a:spcBef>
                <a:spcPts val="0"/>
              </a:spcBef>
              <a:spcAft>
                <a:spcPts val="0"/>
              </a:spcAft>
              <a:buSzPts val="1800"/>
              <a:buChar char="➢"/>
            </a:pPr>
            <a:r>
              <a:rPr lang="en"/>
              <a:t>Assumption: Most visible stars that are imaged are ~535 nm. </a:t>
            </a:r>
            <a:endParaRPr/>
          </a:p>
          <a:p>
            <a:pPr marL="457200" lvl="0" indent="-342900" algn="l" rtl="0">
              <a:spcBef>
                <a:spcPts val="0"/>
              </a:spcBef>
              <a:spcAft>
                <a:spcPts val="0"/>
              </a:spcAft>
              <a:buSzPts val="1800"/>
              <a:buChar char="➢"/>
            </a:pPr>
            <a:r>
              <a:rPr lang="en"/>
              <a:t>Ex. QE of AR0134 image sensor is 70% at 530 nm, SNR of 38.6 dB </a:t>
            </a:r>
            <a:endParaRPr i="1"/>
          </a:p>
        </p:txBody>
      </p:sp>
      <p:sp>
        <p:nvSpPr>
          <p:cNvPr id="687" name="Google Shape;68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688" name="Google Shape;688;p38"/>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689" name="Google Shape;689;p38"/>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690" name="Google Shape;690;p38"/>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691" name="Google Shape;691;p38"/>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graphicFrame>
        <p:nvGraphicFramePr>
          <p:cNvPr id="692" name="Google Shape;692;p38"/>
          <p:cNvGraphicFramePr/>
          <p:nvPr/>
        </p:nvGraphicFramePr>
        <p:xfrm>
          <a:off x="4545588" y="3650338"/>
          <a:ext cx="4607525" cy="609570"/>
        </p:xfrm>
        <a:graphic>
          <a:graphicData uri="http://schemas.openxmlformats.org/drawingml/2006/table">
            <a:tbl>
              <a:tblPr>
                <a:noFill/>
                <a:tableStyleId>{B2F38D85-F547-4F7B-9B82-5784A237A3E8}</a:tableStyleId>
              </a:tblPr>
              <a:tblGrid>
                <a:gridCol w="3542800">
                  <a:extLst>
                    <a:ext uri="{9D8B030D-6E8A-4147-A177-3AD203B41FA5}">
                      <a16:colId xmlns:a16="http://schemas.microsoft.com/office/drawing/2014/main" val="20000"/>
                    </a:ext>
                  </a:extLst>
                </a:gridCol>
                <a:gridCol w="1064725">
                  <a:extLst>
                    <a:ext uri="{9D8B030D-6E8A-4147-A177-3AD203B41FA5}">
                      <a16:colId xmlns:a16="http://schemas.microsoft.com/office/drawing/2014/main" val="20001"/>
                    </a:ext>
                  </a:extLst>
                </a:gridCol>
              </a:tblGrid>
              <a:tr h="583500">
                <a:tc>
                  <a:txBody>
                    <a:bodyPr/>
                    <a:lstStyle/>
                    <a:p>
                      <a:pPr marL="0" lvl="0" indent="0" algn="l" rtl="0">
                        <a:spcBef>
                          <a:spcPts val="0"/>
                        </a:spcBef>
                        <a:spcAft>
                          <a:spcPts val="0"/>
                        </a:spcAft>
                        <a:buNone/>
                      </a:pPr>
                      <a:r>
                        <a:rPr lang="en"/>
                        <a:t>Sensors capable with QE, and SNR optimal for clear images for LSM detection</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FEASIBLE</a:t>
                      </a:r>
                      <a:endParaRPr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0"/>
                  </a:ext>
                </a:extLst>
              </a:tr>
            </a:tbl>
          </a:graphicData>
        </a:graphic>
      </p:graphicFrame>
      <p:sp>
        <p:nvSpPr>
          <p:cNvPr id="693" name="Google Shape;693;p38"/>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4" name="Google Shape;694;p38"/>
          <p:cNvPicPr preferRelativeResize="0"/>
          <p:nvPr/>
        </p:nvPicPr>
        <p:blipFill>
          <a:blip r:embed="rId3">
            <a:alphaModFix/>
          </a:blip>
          <a:stretch>
            <a:fillRect/>
          </a:stretch>
        </p:blipFill>
        <p:spPr>
          <a:xfrm>
            <a:off x="4341744" y="1496925"/>
            <a:ext cx="4754055" cy="1545487"/>
          </a:xfrm>
          <a:prstGeom prst="rect">
            <a:avLst/>
          </a:prstGeom>
          <a:noFill/>
          <a:ln>
            <a:noFill/>
          </a:ln>
        </p:spPr>
      </p:pic>
      <p:sp>
        <p:nvSpPr>
          <p:cNvPr id="695" name="Google Shape;695;p38"/>
          <p:cNvSpPr txBox="1"/>
          <p:nvPr/>
        </p:nvSpPr>
        <p:spPr>
          <a:xfrm>
            <a:off x="6218813" y="4520200"/>
            <a:ext cx="84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Open Sans"/>
                <a:ea typeface="Open Sans"/>
                <a:cs typeface="Open Sans"/>
                <a:sym typeface="Open Sans"/>
                <a:hlinkClick r:id="rId4" action="ppaction://hlinksldjump"/>
              </a:rPr>
              <a:t>Backup</a:t>
            </a:r>
            <a:endParaRPr>
              <a:latin typeface="Open Sans"/>
              <a:ea typeface="Open Sans"/>
              <a:cs typeface="Open Sans"/>
              <a:sym typeface="Open Sans"/>
            </a:endParaRPr>
          </a:p>
        </p:txBody>
      </p:sp>
      <p:pic>
        <p:nvPicPr>
          <p:cNvPr id="696" name="Google Shape;696;p38"/>
          <p:cNvPicPr preferRelativeResize="0"/>
          <p:nvPr/>
        </p:nvPicPr>
        <p:blipFill rotWithShape="1">
          <a:blip r:embed="rId5">
            <a:alphaModFix/>
          </a:blip>
          <a:srcRect l="40850" t="3505" r="12538" b="35848"/>
          <a:stretch/>
        </p:blipFill>
        <p:spPr>
          <a:xfrm>
            <a:off x="71150" y="51350"/>
            <a:ext cx="905823" cy="769201"/>
          </a:xfrm>
          <a:prstGeom prst="rect">
            <a:avLst/>
          </a:prstGeom>
          <a:noFill/>
          <a:ln>
            <a:noFill/>
          </a:ln>
        </p:spPr>
      </p:pic>
      <p:sp>
        <p:nvSpPr>
          <p:cNvPr id="697" name="Google Shape;697;p38"/>
          <p:cNvSpPr/>
          <p:nvPr/>
        </p:nvSpPr>
        <p:spPr>
          <a:xfrm>
            <a:off x="563200" y="277550"/>
            <a:ext cx="241800" cy="3387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39"/>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Camera Module: Centroiding </a:t>
            </a:r>
            <a:endParaRPr/>
          </a:p>
        </p:txBody>
      </p:sp>
      <p:sp>
        <p:nvSpPr>
          <p:cNvPr id="703" name="Google Shape;703;p39"/>
          <p:cNvSpPr txBox="1">
            <a:spLocks noGrp="1"/>
          </p:cNvSpPr>
          <p:nvPr>
            <p:ph type="body" idx="1"/>
          </p:nvPr>
        </p:nvSpPr>
        <p:spPr>
          <a:xfrm>
            <a:off x="84875" y="694500"/>
            <a:ext cx="4460700" cy="3754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Centroiding is critical for star detection. Camera module parameters that drive this is this spot size with the pixel size</a:t>
            </a:r>
            <a:endParaRPr/>
          </a:p>
          <a:p>
            <a:pPr marL="914400" lvl="1" indent="-317500" algn="l" rtl="0">
              <a:spcBef>
                <a:spcPts val="0"/>
              </a:spcBef>
              <a:spcAft>
                <a:spcPts val="0"/>
              </a:spcAft>
              <a:buSzPts val="1400"/>
              <a:buChar char="○"/>
            </a:pPr>
            <a:r>
              <a:rPr lang="en"/>
              <a:t>Spot size in this situation is the detectable size of each respective star</a:t>
            </a:r>
            <a:endParaRPr/>
          </a:p>
          <a:p>
            <a:pPr marL="914400" lvl="1" indent="-317500" algn="l" rtl="0">
              <a:spcBef>
                <a:spcPts val="0"/>
              </a:spcBef>
              <a:spcAft>
                <a:spcPts val="0"/>
              </a:spcAft>
              <a:buSzPts val="1400"/>
              <a:buChar char="○"/>
            </a:pPr>
            <a:r>
              <a:rPr lang="en"/>
              <a:t>Bit will help provide deeper gradient of star brightness spanning over pixels</a:t>
            </a:r>
            <a:endParaRPr/>
          </a:p>
          <a:p>
            <a:pPr marL="457200" lvl="0" indent="-342900" algn="l" rtl="0">
              <a:spcBef>
                <a:spcPts val="0"/>
              </a:spcBef>
              <a:spcAft>
                <a:spcPts val="0"/>
              </a:spcAft>
              <a:buSzPts val="1800"/>
              <a:buChar char="➢"/>
            </a:pPr>
            <a:r>
              <a:rPr lang="en"/>
              <a:t>Spot size must be larger than pixel size</a:t>
            </a:r>
            <a:endParaRPr/>
          </a:p>
          <a:p>
            <a:pPr marL="914400" lvl="1" indent="-317500" algn="l" rtl="0">
              <a:spcBef>
                <a:spcPts val="0"/>
              </a:spcBef>
              <a:spcAft>
                <a:spcPts val="0"/>
              </a:spcAft>
              <a:buSzPts val="1400"/>
              <a:buChar char="○"/>
            </a:pPr>
            <a:r>
              <a:rPr lang="en"/>
              <a:t>Centroid of the star ideally will be 1/20th of the pixel size</a:t>
            </a:r>
            <a:endParaRPr/>
          </a:p>
        </p:txBody>
      </p:sp>
      <p:sp>
        <p:nvSpPr>
          <p:cNvPr id="704" name="Google Shape;704;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705" name="Google Shape;705;p39"/>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706" name="Google Shape;706;p39"/>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707" name="Google Shape;707;p39"/>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708" name="Google Shape;708;p39"/>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graphicFrame>
        <p:nvGraphicFramePr>
          <p:cNvPr id="709" name="Google Shape;709;p39"/>
          <p:cNvGraphicFramePr/>
          <p:nvPr/>
        </p:nvGraphicFramePr>
        <p:xfrm>
          <a:off x="1233450" y="6781900"/>
          <a:ext cx="7239000" cy="396210"/>
        </p:xfrm>
        <a:graphic>
          <a:graphicData uri="http://schemas.openxmlformats.org/drawingml/2006/table">
            <a:tbl>
              <a:tblPr>
                <a:noFill/>
                <a:tableStyleId>{B2F38D85-F547-4F7B-9B82-5784A237A3E8}</a:tableStyleId>
              </a:tblPr>
              <a:tblGrid>
                <a:gridCol w="5891250">
                  <a:extLst>
                    <a:ext uri="{9D8B030D-6E8A-4147-A177-3AD203B41FA5}">
                      <a16:colId xmlns:a16="http://schemas.microsoft.com/office/drawing/2014/main" val="20000"/>
                    </a:ext>
                  </a:extLst>
                </a:gridCol>
                <a:gridCol w="13477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a:t>(INSERT FEASIBILITY STATEMENTS HERE)</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INFEASIBLE</a:t>
                      </a:r>
                      <a:endParaRPr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bl>
          </a:graphicData>
        </a:graphic>
      </p:graphicFrame>
      <p:sp>
        <p:nvSpPr>
          <p:cNvPr id="710" name="Google Shape;710;p39"/>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1" name="Google Shape;711;p39"/>
          <p:cNvPicPr preferRelativeResize="0"/>
          <p:nvPr/>
        </p:nvPicPr>
        <p:blipFill>
          <a:blip r:embed="rId3">
            <a:alphaModFix/>
          </a:blip>
          <a:stretch>
            <a:fillRect/>
          </a:stretch>
        </p:blipFill>
        <p:spPr>
          <a:xfrm>
            <a:off x="4545575" y="850735"/>
            <a:ext cx="4460700" cy="3669891"/>
          </a:xfrm>
          <a:prstGeom prst="rect">
            <a:avLst/>
          </a:prstGeom>
          <a:noFill/>
          <a:ln>
            <a:noFill/>
          </a:ln>
        </p:spPr>
      </p:pic>
      <p:sp>
        <p:nvSpPr>
          <p:cNvPr id="712" name="Google Shape;712;p39"/>
          <p:cNvSpPr/>
          <p:nvPr/>
        </p:nvSpPr>
        <p:spPr>
          <a:xfrm>
            <a:off x="5718400" y="1786050"/>
            <a:ext cx="444600" cy="191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7166275" y="1838775"/>
            <a:ext cx="444600" cy="191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4" name="Google Shape;714;p39"/>
          <p:cNvPicPr preferRelativeResize="0"/>
          <p:nvPr/>
        </p:nvPicPr>
        <p:blipFill rotWithShape="1">
          <a:blip r:embed="rId4">
            <a:alphaModFix/>
          </a:blip>
          <a:srcRect l="40850" t="3505" r="12538" b="35848"/>
          <a:stretch/>
        </p:blipFill>
        <p:spPr>
          <a:xfrm>
            <a:off x="71150" y="51350"/>
            <a:ext cx="905823" cy="769201"/>
          </a:xfrm>
          <a:prstGeom prst="rect">
            <a:avLst/>
          </a:prstGeom>
          <a:noFill/>
          <a:ln>
            <a:noFill/>
          </a:ln>
        </p:spPr>
      </p:pic>
      <p:sp>
        <p:nvSpPr>
          <p:cNvPr id="715" name="Google Shape;715;p39"/>
          <p:cNvSpPr/>
          <p:nvPr/>
        </p:nvSpPr>
        <p:spPr>
          <a:xfrm>
            <a:off x="176050" y="277550"/>
            <a:ext cx="628800" cy="3387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40"/>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Image Sensor: Centroiding </a:t>
            </a:r>
            <a:endParaRPr/>
          </a:p>
        </p:txBody>
      </p:sp>
      <p:sp>
        <p:nvSpPr>
          <p:cNvPr id="721" name="Google Shape;721;p40"/>
          <p:cNvSpPr txBox="1">
            <a:spLocks noGrp="1"/>
          </p:cNvSpPr>
          <p:nvPr>
            <p:ph type="body" idx="1"/>
          </p:nvPr>
        </p:nvSpPr>
        <p:spPr>
          <a:xfrm>
            <a:off x="47575" y="853950"/>
            <a:ext cx="4403700" cy="3754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Minimum spot diameter at 535 nm wavelength: 2.8 µm</a:t>
            </a:r>
            <a:endParaRPr/>
          </a:p>
          <a:p>
            <a:pPr marL="914400" lvl="1" indent="-317500" algn="l" rtl="0">
              <a:spcBef>
                <a:spcPts val="0"/>
              </a:spcBef>
              <a:spcAft>
                <a:spcPts val="0"/>
              </a:spcAft>
              <a:buSzPts val="1400"/>
              <a:buChar char="○"/>
            </a:pPr>
            <a:r>
              <a:rPr lang="en"/>
              <a:t>Reference example: AR0134 has a pixel size of 3.75 µm</a:t>
            </a:r>
            <a:endParaRPr/>
          </a:p>
          <a:p>
            <a:pPr marL="457200" lvl="0" indent="-342900" algn="l" rtl="0">
              <a:spcBef>
                <a:spcPts val="0"/>
              </a:spcBef>
              <a:spcAft>
                <a:spcPts val="0"/>
              </a:spcAft>
              <a:buSzPts val="1800"/>
              <a:buChar char="➢"/>
            </a:pPr>
            <a:r>
              <a:rPr lang="en"/>
              <a:t>Locking adapter on the modules allows defocusing of the image to improve/increase spot size of the stars</a:t>
            </a:r>
            <a:endParaRPr/>
          </a:p>
          <a:p>
            <a:pPr marL="914400" lvl="1" indent="-317500" algn="l" rtl="0">
              <a:spcBef>
                <a:spcPts val="0"/>
              </a:spcBef>
              <a:spcAft>
                <a:spcPts val="0"/>
              </a:spcAft>
              <a:buSzPts val="1400"/>
              <a:buChar char="○"/>
            </a:pPr>
            <a:r>
              <a:rPr lang="en"/>
              <a:t>Further testing is required for confident feasibility of defocusing by lens integration via adapter</a:t>
            </a:r>
            <a:endParaRPr/>
          </a:p>
          <a:p>
            <a:pPr marL="0" lvl="0" indent="0" algn="l" rtl="0">
              <a:spcBef>
                <a:spcPts val="1600"/>
              </a:spcBef>
              <a:spcAft>
                <a:spcPts val="1600"/>
              </a:spcAft>
              <a:buNone/>
            </a:pPr>
            <a:endParaRPr/>
          </a:p>
        </p:txBody>
      </p:sp>
      <p:sp>
        <p:nvSpPr>
          <p:cNvPr id="722" name="Google Shape;722;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723" name="Google Shape;723;p40"/>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724" name="Google Shape;724;p40"/>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725" name="Google Shape;725;p40"/>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726" name="Google Shape;726;p40"/>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graphicFrame>
        <p:nvGraphicFramePr>
          <p:cNvPr id="727" name="Google Shape;727;p40"/>
          <p:cNvGraphicFramePr/>
          <p:nvPr/>
        </p:nvGraphicFramePr>
        <p:xfrm>
          <a:off x="4572000" y="3374313"/>
          <a:ext cx="4403700" cy="822930"/>
        </p:xfrm>
        <a:graphic>
          <a:graphicData uri="http://schemas.openxmlformats.org/drawingml/2006/table">
            <a:tbl>
              <a:tblPr>
                <a:noFill/>
                <a:tableStyleId>{B2F38D85-F547-4F7B-9B82-5784A237A3E8}</a:tableStyleId>
              </a:tblPr>
              <a:tblGrid>
                <a:gridCol w="29559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a:t>Further analysis with deliberate defocusing is required to prove centroiding feasibility</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IN PROGRESS</a:t>
                      </a:r>
                      <a:endParaRPr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00"/>
                    </a:solidFill>
                  </a:tcPr>
                </a:tc>
                <a:extLst>
                  <a:ext uri="{0D108BD9-81ED-4DB2-BD59-A6C34878D82A}">
                    <a16:rowId xmlns:a16="http://schemas.microsoft.com/office/drawing/2014/main" val="10000"/>
                  </a:ext>
                </a:extLst>
              </a:tr>
            </a:tbl>
          </a:graphicData>
        </a:graphic>
      </p:graphicFrame>
      <p:graphicFrame>
        <p:nvGraphicFramePr>
          <p:cNvPr id="728" name="Google Shape;728;p40"/>
          <p:cNvGraphicFramePr/>
          <p:nvPr/>
        </p:nvGraphicFramePr>
        <p:xfrm>
          <a:off x="1233450" y="6781900"/>
          <a:ext cx="7239000" cy="396210"/>
        </p:xfrm>
        <a:graphic>
          <a:graphicData uri="http://schemas.openxmlformats.org/drawingml/2006/table">
            <a:tbl>
              <a:tblPr>
                <a:noFill/>
                <a:tableStyleId>{B2F38D85-F547-4F7B-9B82-5784A237A3E8}</a:tableStyleId>
              </a:tblPr>
              <a:tblGrid>
                <a:gridCol w="5891250">
                  <a:extLst>
                    <a:ext uri="{9D8B030D-6E8A-4147-A177-3AD203B41FA5}">
                      <a16:colId xmlns:a16="http://schemas.microsoft.com/office/drawing/2014/main" val="20000"/>
                    </a:ext>
                  </a:extLst>
                </a:gridCol>
                <a:gridCol w="13477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a:t>(INSERT FEASIBILITY STATEMENTS HERE)</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INFEASIBLE</a:t>
                      </a:r>
                      <a:endParaRPr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bl>
          </a:graphicData>
        </a:graphic>
      </p:graphicFrame>
      <p:sp>
        <p:nvSpPr>
          <p:cNvPr id="729" name="Google Shape;729;p40"/>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0"/>
          <p:cNvSpPr txBox="1"/>
          <p:nvPr/>
        </p:nvSpPr>
        <p:spPr>
          <a:xfrm>
            <a:off x="4791175" y="3078275"/>
            <a:ext cx="323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731" name="Google Shape;731;p40"/>
          <p:cNvPicPr preferRelativeResize="0"/>
          <p:nvPr/>
        </p:nvPicPr>
        <p:blipFill>
          <a:blip r:embed="rId3">
            <a:alphaModFix/>
          </a:blip>
          <a:stretch>
            <a:fillRect/>
          </a:stretch>
        </p:blipFill>
        <p:spPr>
          <a:xfrm>
            <a:off x="4526012" y="950650"/>
            <a:ext cx="4495675" cy="2262675"/>
          </a:xfrm>
          <a:prstGeom prst="rect">
            <a:avLst/>
          </a:prstGeom>
          <a:noFill/>
          <a:ln>
            <a:noFill/>
          </a:ln>
        </p:spPr>
      </p:pic>
      <p:pic>
        <p:nvPicPr>
          <p:cNvPr id="732" name="Google Shape;732;p40"/>
          <p:cNvPicPr preferRelativeResize="0"/>
          <p:nvPr/>
        </p:nvPicPr>
        <p:blipFill rotWithShape="1">
          <a:blip r:embed="rId4">
            <a:alphaModFix/>
          </a:blip>
          <a:srcRect l="40850" t="3505" r="12538" b="35848"/>
          <a:stretch/>
        </p:blipFill>
        <p:spPr>
          <a:xfrm>
            <a:off x="71150" y="51350"/>
            <a:ext cx="905823" cy="769201"/>
          </a:xfrm>
          <a:prstGeom prst="rect">
            <a:avLst/>
          </a:prstGeom>
          <a:noFill/>
          <a:ln>
            <a:noFill/>
          </a:ln>
        </p:spPr>
      </p:pic>
      <p:sp>
        <p:nvSpPr>
          <p:cNvPr id="733" name="Google Shape;733;p40"/>
          <p:cNvSpPr/>
          <p:nvPr/>
        </p:nvSpPr>
        <p:spPr>
          <a:xfrm>
            <a:off x="176050" y="277550"/>
            <a:ext cx="628800" cy="3387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0"/>
          <p:cNvSpPr/>
          <p:nvPr/>
        </p:nvSpPr>
        <p:spPr>
          <a:xfrm rot="-5402259">
            <a:off x="3996494" y="1853113"/>
            <a:ext cx="1826400" cy="161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Spot Diameter [m]</a:t>
            </a:r>
            <a:endParaRPr/>
          </a:p>
        </p:txBody>
      </p:sp>
      <p:sp>
        <p:nvSpPr>
          <p:cNvPr id="735" name="Google Shape;735;p40"/>
          <p:cNvSpPr/>
          <p:nvPr/>
        </p:nvSpPr>
        <p:spPr>
          <a:xfrm rot="-2259">
            <a:off x="5963428" y="3078884"/>
            <a:ext cx="1826400" cy="111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Wavelength [m]</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41"/>
          <p:cNvSpPr txBox="1">
            <a:spLocks noGrp="1"/>
          </p:cNvSpPr>
          <p:nvPr>
            <p:ph type="title"/>
          </p:nvPr>
        </p:nvSpPr>
        <p:spPr>
          <a:xfrm>
            <a:off x="311700" y="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Camera Module: Slew Rate</a:t>
            </a:r>
            <a:endParaRPr/>
          </a:p>
        </p:txBody>
      </p:sp>
      <p:sp>
        <p:nvSpPr>
          <p:cNvPr id="741" name="Google Shape;741;p41"/>
          <p:cNvSpPr txBox="1">
            <a:spLocks noGrp="1"/>
          </p:cNvSpPr>
          <p:nvPr>
            <p:ph type="body" idx="1"/>
          </p:nvPr>
        </p:nvSpPr>
        <p:spPr>
          <a:xfrm>
            <a:off x="54400" y="727225"/>
            <a:ext cx="4598400" cy="32928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t>Exposure time should be limited to time taken for star to move 1 pixel</a:t>
            </a:r>
            <a:endParaRPr/>
          </a:p>
          <a:p>
            <a:pPr marL="457200" lvl="0" indent="-342900" algn="l" rtl="0">
              <a:lnSpc>
                <a:spcPct val="100000"/>
              </a:lnSpc>
              <a:spcBef>
                <a:spcPts val="0"/>
              </a:spcBef>
              <a:spcAft>
                <a:spcPts val="0"/>
              </a:spcAft>
              <a:buSzPts val="1800"/>
              <a:buChar char="➢"/>
            </a:pPr>
            <a:r>
              <a:rPr lang="en"/>
              <a:t>Ex. Arducam has global shutter, shortest exposure time: 2.22 ms </a:t>
            </a:r>
            <a:endParaRPr/>
          </a:p>
          <a:p>
            <a:pPr marL="0" lvl="0" indent="0" algn="l" rtl="0">
              <a:lnSpc>
                <a:spcPct val="100000"/>
              </a:lnSpc>
              <a:spcBef>
                <a:spcPts val="1600"/>
              </a:spcBef>
              <a:spcAft>
                <a:spcPts val="0"/>
              </a:spcAft>
              <a:buNone/>
            </a:pPr>
            <a:endParaRPr/>
          </a:p>
          <a:p>
            <a:pPr marL="0" lvl="0" indent="0" algn="l" rtl="0">
              <a:lnSpc>
                <a:spcPct val="100000"/>
              </a:lnSpc>
              <a:spcBef>
                <a:spcPts val="1600"/>
              </a:spcBef>
              <a:spcAft>
                <a:spcPts val="0"/>
              </a:spcAft>
              <a:buNone/>
            </a:pPr>
            <a:endParaRPr/>
          </a:p>
          <a:p>
            <a:pPr marL="0" lvl="0" indent="0" algn="l" rtl="0">
              <a:lnSpc>
                <a:spcPct val="100000"/>
              </a:lnSpc>
              <a:spcBef>
                <a:spcPts val="1600"/>
              </a:spcBef>
              <a:spcAft>
                <a:spcPts val="0"/>
              </a:spcAft>
              <a:buNone/>
            </a:pPr>
            <a:endParaRPr/>
          </a:p>
          <a:p>
            <a:pPr marL="457200" lvl="0" indent="-342900" algn="l" rtl="0">
              <a:lnSpc>
                <a:spcPct val="100000"/>
              </a:lnSpc>
              <a:spcBef>
                <a:spcPts val="1600"/>
              </a:spcBef>
              <a:spcAft>
                <a:spcPts val="0"/>
              </a:spcAft>
              <a:buSzPts val="1800"/>
              <a:buChar char="➢"/>
            </a:pPr>
            <a:r>
              <a:rPr lang="en"/>
              <a:t>With known parameters in the function,</a:t>
            </a:r>
            <a:r>
              <a:rPr lang="en" sz="1400"/>
              <a:t> </a:t>
            </a:r>
            <a:r>
              <a:rPr lang="en"/>
              <a:t>Tₛ can be determined to be: 5.73 ms</a:t>
            </a:r>
            <a:endParaRPr/>
          </a:p>
          <a:p>
            <a:pPr marL="457200" lvl="0" indent="0" algn="l" rtl="0">
              <a:lnSpc>
                <a:spcPct val="100000"/>
              </a:lnSpc>
              <a:spcBef>
                <a:spcPts val="1600"/>
              </a:spcBef>
              <a:spcAft>
                <a:spcPts val="1600"/>
              </a:spcAft>
              <a:buNone/>
            </a:pPr>
            <a:endParaRPr/>
          </a:p>
        </p:txBody>
      </p:sp>
      <p:sp>
        <p:nvSpPr>
          <p:cNvPr id="742" name="Google Shape;742;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743" name="Google Shape;743;p41"/>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744" name="Google Shape;744;p41"/>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745" name="Google Shape;745;p41"/>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746" name="Google Shape;746;p41"/>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pic>
        <p:nvPicPr>
          <p:cNvPr id="747" name="Google Shape;747;p41"/>
          <p:cNvPicPr preferRelativeResize="0"/>
          <p:nvPr/>
        </p:nvPicPr>
        <p:blipFill rotWithShape="1">
          <a:blip r:embed="rId3">
            <a:alphaModFix/>
          </a:blip>
          <a:srcRect l="21366" t="2699" r="11989" b="2252"/>
          <a:stretch/>
        </p:blipFill>
        <p:spPr>
          <a:xfrm>
            <a:off x="4949676" y="910750"/>
            <a:ext cx="4071474" cy="2700149"/>
          </a:xfrm>
          <a:prstGeom prst="rect">
            <a:avLst/>
          </a:prstGeom>
          <a:noFill/>
          <a:ln>
            <a:noFill/>
          </a:ln>
        </p:spPr>
      </p:pic>
      <p:graphicFrame>
        <p:nvGraphicFramePr>
          <p:cNvPr id="748" name="Google Shape;748;p41"/>
          <p:cNvGraphicFramePr/>
          <p:nvPr/>
        </p:nvGraphicFramePr>
        <p:xfrm>
          <a:off x="4652800" y="3791513"/>
          <a:ext cx="3947525" cy="609570"/>
        </p:xfrm>
        <a:graphic>
          <a:graphicData uri="http://schemas.openxmlformats.org/drawingml/2006/table">
            <a:tbl>
              <a:tblPr>
                <a:noFill/>
                <a:tableStyleId>{B2F38D85-F547-4F7B-9B82-5784A237A3E8}</a:tableStyleId>
              </a:tblPr>
              <a:tblGrid>
                <a:gridCol w="2659125">
                  <a:extLst>
                    <a:ext uri="{9D8B030D-6E8A-4147-A177-3AD203B41FA5}">
                      <a16:colId xmlns:a16="http://schemas.microsoft.com/office/drawing/2014/main" val="20000"/>
                    </a:ext>
                  </a:extLst>
                </a:gridCol>
                <a:gridCol w="1288400">
                  <a:extLst>
                    <a:ext uri="{9D8B030D-6E8A-4147-A177-3AD203B41FA5}">
                      <a16:colId xmlns:a16="http://schemas.microsoft.com/office/drawing/2014/main" val="20001"/>
                    </a:ext>
                  </a:extLst>
                </a:gridCol>
              </a:tblGrid>
              <a:tr h="609550">
                <a:tc>
                  <a:txBody>
                    <a:bodyPr/>
                    <a:lstStyle/>
                    <a:p>
                      <a:pPr marL="0" lvl="0" indent="0" algn="l" rtl="0">
                        <a:spcBef>
                          <a:spcPts val="0"/>
                        </a:spcBef>
                        <a:spcAft>
                          <a:spcPts val="0"/>
                        </a:spcAft>
                        <a:buNone/>
                      </a:pPr>
                      <a:r>
                        <a:rPr lang="en">
                          <a:latin typeface="Open Sans"/>
                          <a:ea typeface="Open Sans"/>
                          <a:cs typeface="Open Sans"/>
                          <a:sym typeface="Open Sans"/>
                        </a:rPr>
                        <a:t>DR 4.2: Module can image stars “statically” with +</a:t>
                      </a:r>
                      <a:r>
                        <a:rPr lang="en">
                          <a:solidFill>
                            <a:srgbClr val="221E1F"/>
                          </a:solidFill>
                          <a:latin typeface="Open Sans"/>
                          <a:ea typeface="Open Sans"/>
                          <a:cs typeface="Open Sans"/>
                          <a:sym typeface="Open Sans"/>
                        </a:rPr>
                        <a:t>2⁰/s</a:t>
                      </a:r>
                      <a:endParaRPr>
                        <a:solidFill>
                          <a:srgbClr val="221E1F"/>
                        </a:solidFill>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Open Sans"/>
                          <a:ea typeface="Open Sans"/>
                          <a:cs typeface="Open Sans"/>
                          <a:sym typeface="Open Sans"/>
                        </a:rPr>
                        <a:t>FEASIBLE</a:t>
                      </a:r>
                      <a:endParaRPr b="1">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0"/>
                  </a:ext>
                </a:extLst>
              </a:tr>
            </a:tbl>
          </a:graphicData>
        </a:graphic>
      </p:graphicFrame>
      <p:graphicFrame>
        <p:nvGraphicFramePr>
          <p:cNvPr id="749" name="Google Shape;749;p41"/>
          <p:cNvGraphicFramePr/>
          <p:nvPr/>
        </p:nvGraphicFramePr>
        <p:xfrm>
          <a:off x="1085850" y="6229350"/>
          <a:ext cx="7239000" cy="396210"/>
        </p:xfrm>
        <a:graphic>
          <a:graphicData uri="http://schemas.openxmlformats.org/drawingml/2006/table">
            <a:tbl>
              <a:tblPr>
                <a:noFill/>
                <a:tableStyleId>{B2F38D85-F547-4F7B-9B82-5784A237A3E8}</a:tableStyleId>
              </a:tblPr>
              <a:tblGrid>
                <a:gridCol w="57912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a:t>(INSERT FEASIBILITY STATEMENTS HERE)</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t>IN PROGRESS</a:t>
                      </a:r>
                      <a:endParaRPr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00"/>
                    </a:solidFill>
                  </a:tcPr>
                </a:tc>
                <a:extLst>
                  <a:ext uri="{0D108BD9-81ED-4DB2-BD59-A6C34878D82A}">
                    <a16:rowId xmlns:a16="http://schemas.microsoft.com/office/drawing/2014/main" val="10000"/>
                  </a:ext>
                </a:extLst>
              </a:tr>
            </a:tbl>
          </a:graphicData>
        </a:graphic>
      </p:graphicFrame>
      <p:graphicFrame>
        <p:nvGraphicFramePr>
          <p:cNvPr id="750" name="Google Shape;750;p41"/>
          <p:cNvGraphicFramePr/>
          <p:nvPr/>
        </p:nvGraphicFramePr>
        <p:xfrm>
          <a:off x="1233450" y="6781900"/>
          <a:ext cx="7239000" cy="396210"/>
        </p:xfrm>
        <a:graphic>
          <a:graphicData uri="http://schemas.openxmlformats.org/drawingml/2006/table">
            <a:tbl>
              <a:tblPr>
                <a:noFill/>
                <a:tableStyleId>{B2F38D85-F547-4F7B-9B82-5784A237A3E8}</a:tableStyleId>
              </a:tblPr>
              <a:tblGrid>
                <a:gridCol w="5891250">
                  <a:extLst>
                    <a:ext uri="{9D8B030D-6E8A-4147-A177-3AD203B41FA5}">
                      <a16:colId xmlns:a16="http://schemas.microsoft.com/office/drawing/2014/main" val="20000"/>
                    </a:ext>
                  </a:extLst>
                </a:gridCol>
                <a:gridCol w="13477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a:t>(INSERT FEASIBILITY STATEMENTS HERE)</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INFEASIBLE</a:t>
                      </a:r>
                      <a:endParaRPr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bl>
          </a:graphicData>
        </a:graphic>
      </p:graphicFrame>
      <p:sp>
        <p:nvSpPr>
          <p:cNvPr id="751" name="Google Shape;751;p41"/>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1"/>
          <p:cNvSpPr/>
          <p:nvPr/>
        </p:nvSpPr>
        <p:spPr>
          <a:xfrm>
            <a:off x="4949675" y="1143000"/>
            <a:ext cx="1507800" cy="219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Defined exposure time</a:t>
            </a:r>
            <a:endParaRPr sz="1000"/>
          </a:p>
        </p:txBody>
      </p:sp>
      <p:sp>
        <p:nvSpPr>
          <p:cNvPr id="753" name="Google Shape;753;p41"/>
          <p:cNvSpPr/>
          <p:nvPr/>
        </p:nvSpPr>
        <p:spPr>
          <a:xfrm>
            <a:off x="4503925" y="1595313"/>
            <a:ext cx="1959900" cy="219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Global Shutter: Pixel exposure</a:t>
            </a:r>
            <a:endParaRPr sz="1000"/>
          </a:p>
        </p:txBody>
      </p:sp>
      <p:sp>
        <p:nvSpPr>
          <p:cNvPr id="754" name="Google Shape;754;p41"/>
          <p:cNvSpPr/>
          <p:nvPr/>
        </p:nvSpPr>
        <p:spPr>
          <a:xfrm>
            <a:off x="4351525" y="2065188"/>
            <a:ext cx="2112300" cy="219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Global Shutter: Exposure duration</a:t>
            </a:r>
            <a:endParaRPr sz="1000"/>
          </a:p>
        </p:txBody>
      </p:sp>
      <p:sp>
        <p:nvSpPr>
          <p:cNvPr id="755" name="Google Shape;755;p41"/>
          <p:cNvSpPr/>
          <p:nvPr/>
        </p:nvSpPr>
        <p:spPr>
          <a:xfrm>
            <a:off x="4523875" y="2535050"/>
            <a:ext cx="1920000" cy="219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Rolling Shutter: Pixel exposure</a:t>
            </a:r>
            <a:endParaRPr sz="1000"/>
          </a:p>
        </p:txBody>
      </p:sp>
      <p:sp>
        <p:nvSpPr>
          <p:cNvPr id="756" name="Google Shape;756;p41"/>
          <p:cNvSpPr/>
          <p:nvPr/>
        </p:nvSpPr>
        <p:spPr>
          <a:xfrm>
            <a:off x="4275175" y="3088513"/>
            <a:ext cx="2168700" cy="219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Rolling Shutter: Exposure duration</a:t>
            </a:r>
            <a:endParaRPr sz="1000"/>
          </a:p>
        </p:txBody>
      </p:sp>
      <p:sp>
        <p:nvSpPr>
          <p:cNvPr id="757" name="Google Shape;757;p41"/>
          <p:cNvSpPr/>
          <p:nvPr/>
        </p:nvSpPr>
        <p:spPr>
          <a:xfrm>
            <a:off x="8054650" y="3431425"/>
            <a:ext cx="703800" cy="219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Time [s]</a:t>
            </a:r>
            <a:endParaRPr sz="1000"/>
          </a:p>
        </p:txBody>
      </p:sp>
      <p:pic>
        <p:nvPicPr>
          <p:cNvPr id="758" name="Google Shape;758;p41"/>
          <p:cNvPicPr preferRelativeResize="0"/>
          <p:nvPr/>
        </p:nvPicPr>
        <p:blipFill>
          <a:blip r:embed="rId4">
            <a:alphaModFix/>
          </a:blip>
          <a:stretch>
            <a:fillRect/>
          </a:stretch>
        </p:blipFill>
        <p:spPr>
          <a:xfrm>
            <a:off x="311700" y="2266974"/>
            <a:ext cx="1856348" cy="609550"/>
          </a:xfrm>
          <a:prstGeom prst="rect">
            <a:avLst/>
          </a:prstGeom>
          <a:noFill/>
          <a:ln>
            <a:noFill/>
          </a:ln>
        </p:spPr>
      </p:pic>
      <p:sp>
        <p:nvSpPr>
          <p:cNvPr id="759" name="Google Shape;759;p41"/>
          <p:cNvSpPr txBox="1"/>
          <p:nvPr/>
        </p:nvSpPr>
        <p:spPr>
          <a:xfrm>
            <a:off x="2189151" y="1951325"/>
            <a:ext cx="2064900" cy="1477500"/>
          </a:xfrm>
          <a:prstGeom prst="rect">
            <a:avLst/>
          </a:prstGeom>
          <a:noFill/>
          <a:ln>
            <a:noFill/>
          </a:ln>
        </p:spPr>
        <p:txBody>
          <a:bodyPr spcFirstLastPara="1" wrap="square" lIns="91425" tIns="91425" rIns="91425" bIns="91425" anchor="t" anchorCtr="0">
            <a:spAutoFit/>
          </a:bodyPr>
          <a:lstStyle/>
          <a:p>
            <a:pPr marL="228600" lvl="0" indent="-228600" algn="l" rtl="0">
              <a:spcBef>
                <a:spcPts val="0"/>
              </a:spcBef>
              <a:spcAft>
                <a:spcPts val="0"/>
              </a:spcAft>
              <a:buNone/>
            </a:pPr>
            <a:r>
              <a:rPr lang="en" sz="1200">
                <a:latin typeface="Open Sans"/>
                <a:ea typeface="Open Sans"/>
                <a:cs typeface="Open Sans"/>
                <a:sym typeface="Open Sans"/>
              </a:rPr>
              <a:t>Tₛ = Time for 1 pixel movement (seconds)</a:t>
            </a:r>
            <a:endParaRPr sz="1200">
              <a:latin typeface="Open Sans"/>
              <a:ea typeface="Open Sans"/>
              <a:cs typeface="Open Sans"/>
              <a:sym typeface="Open Sans"/>
            </a:endParaRPr>
          </a:p>
          <a:p>
            <a:pPr marL="228600" lvl="0" indent="-228600" algn="l" rtl="0">
              <a:spcBef>
                <a:spcPts val="0"/>
              </a:spcBef>
              <a:spcAft>
                <a:spcPts val="0"/>
              </a:spcAft>
              <a:buNone/>
            </a:pPr>
            <a:r>
              <a:rPr lang="en" sz="1200">
                <a:latin typeface="Open Sans"/>
                <a:ea typeface="Open Sans"/>
                <a:cs typeface="Open Sans"/>
                <a:sym typeface="Open Sans"/>
              </a:rPr>
              <a:t>𝜙 = Star tracker FOV (Radians)</a:t>
            </a:r>
            <a:endParaRPr sz="1200">
              <a:latin typeface="Open Sans"/>
              <a:ea typeface="Open Sans"/>
              <a:cs typeface="Open Sans"/>
              <a:sym typeface="Open Sans"/>
            </a:endParaRPr>
          </a:p>
          <a:p>
            <a:pPr marL="228600" lvl="0" indent="-228600" algn="l" rtl="0">
              <a:spcBef>
                <a:spcPts val="0"/>
              </a:spcBef>
              <a:spcAft>
                <a:spcPts val="0"/>
              </a:spcAft>
              <a:buNone/>
            </a:pPr>
            <a:r>
              <a:rPr lang="en" sz="1200">
                <a:latin typeface="Open Sans"/>
                <a:ea typeface="Open Sans"/>
                <a:cs typeface="Open Sans"/>
                <a:sym typeface="Open Sans"/>
              </a:rPr>
              <a:t>nₚ = # of horizontal pixels</a:t>
            </a:r>
            <a:endParaRPr sz="1200">
              <a:latin typeface="Open Sans"/>
              <a:ea typeface="Open Sans"/>
              <a:cs typeface="Open Sans"/>
              <a:sym typeface="Open Sans"/>
            </a:endParaRPr>
          </a:p>
          <a:p>
            <a:pPr marL="228600" lvl="0" indent="-228600" algn="l" rtl="0">
              <a:spcBef>
                <a:spcPts val="0"/>
              </a:spcBef>
              <a:spcAft>
                <a:spcPts val="0"/>
              </a:spcAft>
              <a:buNone/>
            </a:pPr>
            <a:r>
              <a:rPr lang="en" sz="1200">
                <a:latin typeface="Open Sans"/>
                <a:ea typeface="Open Sans"/>
                <a:cs typeface="Open Sans"/>
                <a:sym typeface="Open Sans"/>
              </a:rPr>
              <a:t>⍵= Angular velocity of star image (rad/sec)</a:t>
            </a:r>
            <a:endParaRPr sz="1200">
              <a:latin typeface="Open Sans"/>
              <a:ea typeface="Open Sans"/>
              <a:cs typeface="Open Sans"/>
              <a:sym typeface="Open Sans"/>
            </a:endParaRPr>
          </a:p>
        </p:txBody>
      </p:sp>
      <p:pic>
        <p:nvPicPr>
          <p:cNvPr id="760" name="Google Shape;760;p41"/>
          <p:cNvPicPr preferRelativeResize="0"/>
          <p:nvPr/>
        </p:nvPicPr>
        <p:blipFill rotWithShape="1">
          <a:blip r:embed="rId5">
            <a:alphaModFix/>
          </a:blip>
          <a:srcRect l="40850" t="3505" r="12538" b="35848"/>
          <a:stretch/>
        </p:blipFill>
        <p:spPr>
          <a:xfrm>
            <a:off x="71150" y="51350"/>
            <a:ext cx="905823" cy="769201"/>
          </a:xfrm>
          <a:prstGeom prst="rect">
            <a:avLst/>
          </a:prstGeom>
          <a:noFill/>
          <a:ln>
            <a:noFill/>
          </a:ln>
        </p:spPr>
      </p:pic>
      <p:sp>
        <p:nvSpPr>
          <p:cNvPr id="761" name="Google Shape;761;p41"/>
          <p:cNvSpPr/>
          <p:nvPr/>
        </p:nvSpPr>
        <p:spPr>
          <a:xfrm>
            <a:off x="176050" y="277550"/>
            <a:ext cx="628800" cy="3387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5"/>
          <p:cNvSpPr txBox="1">
            <a:spLocks noGrp="1"/>
          </p:cNvSpPr>
          <p:nvPr>
            <p:ph type="title"/>
          </p:nvPr>
        </p:nvSpPr>
        <p:spPr>
          <a:xfrm>
            <a:off x="311700" y="2218050"/>
            <a:ext cx="8520600" cy="7074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6000"/>
              <a:t>1.0 Project Overview</a:t>
            </a:r>
            <a:endParaRPr sz="6000"/>
          </a:p>
          <a:p>
            <a:pPr marL="0" lvl="0" indent="0" algn="ctr" rtl="0">
              <a:lnSpc>
                <a:spcPct val="115000"/>
              </a:lnSpc>
              <a:spcBef>
                <a:spcPts val="0"/>
              </a:spcBef>
              <a:spcAft>
                <a:spcPts val="0"/>
              </a:spcAft>
              <a:buNone/>
            </a:pPr>
            <a:r>
              <a:rPr lang="en"/>
              <a:t>Project Definition</a:t>
            </a:r>
            <a:endParaRPr/>
          </a:p>
        </p:txBody>
      </p:sp>
      <p:sp>
        <p:nvSpPr>
          <p:cNvPr id="114" name="Google Shape;11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115" name="Google Shape;115;p15"/>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16" name="Google Shape;116;p15"/>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117" name="Google Shape;117;p15"/>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18" name="Google Shape;118;p15"/>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119" name="Google Shape;119;p15"/>
          <p:cNvSpPr/>
          <p:nvPr/>
        </p:nvSpPr>
        <p:spPr>
          <a:xfrm>
            <a:off x="252275" y="4675700"/>
            <a:ext cx="15204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42"/>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300"/>
              <a:t>Electrical System Hardware Feasibility</a:t>
            </a:r>
            <a:endParaRPr sz="3300"/>
          </a:p>
          <a:p>
            <a:pPr marL="0" lvl="0" indent="0" algn="ctr" rtl="0">
              <a:spcBef>
                <a:spcPts val="0"/>
              </a:spcBef>
              <a:spcAft>
                <a:spcPts val="0"/>
              </a:spcAft>
              <a:buNone/>
            </a:pPr>
            <a:endParaRPr/>
          </a:p>
        </p:txBody>
      </p:sp>
      <p:sp>
        <p:nvSpPr>
          <p:cNvPr id="767" name="Google Shape;767;p42"/>
          <p:cNvSpPr txBox="1">
            <a:spLocks noGrp="1"/>
          </p:cNvSpPr>
          <p:nvPr>
            <p:ph type="body" idx="1"/>
          </p:nvPr>
        </p:nvSpPr>
        <p:spPr>
          <a:xfrm>
            <a:off x="464100" y="770700"/>
            <a:ext cx="4439100" cy="37545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b="1" u="sng"/>
              <a:t>Embedded processor:</a:t>
            </a:r>
            <a:r>
              <a:rPr lang="en"/>
              <a:t>          </a:t>
            </a:r>
            <a:r>
              <a:rPr lang="en" sz="1400"/>
              <a:t>Raspberry Pi Zero 1.3 </a:t>
            </a:r>
            <a:endParaRPr sz="1400"/>
          </a:p>
          <a:p>
            <a:pPr marL="914400" lvl="1" indent="-317500" algn="l" rtl="0">
              <a:spcBef>
                <a:spcPts val="1600"/>
              </a:spcBef>
              <a:spcAft>
                <a:spcPts val="0"/>
              </a:spcAft>
              <a:buSzPts val="1400"/>
              <a:buChar char="○"/>
            </a:pPr>
            <a:r>
              <a:rPr lang="en"/>
              <a:t>ARM v7 @ 1 GHz (0.238 GFLOPS/W)</a:t>
            </a:r>
            <a:endParaRPr sz="1400"/>
          </a:p>
          <a:p>
            <a:pPr marL="914400" lvl="1" indent="-317500" algn="l" rtl="0">
              <a:spcBef>
                <a:spcPts val="0"/>
              </a:spcBef>
              <a:spcAft>
                <a:spcPts val="0"/>
              </a:spcAft>
              <a:buSzPts val="1400"/>
              <a:buChar char="○"/>
            </a:pPr>
            <a:r>
              <a:rPr lang="en"/>
              <a:t>0.6</a:t>
            </a:r>
            <a:r>
              <a:rPr lang="en" sz="1400"/>
              <a:t> W Avg Power</a:t>
            </a:r>
            <a:endParaRPr sz="1400"/>
          </a:p>
          <a:p>
            <a:pPr marL="914400" lvl="1" indent="-317500" algn="l" rtl="0">
              <a:spcBef>
                <a:spcPts val="0"/>
              </a:spcBef>
              <a:spcAft>
                <a:spcPts val="0"/>
              </a:spcAft>
              <a:buSzPts val="1400"/>
              <a:buChar char="○"/>
            </a:pPr>
            <a:r>
              <a:rPr lang="en"/>
              <a:t>512 MB Ram</a:t>
            </a:r>
            <a:endParaRPr/>
          </a:p>
          <a:p>
            <a:pPr marL="914400" lvl="1" indent="-317500" algn="l" rtl="0">
              <a:spcBef>
                <a:spcPts val="0"/>
              </a:spcBef>
              <a:spcAft>
                <a:spcPts val="0"/>
              </a:spcAft>
              <a:buSzPts val="1400"/>
              <a:buChar char="○"/>
            </a:pPr>
            <a:r>
              <a:rPr lang="en"/>
              <a:t>uSD slot</a:t>
            </a:r>
            <a:endParaRPr/>
          </a:p>
          <a:p>
            <a:pPr marL="914400" lvl="1" indent="-317500" algn="l" rtl="0">
              <a:spcBef>
                <a:spcPts val="0"/>
              </a:spcBef>
              <a:spcAft>
                <a:spcPts val="0"/>
              </a:spcAft>
              <a:buSzPts val="1400"/>
              <a:buChar char="○"/>
            </a:pPr>
            <a:r>
              <a:rPr lang="en"/>
              <a:t>16 Digital Input/Outputs</a:t>
            </a:r>
            <a:endParaRPr/>
          </a:p>
          <a:p>
            <a:pPr marL="914400" lvl="1" indent="-317500" algn="l" rtl="0">
              <a:spcBef>
                <a:spcPts val="0"/>
              </a:spcBef>
              <a:spcAft>
                <a:spcPts val="0"/>
              </a:spcAft>
              <a:buSzPts val="1400"/>
              <a:buChar char="○"/>
            </a:pPr>
            <a:r>
              <a:rPr lang="en"/>
              <a:t>Dimensions: 65x30mm</a:t>
            </a:r>
            <a:endParaRPr/>
          </a:p>
          <a:p>
            <a:pPr marL="914400" lvl="0" indent="0" algn="l" rtl="0">
              <a:spcBef>
                <a:spcPts val="1600"/>
              </a:spcBef>
              <a:spcAft>
                <a:spcPts val="0"/>
              </a:spcAft>
              <a:buNone/>
            </a:pPr>
            <a:endParaRPr/>
          </a:p>
          <a:p>
            <a:pPr marL="457200" lvl="0" indent="0" algn="l" rtl="0">
              <a:spcBef>
                <a:spcPts val="1600"/>
              </a:spcBef>
              <a:spcAft>
                <a:spcPts val="1600"/>
              </a:spcAft>
              <a:buNone/>
            </a:pPr>
            <a:endParaRPr sz="1400"/>
          </a:p>
        </p:txBody>
      </p:sp>
      <p:sp>
        <p:nvSpPr>
          <p:cNvPr id="768" name="Google Shape;768;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769" name="Google Shape;769;p42"/>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770" name="Google Shape;770;p42"/>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771" name="Google Shape;771;p42"/>
          <p:cNvSpPr/>
          <p:nvPr/>
        </p:nvSpPr>
        <p:spPr>
          <a:xfrm>
            <a:off x="1640175" y="4673725"/>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2"/>
          <p:cNvSpPr txBox="1"/>
          <p:nvPr/>
        </p:nvSpPr>
        <p:spPr>
          <a:xfrm>
            <a:off x="170511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773" name="Google Shape;773;p42"/>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774" name="Google Shape;774;p42"/>
          <p:cNvSpPr txBox="1"/>
          <p:nvPr/>
        </p:nvSpPr>
        <p:spPr>
          <a:xfrm>
            <a:off x="4642875" y="789650"/>
            <a:ext cx="3181200" cy="26589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1800" b="1" u="sng">
                <a:solidFill>
                  <a:schemeClr val="dk2"/>
                </a:solidFill>
                <a:latin typeface="Open Sans"/>
                <a:ea typeface="Open Sans"/>
                <a:cs typeface="Open Sans"/>
                <a:sym typeface="Open Sans"/>
              </a:rPr>
              <a:t>Camera module: </a:t>
            </a:r>
            <a:r>
              <a:rPr lang="en">
                <a:solidFill>
                  <a:srgbClr val="525155"/>
                </a:solidFill>
                <a:latin typeface="Open Sans"/>
                <a:ea typeface="Open Sans"/>
                <a:cs typeface="Open Sans"/>
                <a:sym typeface="Open Sans"/>
              </a:rPr>
              <a:t>Arducam CMOS AR0134 1/3-Inch 1.2MP Monochrome Camera Module</a:t>
            </a:r>
            <a:endParaRPr>
              <a:solidFill>
                <a:srgbClr val="525155"/>
              </a:solidFill>
              <a:latin typeface="Open Sans"/>
              <a:ea typeface="Open Sans"/>
              <a:cs typeface="Open Sans"/>
              <a:sym typeface="Open Sans"/>
            </a:endParaRPr>
          </a:p>
          <a:p>
            <a:pPr marL="914400" lvl="1" indent="-317500" algn="l" rtl="0">
              <a:lnSpc>
                <a:spcPct val="115000"/>
              </a:lnSpc>
              <a:spcBef>
                <a:spcPts val="1600"/>
              </a:spcBef>
              <a:spcAft>
                <a:spcPts val="0"/>
              </a:spcAft>
              <a:buClr>
                <a:schemeClr val="dk2"/>
              </a:buClr>
              <a:buSzPts val="1400"/>
              <a:buFont typeface="Open Sans"/>
              <a:buChar char="○"/>
            </a:pPr>
            <a:r>
              <a:rPr lang="en">
                <a:solidFill>
                  <a:srgbClr val="525155"/>
                </a:solidFill>
                <a:highlight>
                  <a:srgbClr val="FEFEFE"/>
                </a:highlight>
                <a:latin typeface="Open Sans"/>
                <a:ea typeface="Open Sans"/>
                <a:cs typeface="Open Sans"/>
                <a:sym typeface="Open Sans"/>
              </a:rPr>
              <a:t>Outputs 12-bit raw data, using parallel output ports.</a:t>
            </a:r>
            <a:endParaRPr>
              <a:solidFill>
                <a:srgbClr val="525155"/>
              </a:solidFill>
              <a:highlight>
                <a:srgbClr val="FEFEFE"/>
              </a:highlight>
              <a:latin typeface="Open Sans"/>
              <a:ea typeface="Open Sans"/>
              <a:cs typeface="Open Sans"/>
              <a:sym typeface="Open Sans"/>
            </a:endParaRPr>
          </a:p>
          <a:p>
            <a:pPr marL="914400" lvl="1" indent="-317500" algn="l" rtl="0">
              <a:lnSpc>
                <a:spcPct val="115000"/>
              </a:lnSpc>
              <a:spcBef>
                <a:spcPts val="0"/>
              </a:spcBef>
              <a:spcAft>
                <a:spcPts val="0"/>
              </a:spcAft>
              <a:buClr>
                <a:srgbClr val="525155"/>
              </a:buClr>
              <a:buSzPts val="1400"/>
              <a:buFont typeface="Open Sans"/>
              <a:buChar char="○"/>
            </a:pPr>
            <a:r>
              <a:rPr lang="en">
                <a:solidFill>
                  <a:srgbClr val="525155"/>
                </a:solidFill>
                <a:highlight>
                  <a:srgbClr val="FEFEFE"/>
                </a:highlight>
                <a:latin typeface="Open Sans"/>
                <a:ea typeface="Open Sans"/>
                <a:cs typeface="Open Sans"/>
                <a:sym typeface="Open Sans"/>
              </a:rPr>
              <a:t>54 FPS</a:t>
            </a:r>
            <a:endParaRPr>
              <a:solidFill>
                <a:srgbClr val="525155"/>
              </a:solidFill>
              <a:highlight>
                <a:srgbClr val="FEFEFE"/>
              </a:highlight>
              <a:latin typeface="Open Sans"/>
              <a:ea typeface="Open Sans"/>
              <a:cs typeface="Open Sans"/>
              <a:sym typeface="Open Sans"/>
            </a:endParaRPr>
          </a:p>
          <a:p>
            <a:pPr marL="914400" lvl="1" indent="-317500" algn="l" rtl="0">
              <a:lnSpc>
                <a:spcPct val="115000"/>
              </a:lnSpc>
              <a:spcBef>
                <a:spcPts val="0"/>
              </a:spcBef>
              <a:spcAft>
                <a:spcPts val="0"/>
              </a:spcAft>
              <a:buClr>
                <a:schemeClr val="dk2"/>
              </a:buClr>
              <a:buSzPts val="1400"/>
              <a:buFont typeface="Open Sans"/>
              <a:buChar char="○"/>
            </a:pPr>
            <a:r>
              <a:rPr lang="en">
                <a:solidFill>
                  <a:srgbClr val="525155"/>
                </a:solidFill>
                <a:highlight>
                  <a:srgbClr val="FEFEFE"/>
                </a:highlight>
                <a:latin typeface="Open Sans"/>
                <a:ea typeface="Open Sans"/>
                <a:cs typeface="Open Sans"/>
                <a:sym typeface="Open Sans"/>
              </a:rPr>
              <a:t>Single 3.3V power input </a:t>
            </a:r>
            <a:endParaRPr>
              <a:solidFill>
                <a:srgbClr val="525155"/>
              </a:solidFill>
              <a:highlight>
                <a:srgbClr val="FEFEFE"/>
              </a:highlight>
              <a:latin typeface="Open Sans"/>
              <a:ea typeface="Open Sans"/>
              <a:cs typeface="Open Sans"/>
              <a:sym typeface="Open Sans"/>
            </a:endParaRPr>
          </a:p>
        </p:txBody>
      </p:sp>
      <p:grpSp>
        <p:nvGrpSpPr>
          <p:cNvPr id="775" name="Google Shape;775;p42"/>
          <p:cNvGrpSpPr/>
          <p:nvPr/>
        </p:nvGrpSpPr>
        <p:grpSpPr>
          <a:xfrm>
            <a:off x="1062697" y="3162160"/>
            <a:ext cx="2556218" cy="1495737"/>
            <a:chOff x="5683426" y="827213"/>
            <a:chExt cx="3612008" cy="2258057"/>
          </a:xfrm>
        </p:grpSpPr>
        <p:pic>
          <p:nvPicPr>
            <p:cNvPr id="776" name="Google Shape;776;p42"/>
            <p:cNvPicPr preferRelativeResize="0"/>
            <p:nvPr/>
          </p:nvPicPr>
          <p:blipFill rotWithShape="1">
            <a:blip r:embed="rId3">
              <a:alphaModFix/>
            </a:blip>
            <a:srcRect l="37110"/>
            <a:stretch/>
          </p:blipFill>
          <p:spPr>
            <a:xfrm rot="5">
              <a:off x="6419076" y="827215"/>
              <a:ext cx="2674401" cy="1833897"/>
            </a:xfrm>
            <a:prstGeom prst="rect">
              <a:avLst/>
            </a:prstGeom>
            <a:noFill/>
            <a:ln>
              <a:noFill/>
            </a:ln>
          </p:spPr>
        </p:pic>
        <p:cxnSp>
          <p:nvCxnSpPr>
            <p:cNvPr id="777" name="Google Shape;777;p42"/>
            <p:cNvCxnSpPr/>
            <p:nvPr/>
          </p:nvCxnSpPr>
          <p:spPr>
            <a:xfrm>
              <a:off x="6522400" y="2254800"/>
              <a:ext cx="1303800" cy="356700"/>
            </a:xfrm>
            <a:prstGeom prst="straightConnector1">
              <a:avLst/>
            </a:prstGeom>
            <a:noFill/>
            <a:ln w="19050" cap="flat" cmpd="sng">
              <a:solidFill>
                <a:srgbClr val="FF0000"/>
              </a:solidFill>
              <a:prstDash val="solid"/>
              <a:round/>
              <a:headEnd type="none" w="med" len="med"/>
              <a:tailEnd type="none" w="med" len="med"/>
            </a:ln>
          </p:spPr>
        </p:cxnSp>
        <p:cxnSp>
          <p:nvCxnSpPr>
            <p:cNvPr id="778" name="Google Shape;778;p42"/>
            <p:cNvCxnSpPr/>
            <p:nvPr/>
          </p:nvCxnSpPr>
          <p:spPr>
            <a:xfrm rot="10800000" flipH="1">
              <a:off x="7874675" y="2279925"/>
              <a:ext cx="978300" cy="331500"/>
            </a:xfrm>
            <a:prstGeom prst="straightConnector1">
              <a:avLst/>
            </a:prstGeom>
            <a:noFill/>
            <a:ln w="19050" cap="flat" cmpd="sng">
              <a:solidFill>
                <a:srgbClr val="FF0000"/>
              </a:solidFill>
              <a:prstDash val="solid"/>
              <a:round/>
              <a:headEnd type="none" w="med" len="med"/>
              <a:tailEnd type="none" w="med" len="med"/>
            </a:ln>
          </p:spPr>
        </p:cxnSp>
        <p:cxnSp>
          <p:nvCxnSpPr>
            <p:cNvPr id="779" name="Google Shape;779;p42"/>
            <p:cNvCxnSpPr/>
            <p:nvPr/>
          </p:nvCxnSpPr>
          <p:spPr>
            <a:xfrm flipH="1">
              <a:off x="6478650" y="1398675"/>
              <a:ext cx="21600" cy="816600"/>
            </a:xfrm>
            <a:prstGeom prst="straightConnector1">
              <a:avLst/>
            </a:prstGeom>
            <a:noFill/>
            <a:ln w="19050" cap="flat" cmpd="sng">
              <a:solidFill>
                <a:srgbClr val="FF0000"/>
              </a:solidFill>
              <a:prstDash val="solid"/>
              <a:round/>
              <a:headEnd type="none" w="med" len="med"/>
              <a:tailEnd type="none" w="med" len="med"/>
            </a:ln>
          </p:spPr>
        </p:cxnSp>
        <p:sp>
          <p:nvSpPr>
            <p:cNvPr id="780" name="Google Shape;780;p42"/>
            <p:cNvSpPr txBox="1"/>
            <p:nvPr/>
          </p:nvSpPr>
          <p:spPr>
            <a:xfrm>
              <a:off x="6604152" y="2481069"/>
              <a:ext cx="978300" cy="60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10cm</a:t>
              </a:r>
              <a:endParaRPr>
                <a:solidFill>
                  <a:srgbClr val="FF0000"/>
                </a:solidFill>
                <a:latin typeface="Open Sans"/>
                <a:ea typeface="Open Sans"/>
                <a:cs typeface="Open Sans"/>
                <a:sym typeface="Open Sans"/>
              </a:endParaRPr>
            </a:p>
          </p:txBody>
        </p:sp>
        <p:sp>
          <p:nvSpPr>
            <p:cNvPr id="781" name="Google Shape;781;p42"/>
            <p:cNvSpPr txBox="1"/>
            <p:nvPr/>
          </p:nvSpPr>
          <p:spPr>
            <a:xfrm>
              <a:off x="8317133" y="2371619"/>
              <a:ext cx="978300" cy="60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10cm</a:t>
              </a:r>
              <a:endParaRPr>
                <a:solidFill>
                  <a:srgbClr val="FF0000"/>
                </a:solidFill>
                <a:latin typeface="Open Sans"/>
                <a:ea typeface="Open Sans"/>
                <a:cs typeface="Open Sans"/>
                <a:sym typeface="Open Sans"/>
              </a:endParaRPr>
            </a:p>
          </p:txBody>
        </p:sp>
        <p:sp>
          <p:nvSpPr>
            <p:cNvPr id="782" name="Google Shape;782;p42"/>
            <p:cNvSpPr txBox="1"/>
            <p:nvPr/>
          </p:nvSpPr>
          <p:spPr>
            <a:xfrm>
              <a:off x="5683426" y="1505186"/>
              <a:ext cx="1041900" cy="60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5cm</a:t>
              </a:r>
              <a:endParaRPr>
                <a:solidFill>
                  <a:srgbClr val="FF0000"/>
                </a:solidFill>
                <a:latin typeface="Open Sans"/>
                <a:ea typeface="Open Sans"/>
                <a:cs typeface="Open Sans"/>
                <a:sym typeface="Open Sans"/>
              </a:endParaRPr>
            </a:p>
          </p:txBody>
        </p:sp>
      </p:grpSp>
      <p:graphicFrame>
        <p:nvGraphicFramePr>
          <p:cNvPr id="783" name="Google Shape;783;p42"/>
          <p:cNvGraphicFramePr/>
          <p:nvPr/>
        </p:nvGraphicFramePr>
        <p:xfrm>
          <a:off x="3798250" y="3743975"/>
          <a:ext cx="4870450" cy="731490"/>
        </p:xfrm>
        <a:graphic>
          <a:graphicData uri="http://schemas.openxmlformats.org/drawingml/2006/table">
            <a:tbl>
              <a:tblPr>
                <a:noFill/>
                <a:tableStyleId>{B2F38D85-F547-4F7B-9B82-5784A237A3E8}</a:tableStyleId>
              </a:tblPr>
              <a:tblGrid>
                <a:gridCol w="3798900">
                  <a:extLst>
                    <a:ext uri="{9D8B030D-6E8A-4147-A177-3AD203B41FA5}">
                      <a16:colId xmlns:a16="http://schemas.microsoft.com/office/drawing/2014/main" val="20000"/>
                    </a:ext>
                  </a:extLst>
                </a:gridCol>
                <a:gridCol w="1071550">
                  <a:extLst>
                    <a:ext uri="{9D8B030D-6E8A-4147-A177-3AD203B41FA5}">
                      <a16:colId xmlns:a16="http://schemas.microsoft.com/office/drawing/2014/main" val="20001"/>
                    </a:ext>
                  </a:extLst>
                </a:gridCol>
              </a:tblGrid>
              <a:tr h="707400">
                <a:tc>
                  <a:txBody>
                    <a:bodyPr/>
                    <a:lstStyle/>
                    <a:p>
                      <a:pPr marL="0" lvl="0" indent="0" algn="l" rtl="0">
                        <a:spcBef>
                          <a:spcPts val="0"/>
                        </a:spcBef>
                        <a:spcAft>
                          <a:spcPts val="0"/>
                        </a:spcAft>
                        <a:buNone/>
                      </a:pPr>
                      <a:r>
                        <a:rPr lang="en" sz="1200">
                          <a:solidFill>
                            <a:srgbClr val="221E1F"/>
                          </a:solidFill>
                          <a:latin typeface="Open Sans"/>
                          <a:ea typeface="Open Sans"/>
                          <a:cs typeface="Open Sans"/>
                          <a:sym typeface="Open Sans"/>
                        </a:rPr>
                        <a:t>Existing COTS components meet system functional reqs in terms of average operation power, processing power, storage, and dimensions</a:t>
                      </a:r>
                      <a:endParaRPr sz="1200">
                        <a:solidFill>
                          <a:srgbClr val="221E1F"/>
                        </a:solidFill>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Open Sans"/>
                          <a:ea typeface="Open Sans"/>
                          <a:cs typeface="Open Sans"/>
                          <a:sym typeface="Open Sans"/>
                        </a:rPr>
                        <a:t>FEASIBLE</a:t>
                      </a:r>
                      <a:endParaRPr b="1">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0"/>
                  </a:ext>
                </a:extLst>
              </a:tr>
            </a:tbl>
          </a:graphicData>
        </a:graphic>
      </p:graphicFrame>
      <p:pic>
        <p:nvPicPr>
          <p:cNvPr id="784" name="Google Shape;784;p42"/>
          <p:cNvPicPr preferRelativeResize="0"/>
          <p:nvPr/>
        </p:nvPicPr>
        <p:blipFill rotWithShape="1">
          <a:blip r:embed="rId4">
            <a:alphaModFix/>
          </a:blip>
          <a:srcRect t="2700" r="59463" b="38082"/>
          <a:stretch/>
        </p:blipFill>
        <p:spPr>
          <a:xfrm>
            <a:off x="-14300" y="42075"/>
            <a:ext cx="967650" cy="922575"/>
          </a:xfrm>
          <a:prstGeom prst="rect">
            <a:avLst/>
          </a:prstGeom>
          <a:noFill/>
          <a:ln>
            <a:noFill/>
          </a:ln>
        </p:spPr>
      </p:pic>
      <p:sp>
        <p:nvSpPr>
          <p:cNvPr id="785" name="Google Shape;785;p42"/>
          <p:cNvSpPr/>
          <p:nvPr/>
        </p:nvSpPr>
        <p:spPr>
          <a:xfrm>
            <a:off x="37300" y="82250"/>
            <a:ext cx="916200" cy="8823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3"/>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Software: Speed/Accuracy FOV Feasibility</a:t>
            </a:r>
            <a:endParaRPr/>
          </a:p>
        </p:txBody>
      </p:sp>
      <p:sp>
        <p:nvSpPr>
          <p:cNvPr id="791" name="Google Shape;791;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792" name="Google Shape;792;p43"/>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793" name="Google Shape;793;p43"/>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794" name="Google Shape;794;p43"/>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795" name="Google Shape;795;p43"/>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796" name="Google Shape;796;p43"/>
          <p:cNvSpPr txBox="1"/>
          <p:nvPr/>
        </p:nvSpPr>
        <p:spPr>
          <a:xfrm>
            <a:off x="397350" y="817200"/>
            <a:ext cx="4904100" cy="34812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Success is 0.05 degree accuracy</a:t>
            </a:r>
            <a:endParaRPr sz="1800">
              <a:solidFill>
                <a:schemeClr val="dk2"/>
              </a:solidFill>
              <a:latin typeface="Open Sans"/>
              <a:ea typeface="Open Sans"/>
              <a:cs typeface="Open Sans"/>
              <a:sym typeface="Open Sans"/>
            </a:endParaRPr>
          </a:p>
          <a:p>
            <a:pPr marL="914400" lvl="1" indent="-317500" algn="l" rtl="0">
              <a:lnSpc>
                <a:spcPct val="115000"/>
              </a:lnSpc>
              <a:spcBef>
                <a:spcPts val="0"/>
              </a:spcBef>
              <a:spcAft>
                <a:spcPts val="0"/>
              </a:spcAft>
              <a:buClr>
                <a:schemeClr val="dk2"/>
              </a:buClr>
              <a:buSzPts val="1400"/>
              <a:buFont typeface="Open Sans"/>
              <a:buChar char="○"/>
            </a:pPr>
            <a:r>
              <a:rPr lang="en">
                <a:solidFill>
                  <a:schemeClr val="dk2"/>
                </a:solidFill>
                <a:latin typeface="Open Sans"/>
                <a:ea typeface="Open Sans"/>
                <a:cs typeface="Open Sans"/>
                <a:sym typeface="Open Sans"/>
              </a:rPr>
              <a:t>Baseline FOV of 11 degrees </a:t>
            </a:r>
            <a:endParaRPr>
              <a:solidFill>
                <a:schemeClr val="dk2"/>
              </a:solidFill>
              <a:latin typeface="Open Sans"/>
              <a:ea typeface="Open Sans"/>
              <a:cs typeface="Open Sans"/>
              <a:sym typeface="Open Sans"/>
            </a:endParaRPr>
          </a:p>
          <a:p>
            <a:pPr marL="1371600" lvl="2" indent="-317500" algn="l" rtl="0">
              <a:lnSpc>
                <a:spcPct val="115000"/>
              </a:lnSpc>
              <a:spcBef>
                <a:spcPts val="0"/>
              </a:spcBef>
              <a:spcAft>
                <a:spcPts val="0"/>
              </a:spcAft>
              <a:buClr>
                <a:schemeClr val="dk2"/>
              </a:buClr>
              <a:buSzPts val="1400"/>
              <a:buFont typeface="Open Sans"/>
              <a:buChar char="■"/>
            </a:pPr>
            <a:r>
              <a:rPr lang="en">
                <a:solidFill>
                  <a:schemeClr val="dk2"/>
                </a:solidFill>
                <a:latin typeface="Open Sans"/>
                <a:ea typeface="Open Sans"/>
                <a:cs typeface="Open Sans"/>
                <a:sym typeface="Open Sans"/>
              </a:rPr>
              <a:t>Time to solve: </a:t>
            </a:r>
            <a:r>
              <a:rPr lang="en" b="1">
                <a:solidFill>
                  <a:srgbClr val="6AA84F"/>
                </a:solidFill>
                <a:latin typeface="Open Sans"/>
                <a:ea typeface="Open Sans"/>
                <a:cs typeface="Open Sans"/>
                <a:sym typeface="Open Sans"/>
              </a:rPr>
              <a:t>11 ms</a:t>
            </a:r>
            <a:endParaRPr b="1">
              <a:solidFill>
                <a:srgbClr val="6AA84F"/>
              </a:solidFill>
              <a:latin typeface="Open Sans"/>
              <a:ea typeface="Open Sans"/>
              <a:cs typeface="Open Sans"/>
              <a:sym typeface="Open Sans"/>
            </a:endParaRPr>
          </a:p>
          <a:p>
            <a:pPr marL="1371600" lvl="2" indent="-317500" algn="l" rtl="0">
              <a:lnSpc>
                <a:spcPct val="115000"/>
              </a:lnSpc>
              <a:spcBef>
                <a:spcPts val="0"/>
              </a:spcBef>
              <a:spcAft>
                <a:spcPts val="0"/>
              </a:spcAft>
              <a:buClr>
                <a:srgbClr val="666666"/>
              </a:buClr>
              <a:buSzPts val="1400"/>
              <a:buFont typeface="Open Sans"/>
              <a:buChar char="■"/>
            </a:pPr>
            <a:r>
              <a:rPr lang="en" b="1">
                <a:solidFill>
                  <a:srgbClr val="6AA84F"/>
                </a:solidFill>
                <a:latin typeface="Open Sans"/>
                <a:ea typeface="Open Sans"/>
                <a:cs typeface="Open Sans"/>
                <a:sym typeface="Open Sans"/>
              </a:rPr>
              <a:t>0.003 degree </a:t>
            </a:r>
            <a:r>
              <a:rPr lang="en">
                <a:solidFill>
                  <a:srgbClr val="444444"/>
                </a:solidFill>
                <a:latin typeface="Open Sans"/>
                <a:ea typeface="Open Sans"/>
                <a:cs typeface="Open Sans"/>
                <a:sym typeface="Open Sans"/>
              </a:rPr>
              <a:t>accuracy</a:t>
            </a:r>
            <a:endParaRPr>
              <a:solidFill>
                <a:schemeClr val="dk2"/>
              </a:solidFill>
              <a:latin typeface="Open Sans"/>
              <a:ea typeface="Open Sans"/>
              <a:cs typeface="Open Sans"/>
              <a:sym typeface="Open Sans"/>
            </a:endParaRPr>
          </a:p>
          <a:p>
            <a:pPr marL="914400" lvl="1" indent="-317500" algn="l" rtl="0">
              <a:lnSpc>
                <a:spcPct val="115000"/>
              </a:lnSpc>
              <a:spcBef>
                <a:spcPts val="0"/>
              </a:spcBef>
              <a:spcAft>
                <a:spcPts val="0"/>
              </a:spcAft>
              <a:buClr>
                <a:schemeClr val="dk2"/>
              </a:buClr>
              <a:buSzPts val="1400"/>
              <a:buFont typeface="Open Sans"/>
              <a:buChar char="○"/>
            </a:pPr>
            <a:r>
              <a:rPr lang="en">
                <a:solidFill>
                  <a:schemeClr val="dk2"/>
                </a:solidFill>
                <a:latin typeface="Open Sans"/>
                <a:ea typeface="Open Sans"/>
                <a:cs typeface="Open Sans"/>
                <a:sym typeface="Open Sans"/>
              </a:rPr>
              <a:t>FOV of 22 degrees</a:t>
            </a:r>
            <a:endParaRPr>
              <a:solidFill>
                <a:schemeClr val="dk2"/>
              </a:solidFill>
              <a:latin typeface="Open Sans"/>
              <a:ea typeface="Open Sans"/>
              <a:cs typeface="Open Sans"/>
              <a:sym typeface="Open Sans"/>
            </a:endParaRPr>
          </a:p>
          <a:p>
            <a:pPr marL="1371600" lvl="2" indent="-317500" algn="l" rtl="0">
              <a:lnSpc>
                <a:spcPct val="115000"/>
              </a:lnSpc>
              <a:spcBef>
                <a:spcPts val="0"/>
              </a:spcBef>
              <a:spcAft>
                <a:spcPts val="0"/>
              </a:spcAft>
              <a:buClr>
                <a:schemeClr val="dk2"/>
              </a:buClr>
              <a:buSzPts val="1400"/>
              <a:buFont typeface="Open Sans"/>
              <a:buChar char="■"/>
            </a:pPr>
            <a:r>
              <a:rPr lang="en">
                <a:solidFill>
                  <a:schemeClr val="dk2"/>
                </a:solidFill>
                <a:latin typeface="Open Sans"/>
                <a:ea typeface="Open Sans"/>
                <a:cs typeface="Open Sans"/>
                <a:sym typeface="Open Sans"/>
              </a:rPr>
              <a:t>Time to solve: </a:t>
            </a:r>
            <a:r>
              <a:rPr lang="en" b="1">
                <a:solidFill>
                  <a:srgbClr val="6AA84F"/>
                </a:solidFill>
                <a:latin typeface="Open Sans"/>
                <a:ea typeface="Open Sans"/>
                <a:cs typeface="Open Sans"/>
                <a:sym typeface="Open Sans"/>
              </a:rPr>
              <a:t>10 ms</a:t>
            </a:r>
            <a:endParaRPr b="1">
              <a:solidFill>
                <a:srgbClr val="FF0000"/>
              </a:solidFill>
              <a:latin typeface="Open Sans"/>
              <a:ea typeface="Open Sans"/>
              <a:cs typeface="Open Sans"/>
              <a:sym typeface="Open Sans"/>
            </a:endParaRPr>
          </a:p>
          <a:p>
            <a:pPr marL="1371600" lvl="2" indent="-317500" algn="l" rtl="0">
              <a:lnSpc>
                <a:spcPct val="115000"/>
              </a:lnSpc>
              <a:spcBef>
                <a:spcPts val="0"/>
              </a:spcBef>
              <a:spcAft>
                <a:spcPts val="0"/>
              </a:spcAft>
              <a:buClr>
                <a:schemeClr val="dk2"/>
              </a:buClr>
              <a:buSzPts val="1400"/>
              <a:buFont typeface="Open Sans"/>
              <a:buChar char="■"/>
            </a:pPr>
            <a:r>
              <a:rPr lang="en" b="1">
                <a:solidFill>
                  <a:srgbClr val="FF9900"/>
                </a:solidFill>
                <a:latin typeface="Open Sans"/>
                <a:ea typeface="Open Sans"/>
                <a:cs typeface="Open Sans"/>
                <a:sym typeface="Open Sans"/>
              </a:rPr>
              <a:t>285% less accurate,</a:t>
            </a:r>
            <a:r>
              <a:rPr lang="en" b="1">
                <a:solidFill>
                  <a:srgbClr val="FF0000"/>
                </a:solidFill>
                <a:latin typeface="Open Sans"/>
                <a:ea typeface="Open Sans"/>
                <a:cs typeface="Open Sans"/>
                <a:sym typeface="Open Sans"/>
              </a:rPr>
              <a:t> </a:t>
            </a:r>
            <a:r>
              <a:rPr lang="en" b="1">
                <a:solidFill>
                  <a:srgbClr val="6AA84F"/>
                </a:solidFill>
                <a:latin typeface="Open Sans"/>
                <a:ea typeface="Open Sans"/>
                <a:cs typeface="Open Sans"/>
                <a:sym typeface="Open Sans"/>
              </a:rPr>
              <a:t>0.01 degrees</a:t>
            </a:r>
            <a:endParaRPr>
              <a:solidFill>
                <a:schemeClr val="dk2"/>
              </a:solidFill>
              <a:latin typeface="Open Sans"/>
              <a:ea typeface="Open Sans"/>
              <a:cs typeface="Open Sans"/>
              <a:sym typeface="Open Sans"/>
            </a:endParaRPr>
          </a:p>
          <a:p>
            <a:pPr marL="914400" lvl="1" indent="-317500" algn="l" rtl="0">
              <a:lnSpc>
                <a:spcPct val="115000"/>
              </a:lnSpc>
              <a:spcBef>
                <a:spcPts val="0"/>
              </a:spcBef>
              <a:spcAft>
                <a:spcPts val="0"/>
              </a:spcAft>
              <a:buClr>
                <a:schemeClr val="dk2"/>
              </a:buClr>
              <a:buSzPts val="1400"/>
              <a:buFont typeface="Open Sans"/>
              <a:buChar char="○"/>
            </a:pPr>
            <a:r>
              <a:rPr lang="en">
                <a:solidFill>
                  <a:schemeClr val="dk2"/>
                </a:solidFill>
                <a:latin typeface="Open Sans"/>
                <a:ea typeface="Open Sans"/>
                <a:cs typeface="Open Sans"/>
                <a:sym typeface="Open Sans"/>
              </a:rPr>
              <a:t>FOV of 50 degrees</a:t>
            </a:r>
            <a:endParaRPr>
              <a:solidFill>
                <a:schemeClr val="dk2"/>
              </a:solidFill>
              <a:latin typeface="Open Sans"/>
              <a:ea typeface="Open Sans"/>
              <a:cs typeface="Open Sans"/>
              <a:sym typeface="Open Sans"/>
            </a:endParaRPr>
          </a:p>
          <a:p>
            <a:pPr marL="1371600" lvl="2" indent="-317500" algn="l" rtl="0">
              <a:lnSpc>
                <a:spcPct val="115000"/>
              </a:lnSpc>
              <a:spcBef>
                <a:spcPts val="0"/>
              </a:spcBef>
              <a:spcAft>
                <a:spcPts val="0"/>
              </a:spcAft>
              <a:buClr>
                <a:schemeClr val="dk2"/>
              </a:buClr>
              <a:buSzPts val="1400"/>
              <a:buFont typeface="Open Sans"/>
              <a:buChar char="■"/>
            </a:pPr>
            <a:r>
              <a:rPr lang="en">
                <a:solidFill>
                  <a:schemeClr val="dk2"/>
                </a:solidFill>
                <a:latin typeface="Open Sans"/>
                <a:ea typeface="Open Sans"/>
                <a:cs typeface="Open Sans"/>
                <a:sym typeface="Open Sans"/>
              </a:rPr>
              <a:t>Time to solve: </a:t>
            </a:r>
            <a:r>
              <a:rPr lang="en" b="1">
                <a:solidFill>
                  <a:srgbClr val="6AA84F"/>
                </a:solidFill>
                <a:latin typeface="Open Sans"/>
                <a:ea typeface="Open Sans"/>
                <a:cs typeface="Open Sans"/>
                <a:sym typeface="Open Sans"/>
              </a:rPr>
              <a:t>12 ms</a:t>
            </a:r>
            <a:endParaRPr b="1">
              <a:solidFill>
                <a:srgbClr val="6AA84F"/>
              </a:solidFill>
              <a:latin typeface="Open Sans"/>
              <a:ea typeface="Open Sans"/>
              <a:cs typeface="Open Sans"/>
              <a:sym typeface="Open Sans"/>
            </a:endParaRPr>
          </a:p>
          <a:p>
            <a:pPr marL="1371600" lvl="2" indent="-317500" algn="l" rtl="0">
              <a:lnSpc>
                <a:spcPct val="100000"/>
              </a:lnSpc>
              <a:spcBef>
                <a:spcPts val="0"/>
              </a:spcBef>
              <a:spcAft>
                <a:spcPts val="0"/>
              </a:spcAft>
              <a:buClr>
                <a:srgbClr val="FF0000"/>
              </a:buClr>
              <a:buSzPts val="1400"/>
              <a:buFont typeface="Open Sans"/>
              <a:buChar char="■"/>
            </a:pPr>
            <a:r>
              <a:rPr lang="en" b="1">
                <a:solidFill>
                  <a:srgbClr val="FF0000"/>
                </a:solidFill>
                <a:latin typeface="Open Sans"/>
                <a:ea typeface="Open Sans"/>
                <a:cs typeface="Open Sans"/>
                <a:sym typeface="Open Sans"/>
              </a:rPr>
              <a:t>2200% less accurate, 0.069 degrees</a:t>
            </a:r>
            <a:endParaRPr>
              <a:solidFill>
                <a:srgbClr val="FF0000"/>
              </a:solidFill>
              <a:latin typeface="Open Sans"/>
              <a:ea typeface="Open Sans"/>
              <a:cs typeface="Open Sans"/>
              <a:sym typeface="Open Sans"/>
            </a:endParaRPr>
          </a:p>
          <a:p>
            <a:pPr marL="0" lvl="0" indent="0" algn="l" rtl="0">
              <a:lnSpc>
                <a:spcPct val="100000"/>
              </a:lnSpc>
              <a:spcBef>
                <a:spcPts val="1600"/>
              </a:spcBef>
              <a:spcAft>
                <a:spcPts val="0"/>
              </a:spcAft>
              <a:buNone/>
            </a:pPr>
            <a:r>
              <a:rPr lang="en" sz="1000">
                <a:solidFill>
                  <a:srgbClr val="444444"/>
                </a:solidFill>
                <a:latin typeface="Open Sans"/>
                <a:ea typeface="Open Sans"/>
                <a:cs typeface="Open Sans"/>
                <a:sym typeface="Open Sans"/>
              </a:rPr>
              <a:t>** Note: Each FOV used images from a different imager</a:t>
            </a:r>
            <a:endParaRPr sz="1000">
              <a:solidFill>
                <a:schemeClr val="dk2"/>
              </a:solidFill>
              <a:latin typeface="Open Sans"/>
              <a:ea typeface="Open Sans"/>
              <a:cs typeface="Open Sans"/>
              <a:sym typeface="Open Sans"/>
            </a:endParaRPr>
          </a:p>
          <a:p>
            <a:pPr marL="0" lvl="0" indent="0" algn="l" rtl="0">
              <a:spcBef>
                <a:spcPts val="1600"/>
              </a:spcBef>
              <a:spcAft>
                <a:spcPts val="0"/>
              </a:spcAft>
              <a:buNone/>
            </a:pPr>
            <a:endParaRPr>
              <a:latin typeface="Open Sans"/>
              <a:ea typeface="Open Sans"/>
              <a:cs typeface="Open Sans"/>
              <a:sym typeface="Open Sans"/>
            </a:endParaRPr>
          </a:p>
        </p:txBody>
      </p:sp>
      <p:graphicFrame>
        <p:nvGraphicFramePr>
          <p:cNvPr id="797" name="Google Shape;797;p43"/>
          <p:cNvGraphicFramePr/>
          <p:nvPr/>
        </p:nvGraphicFramePr>
        <p:xfrm>
          <a:off x="600925" y="4185500"/>
          <a:ext cx="8208825" cy="396210"/>
        </p:xfrm>
        <a:graphic>
          <a:graphicData uri="http://schemas.openxmlformats.org/drawingml/2006/table">
            <a:tbl>
              <a:tblPr>
                <a:noFill/>
                <a:tableStyleId>{B2F38D85-F547-4F7B-9B82-5784A237A3E8}</a:tableStyleId>
              </a:tblPr>
              <a:tblGrid>
                <a:gridCol w="6999100">
                  <a:extLst>
                    <a:ext uri="{9D8B030D-6E8A-4147-A177-3AD203B41FA5}">
                      <a16:colId xmlns:a16="http://schemas.microsoft.com/office/drawing/2014/main" val="20000"/>
                    </a:ext>
                  </a:extLst>
                </a:gridCol>
                <a:gridCol w="1209725">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Clr>
                          <a:schemeClr val="accent1"/>
                        </a:buClr>
                        <a:buSzPts val="1100"/>
                        <a:buFont typeface="Arial"/>
                        <a:buNone/>
                      </a:pPr>
                      <a:r>
                        <a:rPr lang="en">
                          <a:solidFill>
                            <a:schemeClr val="accent1"/>
                          </a:solidFill>
                          <a:latin typeface="Open Sans"/>
                          <a:ea typeface="Open Sans"/>
                          <a:cs typeface="Open Sans"/>
                          <a:sym typeface="Open Sans"/>
                        </a:rPr>
                        <a:t>DR.3.2, 3.4 (from FR.2,3): Software is feasible for differing FOVs and imagers.</a:t>
                      </a:r>
                      <a:endParaRPr>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Open Sans"/>
                          <a:ea typeface="Open Sans"/>
                          <a:cs typeface="Open Sans"/>
                          <a:sym typeface="Open Sans"/>
                        </a:rPr>
                        <a:t>FEASIBLE</a:t>
                      </a:r>
                      <a:endParaRPr b="1">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0"/>
                  </a:ext>
                </a:extLst>
              </a:tr>
            </a:tbl>
          </a:graphicData>
        </a:graphic>
      </p:graphicFrame>
      <p:sp>
        <p:nvSpPr>
          <p:cNvPr id="798" name="Google Shape;798;p43"/>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9" name="Google Shape;799;p43"/>
          <p:cNvPicPr preferRelativeResize="0"/>
          <p:nvPr/>
        </p:nvPicPr>
        <p:blipFill>
          <a:blip r:embed="rId3">
            <a:alphaModFix/>
          </a:blip>
          <a:stretch>
            <a:fillRect/>
          </a:stretch>
        </p:blipFill>
        <p:spPr>
          <a:xfrm>
            <a:off x="5040825" y="990913"/>
            <a:ext cx="3980325" cy="2929529"/>
          </a:xfrm>
          <a:prstGeom prst="rect">
            <a:avLst/>
          </a:prstGeom>
          <a:noFill/>
          <a:ln>
            <a:noFill/>
          </a:ln>
        </p:spPr>
      </p:pic>
      <p:sp>
        <p:nvSpPr>
          <p:cNvPr id="800" name="Google Shape;800;p43"/>
          <p:cNvSpPr/>
          <p:nvPr/>
        </p:nvSpPr>
        <p:spPr>
          <a:xfrm>
            <a:off x="8907025" y="2170300"/>
            <a:ext cx="114000" cy="163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3"/>
          <p:cNvSpPr/>
          <p:nvPr/>
        </p:nvSpPr>
        <p:spPr>
          <a:xfrm>
            <a:off x="8907025" y="2322700"/>
            <a:ext cx="176700" cy="52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3"/>
          <p:cNvSpPr txBox="1"/>
          <p:nvPr/>
        </p:nvSpPr>
        <p:spPr>
          <a:xfrm>
            <a:off x="8788675" y="2074900"/>
            <a:ext cx="413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Open Sans"/>
                <a:ea typeface="Open Sans"/>
                <a:cs typeface="Open Sans"/>
                <a:sym typeface="Open Sans"/>
              </a:rPr>
              <a:t>11</a:t>
            </a:r>
            <a:endParaRPr sz="1100" b="1">
              <a:latin typeface="Open Sans"/>
              <a:ea typeface="Open Sans"/>
              <a:cs typeface="Open Sans"/>
              <a:sym typeface="Open Sans"/>
            </a:endParaRPr>
          </a:p>
        </p:txBody>
      </p:sp>
      <p:sp>
        <p:nvSpPr>
          <p:cNvPr id="803" name="Google Shape;803;p43"/>
          <p:cNvSpPr txBox="1"/>
          <p:nvPr/>
        </p:nvSpPr>
        <p:spPr>
          <a:xfrm>
            <a:off x="8788675" y="2333488"/>
            <a:ext cx="413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Open Sans"/>
                <a:ea typeface="Open Sans"/>
                <a:cs typeface="Open Sans"/>
                <a:sym typeface="Open Sans"/>
              </a:rPr>
              <a:t>4</a:t>
            </a:r>
            <a:endParaRPr sz="1100" b="1">
              <a:latin typeface="Open Sans"/>
              <a:ea typeface="Open Sans"/>
              <a:cs typeface="Open Sans"/>
              <a:sym typeface="Open Sans"/>
            </a:endParaRPr>
          </a:p>
        </p:txBody>
      </p:sp>
      <p:sp>
        <p:nvSpPr>
          <p:cNvPr id="804" name="Google Shape;804;p43"/>
          <p:cNvSpPr txBox="1"/>
          <p:nvPr/>
        </p:nvSpPr>
        <p:spPr>
          <a:xfrm>
            <a:off x="8832225" y="2571738"/>
            <a:ext cx="413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latin typeface="Open Sans"/>
                <a:ea typeface="Open Sans"/>
                <a:cs typeface="Open Sans"/>
                <a:sym typeface="Open Sans"/>
              </a:rPr>
              <a:t>30</a:t>
            </a:r>
            <a:endParaRPr sz="1100" b="1">
              <a:latin typeface="Open Sans"/>
              <a:ea typeface="Open Sans"/>
              <a:cs typeface="Open Sans"/>
              <a:sym typeface="Open Sans"/>
            </a:endParaRPr>
          </a:p>
          <a:p>
            <a:pPr marL="0" lvl="0" indent="0" algn="l" rtl="0">
              <a:spcBef>
                <a:spcPts val="0"/>
              </a:spcBef>
              <a:spcAft>
                <a:spcPts val="0"/>
              </a:spcAft>
              <a:buNone/>
            </a:pPr>
            <a:endParaRPr sz="1100" b="1">
              <a:latin typeface="Open Sans"/>
              <a:ea typeface="Open Sans"/>
              <a:cs typeface="Open Sans"/>
              <a:sym typeface="Open Sans"/>
            </a:endParaRPr>
          </a:p>
        </p:txBody>
      </p:sp>
      <p:pic>
        <p:nvPicPr>
          <p:cNvPr id="805" name="Google Shape;805;p43"/>
          <p:cNvPicPr preferRelativeResize="0"/>
          <p:nvPr/>
        </p:nvPicPr>
        <p:blipFill rotWithShape="1">
          <a:blip r:embed="rId4">
            <a:alphaModFix/>
          </a:blip>
          <a:srcRect t="2700" r="59463" b="38082"/>
          <a:stretch/>
        </p:blipFill>
        <p:spPr>
          <a:xfrm>
            <a:off x="-14300" y="42075"/>
            <a:ext cx="967650" cy="922575"/>
          </a:xfrm>
          <a:prstGeom prst="rect">
            <a:avLst/>
          </a:prstGeom>
          <a:noFill/>
          <a:ln>
            <a:noFill/>
          </a:ln>
        </p:spPr>
      </p:pic>
      <p:sp>
        <p:nvSpPr>
          <p:cNvPr id="806" name="Google Shape;806;p43"/>
          <p:cNvSpPr/>
          <p:nvPr/>
        </p:nvSpPr>
        <p:spPr>
          <a:xfrm>
            <a:off x="311700" y="213950"/>
            <a:ext cx="356700" cy="3051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44"/>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Software: Interfacing Feasibility</a:t>
            </a:r>
            <a:endParaRPr/>
          </a:p>
        </p:txBody>
      </p:sp>
      <p:sp>
        <p:nvSpPr>
          <p:cNvPr id="812" name="Google Shape;812;p44"/>
          <p:cNvSpPr txBox="1">
            <a:spLocks noGrp="1"/>
          </p:cNvSpPr>
          <p:nvPr>
            <p:ph type="body" idx="1"/>
          </p:nvPr>
        </p:nvSpPr>
        <p:spPr>
          <a:xfrm>
            <a:off x="311700" y="1268050"/>
            <a:ext cx="4967100" cy="240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Raspberry Pi: Need to run Python scripts on the board</a:t>
            </a:r>
            <a:endParaRPr/>
          </a:p>
          <a:p>
            <a:pPr marL="457200" lvl="0" indent="-342900" algn="l" rtl="0">
              <a:spcBef>
                <a:spcPts val="0"/>
              </a:spcBef>
              <a:spcAft>
                <a:spcPts val="0"/>
              </a:spcAft>
              <a:buSzPts val="1800"/>
              <a:buChar char="➢"/>
            </a:pPr>
            <a:r>
              <a:rPr lang="en"/>
              <a:t>Use Raspberry Pi OS, installed on board’s microSD card via the OS imager</a:t>
            </a:r>
            <a:endParaRPr/>
          </a:p>
          <a:p>
            <a:pPr marL="914400" lvl="1" indent="-317500" algn="l" rtl="0">
              <a:spcBef>
                <a:spcPts val="0"/>
              </a:spcBef>
              <a:spcAft>
                <a:spcPts val="0"/>
              </a:spcAft>
              <a:buSzPts val="1400"/>
              <a:buChar char="○"/>
            </a:pPr>
            <a:r>
              <a:rPr lang="en"/>
              <a:t>Memory usage is low (~32 MB); SD card memory availability at least double</a:t>
            </a:r>
            <a:endParaRPr/>
          </a:p>
          <a:p>
            <a:pPr marL="457200" lvl="0" indent="-342900" algn="l" rtl="0">
              <a:spcBef>
                <a:spcPts val="0"/>
              </a:spcBef>
              <a:spcAft>
                <a:spcPts val="0"/>
              </a:spcAft>
              <a:buSzPts val="1800"/>
              <a:buChar char="➢"/>
            </a:pPr>
            <a:r>
              <a:rPr lang="en"/>
              <a:t>Allows for C++, Python, etc. to be run </a:t>
            </a:r>
            <a:endParaRPr b="1"/>
          </a:p>
        </p:txBody>
      </p:sp>
      <p:sp>
        <p:nvSpPr>
          <p:cNvPr id="813" name="Google Shape;813;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814" name="Google Shape;814;p44"/>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815" name="Google Shape;815;p44"/>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816" name="Google Shape;816;p44"/>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pic>
        <p:nvPicPr>
          <p:cNvPr id="817" name="Google Shape;817;p44"/>
          <p:cNvPicPr preferRelativeResize="0"/>
          <p:nvPr/>
        </p:nvPicPr>
        <p:blipFill>
          <a:blip r:embed="rId3">
            <a:alphaModFix/>
          </a:blip>
          <a:stretch>
            <a:fillRect/>
          </a:stretch>
        </p:blipFill>
        <p:spPr>
          <a:xfrm>
            <a:off x="5278800" y="1254325"/>
            <a:ext cx="3615800" cy="2401697"/>
          </a:xfrm>
          <a:prstGeom prst="rect">
            <a:avLst/>
          </a:prstGeom>
          <a:noFill/>
          <a:ln>
            <a:noFill/>
          </a:ln>
        </p:spPr>
      </p:pic>
      <p:sp>
        <p:nvSpPr>
          <p:cNvPr id="818" name="Google Shape;818;p44"/>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graphicFrame>
        <p:nvGraphicFramePr>
          <p:cNvPr id="819" name="Google Shape;819;p44"/>
          <p:cNvGraphicFramePr/>
          <p:nvPr/>
        </p:nvGraphicFramePr>
        <p:xfrm>
          <a:off x="952500" y="4120700"/>
          <a:ext cx="7239000" cy="396210"/>
        </p:xfrm>
        <a:graphic>
          <a:graphicData uri="http://schemas.openxmlformats.org/drawingml/2006/table">
            <a:tbl>
              <a:tblPr>
                <a:noFill/>
                <a:tableStyleId>{B2F38D85-F547-4F7B-9B82-5784A237A3E8}</a:tableStyleId>
              </a:tblPr>
              <a:tblGrid>
                <a:gridCol w="61722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Clr>
                          <a:schemeClr val="accent1"/>
                        </a:buClr>
                        <a:buSzPts val="1100"/>
                        <a:buFont typeface="Arial"/>
                        <a:buNone/>
                      </a:pPr>
                      <a:r>
                        <a:rPr lang="en">
                          <a:solidFill>
                            <a:schemeClr val="accent1"/>
                          </a:solidFill>
                          <a:latin typeface="Open Sans"/>
                          <a:ea typeface="Open Sans"/>
                          <a:cs typeface="Open Sans"/>
                          <a:sym typeface="Open Sans"/>
                        </a:rPr>
                        <a:t>DR.2.1 (from FR.2): Software can interface with processor.</a:t>
                      </a:r>
                      <a:endParaRPr>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Open Sans"/>
                          <a:ea typeface="Open Sans"/>
                          <a:cs typeface="Open Sans"/>
                          <a:sym typeface="Open Sans"/>
                        </a:rPr>
                        <a:t>FEASIBLE</a:t>
                      </a:r>
                      <a:endParaRPr b="1">
                        <a:latin typeface="Open Sans"/>
                        <a:ea typeface="Open Sans"/>
                        <a:cs typeface="Open Sans"/>
                        <a:sym typeface="Open Sans"/>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0"/>
                  </a:ext>
                </a:extLst>
              </a:tr>
            </a:tbl>
          </a:graphicData>
        </a:graphic>
      </p:graphicFrame>
      <p:sp>
        <p:nvSpPr>
          <p:cNvPr id="820" name="Google Shape;820;p44"/>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1" name="Google Shape;821;p44"/>
          <p:cNvPicPr preferRelativeResize="0"/>
          <p:nvPr/>
        </p:nvPicPr>
        <p:blipFill rotWithShape="1">
          <a:blip r:embed="rId4">
            <a:alphaModFix/>
          </a:blip>
          <a:srcRect t="2700" r="59463" b="38082"/>
          <a:stretch/>
        </p:blipFill>
        <p:spPr>
          <a:xfrm>
            <a:off x="-14300" y="42075"/>
            <a:ext cx="967650" cy="922575"/>
          </a:xfrm>
          <a:prstGeom prst="rect">
            <a:avLst/>
          </a:prstGeom>
          <a:noFill/>
          <a:ln>
            <a:noFill/>
          </a:ln>
        </p:spPr>
      </p:pic>
      <p:sp>
        <p:nvSpPr>
          <p:cNvPr id="822" name="Google Shape;822;p44"/>
          <p:cNvSpPr/>
          <p:nvPr/>
        </p:nvSpPr>
        <p:spPr>
          <a:xfrm>
            <a:off x="311700" y="213950"/>
            <a:ext cx="356700" cy="3051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45"/>
          <p:cNvSpPr txBox="1">
            <a:spLocks noGrp="1"/>
          </p:cNvSpPr>
          <p:nvPr>
            <p:ph type="title"/>
          </p:nvPr>
        </p:nvSpPr>
        <p:spPr>
          <a:xfrm>
            <a:off x="311700" y="2218050"/>
            <a:ext cx="8520600" cy="7074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6000"/>
              <a:t>3.0 Status Summary</a:t>
            </a:r>
            <a:endParaRPr/>
          </a:p>
        </p:txBody>
      </p:sp>
      <p:sp>
        <p:nvSpPr>
          <p:cNvPr id="828" name="Google Shape;828;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829" name="Google Shape;829;p45"/>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830" name="Google Shape;830;p45"/>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831" name="Google Shape;831;p45"/>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832" name="Google Shape;832;p45"/>
          <p:cNvSpPr txBox="1"/>
          <p:nvPr/>
        </p:nvSpPr>
        <p:spPr>
          <a:xfrm>
            <a:off x="4392075" y="4581700"/>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833" name="Google Shape;833;p45"/>
          <p:cNvSpPr/>
          <p:nvPr/>
        </p:nvSpPr>
        <p:spPr>
          <a:xfrm>
            <a:off x="4377275" y="4673975"/>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46"/>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Feasibility Analysis Summary</a:t>
            </a:r>
            <a:endParaRPr/>
          </a:p>
        </p:txBody>
      </p:sp>
      <p:sp>
        <p:nvSpPr>
          <p:cNvPr id="839" name="Google Shape;839;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840" name="Google Shape;840;p46"/>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841" name="Google Shape;841;p46"/>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842" name="Google Shape;842;p46"/>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843" name="Google Shape;843;p46"/>
          <p:cNvSpPr txBox="1"/>
          <p:nvPr/>
        </p:nvSpPr>
        <p:spPr>
          <a:xfrm>
            <a:off x="4392075" y="4581700"/>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graphicFrame>
        <p:nvGraphicFramePr>
          <p:cNvPr id="844" name="Google Shape;844;p46"/>
          <p:cNvGraphicFramePr/>
          <p:nvPr/>
        </p:nvGraphicFramePr>
        <p:xfrm>
          <a:off x="197988" y="922903"/>
          <a:ext cx="8823150" cy="3525530"/>
        </p:xfrm>
        <a:graphic>
          <a:graphicData uri="http://schemas.openxmlformats.org/drawingml/2006/table">
            <a:tbl>
              <a:tblPr>
                <a:noFill/>
                <a:tableStyleId>{B2F38D85-F547-4F7B-9B82-5784A237A3E8}</a:tableStyleId>
              </a:tblPr>
              <a:tblGrid>
                <a:gridCol w="1266775">
                  <a:extLst>
                    <a:ext uri="{9D8B030D-6E8A-4147-A177-3AD203B41FA5}">
                      <a16:colId xmlns:a16="http://schemas.microsoft.com/office/drawing/2014/main" val="20000"/>
                    </a:ext>
                  </a:extLst>
                </a:gridCol>
                <a:gridCol w="6528325">
                  <a:extLst>
                    <a:ext uri="{9D8B030D-6E8A-4147-A177-3AD203B41FA5}">
                      <a16:colId xmlns:a16="http://schemas.microsoft.com/office/drawing/2014/main" val="20001"/>
                    </a:ext>
                  </a:extLst>
                </a:gridCol>
                <a:gridCol w="102805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a:latin typeface="Open Sans"/>
                          <a:ea typeface="Open Sans"/>
                          <a:cs typeface="Open Sans"/>
                          <a:sym typeface="Open Sans"/>
                        </a:rPr>
                        <a:t>Subsystem</a:t>
                      </a:r>
                      <a:endParaRPr>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a:latin typeface="Open Sans"/>
                          <a:ea typeface="Open Sans"/>
                          <a:cs typeface="Open Sans"/>
                          <a:sym typeface="Open Sans"/>
                        </a:rPr>
                        <a:t>Feasibility Statements</a:t>
                      </a:r>
                      <a:endParaRPr>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a:latin typeface="Open Sans"/>
                          <a:ea typeface="Open Sans"/>
                          <a:cs typeface="Open Sans"/>
                          <a:sym typeface="Open Sans"/>
                        </a:rPr>
                        <a:t>Status</a:t>
                      </a:r>
                      <a:endParaRPr>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485400">
                <a:tc>
                  <a:txBody>
                    <a:bodyPr/>
                    <a:lstStyle/>
                    <a:p>
                      <a:pPr marL="0" lvl="0" indent="0" algn="ctr" rtl="0">
                        <a:spcBef>
                          <a:spcPts val="0"/>
                        </a:spcBef>
                        <a:spcAft>
                          <a:spcPts val="0"/>
                        </a:spcAft>
                        <a:buClr>
                          <a:schemeClr val="accent1"/>
                        </a:buClr>
                        <a:buSzPts val="1100"/>
                        <a:buFont typeface="Arial"/>
                        <a:buNone/>
                      </a:pPr>
                      <a:r>
                        <a:rPr lang="en" sz="1300">
                          <a:solidFill>
                            <a:schemeClr val="accent1"/>
                          </a:solidFill>
                          <a:latin typeface="Open Sans"/>
                          <a:ea typeface="Open Sans"/>
                          <a:cs typeface="Open Sans"/>
                          <a:sym typeface="Open Sans"/>
                        </a:rPr>
                        <a:t>Enclosure</a:t>
                      </a:r>
                      <a:endParaRPr sz="13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100">
                          <a:solidFill>
                            <a:srgbClr val="222222"/>
                          </a:solidFill>
                          <a:latin typeface="Open Sans"/>
                          <a:ea typeface="Open Sans"/>
                          <a:cs typeface="Open Sans"/>
                          <a:sym typeface="Open Sans"/>
                        </a:rPr>
                        <a:t>Per Feasibility Analysis #1, the Machined Aluminum 6061 architecture meets Design. Requirements 6.2-6.4 for the CubIST Enclosure.</a:t>
                      </a:r>
                      <a:endParaRPr sz="1100">
                        <a:solidFill>
                          <a:srgbClr val="222222"/>
                        </a:solidFill>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Feasible</a:t>
                      </a:r>
                      <a:endParaRPr sz="1300">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1"/>
                  </a:ext>
                </a:extLst>
              </a:tr>
              <a:tr h="374450">
                <a:tc>
                  <a:txBody>
                    <a:bodyPr/>
                    <a:lstStyle/>
                    <a:p>
                      <a:pPr marL="0" lvl="0" indent="0" algn="ctr" rtl="0">
                        <a:spcBef>
                          <a:spcPts val="0"/>
                        </a:spcBef>
                        <a:spcAft>
                          <a:spcPts val="0"/>
                        </a:spcAft>
                        <a:buNone/>
                      </a:pPr>
                      <a:r>
                        <a:rPr lang="en" sz="1300">
                          <a:latin typeface="Open Sans"/>
                          <a:ea typeface="Open Sans"/>
                          <a:cs typeface="Open Sans"/>
                          <a:sym typeface="Open Sans"/>
                        </a:rPr>
                        <a:t>Baffle</a:t>
                      </a:r>
                      <a:endParaRPr sz="13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lnSpc>
                          <a:spcPct val="115000"/>
                        </a:lnSpc>
                        <a:spcBef>
                          <a:spcPts val="0"/>
                        </a:spcBef>
                        <a:spcAft>
                          <a:spcPts val="0"/>
                        </a:spcAft>
                        <a:buNone/>
                      </a:pPr>
                      <a:r>
                        <a:rPr lang="en" sz="1100">
                          <a:solidFill>
                            <a:srgbClr val="222222"/>
                          </a:solidFill>
                          <a:latin typeface="Open Sans"/>
                          <a:ea typeface="Open Sans"/>
                          <a:cs typeface="Open Sans"/>
                          <a:sym typeface="Open Sans"/>
                        </a:rPr>
                        <a:t>DR 5.2: The baffle shall reduce stray light</a:t>
                      </a:r>
                      <a:r>
                        <a:rPr lang="en" sz="1100" b="1">
                          <a:solidFill>
                            <a:srgbClr val="222222"/>
                          </a:solidFill>
                          <a:latin typeface="Open Sans"/>
                          <a:ea typeface="Open Sans"/>
                          <a:cs typeface="Open Sans"/>
                          <a:sym typeface="Open Sans"/>
                        </a:rPr>
                        <a:t> </a:t>
                      </a:r>
                      <a:r>
                        <a:rPr lang="en" sz="1100">
                          <a:solidFill>
                            <a:srgbClr val="222222"/>
                          </a:solidFill>
                          <a:latin typeface="Open Sans"/>
                          <a:ea typeface="Open Sans"/>
                          <a:cs typeface="Open Sans"/>
                          <a:sym typeface="Open Sans"/>
                        </a:rPr>
                        <a:t>with an exclusion angle of 30 deg or less.</a:t>
                      </a:r>
                      <a:endParaRPr sz="1100">
                        <a:solidFill>
                          <a:srgbClr val="222222"/>
                        </a:solidFill>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Feasible</a:t>
                      </a:r>
                      <a:endParaRPr sz="1300">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2"/>
                  </a:ext>
                </a:extLst>
              </a:tr>
              <a:tr h="520100">
                <a:tc>
                  <a:txBody>
                    <a:bodyPr/>
                    <a:lstStyle/>
                    <a:p>
                      <a:pPr marL="0" lvl="0" indent="0" algn="ctr" rtl="0">
                        <a:spcBef>
                          <a:spcPts val="0"/>
                        </a:spcBef>
                        <a:spcAft>
                          <a:spcPts val="0"/>
                        </a:spcAft>
                        <a:buClr>
                          <a:schemeClr val="accent1"/>
                        </a:buClr>
                        <a:buSzPts val="1100"/>
                        <a:buFont typeface="Arial"/>
                        <a:buNone/>
                      </a:pPr>
                      <a:r>
                        <a:rPr lang="en" sz="1100">
                          <a:solidFill>
                            <a:schemeClr val="accent1"/>
                          </a:solidFill>
                          <a:latin typeface="Open Sans"/>
                          <a:ea typeface="Open Sans"/>
                          <a:cs typeface="Open Sans"/>
                          <a:sym typeface="Open Sans"/>
                        </a:rPr>
                        <a:t>Optics</a:t>
                      </a:r>
                      <a:endParaRPr sz="11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Clr>
                          <a:schemeClr val="accent1"/>
                        </a:buClr>
                        <a:buSzPts val="1100"/>
                        <a:buFont typeface="Arial"/>
                        <a:buNone/>
                      </a:pPr>
                      <a:r>
                        <a:rPr lang="en" sz="1100">
                          <a:solidFill>
                            <a:schemeClr val="accent1"/>
                          </a:solidFill>
                          <a:latin typeface="Open Sans"/>
                          <a:ea typeface="Open Sans"/>
                          <a:cs typeface="Open Sans"/>
                          <a:sym typeface="Open Sans"/>
                        </a:rPr>
                        <a:t>Lenses are compatible with stellar magnitudes. </a:t>
                      </a:r>
                      <a:br>
                        <a:rPr lang="en" sz="1100">
                          <a:solidFill>
                            <a:schemeClr val="accent1"/>
                          </a:solidFill>
                          <a:latin typeface="Open Sans"/>
                          <a:ea typeface="Open Sans"/>
                          <a:cs typeface="Open Sans"/>
                          <a:sym typeface="Open Sans"/>
                        </a:rPr>
                      </a:br>
                      <a:r>
                        <a:rPr lang="en" sz="1100">
                          <a:solidFill>
                            <a:schemeClr val="accent1"/>
                          </a:solidFill>
                          <a:latin typeface="Open Sans"/>
                          <a:ea typeface="Open Sans"/>
                          <a:cs typeface="Open Sans"/>
                          <a:sym typeface="Open Sans"/>
                        </a:rPr>
                        <a:t>Sensors capable with QE, and SNR optimal for clear images for LSM detection.</a:t>
                      </a:r>
                      <a:br>
                        <a:rPr lang="en" sz="1100">
                          <a:solidFill>
                            <a:schemeClr val="accent1"/>
                          </a:solidFill>
                          <a:latin typeface="Open Sans"/>
                          <a:ea typeface="Open Sans"/>
                          <a:cs typeface="Open Sans"/>
                          <a:sym typeface="Open Sans"/>
                        </a:rPr>
                      </a:br>
                      <a:r>
                        <a:rPr lang="en" sz="1100">
                          <a:solidFill>
                            <a:schemeClr val="accent1"/>
                          </a:solidFill>
                          <a:latin typeface="Open Sans"/>
                          <a:ea typeface="Open Sans"/>
                          <a:cs typeface="Open Sans"/>
                          <a:sym typeface="Open Sans"/>
                        </a:rPr>
                        <a:t>Optical and interface compatibility between camera module and lens.</a:t>
                      </a:r>
                      <a:br>
                        <a:rPr lang="en" sz="1100">
                          <a:solidFill>
                            <a:schemeClr val="accent1"/>
                          </a:solidFill>
                          <a:latin typeface="Open Sans"/>
                          <a:ea typeface="Open Sans"/>
                          <a:cs typeface="Open Sans"/>
                          <a:sym typeface="Open Sans"/>
                        </a:rPr>
                      </a:br>
                      <a:r>
                        <a:rPr lang="en" sz="1100">
                          <a:solidFill>
                            <a:schemeClr val="accent1"/>
                          </a:solidFill>
                          <a:latin typeface="Open Sans"/>
                          <a:ea typeface="Open Sans"/>
                          <a:cs typeface="Open Sans"/>
                          <a:sym typeface="Open Sans"/>
                        </a:rPr>
                        <a:t>DR 4.2: Module can image stars “statically” with +</a:t>
                      </a:r>
                      <a:r>
                        <a:rPr lang="en" sz="1100">
                          <a:solidFill>
                            <a:srgbClr val="221E1F"/>
                          </a:solidFill>
                          <a:latin typeface="Open Sans"/>
                          <a:ea typeface="Open Sans"/>
                          <a:cs typeface="Open Sans"/>
                          <a:sym typeface="Open Sans"/>
                        </a:rPr>
                        <a:t>2⁰/s.</a:t>
                      </a:r>
                      <a:br>
                        <a:rPr lang="en" sz="1100">
                          <a:solidFill>
                            <a:srgbClr val="221E1F"/>
                          </a:solidFill>
                          <a:latin typeface="Open Sans"/>
                          <a:ea typeface="Open Sans"/>
                          <a:cs typeface="Open Sans"/>
                          <a:sym typeface="Open Sans"/>
                        </a:rPr>
                      </a:br>
                      <a:r>
                        <a:rPr lang="en" sz="1100" b="1">
                          <a:solidFill>
                            <a:schemeClr val="accent1"/>
                          </a:solidFill>
                          <a:latin typeface="Open Sans"/>
                          <a:ea typeface="Open Sans"/>
                          <a:cs typeface="Open Sans"/>
                          <a:sym typeface="Open Sans"/>
                        </a:rPr>
                        <a:t>Further analysis with deliberate defocusing is required to prove centroiding feasibility.</a:t>
                      </a:r>
                      <a:endParaRPr sz="1100" b="1">
                        <a:solidFill>
                          <a:srgbClr val="221E1F"/>
                        </a:solidFill>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In Progress</a:t>
                      </a:r>
                      <a:endParaRPr sz="1300">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F00"/>
                    </a:solidFill>
                  </a:tcPr>
                </a:tc>
                <a:extLst>
                  <a:ext uri="{0D108BD9-81ED-4DB2-BD59-A6C34878D82A}">
                    <a16:rowId xmlns:a16="http://schemas.microsoft.com/office/drawing/2014/main" val="10003"/>
                  </a:ext>
                </a:extLst>
              </a:tr>
              <a:tr h="653650">
                <a:tc>
                  <a:txBody>
                    <a:bodyPr/>
                    <a:lstStyle/>
                    <a:p>
                      <a:pPr marL="0" lvl="0" indent="0" algn="ctr" rtl="0">
                        <a:spcBef>
                          <a:spcPts val="0"/>
                        </a:spcBef>
                        <a:spcAft>
                          <a:spcPts val="0"/>
                        </a:spcAft>
                        <a:buClr>
                          <a:schemeClr val="accent1"/>
                        </a:buClr>
                        <a:buSzPts val="1100"/>
                        <a:buFont typeface="Arial"/>
                        <a:buNone/>
                      </a:pPr>
                      <a:r>
                        <a:rPr lang="en" sz="1300">
                          <a:solidFill>
                            <a:schemeClr val="accent1"/>
                          </a:solidFill>
                          <a:latin typeface="Open Sans"/>
                          <a:ea typeface="Open Sans"/>
                          <a:cs typeface="Open Sans"/>
                          <a:sym typeface="Open Sans"/>
                        </a:rPr>
                        <a:t>Electronics</a:t>
                      </a:r>
                      <a:endParaRPr sz="13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100">
                          <a:solidFill>
                            <a:schemeClr val="accent1"/>
                          </a:solidFill>
                          <a:latin typeface="Open Sans"/>
                          <a:ea typeface="Open Sans"/>
                          <a:cs typeface="Open Sans"/>
                          <a:sym typeface="Open Sans"/>
                        </a:rPr>
                        <a:t>DR 6.1 The star tracker shall operate on a maximum continuous power of 2W, the processor shall be compatible with the selected optical module, and will have the necessary storage and processing power to host and execute the star tracker software suite.</a:t>
                      </a:r>
                      <a:endParaRPr>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Feasible</a:t>
                      </a:r>
                      <a:endParaRPr sz="1300">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4"/>
                  </a:ext>
                </a:extLst>
              </a:tr>
              <a:tr h="523400">
                <a:tc>
                  <a:txBody>
                    <a:bodyPr/>
                    <a:lstStyle/>
                    <a:p>
                      <a:pPr marL="0" lvl="0" indent="0" algn="ctr" rtl="0">
                        <a:spcBef>
                          <a:spcPts val="0"/>
                        </a:spcBef>
                        <a:spcAft>
                          <a:spcPts val="0"/>
                        </a:spcAft>
                        <a:buClr>
                          <a:schemeClr val="accent1"/>
                        </a:buClr>
                        <a:buSzPts val="1100"/>
                        <a:buFont typeface="Arial"/>
                        <a:buNone/>
                      </a:pPr>
                      <a:r>
                        <a:rPr lang="en" sz="1300">
                          <a:solidFill>
                            <a:schemeClr val="accent1"/>
                          </a:solidFill>
                          <a:latin typeface="Open Sans"/>
                          <a:ea typeface="Open Sans"/>
                          <a:cs typeface="Open Sans"/>
                          <a:sym typeface="Open Sans"/>
                        </a:rPr>
                        <a:t>Software</a:t>
                      </a:r>
                      <a:endParaRPr sz="1300">
                        <a:latin typeface="Open Sans"/>
                        <a:ea typeface="Open Sans"/>
                        <a:cs typeface="Open Sans"/>
                        <a:sym typeface="Open Sans"/>
                      </a:endParaRPr>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Clr>
                          <a:schemeClr val="accent1"/>
                        </a:buClr>
                        <a:buSzPts val="1100"/>
                        <a:buFont typeface="Arial"/>
                        <a:buNone/>
                      </a:pPr>
                      <a:r>
                        <a:rPr lang="en" sz="1100">
                          <a:solidFill>
                            <a:schemeClr val="accent1"/>
                          </a:solidFill>
                          <a:latin typeface="Open Sans"/>
                          <a:ea typeface="Open Sans"/>
                          <a:cs typeface="Open Sans"/>
                          <a:sym typeface="Open Sans"/>
                        </a:rPr>
                        <a:t>DR.2.1, 3.2, 3.4 (from FR.2, 3): Software is feasible for varying FOVs &amp; can interface with processor.</a:t>
                      </a:r>
                      <a:endParaRPr sz="1100">
                        <a:solidFill>
                          <a:schemeClr val="accent1"/>
                        </a:solidFill>
                        <a:latin typeface="Open Sans"/>
                        <a:ea typeface="Open Sans"/>
                        <a:cs typeface="Open Sans"/>
                        <a:sym typeface="Open Sans"/>
                      </a:endParaRPr>
                    </a:p>
                    <a:p>
                      <a:pPr marL="0" lvl="0" indent="0" algn="l" rtl="0">
                        <a:spcBef>
                          <a:spcPts val="0"/>
                        </a:spcBef>
                        <a:spcAft>
                          <a:spcPts val="0"/>
                        </a:spcAft>
                        <a:buClr>
                          <a:schemeClr val="accent1"/>
                        </a:buClr>
                        <a:buSzPts val="1100"/>
                        <a:buFont typeface="Arial"/>
                        <a:buNone/>
                      </a:pPr>
                      <a:r>
                        <a:rPr lang="en" sz="1100">
                          <a:solidFill>
                            <a:schemeClr val="accent1"/>
                          </a:solidFill>
                          <a:latin typeface="Open Sans"/>
                          <a:ea typeface="Open Sans"/>
                          <a:cs typeface="Open Sans"/>
                          <a:sym typeface="Open Sans"/>
                        </a:rPr>
                        <a:t>DR.2.1 (from FR.2): Software can interface with processor.</a:t>
                      </a:r>
                      <a:endParaRPr sz="1100">
                        <a:solidFill>
                          <a:schemeClr val="accent1"/>
                        </a:solidFill>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300">
                          <a:latin typeface="Open Sans"/>
                          <a:ea typeface="Open Sans"/>
                          <a:cs typeface="Open Sans"/>
                          <a:sym typeface="Open Sans"/>
                        </a:rPr>
                        <a:t>Feasible</a:t>
                      </a:r>
                      <a:endParaRPr sz="1300">
                        <a:latin typeface="Open Sans"/>
                        <a:ea typeface="Open Sans"/>
                        <a:cs typeface="Open Sans"/>
                        <a:sym typeface="Open Sans"/>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5"/>
                  </a:ext>
                </a:extLst>
              </a:tr>
            </a:tbl>
          </a:graphicData>
        </a:graphic>
      </p:graphicFrame>
      <p:sp>
        <p:nvSpPr>
          <p:cNvPr id="845" name="Google Shape;845;p46"/>
          <p:cNvSpPr/>
          <p:nvPr/>
        </p:nvSpPr>
        <p:spPr>
          <a:xfrm>
            <a:off x="4377275" y="4673975"/>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47"/>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Remaining Design/Feasibility Studies</a:t>
            </a:r>
            <a:endParaRPr/>
          </a:p>
        </p:txBody>
      </p:sp>
      <p:sp>
        <p:nvSpPr>
          <p:cNvPr id="851" name="Google Shape;85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852" name="Google Shape;852;p47"/>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853" name="Google Shape;853;p47"/>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854" name="Google Shape;854;p47"/>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855" name="Google Shape;855;p47"/>
          <p:cNvSpPr txBox="1"/>
          <p:nvPr/>
        </p:nvSpPr>
        <p:spPr>
          <a:xfrm>
            <a:off x="4392075" y="4581700"/>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856" name="Google Shape;856;p47"/>
          <p:cNvSpPr/>
          <p:nvPr/>
        </p:nvSpPr>
        <p:spPr>
          <a:xfrm>
            <a:off x="4377275" y="4673975"/>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7"/>
          <p:cNvSpPr/>
          <p:nvPr/>
        </p:nvSpPr>
        <p:spPr>
          <a:xfrm>
            <a:off x="4572000" y="921525"/>
            <a:ext cx="3874200" cy="753600"/>
          </a:xfrm>
          <a:prstGeom prst="rect">
            <a:avLst/>
          </a:prstGeom>
          <a:solidFill>
            <a:srgbClr val="F3F3F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u="sng"/>
              <a:t>Future Tasks</a:t>
            </a:r>
            <a:endParaRPr sz="1800" u="sng"/>
          </a:p>
        </p:txBody>
      </p:sp>
      <p:sp>
        <p:nvSpPr>
          <p:cNvPr id="858" name="Google Shape;858;p47"/>
          <p:cNvSpPr/>
          <p:nvPr/>
        </p:nvSpPr>
        <p:spPr>
          <a:xfrm>
            <a:off x="444450" y="921525"/>
            <a:ext cx="3874200" cy="753600"/>
          </a:xfrm>
          <a:prstGeom prst="rect">
            <a:avLst/>
          </a:prstGeom>
          <a:solidFill>
            <a:srgbClr val="F3F3F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u="sng"/>
              <a:t>In progress Feasibility Analyses</a:t>
            </a:r>
            <a:endParaRPr sz="1800" u="sng"/>
          </a:p>
        </p:txBody>
      </p:sp>
      <p:sp>
        <p:nvSpPr>
          <p:cNvPr id="859" name="Google Shape;859;p47"/>
          <p:cNvSpPr/>
          <p:nvPr/>
        </p:nvSpPr>
        <p:spPr>
          <a:xfrm>
            <a:off x="555475" y="1478425"/>
            <a:ext cx="3874200" cy="2982600"/>
          </a:xfrm>
          <a:prstGeom prst="rect">
            <a:avLst/>
          </a:prstGeom>
          <a:solidFill>
            <a:srgbClr val="FFE599"/>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chemeClr val="accent1"/>
                </a:solidFill>
              </a:rPr>
              <a:t>Optics</a:t>
            </a:r>
            <a:r>
              <a:rPr lang="en" sz="1200">
                <a:solidFill>
                  <a:schemeClr val="accent1"/>
                </a:solidFill>
              </a:rPr>
              <a:t>: </a:t>
            </a:r>
            <a:endParaRPr sz="1200">
              <a:solidFill>
                <a:schemeClr val="accent1"/>
              </a:solidFill>
            </a:endParaRPr>
          </a:p>
          <a:p>
            <a:pPr marL="457200" lvl="0" indent="-304800" algn="l" rtl="0">
              <a:lnSpc>
                <a:spcPct val="100000"/>
              </a:lnSpc>
              <a:spcBef>
                <a:spcPts val="1600"/>
              </a:spcBef>
              <a:spcAft>
                <a:spcPts val="0"/>
              </a:spcAft>
              <a:buClr>
                <a:schemeClr val="accent1"/>
              </a:buClr>
              <a:buSzPts val="1200"/>
              <a:buChar char="➢"/>
            </a:pPr>
            <a:r>
              <a:rPr lang="en" sz="1200" b="1">
                <a:solidFill>
                  <a:schemeClr val="accent1"/>
                </a:solidFill>
              </a:rPr>
              <a:t>Further investigate feasibility with centroiding</a:t>
            </a:r>
            <a:endParaRPr sz="1200" b="1">
              <a:solidFill>
                <a:schemeClr val="accent1"/>
              </a:solidFill>
            </a:endParaRPr>
          </a:p>
          <a:p>
            <a:pPr marL="457200" lvl="0" indent="-304800" algn="l" rtl="0">
              <a:lnSpc>
                <a:spcPct val="100000"/>
              </a:lnSpc>
              <a:spcBef>
                <a:spcPts val="0"/>
              </a:spcBef>
              <a:spcAft>
                <a:spcPts val="0"/>
              </a:spcAft>
              <a:buClr>
                <a:schemeClr val="accent1"/>
              </a:buClr>
              <a:buSzPts val="1200"/>
              <a:buChar char="➢"/>
            </a:pPr>
            <a:r>
              <a:rPr lang="en" sz="1200" b="1">
                <a:solidFill>
                  <a:schemeClr val="accent1"/>
                </a:solidFill>
              </a:rPr>
              <a:t>Sensitivity testing</a:t>
            </a:r>
            <a:r>
              <a:rPr lang="en" sz="1200">
                <a:solidFill>
                  <a:schemeClr val="accent1"/>
                </a:solidFill>
              </a:rPr>
              <a:t> of temporal read noise, dark current leakage, and harnessing to further develop the camera module’s absolute accuracy </a:t>
            </a:r>
            <a:endParaRPr sz="1200">
              <a:solidFill>
                <a:schemeClr val="accent1"/>
              </a:solidFill>
            </a:endParaRPr>
          </a:p>
          <a:p>
            <a:pPr marL="0" lvl="0" indent="0" algn="l" rtl="0">
              <a:lnSpc>
                <a:spcPct val="100000"/>
              </a:lnSpc>
              <a:spcBef>
                <a:spcPts val="1600"/>
              </a:spcBef>
              <a:spcAft>
                <a:spcPts val="0"/>
              </a:spcAft>
              <a:buNone/>
            </a:pPr>
            <a:r>
              <a:rPr lang="en">
                <a:solidFill>
                  <a:schemeClr val="accent1"/>
                </a:solidFill>
              </a:rPr>
              <a:t>Software:</a:t>
            </a:r>
            <a:endParaRPr>
              <a:solidFill>
                <a:schemeClr val="accent1"/>
              </a:solidFill>
            </a:endParaRPr>
          </a:p>
          <a:p>
            <a:pPr marL="457200" lvl="0" indent="-304800" algn="l" rtl="0">
              <a:lnSpc>
                <a:spcPct val="100000"/>
              </a:lnSpc>
              <a:spcBef>
                <a:spcPts val="1600"/>
              </a:spcBef>
              <a:spcAft>
                <a:spcPts val="0"/>
              </a:spcAft>
              <a:buClr>
                <a:schemeClr val="accent1"/>
              </a:buClr>
              <a:buSzPts val="1200"/>
              <a:buChar char="➢"/>
            </a:pPr>
            <a:r>
              <a:rPr lang="en" sz="1200" b="1">
                <a:solidFill>
                  <a:schemeClr val="accent1"/>
                </a:solidFill>
              </a:rPr>
              <a:t>Test modifications</a:t>
            </a:r>
            <a:r>
              <a:rPr lang="en" sz="1200">
                <a:solidFill>
                  <a:schemeClr val="accent1"/>
                </a:solidFill>
              </a:rPr>
              <a:t> against edge cases</a:t>
            </a:r>
            <a:endParaRPr sz="1200">
              <a:solidFill>
                <a:schemeClr val="accent1"/>
              </a:solidFill>
            </a:endParaRPr>
          </a:p>
          <a:p>
            <a:pPr marL="457200" lvl="0" indent="-304800" algn="l" rtl="0">
              <a:lnSpc>
                <a:spcPct val="100000"/>
              </a:lnSpc>
              <a:spcBef>
                <a:spcPts val="0"/>
              </a:spcBef>
              <a:spcAft>
                <a:spcPts val="0"/>
              </a:spcAft>
              <a:buClr>
                <a:schemeClr val="accent1"/>
              </a:buClr>
              <a:buSzPts val="1200"/>
              <a:buChar char="➢"/>
            </a:pPr>
            <a:r>
              <a:rPr lang="en" sz="1200">
                <a:solidFill>
                  <a:schemeClr val="accent1"/>
                </a:solidFill>
              </a:rPr>
              <a:t>Simulate microprocessor processing rates</a:t>
            </a:r>
            <a:endParaRPr sz="1200">
              <a:solidFill>
                <a:schemeClr val="accent1"/>
              </a:solidFill>
            </a:endParaRPr>
          </a:p>
          <a:p>
            <a:pPr marL="457200" lvl="0" indent="-304800" algn="l" rtl="0">
              <a:lnSpc>
                <a:spcPct val="100000"/>
              </a:lnSpc>
              <a:spcBef>
                <a:spcPts val="0"/>
              </a:spcBef>
              <a:spcAft>
                <a:spcPts val="0"/>
              </a:spcAft>
              <a:buClr>
                <a:schemeClr val="accent1"/>
              </a:buClr>
              <a:buSzPts val="1200"/>
              <a:buChar char="➢"/>
            </a:pPr>
            <a:r>
              <a:rPr lang="en" sz="1200">
                <a:solidFill>
                  <a:schemeClr val="accent1"/>
                </a:solidFill>
              </a:rPr>
              <a:t>Explore implementing possible </a:t>
            </a:r>
            <a:r>
              <a:rPr lang="en" sz="1200" b="1">
                <a:solidFill>
                  <a:schemeClr val="accent1"/>
                </a:solidFill>
              </a:rPr>
              <a:t>stretch goals</a:t>
            </a:r>
            <a:r>
              <a:rPr lang="en" sz="1200">
                <a:solidFill>
                  <a:schemeClr val="accent1"/>
                </a:solidFill>
              </a:rPr>
              <a:t> </a:t>
            </a:r>
            <a:endParaRPr sz="1200">
              <a:solidFill>
                <a:schemeClr val="accent1"/>
              </a:solidFill>
              <a:latin typeface="Open Sans"/>
              <a:ea typeface="Open Sans"/>
              <a:cs typeface="Open Sans"/>
              <a:sym typeface="Open Sans"/>
            </a:endParaRPr>
          </a:p>
          <a:p>
            <a:pPr marL="0" lvl="0" indent="0" algn="l" rtl="0">
              <a:lnSpc>
                <a:spcPct val="100000"/>
              </a:lnSpc>
              <a:spcBef>
                <a:spcPts val="1600"/>
              </a:spcBef>
              <a:spcAft>
                <a:spcPts val="1600"/>
              </a:spcAft>
              <a:buNone/>
            </a:pPr>
            <a:endParaRPr sz="1200">
              <a:solidFill>
                <a:schemeClr val="accent1"/>
              </a:solidFill>
              <a:latin typeface="Open Sans"/>
              <a:ea typeface="Open Sans"/>
              <a:cs typeface="Open Sans"/>
              <a:sym typeface="Open Sans"/>
            </a:endParaRPr>
          </a:p>
        </p:txBody>
      </p:sp>
      <p:sp>
        <p:nvSpPr>
          <p:cNvPr id="860" name="Google Shape;860;p47"/>
          <p:cNvSpPr/>
          <p:nvPr/>
        </p:nvSpPr>
        <p:spPr>
          <a:xfrm>
            <a:off x="4670100" y="1476575"/>
            <a:ext cx="3874200" cy="2982600"/>
          </a:xfrm>
          <a:prstGeom prst="rect">
            <a:avLst/>
          </a:prstGeom>
          <a:solidFill>
            <a:srgbClr val="FFE599"/>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221E1F"/>
                </a:solidFill>
              </a:rPr>
              <a:t>Team CDR preparation:</a:t>
            </a:r>
            <a:endParaRPr>
              <a:solidFill>
                <a:srgbClr val="221E1F"/>
              </a:solidFill>
            </a:endParaRPr>
          </a:p>
          <a:p>
            <a:pPr marL="457200" lvl="0" indent="-317500" algn="l" rtl="0">
              <a:lnSpc>
                <a:spcPct val="115000"/>
              </a:lnSpc>
              <a:spcBef>
                <a:spcPts val="1600"/>
              </a:spcBef>
              <a:spcAft>
                <a:spcPts val="0"/>
              </a:spcAft>
              <a:buClr>
                <a:srgbClr val="221E1F"/>
              </a:buClr>
              <a:buSzPts val="1400"/>
              <a:buChar char="➢"/>
            </a:pPr>
            <a:r>
              <a:rPr lang="en">
                <a:solidFill>
                  <a:srgbClr val="221E1F"/>
                </a:solidFill>
              </a:rPr>
              <a:t>Continue research and development of subsystems</a:t>
            </a:r>
            <a:endParaRPr>
              <a:solidFill>
                <a:srgbClr val="221E1F"/>
              </a:solidFill>
            </a:endParaRPr>
          </a:p>
          <a:p>
            <a:pPr marL="457200" lvl="0" indent="-317500" algn="l" rtl="0">
              <a:lnSpc>
                <a:spcPct val="115000"/>
              </a:lnSpc>
              <a:spcBef>
                <a:spcPts val="0"/>
              </a:spcBef>
              <a:spcAft>
                <a:spcPts val="0"/>
              </a:spcAft>
              <a:buClr>
                <a:srgbClr val="221E1F"/>
              </a:buClr>
              <a:buSzPts val="1400"/>
              <a:buChar char="➢"/>
            </a:pPr>
            <a:r>
              <a:rPr lang="en">
                <a:solidFill>
                  <a:srgbClr val="221E1F"/>
                </a:solidFill>
              </a:rPr>
              <a:t>Re-assess verification and validation processes including testing procedures</a:t>
            </a:r>
            <a:endParaRPr>
              <a:solidFill>
                <a:srgbClr val="221E1F"/>
              </a:solidFill>
            </a:endParaRPr>
          </a:p>
          <a:p>
            <a:pPr marL="457200" lvl="0" indent="-317500" algn="l" rtl="0">
              <a:lnSpc>
                <a:spcPct val="115000"/>
              </a:lnSpc>
              <a:spcBef>
                <a:spcPts val="0"/>
              </a:spcBef>
              <a:spcAft>
                <a:spcPts val="0"/>
              </a:spcAft>
              <a:buClr>
                <a:srgbClr val="221E1F"/>
              </a:buClr>
              <a:buSzPts val="1400"/>
              <a:buChar char="➢"/>
            </a:pPr>
            <a:r>
              <a:rPr lang="en">
                <a:solidFill>
                  <a:srgbClr val="221E1F"/>
                </a:solidFill>
              </a:rPr>
              <a:t>Conduct Risk Assessment of subsystems, budgeting, and scheduling </a:t>
            </a:r>
            <a:endParaRPr>
              <a:solidFill>
                <a:srgbClr val="221E1F"/>
              </a:solidFill>
            </a:endParaRPr>
          </a:p>
          <a:p>
            <a:pPr marL="457200" lvl="0" indent="-317500" algn="l" rtl="0">
              <a:lnSpc>
                <a:spcPct val="115000"/>
              </a:lnSpc>
              <a:spcBef>
                <a:spcPts val="0"/>
              </a:spcBef>
              <a:spcAft>
                <a:spcPts val="0"/>
              </a:spcAft>
              <a:buClr>
                <a:srgbClr val="221E1F"/>
              </a:buClr>
              <a:buSzPts val="1400"/>
              <a:buChar char="➢"/>
            </a:pPr>
            <a:r>
              <a:rPr lang="en">
                <a:solidFill>
                  <a:srgbClr val="221E1F"/>
                </a:solidFill>
              </a:rPr>
              <a:t>Narrow down component selection</a:t>
            </a:r>
            <a:endParaRPr>
              <a:solidFill>
                <a:srgbClr val="221E1F"/>
              </a:solidFill>
            </a:endParaRPr>
          </a:p>
        </p:txBody>
      </p:sp>
      <p:sp>
        <p:nvSpPr>
          <p:cNvPr id="861" name="Google Shape;861;p47"/>
          <p:cNvSpPr txBox="1"/>
          <p:nvPr/>
        </p:nvSpPr>
        <p:spPr>
          <a:xfrm>
            <a:off x="6279075" y="4520200"/>
            <a:ext cx="88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Open Sans"/>
                <a:ea typeface="Open Sans"/>
                <a:cs typeface="Open Sans"/>
                <a:sym typeface="Open Sans"/>
                <a:hlinkClick r:id="rId3" action="ppaction://hlinksldjump"/>
              </a:rPr>
              <a:t>Backup</a:t>
            </a:r>
            <a:endParaRPr>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48"/>
          <p:cNvSpPr txBox="1">
            <a:spLocks noGrp="1"/>
          </p:cNvSpPr>
          <p:nvPr>
            <p:ph type="title"/>
          </p:nvPr>
        </p:nvSpPr>
        <p:spPr>
          <a:xfrm>
            <a:off x="311700" y="1253625"/>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Acknowledgments</a:t>
            </a:r>
            <a:endParaRPr/>
          </a:p>
        </p:txBody>
      </p:sp>
      <p:sp>
        <p:nvSpPr>
          <p:cNvPr id="867" name="Google Shape;867;p48"/>
          <p:cNvSpPr txBox="1">
            <a:spLocks noGrp="1"/>
          </p:cNvSpPr>
          <p:nvPr>
            <p:ph type="body" idx="1"/>
          </p:nvPr>
        </p:nvSpPr>
        <p:spPr>
          <a:xfrm>
            <a:off x="311700" y="827200"/>
            <a:ext cx="8520600" cy="39465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a:t>Thank you to our customer Dr. Palo, our advisor Dr. Akos, Colin and the JPL team for reviewing our presentation, and everyone else who has helped our team thus far!</a:t>
            </a:r>
            <a:endParaRPr/>
          </a:p>
        </p:txBody>
      </p:sp>
      <p:sp>
        <p:nvSpPr>
          <p:cNvPr id="868" name="Google Shape;86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869" name="Google Shape;869;p48"/>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870" name="Google Shape;870;p48"/>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871" name="Google Shape;871;p48"/>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872" name="Google Shape;872;p48"/>
          <p:cNvSpPr txBox="1"/>
          <p:nvPr/>
        </p:nvSpPr>
        <p:spPr>
          <a:xfrm>
            <a:off x="4392075" y="4581700"/>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873" name="Google Shape;873;p48"/>
          <p:cNvSpPr/>
          <p:nvPr/>
        </p:nvSpPr>
        <p:spPr>
          <a:xfrm>
            <a:off x="4377275" y="4673975"/>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49"/>
          <p:cNvSpPr txBox="1">
            <a:spLocks noGrp="1"/>
          </p:cNvSpPr>
          <p:nvPr>
            <p:ph type="title"/>
          </p:nvPr>
        </p:nvSpPr>
        <p:spPr>
          <a:xfrm>
            <a:off x="349225" y="1864350"/>
            <a:ext cx="8520600" cy="7074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6000"/>
              <a:t>Questions?</a:t>
            </a:r>
            <a:endParaRPr/>
          </a:p>
        </p:txBody>
      </p:sp>
      <p:sp>
        <p:nvSpPr>
          <p:cNvPr id="879" name="Google Shape;879;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
        <p:nvSpPr>
          <p:cNvPr id="880" name="Google Shape;880;p49"/>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881" name="Google Shape;881;p49"/>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882" name="Google Shape;882;p49"/>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883" name="Google Shape;883;p49"/>
          <p:cNvSpPr txBox="1"/>
          <p:nvPr/>
        </p:nvSpPr>
        <p:spPr>
          <a:xfrm>
            <a:off x="4392075" y="4581700"/>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884" name="Google Shape;884;p49"/>
          <p:cNvSpPr/>
          <p:nvPr/>
        </p:nvSpPr>
        <p:spPr>
          <a:xfrm>
            <a:off x="4377275" y="4673975"/>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50"/>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Appendix A: References</a:t>
            </a:r>
            <a:endParaRPr/>
          </a:p>
        </p:txBody>
      </p:sp>
      <p:sp>
        <p:nvSpPr>
          <p:cNvPr id="890" name="Google Shape;890;p50"/>
          <p:cNvSpPr txBox="1">
            <a:spLocks noGrp="1"/>
          </p:cNvSpPr>
          <p:nvPr>
            <p:ph type="body" idx="1"/>
          </p:nvPr>
        </p:nvSpPr>
        <p:spPr>
          <a:xfrm>
            <a:off x="311700" y="827200"/>
            <a:ext cx="8520600" cy="3946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a:t>[1] Aboaf, A. P., “MAXWELL Mission Handbook, University of Colorado Boulder, Boulder, CO, May 2020, https://drive.google.com/file/d/1T7kUrAEUulwJxJCrwVGooyidulDczV7b/view. Accessed 6 Oct. 2021.</a:t>
            </a:r>
            <a:endParaRPr sz="1200"/>
          </a:p>
          <a:p>
            <a:pPr marL="0" lvl="0" indent="0" algn="l" rtl="0">
              <a:lnSpc>
                <a:spcPct val="100000"/>
              </a:lnSpc>
              <a:spcBef>
                <a:spcPts val="1600"/>
              </a:spcBef>
              <a:spcAft>
                <a:spcPts val="0"/>
              </a:spcAft>
              <a:buNone/>
            </a:pPr>
            <a:r>
              <a:rPr lang="en" sz="1200"/>
              <a:t>[2] “Deformable Mirror Demonstration Mission.” </a:t>
            </a:r>
            <a:r>
              <a:rPr lang="en" sz="1200" i="1"/>
              <a:t>eoPortal</a:t>
            </a:r>
            <a:r>
              <a:rPr lang="en" sz="1200"/>
              <a:t>, https://directory.eoportal.org/web/eoportal/satellite-missions/d/demi#top. Accessed 1 Oct. 2021.</a:t>
            </a:r>
            <a:endParaRPr sz="1200"/>
          </a:p>
          <a:p>
            <a:pPr marL="0" lvl="0" indent="0" algn="l" rtl="0">
              <a:lnSpc>
                <a:spcPct val="100000"/>
              </a:lnSpc>
              <a:spcBef>
                <a:spcPts val="1600"/>
              </a:spcBef>
              <a:spcAft>
                <a:spcPts val="0"/>
              </a:spcAft>
              <a:buClr>
                <a:schemeClr val="accent1"/>
              </a:buClr>
              <a:buSzPts val="1100"/>
              <a:buFont typeface="Arial"/>
              <a:buNone/>
            </a:pPr>
            <a:r>
              <a:rPr lang="en" sz="1200"/>
              <a:t>[3] Dhraief, Y., and Hedayati, F., “Determining the Requirements for the Star Tracker on JEM-EUSO.” </a:t>
            </a:r>
            <a:r>
              <a:rPr lang="en" sz="1200" i="1"/>
              <a:t>DivaPortal</a:t>
            </a:r>
            <a:r>
              <a:rPr lang="en" sz="1200"/>
              <a:t>, 2015, http://www.diva-portal.org/smash/get/diva2:852504/FULLTEXT01.pdf. Accessed Sept. 2021.</a:t>
            </a:r>
            <a:endParaRPr sz="1200"/>
          </a:p>
          <a:p>
            <a:pPr marL="0" lvl="0" indent="0" algn="l" rtl="0">
              <a:lnSpc>
                <a:spcPct val="100000"/>
              </a:lnSpc>
              <a:spcBef>
                <a:spcPts val="1600"/>
              </a:spcBef>
              <a:spcAft>
                <a:spcPts val="0"/>
              </a:spcAft>
              <a:buClr>
                <a:schemeClr val="accent1"/>
              </a:buClr>
              <a:buSzPts val="1100"/>
              <a:buFont typeface="Arial"/>
              <a:buNone/>
            </a:pPr>
            <a:r>
              <a:rPr lang="en" sz="1200"/>
              <a:t>[4] Dzamba, T., Enright, J., Marciniak, M., and Sinclair, D., “Microsatellite Star Tracker Baffles: Validation and Testing,” AIAA Paper SSC13-III-8, August 2013. https://digitalcommons.usu.edu/cgi/viewcontent.cgi?article=2930&amp;context=smallsat. Accessed 05 Oct. 2021.</a:t>
            </a:r>
            <a:endParaRPr sz="1200"/>
          </a:p>
          <a:p>
            <a:pPr marL="0" lvl="0" indent="0" algn="l" rtl="0">
              <a:lnSpc>
                <a:spcPct val="100000"/>
              </a:lnSpc>
              <a:spcBef>
                <a:spcPts val="1600"/>
              </a:spcBef>
              <a:spcAft>
                <a:spcPts val="0"/>
              </a:spcAft>
              <a:buClr>
                <a:schemeClr val="accent1"/>
              </a:buClr>
              <a:buSzPts val="1100"/>
              <a:buFont typeface="Arial"/>
              <a:buNone/>
            </a:pPr>
            <a:r>
              <a:rPr lang="en" sz="1200"/>
              <a:t>[5] “Raspberry Pi OS.” </a:t>
            </a:r>
            <a:r>
              <a:rPr lang="en" sz="1200" i="1"/>
              <a:t>Raspberry Pi</a:t>
            </a:r>
            <a:r>
              <a:rPr lang="en" sz="1200"/>
              <a:t>, https://www.raspberrypi.com/software/. Accessed Sept. 2021.</a:t>
            </a:r>
            <a:endParaRPr sz="1200"/>
          </a:p>
          <a:p>
            <a:pPr marL="0" lvl="0" indent="0" algn="l" rtl="0">
              <a:lnSpc>
                <a:spcPct val="100000"/>
              </a:lnSpc>
              <a:spcBef>
                <a:spcPts val="1600"/>
              </a:spcBef>
              <a:spcAft>
                <a:spcPts val="0"/>
              </a:spcAft>
              <a:buClr>
                <a:schemeClr val="accent1"/>
              </a:buClr>
              <a:buSzPts val="1100"/>
              <a:buFont typeface="Arial"/>
              <a:buNone/>
            </a:pPr>
            <a:r>
              <a:rPr lang="en" sz="1200"/>
              <a:t>[6] “Rolling Shutter, Global Shutter: Two Principles of Exposure.” </a:t>
            </a:r>
            <a:r>
              <a:rPr lang="en" sz="1200" i="1"/>
              <a:t>Baumer</a:t>
            </a:r>
            <a:r>
              <a:rPr lang="en" sz="1200"/>
              <a:t>, https://www.baumer.com/ca/en/service-support/technical-information-industrial-cameras/rolling-shutter-global-shutter-two-principles-of-exposure-/a/rolling-shutter-global-shutter. Accessed 05 Oct. 2021.</a:t>
            </a:r>
            <a:endParaRPr sz="1200">
              <a:solidFill>
                <a:schemeClr val="accent1"/>
              </a:solidFill>
              <a:latin typeface="Arial"/>
              <a:ea typeface="Arial"/>
              <a:cs typeface="Arial"/>
              <a:sym typeface="Arial"/>
            </a:endParaRPr>
          </a:p>
          <a:p>
            <a:pPr marL="0" lvl="0" indent="0" algn="l" rtl="0">
              <a:spcBef>
                <a:spcPts val="1600"/>
              </a:spcBef>
              <a:spcAft>
                <a:spcPts val="1600"/>
              </a:spcAft>
              <a:buNone/>
            </a:pPr>
            <a:endParaRPr/>
          </a:p>
        </p:txBody>
      </p:sp>
      <p:sp>
        <p:nvSpPr>
          <p:cNvPr id="891" name="Google Shape;891;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892" name="Google Shape;892;p50"/>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893" name="Google Shape;893;p50"/>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894" name="Google Shape;894;p50"/>
          <p:cNvSpPr txBox="1"/>
          <p:nvPr/>
        </p:nvSpPr>
        <p:spPr>
          <a:xfrm>
            <a:off x="304661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895" name="Google Shape;895;p50"/>
          <p:cNvSpPr txBox="1"/>
          <p:nvPr/>
        </p:nvSpPr>
        <p:spPr>
          <a:xfrm>
            <a:off x="4392075" y="4581700"/>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51"/>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Appendix A: References Continued</a:t>
            </a:r>
            <a:endParaRPr/>
          </a:p>
        </p:txBody>
      </p:sp>
      <p:sp>
        <p:nvSpPr>
          <p:cNvPr id="901" name="Google Shape;901;p51"/>
          <p:cNvSpPr txBox="1">
            <a:spLocks noGrp="1"/>
          </p:cNvSpPr>
          <p:nvPr>
            <p:ph type="body" idx="1"/>
          </p:nvPr>
        </p:nvSpPr>
        <p:spPr>
          <a:xfrm>
            <a:off x="311700" y="827200"/>
            <a:ext cx="8520600" cy="3946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a:t>[7] “The Effect of Camera Cooling on Signal to Noise Ratio.” </a:t>
            </a:r>
            <a:r>
              <a:rPr lang="en" sz="1200" i="1"/>
              <a:t>Teledyne Photometrics</a:t>
            </a:r>
            <a:r>
              <a:rPr lang="en" sz="1200"/>
              <a:t>, https://www.photometrics.com/wp-content/uploads/2019/10/Cooling-and-SNR-TechNote.pdf. Accessed 05 Oct. 2021.</a:t>
            </a:r>
            <a:endParaRPr sz="1200"/>
          </a:p>
          <a:p>
            <a:pPr marL="0" lvl="0" indent="0" algn="l" rtl="0">
              <a:lnSpc>
                <a:spcPct val="100000"/>
              </a:lnSpc>
              <a:spcBef>
                <a:spcPts val="1600"/>
              </a:spcBef>
              <a:spcAft>
                <a:spcPts val="0"/>
              </a:spcAft>
              <a:buNone/>
            </a:pPr>
            <a:r>
              <a:rPr lang="en" sz="1200"/>
              <a:t>[8] </a:t>
            </a:r>
            <a:r>
              <a:rPr lang="en" sz="1200" i="1"/>
              <a:t>Tetra3</a:t>
            </a:r>
            <a:r>
              <a:rPr lang="en" sz="1200"/>
              <a:t>. The European Space Agency, 2019, https://tetra3.readthedocs.io/en/latest/. Accessed Sept. 2021.</a:t>
            </a:r>
            <a:endParaRPr sz="1200"/>
          </a:p>
          <a:p>
            <a:pPr marL="0" lvl="0" indent="0" algn="l" rtl="0">
              <a:lnSpc>
                <a:spcPct val="100000"/>
              </a:lnSpc>
              <a:spcBef>
                <a:spcPts val="1600"/>
              </a:spcBef>
              <a:spcAft>
                <a:spcPts val="0"/>
              </a:spcAft>
              <a:buNone/>
            </a:pPr>
            <a:r>
              <a:rPr lang="en" sz="1200"/>
              <a:t>[9] “World’s Blackest Coating Material Makes its Debut in Space.” </a:t>
            </a:r>
            <a:r>
              <a:rPr lang="en" sz="1200" i="1"/>
              <a:t>SpaceRef</a:t>
            </a:r>
            <a:r>
              <a:rPr lang="en" sz="1200"/>
              <a:t>, 16 May 2016, http://spaceref.com/nanotechnology/worlds-blackest-coating-material-makes-its-debut-in-space.html. Accessed Sept. 2021. </a:t>
            </a:r>
            <a:endParaRPr sz="1200"/>
          </a:p>
          <a:p>
            <a:pPr marL="0" lvl="0" indent="0" algn="l" rtl="0">
              <a:lnSpc>
                <a:spcPct val="100000"/>
              </a:lnSpc>
              <a:spcBef>
                <a:spcPts val="1600"/>
              </a:spcBef>
              <a:spcAft>
                <a:spcPts val="0"/>
              </a:spcAft>
              <a:buClr>
                <a:schemeClr val="accent1"/>
              </a:buClr>
              <a:buSzPts val="1100"/>
              <a:buFont typeface="Arial"/>
              <a:buNone/>
            </a:pPr>
            <a:endParaRPr/>
          </a:p>
          <a:p>
            <a:pPr marL="0" lvl="0" indent="0" algn="l" rtl="0">
              <a:spcBef>
                <a:spcPts val="0"/>
              </a:spcBef>
              <a:spcAft>
                <a:spcPts val="0"/>
              </a:spcAft>
              <a:buNone/>
            </a:pPr>
            <a:endParaRPr sz="750">
              <a:solidFill>
                <a:schemeClr val="accent1"/>
              </a:solidFill>
              <a:latin typeface="Arial"/>
              <a:ea typeface="Arial"/>
              <a:cs typeface="Arial"/>
              <a:sym typeface="Aria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902" name="Google Shape;902;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903" name="Google Shape;903;p51"/>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904" name="Google Shape;904;p51"/>
          <p:cNvSpPr txBox="1"/>
          <p:nvPr/>
        </p:nvSpPr>
        <p:spPr>
          <a:xfrm>
            <a:off x="1714188" y="49203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905" name="Google Shape;905;p51"/>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906" name="Google Shape;906;p51"/>
          <p:cNvSpPr txBox="1"/>
          <p:nvPr/>
        </p:nvSpPr>
        <p:spPr>
          <a:xfrm>
            <a:off x="4392075" y="4581700"/>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6"/>
          <p:cNvPicPr preferRelativeResize="0"/>
          <p:nvPr/>
        </p:nvPicPr>
        <p:blipFill>
          <a:blip r:embed="rId3">
            <a:alphaModFix/>
          </a:blip>
          <a:stretch>
            <a:fillRect/>
          </a:stretch>
        </p:blipFill>
        <p:spPr>
          <a:xfrm>
            <a:off x="707125" y="2898763"/>
            <a:ext cx="3251325" cy="747909"/>
          </a:xfrm>
          <a:prstGeom prst="rect">
            <a:avLst/>
          </a:prstGeom>
          <a:noFill/>
          <a:ln>
            <a:noFill/>
          </a:ln>
        </p:spPr>
      </p:pic>
      <p:pic>
        <p:nvPicPr>
          <p:cNvPr id="125" name="Google Shape;125;p16"/>
          <p:cNvPicPr preferRelativeResize="0"/>
          <p:nvPr/>
        </p:nvPicPr>
        <p:blipFill>
          <a:blip r:embed="rId4">
            <a:alphaModFix/>
          </a:blip>
          <a:stretch>
            <a:fillRect/>
          </a:stretch>
        </p:blipFill>
        <p:spPr>
          <a:xfrm>
            <a:off x="1066800" y="2067050"/>
            <a:ext cx="3600600" cy="693675"/>
          </a:xfrm>
          <a:prstGeom prst="rect">
            <a:avLst/>
          </a:prstGeom>
          <a:noFill/>
          <a:ln>
            <a:noFill/>
          </a:ln>
        </p:spPr>
      </p:pic>
      <p:pic>
        <p:nvPicPr>
          <p:cNvPr id="126" name="Google Shape;126;p16"/>
          <p:cNvPicPr preferRelativeResize="0"/>
          <p:nvPr/>
        </p:nvPicPr>
        <p:blipFill>
          <a:blip r:embed="rId5">
            <a:alphaModFix/>
          </a:blip>
          <a:stretch>
            <a:fillRect/>
          </a:stretch>
        </p:blipFill>
        <p:spPr>
          <a:xfrm>
            <a:off x="491500" y="873475"/>
            <a:ext cx="4125750" cy="1098900"/>
          </a:xfrm>
          <a:prstGeom prst="rect">
            <a:avLst/>
          </a:prstGeom>
          <a:noFill/>
          <a:ln>
            <a:noFill/>
          </a:ln>
        </p:spPr>
      </p:pic>
      <p:sp>
        <p:nvSpPr>
          <p:cNvPr id="127" name="Google Shape;127;p16"/>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Motivation</a:t>
            </a:r>
            <a:endParaRPr/>
          </a:p>
        </p:txBody>
      </p:sp>
      <p:sp>
        <p:nvSpPr>
          <p:cNvPr id="128" name="Google Shape;12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129" name="Google Shape;129;p16"/>
          <p:cNvPicPr preferRelativeResize="0"/>
          <p:nvPr/>
        </p:nvPicPr>
        <p:blipFill>
          <a:blip r:embed="rId6">
            <a:alphaModFix/>
          </a:blip>
          <a:stretch>
            <a:fillRect/>
          </a:stretch>
        </p:blipFill>
        <p:spPr>
          <a:xfrm>
            <a:off x="4920600" y="873475"/>
            <a:ext cx="3439474" cy="2739030"/>
          </a:xfrm>
          <a:prstGeom prst="rect">
            <a:avLst/>
          </a:prstGeom>
          <a:noFill/>
          <a:ln>
            <a:noFill/>
          </a:ln>
        </p:spPr>
      </p:pic>
      <p:sp>
        <p:nvSpPr>
          <p:cNvPr id="130" name="Google Shape;130;p16"/>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31" name="Google Shape;131;p16"/>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132" name="Google Shape;132;p16"/>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33" name="Google Shape;133;p16"/>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134" name="Google Shape;134;p16"/>
          <p:cNvSpPr txBox="1"/>
          <p:nvPr/>
        </p:nvSpPr>
        <p:spPr>
          <a:xfrm>
            <a:off x="905800" y="924175"/>
            <a:ext cx="3600600" cy="99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600">
                <a:solidFill>
                  <a:schemeClr val="accent1"/>
                </a:solidFill>
                <a:latin typeface="Open Sans"/>
                <a:ea typeface="Open Sans"/>
                <a:cs typeface="Open Sans"/>
                <a:sym typeface="Open Sans"/>
              </a:rPr>
              <a:t>Small satellites (CubeSats) need an accurate way to determine orientation in space.</a:t>
            </a:r>
            <a:endParaRPr sz="1600">
              <a:solidFill>
                <a:schemeClr val="accent1"/>
              </a:solidFill>
              <a:latin typeface="Open Sans"/>
              <a:ea typeface="Open Sans"/>
              <a:cs typeface="Open Sans"/>
              <a:sym typeface="Open Sans"/>
            </a:endParaRPr>
          </a:p>
        </p:txBody>
      </p:sp>
      <p:sp>
        <p:nvSpPr>
          <p:cNvPr id="135" name="Google Shape;135;p16"/>
          <p:cNvSpPr txBox="1"/>
          <p:nvPr/>
        </p:nvSpPr>
        <p:spPr>
          <a:xfrm>
            <a:off x="928675" y="2919900"/>
            <a:ext cx="29250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600">
                <a:solidFill>
                  <a:schemeClr val="accent1"/>
                </a:solidFill>
                <a:latin typeface="Open Sans"/>
                <a:ea typeface="Open Sans"/>
                <a:cs typeface="Open Sans"/>
                <a:sym typeface="Open Sans"/>
              </a:rPr>
              <a:t>Existing COTS star trackers are high-cost, high-power.</a:t>
            </a:r>
            <a:endParaRPr sz="1600">
              <a:solidFill>
                <a:schemeClr val="accent1"/>
              </a:solidFill>
              <a:latin typeface="Open Sans"/>
              <a:ea typeface="Open Sans"/>
              <a:cs typeface="Open Sans"/>
              <a:sym typeface="Open Sans"/>
            </a:endParaRPr>
          </a:p>
        </p:txBody>
      </p:sp>
      <p:sp>
        <p:nvSpPr>
          <p:cNvPr id="136" name="Google Shape;136;p16"/>
          <p:cNvSpPr txBox="1"/>
          <p:nvPr/>
        </p:nvSpPr>
        <p:spPr>
          <a:xfrm>
            <a:off x="1320000" y="2056200"/>
            <a:ext cx="36006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1600">
                <a:solidFill>
                  <a:schemeClr val="accent1"/>
                </a:solidFill>
                <a:latin typeface="Open Sans"/>
                <a:ea typeface="Open Sans"/>
                <a:cs typeface="Open Sans"/>
                <a:sym typeface="Open Sans"/>
              </a:rPr>
              <a:t>Sun sensors and other devices produce only 2 attitude angles.</a:t>
            </a:r>
            <a:endParaRPr sz="1600">
              <a:solidFill>
                <a:schemeClr val="accent1"/>
              </a:solidFill>
              <a:latin typeface="Open Sans"/>
              <a:ea typeface="Open Sans"/>
              <a:cs typeface="Open Sans"/>
              <a:sym typeface="Open Sans"/>
            </a:endParaRPr>
          </a:p>
        </p:txBody>
      </p:sp>
      <p:pic>
        <p:nvPicPr>
          <p:cNvPr id="137" name="Google Shape;137;p16"/>
          <p:cNvPicPr preferRelativeResize="0"/>
          <p:nvPr/>
        </p:nvPicPr>
        <p:blipFill>
          <a:blip r:embed="rId7">
            <a:alphaModFix/>
          </a:blip>
          <a:stretch>
            <a:fillRect/>
          </a:stretch>
        </p:blipFill>
        <p:spPr>
          <a:xfrm>
            <a:off x="752475" y="3774925"/>
            <a:ext cx="7639050" cy="693675"/>
          </a:xfrm>
          <a:prstGeom prst="rect">
            <a:avLst/>
          </a:prstGeom>
          <a:noFill/>
          <a:ln>
            <a:noFill/>
          </a:ln>
        </p:spPr>
      </p:pic>
      <p:sp>
        <p:nvSpPr>
          <p:cNvPr id="138" name="Google Shape;138;p16"/>
          <p:cNvSpPr txBox="1"/>
          <p:nvPr/>
        </p:nvSpPr>
        <p:spPr>
          <a:xfrm>
            <a:off x="1257300" y="3810025"/>
            <a:ext cx="6629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Open Sans"/>
                <a:ea typeface="Open Sans"/>
                <a:cs typeface="Open Sans"/>
                <a:sym typeface="Open Sans"/>
              </a:rPr>
              <a:t>Ultimate desired basis: MAXWELL </a:t>
            </a:r>
            <a:endParaRPr b="1">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6U CubeSat (CU Boulder) at LEO (to launch 2022)</a:t>
            </a:r>
            <a:endParaRPr>
              <a:latin typeface="Open Sans"/>
              <a:ea typeface="Open Sans"/>
              <a:cs typeface="Open Sans"/>
              <a:sym typeface="Open Sans"/>
            </a:endParaRPr>
          </a:p>
        </p:txBody>
      </p:sp>
      <p:sp>
        <p:nvSpPr>
          <p:cNvPr id="139" name="Google Shape;139;p16"/>
          <p:cNvSpPr txBox="1"/>
          <p:nvPr/>
        </p:nvSpPr>
        <p:spPr>
          <a:xfrm>
            <a:off x="6467475" y="3533125"/>
            <a:ext cx="1892700" cy="276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600" b="1">
                <a:latin typeface="Open Sans"/>
                <a:ea typeface="Open Sans"/>
                <a:cs typeface="Open Sans"/>
                <a:sym typeface="Open Sans"/>
              </a:rPr>
              <a:t>@Blue Canyon Technologies, </a:t>
            </a:r>
            <a:r>
              <a:rPr lang="en" sz="600" b="1">
                <a:solidFill>
                  <a:schemeClr val="accent1"/>
                </a:solidFill>
                <a:latin typeface="Open Sans"/>
                <a:ea typeface="Open Sans"/>
                <a:cs typeface="Open Sans"/>
                <a:sym typeface="Open Sans"/>
              </a:rPr>
              <a:t>08/15/2017 [2] </a:t>
            </a:r>
            <a:endParaRPr sz="600" b="1">
              <a:latin typeface="Open Sans"/>
              <a:ea typeface="Open Sans"/>
              <a:cs typeface="Open Sans"/>
              <a:sym typeface="Open Sans"/>
            </a:endParaRPr>
          </a:p>
        </p:txBody>
      </p:sp>
      <p:sp>
        <p:nvSpPr>
          <p:cNvPr id="140" name="Google Shape;140;p16"/>
          <p:cNvSpPr/>
          <p:nvPr/>
        </p:nvSpPr>
        <p:spPr>
          <a:xfrm>
            <a:off x="265000" y="467570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52"/>
          <p:cNvSpPr/>
          <p:nvPr/>
        </p:nvSpPr>
        <p:spPr>
          <a:xfrm>
            <a:off x="282450" y="1190625"/>
            <a:ext cx="8595000" cy="3244500"/>
          </a:xfrm>
          <a:prstGeom prst="rect">
            <a:avLst/>
          </a:prstGeom>
          <a:solidFill>
            <a:srgbClr val="C2C2C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2"/>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Appendix C: Schedule</a:t>
            </a:r>
            <a:endParaRPr/>
          </a:p>
        </p:txBody>
      </p:sp>
      <p:sp>
        <p:nvSpPr>
          <p:cNvPr id="913" name="Google Shape;913;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914" name="Google Shape;914;p52"/>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915" name="Google Shape;915;p52"/>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916" name="Google Shape;916;p52"/>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pic>
        <p:nvPicPr>
          <p:cNvPr id="917" name="Google Shape;917;p52"/>
          <p:cNvPicPr preferRelativeResize="0"/>
          <p:nvPr/>
        </p:nvPicPr>
        <p:blipFill rotWithShape="1">
          <a:blip r:embed="rId3">
            <a:alphaModFix/>
          </a:blip>
          <a:srcRect r="249"/>
          <a:stretch/>
        </p:blipFill>
        <p:spPr>
          <a:xfrm>
            <a:off x="340950" y="1933750"/>
            <a:ext cx="8441100" cy="2440550"/>
          </a:xfrm>
          <a:prstGeom prst="rect">
            <a:avLst/>
          </a:prstGeom>
          <a:noFill/>
          <a:ln>
            <a:noFill/>
          </a:ln>
        </p:spPr>
      </p:pic>
      <p:pic>
        <p:nvPicPr>
          <p:cNvPr id="918" name="Google Shape;918;p52"/>
          <p:cNvPicPr preferRelativeResize="0"/>
          <p:nvPr/>
        </p:nvPicPr>
        <p:blipFill>
          <a:blip r:embed="rId4">
            <a:alphaModFix/>
          </a:blip>
          <a:stretch>
            <a:fillRect/>
          </a:stretch>
        </p:blipFill>
        <p:spPr>
          <a:xfrm>
            <a:off x="340950" y="1259075"/>
            <a:ext cx="8441099" cy="674675"/>
          </a:xfrm>
          <a:prstGeom prst="rect">
            <a:avLst/>
          </a:prstGeom>
          <a:noFill/>
          <a:ln>
            <a:noFill/>
          </a:ln>
        </p:spPr>
      </p:pic>
      <p:cxnSp>
        <p:nvCxnSpPr>
          <p:cNvPr id="919" name="Google Shape;919;p52"/>
          <p:cNvCxnSpPr/>
          <p:nvPr/>
        </p:nvCxnSpPr>
        <p:spPr>
          <a:xfrm>
            <a:off x="4438650" y="2124075"/>
            <a:ext cx="9600" cy="2186100"/>
          </a:xfrm>
          <a:prstGeom prst="straightConnector1">
            <a:avLst/>
          </a:prstGeom>
          <a:noFill/>
          <a:ln w="28575" cap="flat" cmpd="sng">
            <a:solidFill>
              <a:schemeClr val="dk2"/>
            </a:solidFill>
            <a:prstDash val="solid"/>
            <a:round/>
            <a:headEnd type="none" w="med" len="med"/>
            <a:tailEnd type="none" w="med" len="med"/>
          </a:ln>
        </p:spPr>
      </p:cxnSp>
      <p:cxnSp>
        <p:nvCxnSpPr>
          <p:cNvPr id="920" name="Google Shape;920;p52"/>
          <p:cNvCxnSpPr/>
          <p:nvPr/>
        </p:nvCxnSpPr>
        <p:spPr>
          <a:xfrm>
            <a:off x="5486400" y="2133600"/>
            <a:ext cx="4500" cy="2171700"/>
          </a:xfrm>
          <a:prstGeom prst="straightConnector1">
            <a:avLst/>
          </a:prstGeom>
          <a:noFill/>
          <a:ln w="28575" cap="flat" cmpd="sng">
            <a:solidFill>
              <a:schemeClr val="dk2"/>
            </a:solidFill>
            <a:prstDash val="solid"/>
            <a:round/>
            <a:headEnd type="none" w="med" len="med"/>
            <a:tailEnd type="none" w="med" len="med"/>
          </a:ln>
        </p:spPr>
      </p:cxnSp>
      <p:cxnSp>
        <p:nvCxnSpPr>
          <p:cNvPr id="921" name="Google Shape;921;p52"/>
          <p:cNvCxnSpPr/>
          <p:nvPr/>
        </p:nvCxnSpPr>
        <p:spPr>
          <a:xfrm flipH="1">
            <a:off x="5714925" y="2133600"/>
            <a:ext cx="9600" cy="2171700"/>
          </a:xfrm>
          <a:prstGeom prst="straightConnector1">
            <a:avLst/>
          </a:prstGeom>
          <a:noFill/>
          <a:ln w="28575" cap="flat" cmpd="sng">
            <a:solidFill>
              <a:schemeClr val="dk2"/>
            </a:solidFill>
            <a:prstDash val="solid"/>
            <a:round/>
            <a:headEnd type="none" w="med" len="med"/>
            <a:tailEnd type="none" w="med" len="med"/>
          </a:ln>
        </p:spPr>
      </p:cxnSp>
      <p:cxnSp>
        <p:nvCxnSpPr>
          <p:cNvPr id="922" name="Google Shape;922;p52"/>
          <p:cNvCxnSpPr/>
          <p:nvPr/>
        </p:nvCxnSpPr>
        <p:spPr>
          <a:xfrm>
            <a:off x="5895975" y="2128850"/>
            <a:ext cx="4800" cy="2176500"/>
          </a:xfrm>
          <a:prstGeom prst="straightConnector1">
            <a:avLst/>
          </a:prstGeom>
          <a:noFill/>
          <a:ln w="28575" cap="flat" cmpd="sng">
            <a:solidFill>
              <a:schemeClr val="dk2"/>
            </a:solidFill>
            <a:prstDash val="solid"/>
            <a:round/>
            <a:headEnd type="none" w="med" len="med"/>
            <a:tailEnd type="none" w="med" len="med"/>
          </a:ln>
        </p:spPr>
      </p:cxnSp>
      <p:cxnSp>
        <p:nvCxnSpPr>
          <p:cNvPr id="923" name="Google Shape;923;p52"/>
          <p:cNvCxnSpPr>
            <a:endCxn id="924" idx="2"/>
          </p:cNvCxnSpPr>
          <p:nvPr/>
        </p:nvCxnSpPr>
        <p:spPr>
          <a:xfrm>
            <a:off x="8582025" y="2133700"/>
            <a:ext cx="2400" cy="2171400"/>
          </a:xfrm>
          <a:prstGeom prst="straightConnector1">
            <a:avLst/>
          </a:prstGeom>
          <a:noFill/>
          <a:ln w="28575" cap="flat" cmpd="sng">
            <a:solidFill>
              <a:schemeClr val="dk2"/>
            </a:solidFill>
            <a:prstDash val="solid"/>
            <a:round/>
            <a:headEnd type="none" w="med" len="med"/>
            <a:tailEnd type="none" w="med" len="med"/>
          </a:ln>
        </p:spPr>
      </p:cxnSp>
      <p:sp>
        <p:nvSpPr>
          <p:cNvPr id="925" name="Google Shape;925;p52"/>
          <p:cNvSpPr/>
          <p:nvPr/>
        </p:nvSpPr>
        <p:spPr>
          <a:xfrm>
            <a:off x="4372050" y="3572025"/>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2"/>
          <p:cNvSpPr/>
          <p:nvPr/>
        </p:nvSpPr>
        <p:spPr>
          <a:xfrm>
            <a:off x="5412300" y="3705225"/>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2"/>
          <p:cNvSpPr/>
          <p:nvPr/>
        </p:nvSpPr>
        <p:spPr>
          <a:xfrm>
            <a:off x="5638800" y="3867300"/>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2"/>
          <p:cNvSpPr/>
          <p:nvPr/>
        </p:nvSpPr>
        <p:spPr>
          <a:xfrm>
            <a:off x="5826225" y="4000500"/>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2"/>
          <p:cNvSpPr/>
          <p:nvPr/>
        </p:nvSpPr>
        <p:spPr>
          <a:xfrm>
            <a:off x="8508225" y="4171900"/>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9" name="Google Shape;929;p52"/>
          <p:cNvCxnSpPr/>
          <p:nvPr/>
        </p:nvCxnSpPr>
        <p:spPr>
          <a:xfrm>
            <a:off x="7734300" y="2933700"/>
            <a:ext cx="733500" cy="0"/>
          </a:xfrm>
          <a:prstGeom prst="straightConnector1">
            <a:avLst/>
          </a:prstGeom>
          <a:noFill/>
          <a:ln w="38100" cap="flat" cmpd="sng">
            <a:solidFill>
              <a:srgbClr val="6AA84F"/>
            </a:solidFill>
            <a:prstDash val="solid"/>
            <a:round/>
            <a:headEnd type="none" w="med" len="med"/>
            <a:tailEnd type="triangle" w="med" len="med"/>
          </a:ln>
        </p:spPr>
      </p:cxnSp>
      <p:sp>
        <p:nvSpPr>
          <p:cNvPr id="930" name="Google Shape;930;p52"/>
          <p:cNvSpPr/>
          <p:nvPr/>
        </p:nvSpPr>
        <p:spPr>
          <a:xfrm>
            <a:off x="455125" y="1952625"/>
            <a:ext cx="1851000" cy="1608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2"/>
          <p:cNvSpPr txBox="1"/>
          <p:nvPr/>
        </p:nvSpPr>
        <p:spPr>
          <a:xfrm>
            <a:off x="4392075" y="4581700"/>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53"/>
          <p:cNvSpPr/>
          <p:nvPr/>
        </p:nvSpPr>
        <p:spPr>
          <a:xfrm>
            <a:off x="684150" y="954788"/>
            <a:ext cx="7775700" cy="3543300"/>
          </a:xfrm>
          <a:prstGeom prst="rect">
            <a:avLst/>
          </a:prstGeom>
          <a:solidFill>
            <a:srgbClr val="C2C2C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3"/>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Appendix C: Schedule</a:t>
            </a:r>
            <a:endParaRPr/>
          </a:p>
        </p:txBody>
      </p:sp>
      <p:sp>
        <p:nvSpPr>
          <p:cNvPr id="938" name="Google Shape;938;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939" name="Google Shape;939;p53"/>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940" name="Google Shape;940;p53"/>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941" name="Google Shape;941;p53"/>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pic>
        <p:nvPicPr>
          <p:cNvPr id="942" name="Google Shape;942;p53"/>
          <p:cNvPicPr preferRelativeResize="0"/>
          <p:nvPr/>
        </p:nvPicPr>
        <p:blipFill>
          <a:blip r:embed="rId3">
            <a:alphaModFix/>
          </a:blip>
          <a:stretch>
            <a:fillRect/>
          </a:stretch>
        </p:blipFill>
        <p:spPr>
          <a:xfrm>
            <a:off x="737074" y="1013218"/>
            <a:ext cx="7636471" cy="575914"/>
          </a:xfrm>
          <a:prstGeom prst="rect">
            <a:avLst/>
          </a:prstGeom>
          <a:noFill/>
          <a:ln>
            <a:noFill/>
          </a:ln>
        </p:spPr>
      </p:pic>
      <p:pic>
        <p:nvPicPr>
          <p:cNvPr id="943" name="Google Shape;943;p53"/>
          <p:cNvPicPr preferRelativeResize="0"/>
          <p:nvPr/>
        </p:nvPicPr>
        <p:blipFill rotWithShape="1">
          <a:blip r:embed="rId4">
            <a:alphaModFix/>
          </a:blip>
          <a:srcRect r="249"/>
          <a:stretch/>
        </p:blipFill>
        <p:spPr>
          <a:xfrm>
            <a:off x="737074" y="1539942"/>
            <a:ext cx="7636471" cy="1340093"/>
          </a:xfrm>
          <a:prstGeom prst="rect">
            <a:avLst/>
          </a:prstGeom>
          <a:noFill/>
          <a:ln>
            <a:noFill/>
          </a:ln>
        </p:spPr>
      </p:pic>
      <p:pic>
        <p:nvPicPr>
          <p:cNvPr id="944" name="Google Shape;944;p53"/>
          <p:cNvPicPr preferRelativeResize="0"/>
          <p:nvPr/>
        </p:nvPicPr>
        <p:blipFill rotWithShape="1">
          <a:blip r:embed="rId5">
            <a:alphaModFix/>
          </a:blip>
          <a:srcRect t="2846"/>
          <a:stretch/>
        </p:blipFill>
        <p:spPr>
          <a:xfrm>
            <a:off x="737074" y="2841111"/>
            <a:ext cx="7636472" cy="1586277"/>
          </a:xfrm>
          <a:prstGeom prst="rect">
            <a:avLst/>
          </a:prstGeom>
          <a:noFill/>
          <a:ln>
            <a:noFill/>
          </a:ln>
        </p:spPr>
      </p:pic>
      <p:sp>
        <p:nvSpPr>
          <p:cNvPr id="945" name="Google Shape;945;p53"/>
          <p:cNvSpPr/>
          <p:nvPr/>
        </p:nvSpPr>
        <p:spPr>
          <a:xfrm>
            <a:off x="4371975" y="1666875"/>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3"/>
          <p:cNvSpPr/>
          <p:nvPr/>
        </p:nvSpPr>
        <p:spPr>
          <a:xfrm>
            <a:off x="5500675" y="2062150"/>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3"/>
          <p:cNvSpPr/>
          <p:nvPr/>
        </p:nvSpPr>
        <p:spPr>
          <a:xfrm>
            <a:off x="8124825" y="2707900"/>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3"/>
          <p:cNvSpPr/>
          <p:nvPr/>
        </p:nvSpPr>
        <p:spPr>
          <a:xfrm>
            <a:off x="4371975" y="2967050"/>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3"/>
          <p:cNvSpPr/>
          <p:nvPr/>
        </p:nvSpPr>
        <p:spPr>
          <a:xfrm>
            <a:off x="5500675" y="3664263"/>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3"/>
          <p:cNvSpPr/>
          <p:nvPr/>
        </p:nvSpPr>
        <p:spPr>
          <a:xfrm>
            <a:off x="8124825" y="4233850"/>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1" name="Google Shape;951;p53"/>
          <p:cNvCxnSpPr/>
          <p:nvPr/>
        </p:nvCxnSpPr>
        <p:spPr>
          <a:xfrm>
            <a:off x="7315200" y="2128750"/>
            <a:ext cx="733500" cy="0"/>
          </a:xfrm>
          <a:prstGeom prst="straightConnector1">
            <a:avLst/>
          </a:prstGeom>
          <a:noFill/>
          <a:ln w="38100" cap="flat" cmpd="sng">
            <a:solidFill>
              <a:srgbClr val="6AA84F"/>
            </a:solidFill>
            <a:prstDash val="solid"/>
            <a:round/>
            <a:headEnd type="none" w="med" len="med"/>
            <a:tailEnd type="triangle" w="med" len="med"/>
          </a:ln>
        </p:spPr>
      </p:cxnSp>
      <p:cxnSp>
        <p:nvCxnSpPr>
          <p:cNvPr id="952" name="Google Shape;952;p53"/>
          <p:cNvCxnSpPr/>
          <p:nvPr/>
        </p:nvCxnSpPr>
        <p:spPr>
          <a:xfrm>
            <a:off x="7315200" y="3519400"/>
            <a:ext cx="733500" cy="0"/>
          </a:xfrm>
          <a:prstGeom prst="straightConnector1">
            <a:avLst/>
          </a:prstGeom>
          <a:noFill/>
          <a:ln w="38100" cap="flat" cmpd="sng">
            <a:solidFill>
              <a:srgbClr val="6AA84F"/>
            </a:solidFill>
            <a:prstDash val="solid"/>
            <a:round/>
            <a:headEnd type="none" w="med" len="med"/>
            <a:tailEnd type="triangle" w="med" len="med"/>
          </a:ln>
        </p:spPr>
      </p:cxnSp>
      <p:sp>
        <p:nvSpPr>
          <p:cNvPr id="953" name="Google Shape;953;p53"/>
          <p:cNvSpPr/>
          <p:nvPr/>
        </p:nvSpPr>
        <p:spPr>
          <a:xfrm>
            <a:off x="812300" y="1525200"/>
            <a:ext cx="472500" cy="1608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3"/>
          <p:cNvSpPr/>
          <p:nvPr/>
        </p:nvSpPr>
        <p:spPr>
          <a:xfrm>
            <a:off x="837350" y="2825450"/>
            <a:ext cx="578400" cy="1416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3"/>
          <p:cNvSpPr txBox="1"/>
          <p:nvPr/>
        </p:nvSpPr>
        <p:spPr>
          <a:xfrm>
            <a:off x="4392075" y="4581700"/>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54"/>
          <p:cNvSpPr/>
          <p:nvPr/>
        </p:nvSpPr>
        <p:spPr>
          <a:xfrm>
            <a:off x="656400" y="991096"/>
            <a:ext cx="7831200" cy="3470700"/>
          </a:xfrm>
          <a:prstGeom prst="rect">
            <a:avLst/>
          </a:prstGeom>
          <a:solidFill>
            <a:srgbClr val="C2C2C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4"/>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Appendix C: Schedule</a:t>
            </a:r>
            <a:endParaRPr/>
          </a:p>
        </p:txBody>
      </p:sp>
      <p:sp>
        <p:nvSpPr>
          <p:cNvPr id="962" name="Google Shape;962;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963" name="Google Shape;963;p54"/>
          <p:cNvSpPr txBox="1"/>
          <p:nvPr/>
        </p:nvSpPr>
        <p:spPr>
          <a:xfrm>
            <a:off x="461458" y="4581705"/>
            <a:ext cx="1278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964" name="Google Shape;964;p54"/>
          <p:cNvSpPr txBox="1"/>
          <p:nvPr/>
        </p:nvSpPr>
        <p:spPr>
          <a:xfrm>
            <a:off x="1755124" y="4581705"/>
            <a:ext cx="1278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965" name="Google Shape;965;p54"/>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pic>
        <p:nvPicPr>
          <p:cNvPr id="966" name="Google Shape;966;p54"/>
          <p:cNvPicPr preferRelativeResize="0"/>
          <p:nvPr/>
        </p:nvPicPr>
        <p:blipFill rotWithShape="1">
          <a:blip r:embed="rId3">
            <a:alphaModFix/>
          </a:blip>
          <a:srcRect l="357" r="406"/>
          <a:stretch/>
        </p:blipFill>
        <p:spPr>
          <a:xfrm>
            <a:off x="737515" y="1049806"/>
            <a:ext cx="7632874" cy="578877"/>
          </a:xfrm>
          <a:prstGeom prst="rect">
            <a:avLst/>
          </a:prstGeom>
          <a:noFill/>
          <a:ln>
            <a:noFill/>
          </a:ln>
        </p:spPr>
      </p:pic>
      <p:pic>
        <p:nvPicPr>
          <p:cNvPr id="967" name="Google Shape;967;p54"/>
          <p:cNvPicPr preferRelativeResize="0"/>
          <p:nvPr/>
        </p:nvPicPr>
        <p:blipFill>
          <a:blip r:embed="rId4">
            <a:alphaModFix/>
          </a:blip>
          <a:stretch>
            <a:fillRect/>
          </a:stretch>
        </p:blipFill>
        <p:spPr>
          <a:xfrm>
            <a:off x="737515" y="1628683"/>
            <a:ext cx="7632873" cy="1253122"/>
          </a:xfrm>
          <a:prstGeom prst="rect">
            <a:avLst/>
          </a:prstGeom>
          <a:noFill/>
          <a:ln>
            <a:noFill/>
          </a:ln>
        </p:spPr>
      </p:pic>
      <p:pic>
        <p:nvPicPr>
          <p:cNvPr id="968" name="Google Shape;968;p54"/>
          <p:cNvPicPr preferRelativeResize="0"/>
          <p:nvPr/>
        </p:nvPicPr>
        <p:blipFill rotWithShape="1">
          <a:blip r:embed="rId5">
            <a:alphaModFix/>
          </a:blip>
          <a:srcRect l="248" r="506"/>
          <a:stretch/>
        </p:blipFill>
        <p:spPr>
          <a:xfrm>
            <a:off x="737525" y="2834738"/>
            <a:ext cx="7632874" cy="1547950"/>
          </a:xfrm>
          <a:prstGeom prst="rect">
            <a:avLst/>
          </a:prstGeom>
          <a:noFill/>
          <a:ln>
            <a:noFill/>
          </a:ln>
        </p:spPr>
      </p:pic>
      <p:sp>
        <p:nvSpPr>
          <p:cNvPr id="969" name="Google Shape;969;p54"/>
          <p:cNvSpPr/>
          <p:nvPr/>
        </p:nvSpPr>
        <p:spPr>
          <a:xfrm>
            <a:off x="4371975" y="3009900"/>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4"/>
          <p:cNvSpPr/>
          <p:nvPr/>
        </p:nvSpPr>
        <p:spPr>
          <a:xfrm>
            <a:off x="5519725" y="3720825"/>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4"/>
          <p:cNvSpPr/>
          <p:nvPr/>
        </p:nvSpPr>
        <p:spPr>
          <a:xfrm>
            <a:off x="8139125" y="4148150"/>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4"/>
          <p:cNvSpPr/>
          <p:nvPr/>
        </p:nvSpPr>
        <p:spPr>
          <a:xfrm>
            <a:off x="4392075" y="1781175"/>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4"/>
          <p:cNvSpPr/>
          <p:nvPr/>
        </p:nvSpPr>
        <p:spPr>
          <a:xfrm>
            <a:off x="5519725" y="2309825"/>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4"/>
          <p:cNvSpPr/>
          <p:nvPr/>
        </p:nvSpPr>
        <p:spPr>
          <a:xfrm>
            <a:off x="8139125" y="2701550"/>
            <a:ext cx="152400" cy="133200"/>
          </a:xfrm>
          <a:prstGeom prst="diamond">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5" name="Google Shape;975;p54"/>
          <p:cNvCxnSpPr/>
          <p:nvPr/>
        </p:nvCxnSpPr>
        <p:spPr>
          <a:xfrm rot="10800000" flipH="1">
            <a:off x="6372225" y="2128800"/>
            <a:ext cx="1676400" cy="4800"/>
          </a:xfrm>
          <a:prstGeom prst="straightConnector1">
            <a:avLst/>
          </a:prstGeom>
          <a:noFill/>
          <a:ln w="38100" cap="flat" cmpd="sng">
            <a:solidFill>
              <a:srgbClr val="6AA84F"/>
            </a:solidFill>
            <a:prstDash val="solid"/>
            <a:round/>
            <a:headEnd type="none" w="med" len="med"/>
            <a:tailEnd type="triangle" w="med" len="med"/>
          </a:ln>
        </p:spPr>
      </p:cxnSp>
      <p:cxnSp>
        <p:nvCxnSpPr>
          <p:cNvPr id="976" name="Google Shape;976;p54"/>
          <p:cNvCxnSpPr/>
          <p:nvPr/>
        </p:nvCxnSpPr>
        <p:spPr>
          <a:xfrm rot="10800000" flipH="1">
            <a:off x="6372225" y="3472750"/>
            <a:ext cx="1676400" cy="4800"/>
          </a:xfrm>
          <a:prstGeom prst="straightConnector1">
            <a:avLst/>
          </a:prstGeom>
          <a:noFill/>
          <a:ln w="38100" cap="flat" cmpd="sng">
            <a:solidFill>
              <a:srgbClr val="6AA84F"/>
            </a:solidFill>
            <a:prstDash val="solid"/>
            <a:round/>
            <a:headEnd type="none" w="med" len="med"/>
            <a:tailEnd type="triangle" w="med" len="med"/>
          </a:ln>
        </p:spPr>
      </p:cxnSp>
      <p:sp>
        <p:nvSpPr>
          <p:cNvPr id="977" name="Google Shape;977;p54"/>
          <p:cNvSpPr/>
          <p:nvPr/>
        </p:nvSpPr>
        <p:spPr>
          <a:xfrm>
            <a:off x="782525" y="1605075"/>
            <a:ext cx="695400" cy="1761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4"/>
          <p:cNvSpPr/>
          <p:nvPr/>
        </p:nvSpPr>
        <p:spPr>
          <a:xfrm>
            <a:off x="795650" y="2842125"/>
            <a:ext cx="695400" cy="1761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4"/>
          <p:cNvSpPr txBox="1"/>
          <p:nvPr/>
        </p:nvSpPr>
        <p:spPr>
          <a:xfrm>
            <a:off x="4392075" y="4581700"/>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55"/>
          <p:cNvSpPr txBox="1"/>
          <p:nvPr/>
        </p:nvSpPr>
        <p:spPr>
          <a:xfrm>
            <a:off x="169250" y="944050"/>
            <a:ext cx="666900" cy="323100"/>
          </a:xfrm>
          <a:prstGeom prst="rect">
            <a:avLst/>
          </a:prstGeom>
          <a:solidFill>
            <a:srgbClr val="A1E8D9"/>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Chesney</a:t>
            </a:r>
            <a:endParaRPr sz="900" b="1">
              <a:latin typeface="Open Sans"/>
              <a:ea typeface="Open Sans"/>
              <a:cs typeface="Open Sans"/>
              <a:sym typeface="Open Sans"/>
            </a:endParaRPr>
          </a:p>
        </p:txBody>
      </p:sp>
      <p:sp>
        <p:nvSpPr>
          <p:cNvPr id="985" name="Google Shape;985;p55"/>
          <p:cNvSpPr txBox="1"/>
          <p:nvPr/>
        </p:nvSpPr>
        <p:spPr>
          <a:xfrm>
            <a:off x="1068638" y="944050"/>
            <a:ext cx="666900" cy="323100"/>
          </a:xfrm>
          <a:prstGeom prst="rect">
            <a:avLst/>
          </a:prstGeom>
          <a:solidFill>
            <a:schemeClr val="dk1"/>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Josie</a:t>
            </a:r>
            <a:endParaRPr sz="900" b="1">
              <a:latin typeface="Open Sans"/>
              <a:ea typeface="Open Sans"/>
              <a:cs typeface="Open Sans"/>
              <a:sym typeface="Open Sans"/>
            </a:endParaRPr>
          </a:p>
        </p:txBody>
      </p:sp>
      <p:sp>
        <p:nvSpPr>
          <p:cNvPr id="986" name="Google Shape;986;p55"/>
          <p:cNvSpPr txBox="1"/>
          <p:nvPr/>
        </p:nvSpPr>
        <p:spPr>
          <a:xfrm>
            <a:off x="1968013" y="944050"/>
            <a:ext cx="666900" cy="323100"/>
          </a:xfrm>
          <a:prstGeom prst="rect">
            <a:avLst/>
          </a:prstGeom>
          <a:solidFill>
            <a:schemeClr val="dk1"/>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Natalie</a:t>
            </a:r>
            <a:endParaRPr sz="900" b="1">
              <a:latin typeface="Open Sans"/>
              <a:ea typeface="Open Sans"/>
              <a:cs typeface="Open Sans"/>
              <a:sym typeface="Open Sans"/>
            </a:endParaRPr>
          </a:p>
        </p:txBody>
      </p:sp>
      <p:sp>
        <p:nvSpPr>
          <p:cNvPr id="987" name="Google Shape;987;p55"/>
          <p:cNvSpPr txBox="1"/>
          <p:nvPr/>
        </p:nvSpPr>
        <p:spPr>
          <a:xfrm>
            <a:off x="2867388" y="944050"/>
            <a:ext cx="666900" cy="323100"/>
          </a:xfrm>
          <a:prstGeom prst="rect">
            <a:avLst/>
          </a:prstGeom>
          <a:solidFill>
            <a:schemeClr val="dk1"/>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Cam</a:t>
            </a:r>
            <a:endParaRPr sz="900" b="1">
              <a:latin typeface="Open Sans"/>
              <a:ea typeface="Open Sans"/>
              <a:cs typeface="Open Sans"/>
              <a:sym typeface="Open Sans"/>
            </a:endParaRPr>
          </a:p>
        </p:txBody>
      </p:sp>
      <p:sp>
        <p:nvSpPr>
          <p:cNvPr id="988" name="Google Shape;988;p55"/>
          <p:cNvSpPr txBox="1"/>
          <p:nvPr/>
        </p:nvSpPr>
        <p:spPr>
          <a:xfrm>
            <a:off x="3766750" y="944050"/>
            <a:ext cx="666900" cy="323100"/>
          </a:xfrm>
          <a:prstGeom prst="rect">
            <a:avLst/>
          </a:prstGeom>
          <a:solidFill>
            <a:schemeClr val="dk1"/>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Quaid</a:t>
            </a:r>
            <a:endParaRPr sz="900" b="1">
              <a:latin typeface="Open Sans"/>
              <a:ea typeface="Open Sans"/>
              <a:cs typeface="Open Sans"/>
              <a:sym typeface="Open Sans"/>
            </a:endParaRPr>
          </a:p>
        </p:txBody>
      </p:sp>
      <p:sp>
        <p:nvSpPr>
          <p:cNvPr id="989" name="Google Shape;989;p55"/>
          <p:cNvSpPr txBox="1"/>
          <p:nvPr/>
        </p:nvSpPr>
        <p:spPr>
          <a:xfrm>
            <a:off x="4666138" y="944050"/>
            <a:ext cx="666900" cy="323100"/>
          </a:xfrm>
          <a:prstGeom prst="rect">
            <a:avLst/>
          </a:prstGeom>
          <a:solidFill>
            <a:schemeClr val="dk1"/>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Chava</a:t>
            </a:r>
            <a:endParaRPr sz="900" b="1">
              <a:latin typeface="Open Sans"/>
              <a:ea typeface="Open Sans"/>
              <a:cs typeface="Open Sans"/>
              <a:sym typeface="Open Sans"/>
            </a:endParaRPr>
          </a:p>
        </p:txBody>
      </p:sp>
      <p:sp>
        <p:nvSpPr>
          <p:cNvPr id="990" name="Google Shape;990;p55"/>
          <p:cNvSpPr txBox="1"/>
          <p:nvPr/>
        </p:nvSpPr>
        <p:spPr>
          <a:xfrm>
            <a:off x="5597563" y="944050"/>
            <a:ext cx="666900" cy="323100"/>
          </a:xfrm>
          <a:prstGeom prst="rect">
            <a:avLst/>
          </a:prstGeom>
          <a:solidFill>
            <a:schemeClr val="dk1"/>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Maria</a:t>
            </a:r>
            <a:endParaRPr sz="900" b="1">
              <a:latin typeface="Open Sans"/>
              <a:ea typeface="Open Sans"/>
              <a:cs typeface="Open Sans"/>
              <a:sym typeface="Open Sans"/>
            </a:endParaRPr>
          </a:p>
        </p:txBody>
      </p:sp>
      <p:sp>
        <p:nvSpPr>
          <p:cNvPr id="991" name="Google Shape;991;p55"/>
          <p:cNvSpPr txBox="1"/>
          <p:nvPr/>
        </p:nvSpPr>
        <p:spPr>
          <a:xfrm>
            <a:off x="6561025" y="944050"/>
            <a:ext cx="666900" cy="323100"/>
          </a:xfrm>
          <a:prstGeom prst="rect">
            <a:avLst/>
          </a:prstGeom>
          <a:solidFill>
            <a:schemeClr val="dk1"/>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Chad</a:t>
            </a:r>
            <a:endParaRPr sz="900" b="1">
              <a:latin typeface="Open Sans"/>
              <a:ea typeface="Open Sans"/>
              <a:cs typeface="Open Sans"/>
              <a:sym typeface="Open Sans"/>
            </a:endParaRPr>
          </a:p>
        </p:txBody>
      </p:sp>
      <p:sp>
        <p:nvSpPr>
          <p:cNvPr id="992" name="Google Shape;992;p55"/>
          <p:cNvSpPr txBox="1"/>
          <p:nvPr/>
        </p:nvSpPr>
        <p:spPr>
          <a:xfrm>
            <a:off x="7492450" y="944050"/>
            <a:ext cx="666900" cy="323100"/>
          </a:xfrm>
          <a:prstGeom prst="rect">
            <a:avLst/>
          </a:prstGeom>
          <a:solidFill>
            <a:schemeClr val="dk1"/>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Nicky</a:t>
            </a:r>
            <a:endParaRPr sz="900" b="1">
              <a:latin typeface="Open Sans"/>
              <a:ea typeface="Open Sans"/>
              <a:cs typeface="Open Sans"/>
              <a:sym typeface="Open Sans"/>
            </a:endParaRPr>
          </a:p>
        </p:txBody>
      </p:sp>
      <p:sp>
        <p:nvSpPr>
          <p:cNvPr id="993" name="Google Shape;993;p55"/>
          <p:cNvSpPr txBox="1"/>
          <p:nvPr/>
        </p:nvSpPr>
        <p:spPr>
          <a:xfrm>
            <a:off x="8317725" y="944050"/>
            <a:ext cx="731100" cy="323100"/>
          </a:xfrm>
          <a:prstGeom prst="rect">
            <a:avLst/>
          </a:prstGeom>
          <a:solidFill>
            <a:schemeClr val="dk1"/>
          </a:solidFill>
          <a:ln w="19050" cap="flat" cmpd="sng">
            <a:solidFill>
              <a:srgbClr val="155B5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latin typeface="Open Sans"/>
                <a:ea typeface="Open Sans"/>
                <a:cs typeface="Open Sans"/>
                <a:sym typeface="Open Sans"/>
              </a:rPr>
              <a:t>Matthew</a:t>
            </a:r>
            <a:endParaRPr sz="900" b="1">
              <a:latin typeface="Open Sans"/>
              <a:ea typeface="Open Sans"/>
              <a:cs typeface="Open Sans"/>
              <a:sym typeface="Open Sans"/>
            </a:endParaRPr>
          </a:p>
        </p:txBody>
      </p:sp>
      <p:sp>
        <p:nvSpPr>
          <p:cNvPr id="994" name="Google Shape;994;p55"/>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Appendix E: Team Breakdown </a:t>
            </a:r>
            <a:endParaRPr/>
          </a:p>
        </p:txBody>
      </p:sp>
      <p:sp>
        <p:nvSpPr>
          <p:cNvPr id="995" name="Google Shape;995;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cxnSp>
        <p:nvCxnSpPr>
          <p:cNvPr id="996" name="Google Shape;996;p55"/>
          <p:cNvCxnSpPr>
            <a:stCxn id="997" idx="2"/>
            <a:endCxn id="998" idx="0"/>
          </p:cNvCxnSpPr>
          <p:nvPr/>
        </p:nvCxnSpPr>
        <p:spPr>
          <a:xfrm rot="-5400000" flipH="1">
            <a:off x="4593150" y="2897175"/>
            <a:ext cx="250500" cy="292800"/>
          </a:xfrm>
          <a:prstGeom prst="bentConnector3">
            <a:avLst>
              <a:gd name="adj1" fmla="val 49990"/>
            </a:avLst>
          </a:prstGeom>
          <a:noFill/>
          <a:ln w="9525" cap="flat" cmpd="sng">
            <a:solidFill>
              <a:srgbClr val="525155"/>
            </a:solidFill>
            <a:prstDash val="solid"/>
            <a:miter lim="8000"/>
            <a:headEnd type="none" w="sm" len="sm"/>
            <a:tailEnd type="none" w="sm" len="sm"/>
          </a:ln>
        </p:spPr>
      </p:cxnSp>
      <p:cxnSp>
        <p:nvCxnSpPr>
          <p:cNvPr id="999" name="Google Shape;999;p55"/>
          <p:cNvCxnSpPr>
            <a:stCxn id="1000" idx="0"/>
            <a:endCxn id="997" idx="2"/>
          </p:cNvCxnSpPr>
          <p:nvPr/>
        </p:nvCxnSpPr>
        <p:spPr>
          <a:xfrm rot="-5400000">
            <a:off x="3868101" y="2464866"/>
            <a:ext cx="250500" cy="1157400"/>
          </a:xfrm>
          <a:prstGeom prst="bentConnector3">
            <a:avLst>
              <a:gd name="adj1" fmla="val 49991"/>
            </a:avLst>
          </a:prstGeom>
          <a:noFill/>
          <a:ln w="9525" cap="flat" cmpd="sng">
            <a:solidFill>
              <a:srgbClr val="525155"/>
            </a:solidFill>
            <a:prstDash val="solid"/>
            <a:miter lim="8000"/>
            <a:headEnd type="none" w="sm" len="sm"/>
            <a:tailEnd type="none" w="sm" len="sm"/>
          </a:ln>
        </p:spPr>
      </p:cxnSp>
      <p:grpSp>
        <p:nvGrpSpPr>
          <p:cNvPr id="1001" name="Google Shape;1001;p55"/>
          <p:cNvGrpSpPr/>
          <p:nvPr/>
        </p:nvGrpSpPr>
        <p:grpSpPr>
          <a:xfrm>
            <a:off x="3802950" y="2475813"/>
            <a:ext cx="1538100" cy="442513"/>
            <a:chOff x="3802950" y="1145950"/>
            <a:chExt cx="1538100" cy="442513"/>
          </a:xfrm>
        </p:grpSpPr>
        <p:sp>
          <p:nvSpPr>
            <p:cNvPr id="997" name="Google Shape;997;p55"/>
            <p:cNvSpPr txBox="1"/>
            <p:nvPr/>
          </p:nvSpPr>
          <p:spPr>
            <a:xfrm>
              <a:off x="3802950" y="1145963"/>
              <a:ext cx="1538100" cy="442500"/>
            </a:xfrm>
            <a:prstGeom prst="rect">
              <a:avLst/>
            </a:prstGeom>
            <a:solidFill>
              <a:srgbClr val="155B54"/>
            </a:solidFill>
            <a:ln w="19050" cap="flat" cmpd="sng">
              <a:solidFill>
                <a:srgbClr val="155B5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Project Manager</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Chesney </a:t>
              </a:r>
              <a:endParaRPr sz="1000">
                <a:solidFill>
                  <a:srgbClr val="FFFFFF"/>
                </a:solidFill>
                <a:latin typeface="Roboto"/>
                <a:ea typeface="Roboto"/>
                <a:cs typeface="Roboto"/>
                <a:sym typeface="Roboto"/>
              </a:endParaRPr>
            </a:p>
          </p:txBody>
        </p:sp>
        <p:sp>
          <p:nvSpPr>
            <p:cNvPr id="1002" name="Google Shape;1002;p55"/>
            <p:cNvSpPr/>
            <p:nvPr/>
          </p:nvSpPr>
          <p:spPr>
            <a:xfrm>
              <a:off x="3802950" y="11459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55"/>
          <p:cNvGrpSpPr/>
          <p:nvPr/>
        </p:nvGrpSpPr>
        <p:grpSpPr>
          <a:xfrm>
            <a:off x="2909385" y="3168804"/>
            <a:ext cx="1010532" cy="442513"/>
            <a:chOff x="2032650" y="2350450"/>
            <a:chExt cx="1538100" cy="442513"/>
          </a:xfrm>
        </p:grpSpPr>
        <p:sp>
          <p:nvSpPr>
            <p:cNvPr id="1000" name="Google Shape;1000;p55"/>
            <p:cNvSpPr txBox="1"/>
            <p:nvPr/>
          </p:nvSpPr>
          <p:spPr>
            <a:xfrm>
              <a:off x="2032650" y="2350463"/>
              <a:ext cx="1538100" cy="442500"/>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Software:</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Matthew </a:t>
              </a:r>
              <a:endParaRPr sz="1000">
                <a:solidFill>
                  <a:srgbClr val="FFFFFF"/>
                </a:solidFill>
                <a:latin typeface="Roboto"/>
                <a:ea typeface="Roboto"/>
                <a:cs typeface="Roboto"/>
                <a:sym typeface="Roboto"/>
              </a:endParaRPr>
            </a:p>
          </p:txBody>
        </p:sp>
        <p:sp>
          <p:nvSpPr>
            <p:cNvPr id="1004" name="Google Shape;1004;p55"/>
            <p:cNvSpPr/>
            <p:nvPr/>
          </p:nvSpPr>
          <p:spPr>
            <a:xfrm>
              <a:off x="2032650" y="23504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5" name="Google Shape;1005;p55"/>
          <p:cNvGrpSpPr/>
          <p:nvPr/>
        </p:nvGrpSpPr>
        <p:grpSpPr>
          <a:xfrm>
            <a:off x="4006463" y="3168788"/>
            <a:ext cx="1716675" cy="442525"/>
            <a:chOff x="1444375" y="2350575"/>
            <a:chExt cx="1716675" cy="442525"/>
          </a:xfrm>
        </p:grpSpPr>
        <p:sp>
          <p:nvSpPr>
            <p:cNvPr id="998" name="Google Shape;998;p55"/>
            <p:cNvSpPr txBox="1"/>
            <p:nvPr/>
          </p:nvSpPr>
          <p:spPr>
            <a:xfrm>
              <a:off x="1444450" y="2350600"/>
              <a:ext cx="1716600" cy="442500"/>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Manufacturing/ Hardware:</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Cam</a:t>
              </a:r>
              <a:endParaRPr sz="1000">
                <a:solidFill>
                  <a:srgbClr val="FFFFFF"/>
                </a:solidFill>
                <a:latin typeface="Roboto"/>
                <a:ea typeface="Roboto"/>
                <a:cs typeface="Roboto"/>
                <a:sym typeface="Roboto"/>
              </a:endParaRPr>
            </a:p>
          </p:txBody>
        </p:sp>
        <p:sp>
          <p:nvSpPr>
            <p:cNvPr id="1006" name="Google Shape;1006;p55"/>
            <p:cNvSpPr/>
            <p:nvPr/>
          </p:nvSpPr>
          <p:spPr>
            <a:xfrm>
              <a:off x="1444375" y="2350575"/>
              <a:ext cx="17166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55"/>
          <p:cNvGrpSpPr/>
          <p:nvPr/>
        </p:nvGrpSpPr>
        <p:grpSpPr>
          <a:xfrm>
            <a:off x="5901417" y="3818183"/>
            <a:ext cx="769056" cy="763529"/>
            <a:chOff x="3197059" y="2952913"/>
            <a:chExt cx="952510" cy="763529"/>
          </a:xfrm>
        </p:grpSpPr>
        <p:sp>
          <p:nvSpPr>
            <p:cNvPr id="1008" name="Google Shape;1008;p55"/>
            <p:cNvSpPr txBox="1"/>
            <p:nvPr/>
          </p:nvSpPr>
          <p:spPr>
            <a:xfrm>
              <a:off x="3197068" y="2952941"/>
              <a:ext cx="952500" cy="7635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Chesney</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Josie</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Quaid</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Natalie</a:t>
              </a:r>
              <a:endParaRPr sz="1000">
                <a:solidFill>
                  <a:srgbClr val="FFFFFF"/>
                </a:solidFill>
                <a:latin typeface="Roboto"/>
                <a:ea typeface="Roboto"/>
                <a:cs typeface="Roboto"/>
                <a:sym typeface="Roboto"/>
              </a:endParaRPr>
            </a:p>
          </p:txBody>
        </p:sp>
        <p:sp>
          <p:nvSpPr>
            <p:cNvPr id="1009" name="Google Shape;1009;p55"/>
            <p:cNvSpPr/>
            <p:nvPr/>
          </p:nvSpPr>
          <p:spPr>
            <a:xfrm>
              <a:off x="3197059" y="2952913"/>
              <a:ext cx="9525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55"/>
          <p:cNvGrpSpPr/>
          <p:nvPr/>
        </p:nvGrpSpPr>
        <p:grpSpPr>
          <a:xfrm>
            <a:off x="4480288" y="3818184"/>
            <a:ext cx="769050" cy="763521"/>
            <a:chOff x="2487875" y="3149712"/>
            <a:chExt cx="1538100" cy="883500"/>
          </a:xfrm>
        </p:grpSpPr>
        <p:sp>
          <p:nvSpPr>
            <p:cNvPr id="1011" name="Google Shape;1011;p55"/>
            <p:cNvSpPr txBox="1"/>
            <p:nvPr/>
          </p:nvSpPr>
          <p:spPr>
            <a:xfrm>
              <a:off x="2487875" y="3149712"/>
              <a:ext cx="1538100" cy="8835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Chad</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Maria</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Quaid</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Natalie</a:t>
              </a:r>
              <a:endParaRPr sz="1000">
                <a:solidFill>
                  <a:srgbClr val="FFFFFF"/>
                </a:solidFill>
                <a:latin typeface="Roboto"/>
                <a:ea typeface="Roboto"/>
                <a:cs typeface="Roboto"/>
                <a:sym typeface="Roboto"/>
              </a:endParaRPr>
            </a:p>
          </p:txBody>
        </p:sp>
        <p:sp>
          <p:nvSpPr>
            <p:cNvPr id="1012" name="Google Shape;1012;p55"/>
            <p:cNvSpPr/>
            <p:nvPr/>
          </p:nvSpPr>
          <p:spPr>
            <a:xfrm>
              <a:off x="2487875" y="31497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 name="Google Shape;1013;p55"/>
          <p:cNvGrpSpPr/>
          <p:nvPr/>
        </p:nvGrpSpPr>
        <p:grpSpPr>
          <a:xfrm>
            <a:off x="3030125" y="3818186"/>
            <a:ext cx="769050" cy="763500"/>
            <a:chOff x="1428675" y="3751774"/>
            <a:chExt cx="1538100" cy="763500"/>
          </a:xfrm>
        </p:grpSpPr>
        <p:sp>
          <p:nvSpPr>
            <p:cNvPr id="1014" name="Google Shape;1014;p55"/>
            <p:cNvSpPr txBox="1"/>
            <p:nvPr/>
          </p:nvSpPr>
          <p:spPr>
            <a:xfrm>
              <a:off x="1428675" y="3751774"/>
              <a:ext cx="1538100" cy="7635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Josie</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Nicky </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Chava</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Chesney</a:t>
              </a:r>
              <a:endParaRPr sz="1000">
                <a:solidFill>
                  <a:srgbClr val="FFFFFF"/>
                </a:solidFill>
                <a:latin typeface="Roboto"/>
                <a:ea typeface="Roboto"/>
                <a:cs typeface="Roboto"/>
                <a:sym typeface="Roboto"/>
              </a:endParaRPr>
            </a:p>
          </p:txBody>
        </p:sp>
        <p:sp>
          <p:nvSpPr>
            <p:cNvPr id="1015" name="Google Shape;1015;p55"/>
            <p:cNvSpPr/>
            <p:nvPr/>
          </p:nvSpPr>
          <p:spPr>
            <a:xfrm>
              <a:off x="1428675" y="375180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 name="Google Shape;1016;p55"/>
          <p:cNvGrpSpPr/>
          <p:nvPr/>
        </p:nvGrpSpPr>
        <p:grpSpPr>
          <a:xfrm>
            <a:off x="5582925" y="2475813"/>
            <a:ext cx="1538100" cy="442513"/>
            <a:chOff x="3802950" y="1145950"/>
            <a:chExt cx="1538100" cy="442513"/>
          </a:xfrm>
        </p:grpSpPr>
        <p:sp>
          <p:nvSpPr>
            <p:cNvPr id="1017" name="Google Shape;1017;p55"/>
            <p:cNvSpPr txBox="1"/>
            <p:nvPr/>
          </p:nvSpPr>
          <p:spPr>
            <a:xfrm>
              <a:off x="3802950" y="1145963"/>
              <a:ext cx="1538100" cy="442500"/>
            </a:xfrm>
            <a:prstGeom prst="rect">
              <a:avLst/>
            </a:prstGeom>
            <a:solidFill>
              <a:srgbClr val="155B54"/>
            </a:solidFill>
            <a:ln w="19050" cap="flat" cmpd="sng">
              <a:solidFill>
                <a:srgbClr val="155B5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Finance: </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Quaid</a:t>
              </a:r>
              <a:endParaRPr sz="1000">
                <a:solidFill>
                  <a:srgbClr val="FFFFFF"/>
                </a:solidFill>
                <a:latin typeface="Roboto"/>
                <a:ea typeface="Roboto"/>
                <a:cs typeface="Roboto"/>
                <a:sym typeface="Roboto"/>
              </a:endParaRPr>
            </a:p>
          </p:txBody>
        </p:sp>
        <p:sp>
          <p:nvSpPr>
            <p:cNvPr id="1018" name="Google Shape;1018;p55"/>
            <p:cNvSpPr/>
            <p:nvPr/>
          </p:nvSpPr>
          <p:spPr>
            <a:xfrm>
              <a:off x="3802950" y="11459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19" name="Google Shape;1019;p55"/>
          <p:cNvCxnSpPr>
            <a:stCxn id="997" idx="2"/>
            <a:endCxn id="1020" idx="0"/>
          </p:cNvCxnSpPr>
          <p:nvPr/>
        </p:nvCxnSpPr>
        <p:spPr>
          <a:xfrm rot="-5400000" flipH="1">
            <a:off x="5303700" y="2186625"/>
            <a:ext cx="250500" cy="1713900"/>
          </a:xfrm>
          <a:prstGeom prst="bentConnector3">
            <a:avLst>
              <a:gd name="adj1" fmla="val 50002"/>
            </a:avLst>
          </a:prstGeom>
          <a:noFill/>
          <a:ln w="9525" cap="flat" cmpd="sng">
            <a:solidFill>
              <a:srgbClr val="525155"/>
            </a:solidFill>
            <a:prstDash val="solid"/>
            <a:miter lim="8000"/>
            <a:headEnd type="none" w="sm" len="sm"/>
            <a:tailEnd type="none" w="sm" len="sm"/>
          </a:ln>
        </p:spPr>
      </p:cxnSp>
      <p:grpSp>
        <p:nvGrpSpPr>
          <p:cNvPr id="1021" name="Google Shape;1021;p55"/>
          <p:cNvGrpSpPr/>
          <p:nvPr/>
        </p:nvGrpSpPr>
        <p:grpSpPr>
          <a:xfrm>
            <a:off x="5809688" y="3168888"/>
            <a:ext cx="952500" cy="442513"/>
            <a:chOff x="1605750" y="2350713"/>
            <a:chExt cx="952500" cy="442513"/>
          </a:xfrm>
        </p:grpSpPr>
        <p:sp>
          <p:nvSpPr>
            <p:cNvPr id="1020" name="Google Shape;1020;p55"/>
            <p:cNvSpPr txBox="1"/>
            <p:nvPr/>
          </p:nvSpPr>
          <p:spPr>
            <a:xfrm>
              <a:off x="1605750" y="2350725"/>
              <a:ext cx="952500" cy="442500"/>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Processing:</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Chava</a:t>
              </a:r>
              <a:endParaRPr sz="1000">
                <a:solidFill>
                  <a:srgbClr val="FFFFFF"/>
                </a:solidFill>
                <a:latin typeface="Roboto"/>
                <a:ea typeface="Roboto"/>
                <a:cs typeface="Roboto"/>
                <a:sym typeface="Roboto"/>
              </a:endParaRPr>
            </a:p>
          </p:txBody>
        </p:sp>
        <p:sp>
          <p:nvSpPr>
            <p:cNvPr id="1022" name="Google Shape;1022;p55"/>
            <p:cNvSpPr/>
            <p:nvPr/>
          </p:nvSpPr>
          <p:spPr>
            <a:xfrm>
              <a:off x="1605750" y="2350713"/>
              <a:ext cx="9525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23" name="Google Shape;1023;p55"/>
          <p:cNvCxnSpPr>
            <a:stCxn id="997" idx="2"/>
            <a:endCxn id="1024" idx="0"/>
          </p:cNvCxnSpPr>
          <p:nvPr/>
        </p:nvCxnSpPr>
        <p:spPr>
          <a:xfrm rot="-5400000" flipH="1">
            <a:off x="5837400" y="1652925"/>
            <a:ext cx="251100" cy="2781900"/>
          </a:xfrm>
          <a:prstGeom prst="bentConnector3">
            <a:avLst>
              <a:gd name="adj1" fmla="val 49991"/>
            </a:avLst>
          </a:prstGeom>
          <a:noFill/>
          <a:ln w="9525" cap="flat" cmpd="sng">
            <a:solidFill>
              <a:srgbClr val="525155"/>
            </a:solidFill>
            <a:prstDash val="solid"/>
            <a:miter lim="8000"/>
            <a:headEnd type="none" w="sm" len="sm"/>
            <a:tailEnd type="none" w="sm" len="sm"/>
          </a:ln>
        </p:spPr>
      </p:cxnSp>
      <p:grpSp>
        <p:nvGrpSpPr>
          <p:cNvPr id="1025" name="Google Shape;1025;p55"/>
          <p:cNvGrpSpPr/>
          <p:nvPr/>
        </p:nvGrpSpPr>
        <p:grpSpPr>
          <a:xfrm>
            <a:off x="6848748" y="3169204"/>
            <a:ext cx="1010532" cy="442713"/>
            <a:chOff x="888377" y="2350950"/>
            <a:chExt cx="1538100" cy="442713"/>
          </a:xfrm>
        </p:grpSpPr>
        <p:sp>
          <p:nvSpPr>
            <p:cNvPr id="1024" name="Google Shape;1024;p55"/>
            <p:cNvSpPr txBox="1"/>
            <p:nvPr/>
          </p:nvSpPr>
          <p:spPr>
            <a:xfrm>
              <a:off x="888377" y="2351163"/>
              <a:ext cx="1538100" cy="442500"/>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Optics:</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Chad</a:t>
              </a:r>
              <a:endParaRPr sz="1000">
                <a:solidFill>
                  <a:srgbClr val="FFFFFF"/>
                </a:solidFill>
                <a:latin typeface="Roboto"/>
                <a:ea typeface="Roboto"/>
                <a:cs typeface="Roboto"/>
                <a:sym typeface="Roboto"/>
              </a:endParaRPr>
            </a:p>
          </p:txBody>
        </p:sp>
        <p:sp>
          <p:nvSpPr>
            <p:cNvPr id="1026" name="Google Shape;1026;p55"/>
            <p:cNvSpPr/>
            <p:nvPr/>
          </p:nvSpPr>
          <p:spPr>
            <a:xfrm>
              <a:off x="888377" y="23509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55"/>
          <p:cNvGrpSpPr/>
          <p:nvPr/>
        </p:nvGrpSpPr>
        <p:grpSpPr>
          <a:xfrm>
            <a:off x="6969412" y="3818169"/>
            <a:ext cx="769209" cy="763521"/>
            <a:chOff x="2188637" y="3394924"/>
            <a:chExt cx="1538725" cy="883500"/>
          </a:xfrm>
        </p:grpSpPr>
        <p:sp>
          <p:nvSpPr>
            <p:cNvPr id="1028" name="Google Shape;1028;p55"/>
            <p:cNvSpPr txBox="1"/>
            <p:nvPr/>
          </p:nvSpPr>
          <p:spPr>
            <a:xfrm>
              <a:off x="2188637" y="3394924"/>
              <a:ext cx="1538100" cy="8835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Maria</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Chava</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Cam</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Nicky</a:t>
              </a:r>
              <a:endParaRPr sz="1000">
                <a:solidFill>
                  <a:srgbClr val="FFFFFF"/>
                </a:solidFill>
                <a:latin typeface="Roboto"/>
                <a:ea typeface="Roboto"/>
                <a:cs typeface="Roboto"/>
                <a:sym typeface="Roboto"/>
              </a:endParaRPr>
            </a:p>
          </p:txBody>
        </p:sp>
        <p:sp>
          <p:nvSpPr>
            <p:cNvPr id="1029" name="Google Shape;1029;p55"/>
            <p:cNvSpPr/>
            <p:nvPr/>
          </p:nvSpPr>
          <p:spPr>
            <a:xfrm>
              <a:off x="2189262" y="3395075"/>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55"/>
          <p:cNvGrpSpPr/>
          <p:nvPr/>
        </p:nvGrpSpPr>
        <p:grpSpPr>
          <a:xfrm>
            <a:off x="1284713" y="3168819"/>
            <a:ext cx="1538100" cy="442513"/>
            <a:chOff x="3802950" y="1145950"/>
            <a:chExt cx="1538100" cy="442513"/>
          </a:xfrm>
        </p:grpSpPr>
        <p:sp>
          <p:nvSpPr>
            <p:cNvPr id="1031" name="Google Shape;1031;p55"/>
            <p:cNvSpPr txBox="1"/>
            <p:nvPr/>
          </p:nvSpPr>
          <p:spPr>
            <a:xfrm>
              <a:off x="3802950" y="1145963"/>
              <a:ext cx="1538100" cy="442500"/>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Systems: </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Natalie</a:t>
              </a:r>
              <a:endParaRPr sz="1000">
                <a:solidFill>
                  <a:srgbClr val="FFFFFF"/>
                </a:solidFill>
                <a:latin typeface="Roboto"/>
                <a:ea typeface="Roboto"/>
                <a:cs typeface="Roboto"/>
                <a:sym typeface="Roboto"/>
              </a:endParaRPr>
            </a:p>
          </p:txBody>
        </p:sp>
        <p:sp>
          <p:nvSpPr>
            <p:cNvPr id="1032" name="Google Shape;1032;p55"/>
            <p:cNvSpPr/>
            <p:nvPr/>
          </p:nvSpPr>
          <p:spPr>
            <a:xfrm>
              <a:off x="3802950" y="1145950"/>
              <a:ext cx="1538100" cy="52800"/>
            </a:xfrm>
            <a:prstGeom prst="rect">
              <a:avLst/>
            </a:prstGeom>
            <a:solidFill>
              <a:srgbClr val="FFFFFF"/>
            </a:solidFill>
            <a:ln w="9525" cap="flat" cmpd="sng">
              <a:solidFill>
                <a:srgbClr val="1D7E7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55"/>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034" name="Google Shape;1034;p55"/>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035" name="Google Shape;1035;p55"/>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grpSp>
        <p:nvGrpSpPr>
          <p:cNvPr id="1036" name="Google Shape;1036;p55"/>
          <p:cNvGrpSpPr/>
          <p:nvPr/>
        </p:nvGrpSpPr>
        <p:grpSpPr>
          <a:xfrm>
            <a:off x="1669250" y="3818170"/>
            <a:ext cx="769050" cy="763521"/>
            <a:chOff x="1187400" y="3555062"/>
            <a:chExt cx="1538100" cy="883500"/>
          </a:xfrm>
        </p:grpSpPr>
        <p:sp>
          <p:nvSpPr>
            <p:cNvPr id="1037" name="Google Shape;1037;p55"/>
            <p:cNvSpPr txBox="1"/>
            <p:nvPr/>
          </p:nvSpPr>
          <p:spPr>
            <a:xfrm>
              <a:off x="1187400" y="3555062"/>
              <a:ext cx="1538100" cy="8835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Quaid</a:t>
              </a:r>
              <a:br>
                <a:rPr lang="en" sz="1000">
                  <a:solidFill>
                    <a:srgbClr val="FFFFFF"/>
                  </a:solidFill>
                  <a:latin typeface="Roboto"/>
                  <a:ea typeface="Roboto"/>
                  <a:cs typeface="Roboto"/>
                  <a:sym typeface="Roboto"/>
                </a:rPr>
              </a:br>
              <a:r>
                <a:rPr lang="en" sz="1000">
                  <a:solidFill>
                    <a:srgbClr val="FFFFFF"/>
                  </a:solidFill>
                  <a:latin typeface="Roboto"/>
                  <a:ea typeface="Roboto"/>
                  <a:cs typeface="Roboto"/>
                  <a:sym typeface="Roboto"/>
                </a:rPr>
                <a:t>Chad</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Cam</a:t>
              </a: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Matt</a:t>
              </a:r>
              <a:endParaRPr sz="1000">
                <a:solidFill>
                  <a:srgbClr val="FFFFFF"/>
                </a:solidFill>
                <a:latin typeface="Roboto"/>
                <a:ea typeface="Roboto"/>
                <a:cs typeface="Roboto"/>
                <a:sym typeface="Roboto"/>
              </a:endParaRPr>
            </a:p>
          </p:txBody>
        </p:sp>
        <p:sp>
          <p:nvSpPr>
            <p:cNvPr id="1038" name="Google Shape;1038;p55"/>
            <p:cNvSpPr/>
            <p:nvPr/>
          </p:nvSpPr>
          <p:spPr>
            <a:xfrm>
              <a:off x="1187400" y="355510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9" name="Google Shape;1039;p55"/>
          <p:cNvSpPr txBox="1"/>
          <p:nvPr/>
        </p:nvSpPr>
        <p:spPr>
          <a:xfrm>
            <a:off x="4392075" y="4581700"/>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cxnSp>
        <p:nvCxnSpPr>
          <p:cNvPr id="1040" name="Google Shape;1040;p55"/>
          <p:cNvCxnSpPr>
            <a:stCxn id="1032" idx="0"/>
            <a:endCxn id="997" idx="2"/>
          </p:cNvCxnSpPr>
          <p:nvPr/>
        </p:nvCxnSpPr>
        <p:spPr>
          <a:xfrm rot="-5400000">
            <a:off x="3187613" y="1784469"/>
            <a:ext cx="250500" cy="2518200"/>
          </a:xfrm>
          <a:prstGeom prst="bentConnector3">
            <a:avLst>
              <a:gd name="adj1" fmla="val 49991"/>
            </a:avLst>
          </a:prstGeom>
          <a:noFill/>
          <a:ln w="9525" cap="flat" cmpd="sng">
            <a:solidFill>
              <a:srgbClr val="525155"/>
            </a:solidFill>
            <a:prstDash val="solid"/>
            <a:miter lim="8000"/>
            <a:headEnd type="none" w="sm" len="sm"/>
            <a:tailEnd type="none" w="sm" len="sm"/>
          </a:ln>
        </p:spPr>
      </p:cxnSp>
      <p:cxnSp>
        <p:nvCxnSpPr>
          <p:cNvPr id="1041" name="Google Shape;1041;p55"/>
          <p:cNvCxnSpPr>
            <a:stCxn id="1020" idx="2"/>
            <a:endCxn id="1009" idx="0"/>
          </p:cNvCxnSpPr>
          <p:nvPr/>
        </p:nvCxnSpPr>
        <p:spPr>
          <a:xfrm>
            <a:off x="6285938" y="3611400"/>
            <a:ext cx="0" cy="206700"/>
          </a:xfrm>
          <a:prstGeom prst="straightConnector1">
            <a:avLst/>
          </a:prstGeom>
          <a:noFill/>
          <a:ln w="9525" cap="flat" cmpd="sng">
            <a:solidFill>
              <a:schemeClr val="dk2"/>
            </a:solidFill>
            <a:prstDash val="solid"/>
            <a:round/>
            <a:headEnd type="none" w="med" len="med"/>
            <a:tailEnd type="none" w="med" len="med"/>
          </a:ln>
        </p:spPr>
      </p:cxnSp>
      <p:cxnSp>
        <p:nvCxnSpPr>
          <p:cNvPr id="1042" name="Google Shape;1042;p55"/>
          <p:cNvCxnSpPr>
            <a:stCxn id="1024" idx="2"/>
            <a:endCxn id="1029" idx="0"/>
          </p:cNvCxnSpPr>
          <p:nvPr/>
        </p:nvCxnSpPr>
        <p:spPr>
          <a:xfrm>
            <a:off x="7354014" y="3611916"/>
            <a:ext cx="300" cy="206400"/>
          </a:xfrm>
          <a:prstGeom prst="straightConnector1">
            <a:avLst/>
          </a:prstGeom>
          <a:noFill/>
          <a:ln w="9525" cap="flat" cmpd="sng">
            <a:solidFill>
              <a:schemeClr val="dk2"/>
            </a:solidFill>
            <a:prstDash val="solid"/>
            <a:round/>
            <a:headEnd type="none" w="med" len="med"/>
            <a:tailEnd type="none" w="med" len="med"/>
          </a:ln>
        </p:spPr>
      </p:cxnSp>
      <p:cxnSp>
        <p:nvCxnSpPr>
          <p:cNvPr id="1043" name="Google Shape;1043;p55"/>
          <p:cNvCxnSpPr>
            <a:stCxn id="998" idx="2"/>
            <a:endCxn id="1012" idx="0"/>
          </p:cNvCxnSpPr>
          <p:nvPr/>
        </p:nvCxnSpPr>
        <p:spPr>
          <a:xfrm>
            <a:off x="4864838" y="3611313"/>
            <a:ext cx="0" cy="207000"/>
          </a:xfrm>
          <a:prstGeom prst="straightConnector1">
            <a:avLst/>
          </a:prstGeom>
          <a:noFill/>
          <a:ln w="9525" cap="flat" cmpd="sng">
            <a:solidFill>
              <a:schemeClr val="dk2"/>
            </a:solidFill>
            <a:prstDash val="solid"/>
            <a:round/>
            <a:headEnd type="none" w="med" len="med"/>
            <a:tailEnd type="none" w="med" len="med"/>
          </a:ln>
        </p:spPr>
      </p:cxnSp>
      <p:cxnSp>
        <p:nvCxnSpPr>
          <p:cNvPr id="1044" name="Google Shape;1044;p55"/>
          <p:cNvCxnSpPr>
            <a:stCxn id="1000" idx="2"/>
            <a:endCxn id="1015" idx="0"/>
          </p:cNvCxnSpPr>
          <p:nvPr/>
        </p:nvCxnSpPr>
        <p:spPr>
          <a:xfrm>
            <a:off x="3414651" y="3611316"/>
            <a:ext cx="0" cy="207000"/>
          </a:xfrm>
          <a:prstGeom prst="straightConnector1">
            <a:avLst/>
          </a:prstGeom>
          <a:noFill/>
          <a:ln w="9525" cap="flat" cmpd="sng">
            <a:solidFill>
              <a:schemeClr val="dk2"/>
            </a:solidFill>
            <a:prstDash val="solid"/>
            <a:round/>
            <a:headEnd type="none" w="med" len="med"/>
            <a:tailEnd type="none" w="med" len="med"/>
          </a:ln>
        </p:spPr>
      </p:cxnSp>
      <p:cxnSp>
        <p:nvCxnSpPr>
          <p:cNvPr id="1045" name="Google Shape;1045;p55"/>
          <p:cNvCxnSpPr>
            <a:stCxn id="1031" idx="2"/>
            <a:endCxn id="1038" idx="0"/>
          </p:cNvCxnSpPr>
          <p:nvPr/>
        </p:nvCxnSpPr>
        <p:spPr>
          <a:xfrm>
            <a:off x="2053763" y="3611332"/>
            <a:ext cx="0" cy="207000"/>
          </a:xfrm>
          <a:prstGeom prst="straightConnector1">
            <a:avLst/>
          </a:prstGeom>
          <a:noFill/>
          <a:ln w="9525" cap="flat" cmpd="sng">
            <a:solidFill>
              <a:schemeClr val="dk2"/>
            </a:solidFill>
            <a:prstDash val="solid"/>
            <a:round/>
            <a:headEnd type="none" w="med" len="med"/>
            <a:tailEnd type="none" w="med" len="med"/>
          </a:ln>
        </p:spPr>
      </p:cxnSp>
      <p:cxnSp>
        <p:nvCxnSpPr>
          <p:cNvPr id="1046" name="Google Shape;1046;p55"/>
          <p:cNvCxnSpPr>
            <a:stCxn id="997" idx="3"/>
            <a:endCxn id="1017" idx="1"/>
          </p:cNvCxnSpPr>
          <p:nvPr/>
        </p:nvCxnSpPr>
        <p:spPr>
          <a:xfrm>
            <a:off x="5341050" y="2697075"/>
            <a:ext cx="241800" cy="0"/>
          </a:xfrm>
          <a:prstGeom prst="straightConnector1">
            <a:avLst/>
          </a:prstGeom>
          <a:noFill/>
          <a:ln w="9525" cap="flat" cmpd="sng">
            <a:solidFill>
              <a:schemeClr val="dk2"/>
            </a:solidFill>
            <a:prstDash val="solid"/>
            <a:round/>
            <a:headEnd type="none" w="med" len="med"/>
            <a:tailEnd type="none" w="med" len="med"/>
          </a:ln>
        </p:spPr>
      </p:cxnSp>
      <p:pic>
        <p:nvPicPr>
          <p:cNvPr id="1047" name="Google Shape;1047;p55"/>
          <p:cNvPicPr preferRelativeResize="0"/>
          <p:nvPr/>
        </p:nvPicPr>
        <p:blipFill rotWithShape="1">
          <a:blip r:embed="rId3">
            <a:alphaModFix/>
          </a:blip>
          <a:srcRect l="3695" r="3686"/>
          <a:stretch/>
        </p:blipFill>
        <p:spPr>
          <a:xfrm>
            <a:off x="975575" y="1212050"/>
            <a:ext cx="853026" cy="922326"/>
          </a:xfrm>
          <a:prstGeom prst="rect">
            <a:avLst/>
          </a:prstGeom>
          <a:noFill/>
          <a:ln>
            <a:noFill/>
          </a:ln>
          <a:effectLst>
            <a:outerShdw blurRad="57150" dist="19050" dir="5400000" algn="bl" rotWithShape="0">
              <a:srgbClr val="000000">
                <a:alpha val="50000"/>
              </a:srgbClr>
            </a:outerShdw>
          </a:effectLst>
        </p:spPr>
      </p:pic>
      <p:pic>
        <p:nvPicPr>
          <p:cNvPr id="1048" name="Google Shape;1048;p55"/>
          <p:cNvPicPr preferRelativeResize="0"/>
          <p:nvPr/>
        </p:nvPicPr>
        <p:blipFill rotWithShape="1">
          <a:blip r:embed="rId4">
            <a:alphaModFix/>
          </a:blip>
          <a:srcRect l="7424" t="29258" r="31112"/>
          <a:stretch/>
        </p:blipFill>
        <p:spPr>
          <a:xfrm>
            <a:off x="76200" y="1210105"/>
            <a:ext cx="853023" cy="926196"/>
          </a:xfrm>
          <a:prstGeom prst="rect">
            <a:avLst/>
          </a:prstGeom>
          <a:noFill/>
          <a:ln>
            <a:noFill/>
          </a:ln>
          <a:effectLst>
            <a:outerShdw blurRad="57150" dist="19050" dir="5400000" algn="bl" rotWithShape="0">
              <a:srgbClr val="000000">
                <a:alpha val="50000"/>
              </a:srgbClr>
            </a:outerShdw>
          </a:effectLst>
        </p:spPr>
      </p:pic>
      <p:pic>
        <p:nvPicPr>
          <p:cNvPr id="1049" name="Google Shape;1049;p55"/>
          <p:cNvPicPr preferRelativeResize="0"/>
          <p:nvPr/>
        </p:nvPicPr>
        <p:blipFill rotWithShape="1">
          <a:blip r:embed="rId5">
            <a:alphaModFix/>
          </a:blip>
          <a:srcRect l="3686" t="1522" r="3695" b="1512"/>
          <a:stretch/>
        </p:blipFill>
        <p:spPr>
          <a:xfrm>
            <a:off x="1874950" y="1212070"/>
            <a:ext cx="853025" cy="922295"/>
          </a:xfrm>
          <a:prstGeom prst="rect">
            <a:avLst/>
          </a:prstGeom>
          <a:noFill/>
          <a:ln>
            <a:noFill/>
          </a:ln>
          <a:effectLst>
            <a:outerShdw blurRad="57150" dist="19050" dir="5400000" algn="bl" rotWithShape="0">
              <a:srgbClr val="000000">
                <a:alpha val="50000"/>
              </a:srgbClr>
            </a:outerShdw>
          </a:effectLst>
        </p:spPr>
      </p:pic>
      <p:pic>
        <p:nvPicPr>
          <p:cNvPr id="1050" name="Google Shape;1050;p55"/>
          <p:cNvPicPr preferRelativeResize="0"/>
          <p:nvPr/>
        </p:nvPicPr>
        <p:blipFill rotWithShape="1">
          <a:blip r:embed="rId6">
            <a:alphaModFix/>
          </a:blip>
          <a:srcRect l="21522" t="21479" r="52368" b="51668"/>
          <a:stretch/>
        </p:blipFill>
        <p:spPr>
          <a:xfrm>
            <a:off x="2774325" y="1214007"/>
            <a:ext cx="853025" cy="922294"/>
          </a:xfrm>
          <a:prstGeom prst="rect">
            <a:avLst/>
          </a:prstGeom>
          <a:noFill/>
          <a:ln>
            <a:noFill/>
          </a:ln>
          <a:effectLst>
            <a:outerShdw blurRad="57150" dist="19050" dir="5400000" algn="bl" rotWithShape="0">
              <a:srgbClr val="000000">
                <a:alpha val="50000"/>
              </a:srgbClr>
            </a:outerShdw>
          </a:effectLst>
        </p:spPr>
      </p:pic>
      <p:pic>
        <p:nvPicPr>
          <p:cNvPr id="1051" name="Google Shape;1051;p55"/>
          <p:cNvPicPr preferRelativeResize="0"/>
          <p:nvPr/>
        </p:nvPicPr>
        <p:blipFill rotWithShape="1">
          <a:blip r:embed="rId7">
            <a:alphaModFix/>
          </a:blip>
          <a:srcRect l="31078" t="12309" r="33537" b="44375"/>
          <a:stretch/>
        </p:blipFill>
        <p:spPr>
          <a:xfrm>
            <a:off x="3673700" y="1212050"/>
            <a:ext cx="853025" cy="922315"/>
          </a:xfrm>
          <a:prstGeom prst="rect">
            <a:avLst/>
          </a:prstGeom>
          <a:noFill/>
          <a:ln>
            <a:noFill/>
          </a:ln>
          <a:effectLst>
            <a:outerShdw blurRad="57150" dist="19050" dir="5400000" algn="bl" rotWithShape="0">
              <a:srgbClr val="000000">
                <a:alpha val="50000"/>
              </a:srgbClr>
            </a:outerShdw>
          </a:effectLst>
        </p:spPr>
      </p:pic>
      <p:pic>
        <p:nvPicPr>
          <p:cNvPr id="1052" name="Google Shape;1052;p55"/>
          <p:cNvPicPr preferRelativeResize="0"/>
          <p:nvPr/>
        </p:nvPicPr>
        <p:blipFill rotWithShape="1">
          <a:blip r:embed="rId8">
            <a:alphaModFix/>
          </a:blip>
          <a:srcRect l="9177" r="9177"/>
          <a:stretch/>
        </p:blipFill>
        <p:spPr>
          <a:xfrm>
            <a:off x="4573075" y="1210116"/>
            <a:ext cx="853025" cy="926194"/>
          </a:xfrm>
          <a:prstGeom prst="rect">
            <a:avLst/>
          </a:prstGeom>
          <a:noFill/>
          <a:ln>
            <a:noFill/>
          </a:ln>
          <a:effectLst>
            <a:outerShdw blurRad="57150" dist="19050" dir="5400000" algn="bl" rotWithShape="0">
              <a:srgbClr val="000000">
                <a:alpha val="50000"/>
              </a:srgbClr>
            </a:outerShdw>
          </a:effectLst>
        </p:spPr>
      </p:pic>
      <p:pic>
        <p:nvPicPr>
          <p:cNvPr id="1053" name="Google Shape;1053;p55"/>
          <p:cNvPicPr preferRelativeResize="0"/>
          <p:nvPr/>
        </p:nvPicPr>
        <p:blipFill rotWithShape="1">
          <a:blip r:embed="rId9">
            <a:alphaModFix/>
          </a:blip>
          <a:srcRect t="4590" b="20034"/>
          <a:stretch/>
        </p:blipFill>
        <p:spPr>
          <a:xfrm>
            <a:off x="5472450" y="1212062"/>
            <a:ext cx="917128" cy="922301"/>
          </a:xfrm>
          <a:prstGeom prst="rect">
            <a:avLst/>
          </a:prstGeom>
          <a:noFill/>
          <a:ln>
            <a:noFill/>
          </a:ln>
          <a:effectLst>
            <a:outerShdw blurRad="57150" dist="19050" dir="5400000" algn="bl" rotWithShape="0">
              <a:srgbClr val="000000">
                <a:alpha val="50000"/>
              </a:srgbClr>
            </a:outerShdw>
          </a:effectLst>
        </p:spPr>
      </p:pic>
      <p:pic>
        <p:nvPicPr>
          <p:cNvPr id="1054" name="Google Shape;1054;p55"/>
          <p:cNvPicPr preferRelativeResize="0"/>
          <p:nvPr/>
        </p:nvPicPr>
        <p:blipFill rotWithShape="1">
          <a:blip r:embed="rId10">
            <a:alphaModFix/>
          </a:blip>
          <a:srcRect r="3716"/>
          <a:stretch/>
        </p:blipFill>
        <p:spPr>
          <a:xfrm>
            <a:off x="6435937" y="1219525"/>
            <a:ext cx="917125" cy="907376"/>
          </a:xfrm>
          <a:prstGeom prst="rect">
            <a:avLst/>
          </a:prstGeom>
          <a:noFill/>
          <a:ln>
            <a:noFill/>
          </a:ln>
          <a:effectLst>
            <a:outerShdw blurRad="57150" dist="19050" dir="5400000" algn="bl" rotWithShape="0">
              <a:srgbClr val="000000">
                <a:alpha val="50000"/>
              </a:srgbClr>
            </a:outerShdw>
          </a:effectLst>
        </p:spPr>
      </p:pic>
      <p:pic>
        <p:nvPicPr>
          <p:cNvPr id="1055" name="Google Shape;1055;p55"/>
          <p:cNvPicPr preferRelativeResize="0"/>
          <p:nvPr/>
        </p:nvPicPr>
        <p:blipFill rotWithShape="1">
          <a:blip r:embed="rId11">
            <a:alphaModFix/>
          </a:blip>
          <a:srcRect t="149" r="10442" b="149"/>
          <a:stretch/>
        </p:blipFill>
        <p:spPr>
          <a:xfrm>
            <a:off x="7399411" y="1219525"/>
            <a:ext cx="853000" cy="907375"/>
          </a:xfrm>
          <a:prstGeom prst="rect">
            <a:avLst/>
          </a:prstGeom>
          <a:noFill/>
          <a:ln>
            <a:noFill/>
          </a:ln>
          <a:effectLst>
            <a:outerShdw blurRad="57150" dist="19050" dir="5400000" algn="bl" rotWithShape="0">
              <a:srgbClr val="000000">
                <a:alpha val="50000"/>
              </a:srgbClr>
            </a:outerShdw>
          </a:effectLst>
        </p:spPr>
      </p:pic>
      <p:pic>
        <p:nvPicPr>
          <p:cNvPr id="1056" name="Google Shape;1056;p55"/>
          <p:cNvPicPr preferRelativeResize="0"/>
          <p:nvPr/>
        </p:nvPicPr>
        <p:blipFill rotWithShape="1">
          <a:blip r:embed="rId12">
            <a:alphaModFix/>
          </a:blip>
          <a:srcRect r="19"/>
          <a:stretch/>
        </p:blipFill>
        <p:spPr>
          <a:xfrm>
            <a:off x="8298762" y="1219513"/>
            <a:ext cx="769049" cy="9073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56"/>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BACKUP SLIDES</a:t>
            </a:r>
            <a:endParaRPr/>
          </a:p>
        </p:txBody>
      </p:sp>
      <p:sp>
        <p:nvSpPr>
          <p:cNvPr id="1062" name="Google Shape;1062;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44</a:t>
            </a:fld>
            <a:endParaRPr>
              <a:solidFill>
                <a:schemeClr val="l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57"/>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Levels of Success</a:t>
            </a:r>
            <a:endParaRPr/>
          </a:p>
        </p:txBody>
      </p:sp>
      <p:sp>
        <p:nvSpPr>
          <p:cNvPr id="1068" name="Google Shape;1068;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
        <p:nvSpPr>
          <p:cNvPr id="1069" name="Google Shape;1069;p57"/>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070" name="Google Shape;1070;p57"/>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1071" name="Google Shape;1071;p57"/>
          <p:cNvSpPr/>
          <p:nvPr/>
        </p:nvSpPr>
        <p:spPr>
          <a:xfrm>
            <a:off x="257150" y="4663225"/>
            <a:ext cx="1532400" cy="3936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7"/>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graphicFrame>
        <p:nvGraphicFramePr>
          <p:cNvPr id="1073" name="Google Shape;1073;p57"/>
          <p:cNvGraphicFramePr/>
          <p:nvPr/>
        </p:nvGraphicFramePr>
        <p:xfrm>
          <a:off x="426925" y="826513"/>
          <a:ext cx="8405375" cy="3718320"/>
        </p:xfrm>
        <a:graphic>
          <a:graphicData uri="http://schemas.openxmlformats.org/drawingml/2006/table">
            <a:tbl>
              <a:tblPr>
                <a:noFill/>
                <a:tableStyleId>{B2F38D85-F547-4F7B-9B82-5784A237A3E8}</a:tableStyleId>
              </a:tblPr>
              <a:tblGrid>
                <a:gridCol w="1729250">
                  <a:extLst>
                    <a:ext uri="{9D8B030D-6E8A-4147-A177-3AD203B41FA5}">
                      <a16:colId xmlns:a16="http://schemas.microsoft.com/office/drawing/2014/main" val="20000"/>
                    </a:ext>
                  </a:extLst>
                </a:gridCol>
                <a:gridCol w="2473425">
                  <a:extLst>
                    <a:ext uri="{9D8B030D-6E8A-4147-A177-3AD203B41FA5}">
                      <a16:colId xmlns:a16="http://schemas.microsoft.com/office/drawing/2014/main" val="20001"/>
                    </a:ext>
                  </a:extLst>
                </a:gridCol>
                <a:gridCol w="2135550">
                  <a:extLst>
                    <a:ext uri="{9D8B030D-6E8A-4147-A177-3AD203B41FA5}">
                      <a16:colId xmlns:a16="http://schemas.microsoft.com/office/drawing/2014/main" val="20002"/>
                    </a:ext>
                  </a:extLst>
                </a:gridCol>
                <a:gridCol w="2067150">
                  <a:extLst>
                    <a:ext uri="{9D8B030D-6E8A-4147-A177-3AD203B41FA5}">
                      <a16:colId xmlns:a16="http://schemas.microsoft.com/office/drawing/2014/main" val="20003"/>
                    </a:ext>
                  </a:extLst>
                </a:gridCol>
              </a:tblGrid>
              <a:tr h="395950">
                <a:tc>
                  <a:txBody>
                    <a:bodyPr/>
                    <a:lstStyle/>
                    <a:p>
                      <a:pPr marL="0" lvl="0" indent="0" algn="l" rtl="0">
                        <a:spcBef>
                          <a:spcPts val="0"/>
                        </a:spcBef>
                        <a:spcAft>
                          <a:spcPts val="0"/>
                        </a:spcAft>
                        <a:buNone/>
                      </a:pPr>
                      <a:r>
                        <a:rPr lang="en"/>
                        <a:t>Specific Objective</a:t>
                      </a:r>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t>Level 1</a:t>
                      </a:r>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t>Level 2</a:t>
                      </a:r>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a:t>Level 3</a:t>
                      </a:r>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459775">
                <a:tc>
                  <a:txBody>
                    <a:bodyPr/>
                    <a:lstStyle/>
                    <a:p>
                      <a:pPr marL="0" lvl="0" indent="0" algn="l" rtl="0">
                        <a:spcBef>
                          <a:spcPts val="0"/>
                        </a:spcBef>
                        <a:spcAft>
                          <a:spcPts val="0"/>
                        </a:spcAft>
                        <a:buNone/>
                      </a:pPr>
                      <a:r>
                        <a:rPr lang="en" sz="1200"/>
                        <a:t>Image Acquisition</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accent1"/>
                          </a:solidFill>
                        </a:rPr>
                        <a:t>Operate within 60° of the sun and 20° of the moon</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Clr>
                          <a:schemeClr val="accent1"/>
                        </a:buClr>
                        <a:buSzPts val="1100"/>
                        <a:buFont typeface="Arial"/>
                        <a:buNone/>
                      </a:pPr>
                      <a:r>
                        <a:rPr lang="en" sz="1100">
                          <a:solidFill>
                            <a:schemeClr val="accent1"/>
                          </a:solidFill>
                        </a:rPr>
                        <a:t>45° of the sun &amp;</a:t>
                      </a:r>
                      <a:endParaRPr sz="1100">
                        <a:solidFill>
                          <a:schemeClr val="accent1"/>
                        </a:solidFill>
                      </a:endParaRPr>
                    </a:p>
                    <a:p>
                      <a:pPr marL="0" lvl="0" indent="0" algn="l" rtl="0">
                        <a:spcBef>
                          <a:spcPts val="0"/>
                        </a:spcBef>
                        <a:spcAft>
                          <a:spcPts val="0"/>
                        </a:spcAft>
                        <a:buNone/>
                      </a:pPr>
                      <a:r>
                        <a:rPr lang="en" sz="1100">
                          <a:solidFill>
                            <a:schemeClr val="accent1"/>
                          </a:solidFill>
                        </a:rPr>
                        <a:t>15° of the moon</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Clr>
                          <a:schemeClr val="accent1"/>
                        </a:buClr>
                        <a:buSzPts val="1100"/>
                        <a:buFont typeface="Arial"/>
                        <a:buNone/>
                      </a:pPr>
                      <a:r>
                        <a:rPr lang="en" sz="1100">
                          <a:solidFill>
                            <a:schemeClr val="accent1"/>
                          </a:solidFill>
                        </a:rPr>
                        <a:t>30° of the sun and</a:t>
                      </a:r>
                      <a:endParaRPr sz="1100">
                        <a:solidFill>
                          <a:schemeClr val="accent1"/>
                        </a:solidFill>
                      </a:endParaRPr>
                    </a:p>
                    <a:p>
                      <a:pPr marL="0" lvl="0" indent="0" algn="l" rtl="0">
                        <a:spcBef>
                          <a:spcPts val="0"/>
                        </a:spcBef>
                        <a:spcAft>
                          <a:spcPts val="0"/>
                        </a:spcAft>
                        <a:buNone/>
                      </a:pPr>
                      <a:r>
                        <a:rPr lang="en" sz="1100">
                          <a:solidFill>
                            <a:schemeClr val="accent1"/>
                          </a:solidFill>
                        </a:rPr>
                        <a:t>10° of the moon</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07025">
                <a:tc>
                  <a:txBody>
                    <a:bodyPr/>
                    <a:lstStyle/>
                    <a:p>
                      <a:pPr marL="0" lvl="0" indent="0" algn="l" rtl="0">
                        <a:spcBef>
                          <a:spcPts val="0"/>
                        </a:spcBef>
                        <a:spcAft>
                          <a:spcPts val="0"/>
                        </a:spcAft>
                        <a:buNone/>
                      </a:pPr>
                      <a:r>
                        <a:rPr lang="en" sz="1200"/>
                        <a:t>Power &amp; Comm</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t>Operate on minimum continuous power of 2W</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t>1W</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t>0.5W</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36375">
                <a:tc>
                  <a:txBody>
                    <a:bodyPr/>
                    <a:lstStyle/>
                    <a:p>
                      <a:pPr marL="0" lvl="0" indent="0" algn="l" rtl="0">
                        <a:spcBef>
                          <a:spcPts val="0"/>
                        </a:spcBef>
                        <a:spcAft>
                          <a:spcPts val="0"/>
                        </a:spcAft>
                        <a:buNone/>
                      </a:pPr>
                      <a:r>
                        <a:rPr lang="en" sz="1200"/>
                        <a:t>Volume</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t>0.5U</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t>0.4U</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t>0.3U or less</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323025">
                <a:tc>
                  <a:txBody>
                    <a:bodyPr/>
                    <a:lstStyle/>
                    <a:p>
                      <a:pPr marL="0" lvl="0" indent="0" algn="l" rtl="0">
                        <a:spcBef>
                          <a:spcPts val="0"/>
                        </a:spcBef>
                        <a:spcAft>
                          <a:spcPts val="0"/>
                        </a:spcAft>
                        <a:buNone/>
                      </a:pPr>
                      <a:r>
                        <a:rPr lang="en" sz="1200"/>
                        <a:t>Mass</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Clr>
                          <a:schemeClr val="accent1"/>
                        </a:buClr>
                        <a:buSzPts val="1100"/>
                        <a:buFont typeface="Arial"/>
                        <a:buNone/>
                      </a:pPr>
                      <a:r>
                        <a:rPr lang="en" sz="1100">
                          <a:solidFill>
                            <a:schemeClr val="accent1"/>
                          </a:solidFill>
                        </a:rPr>
                        <a:t>400g</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t>300g</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t>200g or less</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15575">
                <a:tc>
                  <a:txBody>
                    <a:bodyPr/>
                    <a:lstStyle/>
                    <a:p>
                      <a:pPr marL="0" lvl="0" indent="0" algn="l" rtl="0">
                        <a:spcBef>
                          <a:spcPts val="0"/>
                        </a:spcBef>
                        <a:spcAft>
                          <a:spcPts val="0"/>
                        </a:spcAft>
                        <a:buNone/>
                      </a:pPr>
                      <a:r>
                        <a:rPr lang="en" sz="1200"/>
                        <a:t>Attitude Solution</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t>Deliver a quaternion with 1.0</a:t>
                      </a:r>
                      <a:r>
                        <a:rPr lang="en" sz="1100">
                          <a:solidFill>
                            <a:schemeClr val="accent1"/>
                          </a:solidFill>
                        </a:rPr>
                        <a:t>° </a:t>
                      </a:r>
                      <a:br>
                        <a:rPr lang="en" sz="1100">
                          <a:solidFill>
                            <a:schemeClr val="accent1"/>
                          </a:solidFill>
                        </a:rPr>
                      </a:br>
                      <a:r>
                        <a:rPr lang="en" sz="1100">
                          <a:solidFill>
                            <a:schemeClr val="accent1"/>
                          </a:solidFill>
                        </a:rPr>
                        <a:t>and 1σ absolute accuracy </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t>0.2</a:t>
                      </a:r>
                      <a:r>
                        <a:rPr lang="en" sz="1100">
                          <a:solidFill>
                            <a:schemeClr val="accent1"/>
                          </a:solidFill>
                        </a:rPr>
                        <a:t>° and 1σ </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Clr>
                          <a:schemeClr val="accent1"/>
                        </a:buClr>
                        <a:buSzPts val="1100"/>
                        <a:buFont typeface="Arial"/>
                        <a:buNone/>
                      </a:pPr>
                      <a:r>
                        <a:rPr lang="en" sz="1100">
                          <a:solidFill>
                            <a:schemeClr val="accent1"/>
                          </a:solidFill>
                        </a:rPr>
                        <a:t>0.05° and 1σ </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459775">
                <a:tc>
                  <a:txBody>
                    <a:bodyPr/>
                    <a:lstStyle/>
                    <a:p>
                      <a:pPr marL="0" lvl="0" indent="0" algn="l" rtl="0">
                        <a:spcBef>
                          <a:spcPts val="0"/>
                        </a:spcBef>
                        <a:spcAft>
                          <a:spcPts val="0"/>
                        </a:spcAft>
                        <a:buNone/>
                      </a:pPr>
                      <a:r>
                        <a:rPr lang="en" sz="1200"/>
                        <a:t>Slew Rate</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t>Camera will perform at maximum attitude rate of 0.1</a:t>
                      </a:r>
                      <a:r>
                        <a:rPr lang="en" sz="1100">
                          <a:solidFill>
                            <a:schemeClr val="accent1"/>
                          </a:solidFill>
                        </a:rPr>
                        <a:t>°/s </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Clr>
                          <a:schemeClr val="accent1"/>
                        </a:buClr>
                        <a:buSzPts val="1100"/>
                        <a:buFont typeface="Arial"/>
                        <a:buNone/>
                      </a:pPr>
                      <a:r>
                        <a:rPr lang="en" sz="1100">
                          <a:solidFill>
                            <a:schemeClr val="accent1"/>
                          </a:solidFill>
                        </a:rPr>
                        <a:t>0.5°/s </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Clr>
                          <a:schemeClr val="accent1"/>
                        </a:buClr>
                        <a:buSzPts val="1100"/>
                        <a:buFont typeface="Arial"/>
                        <a:buNone/>
                      </a:pPr>
                      <a:r>
                        <a:rPr lang="en" sz="1100">
                          <a:solidFill>
                            <a:schemeClr val="accent1"/>
                          </a:solidFill>
                        </a:rPr>
                        <a:t>2.0°/s </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r h="459775">
                <a:tc>
                  <a:txBody>
                    <a:bodyPr/>
                    <a:lstStyle/>
                    <a:p>
                      <a:pPr marL="0" lvl="0" indent="0" algn="l" rtl="0">
                        <a:spcBef>
                          <a:spcPts val="0"/>
                        </a:spcBef>
                        <a:spcAft>
                          <a:spcPts val="0"/>
                        </a:spcAft>
                        <a:buNone/>
                      </a:pPr>
                      <a:r>
                        <a:rPr lang="en" sz="1200"/>
                        <a:t>Duty Cycle </a:t>
                      </a:r>
                      <a:endParaRPr sz="12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t>Initial solution produced within 120 s, then continuously at 0.2Hz</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t>60 seconds, 1 Hz</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100"/>
                        <a:t>30 seconds, 5 Hz</a:t>
                      </a:r>
                      <a:endParaRPr sz="1100"/>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074" name="Google Shape;1074;p57"/>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58"/>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Optics: Image Sensor Block Diagram</a:t>
            </a:r>
            <a:endParaRPr/>
          </a:p>
        </p:txBody>
      </p:sp>
      <p:sp>
        <p:nvSpPr>
          <p:cNvPr id="1080" name="Google Shape;1080;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
        <p:nvSpPr>
          <p:cNvPr id="1081" name="Google Shape;1081;p58"/>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082" name="Google Shape;1082;p58"/>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1083" name="Google Shape;1083;p58"/>
          <p:cNvSpPr/>
          <p:nvPr/>
        </p:nvSpPr>
        <p:spPr>
          <a:xfrm>
            <a:off x="1640175" y="4663213"/>
            <a:ext cx="1532400" cy="3936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8"/>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pic>
        <p:nvPicPr>
          <p:cNvPr id="1085" name="Google Shape;1085;p58"/>
          <p:cNvPicPr preferRelativeResize="0"/>
          <p:nvPr/>
        </p:nvPicPr>
        <p:blipFill>
          <a:blip r:embed="rId3">
            <a:alphaModFix/>
          </a:blip>
          <a:stretch>
            <a:fillRect/>
          </a:stretch>
        </p:blipFill>
        <p:spPr>
          <a:xfrm>
            <a:off x="430300" y="827400"/>
            <a:ext cx="8283399" cy="3488688"/>
          </a:xfrm>
          <a:prstGeom prst="rect">
            <a:avLst/>
          </a:prstGeom>
          <a:noFill/>
          <a:ln>
            <a:noFill/>
          </a:ln>
        </p:spPr>
      </p:pic>
      <p:sp>
        <p:nvSpPr>
          <p:cNvPr id="1086" name="Google Shape;1086;p58"/>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1087" name="Google Shape;1087;p58"/>
          <p:cNvSpPr txBox="1"/>
          <p:nvPr/>
        </p:nvSpPr>
        <p:spPr>
          <a:xfrm>
            <a:off x="1138125" y="4333675"/>
            <a:ext cx="658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https://thinklucid.com/tech-briefs/understanding-digital-image-sensors/</a:t>
            </a:r>
            <a:endParaRPr>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59"/>
          <p:cNvSpPr txBox="1">
            <a:spLocks noGrp="1"/>
          </p:cNvSpPr>
          <p:nvPr>
            <p:ph type="title"/>
          </p:nvPr>
        </p:nvSpPr>
        <p:spPr>
          <a:xfrm>
            <a:off x="311700" y="680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Camera Module: </a:t>
            </a:r>
            <a:endParaRPr/>
          </a:p>
        </p:txBody>
      </p:sp>
      <p:sp>
        <p:nvSpPr>
          <p:cNvPr id="1093" name="Google Shape;1093;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
        <p:nvSpPr>
          <p:cNvPr id="1094" name="Google Shape;1094;p59"/>
          <p:cNvSpPr/>
          <p:nvPr/>
        </p:nvSpPr>
        <p:spPr>
          <a:xfrm>
            <a:off x="2971200" y="4663225"/>
            <a:ext cx="1532400" cy="3936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096" name="Google Shape;1096;p59"/>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097" name="Google Shape;1097;p59"/>
          <p:cNvSpPr/>
          <p:nvPr/>
        </p:nvSpPr>
        <p:spPr>
          <a:xfrm>
            <a:off x="2971200" y="4663225"/>
            <a:ext cx="1532400" cy="3936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9"/>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pic>
        <p:nvPicPr>
          <p:cNvPr id="1099" name="Google Shape;1099;p59"/>
          <p:cNvPicPr preferRelativeResize="0"/>
          <p:nvPr/>
        </p:nvPicPr>
        <p:blipFill>
          <a:blip r:embed="rId3">
            <a:alphaModFix/>
          </a:blip>
          <a:stretch>
            <a:fillRect/>
          </a:stretch>
        </p:blipFill>
        <p:spPr>
          <a:xfrm>
            <a:off x="1933075" y="775450"/>
            <a:ext cx="5277850" cy="3764975"/>
          </a:xfrm>
          <a:prstGeom prst="rect">
            <a:avLst/>
          </a:prstGeom>
          <a:noFill/>
          <a:ln>
            <a:noFill/>
          </a:ln>
        </p:spPr>
      </p:pic>
      <p:sp>
        <p:nvSpPr>
          <p:cNvPr id="1100" name="Google Shape;1100;p59"/>
          <p:cNvSpPr txBox="1"/>
          <p:nvPr/>
        </p:nvSpPr>
        <p:spPr>
          <a:xfrm>
            <a:off x="101975" y="1057775"/>
            <a:ext cx="18075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AR0134 Image Sensor:</a:t>
            </a:r>
            <a:endParaRPr>
              <a:latin typeface="Open Sans"/>
              <a:ea typeface="Open Sans"/>
              <a:cs typeface="Open Sans"/>
              <a:sym typeface="Open Sans"/>
            </a:endParaRPr>
          </a:p>
          <a:p>
            <a:pPr marL="0" lvl="0" indent="0" algn="l" rtl="0">
              <a:spcBef>
                <a:spcPts val="0"/>
              </a:spcBef>
              <a:spcAft>
                <a:spcPts val="0"/>
              </a:spcAft>
              <a:buNone/>
            </a:pPr>
            <a:r>
              <a:rPr lang="en">
                <a:latin typeface="Open Sans"/>
                <a:ea typeface="Open Sans"/>
                <a:cs typeface="Open Sans"/>
                <a:sym typeface="Open Sans"/>
              </a:rPr>
              <a:t> QE vs. Wavelength</a:t>
            </a: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cxnSp>
        <p:nvCxnSpPr>
          <p:cNvPr id="1101" name="Google Shape;1101;p59"/>
          <p:cNvCxnSpPr/>
          <p:nvPr/>
        </p:nvCxnSpPr>
        <p:spPr>
          <a:xfrm>
            <a:off x="3499400" y="930025"/>
            <a:ext cx="0" cy="2985900"/>
          </a:xfrm>
          <a:prstGeom prst="straightConnector1">
            <a:avLst/>
          </a:prstGeom>
          <a:noFill/>
          <a:ln w="19050" cap="flat" cmpd="sng">
            <a:solidFill>
              <a:srgbClr val="FF0000"/>
            </a:solidFill>
            <a:prstDash val="solid"/>
            <a:round/>
            <a:headEnd type="none" w="med" len="med"/>
            <a:tailEnd type="none" w="med" len="med"/>
          </a:ln>
        </p:spPr>
      </p:cxnSp>
      <p:sp>
        <p:nvSpPr>
          <p:cNvPr id="1102" name="Google Shape;1102;p59"/>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1103" name="Google Shape;1103;p59">
            <a:hlinkClick r:id="rId4" action="ppaction://hlinksldjump"/>
          </p:cNvPr>
          <p:cNvSpPr txBox="1"/>
          <p:nvPr/>
        </p:nvSpPr>
        <p:spPr>
          <a:xfrm>
            <a:off x="6420425" y="4550950"/>
            <a:ext cx="79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Open Sans"/>
                <a:ea typeface="Open Sans"/>
                <a:cs typeface="Open Sans"/>
                <a:sym typeface="Open Sans"/>
                <a:hlinkClick r:id="rId4" action="ppaction://hlinksldjump"/>
              </a:rPr>
              <a:t>Return</a:t>
            </a:r>
            <a:endParaRPr>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60"/>
          <p:cNvSpPr txBox="1">
            <a:spLocks noGrp="1"/>
          </p:cNvSpPr>
          <p:nvPr>
            <p:ph type="title"/>
          </p:nvPr>
        </p:nvSpPr>
        <p:spPr>
          <a:xfrm>
            <a:off x="311700" y="680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Star Tracker Error Tree</a:t>
            </a:r>
            <a:endParaRPr/>
          </a:p>
        </p:txBody>
      </p:sp>
      <p:sp>
        <p:nvSpPr>
          <p:cNvPr id="1109" name="Google Shape;1109;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
        <p:nvSpPr>
          <p:cNvPr id="1110" name="Google Shape;1110;p60"/>
          <p:cNvSpPr/>
          <p:nvPr/>
        </p:nvSpPr>
        <p:spPr>
          <a:xfrm>
            <a:off x="2971200" y="4663225"/>
            <a:ext cx="1532400" cy="3936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60"/>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112" name="Google Shape;1112;p60"/>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113" name="Google Shape;1113;p60"/>
          <p:cNvSpPr/>
          <p:nvPr/>
        </p:nvSpPr>
        <p:spPr>
          <a:xfrm>
            <a:off x="2971200" y="4663225"/>
            <a:ext cx="1532400" cy="3936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60"/>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1115" name="Google Shape;1115;p60"/>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1116" name="Google Shape;1116;p60">
            <a:hlinkClick r:id="rId3" action="ppaction://hlinksldjump"/>
          </p:cNvPr>
          <p:cNvSpPr txBox="1"/>
          <p:nvPr/>
        </p:nvSpPr>
        <p:spPr>
          <a:xfrm>
            <a:off x="6420425" y="4550950"/>
            <a:ext cx="79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Open Sans"/>
                <a:ea typeface="Open Sans"/>
                <a:cs typeface="Open Sans"/>
                <a:sym typeface="Open Sans"/>
                <a:hlinkClick r:id="rId3" action="ppaction://hlinksldjump"/>
              </a:rPr>
              <a:t>Return</a:t>
            </a:r>
            <a:endParaRPr>
              <a:latin typeface="Open Sans"/>
              <a:ea typeface="Open Sans"/>
              <a:cs typeface="Open Sans"/>
              <a:sym typeface="Open Sans"/>
            </a:endParaRPr>
          </a:p>
        </p:txBody>
      </p:sp>
      <p:pic>
        <p:nvPicPr>
          <p:cNvPr id="1117" name="Google Shape;1117;p60"/>
          <p:cNvPicPr preferRelativeResize="0"/>
          <p:nvPr/>
        </p:nvPicPr>
        <p:blipFill>
          <a:blip r:embed="rId4">
            <a:alphaModFix/>
          </a:blip>
          <a:stretch>
            <a:fillRect/>
          </a:stretch>
        </p:blipFill>
        <p:spPr>
          <a:xfrm>
            <a:off x="1714200" y="731341"/>
            <a:ext cx="5049098" cy="36808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61"/>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Software: Overview</a:t>
            </a:r>
            <a:endParaRPr/>
          </a:p>
        </p:txBody>
      </p:sp>
      <p:sp>
        <p:nvSpPr>
          <p:cNvPr id="1123" name="Google Shape;1123;p61"/>
          <p:cNvSpPr txBox="1">
            <a:spLocks noGrp="1"/>
          </p:cNvSpPr>
          <p:nvPr>
            <p:ph type="body" idx="1"/>
          </p:nvPr>
        </p:nvSpPr>
        <p:spPr>
          <a:xfrm>
            <a:off x="311700" y="827200"/>
            <a:ext cx="8520600" cy="39465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307BF3"/>
              </a:buClr>
              <a:buSzPts val="1700"/>
              <a:buChar char="●"/>
            </a:pPr>
            <a:r>
              <a:rPr lang="en" sz="1700">
                <a:solidFill>
                  <a:srgbClr val="307BF3"/>
                </a:solidFill>
              </a:rPr>
              <a:t>Tetra3 identifies stars in an image to get the corresponding direction (in the form of right ascension and declination); only dependent on camera FOV</a:t>
            </a:r>
            <a:endParaRPr sz="1700">
              <a:solidFill>
                <a:srgbClr val="307BF3"/>
              </a:solidFill>
            </a:endParaRPr>
          </a:p>
          <a:p>
            <a:pPr marL="457200" lvl="0" indent="-336550" algn="l" rtl="0">
              <a:spcBef>
                <a:spcPts val="0"/>
              </a:spcBef>
              <a:spcAft>
                <a:spcPts val="0"/>
              </a:spcAft>
              <a:buClr>
                <a:srgbClr val="307BF3"/>
              </a:buClr>
              <a:buSzPts val="1700"/>
              <a:buChar char="●"/>
            </a:pPr>
            <a:r>
              <a:rPr lang="en" sz="1700">
                <a:solidFill>
                  <a:srgbClr val="307BF3"/>
                </a:solidFill>
              </a:rPr>
              <a:t>In general, solutions will take </a:t>
            </a:r>
            <a:r>
              <a:rPr lang="en" sz="1700" b="1">
                <a:solidFill>
                  <a:srgbClr val="307BF3"/>
                </a:solidFill>
              </a:rPr>
              <a:t>10 milliseconds with 10 arcsecond</a:t>
            </a:r>
            <a:r>
              <a:rPr lang="en" sz="1700">
                <a:solidFill>
                  <a:srgbClr val="307BF3"/>
                </a:solidFill>
              </a:rPr>
              <a:t> (50 microradian) accuracy</a:t>
            </a:r>
            <a:endParaRPr sz="1700">
              <a:solidFill>
                <a:srgbClr val="307BF3"/>
              </a:solidFill>
            </a:endParaRPr>
          </a:p>
          <a:p>
            <a:pPr marL="457200" lvl="0" indent="-336550" algn="l" rtl="0">
              <a:spcBef>
                <a:spcPts val="0"/>
              </a:spcBef>
              <a:spcAft>
                <a:spcPts val="0"/>
              </a:spcAft>
              <a:buSzPts val="1700"/>
              <a:buChar char="●"/>
            </a:pPr>
            <a:r>
              <a:rPr lang="en" sz="1700" b="1"/>
              <a:t>General Algorithm:</a:t>
            </a:r>
            <a:endParaRPr sz="1700" b="1"/>
          </a:p>
          <a:p>
            <a:pPr marL="914400" lvl="1" indent="-311150" algn="l" rtl="0">
              <a:spcBef>
                <a:spcPts val="0"/>
              </a:spcBef>
              <a:spcAft>
                <a:spcPts val="0"/>
              </a:spcAft>
              <a:buSzPts val="1300"/>
              <a:buAutoNum type="alphaLcPeriod"/>
            </a:pPr>
            <a:r>
              <a:rPr lang="en" sz="1300"/>
              <a:t>Based on Camera FOV : create database of stars from Yale Bright Star Catalogue (containing bit string “fingerprints” of stars). Only needs to be run once for the mission.</a:t>
            </a:r>
            <a:endParaRPr sz="1300"/>
          </a:p>
          <a:p>
            <a:pPr marL="914400" lvl="1" indent="-311150" algn="l" rtl="0">
              <a:spcBef>
                <a:spcPts val="0"/>
              </a:spcBef>
              <a:spcAft>
                <a:spcPts val="0"/>
              </a:spcAft>
              <a:buSzPts val="1300"/>
              <a:buAutoNum type="alphaLcPeriod"/>
            </a:pPr>
            <a:r>
              <a:rPr lang="en" sz="1300"/>
              <a:t>Reads in image; identifies brightness of objects relative to background (centroiding algorithm)</a:t>
            </a:r>
            <a:endParaRPr sz="1300"/>
          </a:p>
          <a:p>
            <a:pPr marL="914400" lvl="1" indent="-311150" algn="l" rtl="0">
              <a:spcBef>
                <a:spcPts val="0"/>
              </a:spcBef>
              <a:spcAft>
                <a:spcPts val="0"/>
              </a:spcAft>
              <a:buSzPts val="1300"/>
              <a:buAutoNum type="alphaLcPeriod"/>
            </a:pPr>
            <a:r>
              <a:rPr lang="en" sz="1300"/>
              <a:t>Calculates distances between each pair of identified stars in image</a:t>
            </a:r>
            <a:endParaRPr sz="1300"/>
          </a:p>
          <a:p>
            <a:pPr marL="914400" lvl="1" indent="-311150" algn="l" rtl="0">
              <a:spcBef>
                <a:spcPts val="0"/>
              </a:spcBef>
              <a:spcAft>
                <a:spcPts val="0"/>
              </a:spcAft>
              <a:buSzPts val="1300"/>
              <a:buAutoNum type="alphaLcPeriod"/>
            </a:pPr>
            <a:r>
              <a:rPr lang="en" sz="1300"/>
              <a:t>Converts distances to a bit string of 5 numbers (a unique “fingerprint”)</a:t>
            </a:r>
            <a:endParaRPr sz="1300"/>
          </a:p>
          <a:p>
            <a:pPr marL="914400" lvl="1" indent="-311150" algn="l" rtl="0">
              <a:spcBef>
                <a:spcPts val="0"/>
              </a:spcBef>
              <a:spcAft>
                <a:spcPts val="0"/>
              </a:spcAft>
              <a:buSzPts val="1300"/>
              <a:buAutoNum type="alphaLcPeriod"/>
            </a:pPr>
            <a:r>
              <a:rPr lang="en" sz="1300"/>
              <a:t>Compares found fingerprint to catalogue and identifies a match</a:t>
            </a:r>
            <a:endParaRPr sz="1300"/>
          </a:p>
          <a:p>
            <a:pPr marL="914400" lvl="1" indent="-311150" algn="l" rtl="0">
              <a:spcBef>
                <a:spcPts val="0"/>
              </a:spcBef>
              <a:spcAft>
                <a:spcPts val="0"/>
              </a:spcAft>
              <a:buSzPts val="1300"/>
              <a:buAutoNum type="alphaLcPeriod"/>
            </a:pPr>
            <a:r>
              <a:rPr lang="en" sz="1300"/>
              <a:t>Match information corresponds to camera pointing direction; returns dec., RA, and roll angle</a:t>
            </a:r>
            <a:endParaRPr sz="1700">
              <a:solidFill>
                <a:srgbClr val="307BF3"/>
              </a:solidFill>
            </a:endParaRPr>
          </a:p>
          <a:p>
            <a:pPr marL="457200" lvl="0" indent="0" algn="l" rtl="0">
              <a:spcBef>
                <a:spcPts val="1600"/>
              </a:spcBef>
              <a:spcAft>
                <a:spcPts val="1600"/>
              </a:spcAft>
              <a:buNone/>
            </a:pPr>
            <a:endParaRPr sz="1700">
              <a:solidFill>
                <a:srgbClr val="307BF3"/>
              </a:solidFill>
            </a:endParaRPr>
          </a:p>
        </p:txBody>
      </p:sp>
      <p:sp>
        <p:nvSpPr>
          <p:cNvPr id="1124" name="Google Shape;1124;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
        <p:nvSpPr>
          <p:cNvPr id="1125" name="Google Shape;1125;p61"/>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126" name="Google Shape;1126;p61"/>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1127" name="Google Shape;1127;p61"/>
          <p:cNvSpPr/>
          <p:nvPr/>
        </p:nvSpPr>
        <p:spPr>
          <a:xfrm>
            <a:off x="1640175" y="4663213"/>
            <a:ext cx="1532400" cy="3936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61"/>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129" name="Google Shape;1129;p61"/>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7"/>
          <p:cNvSpPr/>
          <p:nvPr/>
        </p:nvSpPr>
        <p:spPr>
          <a:xfrm rot="5400000">
            <a:off x="674438" y="952675"/>
            <a:ext cx="1514400" cy="1038300"/>
          </a:xfrm>
          <a:prstGeom prst="triangle">
            <a:avLst>
              <a:gd name="adj" fmla="val 50000"/>
            </a:avLst>
          </a:prstGeom>
          <a:solidFill>
            <a:srgbClr val="FFE599"/>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7"/>
          <p:cNvSpPr/>
          <p:nvPr/>
        </p:nvSpPr>
        <p:spPr>
          <a:xfrm>
            <a:off x="2972488" y="1147975"/>
            <a:ext cx="438000" cy="632400"/>
          </a:xfrm>
          <a:prstGeom prst="parallelogram">
            <a:avLst>
              <a:gd name="adj" fmla="val 25000"/>
            </a:avLst>
          </a:prstGeom>
          <a:solidFill>
            <a:srgbClr val="6AA84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7"/>
          <p:cNvSpPr/>
          <p:nvPr/>
        </p:nvSpPr>
        <p:spPr>
          <a:xfrm rot="10800000">
            <a:off x="2757988" y="1263725"/>
            <a:ext cx="470125" cy="393600"/>
          </a:xfrm>
          <a:prstGeom prst="flowChartMagneticDrum">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7"/>
          <p:cNvSpPr/>
          <p:nvPr/>
        </p:nvSpPr>
        <p:spPr>
          <a:xfrm rot="-5400000">
            <a:off x="2099520" y="1347475"/>
            <a:ext cx="447900" cy="248700"/>
          </a:xfrm>
          <a:prstGeom prst="can">
            <a:avLst>
              <a:gd name="adj" fmla="val 25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7"/>
          <p:cNvSpPr/>
          <p:nvPr/>
        </p:nvSpPr>
        <p:spPr>
          <a:xfrm rot="-5400000">
            <a:off x="1649770" y="1196350"/>
            <a:ext cx="673500" cy="529800"/>
          </a:xfrm>
          <a:prstGeom prst="can">
            <a:avLst>
              <a:gd name="adj" fmla="val 25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txBox="1">
            <a:spLocks noGrp="1"/>
          </p:cNvSpPr>
          <p:nvPr>
            <p:ph type="title"/>
          </p:nvPr>
        </p:nvSpPr>
        <p:spPr>
          <a:xfrm>
            <a:off x="274138" y="148925"/>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Mission Statement</a:t>
            </a:r>
            <a:endParaRPr/>
          </a:p>
        </p:txBody>
      </p:sp>
      <p:sp>
        <p:nvSpPr>
          <p:cNvPr id="151" name="Google Shape;151;p17"/>
          <p:cNvSpPr txBox="1">
            <a:spLocks noGrp="1"/>
          </p:cNvSpPr>
          <p:nvPr>
            <p:ph type="body" idx="1"/>
          </p:nvPr>
        </p:nvSpPr>
        <p:spPr>
          <a:xfrm>
            <a:off x="311700" y="2322525"/>
            <a:ext cx="8520600" cy="245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CubeSat Integrated Star Tracker </a:t>
            </a:r>
            <a:r>
              <a:rPr lang="en" b="1"/>
              <a:t>(CubIST)</a:t>
            </a:r>
            <a:r>
              <a:rPr lang="en"/>
              <a:t> will design, build, and test an </a:t>
            </a:r>
            <a:r>
              <a:rPr lang="en" b="1"/>
              <a:t>adaptable, accurate,</a:t>
            </a:r>
            <a:r>
              <a:rPr lang="en"/>
              <a:t> </a:t>
            </a:r>
            <a:r>
              <a:rPr lang="en" b="1"/>
              <a:t>low-cost</a:t>
            </a:r>
            <a:r>
              <a:rPr lang="en"/>
              <a:t> star tracker to simulate determining a CubeSat’s orientation in 3D space.  </a:t>
            </a:r>
            <a:r>
              <a:rPr lang="en" sz="1400"/>
              <a:t> </a:t>
            </a:r>
            <a:endParaRPr sz="1400"/>
          </a:p>
          <a:p>
            <a:pPr marL="0" lvl="0" indent="0" algn="ctr" rtl="0">
              <a:spcBef>
                <a:spcPts val="1600"/>
              </a:spcBef>
              <a:spcAft>
                <a:spcPts val="1600"/>
              </a:spcAft>
              <a:buNone/>
            </a:pPr>
            <a:r>
              <a:rPr lang="en" sz="1400"/>
              <a:t>Overall, the </a:t>
            </a:r>
            <a:r>
              <a:rPr lang="en" sz="1400" b="1"/>
              <a:t>customization</a:t>
            </a:r>
            <a:r>
              <a:rPr lang="en" sz="1400"/>
              <a:t> of CubIST’s optical system, in-house developed </a:t>
            </a:r>
            <a:r>
              <a:rPr lang="en" sz="1400" b="1"/>
              <a:t>baffle intended to attenuate stray light</a:t>
            </a:r>
            <a:r>
              <a:rPr lang="en" sz="1400"/>
              <a:t>, and </a:t>
            </a:r>
            <a:r>
              <a:rPr lang="en" sz="1400" b="1"/>
              <a:t>unique</a:t>
            </a:r>
            <a:r>
              <a:rPr lang="en" sz="1400"/>
              <a:t> </a:t>
            </a:r>
            <a:r>
              <a:rPr lang="en" sz="1400" b="1"/>
              <a:t>optimization of both power and performance </a:t>
            </a:r>
            <a:r>
              <a:rPr lang="en" sz="1400"/>
              <a:t>delivers an accessible solution for future nanosatellite missions such as MAXWELL.</a:t>
            </a:r>
            <a:endParaRPr sz="1400"/>
          </a:p>
        </p:txBody>
      </p:sp>
      <p:sp>
        <p:nvSpPr>
          <p:cNvPr id="152" name="Google Shape;15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53" name="Google Shape;153;p17"/>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54" name="Google Shape;154;p17"/>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155" name="Google Shape;155;p17"/>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56" name="Google Shape;156;p17"/>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157" name="Google Shape;157;p17"/>
          <p:cNvSpPr/>
          <p:nvPr/>
        </p:nvSpPr>
        <p:spPr>
          <a:xfrm>
            <a:off x="265000" y="467570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5400000">
            <a:off x="1106088" y="1196350"/>
            <a:ext cx="954600" cy="529800"/>
          </a:xfrm>
          <a:prstGeom prst="can">
            <a:avLst>
              <a:gd name="adj" fmla="val 25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a:off x="2757988" y="1265175"/>
            <a:ext cx="155700" cy="393600"/>
          </a:xfrm>
          <a:prstGeom prst="ellipse">
            <a:avLst/>
          </a:prstGeom>
          <a:solidFill>
            <a:srgbClr val="A1E8D9"/>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a:off x="2491688" y="1365125"/>
            <a:ext cx="328800" cy="19080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00"/>
              </a:solidFill>
            </a:endParaRPr>
          </a:p>
        </p:txBody>
      </p:sp>
      <p:cxnSp>
        <p:nvCxnSpPr>
          <p:cNvPr id="161" name="Google Shape;161;p17"/>
          <p:cNvCxnSpPr/>
          <p:nvPr/>
        </p:nvCxnSpPr>
        <p:spPr>
          <a:xfrm rot="10800000">
            <a:off x="869563" y="681075"/>
            <a:ext cx="514500" cy="376200"/>
          </a:xfrm>
          <a:prstGeom prst="straightConnector1">
            <a:avLst/>
          </a:prstGeom>
          <a:noFill/>
          <a:ln w="9525" cap="flat" cmpd="sng">
            <a:solidFill>
              <a:schemeClr val="dk2"/>
            </a:solidFill>
            <a:prstDash val="solid"/>
            <a:round/>
            <a:headEnd type="none" w="med" len="med"/>
            <a:tailEnd type="none" w="med" len="med"/>
          </a:ln>
        </p:spPr>
      </p:cxnSp>
      <p:cxnSp>
        <p:nvCxnSpPr>
          <p:cNvPr id="162" name="Google Shape;162;p17"/>
          <p:cNvCxnSpPr/>
          <p:nvPr/>
        </p:nvCxnSpPr>
        <p:spPr>
          <a:xfrm rot="10800000" flipH="1">
            <a:off x="869563" y="1881400"/>
            <a:ext cx="514500" cy="376200"/>
          </a:xfrm>
          <a:prstGeom prst="straightConnector1">
            <a:avLst/>
          </a:prstGeom>
          <a:noFill/>
          <a:ln w="9525" cap="flat" cmpd="sng">
            <a:solidFill>
              <a:schemeClr val="dk2"/>
            </a:solidFill>
            <a:prstDash val="solid"/>
            <a:round/>
            <a:headEnd type="none" w="med" len="med"/>
            <a:tailEnd type="none" w="med" len="med"/>
          </a:ln>
        </p:spPr>
      </p:cxnSp>
      <p:cxnSp>
        <p:nvCxnSpPr>
          <p:cNvPr id="163" name="Google Shape;163;p17"/>
          <p:cNvCxnSpPr>
            <a:stCxn id="146" idx="2"/>
          </p:cNvCxnSpPr>
          <p:nvPr/>
        </p:nvCxnSpPr>
        <p:spPr>
          <a:xfrm rot="10800000" flipH="1">
            <a:off x="3355738" y="1328875"/>
            <a:ext cx="381000" cy="135300"/>
          </a:xfrm>
          <a:prstGeom prst="curvedConnector3">
            <a:avLst>
              <a:gd name="adj1" fmla="val 57185"/>
            </a:avLst>
          </a:prstGeom>
          <a:noFill/>
          <a:ln w="38100" cap="flat" cmpd="sng">
            <a:solidFill>
              <a:srgbClr val="FF9900"/>
            </a:solidFill>
            <a:prstDash val="solid"/>
            <a:round/>
            <a:headEnd type="none" w="med" len="med"/>
            <a:tailEnd type="none" w="med" len="med"/>
          </a:ln>
          <a:effectLst>
            <a:outerShdw blurRad="57150" dist="19050" dir="5400000" algn="bl" rotWithShape="0">
              <a:srgbClr val="000000">
                <a:alpha val="50000"/>
              </a:srgbClr>
            </a:outerShdw>
          </a:effectLst>
        </p:spPr>
      </p:cxnSp>
      <p:sp>
        <p:nvSpPr>
          <p:cNvPr id="164" name="Google Shape;164;p17"/>
          <p:cNvSpPr/>
          <p:nvPr/>
        </p:nvSpPr>
        <p:spPr>
          <a:xfrm>
            <a:off x="3734688" y="1201025"/>
            <a:ext cx="1052100" cy="519000"/>
          </a:xfrm>
          <a:prstGeom prst="roundRect">
            <a:avLst>
              <a:gd name="adj" fmla="val 16667"/>
            </a:avLst>
          </a:prstGeom>
          <a:solidFill>
            <a:srgbClr val="6AA84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a:off x="4127263" y="1385900"/>
            <a:ext cx="248700" cy="170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p:nvPr/>
        </p:nvSpPr>
        <p:spPr>
          <a:xfrm>
            <a:off x="3832338" y="1234375"/>
            <a:ext cx="858000" cy="94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p:nvPr/>
        </p:nvSpPr>
        <p:spPr>
          <a:xfrm>
            <a:off x="3856988" y="125492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3856988" y="128827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p:nvPr/>
        </p:nvSpPr>
        <p:spPr>
          <a:xfrm>
            <a:off x="3898663" y="125490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a:off x="3898663" y="128825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3940338" y="1254913"/>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3940338" y="1288263"/>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a:off x="3982013" y="1254888"/>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a:off x="3982013" y="1288238"/>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a:off x="4023688" y="125490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p:nvPr/>
        </p:nvSpPr>
        <p:spPr>
          <a:xfrm>
            <a:off x="4023688" y="128825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7"/>
          <p:cNvSpPr/>
          <p:nvPr/>
        </p:nvSpPr>
        <p:spPr>
          <a:xfrm>
            <a:off x="4065363" y="125487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7"/>
          <p:cNvSpPr/>
          <p:nvPr/>
        </p:nvSpPr>
        <p:spPr>
          <a:xfrm>
            <a:off x="4065363" y="128822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7"/>
          <p:cNvSpPr/>
          <p:nvPr/>
        </p:nvSpPr>
        <p:spPr>
          <a:xfrm>
            <a:off x="4107038" y="125490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7"/>
          <p:cNvSpPr/>
          <p:nvPr/>
        </p:nvSpPr>
        <p:spPr>
          <a:xfrm>
            <a:off x="4107038" y="128825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7"/>
          <p:cNvSpPr/>
          <p:nvPr/>
        </p:nvSpPr>
        <p:spPr>
          <a:xfrm>
            <a:off x="4148713" y="125487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7"/>
          <p:cNvSpPr/>
          <p:nvPr/>
        </p:nvSpPr>
        <p:spPr>
          <a:xfrm>
            <a:off x="4148713" y="128822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7"/>
          <p:cNvSpPr/>
          <p:nvPr/>
        </p:nvSpPr>
        <p:spPr>
          <a:xfrm>
            <a:off x="4190388" y="125490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7"/>
          <p:cNvSpPr/>
          <p:nvPr/>
        </p:nvSpPr>
        <p:spPr>
          <a:xfrm>
            <a:off x="4190388" y="128825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7"/>
          <p:cNvSpPr/>
          <p:nvPr/>
        </p:nvSpPr>
        <p:spPr>
          <a:xfrm>
            <a:off x="4232063" y="125487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7"/>
          <p:cNvSpPr/>
          <p:nvPr/>
        </p:nvSpPr>
        <p:spPr>
          <a:xfrm>
            <a:off x="4232063" y="128822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7"/>
          <p:cNvSpPr/>
          <p:nvPr/>
        </p:nvSpPr>
        <p:spPr>
          <a:xfrm>
            <a:off x="4273738" y="1254913"/>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p:nvPr/>
        </p:nvSpPr>
        <p:spPr>
          <a:xfrm>
            <a:off x="4273738" y="1288263"/>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a:off x="4315413" y="1254888"/>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7"/>
          <p:cNvSpPr/>
          <p:nvPr/>
        </p:nvSpPr>
        <p:spPr>
          <a:xfrm>
            <a:off x="4315413" y="1288238"/>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7"/>
          <p:cNvSpPr/>
          <p:nvPr/>
        </p:nvSpPr>
        <p:spPr>
          <a:xfrm>
            <a:off x="4357088" y="125490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7"/>
          <p:cNvSpPr/>
          <p:nvPr/>
        </p:nvSpPr>
        <p:spPr>
          <a:xfrm>
            <a:off x="4357088" y="128825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7"/>
          <p:cNvSpPr/>
          <p:nvPr/>
        </p:nvSpPr>
        <p:spPr>
          <a:xfrm>
            <a:off x="4398763" y="125487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p:nvPr/>
        </p:nvSpPr>
        <p:spPr>
          <a:xfrm>
            <a:off x="4398763" y="128822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a:off x="4440438" y="125490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p:nvPr/>
        </p:nvSpPr>
        <p:spPr>
          <a:xfrm>
            <a:off x="4440438" y="128825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7"/>
          <p:cNvSpPr/>
          <p:nvPr/>
        </p:nvSpPr>
        <p:spPr>
          <a:xfrm>
            <a:off x="4482113" y="125487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a:off x="4482113" y="128822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a:off x="4523788" y="125490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a:off x="4523788" y="128825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a:off x="4565463" y="125487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7"/>
          <p:cNvSpPr/>
          <p:nvPr/>
        </p:nvSpPr>
        <p:spPr>
          <a:xfrm>
            <a:off x="4565463" y="128822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7"/>
          <p:cNvSpPr/>
          <p:nvPr/>
        </p:nvSpPr>
        <p:spPr>
          <a:xfrm>
            <a:off x="4607138" y="125490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7"/>
          <p:cNvSpPr/>
          <p:nvPr/>
        </p:nvSpPr>
        <p:spPr>
          <a:xfrm>
            <a:off x="4607138" y="1288250"/>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7"/>
          <p:cNvSpPr/>
          <p:nvPr/>
        </p:nvSpPr>
        <p:spPr>
          <a:xfrm>
            <a:off x="4648813" y="125487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7"/>
          <p:cNvSpPr/>
          <p:nvPr/>
        </p:nvSpPr>
        <p:spPr>
          <a:xfrm>
            <a:off x="4648813" y="1288225"/>
            <a:ext cx="21300" cy="201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7"/>
          <p:cNvSpPr/>
          <p:nvPr/>
        </p:nvSpPr>
        <p:spPr>
          <a:xfrm>
            <a:off x="3727275" y="1265175"/>
            <a:ext cx="21300" cy="170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7"/>
          <p:cNvSpPr/>
          <p:nvPr/>
        </p:nvSpPr>
        <p:spPr>
          <a:xfrm rot="5400000">
            <a:off x="3906725" y="1632525"/>
            <a:ext cx="21300" cy="170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7"/>
          <p:cNvSpPr/>
          <p:nvPr/>
        </p:nvSpPr>
        <p:spPr>
          <a:xfrm rot="5400000">
            <a:off x="4343184" y="1658775"/>
            <a:ext cx="21300" cy="1176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7"/>
          <p:cNvSpPr/>
          <p:nvPr/>
        </p:nvSpPr>
        <p:spPr>
          <a:xfrm rot="5400000">
            <a:off x="4509884" y="1658775"/>
            <a:ext cx="21300" cy="1176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7"/>
          <p:cNvSpPr/>
          <p:nvPr/>
        </p:nvSpPr>
        <p:spPr>
          <a:xfrm>
            <a:off x="4503413" y="1385900"/>
            <a:ext cx="170100" cy="170100"/>
          </a:xfrm>
          <a:prstGeom prst="rect">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7"/>
          <p:cNvSpPr/>
          <p:nvPr/>
        </p:nvSpPr>
        <p:spPr>
          <a:xfrm>
            <a:off x="3764813" y="1234375"/>
            <a:ext cx="51300" cy="489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7"/>
          <p:cNvSpPr/>
          <p:nvPr/>
        </p:nvSpPr>
        <p:spPr>
          <a:xfrm>
            <a:off x="3764813" y="1646875"/>
            <a:ext cx="51300" cy="489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7"/>
          <p:cNvSpPr/>
          <p:nvPr/>
        </p:nvSpPr>
        <p:spPr>
          <a:xfrm>
            <a:off x="4706563" y="1234375"/>
            <a:ext cx="51300" cy="489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7"/>
          <p:cNvSpPr/>
          <p:nvPr/>
        </p:nvSpPr>
        <p:spPr>
          <a:xfrm>
            <a:off x="4706563" y="1646875"/>
            <a:ext cx="51300" cy="48900"/>
          </a:xfrm>
          <a:prstGeom prst="ellipse">
            <a:avLst/>
          </a:prstGeom>
          <a:solidFill>
            <a:schemeClr val="accent3"/>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7"/>
          <p:cNvSpPr/>
          <p:nvPr/>
        </p:nvSpPr>
        <p:spPr>
          <a:xfrm>
            <a:off x="4901513" y="1365125"/>
            <a:ext cx="328800" cy="19080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FF00"/>
              </a:solidFill>
            </a:endParaRPr>
          </a:p>
        </p:txBody>
      </p:sp>
      <p:sp>
        <p:nvSpPr>
          <p:cNvPr id="217" name="Google Shape;217;p17"/>
          <p:cNvSpPr/>
          <p:nvPr/>
        </p:nvSpPr>
        <p:spPr>
          <a:xfrm>
            <a:off x="5458313" y="1127427"/>
            <a:ext cx="438001" cy="6735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Lobster"/>
              </a:rPr>
              <a:t>q</a:t>
            </a:r>
          </a:p>
        </p:txBody>
      </p:sp>
      <p:sp>
        <p:nvSpPr>
          <p:cNvPr id="218" name="Google Shape;218;p17"/>
          <p:cNvSpPr/>
          <p:nvPr/>
        </p:nvSpPr>
        <p:spPr>
          <a:xfrm>
            <a:off x="6073663" y="1265175"/>
            <a:ext cx="328800" cy="2627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a:t>
            </a:r>
          </a:p>
        </p:txBody>
      </p:sp>
      <p:sp>
        <p:nvSpPr>
          <p:cNvPr id="219" name="Google Shape;219;p17"/>
          <p:cNvSpPr/>
          <p:nvPr/>
        </p:nvSpPr>
        <p:spPr>
          <a:xfrm>
            <a:off x="6579821" y="787225"/>
            <a:ext cx="367653" cy="121858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a:t>
            </a:r>
          </a:p>
        </p:txBody>
      </p:sp>
      <p:sp>
        <p:nvSpPr>
          <p:cNvPr id="220" name="Google Shape;220;p17"/>
          <p:cNvSpPr/>
          <p:nvPr/>
        </p:nvSpPr>
        <p:spPr>
          <a:xfrm flipH="1">
            <a:off x="7689346" y="787225"/>
            <a:ext cx="367653" cy="121858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a:t>
            </a:r>
          </a:p>
        </p:txBody>
      </p:sp>
      <p:cxnSp>
        <p:nvCxnSpPr>
          <p:cNvPr id="221" name="Google Shape;221;p17"/>
          <p:cNvCxnSpPr/>
          <p:nvPr/>
        </p:nvCxnSpPr>
        <p:spPr>
          <a:xfrm rot="10800000" flipH="1">
            <a:off x="7312652" y="1343013"/>
            <a:ext cx="400800" cy="275700"/>
          </a:xfrm>
          <a:prstGeom prst="straightConnector1">
            <a:avLst/>
          </a:prstGeom>
          <a:noFill/>
          <a:ln w="28575" cap="flat" cmpd="sng">
            <a:solidFill>
              <a:srgbClr val="FF0000"/>
            </a:solidFill>
            <a:prstDash val="solid"/>
            <a:round/>
            <a:headEnd type="none" w="med" len="med"/>
            <a:tailEnd type="triangle" w="med" len="med"/>
          </a:ln>
        </p:spPr>
      </p:cxnSp>
      <p:cxnSp>
        <p:nvCxnSpPr>
          <p:cNvPr id="222" name="Google Shape;222;p17"/>
          <p:cNvCxnSpPr/>
          <p:nvPr/>
        </p:nvCxnSpPr>
        <p:spPr>
          <a:xfrm rot="10800000">
            <a:off x="7075363" y="1238313"/>
            <a:ext cx="237300" cy="380400"/>
          </a:xfrm>
          <a:prstGeom prst="straightConnector1">
            <a:avLst/>
          </a:prstGeom>
          <a:noFill/>
          <a:ln w="28575" cap="flat" cmpd="sng">
            <a:solidFill>
              <a:srgbClr val="00FF00"/>
            </a:solidFill>
            <a:prstDash val="solid"/>
            <a:round/>
            <a:headEnd type="none" w="med" len="med"/>
            <a:tailEnd type="triangle" w="med" len="med"/>
          </a:ln>
        </p:spPr>
      </p:cxnSp>
      <p:cxnSp>
        <p:nvCxnSpPr>
          <p:cNvPr id="223" name="Google Shape;223;p17"/>
          <p:cNvCxnSpPr/>
          <p:nvPr/>
        </p:nvCxnSpPr>
        <p:spPr>
          <a:xfrm flipH="1">
            <a:off x="7132352" y="1618713"/>
            <a:ext cx="180300" cy="333900"/>
          </a:xfrm>
          <a:prstGeom prst="straightConnector1">
            <a:avLst/>
          </a:prstGeom>
          <a:noFill/>
          <a:ln w="28575" cap="flat" cmpd="sng">
            <a:solidFill>
              <a:srgbClr val="000000"/>
            </a:solidFill>
            <a:prstDash val="solid"/>
            <a:round/>
            <a:headEnd type="none" w="med" len="med"/>
            <a:tailEnd type="triangle" w="med" len="med"/>
          </a:ln>
        </p:spPr>
      </p:cxnSp>
      <p:cxnSp>
        <p:nvCxnSpPr>
          <p:cNvPr id="224" name="Google Shape;224;p17"/>
          <p:cNvCxnSpPr/>
          <p:nvPr/>
        </p:nvCxnSpPr>
        <p:spPr>
          <a:xfrm rot="10800000" flipH="1">
            <a:off x="7312650" y="216825"/>
            <a:ext cx="9900" cy="1410300"/>
          </a:xfrm>
          <a:prstGeom prst="straightConnector1">
            <a:avLst/>
          </a:prstGeom>
          <a:noFill/>
          <a:ln w="28575" cap="flat" cmpd="sng">
            <a:solidFill>
              <a:srgbClr val="FF00FF"/>
            </a:solidFill>
            <a:prstDash val="solid"/>
            <a:round/>
            <a:headEnd type="none" w="med" len="med"/>
            <a:tailEnd type="triangle" w="med" len="med"/>
          </a:ln>
        </p:spPr>
      </p:cxnSp>
      <p:sp>
        <p:nvSpPr>
          <p:cNvPr id="225" name="Google Shape;225;p17"/>
          <p:cNvSpPr/>
          <p:nvPr/>
        </p:nvSpPr>
        <p:spPr>
          <a:xfrm rot="-2910321">
            <a:off x="7045248" y="323176"/>
            <a:ext cx="544714" cy="579343"/>
          </a:xfrm>
          <a:prstGeom prst="pie">
            <a:avLst>
              <a:gd name="adj1" fmla="val 21572570"/>
              <a:gd name="adj2" fmla="val 17396083"/>
            </a:avLst>
          </a:prstGeom>
          <a:solidFill>
            <a:srgbClr val="ECCF07">
              <a:alpha val="865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62"/>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Software: Feasibility</a:t>
            </a:r>
            <a:endParaRPr/>
          </a:p>
        </p:txBody>
      </p:sp>
      <p:sp>
        <p:nvSpPr>
          <p:cNvPr id="1135" name="Google Shape;1135;p62"/>
          <p:cNvSpPr txBox="1">
            <a:spLocks noGrp="1"/>
          </p:cNvSpPr>
          <p:nvPr>
            <p:ph type="body" idx="1"/>
          </p:nvPr>
        </p:nvSpPr>
        <p:spPr>
          <a:xfrm>
            <a:off x="311700" y="827200"/>
            <a:ext cx="8520600" cy="3946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Main driving requirements: FR.1, FR.2, FR.3 and their associated design requirements.</a:t>
            </a:r>
            <a:endParaRPr sz="1600"/>
          </a:p>
          <a:p>
            <a:pPr marL="0" lvl="0" indent="0" algn="l" rtl="0">
              <a:spcBef>
                <a:spcPts val="1600"/>
              </a:spcBef>
              <a:spcAft>
                <a:spcPts val="0"/>
              </a:spcAft>
              <a:buNone/>
            </a:pPr>
            <a:endParaRPr sz="1600"/>
          </a:p>
          <a:p>
            <a:pPr marL="0" lvl="0" indent="0" algn="l" rtl="0">
              <a:spcBef>
                <a:spcPts val="1600"/>
              </a:spcBef>
              <a:spcAft>
                <a:spcPts val="0"/>
              </a:spcAft>
              <a:buNone/>
            </a:pPr>
            <a:endParaRPr sz="1600"/>
          </a:p>
          <a:p>
            <a:pPr marL="0" lvl="0" indent="0" algn="l" rtl="0">
              <a:spcBef>
                <a:spcPts val="1600"/>
              </a:spcBef>
              <a:spcAft>
                <a:spcPts val="0"/>
              </a:spcAft>
              <a:buNone/>
            </a:pPr>
            <a:endParaRPr sz="1600"/>
          </a:p>
          <a:p>
            <a:pPr marL="457200" lvl="0" indent="0" algn="l" rtl="0">
              <a:spcBef>
                <a:spcPts val="1600"/>
              </a:spcBef>
              <a:spcAft>
                <a:spcPts val="1600"/>
              </a:spcAft>
              <a:buNone/>
            </a:pPr>
            <a:endParaRPr sz="1600"/>
          </a:p>
        </p:txBody>
      </p:sp>
      <p:sp>
        <p:nvSpPr>
          <p:cNvPr id="1136" name="Google Shape;1136;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graphicFrame>
        <p:nvGraphicFramePr>
          <p:cNvPr id="1137" name="Google Shape;1137;p62"/>
          <p:cNvGraphicFramePr/>
          <p:nvPr/>
        </p:nvGraphicFramePr>
        <p:xfrm>
          <a:off x="423150" y="1598725"/>
          <a:ext cx="8297700" cy="2255430"/>
        </p:xfrm>
        <a:graphic>
          <a:graphicData uri="http://schemas.openxmlformats.org/drawingml/2006/table">
            <a:tbl>
              <a:tblPr>
                <a:noFill/>
                <a:tableStyleId>{B2F38D85-F547-4F7B-9B82-5784A237A3E8}</a:tableStyleId>
              </a:tblPr>
              <a:tblGrid>
                <a:gridCol w="841725">
                  <a:extLst>
                    <a:ext uri="{9D8B030D-6E8A-4147-A177-3AD203B41FA5}">
                      <a16:colId xmlns:a16="http://schemas.microsoft.com/office/drawing/2014/main" val="20000"/>
                    </a:ext>
                  </a:extLst>
                </a:gridCol>
                <a:gridCol w="7455975">
                  <a:extLst>
                    <a:ext uri="{9D8B030D-6E8A-4147-A177-3AD203B41FA5}">
                      <a16:colId xmlns:a16="http://schemas.microsoft.com/office/drawing/2014/main" val="20001"/>
                    </a:ext>
                  </a:extLst>
                </a:gridCol>
              </a:tblGrid>
              <a:tr h="334975">
                <a:tc>
                  <a:txBody>
                    <a:bodyPr/>
                    <a:lstStyle/>
                    <a:p>
                      <a:pPr marL="0" lvl="0" indent="0" algn="l" rtl="0">
                        <a:lnSpc>
                          <a:spcPct val="100000"/>
                        </a:lnSpc>
                        <a:spcBef>
                          <a:spcPts val="0"/>
                        </a:spcBef>
                        <a:spcAft>
                          <a:spcPts val="0"/>
                        </a:spcAft>
                        <a:buNone/>
                      </a:pPr>
                      <a:r>
                        <a:rPr lang="en">
                          <a:solidFill>
                            <a:srgbClr val="695D46"/>
                          </a:solidFill>
                          <a:latin typeface="Open Sans"/>
                          <a:ea typeface="Open Sans"/>
                          <a:cs typeface="Open Sans"/>
                          <a:sym typeface="Open Sans"/>
                        </a:rPr>
                        <a:t>FR.1</a:t>
                      </a:r>
                      <a:endParaRPr>
                        <a:solidFill>
                          <a:srgbClr val="695D46"/>
                        </a:solidFill>
                        <a:latin typeface="Open Sans"/>
                        <a:ea typeface="Open Sans"/>
                        <a:cs typeface="Open Sans"/>
                        <a:sym typeface="Open Sans"/>
                      </a:endParaRPr>
                    </a:p>
                  </a:txBody>
                  <a:tcPr marL="91425" marR="91425" marT="91425" marB="91425"/>
                </a:tc>
                <a:tc>
                  <a:txBody>
                    <a:bodyPr/>
                    <a:lstStyle/>
                    <a:p>
                      <a:pPr marL="457200" lvl="0" indent="-317500" algn="l" rtl="0">
                        <a:lnSpc>
                          <a:spcPct val="100000"/>
                        </a:lnSpc>
                        <a:spcBef>
                          <a:spcPts val="0"/>
                        </a:spcBef>
                        <a:spcAft>
                          <a:spcPts val="0"/>
                        </a:spcAft>
                        <a:buClr>
                          <a:srgbClr val="695D46"/>
                        </a:buClr>
                        <a:buSzPts val="1400"/>
                        <a:buFont typeface="Open Sans"/>
                        <a:buChar char="●"/>
                      </a:pPr>
                      <a:r>
                        <a:rPr lang="en">
                          <a:solidFill>
                            <a:srgbClr val="695D46"/>
                          </a:solidFill>
                          <a:latin typeface="Open Sans"/>
                          <a:ea typeface="Open Sans"/>
                          <a:cs typeface="Open Sans"/>
                          <a:sym typeface="Open Sans"/>
                        </a:rPr>
                        <a:t>The star tracker shall acquire images of star fields.</a:t>
                      </a:r>
                      <a:endParaRPr>
                        <a:solidFill>
                          <a:srgbClr val="695D46"/>
                        </a:solidFill>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0"/>
                  </a:ext>
                </a:extLst>
              </a:tr>
              <a:tr h="705350">
                <a:tc>
                  <a:txBody>
                    <a:bodyPr/>
                    <a:lstStyle/>
                    <a:p>
                      <a:pPr marL="0" lvl="0" indent="0" algn="l" rtl="0">
                        <a:lnSpc>
                          <a:spcPct val="100000"/>
                        </a:lnSpc>
                        <a:spcBef>
                          <a:spcPts val="0"/>
                        </a:spcBef>
                        <a:spcAft>
                          <a:spcPts val="0"/>
                        </a:spcAft>
                        <a:buNone/>
                      </a:pPr>
                      <a:r>
                        <a:rPr lang="en">
                          <a:solidFill>
                            <a:srgbClr val="695D46"/>
                          </a:solidFill>
                          <a:latin typeface="Open Sans"/>
                          <a:ea typeface="Open Sans"/>
                          <a:cs typeface="Open Sans"/>
                          <a:sym typeface="Open Sans"/>
                        </a:rPr>
                        <a:t>FR.2</a:t>
                      </a:r>
                      <a:endParaRPr>
                        <a:solidFill>
                          <a:srgbClr val="695D46"/>
                        </a:solidFill>
                        <a:latin typeface="Open Sans"/>
                        <a:ea typeface="Open Sans"/>
                        <a:cs typeface="Open Sans"/>
                        <a:sym typeface="Open Sans"/>
                      </a:endParaRPr>
                    </a:p>
                  </a:txBody>
                  <a:tcPr marL="91425" marR="91425" marT="91425" marB="91425"/>
                </a:tc>
                <a:tc>
                  <a:txBody>
                    <a:bodyPr/>
                    <a:lstStyle/>
                    <a:p>
                      <a:pPr marL="457200" lvl="0" indent="-317500" algn="l" rtl="0">
                        <a:lnSpc>
                          <a:spcPct val="100000"/>
                        </a:lnSpc>
                        <a:spcBef>
                          <a:spcPts val="0"/>
                        </a:spcBef>
                        <a:spcAft>
                          <a:spcPts val="0"/>
                        </a:spcAft>
                        <a:buClr>
                          <a:srgbClr val="695D46"/>
                        </a:buClr>
                        <a:buSzPts val="1400"/>
                        <a:buFont typeface="Open Sans"/>
                        <a:buChar char="●"/>
                      </a:pPr>
                      <a:r>
                        <a:rPr lang="en">
                          <a:solidFill>
                            <a:srgbClr val="695D46"/>
                          </a:solidFill>
                          <a:latin typeface="Open Sans"/>
                          <a:ea typeface="Open Sans"/>
                          <a:cs typeface="Open Sans"/>
                          <a:sym typeface="Open Sans"/>
                        </a:rPr>
                        <a:t>The star tracker shall match all identified star patterns to a known star catalog.</a:t>
                      </a:r>
                      <a:endParaRPr>
                        <a:solidFill>
                          <a:srgbClr val="695D46"/>
                        </a:solidFill>
                        <a:latin typeface="Open Sans"/>
                        <a:ea typeface="Open Sans"/>
                        <a:cs typeface="Open Sans"/>
                        <a:sym typeface="Open Sans"/>
                      </a:endParaRPr>
                    </a:p>
                    <a:p>
                      <a:pPr marL="457200" lvl="0" indent="-292100" algn="l" rtl="0">
                        <a:lnSpc>
                          <a:spcPct val="100000"/>
                        </a:lnSpc>
                        <a:spcBef>
                          <a:spcPts val="0"/>
                        </a:spcBef>
                        <a:spcAft>
                          <a:spcPts val="0"/>
                        </a:spcAft>
                        <a:buClr>
                          <a:srgbClr val="695D46"/>
                        </a:buClr>
                        <a:buSzPts val="1000"/>
                        <a:buFont typeface="Open Sans"/>
                        <a:buChar char="●"/>
                      </a:pPr>
                      <a:r>
                        <a:rPr lang="en" sz="1000">
                          <a:solidFill>
                            <a:srgbClr val="695D46"/>
                          </a:solidFill>
                          <a:latin typeface="Open Sans"/>
                          <a:ea typeface="Open Sans"/>
                          <a:cs typeface="Open Sans"/>
                          <a:sym typeface="Open Sans"/>
                        </a:rPr>
                        <a:t>DR 2.1 The image processing software on the microcontroller shall detect star patterns</a:t>
                      </a:r>
                      <a:endParaRPr sz="1000">
                        <a:solidFill>
                          <a:srgbClr val="695D46"/>
                        </a:solidFill>
                        <a:latin typeface="Open Sans"/>
                        <a:ea typeface="Open Sans"/>
                        <a:cs typeface="Open Sans"/>
                        <a:sym typeface="Open Sans"/>
                      </a:endParaRPr>
                    </a:p>
                    <a:p>
                      <a:pPr marL="457200" lvl="0" indent="-292100" algn="l" rtl="0">
                        <a:lnSpc>
                          <a:spcPct val="100000"/>
                        </a:lnSpc>
                        <a:spcBef>
                          <a:spcPts val="0"/>
                        </a:spcBef>
                        <a:spcAft>
                          <a:spcPts val="0"/>
                        </a:spcAft>
                        <a:buClr>
                          <a:srgbClr val="695D46"/>
                        </a:buClr>
                        <a:buSzPts val="1000"/>
                        <a:buFont typeface="Open Sans"/>
                        <a:buChar char="●"/>
                      </a:pPr>
                      <a:r>
                        <a:rPr lang="en" sz="1000">
                          <a:solidFill>
                            <a:srgbClr val="695D46"/>
                          </a:solidFill>
                          <a:latin typeface="Open Sans"/>
                          <a:ea typeface="Open Sans"/>
                          <a:cs typeface="Open Sans"/>
                          <a:sym typeface="Open Sans"/>
                        </a:rPr>
                        <a:t>DR 2.2 The selected star catalog shall be stored in the on-board microcontroller</a:t>
                      </a:r>
                      <a:endParaRPr sz="1000">
                        <a:solidFill>
                          <a:srgbClr val="695D46"/>
                        </a:solidFill>
                        <a:latin typeface="Open Sans"/>
                        <a:ea typeface="Open Sans"/>
                        <a:cs typeface="Open Sans"/>
                        <a:sym typeface="Open Sans"/>
                      </a:endParaRPr>
                    </a:p>
                    <a:p>
                      <a:pPr marL="457200" lvl="0" indent="-292100" algn="l" rtl="0">
                        <a:lnSpc>
                          <a:spcPct val="100000"/>
                        </a:lnSpc>
                        <a:spcBef>
                          <a:spcPts val="0"/>
                        </a:spcBef>
                        <a:spcAft>
                          <a:spcPts val="0"/>
                        </a:spcAft>
                        <a:buClr>
                          <a:srgbClr val="695D46"/>
                        </a:buClr>
                        <a:buSzPts val="1000"/>
                        <a:buFont typeface="Open Sans"/>
                        <a:buChar char="●"/>
                      </a:pPr>
                      <a:r>
                        <a:rPr lang="en" sz="1000">
                          <a:solidFill>
                            <a:srgbClr val="695D46"/>
                          </a:solidFill>
                          <a:latin typeface="Open Sans"/>
                          <a:ea typeface="Open Sans"/>
                          <a:cs typeface="Open Sans"/>
                          <a:sym typeface="Open Sans"/>
                        </a:rPr>
                        <a:t>DR 2.3 The processor shall identify specific stars via comparison with the catalog</a:t>
                      </a:r>
                      <a:endParaRPr sz="1000">
                        <a:solidFill>
                          <a:srgbClr val="695D46"/>
                        </a:solidFill>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1"/>
                  </a:ext>
                </a:extLst>
              </a:tr>
              <a:tr h="448800">
                <a:tc>
                  <a:txBody>
                    <a:bodyPr/>
                    <a:lstStyle/>
                    <a:p>
                      <a:pPr marL="0" lvl="0" indent="0" algn="l" rtl="0">
                        <a:lnSpc>
                          <a:spcPct val="100000"/>
                        </a:lnSpc>
                        <a:spcBef>
                          <a:spcPts val="0"/>
                        </a:spcBef>
                        <a:spcAft>
                          <a:spcPts val="0"/>
                        </a:spcAft>
                        <a:buNone/>
                      </a:pPr>
                      <a:r>
                        <a:rPr lang="en">
                          <a:solidFill>
                            <a:srgbClr val="695D46"/>
                          </a:solidFill>
                          <a:latin typeface="Open Sans"/>
                          <a:ea typeface="Open Sans"/>
                          <a:cs typeface="Open Sans"/>
                          <a:sym typeface="Open Sans"/>
                        </a:rPr>
                        <a:t>FR.3</a:t>
                      </a:r>
                      <a:endParaRPr>
                        <a:solidFill>
                          <a:srgbClr val="695D46"/>
                        </a:solidFill>
                        <a:latin typeface="Open Sans"/>
                        <a:ea typeface="Open Sans"/>
                        <a:cs typeface="Open Sans"/>
                        <a:sym typeface="Open Sans"/>
                      </a:endParaRPr>
                    </a:p>
                  </a:txBody>
                  <a:tcPr marL="91425" marR="91425" marT="91425" marB="91425"/>
                </a:tc>
                <a:tc>
                  <a:txBody>
                    <a:bodyPr/>
                    <a:lstStyle/>
                    <a:p>
                      <a:pPr marL="457200" lvl="0" indent="-317500" algn="l" rtl="0">
                        <a:lnSpc>
                          <a:spcPct val="100000"/>
                        </a:lnSpc>
                        <a:spcBef>
                          <a:spcPts val="0"/>
                        </a:spcBef>
                        <a:spcAft>
                          <a:spcPts val="0"/>
                        </a:spcAft>
                        <a:buClr>
                          <a:srgbClr val="695D46"/>
                        </a:buClr>
                        <a:buSzPts val="1400"/>
                        <a:buFont typeface="Open Sans"/>
                        <a:buChar char="●"/>
                      </a:pPr>
                      <a:r>
                        <a:rPr lang="en">
                          <a:solidFill>
                            <a:srgbClr val="695D46"/>
                          </a:solidFill>
                          <a:latin typeface="Open Sans"/>
                          <a:ea typeface="Open Sans"/>
                          <a:cs typeface="Open Sans"/>
                          <a:sym typeface="Open Sans"/>
                        </a:rPr>
                        <a:t>The star tracker shall produce attitude solutions at a minimum rate.</a:t>
                      </a:r>
                      <a:endParaRPr>
                        <a:solidFill>
                          <a:srgbClr val="695D46"/>
                        </a:solidFill>
                        <a:latin typeface="Open Sans"/>
                        <a:ea typeface="Open Sans"/>
                        <a:cs typeface="Open Sans"/>
                        <a:sym typeface="Open Sans"/>
                      </a:endParaRPr>
                    </a:p>
                    <a:p>
                      <a:pPr marL="457200" lvl="0" indent="-292100" algn="l" rtl="0">
                        <a:lnSpc>
                          <a:spcPct val="100000"/>
                        </a:lnSpc>
                        <a:spcBef>
                          <a:spcPts val="0"/>
                        </a:spcBef>
                        <a:spcAft>
                          <a:spcPts val="0"/>
                        </a:spcAft>
                        <a:buClr>
                          <a:srgbClr val="695D46"/>
                        </a:buClr>
                        <a:buSzPts val="1000"/>
                        <a:buFont typeface="Open Sans"/>
                        <a:buChar char="●"/>
                      </a:pPr>
                      <a:r>
                        <a:rPr lang="en" sz="1000">
                          <a:solidFill>
                            <a:srgbClr val="695D46"/>
                          </a:solidFill>
                          <a:latin typeface="Open Sans"/>
                          <a:ea typeface="Open Sans"/>
                          <a:cs typeface="Open Sans"/>
                          <a:sym typeface="Open Sans"/>
                        </a:rPr>
                        <a:t>DR 3.1 The star tracker shall produce an initial attitude solution in 120 seconds or less.</a:t>
                      </a:r>
                      <a:endParaRPr sz="1000">
                        <a:solidFill>
                          <a:srgbClr val="695D46"/>
                        </a:solidFill>
                        <a:latin typeface="Open Sans"/>
                        <a:ea typeface="Open Sans"/>
                        <a:cs typeface="Open Sans"/>
                        <a:sym typeface="Open Sans"/>
                      </a:endParaRPr>
                    </a:p>
                    <a:p>
                      <a:pPr marL="457200" lvl="0" indent="-292100" algn="l" rtl="0">
                        <a:lnSpc>
                          <a:spcPct val="100000"/>
                        </a:lnSpc>
                        <a:spcBef>
                          <a:spcPts val="0"/>
                        </a:spcBef>
                        <a:spcAft>
                          <a:spcPts val="0"/>
                        </a:spcAft>
                        <a:buClr>
                          <a:srgbClr val="695D46"/>
                        </a:buClr>
                        <a:buSzPts val="1000"/>
                        <a:buFont typeface="Open Sans"/>
                        <a:buChar char="●"/>
                      </a:pPr>
                      <a:r>
                        <a:rPr lang="en" sz="1000">
                          <a:solidFill>
                            <a:srgbClr val="695D46"/>
                          </a:solidFill>
                          <a:latin typeface="Open Sans"/>
                          <a:ea typeface="Open Sans"/>
                          <a:cs typeface="Open Sans"/>
                          <a:sym typeface="Open Sans"/>
                        </a:rPr>
                        <a:t>DR 3.2 Subsequent attitude solutions shall be produced at a rate of 0.2 Hz or greater</a:t>
                      </a:r>
                      <a:endParaRPr sz="1000">
                        <a:solidFill>
                          <a:srgbClr val="695D46"/>
                        </a:solidFill>
                        <a:latin typeface="Open Sans"/>
                        <a:ea typeface="Open Sans"/>
                        <a:cs typeface="Open Sans"/>
                        <a:sym typeface="Open Sans"/>
                      </a:endParaRPr>
                    </a:p>
                    <a:p>
                      <a:pPr marL="457200" lvl="0" indent="-292100" algn="l" rtl="0">
                        <a:lnSpc>
                          <a:spcPct val="100000"/>
                        </a:lnSpc>
                        <a:spcBef>
                          <a:spcPts val="0"/>
                        </a:spcBef>
                        <a:spcAft>
                          <a:spcPts val="0"/>
                        </a:spcAft>
                        <a:buClr>
                          <a:srgbClr val="695D46"/>
                        </a:buClr>
                        <a:buSzPts val="1000"/>
                        <a:buFont typeface="Open Sans"/>
                        <a:buChar char="●"/>
                      </a:pPr>
                      <a:r>
                        <a:rPr lang="en" sz="1000">
                          <a:solidFill>
                            <a:srgbClr val="695D46"/>
                          </a:solidFill>
                          <a:latin typeface="Open Sans"/>
                          <a:ea typeface="Open Sans"/>
                          <a:cs typeface="Open Sans"/>
                          <a:sym typeface="Open Sans"/>
                        </a:rPr>
                        <a:t>DR 3.4 The attitude solution shall have an absolute accuracy of less than 1◦(1σ).</a:t>
                      </a:r>
                      <a:endParaRPr sz="1000">
                        <a:solidFill>
                          <a:srgbClr val="695D46"/>
                        </a:solidFill>
                        <a:latin typeface="Open Sans"/>
                        <a:ea typeface="Open Sans"/>
                        <a:cs typeface="Open Sans"/>
                        <a:sym typeface="Open Sans"/>
                      </a:endParaRPr>
                    </a:p>
                    <a:p>
                      <a:pPr marL="457200" lvl="0" indent="-292100" algn="l" rtl="0">
                        <a:lnSpc>
                          <a:spcPct val="100000"/>
                        </a:lnSpc>
                        <a:spcBef>
                          <a:spcPts val="0"/>
                        </a:spcBef>
                        <a:spcAft>
                          <a:spcPts val="0"/>
                        </a:spcAft>
                        <a:buClr>
                          <a:srgbClr val="695D46"/>
                        </a:buClr>
                        <a:buSzPts val="1000"/>
                        <a:buFont typeface="Open Sans"/>
                        <a:buChar char="●"/>
                      </a:pPr>
                      <a:r>
                        <a:rPr lang="en" sz="1000">
                          <a:solidFill>
                            <a:srgbClr val="695D46"/>
                          </a:solidFill>
                          <a:latin typeface="Open Sans"/>
                          <a:ea typeface="Open Sans"/>
                          <a:cs typeface="Open Sans"/>
                          <a:sym typeface="Open Sans"/>
                        </a:rPr>
                        <a:t>DR 3.6 The attitude solution shall be a quaternion</a:t>
                      </a:r>
                      <a:endParaRPr sz="1000">
                        <a:solidFill>
                          <a:srgbClr val="695D46"/>
                        </a:solidFill>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2"/>
                  </a:ext>
                </a:extLst>
              </a:tr>
            </a:tbl>
          </a:graphicData>
        </a:graphic>
      </p:graphicFrame>
      <p:sp>
        <p:nvSpPr>
          <p:cNvPr id="1138" name="Google Shape;1138;p62"/>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139" name="Google Shape;1139;p62"/>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140" name="Google Shape;1140;p62"/>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1141" name="Google Shape;1141;p62"/>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1142" name="Google Shape;1142;p62"/>
          <p:cNvSpPr/>
          <p:nvPr/>
        </p:nvSpPr>
        <p:spPr>
          <a:xfrm>
            <a:off x="2996125" y="467275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63"/>
          <p:cNvSpPr/>
          <p:nvPr/>
        </p:nvSpPr>
        <p:spPr>
          <a:xfrm>
            <a:off x="4572000" y="921525"/>
            <a:ext cx="3874200" cy="7536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t>Future Modifications:</a:t>
            </a:r>
            <a:endParaRPr sz="1800" u="sng"/>
          </a:p>
        </p:txBody>
      </p:sp>
      <p:sp>
        <p:nvSpPr>
          <p:cNvPr id="1148" name="Google Shape;1148;p63"/>
          <p:cNvSpPr/>
          <p:nvPr/>
        </p:nvSpPr>
        <p:spPr>
          <a:xfrm>
            <a:off x="444450" y="921525"/>
            <a:ext cx="3874200" cy="7536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t>Current Modifications:</a:t>
            </a:r>
            <a:endParaRPr sz="1800" u="sng"/>
          </a:p>
        </p:txBody>
      </p:sp>
      <p:sp>
        <p:nvSpPr>
          <p:cNvPr id="1149" name="Google Shape;1149;p63"/>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Software: Modifications</a:t>
            </a:r>
            <a:endParaRPr/>
          </a:p>
        </p:txBody>
      </p:sp>
      <p:sp>
        <p:nvSpPr>
          <p:cNvPr id="1150" name="Google Shape;1150;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
        <p:nvSpPr>
          <p:cNvPr id="1151" name="Google Shape;1151;p63"/>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152" name="Google Shape;1152;p63"/>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1153" name="Google Shape;1153;p63"/>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154" name="Google Shape;1154;p63"/>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1155" name="Google Shape;1155;p63"/>
          <p:cNvSpPr/>
          <p:nvPr/>
        </p:nvSpPr>
        <p:spPr>
          <a:xfrm>
            <a:off x="1640175" y="4673725"/>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3"/>
          <p:cNvSpPr/>
          <p:nvPr/>
        </p:nvSpPr>
        <p:spPr>
          <a:xfrm>
            <a:off x="555475" y="1478425"/>
            <a:ext cx="3874200" cy="28371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221E1F"/>
              </a:buClr>
              <a:buSzPts val="1400"/>
              <a:buFont typeface="Open Sans"/>
              <a:buChar char="➢"/>
            </a:pPr>
            <a:r>
              <a:rPr lang="en">
                <a:solidFill>
                  <a:srgbClr val="221E1F"/>
                </a:solidFill>
                <a:latin typeface="Open Sans"/>
                <a:ea typeface="Open Sans"/>
                <a:cs typeface="Open Sans"/>
                <a:sym typeface="Open Sans"/>
              </a:rPr>
              <a:t>Loop the algorithm</a:t>
            </a:r>
            <a:endParaRPr>
              <a:solidFill>
                <a:srgbClr val="221E1F"/>
              </a:solidFill>
              <a:latin typeface="Open Sans"/>
              <a:ea typeface="Open Sans"/>
              <a:cs typeface="Open Sans"/>
              <a:sym typeface="Open Sans"/>
            </a:endParaRPr>
          </a:p>
          <a:p>
            <a:pPr marL="914400" lvl="1" indent="-304800" algn="l" rtl="0">
              <a:lnSpc>
                <a:spcPct val="150000"/>
              </a:lnSpc>
              <a:spcBef>
                <a:spcPts val="0"/>
              </a:spcBef>
              <a:spcAft>
                <a:spcPts val="0"/>
              </a:spcAft>
              <a:buClr>
                <a:srgbClr val="221E1F"/>
              </a:buClr>
              <a:buSzPts val="1200"/>
              <a:buFont typeface="Open Sans"/>
              <a:buChar char="○"/>
            </a:pPr>
            <a:r>
              <a:rPr lang="en" sz="1200">
                <a:solidFill>
                  <a:srgbClr val="221E1F"/>
                </a:solidFill>
                <a:latin typeface="Open Sans"/>
                <a:ea typeface="Open Sans"/>
                <a:cs typeface="Open Sans"/>
                <a:sym typeface="Open Sans"/>
              </a:rPr>
              <a:t>Will continuously pull images (wrapper script)</a:t>
            </a:r>
            <a:endParaRPr sz="1200">
              <a:solidFill>
                <a:srgbClr val="221E1F"/>
              </a:solidFill>
              <a:latin typeface="Open Sans"/>
              <a:ea typeface="Open Sans"/>
              <a:cs typeface="Open Sans"/>
              <a:sym typeface="Open Sans"/>
            </a:endParaRPr>
          </a:p>
          <a:p>
            <a:pPr marL="457200" lvl="0" indent="-317500" algn="l" rtl="0">
              <a:lnSpc>
                <a:spcPct val="150000"/>
              </a:lnSpc>
              <a:spcBef>
                <a:spcPts val="0"/>
              </a:spcBef>
              <a:spcAft>
                <a:spcPts val="0"/>
              </a:spcAft>
              <a:buClr>
                <a:srgbClr val="221E1F"/>
              </a:buClr>
              <a:buSzPts val="1400"/>
              <a:buFont typeface="Open Sans"/>
              <a:buChar char="➢"/>
            </a:pPr>
            <a:r>
              <a:rPr lang="en">
                <a:solidFill>
                  <a:srgbClr val="221E1F"/>
                </a:solidFill>
                <a:latin typeface="Open Sans"/>
                <a:ea typeface="Open Sans"/>
                <a:cs typeface="Open Sans"/>
                <a:sym typeface="Open Sans"/>
              </a:rPr>
              <a:t>Quaternion output</a:t>
            </a:r>
            <a:endParaRPr>
              <a:solidFill>
                <a:srgbClr val="221E1F"/>
              </a:solidFill>
              <a:latin typeface="Open Sans"/>
              <a:ea typeface="Open Sans"/>
              <a:cs typeface="Open Sans"/>
              <a:sym typeface="Open Sans"/>
            </a:endParaRPr>
          </a:p>
          <a:p>
            <a:pPr marL="914400" lvl="1" indent="-304800" algn="l" rtl="0">
              <a:lnSpc>
                <a:spcPct val="150000"/>
              </a:lnSpc>
              <a:spcBef>
                <a:spcPts val="0"/>
              </a:spcBef>
              <a:spcAft>
                <a:spcPts val="0"/>
              </a:spcAft>
              <a:buClr>
                <a:srgbClr val="221E1F"/>
              </a:buClr>
              <a:buSzPts val="1200"/>
              <a:buFont typeface="Open Sans"/>
              <a:buChar char="○"/>
            </a:pPr>
            <a:r>
              <a:rPr lang="en" sz="1200">
                <a:solidFill>
                  <a:srgbClr val="221E1F"/>
                </a:solidFill>
                <a:latin typeface="Open Sans"/>
                <a:ea typeface="Open Sans"/>
                <a:cs typeface="Open Sans"/>
                <a:sym typeface="Open Sans"/>
              </a:rPr>
              <a:t>Add additional script to convert celestial coordinates to eulerian/a quaternion</a:t>
            </a:r>
            <a:endParaRPr sz="1200">
              <a:solidFill>
                <a:srgbClr val="221E1F"/>
              </a:solidFill>
              <a:latin typeface="Open Sans"/>
              <a:ea typeface="Open Sans"/>
              <a:cs typeface="Open Sans"/>
              <a:sym typeface="Open Sans"/>
            </a:endParaRPr>
          </a:p>
          <a:p>
            <a:pPr marL="457200" lvl="0" indent="-317500" algn="l" rtl="0">
              <a:lnSpc>
                <a:spcPct val="150000"/>
              </a:lnSpc>
              <a:spcBef>
                <a:spcPts val="0"/>
              </a:spcBef>
              <a:spcAft>
                <a:spcPts val="0"/>
              </a:spcAft>
              <a:buClr>
                <a:srgbClr val="221E1F"/>
              </a:buClr>
              <a:buSzPts val="1400"/>
              <a:buFont typeface="Open Sans"/>
              <a:buChar char="➢"/>
            </a:pPr>
            <a:r>
              <a:rPr lang="en">
                <a:solidFill>
                  <a:srgbClr val="221E1F"/>
                </a:solidFill>
                <a:latin typeface="Open Sans"/>
                <a:ea typeface="Open Sans"/>
                <a:cs typeface="Open Sans"/>
                <a:sym typeface="Open Sans"/>
              </a:rPr>
              <a:t>Camera/Imager interaction</a:t>
            </a:r>
            <a:endParaRPr>
              <a:solidFill>
                <a:srgbClr val="221E1F"/>
              </a:solidFill>
              <a:latin typeface="Open Sans"/>
              <a:ea typeface="Open Sans"/>
              <a:cs typeface="Open Sans"/>
              <a:sym typeface="Open Sans"/>
            </a:endParaRPr>
          </a:p>
          <a:p>
            <a:pPr marL="457200" lvl="0" indent="-317500" algn="l" rtl="0">
              <a:lnSpc>
                <a:spcPct val="150000"/>
              </a:lnSpc>
              <a:spcBef>
                <a:spcPts val="0"/>
              </a:spcBef>
              <a:spcAft>
                <a:spcPts val="0"/>
              </a:spcAft>
              <a:buClr>
                <a:srgbClr val="221E1F"/>
              </a:buClr>
              <a:buSzPts val="1400"/>
              <a:buFont typeface="Open Sans"/>
              <a:buChar char="➢"/>
            </a:pPr>
            <a:r>
              <a:rPr lang="en">
                <a:solidFill>
                  <a:srgbClr val="221E1F"/>
                </a:solidFill>
                <a:latin typeface="Open Sans"/>
                <a:ea typeface="Open Sans"/>
                <a:cs typeface="Open Sans"/>
                <a:sym typeface="Open Sans"/>
              </a:rPr>
              <a:t>Microcontroller compatibility</a:t>
            </a:r>
            <a:endParaRPr>
              <a:solidFill>
                <a:srgbClr val="221E1F"/>
              </a:solidFill>
            </a:endParaRPr>
          </a:p>
        </p:txBody>
      </p:sp>
      <p:sp>
        <p:nvSpPr>
          <p:cNvPr id="1157" name="Google Shape;1157;p63"/>
          <p:cNvSpPr/>
          <p:nvPr/>
        </p:nvSpPr>
        <p:spPr>
          <a:xfrm>
            <a:off x="4670100" y="1476575"/>
            <a:ext cx="3874200" cy="28371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rgbClr val="221E1F"/>
              </a:buClr>
              <a:buSzPts val="1400"/>
              <a:buFont typeface="Open Sans"/>
              <a:buChar char="➢"/>
            </a:pPr>
            <a:r>
              <a:rPr lang="en">
                <a:solidFill>
                  <a:srgbClr val="221E1F"/>
                </a:solidFill>
                <a:latin typeface="Open Sans"/>
                <a:ea typeface="Open Sans"/>
                <a:cs typeface="Open Sans"/>
                <a:sym typeface="Open Sans"/>
              </a:rPr>
              <a:t>Add condition-- software will fail solution if there is too much light (sun, moon, bright object)</a:t>
            </a:r>
            <a:endParaRPr>
              <a:solidFill>
                <a:srgbClr val="221E1F"/>
              </a:solidFill>
              <a:latin typeface="Open Sans"/>
              <a:ea typeface="Open Sans"/>
              <a:cs typeface="Open Sans"/>
              <a:sym typeface="Open Sans"/>
            </a:endParaRPr>
          </a:p>
          <a:p>
            <a:pPr marL="457200" lvl="0" indent="-317500" algn="l" rtl="0">
              <a:lnSpc>
                <a:spcPct val="150000"/>
              </a:lnSpc>
              <a:spcBef>
                <a:spcPts val="1000"/>
              </a:spcBef>
              <a:spcAft>
                <a:spcPts val="0"/>
              </a:spcAft>
              <a:buClr>
                <a:srgbClr val="221E1F"/>
              </a:buClr>
              <a:buSzPts val="1400"/>
              <a:buFont typeface="Open Sans"/>
              <a:buChar char="➢"/>
            </a:pPr>
            <a:r>
              <a:rPr lang="en">
                <a:solidFill>
                  <a:srgbClr val="221E1F"/>
                </a:solidFill>
                <a:latin typeface="Open Sans"/>
                <a:ea typeface="Open Sans"/>
                <a:cs typeface="Open Sans"/>
                <a:sym typeface="Open Sans"/>
              </a:rPr>
              <a:t>Possible slew rate corrections </a:t>
            </a:r>
            <a:endParaRPr>
              <a:solidFill>
                <a:srgbClr val="221E1F"/>
              </a:solidFill>
              <a:latin typeface="Open Sans"/>
              <a:ea typeface="Open Sans"/>
              <a:cs typeface="Open Sans"/>
              <a:sym typeface="Open Sans"/>
            </a:endParaRPr>
          </a:p>
          <a:p>
            <a:pPr marL="457200" lvl="0" indent="-317500" algn="l" rtl="0">
              <a:lnSpc>
                <a:spcPct val="115000"/>
              </a:lnSpc>
              <a:spcBef>
                <a:spcPts val="0"/>
              </a:spcBef>
              <a:spcAft>
                <a:spcPts val="0"/>
              </a:spcAft>
              <a:buClr>
                <a:srgbClr val="221E1F"/>
              </a:buClr>
              <a:buSzPts val="1400"/>
              <a:buFont typeface="Open Sans"/>
              <a:buChar char="➢"/>
            </a:pPr>
            <a:r>
              <a:rPr lang="en">
                <a:solidFill>
                  <a:srgbClr val="221E1F"/>
                </a:solidFill>
                <a:latin typeface="Open Sans"/>
                <a:ea typeface="Open Sans"/>
                <a:cs typeface="Open Sans"/>
                <a:sym typeface="Open Sans"/>
              </a:rPr>
              <a:t>Save acquired images to memory for downlink (camera function, stretch goal)</a:t>
            </a:r>
            <a:endParaRPr>
              <a:solidFill>
                <a:srgbClr val="221E1F"/>
              </a:solidFill>
            </a:endParaRPr>
          </a:p>
        </p:txBody>
      </p:sp>
      <p:sp>
        <p:nvSpPr>
          <p:cNvPr id="1158" name="Google Shape;1158;p63"/>
          <p:cNvSpPr txBox="1"/>
          <p:nvPr/>
        </p:nvSpPr>
        <p:spPr>
          <a:xfrm>
            <a:off x="9867900" y="1958400"/>
            <a:ext cx="4218000" cy="30609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Add condition-- software will fail solution if there is too much light (sun, moon, bright object)</a:t>
            </a:r>
            <a:endParaRPr sz="1800">
              <a:solidFill>
                <a:schemeClr val="dk2"/>
              </a:solidFill>
              <a:latin typeface="Open Sans"/>
              <a:ea typeface="Open Sans"/>
              <a:cs typeface="Open Sans"/>
              <a:sym typeface="Open Sans"/>
            </a:endParaRPr>
          </a:p>
          <a:p>
            <a:pPr marL="457200" lvl="0" indent="-342900" algn="l" rtl="0">
              <a:lnSpc>
                <a:spcPct val="150000"/>
              </a:lnSpc>
              <a:spcBef>
                <a:spcPts val="100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Possible slew rate corrections </a:t>
            </a:r>
            <a:endParaRPr sz="1800">
              <a:solidFill>
                <a:schemeClr val="dk2"/>
              </a:solidFill>
              <a:latin typeface="Open Sans"/>
              <a:ea typeface="Open Sans"/>
              <a:cs typeface="Open Sans"/>
              <a:sym typeface="Open Sans"/>
            </a:endParaRPr>
          </a:p>
          <a:p>
            <a:pPr marL="457200" lvl="0" indent="-342900" algn="l" rtl="0">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Save acquired images to memory for downlink (camera function, stretch goal)</a:t>
            </a:r>
            <a:endParaRPr sz="1800">
              <a:solidFill>
                <a:schemeClr val="dk2"/>
              </a:solidFill>
              <a:latin typeface="Open Sans"/>
              <a:ea typeface="Open Sans"/>
              <a:cs typeface="Open Sans"/>
              <a:sym typeface="Open Sans"/>
            </a:endParaRPr>
          </a:p>
          <a:p>
            <a:pPr marL="0" lvl="0" indent="0" algn="l" rtl="0">
              <a:spcBef>
                <a:spcPts val="1600"/>
              </a:spcBef>
              <a:spcAft>
                <a:spcPts val="0"/>
              </a:spcAft>
              <a:buNone/>
            </a:pPr>
            <a:endParaRPr>
              <a:latin typeface="Open Sans"/>
              <a:ea typeface="Open Sans"/>
              <a:cs typeface="Open Sans"/>
              <a:sym typeface="Open Sans"/>
            </a:endParaRPr>
          </a:p>
        </p:txBody>
      </p:sp>
      <p:sp>
        <p:nvSpPr>
          <p:cNvPr id="1159" name="Google Shape;1159;p63"/>
          <p:cNvSpPr txBox="1"/>
          <p:nvPr/>
        </p:nvSpPr>
        <p:spPr>
          <a:xfrm>
            <a:off x="9966000" y="1476575"/>
            <a:ext cx="401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Stretch Goals: </a:t>
            </a:r>
            <a:endParaRPr>
              <a:latin typeface="Open Sans"/>
              <a:ea typeface="Open Sans"/>
              <a:cs typeface="Open Sans"/>
              <a:sym typeface="Open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64"/>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Budget: Financial Feasibility</a:t>
            </a:r>
            <a:endParaRPr/>
          </a:p>
        </p:txBody>
      </p:sp>
      <p:sp>
        <p:nvSpPr>
          <p:cNvPr id="1165" name="Google Shape;1165;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
        <p:nvSpPr>
          <p:cNvPr id="1166" name="Google Shape;1166;p64"/>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167" name="Google Shape;1167;p64"/>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168" name="Google Shape;1168;p64"/>
          <p:cNvSpPr/>
          <p:nvPr/>
        </p:nvSpPr>
        <p:spPr>
          <a:xfrm>
            <a:off x="2971200" y="4663225"/>
            <a:ext cx="1532400" cy="3936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64"/>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graphicFrame>
        <p:nvGraphicFramePr>
          <p:cNvPr id="1170" name="Google Shape;1170;p64"/>
          <p:cNvGraphicFramePr/>
          <p:nvPr/>
        </p:nvGraphicFramePr>
        <p:xfrm>
          <a:off x="491625" y="789638"/>
          <a:ext cx="8089350" cy="3946800"/>
        </p:xfrm>
        <a:graphic>
          <a:graphicData uri="http://schemas.openxmlformats.org/drawingml/2006/table">
            <a:tbl>
              <a:tblPr>
                <a:noFill/>
                <a:tableStyleId>{B2F38D85-F547-4F7B-9B82-5784A237A3E8}</a:tableStyleId>
              </a:tblPr>
              <a:tblGrid>
                <a:gridCol w="2696450">
                  <a:extLst>
                    <a:ext uri="{9D8B030D-6E8A-4147-A177-3AD203B41FA5}">
                      <a16:colId xmlns:a16="http://schemas.microsoft.com/office/drawing/2014/main" val="20000"/>
                    </a:ext>
                  </a:extLst>
                </a:gridCol>
                <a:gridCol w="2696450">
                  <a:extLst>
                    <a:ext uri="{9D8B030D-6E8A-4147-A177-3AD203B41FA5}">
                      <a16:colId xmlns:a16="http://schemas.microsoft.com/office/drawing/2014/main" val="20001"/>
                    </a:ext>
                  </a:extLst>
                </a:gridCol>
                <a:gridCol w="2696450">
                  <a:extLst>
                    <a:ext uri="{9D8B030D-6E8A-4147-A177-3AD203B41FA5}">
                      <a16:colId xmlns:a16="http://schemas.microsoft.com/office/drawing/2014/main" val="20002"/>
                    </a:ext>
                  </a:extLst>
                </a:gridCol>
              </a:tblGrid>
              <a:tr h="351400">
                <a:tc>
                  <a:txBody>
                    <a:bodyPr/>
                    <a:lstStyle/>
                    <a:p>
                      <a:pPr marL="0" lvl="0" indent="0" algn="l" rtl="0">
                        <a:spcBef>
                          <a:spcPts val="0"/>
                        </a:spcBef>
                        <a:spcAft>
                          <a:spcPts val="0"/>
                        </a:spcAft>
                        <a:buNone/>
                      </a:pPr>
                      <a:r>
                        <a:rPr lang="en" sz="1200" b="1"/>
                        <a:t>Subsystem</a:t>
                      </a:r>
                      <a:endParaRPr sz="1200" b="1"/>
                    </a:p>
                  </a:txBody>
                  <a:tcPr marL="91425" marR="91425" marT="91425" marB="91425">
                    <a:solidFill>
                      <a:srgbClr val="F2F2F2"/>
                    </a:solidFill>
                  </a:tcPr>
                </a:tc>
                <a:tc>
                  <a:txBody>
                    <a:bodyPr/>
                    <a:lstStyle/>
                    <a:p>
                      <a:pPr marL="0" lvl="0" indent="0" algn="l" rtl="0">
                        <a:spcBef>
                          <a:spcPts val="0"/>
                        </a:spcBef>
                        <a:spcAft>
                          <a:spcPts val="0"/>
                        </a:spcAft>
                        <a:buNone/>
                      </a:pPr>
                      <a:r>
                        <a:rPr lang="en" sz="1200" b="1"/>
                        <a:t>Component</a:t>
                      </a:r>
                      <a:endParaRPr sz="1200" b="1"/>
                    </a:p>
                  </a:txBody>
                  <a:tcPr marL="91425" marR="91425" marT="91425" marB="91425">
                    <a:solidFill>
                      <a:srgbClr val="F2F2F2"/>
                    </a:solidFill>
                  </a:tcPr>
                </a:tc>
                <a:tc>
                  <a:txBody>
                    <a:bodyPr/>
                    <a:lstStyle/>
                    <a:p>
                      <a:pPr marL="0" lvl="0" indent="0" algn="l" rtl="0">
                        <a:spcBef>
                          <a:spcPts val="0"/>
                        </a:spcBef>
                        <a:spcAft>
                          <a:spcPts val="0"/>
                        </a:spcAft>
                        <a:buNone/>
                      </a:pPr>
                      <a:r>
                        <a:rPr lang="en" sz="1200" b="1"/>
                        <a:t>Cost</a:t>
                      </a:r>
                      <a:endParaRPr sz="1200" b="1"/>
                    </a:p>
                  </a:txBody>
                  <a:tcPr marL="91425" marR="91425" marT="91425" marB="91425">
                    <a:solidFill>
                      <a:srgbClr val="F2F2F2"/>
                    </a:solidFill>
                  </a:tcPr>
                </a:tc>
                <a:extLst>
                  <a:ext uri="{0D108BD9-81ED-4DB2-BD59-A6C34878D82A}">
                    <a16:rowId xmlns:a16="http://schemas.microsoft.com/office/drawing/2014/main" val="10000"/>
                  </a:ext>
                </a:extLst>
              </a:tr>
              <a:tr h="307475">
                <a:tc rowSpan="3">
                  <a:txBody>
                    <a:bodyPr/>
                    <a:lstStyle/>
                    <a:p>
                      <a:pPr marL="0" lvl="0" indent="0" algn="l" rtl="0">
                        <a:spcBef>
                          <a:spcPts val="0"/>
                        </a:spcBef>
                        <a:spcAft>
                          <a:spcPts val="0"/>
                        </a:spcAft>
                        <a:buNone/>
                      </a:pPr>
                      <a:r>
                        <a:rPr lang="en" sz="1100" b="1"/>
                        <a:t>Optics</a:t>
                      </a:r>
                      <a:endParaRPr sz="1100" b="1"/>
                    </a:p>
                  </a:txBody>
                  <a:tcPr marL="91425" marR="91425" marT="91425" marB="91425">
                    <a:solidFill>
                      <a:srgbClr val="F2F2F2"/>
                    </a:solidFill>
                  </a:tcPr>
                </a:tc>
                <a:tc>
                  <a:txBody>
                    <a:bodyPr/>
                    <a:lstStyle/>
                    <a:p>
                      <a:pPr marL="0" lvl="0" indent="0" algn="l" rtl="0">
                        <a:spcBef>
                          <a:spcPts val="0"/>
                        </a:spcBef>
                        <a:spcAft>
                          <a:spcPts val="0"/>
                        </a:spcAft>
                        <a:buNone/>
                      </a:pPr>
                      <a:r>
                        <a:rPr lang="en" sz="900"/>
                        <a:t>Camera module</a:t>
                      </a:r>
                      <a:endParaRPr sz="900"/>
                    </a:p>
                  </a:txBody>
                  <a:tcPr marL="91425" marR="91425" marT="91425" marB="91425">
                    <a:solidFill>
                      <a:srgbClr val="F2F2F2"/>
                    </a:solidFill>
                  </a:tcPr>
                </a:tc>
                <a:tc>
                  <a:txBody>
                    <a:bodyPr/>
                    <a:lstStyle/>
                    <a:p>
                      <a:pPr marL="0" lvl="0" indent="0" algn="l" rtl="0">
                        <a:spcBef>
                          <a:spcPts val="0"/>
                        </a:spcBef>
                        <a:spcAft>
                          <a:spcPts val="0"/>
                        </a:spcAft>
                        <a:buNone/>
                      </a:pPr>
                      <a:r>
                        <a:rPr lang="en" sz="800"/>
                        <a:t>$70</a:t>
                      </a:r>
                      <a:endParaRPr sz="800"/>
                    </a:p>
                  </a:txBody>
                  <a:tcPr marL="91425" marR="91425" marT="91425" marB="91425">
                    <a:solidFill>
                      <a:srgbClr val="F2F2F2"/>
                    </a:solidFill>
                  </a:tcPr>
                </a:tc>
                <a:extLst>
                  <a:ext uri="{0D108BD9-81ED-4DB2-BD59-A6C34878D82A}">
                    <a16:rowId xmlns:a16="http://schemas.microsoft.com/office/drawing/2014/main" val="10001"/>
                  </a:ext>
                </a:extLst>
              </a:tr>
              <a:tr h="307475">
                <a:tc vMerge="1">
                  <a:txBody>
                    <a:bodyPr/>
                    <a:lstStyle/>
                    <a:p>
                      <a:endParaRPr lang="en-US"/>
                    </a:p>
                  </a:txBody>
                  <a:tcPr/>
                </a:tc>
                <a:tc>
                  <a:txBody>
                    <a:bodyPr/>
                    <a:lstStyle/>
                    <a:p>
                      <a:pPr marL="0" lvl="0" indent="0" algn="l" rtl="0">
                        <a:spcBef>
                          <a:spcPts val="0"/>
                        </a:spcBef>
                        <a:spcAft>
                          <a:spcPts val="0"/>
                        </a:spcAft>
                        <a:buNone/>
                      </a:pPr>
                      <a:r>
                        <a:rPr lang="en" sz="900"/>
                        <a:t>Lens</a:t>
                      </a:r>
                      <a:endParaRPr sz="900"/>
                    </a:p>
                  </a:txBody>
                  <a:tcPr marL="91425" marR="91425" marT="91425" marB="91425">
                    <a:solidFill>
                      <a:srgbClr val="F2F2F2"/>
                    </a:solidFill>
                  </a:tcPr>
                </a:tc>
                <a:tc>
                  <a:txBody>
                    <a:bodyPr/>
                    <a:lstStyle/>
                    <a:p>
                      <a:pPr marL="0" lvl="0" indent="0" algn="l" rtl="0">
                        <a:spcBef>
                          <a:spcPts val="0"/>
                        </a:spcBef>
                        <a:spcAft>
                          <a:spcPts val="0"/>
                        </a:spcAft>
                        <a:buNone/>
                      </a:pPr>
                      <a:r>
                        <a:rPr lang="en" sz="800"/>
                        <a:t>$10</a:t>
                      </a:r>
                      <a:endParaRPr sz="800"/>
                    </a:p>
                  </a:txBody>
                  <a:tcPr marL="91425" marR="91425" marT="91425" marB="91425">
                    <a:solidFill>
                      <a:srgbClr val="F2F2F2"/>
                    </a:solidFill>
                  </a:tcPr>
                </a:tc>
                <a:extLst>
                  <a:ext uri="{0D108BD9-81ED-4DB2-BD59-A6C34878D82A}">
                    <a16:rowId xmlns:a16="http://schemas.microsoft.com/office/drawing/2014/main" val="10002"/>
                  </a:ext>
                </a:extLst>
              </a:tr>
              <a:tr h="307475">
                <a:tc vMerge="1">
                  <a:txBody>
                    <a:bodyPr/>
                    <a:lstStyle/>
                    <a:p>
                      <a:endParaRPr lang="en-US"/>
                    </a:p>
                  </a:txBody>
                  <a:tcPr/>
                </a:tc>
                <a:tc>
                  <a:txBody>
                    <a:bodyPr/>
                    <a:lstStyle/>
                    <a:p>
                      <a:pPr marL="0" lvl="0" indent="0" algn="l" rtl="0">
                        <a:spcBef>
                          <a:spcPts val="0"/>
                        </a:spcBef>
                        <a:spcAft>
                          <a:spcPts val="0"/>
                        </a:spcAft>
                        <a:buNone/>
                      </a:pPr>
                      <a:r>
                        <a:rPr lang="en" sz="900"/>
                        <a:t>Baffle/Coating</a:t>
                      </a:r>
                      <a:endParaRPr sz="900"/>
                    </a:p>
                  </a:txBody>
                  <a:tcPr marL="91425" marR="91425" marT="91425" marB="91425">
                    <a:solidFill>
                      <a:srgbClr val="F2F2F2"/>
                    </a:solidFill>
                  </a:tcPr>
                </a:tc>
                <a:tc>
                  <a:txBody>
                    <a:bodyPr/>
                    <a:lstStyle/>
                    <a:p>
                      <a:pPr marL="0" lvl="0" indent="0" algn="l" rtl="0">
                        <a:spcBef>
                          <a:spcPts val="0"/>
                        </a:spcBef>
                        <a:spcAft>
                          <a:spcPts val="0"/>
                        </a:spcAft>
                        <a:buNone/>
                      </a:pPr>
                      <a:endParaRPr sz="800"/>
                    </a:p>
                  </a:txBody>
                  <a:tcPr marL="91425" marR="91425" marT="91425" marB="91425">
                    <a:solidFill>
                      <a:srgbClr val="F2F2F2"/>
                    </a:solidFill>
                  </a:tcPr>
                </a:tc>
                <a:extLst>
                  <a:ext uri="{0D108BD9-81ED-4DB2-BD59-A6C34878D82A}">
                    <a16:rowId xmlns:a16="http://schemas.microsoft.com/office/drawing/2014/main" val="10003"/>
                  </a:ext>
                </a:extLst>
              </a:tr>
              <a:tr h="307475">
                <a:tc gridSpan="2">
                  <a:txBody>
                    <a:bodyPr/>
                    <a:lstStyle/>
                    <a:p>
                      <a:pPr marL="0" lvl="0" indent="0" algn="l" rtl="0">
                        <a:spcBef>
                          <a:spcPts val="0"/>
                        </a:spcBef>
                        <a:spcAft>
                          <a:spcPts val="0"/>
                        </a:spcAft>
                        <a:buNone/>
                      </a:pPr>
                      <a:r>
                        <a:rPr lang="en" sz="900" b="1"/>
                        <a:t>Total</a:t>
                      </a:r>
                      <a:endParaRPr sz="900" b="1"/>
                    </a:p>
                  </a:txBody>
                  <a:tcPr marL="91425" marR="91425" marT="91425" marB="91425">
                    <a:solidFill>
                      <a:srgbClr val="F2F2F2"/>
                    </a:solidFill>
                  </a:tcPr>
                </a:tc>
                <a:tc hMerge="1">
                  <a:txBody>
                    <a:bodyPr/>
                    <a:lstStyle/>
                    <a:p>
                      <a:endParaRPr lang="en-US"/>
                    </a:p>
                  </a:txBody>
                  <a:tcPr/>
                </a:tc>
                <a:tc>
                  <a:txBody>
                    <a:bodyPr/>
                    <a:lstStyle/>
                    <a:p>
                      <a:pPr marL="0" lvl="0" indent="0" algn="l" rtl="0">
                        <a:spcBef>
                          <a:spcPts val="0"/>
                        </a:spcBef>
                        <a:spcAft>
                          <a:spcPts val="0"/>
                        </a:spcAft>
                        <a:buNone/>
                      </a:pPr>
                      <a:r>
                        <a:rPr lang="en" sz="900" b="1"/>
                        <a:t>$80</a:t>
                      </a:r>
                      <a:endParaRPr sz="900" b="1"/>
                    </a:p>
                  </a:txBody>
                  <a:tcPr marL="91425" marR="91425" marT="91425" marB="91425">
                    <a:solidFill>
                      <a:srgbClr val="F2F2F2"/>
                    </a:solidFill>
                  </a:tcPr>
                </a:tc>
                <a:extLst>
                  <a:ext uri="{0D108BD9-81ED-4DB2-BD59-A6C34878D82A}">
                    <a16:rowId xmlns:a16="http://schemas.microsoft.com/office/drawing/2014/main" val="10004"/>
                  </a:ext>
                </a:extLst>
              </a:tr>
              <a:tr h="336750">
                <a:tc>
                  <a:txBody>
                    <a:bodyPr/>
                    <a:lstStyle/>
                    <a:p>
                      <a:pPr marL="0" lvl="0" indent="0" algn="l" rtl="0">
                        <a:spcBef>
                          <a:spcPts val="0"/>
                        </a:spcBef>
                        <a:spcAft>
                          <a:spcPts val="0"/>
                        </a:spcAft>
                        <a:buNone/>
                      </a:pPr>
                      <a:r>
                        <a:rPr lang="en" sz="1100" b="1"/>
                        <a:t>Software</a:t>
                      </a:r>
                      <a:endParaRPr sz="1100" b="1"/>
                    </a:p>
                  </a:txBody>
                  <a:tcPr marL="91425" marR="91425" marT="91425" marB="91425">
                    <a:solidFill>
                      <a:srgbClr val="F2F2F2"/>
                    </a:solidFill>
                  </a:tcPr>
                </a:tc>
                <a:tc>
                  <a:txBody>
                    <a:bodyPr/>
                    <a:lstStyle/>
                    <a:p>
                      <a:pPr marL="0" lvl="0" indent="0" algn="l" rtl="0">
                        <a:spcBef>
                          <a:spcPts val="0"/>
                        </a:spcBef>
                        <a:spcAft>
                          <a:spcPts val="0"/>
                        </a:spcAft>
                        <a:buNone/>
                      </a:pPr>
                      <a:r>
                        <a:rPr lang="en" sz="900"/>
                        <a:t>Open-sourced</a:t>
                      </a:r>
                      <a:endParaRPr sz="900"/>
                    </a:p>
                  </a:txBody>
                  <a:tcPr marL="91425" marR="91425" marT="91425" marB="91425">
                    <a:solidFill>
                      <a:srgbClr val="F2F2F2"/>
                    </a:solidFill>
                  </a:tcPr>
                </a:tc>
                <a:tc>
                  <a:txBody>
                    <a:bodyPr/>
                    <a:lstStyle/>
                    <a:p>
                      <a:pPr marL="0" lvl="0" indent="0" algn="l" rtl="0">
                        <a:spcBef>
                          <a:spcPts val="0"/>
                        </a:spcBef>
                        <a:spcAft>
                          <a:spcPts val="0"/>
                        </a:spcAft>
                        <a:buNone/>
                      </a:pPr>
                      <a:r>
                        <a:rPr lang="en" sz="800"/>
                        <a:t>$0</a:t>
                      </a:r>
                      <a:endParaRPr sz="800"/>
                    </a:p>
                  </a:txBody>
                  <a:tcPr marL="91425" marR="91425" marT="91425" marB="91425">
                    <a:solidFill>
                      <a:srgbClr val="F2F2F2"/>
                    </a:solidFill>
                  </a:tcPr>
                </a:tc>
                <a:extLst>
                  <a:ext uri="{0D108BD9-81ED-4DB2-BD59-A6C34878D82A}">
                    <a16:rowId xmlns:a16="http://schemas.microsoft.com/office/drawing/2014/main" val="10005"/>
                  </a:ext>
                </a:extLst>
              </a:tr>
              <a:tr h="307475">
                <a:tc gridSpan="2">
                  <a:txBody>
                    <a:bodyPr/>
                    <a:lstStyle/>
                    <a:p>
                      <a:pPr marL="0" lvl="0" indent="0" algn="l" rtl="0">
                        <a:spcBef>
                          <a:spcPts val="0"/>
                        </a:spcBef>
                        <a:spcAft>
                          <a:spcPts val="0"/>
                        </a:spcAft>
                        <a:buNone/>
                      </a:pPr>
                      <a:r>
                        <a:rPr lang="en" sz="900" b="1"/>
                        <a:t>Total</a:t>
                      </a:r>
                      <a:endParaRPr sz="900" b="1"/>
                    </a:p>
                  </a:txBody>
                  <a:tcPr marL="91425" marR="91425" marT="91425" marB="91425">
                    <a:solidFill>
                      <a:srgbClr val="F2F2F2"/>
                    </a:solidFill>
                  </a:tcPr>
                </a:tc>
                <a:tc hMerge="1">
                  <a:txBody>
                    <a:bodyPr/>
                    <a:lstStyle/>
                    <a:p>
                      <a:endParaRPr lang="en-US"/>
                    </a:p>
                  </a:txBody>
                  <a:tcPr/>
                </a:tc>
                <a:tc>
                  <a:txBody>
                    <a:bodyPr/>
                    <a:lstStyle/>
                    <a:p>
                      <a:pPr marL="0" lvl="0" indent="0" algn="l" rtl="0">
                        <a:spcBef>
                          <a:spcPts val="0"/>
                        </a:spcBef>
                        <a:spcAft>
                          <a:spcPts val="0"/>
                        </a:spcAft>
                        <a:buNone/>
                      </a:pPr>
                      <a:r>
                        <a:rPr lang="en" sz="900" b="1"/>
                        <a:t>$0</a:t>
                      </a:r>
                      <a:endParaRPr sz="900" b="1"/>
                    </a:p>
                  </a:txBody>
                  <a:tcPr marL="91425" marR="91425" marT="91425" marB="91425">
                    <a:solidFill>
                      <a:srgbClr val="F2F2F2"/>
                    </a:solidFill>
                  </a:tcPr>
                </a:tc>
                <a:extLst>
                  <a:ext uri="{0D108BD9-81ED-4DB2-BD59-A6C34878D82A}">
                    <a16:rowId xmlns:a16="http://schemas.microsoft.com/office/drawing/2014/main" val="10006"/>
                  </a:ext>
                </a:extLst>
              </a:tr>
              <a:tr h="307475">
                <a:tc rowSpan="2">
                  <a:txBody>
                    <a:bodyPr/>
                    <a:lstStyle/>
                    <a:p>
                      <a:pPr marL="0" lvl="0" indent="0" algn="l" rtl="0">
                        <a:spcBef>
                          <a:spcPts val="0"/>
                        </a:spcBef>
                        <a:spcAft>
                          <a:spcPts val="0"/>
                        </a:spcAft>
                        <a:buNone/>
                      </a:pPr>
                      <a:r>
                        <a:rPr lang="en" sz="1100" b="1"/>
                        <a:t>Hardware</a:t>
                      </a:r>
                      <a:endParaRPr sz="1100" b="1"/>
                    </a:p>
                  </a:txBody>
                  <a:tcPr marL="91425" marR="91425" marT="91425" marB="91425">
                    <a:solidFill>
                      <a:srgbClr val="F2F2F2"/>
                    </a:solidFill>
                  </a:tcPr>
                </a:tc>
                <a:tc>
                  <a:txBody>
                    <a:bodyPr/>
                    <a:lstStyle/>
                    <a:p>
                      <a:pPr marL="0" lvl="0" indent="0" algn="l" rtl="0">
                        <a:spcBef>
                          <a:spcPts val="0"/>
                        </a:spcBef>
                        <a:spcAft>
                          <a:spcPts val="0"/>
                        </a:spcAft>
                        <a:buNone/>
                      </a:pPr>
                      <a:r>
                        <a:rPr lang="en" sz="900"/>
                        <a:t>Enclosure</a:t>
                      </a:r>
                      <a:endParaRPr sz="900"/>
                    </a:p>
                  </a:txBody>
                  <a:tcPr marL="91425" marR="91425" marT="91425" marB="91425">
                    <a:solidFill>
                      <a:srgbClr val="F2F2F2"/>
                    </a:solidFill>
                  </a:tcPr>
                </a:tc>
                <a:tc>
                  <a:txBody>
                    <a:bodyPr/>
                    <a:lstStyle/>
                    <a:p>
                      <a:pPr marL="0" lvl="0" indent="0" algn="l" rtl="0">
                        <a:spcBef>
                          <a:spcPts val="0"/>
                        </a:spcBef>
                        <a:spcAft>
                          <a:spcPts val="0"/>
                        </a:spcAft>
                        <a:buNone/>
                      </a:pPr>
                      <a:r>
                        <a:rPr lang="en" sz="800"/>
                        <a:t>&lt;$50</a:t>
                      </a:r>
                      <a:endParaRPr sz="800"/>
                    </a:p>
                  </a:txBody>
                  <a:tcPr marL="91425" marR="91425" marT="91425" marB="91425">
                    <a:solidFill>
                      <a:srgbClr val="F2F2F2"/>
                    </a:solidFill>
                  </a:tcPr>
                </a:tc>
                <a:extLst>
                  <a:ext uri="{0D108BD9-81ED-4DB2-BD59-A6C34878D82A}">
                    <a16:rowId xmlns:a16="http://schemas.microsoft.com/office/drawing/2014/main" val="10007"/>
                  </a:ext>
                </a:extLst>
              </a:tr>
              <a:tr h="307475">
                <a:tc vMerge="1">
                  <a:txBody>
                    <a:bodyPr/>
                    <a:lstStyle/>
                    <a:p>
                      <a:endParaRPr lang="en-US"/>
                    </a:p>
                  </a:txBody>
                  <a:tcPr/>
                </a:tc>
                <a:tc>
                  <a:txBody>
                    <a:bodyPr/>
                    <a:lstStyle/>
                    <a:p>
                      <a:pPr marL="0" lvl="0" indent="0" algn="l" rtl="0">
                        <a:spcBef>
                          <a:spcPts val="0"/>
                        </a:spcBef>
                        <a:spcAft>
                          <a:spcPts val="0"/>
                        </a:spcAft>
                        <a:buNone/>
                      </a:pPr>
                      <a:r>
                        <a:rPr lang="en" sz="900"/>
                        <a:t>Raspberry pi zero</a:t>
                      </a:r>
                      <a:endParaRPr sz="900"/>
                    </a:p>
                  </a:txBody>
                  <a:tcPr marL="91425" marR="91425" marT="91425" marB="91425">
                    <a:solidFill>
                      <a:srgbClr val="F2F2F2"/>
                    </a:solidFill>
                  </a:tcPr>
                </a:tc>
                <a:tc>
                  <a:txBody>
                    <a:bodyPr/>
                    <a:lstStyle/>
                    <a:p>
                      <a:pPr marL="0" lvl="0" indent="0" algn="l" rtl="0">
                        <a:spcBef>
                          <a:spcPts val="0"/>
                        </a:spcBef>
                        <a:spcAft>
                          <a:spcPts val="0"/>
                        </a:spcAft>
                        <a:buNone/>
                      </a:pPr>
                      <a:r>
                        <a:rPr lang="en" sz="800"/>
                        <a:t>$5</a:t>
                      </a:r>
                      <a:endParaRPr sz="800"/>
                    </a:p>
                  </a:txBody>
                  <a:tcPr marL="91425" marR="91425" marT="91425" marB="91425">
                    <a:solidFill>
                      <a:srgbClr val="F2F2F2"/>
                    </a:solidFill>
                  </a:tcPr>
                </a:tc>
                <a:extLst>
                  <a:ext uri="{0D108BD9-81ED-4DB2-BD59-A6C34878D82A}">
                    <a16:rowId xmlns:a16="http://schemas.microsoft.com/office/drawing/2014/main" val="10008"/>
                  </a:ext>
                </a:extLst>
              </a:tr>
              <a:tr h="307475">
                <a:tc gridSpan="2">
                  <a:txBody>
                    <a:bodyPr/>
                    <a:lstStyle/>
                    <a:p>
                      <a:pPr marL="0" lvl="0" indent="0" algn="l" rtl="0">
                        <a:spcBef>
                          <a:spcPts val="0"/>
                        </a:spcBef>
                        <a:spcAft>
                          <a:spcPts val="0"/>
                        </a:spcAft>
                        <a:buNone/>
                      </a:pPr>
                      <a:r>
                        <a:rPr lang="en" sz="900" b="1"/>
                        <a:t>Total</a:t>
                      </a:r>
                      <a:endParaRPr sz="900" b="1"/>
                    </a:p>
                  </a:txBody>
                  <a:tcPr marL="91425" marR="91425" marT="91425" marB="91425">
                    <a:solidFill>
                      <a:srgbClr val="F2F2F2"/>
                    </a:solidFill>
                  </a:tcPr>
                </a:tc>
                <a:tc hMerge="1">
                  <a:txBody>
                    <a:bodyPr/>
                    <a:lstStyle/>
                    <a:p>
                      <a:endParaRPr lang="en-US"/>
                    </a:p>
                  </a:txBody>
                  <a:tcPr/>
                </a:tc>
                <a:tc>
                  <a:txBody>
                    <a:bodyPr/>
                    <a:lstStyle/>
                    <a:p>
                      <a:pPr marL="0" lvl="0" indent="0" algn="l" rtl="0">
                        <a:spcBef>
                          <a:spcPts val="0"/>
                        </a:spcBef>
                        <a:spcAft>
                          <a:spcPts val="0"/>
                        </a:spcAft>
                        <a:buNone/>
                      </a:pPr>
                      <a:r>
                        <a:rPr lang="en" sz="900" b="1"/>
                        <a:t>~$55</a:t>
                      </a:r>
                      <a:endParaRPr sz="900" b="1"/>
                    </a:p>
                  </a:txBody>
                  <a:tcPr marL="91425" marR="91425" marT="91425" marB="91425">
                    <a:solidFill>
                      <a:srgbClr val="F2F2F2"/>
                    </a:solidFill>
                  </a:tcPr>
                </a:tc>
                <a:extLst>
                  <a:ext uri="{0D108BD9-81ED-4DB2-BD59-A6C34878D82A}">
                    <a16:rowId xmlns:a16="http://schemas.microsoft.com/office/drawing/2014/main" val="10009"/>
                  </a:ext>
                </a:extLst>
              </a:tr>
              <a:tr h="307475">
                <a:tc gridSpan="2">
                  <a:txBody>
                    <a:bodyPr/>
                    <a:lstStyle/>
                    <a:p>
                      <a:pPr marL="0" lvl="0" indent="0" algn="l" rtl="0">
                        <a:spcBef>
                          <a:spcPts val="0"/>
                        </a:spcBef>
                        <a:spcAft>
                          <a:spcPts val="0"/>
                        </a:spcAft>
                        <a:buNone/>
                      </a:pPr>
                      <a:r>
                        <a:rPr lang="en" sz="900" b="1"/>
                        <a:t>Shipping (Assuming average of $10 per item shipped)</a:t>
                      </a:r>
                      <a:endParaRPr sz="900" b="1"/>
                    </a:p>
                  </a:txBody>
                  <a:tcPr marL="91425" marR="91425" marT="91425" marB="91425">
                    <a:solidFill>
                      <a:srgbClr val="F2F2F2"/>
                    </a:solidFill>
                  </a:tcPr>
                </a:tc>
                <a:tc hMerge="1">
                  <a:txBody>
                    <a:bodyPr/>
                    <a:lstStyle/>
                    <a:p>
                      <a:endParaRPr lang="en-US"/>
                    </a:p>
                  </a:txBody>
                  <a:tcPr/>
                </a:tc>
                <a:tc>
                  <a:txBody>
                    <a:bodyPr/>
                    <a:lstStyle/>
                    <a:p>
                      <a:pPr marL="0" lvl="0" indent="0" algn="l" rtl="0">
                        <a:spcBef>
                          <a:spcPts val="0"/>
                        </a:spcBef>
                        <a:spcAft>
                          <a:spcPts val="0"/>
                        </a:spcAft>
                        <a:buNone/>
                      </a:pPr>
                      <a:r>
                        <a:rPr lang="en" sz="900" b="1"/>
                        <a:t>~$30</a:t>
                      </a:r>
                      <a:endParaRPr sz="900" b="1"/>
                    </a:p>
                  </a:txBody>
                  <a:tcPr marL="91425" marR="91425" marT="91425" marB="91425">
                    <a:solidFill>
                      <a:srgbClr val="F2F2F2"/>
                    </a:solidFill>
                  </a:tcPr>
                </a:tc>
                <a:extLst>
                  <a:ext uri="{0D108BD9-81ED-4DB2-BD59-A6C34878D82A}">
                    <a16:rowId xmlns:a16="http://schemas.microsoft.com/office/drawing/2014/main" val="10010"/>
                  </a:ext>
                </a:extLst>
              </a:tr>
              <a:tr h="336750">
                <a:tc gridSpan="2">
                  <a:txBody>
                    <a:bodyPr/>
                    <a:lstStyle/>
                    <a:p>
                      <a:pPr marL="0" lvl="0" indent="0" algn="l" rtl="0">
                        <a:spcBef>
                          <a:spcPts val="0"/>
                        </a:spcBef>
                        <a:spcAft>
                          <a:spcPts val="0"/>
                        </a:spcAft>
                        <a:buNone/>
                      </a:pPr>
                      <a:r>
                        <a:rPr lang="en" sz="1100" b="1"/>
                        <a:t>Total</a:t>
                      </a:r>
                      <a:endParaRPr sz="1100" b="1"/>
                    </a:p>
                  </a:txBody>
                  <a:tcPr marL="91425" marR="91425" marT="91425" marB="91425">
                    <a:solidFill>
                      <a:srgbClr val="F2F2F2"/>
                    </a:solidFill>
                  </a:tcPr>
                </a:tc>
                <a:tc hMerge="1">
                  <a:txBody>
                    <a:bodyPr/>
                    <a:lstStyle/>
                    <a:p>
                      <a:endParaRPr lang="en-US"/>
                    </a:p>
                  </a:txBody>
                  <a:tcPr/>
                </a:tc>
                <a:tc>
                  <a:txBody>
                    <a:bodyPr/>
                    <a:lstStyle/>
                    <a:p>
                      <a:pPr marL="0" lvl="0" indent="0" algn="l" rtl="0">
                        <a:spcBef>
                          <a:spcPts val="0"/>
                        </a:spcBef>
                        <a:spcAft>
                          <a:spcPts val="0"/>
                        </a:spcAft>
                        <a:buNone/>
                      </a:pPr>
                      <a:r>
                        <a:rPr lang="en" sz="1100" b="1"/>
                        <a:t>$165</a:t>
                      </a:r>
                      <a:endParaRPr sz="1100" b="1"/>
                    </a:p>
                  </a:txBody>
                  <a:tcPr marL="91425" marR="91425" marT="91425" marB="91425">
                    <a:solidFill>
                      <a:srgbClr val="F2F2F2"/>
                    </a:solidFill>
                  </a:tcPr>
                </a:tc>
                <a:extLst>
                  <a:ext uri="{0D108BD9-81ED-4DB2-BD59-A6C34878D82A}">
                    <a16:rowId xmlns:a16="http://schemas.microsoft.com/office/drawing/2014/main" val="10011"/>
                  </a:ext>
                </a:extLst>
              </a:tr>
            </a:tbl>
          </a:graphicData>
        </a:graphic>
      </p:graphicFrame>
      <p:sp>
        <p:nvSpPr>
          <p:cNvPr id="1171" name="Google Shape;1171;p64"/>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65"/>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Budget: Testing</a:t>
            </a:r>
            <a:endParaRPr/>
          </a:p>
        </p:txBody>
      </p:sp>
      <p:sp>
        <p:nvSpPr>
          <p:cNvPr id="1177" name="Google Shape;1177;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
        <p:nvSpPr>
          <p:cNvPr id="1178" name="Google Shape;1178;p65"/>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179" name="Google Shape;1179;p65"/>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180" name="Google Shape;1180;p65"/>
          <p:cNvSpPr/>
          <p:nvPr/>
        </p:nvSpPr>
        <p:spPr>
          <a:xfrm>
            <a:off x="2971200" y="4663225"/>
            <a:ext cx="1532400" cy="3936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5"/>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graphicFrame>
        <p:nvGraphicFramePr>
          <p:cNvPr id="1182" name="Google Shape;1182;p65"/>
          <p:cNvGraphicFramePr/>
          <p:nvPr/>
        </p:nvGraphicFramePr>
        <p:xfrm>
          <a:off x="311700" y="937575"/>
          <a:ext cx="8160750" cy="3322020"/>
        </p:xfrm>
        <a:graphic>
          <a:graphicData uri="http://schemas.openxmlformats.org/drawingml/2006/table">
            <a:tbl>
              <a:tblPr>
                <a:noFill/>
                <a:tableStyleId>{B2F38D85-F547-4F7B-9B82-5784A237A3E8}</a:tableStyleId>
              </a:tblPr>
              <a:tblGrid>
                <a:gridCol w="2720250">
                  <a:extLst>
                    <a:ext uri="{9D8B030D-6E8A-4147-A177-3AD203B41FA5}">
                      <a16:colId xmlns:a16="http://schemas.microsoft.com/office/drawing/2014/main" val="20000"/>
                    </a:ext>
                  </a:extLst>
                </a:gridCol>
                <a:gridCol w="2720250">
                  <a:extLst>
                    <a:ext uri="{9D8B030D-6E8A-4147-A177-3AD203B41FA5}">
                      <a16:colId xmlns:a16="http://schemas.microsoft.com/office/drawing/2014/main" val="20001"/>
                    </a:ext>
                  </a:extLst>
                </a:gridCol>
                <a:gridCol w="2720250">
                  <a:extLst>
                    <a:ext uri="{9D8B030D-6E8A-4147-A177-3AD203B41FA5}">
                      <a16:colId xmlns:a16="http://schemas.microsoft.com/office/drawing/2014/main" val="20002"/>
                    </a:ext>
                  </a:extLst>
                </a:gridCol>
              </a:tblGrid>
              <a:tr h="267000">
                <a:tc>
                  <a:txBody>
                    <a:bodyPr/>
                    <a:lstStyle/>
                    <a:p>
                      <a:pPr marL="0" lvl="0" indent="0" algn="l" rtl="0">
                        <a:spcBef>
                          <a:spcPts val="0"/>
                        </a:spcBef>
                        <a:spcAft>
                          <a:spcPts val="0"/>
                        </a:spcAft>
                        <a:buNone/>
                      </a:pPr>
                      <a:r>
                        <a:rPr lang="en" sz="1200" b="1"/>
                        <a:t>Subsystem</a:t>
                      </a:r>
                      <a:endParaRPr sz="1200" b="1"/>
                    </a:p>
                  </a:txBody>
                  <a:tcPr marL="91425" marR="91425" marT="91425" marB="91425">
                    <a:lnB w="38100"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200" b="1"/>
                        <a:t>Component</a:t>
                      </a:r>
                      <a:endParaRPr sz="1200" b="1"/>
                    </a:p>
                  </a:txBody>
                  <a:tcPr marL="91425" marR="91425" marT="91425" marB="91425">
                    <a:lnB w="38100"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200" b="1"/>
                        <a:t>Cost</a:t>
                      </a:r>
                      <a:endParaRPr sz="1200" b="1"/>
                    </a:p>
                  </a:txBody>
                  <a:tcPr marL="91425" marR="91425" marT="91425" marB="91425">
                    <a:lnB w="38100" cap="flat" cmpd="sng">
                      <a:solidFill>
                        <a:srgbClr val="9E9E9E"/>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267000">
                <a:tc rowSpan="4">
                  <a:txBody>
                    <a:bodyPr/>
                    <a:lstStyle/>
                    <a:p>
                      <a:pPr marL="0" lvl="0" indent="0" algn="l" rtl="0">
                        <a:spcBef>
                          <a:spcPts val="0"/>
                        </a:spcBef>
                        <a:spcAft>
                          <a:spcPts val="0"/>
                        </a:spcAft>
                        <a:buNone/>
                      </a:pPr>
                      <a:r>
                        <a:rPr lang="en" sz="1200" b="1"/>
                        <a:t>Darkroom</a:t>
                      </a:r>
                      <a:endParaRPr sz="1200" b="1"/>
                    </a:p>
                  </a:txBody>
                  <a:tcPr marL="91425" marR="91425" marT="91425" marB="91425">
                    <a:lnT w="38100" cap="flat" cmpd="sng">
                      <a:solidFill>
                        <a:srgbClr val="9E9E9E"/>
                      </a:solidFill>
                      <a:prstDash val="solid"/>
                      <a:round/>
                      <a:headEnd type="none" w="sm" len="sm"/>
                      <a:tailEnd type="none" w="sm" len="sm"/>
                    </a:lnT>
                    <a:solidFill>
                      <a:srgbClr val="F2F2F2"/>
                    </a:solidFill>
                  </a:tcPr>
                </a:tc>
                <a:tc>
                  <a:txBody>
                    <a:bodyPr/>
                    <a:lstStyle/>
                    <a:p>
                      <a:pPr marL="0" lvl="0" indent="0" algn="l" rtl="0">
                        <a:spcBef>
                          <a:spcPts val="0"/>
                        </a:spcBef>
                        <a:spcAft>
                          <a:spcPts val="0"/>
                        </a:spcAft>
                        <a:buNone/>
                      </a:pPr>
                      <a:r>
                        <a:rPr lang="en" sz="900"/>
                        <a:t>Collimator</a:t>
                      </a:r>
                      <a:endParaRPr sz="900"/>
                    </a:p>
                  </a:txBody>
                  <a:tcPr marL="91425" marR="91425" marT="91425" marB="91425">
                    <a:lnT w="38100" cap="flat" cmpd="sng">
                      <a:solidFill>
                        <a:srgbClr val="9E9E9E"/>
                      </a:solidFill>
                      <a:prstDash val="solid"/>
                      <a:round/>
                      <a:headEnd type="none" w="sm" len="sm"/>
                      <a:tailEnd type="none" w="sm" len="sm"/>
                    </a:lnT>
                    <a:solidFill>
                      <a:srgbClr val="F2F2F2"/>
                    </a:solidFill>
                  </a:tcPr>
                </a:tc>
                <a:tc>
                  <a:txBody>
                    <a:bodyPr/>
                    <a:lstStyle/>
                    <a:p>
                      <a:pPr marL="0" lvl="0" indent="0" algn="l" rtl="0">
                        <a:spcBef>
                          <a:spcPts val="0"/>
                        </a:spcBef>
                        <a:spcAft>
                          <a:spcPts val="0"/>
                        </a:spcAft>
                        <a:buNone/>
                      </a:pPr>
                      <a:r>
                        <a:rPr lang="en" sz="900"/>
                        <a:t>$6-$70</a:t>
                      </a:r>
                      <a:endParaRPr sz="900"/>
                    </a:p>
                  </a:txBody>
                  <a:tcPr marL="91425" marR="91425" marT="91425" marB="91425">
                    <a:lnT w="38100" cap="flat" cmpd="sng">
                      <a:solidFill>
                        <a:srgbClr val="9E9E9E"/>
                      </a:solidFill>
                      <a:prstDash val="solid"/>
                      <a:round/>
                      <a:headEnd type="none" w="sm" len="sm"/>
                      <a:tailEnd type="none" w="sm" len="sm"/>
                    </a:lnT>
                    <a:solidFill>
                      <a:srgbClr val="F2F2F2"/>
                    </a:solidFill>
                  </a:tcPr>
                </a:tc>
                <a:extLst>
                  <a:ext uri="{0D108BD9-81ED-4DB2-BD59-A6C34878D82A}">
                    <a16:rowId xmlns:a16="http://schemas.microsoft.com/office/drawing/2014/main" val="10001"/>
                  </a:ext>
                </a:extLst>
              </a:tr>
              <a:tr h="267000">
                <a:tc vMerge="1">
                  <a:txBody>
                    <a:bodyPr/>
                    <a:lstStyle/>
                    <a:p>
                      <a:endParaRPr lang="en-US"/>
                    </a:p>
                  </a:txBody>
                  <a:tcPr/>
                </a:tc>
                <a:tc>
                  <a:txBody>
                    <a:bodyPr/>
                    <a:lstStyle/>
                    <a:p>
                      <a:pPr marL="0" lvl="0" indent="0" algn="l" rtl="0">
                        <a:spcBef>
                          <a:spcPts val="0"/>
                        </a:spcBef>
                        <a:spcAft>
                          <a:spcPts val="0"/>
                        </a:spcAft>
                        <a:buNone/>
                      </a:pPr>
                      <a:r>
                        <a:rPr lang="en" sz="900"/>
                        <a:t>Rotation Device</a:t>
                      </a:r>
                      <a:endParaRPr sz="900"/>
                    </a:p>
                  </a:txBody>
                  <a:tcPr marL="91425" marR="91425" marT="91425" marB="91425">
                    <a:solidFill>
                      <a:srgbClr val="F2F2F2"/>
                    </a:solidFill>
                  </a:tcPr>
                </a:tc>
                <a:tc>
                  <a:txBody>
                    <a:bodyPr/>
                    <a:lstStyle/>
                    <a:p>
                      <a:pPr marL="0" lvl="0" indent="0" algn="l" rtl="0">
                        <a:spcBef>
                          <a:spcPts val="0"/>
                        </a:spcBef>
                        <a:spcAft>
                          <a:spcPts val="0"/>
                        </a:spcAft>
                        <a:buNone/>
                      </a:pPr>
                      <a:r>
                        <a:rPr lang="en" sz="900"/>
                        <a:t>~$80-$200</a:t>
                      </a:r>
                      <a:endParaRPr sz="900"/>
                    </a:p>
                  </a:txBody>
                  <a:tcPr marL="91425" marR="91425" marT="91425" marB="91425">
                    <a:solidFill>
                      <a:srgbClr val="F2F2F2"/>
                    </a:solidFill>
                  </a:tcPr>
                </a:tc>
                <a:extLst>
                  <a:ext uri="{0D108BD9-81ED-4DB2-BD59-A6C34878D82A}">
                    <a16:rowId xmlns:a16="http://schemas.microsoft.com/office/drawing/2014/main" val="10002"/>
                  </a:ext>
                </a:extLst>
              </a:tr>
              <a:tr h="267000">
                <a:tc vMerge="1">
                  <a:txBody>
                    <a:bodyPr/>
                    <a:lstStyle/>
                    <a:p>
                      <a:endParaRPr lang="en-US"/>
                    </a:p>
                  </a:txBody>
                  <a:tcPr/>
                </a:tc>
                <a:tc>
                  <a:txBody>
                    <a:bodyPr/>
                    <a:lstStyle/>
                    <a:p>
                      <a:pPr marL="0" lvl="0" indent="0" algn="l" rtl="0">
                        <a:spcBef>
                          <a:spcPts val="0"/>
                        </a:spcBef>
                        <a:spcAft>
                          <a:spcPts val="0"/>
                        </a:spcAft>
                        <a:buNone/>
                      </a:pPr>
                      <a:r>
                        <a:rPr lang="en" sz="900"/>
                        <a:t>Dark room materials</a:t>
                      </a:r>
                      <a:endParaRPr sz="900"/>
                    </a:p>
                  </a:txBody>
                  <a:tcPr marL="91425" marR="91425" marT="91425" marB="91425">
                    <a:solidFill>
                      <a:srgbClr val="F2F2F2"/>
                    </a:solidFill>
                  </a:tcPr>
                </a:tc>
                <a:tc>
                  <a:txBody>
                    <a:bodyPr/>
                    <a:lstStyle/>
                    <a:p>
                      <a:pPr marL="0" lvl="0" indent="0" algn="l" rtl="0">
                        <a:spcBef>
                          <a:spcPts val="0"/>
                        </a:spcBef>
                        <a:spcAft>
                          <a:spcPts val="0"/>
                        </a:spcAft>
                        <a:buNone/>
                      </a:pPr>
                      <a:r>
                        <a:rPr lang="en" sz="900"/>
                        <a:t>&lt;$30?</a:t>
                      </a:r>
                      <a:endParaRPr sz="900"/>
                    </a:p>
                  </a:txBody>
                  <a:tcPr marL="91425" marR="91425" marT="91425" marB="91425">
                    <a:solidFill>
                      <a:srgbClr val="F2F2F2"/>
                    </a:solidFill>
                  </a:tcPr>
                </a:tc>
                <a:extLst>
                  <a:ext uri="{0D108BD9-81ED-4DB2-BD59-A6C34878D82A}">
                    <a16:rowId xmlns:a16="http://schemas.microsoft.com/office/drawing/2014/main" val="10003"/>
                  </a:ext>
                </a:extLst>
              </a:tr>
              <a:tr h="267000">
                <a:tc vMerge="1">
                  <a:txBody>
                    <a:bodyPr/>
                    <a:lstStyle/>
                    <a:p>
                      <a:endParaRPr lang="en-US"/>
                    </a:p>
                  </a:txBody>
                  <a:tcPr/>
                </a:tc>
                <a:tc>
                  <a:txBody>
                    <a:bodyPr/>
                    <a:lstStyle/>
                    <a:p>
                      <a:pPr marL="0" lvl="0" indent="0" algn="l" rtl="0">
                        <a:spcBef>
                          <a:spcPts val="0"/>
                        </a:spcBef>
                        <a:spcAft>
                          <a:spcPts val="0"/>
                        </a:spcAft>
                        <a:buNone/>
                      </a:pPr>
                      <a:r>
                        <a:rPr lang="en" sz="900"/>
                        <a:t>Monitor: Likely/worst scenario</a:t>
                      </a:r>
                      <a:endParaRPr sz="900"/>
                    </a:p>
                  </a:txBody>
                  <a:tcPr marL="91425" marR="91425" marT="91425" marB="91425">
                    <a:solidFill>
                      <a:srgbClr val="F2F2F2"/>
                    </a:solidFill>
                  </a:tcPr>
                </a:tc>
                <a:tc>
                  <a:txBody>
                    <a:bodyPr/>
                    <a:lstStyle/>
                    <a:p>
                      <a:pPr marL="0" lvl="0" indent="0" algn="l" rtl="0">
                        <a:spcBef>
                          <a:spcPts val="0"/>
                        </a:spcBef>
                        <a:spcAft>
                          <a:spcPts val="0"/>
                        </a:spcAft>
                        <a:buNone/>
                      </a:pPr>
                      <a:r>
                        <a:rPr lang="en" sz="900"/>
                        <a:t>$0/$1000</a:t>
                      </a:r>
                      <a:endParaRPr sz="900"/>
                    </a:p>
                  </a:txBody>
                  <a:tcPr marL="91425" marR="91425" marT="91425" marB="91425">
                    <a:solidFill>
                      <a:srgbClr val="F2F2F2"/>
                    </a:solidFill>
                  </a:tcPr>
                </a:tc>
                <a:extLst>
                  <a:ext uri="{0D108BD9-81ED-4DB2-BD59-A6C34878D82A}">
                    <a16:rowId xmlns:a16="http://schemas.microsoft.com/office/drawing/2014/main" val="10004"/>
                  </a:ext>
                </a:extLst>
              </a:tr>
              <a:tr h="244750">
                <a:tc gridSpan="2">
                  <a:txBody>
                    <a:bodyPr/>
                    <a:lstStyle/>
                    <a:p>
                      <a:pPr marL="0" lvl="0" indent="0" algn="l" rtl="0">
                        <a:spcBef>
                          <a:spcPts val="0"/>
                        </a:spcBef>
                        <a:spcAft>
                          <a:spcPts val="0"/>
                        </a:spcAft>
                        <a:buNone/>
                      </a:pPr>
                      <a:r>
                        <a:rPr lang="en" sz="1000" b="1"/>
                        <a:t>Total (Excluding monitor)</a:t>
                      </a:r>
                      <a:endParaRPr sz="1000" b="1"/>
                    </a:p>
                  </a:txBody>
                  <a:tcPr marL="91425" marR="91425" marT="91425" marB="91425">
                    <a:solidFill>
                      <a:srgbClr val="F2F2F2"/>
                    </a:solidFill>
                  </a:tcPr>
                </a:tc>
                <a:tc hMerge="1">
                  <a:txBody>
                    <a:bodyPr/>
                    <a:lstStyle/>
                    <a:p>
                      <a:endParaRPr lang="en-US"/>
                    </a:p>
                  </a:txBody>
                  <a:tcPr/>
                </a:tc>
                <a:tc>
                  <a:txBody>
                    <a:bodyPr/>
                    <a:lstStyle/>
                    <a:p>
                      <a:pPr marL="0" lvl="0" indent="0" algn="l" rtl="0">
                        <a:spcBef>
                          <a:spcPts val="0"/>
                        </a:spcBef>
                        <a:spcAft>
                          <a:spcPts val="0"/>
                        </a:spcAft>
                        <a:buNone/>
                      </a:pPr>
                      <a:r>
                        <a:rPr lang="en" sz="1000" b="1"/>
                        <a:t>&lt;$300</a:t>
                      </a:r>
                      <a:endParaRPr sz="1000" b="1"/>
                    </a:p>
                  </a:txBody>
                  <a:tcPr marL="91425" marR="91425" marT="91425" marB="91425">
                    <a:solidFill>
                      <a:srgbClr val="F2F2F2"/>
                    </a:solidFill>
                  </a:tcPr>
                </a:tc>
                <a:extLst>
                  <a:ext uri="{0D108BD9-81ED-4DB2-BD59-A6C34878D82A}">
                    <a16:rowId xmlns:a16="http://schemas.microsoft.com/office/drawing/2014/main" val="10005"/>
                  </a:ext>
                </a:extLst>
              </a:tr>
              <a:tr h="0">
                <a:tc rowSpan="2">
                  <a:txBody>
                    <a:bodyPr/>
                    <a:lstStyle/>
                    <a:p>
                      <a:pPr marL="0" lvl="0" indent="0" algn="l" rtl="0">
                        <a:spcBef>
                          <a:spcPts val="0"/>
                        </a:spcBef>
                        <a:spcAft>
                          <a:spcPts val="0"/>
                        </a:spcAft>
                        <a:buNone/>
                      </a:pPr>
                      <a:r>
                        <a:rPr lang="en" sz="1200" b="1"/>
                        <a:t>Night Sky</a:t>
                      </a:r>
                      <a:endParaRPr sz="1200" b="1"/>
                    </a:p>
                  </a:txBody>
                  <a:tcPr marL="91425" marR="91425" marT="91425" marB="91425">
                    <a:solidFill>
                      <a:srgbClr val="F2F2F2"/>
                    </a:solidFill>
                  </a:tcPr>
                </a:tc>
                <a:tc>
                  <a:txBody>
                    <a:bodyPr/>
                    <a:lstStyle/>
                    <a:p>
                      <a:pPr marL="0" lvl="0" indent="0" algn="l" rtl="0">
                        <a:spcBef>
                          <a:spcPts val="0"/>
                        </a:spcBef>
                        <a:spcAft>
                          <a:spcPts val="0"/>
                        </a:spcAft>
                        <a:buNone/>
                      </a:pPr>
                      <a:r>
                        <a:rPr lang="en" sz="900"/>
                        <a:t>Rotation Device</a:t>
                      </a:r>
                      <a:endParaRPr sz="900"/>
                    </a:p>
                  </a:txBody>
                  <a:tcPr marL="91425" marR="91425" marT="91425" marB="91425">
                    <a:solidFill>
                      <a:srgbClr val="F2F2F2"/>
                    </a:solidFill>
                  </a:tcPr>
                </a:tc>
                <a:tc>
                  <a:txBody>
                    <a:bodyPr/>
                    <a:lstStyle/>
                    <a:p>
                      <a:pPr marL="0" lvl="0" indent="0" algn="l" rtl="0">
                        <a:spcBef>
                          <a:spcPts val="0"/>
                        </a:spcBef>
                        <a:spcAft>
                          <a:spcPts val="0"/>
                        </a:spcAft>
                        <a:buNone/>
                      </a:pPr>
                      <a:r>
                        <a:rPr lang="en" sz="900"/>
                        <a:t>~$80-$200</a:t>
                      </a:r>
                      <a:endParaRPr sz="900"/>
                    </a:p>
                  </a:txBody>
                  <a:tcPr marL="91425" marR="91425" marT="91425" marB="91425">
                    <a:solidFill>
                      <a:srgbClr val="F2F2F2"/>
                    </a:solidFill>
                  </a:tcPr>
                </a:tc>
                <a:extLst>
                  <a:ext uri="{0D108BD9-81ED-4DB2-BD59-A6C34878D82A}">
                    <a16:rowId xmlns:a16="http://schemas.microsoft.com/office/drawing/2014/main" val="10006"/>
                  </a:ext>
                </a:extLst>
              </a:tr>
              <a:tr h="0">
                <a:tc vMerge="1">
                  <a:txBody>
                    <a:bodyPr/>
                    <a:lstStyle/>
                    <a:p>
                      <a:endParaRPr lang="en-US"/>
                    </a:p>
                  </a:txBody>
                  <a:tcPr/>
                </a:tc>
                <a:tc>
                  <a:txBody>
                    <a:bodyPr/>
                    <a:lstStyle/>
                    <a:p>
                      <a:pPr marL="0" lvl="0" indent="0" algn="l" rtl="0">
                        <a:spcBef>
                          <a:spcPts val="0"/>
                        </a:spcBef>
                        <a:spcAft>
                          <a:spcPts val="0"/>
                        </a:spcAft>
                        <a:buNone/>
                      </a:pPr>
                      <a:r>
                        <a:rPr lang="en" sz="900"/>
                        <a:t>Outdoor trip and software for verification</a:t>
                      </a:r>
                      <a:endParaRPr sz="900"/>
                    </a:p>
                  </a:txBody>
                  <a:tcPr marL="91425" marR="91425" marT="91425" marB="91425">
                    <a:solidFill>
                      <a:srgbClr val="F2F2F2"/>
                    </a:solidFill>
                  </a:tcPr>
                </a:tc>
                <a:tc>
                  <a:txBody>
                    <a:bodyPr/>
                    <a:lstStyle/>
                    <a:p>
                      <a:pPr marL="0" lvl="0" indent="0" algn="l" rtl="0">
                        <a:spcBef>
                          <a:spcPts val="0"/>
                        </a:spcBef>
                        <a:spcAft>
                          <a:spcPts val="0"/>
                        </a:spcAft>
                        <a:buNone/>
                      </a:pPr>
                      <a:r>
                        <a:rPr lang="en" sz="900"/>
                        <a:t>~$10 per trip (Gas)</a:t>
                      </a:r>
                      <a:endParaRPr sz="900"/>
                    </a:p>
                  </a:txBody>
                  <a:tcPr marL="91425" marR="91425" marT="91425" marB="91425">
                    <a:solidFill>
                      <a:srgbClr val="F2F2F2"/>
                    </a:solidFill>
                  </a:tcPr>
                </a:tc>
                <a:extLst>
                  <a:ext uri="{0D108BD9-81ED-4DB2-BD59-A6C34878D82A}">
                    <a16:rowId xmlns:a16="http://schemas.microsoft.com/office/drawing/2014/main" val="10007"/>
                  </a:ext>
                </a:extLst>
              </a:tr>
              <a:tr h="267000">
                <a:tc gridSpan="2">
                  <a:txBody>
                    <a:bodyPr/>
                    <a:lstStyle/>
                    <a:p>
                      <a:pPr marL="0" lvl="0" indent="0" algn="l" rtl="0">
                        <a:spcBef>
                          <a:spcPts val="0"/>
                        </a:spcBef>
                        <a:spcAft>
                          <a:spcPts val="0"/>
                        </a:spcAft>
                        <a:buNone/>
                      </a:pPr>
                      <a:r>
                        <a:rPr lang="en" sz="1000" b="1"/>
                        <a:t>Total (Excluding Rotation motor since it is purchased for the other method already)</a:t>
                      </a:r>
                      <a:endParaRPr sz="1000" b="1"/>
                    </a:p>
                  </a:txBody>
                  <a:tcPr marL="91425" marR="91425" marT="91425" marB="91425">
                    <a:solidFill>
                      <a:srgbClr val="F2F2F2"/>
                    </a:solidFill>
                  </a:tcPr>
                </a:tc>
                <a:tc hMerge="1">
                  <a:txBody>
                    <a:bodyPr/>
                    <a:lstStyle/>
                    <a:p>
                      <a:endParaRPr lang="en-US"/>
                    </a:p>
                  </a:txBody>
                  <a:tcPr/>
                </a:tc>
                <a:tc>
                  <a:txBody>
                    <a:bodyPr/>
                    <a:lstStyle/>
                    <a:p>
                      <a:pPr marL="0" lvl="0" indent="0" algn="l" rtl="0">
                        <a:spcBef>
                          <a:spcPts val="0"/>
                        </a:spcBef>
                        <a:spcAft>
                          <a:spcPts val="0"/>
                        </a:spcAft>
                        <a:buNone/>
                      </a:pPr>
                      <a:r>
                        <a:rPr lang="en" sz="1000" b="1"/>
                        <a:t>&lt;$50</a:t>
                      </a:r>
                      <a:endParaRPr sz="1000" b="1"/>
                    </a:p>
                  </a:txBody>
                  <a:tcPr marL="91425" marR="91425" marT="91425" marB="91425">
                    <a:solidFill>
                      <a:srgbClr val="F2F2F2"/>
                    </a:solidFill>
                  </a:tcPr>
                </a:tc>
                <a:extLst>
                  <a:ext uri="{0D108BD9-81ED-4DB2-BD59-A6C34878D82A}">
                    <a16:rowId xmlns:a16="http://schemas.microsoft.com/office/drawing/2014/main" val="10008"/>
                  </a:ext>
                </a:extLst>
              </a:tr>
              <a:tr h="267000">
                <a:tc gridSpan="2">
                  <a:txBody>
                    <a:bodyPr/>
                    <a:lstStyle/>
                    <a:p>
                      <a:pPr marL="0" lvl="0" indent="0" algn="l" rtl="0">
                        <a:spcBef>
                          <a:spcPts val="0"/>
                        </a:spcBef>
                        <a:spcAft>
                          <a:spcPts val="0"/>
                        </a:spcAft>
                        <a:buNone/>
                      </a:pPr>
                      <a:r>
                        <a:rPr lang="en" sz="1200" b="1"/>
                        <a:t>Total</a:t>
                      </a:r>
                      <a:endParaRPr sz="1200" b="1"/>
                    </a:p>
                  </a:txBody>
                  <a:tcPr marL="91425" marR="91425" marT="91425" marB="91425">
                    <a:solidFill>
                      <a:srgbClr val="F2F2F2"/>
                    </a:solidFill>
                  </a:tcPr>
                </a:tc>
                <a:tc hMerge="1">
                  <a:txBody>
                    <a:bodyPr/>
                    <a:lstStyle/>
                    <a:p>
                      <a:endParaRPr lang="en-US"/>
                    </a:p>
                  </a:txBody>
                  <a:tcPr/>
                </a:tc>
                <a:tc>
                  <a:txBody>
                    <a:bodyPr/>
                    <a:lstStyle/>
                    <a:p>
                      <a:pPr marL="0" lvl="0" indent="0" algn="l" rtl="0">
                        <a:spcBef>
                          <a:spcPts val="0"/>
                        </a:spcBef>
                        <a:spcAft>
                          <a:spcPts val="0"/>
                        </a:spcAft>
                        <a:buNone/>
                      </a:pPr>
                      <a:r>
                        <a:rPr lang="en" sz="1200" b="1"/>
                        <a:t>&lt;$350</a:t>
                      </a:r>
                      <a:endParaRPr sz="1200" b="1"/>
                    </a:p>
                  </a:txBody>
                  <a:tcPr marL="91425" marR="91425" marT="91425" marB="91425">
                    <a:solidFill>
                      <a:srgbClr val="F2F2F2"/>
                    </a:solidFill>
                  </a:tcPr>
                </a:tc>
                <a:extLst>
                  <a:ext uri="{0D108BD9-81ED-4DB2-BD59-A6C34878D82A}">
                    <a16:rowId xmlns:a16="http://schemas.microsoft.com/office/drawing/2014/main" val="10009"/>
                  </a:ext>
                </a:extLst>
              </a:tr>
            </a:tbl>
          </a:graphicData>
        </a:graphic>
      </p:graphicFrame>
      <p:sp>
        <p:nvSpPr>
          <p:cNvPr id="1183" name="Google Shape;1183;p65"/>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66"/>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Budget: Mass</a:t>
            </a:r>
            <a:endParaRPr/>
          </a:p>
        </p:txBody>
      </p:sp>
      <p:sp>
        <p:nvSpPr>
          <p:cNvPr id="1189" name="Google Shape;1189;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sp>
        <p:nvSpPr>
          <p:cNvPr id="1190" name="Google Shape;1190;p66"/>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191" name="Google Shape;1191;p66"/>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192" name="Google Shape;1192;p66"/>
          <p:cNvSpPr/>
          <p:nvPr/>
        </p:nvSpPr>
        <p:spPr>
          <a:xfrm>
            <a:off x="2971200" y="4663225"/>
            <a:ext cx="1532400" cy="3936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66"/>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graphicFrame>
        <p:nvGraphicFramePr>
          <p:cNvPr id="1194" name="Google Shape;1194;p66"/>
          <p:cNvGraphicFramePr/>
          <p:nvPr/>
        </p:nvGraphicFramePr>
        <p:xfrm>
          <a:off x="311700" y="905425"/>
          <a:ext cx="8160750" cy="3642030"/>
        </p:xfrm>
        <a:graphic>
          <a:graphicData uri="http://schemas.openxmlformats.org/drawingml/2006/table">
            <a:tbl>
              <a:tblPr>
                <a:noFill/>
                <a:tableStyleId>{B2F38D85-F547-4F7B-9B82-5784A237A3E8}</a:tableStyleId>
              </a:tblPr>
              <a:tblGrid>
                <a:gridCol w="2720250">
                  <a:extLst>
                    <a:ext uri="{9D8B030D-6E8A-4147-A177-3AD203B41FA5}">
                      <a16:colId xmlns:a16="http://schemas.microsoft.com/office/drawing/2014/main" val="20000"/>
                    </a:ext>
                  </a:extLst>
                </a:gridCol>
                <a:gridCol w="2720250">
                  <a:extLst>
                    <a:ext uri="{9D8B030D-6E8A-4147-A177-3AD203B41FA5}">
                      <a16:colId xmlns:a16="http://schemas.microsoft.com/office/drawing/2014/main" val="20001"/>
                    </a:ext>
                  </a:extLst>
                </a:gridCol>
                <a:gridCol w="2720250">
                  <a:extLst>
                    <a:ext uri="{9D8B030D-6E8A-4147-A177-3AD203B41FA5}">
                      <a16:colId xmlns:a16="http://schemas.microsoft.com/office/drawing/2014/main" val="20002"/>
                    </a:ext>
                  </a:extLst>
                </a:gridCol>
              </a:tblGrid>
              <a:tr h="330550">
                <a:tc>
                  <a:txBody>
                    <a:bodyPr/>
                    <a:lstStyle/>
                    <a:p>
                      <a:pPr marL="0" lvl="0" indent="0" algn="l" rtl="0">
                        <a:spcBef>
                          <a:spcPts val="0"/>
                        </a:spcBef>
                        <a:spcAft>
                          <a:spcPts val="0"/>
                        </a:spcAft>
                        <a:buNone/>
                      </a:pPr>
                      <a:r>
                        <a:rPr lang="en" sz="1200" b="1"/>
                        <a:t>Subsystem</a:t>
                      </a:r>
                      <a:endParaRPr sz="1200" b="1"/>
                    </a:p>
                  </a:txBody>
                  <a:tcPr marL="91425" marR="91425" marT="91425" marB="91425">
                    <a:lnB w="38100"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200" b="1"/>
                        <a:t>Component</a:t>
                      </a:r>
                      <a:endParaRPr sz="1200" b="1"/>
                    </a:p>
                  </a:txBody>
                  <a:tcPr marL="91425" marR="91425" marT="91425" marB="91425">
                    <a:lnB w="38100"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1200" b="1"/>
                        <a:t>Weight</a:t>
                      </a:r>
                      <a:endParaRPr sz="1200" b="1"/>
                    </a:p>
                  </a:txBody>
                  <a:tcPr marL="91425" marR="91425" marT="91425" marB="91425">
                    <a:lnB w="38100" cap="flat" cmpd="sng">
                      <a:solidFill>
                        <a:srgbClr val="9E9E9E"/>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267000">
                <a:tc rowSpan="2">
                  <a:txBody>
                    <a:bodyPr/>
                    <a:lstStyle/>
                    <a:p>
                      <a:pPr marL="0" lvl="0" indent="0" algn="l" rtl="0">
                        <a:spcBef>
                          <a:spcPts val="0"/>
                        </a:spcBef>
                        <a:spcAft>
                          <a:spcPts val="0"/>
                        </a:spcAft>
                        <a:buNone/>
                      </a:pPr>
                      <a:r>
                        <a:rPr lang="en" sz="1000" b="1"/>
                        <a:t>Optics</a:t>
                      </a:r>
                      <a:endParaRPr sz="1000" b="1"/>
                    </a:p>
                  </a:txBody>
                  <a:tcPr marL="91425" marR="91425" marT="91425" marB="91425">
                    <a:lnT w="38100" cap="flat" cmpd="sng">
                      <a:solidFill>
                        <a:srgbClr val="9E9E9E"/>
                      </a:solidFill>
                      <a:prstDash val="solid"/>
                      <a:round/>
                      <a:headEnd type="none" w="sm" len="sm"/>
                      <a:tailEnd type="none" w="sm" len="sm"/>
                    </a:lnT>
                    <a:solidFill>
                      <a:srgbClr val="F2F2F2"/>
                    </a:solidFill>
                  </a:tcPr>
                </a:tc>
                <a:tc>
                  <a:txBody>
                    <a:bodyPr/>
                    <a:lstStyle/>
                    <a:p>
                      <a:pPr marL="0" lvl="0" indent="0" algn="l" rtl="0">
                        <a:spcBef>
                          <a:spcPts val="0"/>
                        </a:spcBef>
                        <a:spcAft>
                          <a:spcPts val="0"/>
                        </a:spcAft>
                        <a:buNone/>
                      </a:pPr>
                      <a:r>
                        <a:rPr lang="en" sz="900"/>
                        <a:t>Lens</a:t>
                      </a:r>
                      <a:endParaRPr sz="900"/>
                    </a:p>
                  </a:txBody>
                  <a:tcPr marL="91425" marR="91425" marT="91425" marB="91425">
                    <a:lnT w="38100" cap="flat" cmpd="sng">
                      <a:solidFill>
                        <a:srgbClr val="9E9E9E"/>
                      </a:solidFill>
                      <a:prstDash val="solid"/>
                      <a:round/>
                      <a:headEnd type="none" w="sm" len="sm"/>
                      <a:tailEnd type="none" w="sm" len="sm"/>
                    </a:lnT>
                    <a:solidFill>
                      <a:srgbClr val="F2F2F2"/>
                    </a:solidFill>
                  </a:tcPr>
                </a:tc>
                <a:tc>
                  <a:txBody>
                    <a:bodyPr/>
                    <a:lstStyle/>
                    <a:p>
                      <a:pPr marL="0" lvl="0" indent="0" algn="l" rtl="0">
                        <a:spcBef>
                          <a:spcPts val="0"/>
                        </a:spcBef>
                        <a:spcAft>
                          <a:spcPts val="0"/>
                        </a:spcAft>
                        <a:buNone/>
                      </a:pPr>
                      <a:r>
                        <a:rPr lang="en" sz="900"/>
                        <a:t>6g</a:t>
                      </a:r>
                      <a:endParaRPr sz="900"/>
                    </a:p>
                  </a:txBody>
                  <a:tcPr marL="91425" marR="91425" marT="91425" marB="91425">
                    <a:lnT w="38100" cap="flat" cmpd="sng">
                      <a:solidFill>
                        <a:srgbClr val="9E9E9E"/>
                      </a:solidFill>
                      <a:prstDash val="solid"/>
                      <a:round/>
                      <a:headEnd type="none" w="sm" len="sm"/>
                      <a:tailEnd type="none" w="sm" len="sm"/>
                    </a:lnT>
                    <a:solidFill>
                      <a:srgbClr val="F2F2F2"/>
                    </a:solidFill>
                  </a:tcPr>
                </a:tc>
                <a:extLst>
                  <a:ext uri="{0D108BD9-81ED-4DB2-BD59-A6C34878D82A}">
                    <a16:rowId xmlns:a16="http://schemas.microsoft.com/office/drawing/2014/main" val="10001"/>
                  </a:ext>
                </a:extLst>
              </a:tr>
              <a:tr h="267000">
                <a:tc vMerge="1">
                  <a:txBody>
                    <a:bodyPr/>
                    <a:lstStyle/>
                    <a:p>
                      <a:endParaRPr lang="en-US"/>
                    </a:p>
                  </a:txBody>
                  <a:tcPr/>
                </a:tc>
                <a:tc>
                  <a:txBody>
                    <a:bodyPr/>
                    <a:lstStyle/>
                    <a:p>
                      <a:pPr marL="0" lvl="0" indent="0" algn="l" rtl="0">
                        <a:spcBef>
                          <a:spcPts val="0"/>
                        </a:spcBef>
                        <a:spcAft>
                          <a:spcPts val="0"/>
                        </a:spcAft>
                        <a:buNone/>
                      </a:pPr>
                      <a:r>
                        <a:rPr lang="en" sz="900"/>
                        <a:t>Camera Module</a:t>
                      </a:r>
                      <a:endParaRPr sz="900"/>
                    </a:p>
                  </a:txBody>
                  <a:tcPr marL="91425" marR="91425" marT="91425" marB="91425">
                    <a:solidFill>
                      <a:srgbClr val="F2F2F2"/>
                    </a:solidFill>
                  </a:tcPr>
                </a:tc>
                <a:tc>
                  <a:txBody>
                    <a:bodyPr/>
                    <a:lstStyle/>
                    <a:p>
                      <a:pPr marL="0" lvl="0" indent="0" algn="l" rtl="0">
                        <a:spcBef>
                          <a:spcPts val="0"/>
                        </a:spcBef>
                        <a:spcAft>
                          <a:spcPts val="0"/>
                        </a:spcAft>
                        <a:buNone/>
                      </a:pPr>
                      <a:r>
                        <a:rPr lang="en" sz="900"/>
                        <a:t>&lt;5g</a:t>
                      </a:r>
                      <a:endParaRPr sz="900"/>
                    </a:p>
                  </a:txBody>
                  <a:tcPr marL="91425" marR="91425" marT="91425" marB="91425">
                    <a:solidFill>
                      <a:srgbClr val="F2F2F2"/>
                    </a:solidFill>
                  </a:tcPr>
                </a:tc>
                <a:extLst>
                  <a:ext uri="{0D108BD9-81ED-4DB2-BD59-A6C34878D82A}">
                    <a16:rowId xmlns:a16="http://schemas.microsoft.com/office/drawing/2014/main" val="10002"/>
                  </a:ext>
                </a:extLst>
              </a:tr>
              <a:tr h="267000">
                <a:tc>
                  <a:txBody>
                    <a:bodyPr/>
                    <a:lstStyle/>
                    <a:p>
                      <a:pPr marL="0" lvl="0" indent="0" algn="l" rtl="0">
                        <a:spcBef>
                          <a:spcPts val="0"/>
                        </a:spcBef>
                        <a:spcAft>
                          <a:spcPts val="0"/>
                        </a:spcAft>
                        <a:buNone/>
                      </a:pPr>
                      <a:r>
                        <a:rPr lang="en" sz="1000" b="1"/>
                        <a:t>Electronics</a:t>
                      </a:r>
                      <a:endParaRPr sz="1000" b="1"/>
                    </a:p>
                  </a:txBody>
                  <a:tcPr marL="91425" marR="91425" marT="91425" marB="91425">
                    <a:solidFill>
                      <a:srgbClr val="F2F2F2"/>
                    </a:solidFill>
                  </a:tcPr>
                </a:tc>
                <a:tc>
                  <a:txBody>
                    <a:bodyPr/>
                    <a:lstStyle/>
                    <a:p>
                      <a:pPr marL="0" lvl="0" indent="0" algn="l" rtl="0">
                        <a:spcBef>
                          <a:spcPts val="0"/>
                        </a:spcBef>
                        <a:spcAft>
                          <a:spcPts val="0"/>
                        </a:spcAft>
                        <a:buNone/>
                      </a:pPr>
                      <a:r>
                        <a:rPr lang="en" sz="900"/>
                        <a:t>Micro-controller</a:t>
                      </a:r>
                      <a:endParaRPr sz="900"/>
                    </a:p>
                  </a:txBody>
                  <a:tcPr marL="91425" marR="91425" marT="91425" marB="91425">
                    <a:solidFill>
                      <a:srgbClr val="F2F2F2"/>
                    </a:solidFill>
                  </a:tcPr>
                </a:tc>
                <a:tc>
                  <a:txBody>
                    <a:bodyPr/>
                    <a:lstStyle/>
                    <a:p>
                      <a:pPr marL="0" lvl="0" indent="0" algn="l" rtl="0">
                        <a:spcBef>
                          <a:spcPts val="0"/>
                        </a:spcBef>
                        <a:spcAft>
                          <a:spcPts val="0"/>
                        </a:spcAft>
                        <a:buNone/>
                      </a:pPr>
                      <a:r>
                        <a:rPr lang="en" sz="900"/>
                        <a:t>9g</a:t>
                      </a:r>
                      <a:endParaRPr sz="900"/>
                    </a:p>
                  </a:txBody>
                  <a:tcPr marL="91425" marR="91425" marT="91425" marB="91425">
                    <a:solidFill>
                      <a:srgbClr val="F2F2F2"/>
                    </a:solidFill>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1000" b="1"/>
                        <a:t>Baffle</a:t>
                      </a:r>
                      <a:endParaRPr sz="1000" b="1"/>
                    </a:p>
                  </a:txBody>
                  <a:tcPr marL="91425" marR="91425" marT="91425" marB="91425">
                    <a:solidFill>
                      <a:srgbClr val="F2F2F2"/>
                    </a:solidFill>
                  </a:tcPr>
                </a:tc>
                <a:tc>
                  <a:txBody>
                    <a:bodyPr/>
                    <a:lstStyle/>
                    <a:p>
                      <a:pPr marL="0" lvl="0" indent="0" algn="l" rtl="0">
                        <a:spcBef>
                          <a:spcPts val="0"/>
                        </a:spcBef>
                        <a:spcAft>
                          <a:spcPts val="0"/>
                        </a:spcAft>
                        <a:buNone/>
                      </a:pPr>
                      <a:r>
                        <a:rPr lang="en" sz="900"/>
                        <a:t>Baffle + coating</a:t>
                      </a:r>
                      <a:endParaRPr sz="900"/>
                    </a:p>
                  </a:txBody>
                  <a:tcPr marL="91425" marR="91425" marT="91425" marB="91425">
                    <a:solidFill>
                      <a:srgbClr val="F2F2F2"/>
                    </a:solidFill>
                  </a:tcPr>
                </a:tc>
                <a:tc>
                  <a:txBody>
                    <a:bodyPr/>
                    <a:lstStyle/>
                    <a:p>
                      <a:pPr marL="0" lvl="0" indent="0" algn="l" rtl="0">
                        <a:spcBef>
                          <a:spcPts val="0"/>
                        </a:spcBef>
                        <a:spcAft>
                          <a:spcPts val="0"/>
                        </a:spcAft>
                        <a:buNone/>
                      </a:pPr>
                      <a:r>
                        <a:rPr lang="en" sz="900"/>
                        <a:t>50g + 10g </a:t>
                      </a:r>
                      <a:endParaRPr sz="900"/>
                    </a:p>
                  </a:txBody>
                  <a:tcPr marL="91425" marR="91425" marT="91425" marB="91425">
                    <a:solidFill>
                      <a:srgbClr val="F2F2F2"/>
                    </a:solidFill>
                  </a:tcPr>
                </a:tc>
                <a:extLst>
                  <a:ext uri="{0D108BD9-81ED-4DB2-BD59-A6C34878D82A}">
                    <a16:rowId xmlns:a16="http://schemas.microsoft.com/office/drawing/2014/main" val="10004"/>
                  </a:ext>
                </a:extLst>
              </a:tr>
              <a:tr h="267000">
                <a:tc>
                  <a:txBody>
                    <a:bodyPr/>
                    <a:lstStyle/>
                    <a:p>
                      <a:pPr marL="0" lvl="0" indent="0" algn="l" rtl="0">
                        <a:spcBef>
                          <a:spcPts val="0"/>
                        </a:spcBef>
                        <a:spcAft>
                          <a:spcPts val="0"/>
                        </a:spcAft>
                        <a:buNone/>
                      </a:pPr>
                      <a:r>
                        <a:rPr lang="en" sz="1000" b="1"/>
                        <a:t>Enclosure</a:t>
                      </a:r>
                      <a:endParaRPr sz="1000" b="1"/>
                    </a:p>
                  </a:txBody>
                  <a:tcPr marL="91425" marR="91425" marT="91425" marB="91425">
                    <a:solidFill>
                      <a:srgbClr val="F2F2F2"/>
                    </a:solidFill>
                  </a:tcPr>
                </a:tc>
                <a:tc>
                  <a:txBody>
                    <a:bodyPr/>
                    <a:lstStyle/>
                    <a:p>
                      <a:pPr marL="0" lvl="0" indent="0" algn="l" rtl="0">
                        <a:spcBef>
                          <a:spcPts val="0"/>
                        </a:spcBef>
                        <a:spcAft>
                          <a:spcPts val="0"/>
                        </a:spcAft>
                        <a:buNone/>
                      </a:pPr>
                      <a:r>
                        <a:rPr lang="en" sz="900"/>
                        <a:t>Structure + Fasteners + Spacers</a:t>
                      </a:r>
                      <a:endParaRPr sz="900"/>
                    </a:p>
                  </a:txBody>
                  <a:tcPr marL="91425" marR="91425" marT="91425" marB="91425">
                    <a:solidFill>
                      <a:srgbClr val="F2F2F2"/>
                    </a:solidFill>
                  </a:tcPr>
                </a:tc>
                <a:tc>
                  <a:txBody>
                    <a:bodyPr/>
                    <a:lstStyle/>
                    <a:p>
                      <a:pPr marL="0" lvl="0" indent="0" algn="l" rtl="0">
                        <a:spcBef>
                          <a:spcPts val="0"/>
                        </a:spcBef>
                        <a:spcAft>
                          <a:spcPts val="0"/>
                        </a:spcAft>
                        <a:buNone/>
                      </a:pPr>
                      <a:r>
                        <a:rPr lang="en" sz="900"/>
                        <a:t>97g</a:t>
                      </a:r>
                      <a:endParaRPr sz="900"/>
                    </a:p>
                  </a:txBody>
                  <a:tcPr marL="91425" marR="91425" marT="91425" marB="91425">
                    <a:solidFill>
                      <a:srgbClr val="F2F2F2"/>
                    </a:solidFill>
                  </a:tcPr>
                </a:tc>
                <a:extLst>
                  <a:ext uri="{0D108BD9-81ED-4DB2-BD59-A6C34878D82A}">
                    <a16:rowId xmlns:a16="http://schemas.microsoft.com/office/drawing/2014/main" val="10005"/>
                  </a:ext>
                </a:extLst>
              </a:tr>
              <a:tr h="0">
                <a:tc rowSpan="3">
                  <a:txBody>
                    <a:bodyPr/>
                    <a:lstStyle/>
                    <a:p>
                      <a:pPr marL="0" lvl="0" indent="0" algn="l" rtl="0">
                        <a:spcBef>
                          <a:spcPts val="0"/>
                        </a:spcBef>
                        <a:spcAft>
                          <a:spcPts val="0"/>
                        </a:spcAft>
                        <a:buNone/>
                      </a:pPr>
                      <a:r>
                        <a:rPr lang="en" sz="1000" b="1"/>
                        <a:t>Additional</a:t>
                      </a:r>
                      <a:endParaRPr sz="1000" b="1"/>
                    </a:p>
                  </a:txBody>
                  <a:tcPr marL="91425" marR="91425" marT="91425" marB="91425">
                    <a:lnB w="9525" cap="flat" cmpd="sng">
                      <a:solidFill>
                        <a:srgbClr val="9E9E9E"/>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r>
                        <a:rPr lang="en" sz="900"/>
                        <a:t>Wiring + solder </a:t>
                      </a:r>
                      <a:endParaRPr sz="900"/>
                    </a:p>
                  </a:txBody>
                  <a:tcPr marL="91425" marR="91425" marT="91425" marB="91425">
                    <a:solidFill>
                      <a:srgbClr val="F2F2F2"/>
                    </a:solidFill>
                  </a:tcPr>
                </a:tc>
                <a:tc rowSpan="3">
                  <a:txBody>
                    <a:bodyPr/>
                    <a:lstStyle/>
                    <a:p>
                      <a:pPr marL="0" lvl="0" indent="0" algn="l" rtl="0">
                        <a:spcBef>
                          <a:spcPts val="0"/>
                        </a:spcBef>
                        <a:spcAft>
                          <a:spcPts val="0"/>
                        </a:spcAft>
                        <a:buNone/>
                      </a:pPr>
                      <a:r>
                        <a:rPr lang="en" sz="900"/>
                        <a:t>30 - 50g</a:t>
                      </a:r>
                      <a:endParaRPr sz="900"/>
                    </a:p>
                  </a:txBody>
                  <a:tcPr marL="91425" marR="91425" marT="91425" marB="91425">
                    <a:lnB w="9525" cap="flat" cmpd="sng">
                      <a:solidFill>
                        <a:srgbClr val="9E9E9E"/>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0">
                <a:tc vMerge="1">
                  <a:txBody>
                    <a:bodyPr/>
                    <a:lstStyle/>
                    <a:p>
                      <a:endParaRPr lang="en-US"/>
                    </a:p>
                  </a:txBody>
                  <a:tcPr/>
                </a:tc>
                <a:tc>
                  <a:txBody>
                    <a:bodyPr/>
                    <a:lstStyle/>
                    <a:p>
                      <a:pPr marL="0" lvl="0" indent="0" algn="l" rtl="0">
                        <a:spcBef>
                          <a:spcPts val="0"/>
                        </a:spcBef>
                        <a:spcAft>
                          <a:spcPts val="0"/>
                        </a:spcAft>
                        <a:buNone/>
                      </a:pPr>
                      <a:r>
                        <a:rPr lang="en" sz="900"/>
                        <a:t>Vibrational dampers </a:t>
                      </a:r>
                      <a:endParaRPr sz="900"/>
                    </a:p>
                  </a:txBody>
                  <a:tcPr marL="91425" marR="91425" marT="91425" marB="91425">
                    <a:solidFill>
                      <a:srgbClr val="F2F2F2"/>
                    </a:solidFill>
                  </a:tcPr>
                </a:tc>
                <a:tc vMerge="1">
                  <a:txBody>
                    <a:bodyPr/>
                    <a:lstStyle/>
                    <a:p>
                      <a:endParaRPr lang="en-US"/>
                    </a:p>
                  </a:txBody>
                  <a:tcPr/>
                </a:tc>
                <a:extLst>
                  <a:ext uri="{0D108BD9-81ED-4DB2-BD59-A6C34878D82A}">
                    <a16:rowId xmlns:a16="http://schemas.microsoft.com/office/drawing/2014/main" val="10007"/>
                  </a:ext>
                </a:extLst>
              </a:tr>
              <a:tr h="267000">
                <a:tc vMerge="1">
                  <a:txBody>
                    <a:bodyPr/>
                    <a:lstStyle/>
                    <a:p>
                      <a:endParaRPr lang="en-US"/>
                    </a:p>
                  </a:txBody>
                  <a:tcPr/>
                </a:tc>
                <a:tc>
                  <a:txBody>
                    <a:bodyPr/>
                    <a:lstStyle/>
                    <a:p>
                      <a:pPr marL="0" lvl="0" indent="0" algn="l" rtl="0">
                        <a:spcBef>
                          <a:spcPts val="0"/>
                        </a:spcBef>
                        <a:spcAft>
                          <a:spcPts val="0"/>
                        </a:spcAft>
                        <a:buNone/>
                      </a:pPr>
                      <a:r>
                        <a:rPr lang="en" sz="900"/>
                        <a:t>Additional components</a:t>
                      </a:r>
                      <a:endParaRPr sz="900"/>
                    </a:p>
                  </a:txBody>
                  <a:tcPr marL="91425" marR="91425" marT="91425" marB="91425">
                    <a:lnB w="9525" cap="flat" cmpd="sng">
                      <a:solidFill>
                        <a:srgbClr val="9E9E9E"/>
                      </a:solidFill>
                      <a:prstDash val="solid"/>
                      <a:round/>
                      <a:headEnd type="none" w="sm" len="sm"/>
                      <a:tailEnd type="none" w="sm" len="sm"/>
                    </a:lnB>
                    <a:solidFill>
                      <a:srgbClr val="F2F2F2"/>
                    </a:solidFill>
                  </a:tcPr>
                </a:tc>
                <a:tc vMerge="1">
                  <a:txBody>
                    <a:bodyPr/>
                    <a:lstStyle/>
                    <a:p>
                      <a:endParaRPr lang="en-US"/>
                    </a:p>
                  </a:txBody>
                  <a:tcPr/>
                </a:tc>
                <a:extLst>
                  <a:ext uri="{0D108BD9-81ED-4DB2-BD59-A6C34878D82A}">
                    <a16:rowId xmlns:a16="http://schemas.microsoft.com/office/drawing/2014/main" val="10008"/>
                  </a:ext>
                </a:extLst>
              </a:tr>
              <a:tr h="267000">
                <a:tc gridSpan="2">
                  <a:txBody>
                    <a:bodyPr/>
                    <a:lstStyle/>
                    <a:p>
                      <a:pPr marL="0" lvl="0" indent="0" algn="l" rtl="0">
                        <a:spcBef>
                          <a:spcPts val="0"/>
                        </a:spcBef>
                        <a:spcAft>
                          <a:spcPts val="0"/>
                        </a:spcAft>
                        <a:buNone/>
                      </a:pPr>
                      <a:r>
                        <a:rPr lang="en" sz="1000" b="1"/>
                        <a:t>TOTAL</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2F2F2"/>
                    </a:solidFill>
                  </a:tcPr>
                </a:tc>
                <a:tc hMerge="1">
                  <a:txBody>
                    <a:bodyPr/>
                    <a:lstStyle/>
                    <a:p>
                      <a:endParaRPr lang="en-US"/>
                    </a:p>
                  </a:txBody>
                  <a:tcPr/>
                </a:tc>
                <a:tc>
                  <a:txBody>
                    <a:bodyPr/>
                    <a:lstStyle/>
                    <a:p>
                      <a:pPr marL="0" lvl="0" indent="0" algn="l" rtl="0">
                        <a:spcBef>
                          <a:spcPts val="0"/>
                        </a:spcBef>
                        <a:spcAft>
                          <a:spcPts val="0"/>
                        </a:spcAft>
                        <a:buNone/>
                      </a:pPr>
                      <a:r>
                        <a:rPr lang="en" sz="1000" b="1"/>
                        <a:t>~230 - 250g</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A9999"/>
                    </a:solidFill>
                  </a:tcPr>
                </a:tc>
                <a:extLst>
                  <a:ext uri="{0D108BD9-81ED-4DB2-BD59-A6C34878D82A}">
                    <a16:rowId xmlns:a16="http://schemas.microsoft.com/office/drawing/2014/main" val="10009"/>
                  </a:ext>
                </a:extLst>
              </a:tr>
              <a:tr h="267000">
                <a:tc gridSpan="2">
                  <a:txBody>
                    <a:bodyPr/>
                    <a:lstStyle/>
                    <a:p>
                      <a:pPr marL="0" lvl="0" indent="0" algn="l" rtl="0">
                        <a:spcBef>
                          <a:spcPts val="0"/>
                        </a:spcBef>
                        <a:spcAft>
                          <a:spcPts val="0"/>
                        </a:spcAft>
                        <a:buNone/>
                      </a:pPr>
                      <a:r>
                        <a:rPr lang="en" sz="1000" b="1"/>
                        <a:t>BUDGETED GOAL</a:t>
                      </a:r>
                      <a:endParaRPr sz="1000" b="1"/>
                    </a:p>
                  </a:txBody>
                  <a:tcPr marL="91425" marR="91425" marT="91425" marB="91425">
                    <a:lnT w="9525" cap="flat" cmpd="sng">
                      <a:solidFill>
                        <a:srgbClr val="9E9E9E"/>
                      </a:solidFill>
                      <a:prstDash val="solid"/>
                      <a:round/>
                      <a:headEnd type="none" w="sm" len="sm"/>
                      <a:tailEnd type="none" w="sm" len="sm"/>
                    </a:lnT>
                    <a:solidFill>
                      <a:srgbClr val="F2F2F2"/>
                    </a:solidFill>
                  </a:tcPr>
                </a:tc>
                <a:tc hMerge="1">
                  <a:txBody>
                    <a:bodyPr/>
                    <a:lstStyle/>
                    <a:p>
                      <a:endParaRPr lang="en-US"/>
                    </a:p>
                  </a:txBody>
                  <a:tcPr/>
                </a:tc>
                <a:tc>
                  <a:txBody>
                    <a:bodyPr/>
                    <a:lstStyle/>
                    <a:p>
                      <a:pPr marL="0" lvl="0" indent="0" algn="l" rtl="0">
                        <a:spcBef>
                          <a:spcPts val="0"/>
                        </a:spcBef>
                        <a:spcAft>
                          <a:spcPts val="0"/>
                        </a:spcAft>
                        <a:buNone/>
                      </a:pPr>
                      <a:r>
                        <a:rPr lang="en" sz="1000" b="1"/>
                        <a:t>200g</a:t>
                      </a:r>
                      <a:endParaRPr sz="1000" b="1"/>
                    </a:p>
                  </a:txBody>
                  <a:tcPr marL="91425" marR="91425" marT="91425" marB="91425">
                    <a:lnT w="9525" cap="flat" cmpd="sng">
                      <a:solidFill>
                        <a:srgbClr val="9E9E9E"/>
                      </a:solidFill>
                      <a:prstDash val="solid"/>
                      <a:round/>
                      <a:headEnd type="none" w="sm" len="sm"/>
                      <a:tailEnd type="none" w="sm" len="sm"/>
                    </a:lnT>
                    <a:solidFill>
                      <a:srgbClr val="F2F2F2"/>
                    </a:solidFill>
                  </a:tcPr>
                </a:tc>
                <a:extLst>
                  <a:ext uri="{0D108BD9-81ED-4DB2-BD59-A6C34878D82A}">
                    <a16:rowId xmlns:a16="http://schemas.microsoft.com/office/drawing/2014/main" val="10010"/>
                  </a:ext>
                </a:extLst>
              </a:tr>
            </a:tbl>
          </a:graphicData>
        </a:graphic>
      </p:graphicFrame>
      <p:sp>
        <p:nvSpPr>
          <p:cNvPr id="1195" name="Google Shape;1195;p66"/>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67"/>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Testing of entire system: Indoor Setup</a:t>
            </a:r>
            <a:endParaRPr/>
          </a:p>
        </p:txBody>
      </p:sp>
      <p:sp>
        <p:nvSpPr>
          <p:cNvPr id="1201" name="Google Shape;1201;p67"/>
          <p:cNvSpPr txBox="1">
            <a:spLocks noGrp="1"/>
          </p:cNvSpPr>
          <p:nvPr>
            <p:ph type="body" idx="1"/>
          </p:nvPr>
        </p:nvSpPr>
        <p:spPr>
          <a:xfrm>
            <a:off x="311700" y="827200"/>
            <a:ext cx="8520600" cy="3946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Equipment: Darkroom, high resolution monitor, collimating lense, high precision rotation device, control center</a:t>
            </a:r>
            <a:endParaRPr sz="1600"/>
          </a:p>
          <a:p>
            <a:pPr marL="457200" lvl="0" indent="0" algn="l" rtl="0">
              <a:spcBef>
                <a:spcPts val="1600"/>
              </a:spcBef>
              <a:spcAft>
                <a:spcPts val="1600"/>
              </a:spcAft>
              <a:buNone/>
            </a:pPr>
            <a:endParaRPr sz="1600"/>
          </a:p>
        </p:txBody>
      </p:sp>
      <p:sp>
        <p:nvSpPr>
          <p:cNvPr id="1202" name="Google Shape;1202;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pic>
        <p:nvPicPr>
          <p:cNvPr id="1203" name="Google Shape;1203;p67"/>
          <p:cNvPicPr preferRelativeResize="0"/>
          <p:nvPr/>
        </p:nvPicPr>
        <p:blipFill>
          <a:blip r:embed="rId3">
            <a:alphaModFix/>
          </a:blip>
          <a:stretch>
            <a:fillRect/>
          </a:stretch>
        </p:blipFill>
        <p:spPr>
          <a:xfrm>
            <a:off x="1143000" y="1477900"/>
            <a:ext cx="6857999" cy="3185325"/>
          </a:xfrm>
          <a:prstGeom prst="rect">
            <a:avLst/>
          </a:prstGeom>
          <a:noFill/>
          <a:ln>
            <a:noFill/>
          </a:ln>
        </p:spPr>
      </p:pic>
      <p:sp>
        <p:nvSpPr>
          <p:cNvPr id="1204" name="Google Shape;1204;p67"/>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205" name="Google Shape;1205;p67"/>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206" name="Google Shape;1206;p67"/>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1207" name="Google Shape;1207;p67"/>
          <p:cNvSpPr txBox="1"/>
          <p:nvPr/>
        </p:nvSpPr>
        <p:spPr>
          <a:xfrm>
            <a:off x="43920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Test &amp; Verification</a:t>
            </a:r>
            <a:endParaRPr sz="1000" b="1">
              <a:latin typeface="Open Sans"/>
              <a:ea typeface="Open Sans"/>
              <a:cs typeface="Open Sans"/>
              <a:sym typeface="Open Sans"/>
            </a:endParaRPr>
          </a:p>
        </p:txBody>
      </p:sp>
      <p:sp>
        <p:nvSpPr>
          <p:cNvPr id="1208" name="Google Shape;1208;p67"/>
          <p:cNvSpPr txBox="1"/>
          <p:nvPr/>
        </p:nvSpPr>
        <p:spPr>
          <a:xfrm>
            <a:off x="576060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1209" name="Google Shape;1209;p67"/>
          <p:cNvSpPr/>
          <p:nvPr/>
        </p:nvSpPr>
        <p:spPr>
          <a:xfrm>
            <a:off x="4327125" y="4663213"/>
            <a:ext cx="1532400" cy="3936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68"/>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Testing of entire system: Outdoor Setup</a:t>
            </a:r>
            <a:endParaRPr/>
          </a:p>
        </p:txBody>
      </p:sp>
      <p:sp>
        <p:nvSpPr>
          <p:cNvPr id="1215" name="Google Shape;1215;p68"/>
          <p:cNvSpPr txBox="1">
            <a:spLocks noGrp="1"/>
          </p:cNvSpPr>
          <p:nvPr>
            <p:ph type="body" idx="1"/>
          </p:nvPr>
        </p:nvSpPr>
        <p:spPr>
          <a:xfrm>
            <a:off x="311700" y="827200"/>
            <a:ext cx="8520600" cy="3946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Equipment: Stable tripod with high precision rotation capabilities, control center with verification tools (ie. astrometry.net)</a:t>
            </a:r>
            <a:endParaRPr sz="1600"/>
          </a:p>
          <a:p>
            <a:pPr marL="0" lvl="0" indent="0" algn="l" rtl="0">
              <a:spcBef>
                <a:spcPts val="1600"/>
              </a:spcBef>
              <a:spcAft>
                <a:spcPts val="1600"/>
              </a:spcAft>
              <a:buNone/>
            </a:pPr>
            <a:endParaRPr sz="1600"/>
          </a:p>
        </p:txBody>
      </p:sp>
      <p:sp>
        <p:nvSpPr>
          <p:cNvPr id="1216" name="Google Shape;1216;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pic>
        <p:nvPicPr>
          <p:cNvPr id="1217" name="Google Shape;1217;p68"/>
          <p:cNvPicPr preferRelativeResize="0"/>
          <p:nvPr/>
        </p:nvPicPr>
        <p:blipFill>
          <a:blip r:embed="rId3">
            <a:alphaModFix/>
          </a:blip>
          <a:stretch>
            <a:fillRect/>
          </a:stretch>
        </p:blipFill>
        <p:spPr>
          <a:xfrm>
            <a:off x="1418263" y="1576925"/>
            <a:ext cx="6307475" cy="2972000"/>
          </a:xfrm>
          <a:prstGeom prst="rect">
            <a:avLst/>
          </a:prstGeom>
          <a:noFill/>
          <a:ln>
            <a:noFill/>
          </a:ln>
        </p:spPr>
      </p:pic>
      <p:sp>
        <p:nvSpPr>
          <p:cNvPr id="1218" name="Google Shape;1218;p68"/>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219" name="Google Shape;1219;p68"/>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220" name="Google Shape;1220;p68"/>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1221" name="Google Shape;1221;p68"/>
          <p:cNvSpPr txBox="1"/>
          <p:nvPr/>
        </p:nvSpPr>
        <p:spPr>
          <a:xfrm>
            <a:off x="43920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Test &amp; Verification</a:t>
            </a:r>
            <a:endParaRPr sz="1000" b="1">
              <a:latin typeface="Open Sans"/>
              <a:ea typeface="Open Sans"/>
              <a:cs typeface="Open Sans"/>
              <a:sym typeface="Open Sans"/>
            </a:endParaRPr>
          </a:p>
        </p:txBody>
      </p:sp>
      <p:sp>
        <p:nvSpPr>
          <p:cNvPr id="1222" name="Google Shape;1222;p68"/>
          <p:cNvSpPr txBox="1"/>
          <p:nvPr/>
        </p:nvSpPr>
        <p:spPr>
          <a:xfrm>
            <a:off x="576060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1223" name="Google Shape;1223;p68"/>
          <p:cNvSpPr/>
          <p:nvPr/>
        </p:nvSpPr>
        <p:spPr>
          <a:xfrm>
            <a:off x="4327125" y="4663213"/>
            <a:ext cx="1532400" cy="3936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68"/>
          <p:cNvSpPr/>
          <p:nvPr/>
        </p:nvSpPr>
        <p:spPr>
          <a:xfrm>
            <a:off x="3039675" y="3399975"/>
            <a:ext cx="1352400" cy="25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Control Center</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pic>
        <p:nvPicPr>
          <p:cNvPr id="1229" name="Google Shape;1229;p69"/>
          <p:cNvPicPr preferRelativeResize="0"/>
          <p:nvPr/>
        </p:nvPicPr>
        <p:blipFill>
          <a:blip r:embed="rId3">
            <a:alphaModFix/>
          </a:blip>
          <a:stretch>
            <a:fillRect/>
          </a:stretch>
        </p:blipFill>
        <p:spPr>
          <a:xfrm>
            <a:off x="945375" y="75513"/>
            <a:ext cx="7124726" cy="4992476"/>
          </a:xfrm>
          <a:prstGeom prst="rect">
            <a:avLst/>
          </a:prstGeom>
          <a:noFill/>
          <a:ln>
            <a:noFill/>
          </a:ln>
        </p:spPr>
      </p:pic>
      <p:sp>
        <p:nvSpPr>
          <p:cNvPr id="1230" name="Google Shape;1230;p69"/>
          <p:cNvSpPr txBox="1">
            <a:spLocks noGrp="1"/>
          </p:cNvSpPr>
          <p:nvPr>
            <p:ph type="title"/>
          </p:nvPr>
        </p:nvSpPr>
        <p:spPr>
          <a:xfrm>
            <a:off x="311700" y="126788"/>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100" b="0">
                <a:highlight>
                  <a:schemeClr val="lt1"/>
                </a:highlight>
              </a:rPr>
              <a:t>Concept of Operations - High Level </a:t>
            </a:r>
            <a:endParaRPr sz="3100" b="0">
              <a:highlight>
                <a:schemeClr val="lt1"/>
              </a:highlight>
            </a:endParaRPr>
          </a:p>
        </p:txBody>
      </p:sp>
      <p:sp>
        <p:nvSpPr>
          <p:cNvPr id="1231" name="Google Shape;1231;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70"/>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Software Trade Study</a:t>
            </a:r>
            <a:endParaRPr/>
          </a:p>
        </p:txBody>
      </p:sp>
      <p:sp>
        <p:nvSpPr>
          <p:cNvPr id="1237" name="Google Shape;1237;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sp>
        <p:nvSpPr>
          <p:cNvPr id="1238" name="Google Shape;1238;p70"/>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239" name="Google Shape;1239;p70"/>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240" name="Google Shape;1240;p70"/>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pic>
        <p:nvPicPr>
          <p:cNvPr id="1241" name="Google Shape;1241;p70"/>
          <p:cNvPicPr preferRelativeResize="0"/>
          <p:nvPr/>
        </p:nvPicPr>
        <p:blipFill>
          <a:blip r:embed="rId3">
            <a:alphaModFix/>
          </a:blip>
          <a:stretch>
            <a:fillRect/>
          </a:stretch>
        </p:blipFill>
        <p:spPr>
          <a:xfrm>
            <a:off x="0" y="901913"/>
            <a:ext cx="9143999" cy="3339674"/>
          </a:xfrm>
          <a:prstGeom prst="rect">
            <a:avLst/>
          </a:prstGeom>
          <a:noFill/>
          <a:ln>
            <a:noFill/>
          </a:ln>
        </p:spPr>
      </p:pic>
      <p:sp>
        <p:nvSpPr>
          <p:cNvPr id="1242" name="Google Shape;1242;p70"/>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71"/>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Image Sensor Trade Study</a:t>
            </a:r>
            <a:endParaRPr/>
          </a:p>
        </p:txBody>
      </p:sp>
      <p:sp>
        <p:nvSpPr>
          <p:cNvPr id="1248" name="Google Shape;1248;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
        <p:nvSpPr>
          <p:cNvPr id="1249" name="Google Shape;1249;p71"/>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250" name="Google Shape;1250;p71"/>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251" name="Google Shape;1251;p71"/>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pic>
        <p:nvPicPr>
          <p:cNvPr id="1252" name="Google Shape;1252;p71"/>
          <p:cNvPicPr preferRelativeResize="0"/>
          <p:nvPr/>
        </p:nvPicPr>
        <p:blipFill>
          <a:blip r:embed="rId3">
            <a:alphaModFix/>
          </a:blip>
          <a:stretch>
            <a:fillRect/>
          </a:stretch>
        </p:blipFill>
        <p:spPr>
          <a:xfrm>
            <a:off x="152400" y="942050"/>
            <a:ext cx="8839199" cy="2847153"/>
          </a:xfrm>
          <a:prstGeom prst="rect">
            <a:avLst/>
          </a:prstGeom>
          <a:noFill/>
          <a:ln>
            <a:noFill/>
          </a:ln>
        </p:spPr>
      </p:pic>
      <p:sp>
        <p:nvSpPr>
          <p:cNvPr id="1253" name="Google Shape;1253;p71"/>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8"/>
          <p:cNvPicPr preferRelativeResize="0"/>
          <p:nvPr/>
        </p:nvPicPr>
        <p:blipFill rotWithShape="1">
          <a:blip r:embed="rId3">
            <a:alphaModFix/>
          </a:blip>
          <a:srcRect t="6976" b="5922"/>
          <a:stretch/>
        </p:blipFill>
        <p:spPr>
          <a:xfrm>
            <a:off x="-110125" y="0"/>
            <a:ext cx="9425577" cy="5143502"/>
          </a:xfrm>
          <a:prstGeom prst="rect">
            <a:avLst/>
          </a:prstGeom>
          <a:noFill/>
          <a:ln>
            <a:noFill/>
          </a:ln>
        </p:spPr>
      </p:pic>
      <p:sp>
        <p:nvSpPr>
          <p:cNvPr id="231" name="Google Shape;23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232" name="Google Shape;232;p18"/>
          <p:cNvPicPr preferRelativeResize="0"/>
          <p:nvPr/>
        </p:nvPicPr>
        <p:blipFill>
          <a:blip r:embed="rId4">
            <a:alphaModFix/>
          </a:blip>
          <a:stretch>
            <a:fillRect/>
          </a:stretch>
        </p:blipFill>
        <p:spPr>
          <a:xfrm>
            <a:off x="1866950" y="703496"/>
            <a:ext cx="1756058" cy="1782046"/>
          </a:xfrm>
          <a:prstGeom prst="rect">
            <a:avLst/>
          </a:prstGeom>
          <a:noFill/>
          <a:ln>
            <a:noFill/>
          </a:ln>
        </p:spPr>
      </p:pic>
      <p:pic>
        <p:nvPicPr>
          <p:cNvPr id="233" name="Google Shape;233;p18"/>
          <p:cNvPicPr preferRelativeResize="0"/>
          <p:nvPr/>
        </p:nvPicPr>
        <p:blipFill>
          <a:blip r:embed="rId5">
            <a:alphaModFix/>
          </a:blip>
          <a:stretch>
            <a:fillRect/>
          </a:stretch>
        </p:blipFill>
        <p:spPr>
          <a:xfrm>
            <a:off x="3623008" y="703496"/>
            <a:ext cx="1756058" cy="2067164"/>
          </a:xfrm>
          <a:prstGeom prst="rect">
            <a:avLst/>
          </a:prstGeom>
          <a:noFill/>
          <a:ln>
            <a:noFill/>
          </a:ln>
        </p:spPr>
      </p:pic>
      <p:sp>
        <p:nvSpPr>
          <p:cNvPr id="234" name="Google Shape;234;p18"/>
          <p:cNvSpPr/>
          <p:nvPr/>
        </p:nvSpPr>
        <p:spPr>
          <a:xfrm rot="1297967">
            <a:off x="4510230" y="1014675"/>
            <a:ext cx="435365" cy="1568775"/>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5" name="Google Shape;235;p18"/>
          <p:cNvPicPr preferRelativeResize="0"/>
          <p:nvPr/>
        </p:nvPicPr>
        <p:blipFill>
          <a:blip r:embed="rId6">
            <a:alphaModFix/>
          </a:blip>
          <a:stretch>
            <a:fillRect/>
          </a:stretch>
        </p:blipFill>
        <p:spPr>
          <a:xfrm>
            <a:off x="5527364" y="-1145750"/>
            <a:ext cx="1690223" cy="5143501"/>
          </a:xfrm>
          <a:prstGeom prst="rect">
            <a:avLst/>
          </a:prstGeom>
          <a:noFill/>
          <a:ln>
            <a:noFill/>
          </a:ln>
        </p:spPr>
      </p:pic>
      <p:pic>
        <p:nvPicPr>
          <p:cNvPr id="236" name="Google Shape;236;p18"/>
          <p:cNvPicPr preferRelativeResize="0"/>
          <p:nvPr/>
        </p:nvPicPr>
        <p:blipFill>
          <a:blip r:embed="rId7">
            <a:alphaModFix/>
          </a:blip>
          <a:stretch>
            <a:fillRect/>
          </a:stretch>
        </p:blipFill>
        <p:spPr>
          <a:xfrm>
            <a:off x="5465008" y="703496"/>
            <a:ext cx="1756060" cy="1782048"/>
          </a:xfrm>
          <a:prstGeom prst="rect">
            <a:avLst/>
          </a:prstGeom>
          <a:noFill/>
          <a:ln>
            <a:noFill/>
          </a:ln>
        </p:spPr>
      </p:pic>
      <p:sp>
        <p:nvSpPr>
          <p:cNvPr id="237" name="Google Shape;237;p18"/>
          <p:cNvSpPr txBox="1"/>
          <p:nvPr/>
        </p:nvSpPr>
        <p:spPr>
          <a:xfrm>
            <a:off x="1875475" y="4109775"/>
            <a:ext cx="16902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FFFFFF"/>
                </a:solidFill>
              </a:rPr>
              <a:t>2. Image Acquisition</a:t>
            </a:r>
            <a:endParaRPr sz="1200" b="1">
              <a:solidFill>
                <a:srgbClr val="FFFFFF"/>
              </a:solidFill>
            </a:endParaRPr>
          </a:p>
          <a:p>
            <a:pPr marL="0" lvl="0" indent="0" algn="ctr" rtl="0">
              <a:spcBef>
                <a:spcPts val="0"/>
              </a:spcBef>
              <a:spcAft>
                <a:spcPts val="0"/>
              </a:spcAft>
              <a:buNone/>
            </a:pPr>
            <a:r>
              <a:rPr lang="en" sz="1200">
                <a:solidFill>
                  <a:srgbClr val="FFFFFF"/>
                </a:solidFill>
              </a:rPr>
              <a:t>CubIST captures image of stars within field of view.</a:t>
            </a:r>
            <a:endParaRPr sz="1200">
              <a:solidFill>
                <a:srgbClr val="FFFFFF"/>
              </a:solidFill>
            </a:endParaRPr>
          </a:p>
        </p:txBody>
      </p:sp>
      <p:sp>
        <p:nvSpPr>
          <p:cNvPr id="238" name="Google Shape;238;p18"/>
          <p:cNvSpPr txBox="1"/>
          <p:nvPr/>
        </p:nvSpPr>
        <p:spPr>
          <a:xfrm>
            <a:off x="3680443" y="4109782"/>
            <a:ext cx="1641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FFFFFF"/>
                </a:solidFill>
              </a:rPr>
              <a:t>3. Pattern Detection</a:t>
            </a:r>
            <a:endParaRPr sz="1200" b="1">
              <a:solidFill>
                <a:srgbClr val="FFFFFF"/>
              </a:solidFill>
            </a:endParaRPr>
          </a:p>
          <a:p>
            <a:pPr marL="0" lvl="0" indent="0" algn="ctr" rtl="0">
              <a:spcBef>
                <a:spcPts val="0"/>
              </a:spcBef>
              <a:spcAft>
                <a:spcPts val="0"/>
              </a:spcAft>
              <a:buNone/>
            </a:pPr>
            <a:r>
              <a:rPr lang="en" sz="1200">
                <a:solidFill>
                  <a:srgbClr val="FFFFFF"/>
                </a:solidFill>
              </a:rPr>
              <a:t>CubIST identifies bright object pattern from image.</a:t>
            </a:r>
            <a:endParaRPr sz="1200">
              <a:solidFill>
                <a:srgbClr val="FFFFFF"/>
              </a:solidFill>
            </a:endParaRPr>
          </a:p>
        </p:txBody>
      </p:sp>
      <p:sp>
        <p:nvSpPr>
          <p:cNvPr id="239" name="Google Shape;239;p18"/>
          <p:cNvSpPr txBox="1"/>
          <p:nvPr/>
        </p:nvSpPr>
        <p:spPr>
          <a:xfrm>
            <a:off x="5379066" y="4109782"/>
            <a:ext cx="18861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FFFFFF"/>
                </a:solidFill>
              </a:rPr>
              <a:t>4. Catalog Comparison</a:t>
            </a:r>
            <a:endParaRPr sz="1200" b="1">
              <a:solidFill>
                <a:srgbClr val="FFFFFF"/>
              </a:solidFill>
            </a:endParaRPr>
          </a:p>
          <a:p>
            <a:pPr marL="0" lvl="0" indent="0" algn="ctr" rtl="0">
              <a:spcBef>
                <a:spcPts val="0"/>
              </a:spcBef>
              <a:spcAft>
                <a:spcPts val="0"/>
              </a:spcAft>
              <a:buNone/>
            </a:pPr>
            <a:r>
              <a:rPr lang="en" sz="1200">
                <a:solidFill>
                  <a:srgbClr val="FFFFFF"/>
                </a:solidFill>
              </a:rPr>
              <a:t>CubIST compares star pattern to known star catalog.</a:t>
            </a:r>
            <a:endParaRPr sz="1200">
              <a:solidFill>
                <a:srgbClr val="FFFFFF"/>
              </a:solidFill>
            </a:endParaRPr>
          </a:p>
        </p:txBody>
      </p:sp>
      <p:sp>
        <p:nvSpPr>
          <p:cNvPr id="240" name="Google Shape;240;p18"/>
          <p:cNvSpPr txBox="1"/>
          <p:nvPr/>
        </p:nvSpPr>
        <p:spPr>
          <a:xfrm>
            <a:off x="7265239" y="4109782"/>
            <a:ext cx="17559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FFFFFF"/>
                </a:solidFill>
              </a:rPr>
              <a:t>5. Attitude Solution</a:t>
            </a:r>
            <a:endParaRPr sz="1200" b="1">
              <a:solidFill>
                <a:srgbClr val="FFFFFF"/>
              </a:solidFill>
            </a:endParaRPr>
          </a:p>
          <a:p>
            <a:pPr marL="0" lvl="0" indent="0" algn="ctr" rtl="0">
              <a:spcBef>
                <a:spcPts val="0"/>
              </a:spcBef>
              <a:spcAft>
                <a:spcPts val="0"/>
              </a:spcAft>
              <a:buNone/>
            </a:pPr>
            <a:r>
              <a:rPr lang="en" sz="1200">
                <a:solidFill>
                  <a:srgbClr val="FFFFFF"/>
                </a:solidFill>
              </a:rPr>
              <a:t>CubIST determines current orientation and returns quaternion.</a:t>
            </a:r>
            <a:endParaRPr sz="1200">
              <a:solidFill>
                <a:srgbClr val="FFFFFF"/>
              </a:solidFill>
            </a:endParaRPr>
          </a:p>
        </p:txBody>
      </p:sp>
      <p:pic>
        <p:nvPicPr>
          <p:cNvPr id="241" name="Google Shape;241;p18"/>
          <p:cNvPicPr preferRelativeResize="0"/>
          <p:nvPr/>
        </p:nvPicPr>
        <p:blipFill>
          <a:blip r:embed="rId8">
            <a:alphaModFix/>
          </a:blip>
          <a:stretch>
            <a:fillRect/>
          </a:stretch>
        </p:blipFill>
        <p:spPr>
          <a:xfrm>
            <a:off x="7365883" y="1705238"/>
            <a:ext cx="1442692" cy="1397126"/>
          </a:xfrm>
          <a:prstGeom prst="rect">
            <a:avLst/>
          </a:prstGeom>
          <a:noFill/>
          <a:ln>
            <a:noFill/>
          </a:ln>
        </p:spPr>
      </p:pic>
      <p:cxnSp>
        <p:nvCxnSpPr>
          <p:cNvPr id="242" name="Google Shape;242;p18"/>
          <p:cNvCxnSpPr/>
          <p:nvPr/>
        </p:nvCxnSpPr>
        <p:spPr>
          <a:xfrm rot="10800000" flipH="1">
            <a:off x="8057203" y="1968943"/>
            <a:ext cx="832800" cy="516600"/>
          </a:xfrm>
          <a:prstGeom prst="straightConnector1">
            <a:avLst/>
          </a:prstGeom>
          <a:noFill/>
          <a:ln w="28575" cap="flat" cmpd="sng">
            <a:solidFill>
              <a:srgbClr val="FF0000"/>
            </a:solidFill>
            <a:prstDash val="solid"/>
            <a:round/>
            <a:headEnd type="none" w="med" len="med"/>
            <a:tailEnd type="triangle" w="med" len="med"/>
          </a:ln>
        </p:spPr>
      </p:cxnSp>
      <p:cxnSp>
        <p:nvCxnSpPr>
          <p:cNvPr id="243" name="Google Shape;243;p18"/>
          <p:cNvCxnSpPr/>
          <p:nvPr/>
        </p:nvCxnSpPr>
        <p:spPr>
          <a:xfrm rot="10800000">
            <a:off x="7528313" y="1608043"/>
            <a:ext cx="528900" cy="877500"/>
          </a:xfrm>
          <a:prstGeom prst="straightConnector1">
            <a:avLst/>
          </a:prstGeom>
          <a:noFill/>
          <a:ln w="28575" cap="flat" cmpd="sng">
            <a:solidFill>
              <a:srgbClr val="00FF00"/>
            </a:solidFill>
            <a:prstDash val="solid"/>
            <a:round/>
            <a:headEnd type="none" w="med" len="med"/>
            <a:tailEnd type="triangle" w="med" len="med"/>
          </a:ln>
        </p:spPr>
      </p:cxnSp>
      <p:cxnSp>
        <p:nvCxnSpPr>
          <p:cNvPr id="244" name="Google Shape;244;p18"/>
          <p:cNvCxnSpPr/>
          <p:nvPr/>
        </p:nvCxnSpPr>
        <p:spPr>
          <a:xfrm flipH="1">
            <a:off x="7644103" y="2485543"/>
            <a:ext cx="413100" cy="852300"/>
          </a:xfrm>
          <a:prstGeom prst="straightConnector1">
            <a:avLst/>
          </a:prstGeom>
          <a:noFill/>
          <a:ln w="28575" cap="flat" cmpd="sng">
            <a:solidFill>
              <a:srgbClr val="000000"/>
            </a:solidFill>
            <a:prstDash val="solid"/>
            <a:round/>
            <a:headEnd type="none" w="med" len="med"/>
            <a:tailEnd type="triangle" w="med" len="med"/>
          </a:ln>
        </p:spPr>
      </p:cxnSp>
      <p:cxnSp>
        <p:nvCxnSpPr>
          <p:cNvPr id="245" name="Google Shape;245;p18"/>
          <p:cNvCxnSpPr/>
          <p:nvPr/>
        </p:nvCxnSpPr>
        <p:spPr>
          <a:xfrm rot="10800000" flipH="1">
            <a:off x="8057201" y="1104232"/>
            <a:ext cx="9600" cy="1389600"/>
          </a:xfrm>
          <a:prstGeom prst="straightConnector1">
            <a:avLst/>
          </a:prstGeom>
          <a:noFill/>
          <a:ln w="28575" cap="flat" cmpd="sng">
            <a:solidFill>
              <a:srgbClr val="FFFFFF"/>
            </a:solidFill>
            <a:prstDash val="solid"/>
            <a:round/>
            <a:headEnd type="none" w="med" len="med"/>
            <a:tailEnd type="triangle" w="med" len="med"/>
          </a:ln>
        </p:spPr>
      </p:cxnSp>
      <p:sp>
        <p:nvSpPr>
          <p:cNvPr id="246" name="Google Shape;246;p18"/>
          <p:cNvSpPr/>
          <p:nvPr/>
        </p:nvSpPr>
        <p:spPr>
          <a:xfrm rot="1209513">
            <a:off x="6154735" y="952631"/>
            <a:ext cx="435263" cy="1569252"/>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8"/>
          <p:cNvSpPr txBox="1"/>
          <p:nvPr/>
        </p:nvSpPr>
        <p:spPr>
          <a:xfrm>
            <a:off x="7369850" y="95250"/>
            <a:ext cx="1442700" cy="461700"/>
          </a:xfrm>
          <a:prstGeom prst="rect">
            <a:avLst/>
          </a:prstGeom>
          <a:solidFill>
            <a:srgbClr val="00FFFB">
              <a:alpha val="5587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&lt;</a:t>
            </a:r>
            <a:r>
              <a:rPr lang="en" sz="1800">
                <a:solidFill>
                  <a:srgbClr val="FFFFFF"/>
                </a:solidFill>
              </a:rPr>
              <a:t>x</a:t>
            </a:r>
            <a:r>
              <a:rPr lang="en" sz="1800" b="1"/>
              <a:t>i</a:t>
            </a:r>
            <a:r>
              <a:rPr lang="en" sz="1800"/>
              <a:t>,</a:t>
            </a:r>
            <a:r>
              <a:rPr lang="en" sz="1800">
                <a:solidFill>
                  <a:srgbClr val="FFFFFF"/>
                </a:solidFill>
              </a:rPr>
              <a:t>y</a:t>
            </a:r>
            <a:r>
              <a:rPr lang="en" sz="1800" b="1">
                <a:solidFill>
                  <a:srgbClr val="FF0000"/>
                </a:solidFill>
              </a:rPr>
              <a:t>j</a:t>
            </a:r>
            <a:r>
              <a:rPr lang="en" sz="1800"/>
              <a:t>,</a:t>
            </a:r>
            <a:r>
              <a:rPr lang="en" sz="1800">
                <a:solidFill>
                  <a:srgbClr val="FFFFFF"/>
                </a:solidFill>
              </a:rPr>
              <a:t>z</a:t>
            </a:r>
            <a:r>
              <a:rPr lang="en" sz="1800" b="1">
                <a:solidFill>
                  <a:srgbClr val="00FF00"/>
                </a:solidFill>
              </a:rPr>
              <a:t>k</a:t>
            </a:r>
            <a:r>
              <a:rPr lang="en" sz="1800" b="1"/>
              <a:t>,</a:t>
            </a:r>
            <a:r>
              <a:rPr lang="en" sz="1800">
                <a:solidFill>
                  <a:srgbClr val="ECCF07"/>
                </a:solidFill>
              </a:rPr>
              <a:t>θ</a:t>
            </a:r>
            <a:r>
              <a:rPr lang="en" sz="1800"/>
              <a:t>&gt;</a:t>
            </a:r>
            <a:endParaRPr sz="1800"/>
          </a:p>
        </p:txBody>
      </p:sp>
      <p:sp>
        <p:nvSpPr>
          <p:cNvPr id="248" name="Google Shape;248;p18"/>
          <p:cNvSpPr/>
          <p:nvPr/>
        </p:nvSpPr>
        <p:spPr>
          <a:xfrm rot="-2935394">
            <a:off x="7795346" y="1211292"/>
            <a:ext cx="533277" cy="566145"/>
          </a:xfrm>
          <a:prstGeom prst="pie">
            <a:avLst>
              <a:gd name="adj1" fmla="val 21572570"/>
              <a:gd name="adj2" fmla="val 17396083"/>
            </a:avLst>
          </a:prstGeom>
          <a:solidFill>
            <a:srgbClr val="ECCF07">
              <a:alpha val="865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9" name="Google Shape;249;p18"/>
          <p:cNvPicPr preferRelativeResize="0"/>
          <p:nvPr/>
        </p:nvPicPr>
        <p:blipFill>
          <a:blip r:embed="rId9">
            <a:alphaModFix/>
          </a:blip>
          <a:stretch>
            <a:fillRect/>
          </a:stretch>
        </p:blipFill>
        <p:spPr>
          <a:xfrm>
            <a:off x="2189918" y="2485543"/>
            <a:ext cx="1110111" cy="1512201"/>
          </a:xfrm>
          <a:prstGeom prst="rect">
            <a:avLst/>
          </a:prstGeom>
          <a:noFill/>
          <a:ln>
            <a:noFill/>
          </a:ln>
        </p:spPr>
      </p:pic>
      <p:pic>
        <p:nvPicPr>
          <p:cNvPr id="250" name="Google Shape;250;p18"/>
          <p:cNvPicPr preferRelativeResize="0"/>
          <p:nvPr/>
        </p:nvPicPr>
        <p:blipFill>
          <a:blip r:embed="rId10">
            <a:alphaModFix/>
          </a:blip>
          <a:stretch>
            <a:fillRect/>
          </a:stretch>
        </p:blipFill>
        <p:spPr>
          <a:xfrm>
            <a:off x="2522988" y="1752838"/>
            <a:ext cx="548700" cy="548700"/>
          </a:xfrm>
          <a:prstGeom prst="rect">
            <a:avLst/>
          </a:prstGeom>
          <a:noFill/>
          <a:ln>
            <a:noFill/>
          </a:ln>
        </p:spPr>
      </p:pic>
      <p:pic>
        <p:nvPicPr>
          <p:cNvPr id="251" name="Google Shape;251;p18"/>
          <p:cNvPicPr preferRelativeResize="0"/>
          <p:nvPr/>
        </p:nvPicPr>
        <p:blipFill>
          <a:blip r:embed="rId10">
            <a:alphaModFix/>
          </a:blip>
          <a:stretch>
            <a:fillRect/>
          </a:stretch>
        </p:blipFill>
        <p:spPr>
          <a:xfrm>
            <a:off x="2807688" y="1356937"/>
            <a:ext cx="707900" cy="707900"/>
          </a:xfrm>
          <a:prstGeom prst="rect">
            <a:avLst/>
          </a:prstGeom>
          <a:noFill/>
          <a:ln>
            <a:noFill/>
          </a:ln>
        </p:spPr>
      </p:pic>
      <p:pic>
        <p:nvPicPr>
          <p:cNvPr id="252" name="Google Shape;252;p18"/>
          <p:cNvPicPr preferRelativeResize="0"/>
          <p:nvPr/>
        </p:nvPicPr>
        <p:blipFill>
          <a:blip r:embed="rId11">
            <a:alphaModFix/>
          </a:blip>
          <a:stretch>
            <a:fillRect/>
          </a:stretch>
        </p:blipFill>
        <p:spPr>
          <a:xfrm>
            <a:off x="2200362" y="1588446"/>
            <a:ext cx="425400" cy="425400"/>
          </a:xfrm>
          <a:prstGeom prst="rect">
            <a:avLst/>
          </a:prstGeom>
          <a:noFill/>
          <a:ln>
            <a:noFill/>
          </a:ln>
        </p:spPr>
      </p:pic>
      <p:pic>
        <p:nvPicPr>
          <p:cNvPr id="253" name="Google Shape;253;p18"/>
          <p:cNvPicPr preferRelativeResize="0"/>
          <p:nvPr/>
        </p:nvPicPr>
        <p:blipFill>
          <a:blip r:embed="rId11">
            <a:alphaModFix/>
          </a:blip>
          <a:stretch>
            <a:fillRect/>
          </a:stretch>
        </p:blipFill>
        <p:spPr>
          <a:xfrm>
            <a:off x="1974362" y="887509"/>
            <a:ext cx="425400" cy="425400"/>
          </a:xfrm>
          <a:prstGeom prst="rect">
            <a:avLst/>
          </a:prstGeom>
          <a:noFill/>
          <a:ln>
            <a:noFill/>
          </a:ln>
        </p:spPr>
      </p:pic>
      <p:pic>
        <p:nvPicPr>
          <p:cNvPr id="254" name="Google Shape;254;p18"/>
          <p:cNvPicPr preferRelativeResize="0"/>
          <p:nvPr/>
        </p:nvPicPr>
        <p:blipFill>
          <a:blip r:embed="rId11">
            <a:alphaModFix/>
          </a:blip>
          <a:stretch>
            <a:fillRect/>
          </a:stretch>
        </p:blipFill>
        <p:spPr>
          <a:xfrm>
            <a:off x="2889238" y="979888"/>
            <a:ext cx="544800" cy="544800"/>
          </a:xfrm>
          <a:prstGeom prst="rect">
            <a:avLst/>
          </a:prstGeom>
          <a:noFill/>
          <a:ln>
            <a:noFill/>
          </a:ln>
        </p:spPr>
      </p:pic>
      <p:pic>
        <p:nvPicPr>
          <p:cNvPr id="255" name="Google Shape;255;p18"/>
          <p:cNvPicPr preferRelativeResize="0"/>
          <p:nvPr/>
        </p:nvPicPr>
        <p:blipFill>
          <a:blip r:embed="rId11">
            <a:alphaModFix/>
          </a:blip>
          <a:stretch>
            <a:fillRect/>
          </a:stretch>
        </p:blipFill>
        <p:spPr>
          <a:xfrm>
            <a:off x="2399762" y="1070809"/>
            <a:ext cx="425400" cy="425400"/>
          </a:xfrm>
          <a:prstGeom prst="rect">
            <a:avLst/>
          </a:prstGeom>
          <a:noFill/>
          <a:ln>
            <a:noFill/>
          </a:ln>
        </p:spPr>
      </p:pic>
      <p:pic>
        <p:nvPicPr>
          <p:cNvPr id="256" name="Google Shape;256;p18"/>
          <p:cNvPicPr preferRelativeResize="0"/>
          <p:nvPr/>
        </p:nvPicPr>
        <p:blipFill>
          <a:blip r:embed="rId11">
            <a:alphaModFix/>
          </a:blip>
          <a:stretch>
            <a:fillRect/>
          </a:stretch>
        </p:blipFill>
        <p:spPr>
          <a:xfrm>
            <a:off x="6701887" y="763249"/>
            <a:ext cx="318725" cy="318725"/>
          </a:xfrm>
          <a:prstGeom prst="rect">
            <a:avLst/>
          </a:prstGeom>
          <a:noFill/>
          <a:ln>
            <a:noFill/>
          </a:ln>
        </p:spPr>
      </p:pic>
      <p:pic>
        <p:nvPicPr>
          <p:cNvPr id="257" name="Google Shape;257;p18"/>
          <p:cNvPicPr preferRelativeResize="0"/>
          <p:nvPr/>
        </p:nvPicPr>
        <p:blipFill>
          <a:blip r:embed="rId11">
            <a:alphaModFix/>
          </a:blip>
          <a:stretch>
            <a:fillRect/>
          </a:stretch>
        </p:blipFill>
        <p:spPr>
          <a:xfrm>
            <a:off x="7907278" y="550196"/>
            <a:ext cx="309483" cy="314063"/>
          </a:xfrm>
          <a:prstGeom prst="rect">
            <a:avLst/>
          </a:prstGeom>
          <a:noFill/>
          <a:ln>
            <a:noFill/>
          </a:ln>
        </p:spPr>
      </p:pic>
      <p:pic>
        <p:nvPicPr>
          <p:cNvPr id="258" name="Google Shape;258;p18"/>
          <p:cNvPicPr preferRelativeResize="0"/>
          <p:nvPr/>
        </p:nvPicPr>
        <p:blipFill>
          <a:blip r:embed="rId11">
            <a:alphaModFix/>
          </a:blip>
          <a:stretch>
            <a:fillRect/>
          </a:stretch>
        </p:blipFill>
        <p:spPr>
          <a:xfrm>
            <a:off x="7907278" y="864259"/>
            <a:ext cx="309483" cy="314063"/>
          </a:xfrm>
          <a:prstGeom prst="rect">
            <a:avLst/>
          </a:prstGeom>
          <a:noFill/>
          <a:ln>
            <a:noFill/>
          </a:ln>
        </p:spPr>
      </p:pic>
      <p:pic>
        <p:nvPicPr>
          <p:cNvPr id="259" name="Google Shape;259;p18"/>
          <p:cNvPicPr preferRelativeResize="0"/>
          <p:nvPr/>
        </p:nvPicPr>
        <p:blipFill>
          <a:blip r:embed="rId11">
            <a:alphaModFix/>
          </a:blip>
          <a:stretch>
            <a:fillRect/>
          </a:stretch>
        </p:blipFill>
        <p:spPr>
          <a:xfrm>
            <a:off x="7907278" y="703496"/>
            <a:ext cx="309483" cy="314063"/>
          </a:xfrm>
          <a:prstGeom prst="rect">
            <a:avLst/>
          </a:prstGeom>
          <a:noFill/>
          <a:ln>
            <a:noFill/>
          </a:ln>
        </p:spPr>
      </p:pic>
      <p:cxnSp>
        <p:nvCxnSpPr>
          <p:cNvPr id="260" name="Google Shape;260;p18"/>
          <p:cNvCxnSpPr/>
          <p:nvPr/>
        </p:nvCxnSpPr>
        <p:spPr>
          <a:xfrm flipH="1">
            <a:off x="1740825" y="28575"/>
            <a:ext cx="21300" cy="5117400"/>
          </a:xfrm>
          <a:prstGeom prst="straightConnector1">
            <a:avLst/>
          </a:prstGeom>
          <a:noFill/>
          <a:ln w="19050" cap="flat" cmpd="sng">
            <a:solidFill>
              <a:schemeClr val="lt1"/>
            </a:solidFill>
            <a:prstDash val="dash"/>
            <a:round/>
            <a:headEnd type="none" w="med" len="med"/>
            <a:tailEnd type="none" w="med" len="med"/>
          </a:ln>
        </p:spPr>
      </p:cxnSp>
      <p:cxnSp>
        <p:nvCxnSpPr>
          <p:cNvPr id="261" name="Google Shape;261;p18"/>
          <p:cNvCxnSpPr/>
          <p:nvPr/>
        </p:nvCxnSpPr>
        <p:spPr>
          <a:xfrm flipH="1">
            <a:off x="3607463" y="4213"/>
            <a:ext cx="25200" cy="5139300"/>
          </a:xfrm>
          <a:prstGeom prst="straightConnector1">
            <a:avLst/>
          </a:prstGeom>
          <a:noFill/>
          <a:ln w="19050" cap="flat" cmpd="sng">
            <a:solidFill>
              <a:schemeClr val="lt1"/>
            </a:solidFill>
            <a:prstDash val="dash"/>
            <a:round/>
            <a:headEnd type="none" w="med" len="med"/>
            <a:tailEnd type="none" w="med" len="med"/>
          </a:ln>
        </p:spPr>
      </p:cxnSp>
      <p:cxnSp>
        <p:nvCxnSpPr>
          <p:cNvPr id="262" name="Google Shape;262;p18"/>
          <p:cNvCxnSpPr/>
          <p:nvPr/>
        </p:nvCxnSpPr>
        <p:spPr>
          <a:xfrm flipH="1">
            <a:off x="5412438" y="4213"/>
            <a:ext cx="19200" cy="5144100"/>
          </a:xfrm>
          <a:prstGeom prst="straightConnector1">
            <a:avLst/>
          </a:prstGeom>
          <a:noFill/>
          <a:ln w="19050" cap="flat" cmpd="sng">
            <a:solidFill>
              <a:schemeClr val="lt1"/>
            </a:solidFill>
            <a:prstDash val="dash"/>
            <a:round/>
            <a:headEnd type="none" w="med" len="med"/>
            <a:tailEnd type="none" w="med" len="med"/>
          </a:ln>
        </p:spPr>
      </p:cxnSp>
      <p:cxnSp>
        <p:nvCxnSpPr>
          <p:cNvPr id="263" name="Google Shape;263;p18"/>
          <p:cNvCxnSpPr/>
          <p:nvPr/>
        </p:nvCxnSpPr>
        <p:spPr>
          <a:xfrm flipH="1">
            <a:off x="7227013" y="4213"/>
            <a:ext cx="24000" cy="5136900"/>
          </a:xfrm>
          <a:prstGeom prst="straightConnector1">
            <a:avLst/>
          </a:prstGeom>
          <a:noFill/>
          <a:ln w="19050" cap="flat" cmpd="sng">
            <a:solidFill>
              <a:schemeClr val="lt1"/>
            </a:solidFill>
            <a:prstDash val="dash"/>
            <a:round/>
            <a:headEnd type="none" w="med" len="med"/>
            <a:tailEnd type="none" w="med" len="med"/>
          </a:ln>
        </p:spPr>
      </p:cxnSp>
      <p:sp>
        <p:nvSpPr>
          <p:cNvPr id="264" name="Google Shape;264;p18"/>
          <p:cNvSpPr/>
          <p:nvPr/>
        </p:nvSpPr>
        <p:spPr>
          <a:xfrm rot="1548171">
            <a:off x="758846" y="1670237"/>
            <a:ext cx="302567" cy="1222324"/>
          </a:xfrm>
          <a:prstGeom prst="rtTriangl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5" name="Google Shape;265;p18"/>
          <p:cNvPicPr preferRelativeResize="0"/>
          <p:nvPr/>
        </p:nvPicPr>
        <p:blipFill>
          <a:blip r:embed="rId12">
            <a:alphaModFix/>
          </a:blip>
          <a:stretch>
            <a:fillRect/>
          </a:stretch>
        </p:blipFill>
        <p:spPr>
          <a:xfrm>
            <a:off x="667600" y="1083729"/>
            <a:ext cx="968400" cy="1021608"/>
          </a:xfrm>
          <a:prstGeom prst="rect">
            <a:avLst/>
          </a:prstGeom>
          <a:noFill/>
          <a:ln>
            <a:noFill/>
          </a:ln>
        </p:spPr>
      </p:pic>
      <p:sp>
        <p:nvSpPr>
          <p:cNvPr id="266" name="Google Shape;266;p18"/>
          <p:cNvSpPr/>
          <p:nvPr/>
        </p:nvSpPr>
        <p:spPr>
          <a:xfrm rot="7319239" flipH="1">
            <a:off x="899242" y="2625551"/>
            <a:ext cx="302417" cy="939340"/>
          </a:xfrm>
          <a:prstGeom prst="rtTriangle">
            <a:avLst/>
          </a:prstGeom>
          <a:solidFill>
            <a:srgbClr val="F2F2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 name="Google Shape;267;p18"/>
          <p:cNvPicPr preferRelativeResize="0"/>
          <p:nvPr/>
        </p:nvPicPr>
        <p:blipFill>
          <a:blip r:embed="rId9">
            <a:alphaModFix/>
          </a:blip>
          <a:stretch>
            <a:fillRect/>
          </a:stretch>
        </p:blipFill>
        <p:spPr>
          <a:xfrm rot="5400000">
            <a:off x="207700" y="2446526"/>
            <a:ext cx="542925" cy="793374"/>
          </a:xfrm>
          <a:prstGeom prst="rect">
            <a:avLst/>
          </a:prstGeom>
          <a:noFill/>
          <a:ln>
            <a:noFill/>
          </a:ln>
        </p:spPr>
      </p:pic>
      <p:pic>
        <p:nvPicPr>
          <p:cNvPr id="268" name="Google Shape;268;p18"/>
          <p:cNvPicPr preferRelativeResize="0"/>
          <p:nvPr/>
        </p:nvPicPr>
        <p:blipFill>
          <a:blip r:embed="rId13">
            <a:alphaModFix/>
          </a:blip>
          <a:stretch>
            <a:fillRect/>
          </a:stretch>
        </p:blipFill>
        <p:spPr>
          <a:xfrm>
            <a:off x="1087303" y="3194963"/>
            <a:ext cx="548699" cy="527225"/>
          </a:xfrm>
          <a:prstGeom prst="rect">
            <a:avLst/>
          </a:prstGeom>
          <a:noFill/>
          <a:ln>
            <a:noFill/>
          </a:ln>
        </p:spPr>
      </p:pic>
      <p:cxnSp>
        <p:nvCxnSpPr>
          <p:cNvPr id="269" name="Google Shape;269;p18"/>
          <p:cNvCxnSpPr>
            <a:stCxn id="267" idx="0"/>
          </p:cNvCxnSpPr>
          <p:nvPr/>
        </p:nvCxnSpPr>
        <p:spPr>
          <a:xfrm rot="10800000" flipH="1">
            <a:off x="875850" y="2838413"/>
            <a:ext cx="534000" cy="4800"/>
          </a:xfrm>
          <a:prstGeom prst="straightConnector1">
            <a:avLst/>
          </a:prstGeom>
          <a:noFill/>
          <a:ln w="28575" cap="flat" cmpd="sng">
            <a:solidFill>
              <a:schemeClr val="accent1"/>
            </a:solidFill>
            <a:prstDash val="solid"/>
            <a:round/>
            <a:headEnd type="none" w="med" len="med"/>
            <a:tailEnd type="triangle" w="med" len="med"/>
          </a:ln>
        </p:spPr>
      </p:cxnSp>
      <p:cxnSp>
        <p:nvCxnSpPr>
          <p:cNvPr id="270" name="Google Shape;270;p18"/>
          <p:cNvCxnSpPr/>
          <p:nvPr/>
        </p:nvCxnSpPr>
        <p:spPr>
          <a:xfrm rot="5400000" flipH="1">
            <a:off x="814429" y="2519299"/>
            <a:ext cx="323700" cy="295500"/>
          </a:xfrm>
          <a:prstGeom prst="curvedConnector3">
            <a:avLst>
              <a:gd name="adj1" fmla="val 82383"/>
            </a:avLst>
          </a:prstGeom>
          <a:noFill/>
          <a:ln w="38100" cap="flat" cmpd="sng">
            <a:solidFill>
              <a:srgbClr val="FF00FF"/>
            </a:solidFill>
            <a:prstDash val="solid"/>
            <a:round/>
            <a:headEnd type="none" w="med" len="med"/>
            <a:tailEnd type="none" w="med" len="med"/>
          </a:ln>
        </p:spPr>
      </p:cxnSp>
      <p:cxnSp>
        <p:nvCxnSpPr>
          <p:cNvPr id="271" name="Google Shape;271;p18"/>
          <p:cNvCxnSpPr/>
          <p:nvPr/>
        </p:nvCxnSpPr>
        <p:spPr>
          <a:xfrm rot="-5400000">
            <a:off x="915750" y="2933338"/>
            <a:ext cx="269400" cy="157200"/>
          </a:xfrm>
          <a:prstGeom prst="curvedConnector3">
            <a:avLst>
              <a:gd name="adj1" fmla="val 14143"/>
            </a:avLst>
          </a:prstGeom>
          <a:noFill/>
          <a:ln w="38100" cap="flat" cmpd="sng">
            <a:solidFill>
              <a:srgbClr val="FF00FF"/>
            </a:solidFill>
            <a:prstDash val="solid"/>
            <a:round/>
            <a:headEnd type="none" w="med" len="med"/>
            <a:tailEnd type="none" w="med" len="med"/>
          </a:ln>
        </p:spPr>
      </p:cxnSp>
      <p:sp>
        <p:nvSpPr>
          <p:cNvPr id="272" name="Google Shape;272;p18"/>
          <p:cNvSpPr txBox="1"/>
          <p:nvPr/>
        </p:nvSpPr>
        <p:spPr>
          <a:xfrm>
            <a:off x="0" y="4109775"/>
            <a:ext cx="16902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FFFFFF"/>
                </a:solidFill>
              </a:rPr>
              <a:t>1. Baffle Attenuation</a:t>
            </a:r>
            <a:endParaRPr sz="1200" b="1">
              <a:solidFill>
                <a:srgbClr val="FFFFFF"/>
              </a:solidFill>
            </a:endParaRPr>
          </a:p>
          <a:p>
            <a:pPr marL="0" lvl="0" indent="0" algn="ctr" rtl="0">
              <a:spcBef>
                <a:spcPts val="0"/>
              </a:spcBef>
              <a:spcAft>
                <a:spcPts val="0"/>
              </a:spcAft>
              <a:buNone/>
            </a:pPr>
            <a:r>
              <a:rPr lang="en" sz="1200">
                <a:solidFill>
                  <a:srgbClr val="FFFFFF"/>
                </a:solidFill>
              </a:rPr>
              <a:t>Baffle reduces the amount of stray light entering the camera.</a:t>
            </a:r>
            <a:endParaRPr sz="1200">
              <a:solidFill>
                <a:srgbClr val="FFFFFF"/>
              </a:solidFill>
            </a:endParaRPr>
          </a:p>
        </p:txBody>
      </p:sp>
      <p:sp>
        <p:nvSpPr>
          <p:cNvPr id="273" name="Google Shape;273;p18"/>
          <p:cNvSpPr txBox="1"/>
          <p:nvPr/>
        </p:nvSpPr>
        <p:spPr>
          <a:xfrm>
            <a:off x="990325" y="2241025"/>
            <a:ext cx="4254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ECCF07"/>
                </a:solidFill>
              </a:rPr>
              <a:t>θ₁</a:t>
            </a:r>
            <a:endParaRPr sz="1600">
              <a:latin typeface="Open Sans"/>
              <a:ea typeface="Open Sans"/>
              <a:cs typeface="Open Sans"/>
              <a:sym typeface="Open Sans"/>
            </a:endParaRPr>
          </a:p>
        </p:txBody>
      </p:sp>
      <p:sp>
        <p:nvSpPr>
          <p:cNvPr id="274" name="Google Shape;274;p18"/>
          <p:cNvSpPr txBox="1"/>
          <p:nvPr/>
        </p:nvSpPr>
        <p:spPr>
          <a:xfrm>
            <a:off x="1101795" y="2838425"/>
            <a:ext cx="4131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2F2F2"/>
                </a:solidFill>
              </a:rPr>
              <a:t>θ₂</a:t>
            </a:r>
            <a:endParaRPr sz="1600">
              <a:solidFill>
                <a:srgbClr val="F2F2F2"/>
              </a:solidFill>
              <a:latin typeface="Open Sans"/>
              <a:ea typeface="Open Sans"/>
              <a:cs typeface="Open Sans"/>
              <a:sym typeface="Open Sans"/>
            </a:endParaRPr>
          </a:p>
        </p:txBody>
      </p:sp>
      <p:sp>
        <p:nvSpPr>
          <p:cNvPr id="275" name="Google Shape;275;p18"/>
          <p:cNvSpPr txBox="1"/>
          <p:nvPr/>
        </p:nvSpPr>
        <p:spPr>
          <a:xfrm>
            <a:off x="2589663" y="95250"/>
            <a:ext cx="4026000" cy="523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latin typeface="Open Sans"/>
                <a:ea typeface="Open Sans"/>
                <a:cs typeface="Open Sans"/>
                <a:sym typeface="Open Sans"/>
              </a:rPr>
              <a:t>Concept of Operations</a:t>
            </a:r>
            <a:endParaRPr sz="2200" b="1">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1000"/>
                                        <p:tgtEl>
                                          <p:spTgt spid="264"/>
                                        </p:tgtEl>
                                      </p:cBhvr>
                                    </p:animEffect>
                                  </p:childTnLst>
                                </p:cTn>
                              </p:par>
                              <p:par>
                                <p:cTn id="8" presetID="10" presetClass="entr" presetSubtype="0" fill="hold" nodeType="withEffect">
                                  <p:stCondLst>
                                    <p:cond delay="0"/>
                                  </p:stCondLst>
                                  <p:childTnLst>
                                    <p:set>
                                      <p:cBhvr>
                                        <p:cTn id="9" dur="1" fill="hold">
                                          <p:stCondLst>
                                            <p:cond delay="0"/>
                                          </p:stCondLst>
                                        </p:cTn>
                                        <p:tgtEl>
                                          <p:spTgt spid="266"/>
                                        </p:tgtEl>
                                        <p:attrNameLst>
                                          <p:attrName>style.visibility</p:attrName>
                                        </p:attrNameLst>
                                      </p:cBhvr>
                                      <p:to>
                                        <p:strVal val="visible"/>
                                      </p:to>
                                    </p:set>
                                    <p:animEffect transition="in" filter="fade">
                                      <p:cBhvr>
                                        <p:cTn id="10" dur="1000"/>
                                        <p:tgtEl>
                                          <p:spTgt spid="2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animEffect transition="in" filter="fade">
                                      <p:cBhvr>
                                        <p:cTn id="15" dur="1000"/>
                                        <p:tgtEl>
                                          <p:spTgt spid="232"/>
                                        </p:tgtEl>
                                      </p:cBhvr>
                                    </p:animEffect>
                                  </p:childTnLst>
                                </p:cTn>
                              </p:par>
                              <p:par>
                                <p:cTn id="16" presetID="10" presetClass="entr" presetSubtype="0" fill="hold" nodeType="withEffect">
                                  <p:stCondLst>
                                    <p:cond delay="0"/>
                                  </p:stCondLst>
                                  <p:childTnLst>
                                    <p:set>
                                      <p:cBhvr>
                                        <p:cTn id="17" dur="1" fill="hold">
                                          <p:stCondLst>
                                            <p:cond delay="0"/>
                                          </p:stCondLst>
                                        </p:cTn>
                                        <p:tgtEl>
                                          <p:spTgt spid="249"/>
                                        </p:tgtEl>
                                        <p:attrNameLst>
                                          <p:attrName>style.visibility</p:attrName>
                                        </p:attrNameLst>
                                      </p:cBhvr>
                                      <p:to>
                                        <p:strVal val="visible"/>
                                      </p:to>
                                    </p:set>
                                    <p:animEffect transition="in" filter="fade">
                                      <p:cBhvr>
                                        <p:cTn id="18" dur="1000"/>
                                        <p:tgtEl>
                                          <p:spTgt spid="249"/>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250"/>
                                        </p:tgtEl>
                                        <p:attrNameLst>
                                          <p:attrName>style.visibility</p:attrName>
                                        </p:attrNameLst>
                                      </p:cBhvr>
                                      <p:to>
                                        <p:strVal val="visible"/>
                                      </p:to>
                                    </p:set>
                                    <p:anim calcmode="lin" valueType="num">
                                      <p:cBhvr additive="base">
                                        <p:cTn id="23" dur="300"/>
                                        <p:tgtEl>
                                          <p:spTgt spid="250"/>
                                        </p:tgtEl>
                                        <p:attrNameLst>
                                          <p:attrName>ppt_w</p:attrName>
                                        </p:attrNameLst>
                                      </p:cBhvr>
                                      <p:tavLst>
                                        <p:tav tm="0">
                                          <p:val>
                                            <p:strVal val="0"/>
                                          </p:val>
                                        </p:tav>
                                        <p:tav tm="100000">
                                          <p:val>
                                            <p:strVal val="#ppt_w"/>
                                          </p:val>
                                        </p:tav>
                                      </p:tavLst>
                                    </p:anim>
                                    <p:anim calcmode="lin" valueType="num">
                                      <p:cBhvr additive="base">
                                        <p:cTn id="24" dur="300"/>
                                        <p:tgtEl>
                                          <p:spTgt spid="250"/>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52"/>
                                        </p:tgtEl>
                                        <p:attrNameLst>
                                          <p:attrName>style.visibility</p:attrName>
                                        </p:attrNameLst>
                                      </p:cBhvr>
                                      <p:to>
                                        <p:strVal val="visible"/>
                                      </p:to>
                                    </p:set>
                                    <p:anim calcmode="lin" valueType="num">
                                      <p:cBhvr additive="base">
                                        <p:cTn id="27" dur="500"/>
                                        <p:tgtEl>
                                          <p:spTgt spid="252"/>
                                        </p:tgtEl>
                                        <p:attrNameLst>
                                          <p:attrName>ppt_w</p:attrName>
                                        </p:attrNameLst>
                                      </p:cBhvr>
                                      <p:tavLst>
                                        <p:tav tm="0">
                                          <p:val>
                                            <p:strVal val="0"/>
                                          </p:val>
                                        </p:tav>
                                        <p:tav tm="100000">
                                          <p:val>
                                            <p:strVal val="#ppt_w"/>
                                          </p:val>
                                        </p:tav>
                                      </p:tavLst>
                                    </p:anim>
                                    <p:anim calcmode="lin" valueType="num">
                                      <p:cBhvr additive="base">
                                        <p:cTn id="28" dur="500"/>
                                        <p:tgtEl>
                                          <p:spTgt spid="252"/>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51"/>
                                        </p:tgtEl>
                                        <p:attrNameLst>
                                          <p:attrName>style.visibility</p:attrName>
                                        </p:attrNameLst>
                                      </p:cBhvr>
                                      <p:to>
                                        <p:strVal val="visible"/>
                                      </p:to>
                                    </p:set>
                                    <p:anim calcmode="lin" valueType="num">
                                      <p:cBhvr additive="base">
                                        <p:cTn id="31" dur="500"/>
                                        <p:tgtEl>
                                          <p:spTgt spid="251"/>
                                        </p:tgtEl>
                                        <p:attrNameLst>
                                          <p:attrName>ppt_w</p:attrName>
                                        </p:attrNameLst>
                                      </p:cBhvr>
                                      <p:tavLst>
                                        <p:tav tm="0">
                                          <p:val>
                                            <p:strVal val="0"/>
                                          </p:val>
                                        </p:tav>
                                        <p:tav tm="100000">
                                          <p:val>
                                            <p:strVal val="#ppt_w"/>
                                          </p:val>
                                        </p:tav>
                                      </p:tavLst>
                                    </p:anim>
                                    <p:anim calcmode="lin" valueType="num">
                                      <p:cBhvr additive="base">
                                        <p:cTn id="32" dur="500"/>
                                        <p:tgtEl>
                                          <p:spTgt spid="251"/>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54"/>
                                        </p:tgtEl>
                                        <p:attrNameLst>
                                          <p:attrName>style.visibility</p:attrName>
                                        </p:attrNameLst>
                                      </p:cBhvr>
                                      <p:to>
                                        <p:strVal val="visible"/>
                                      </p:to>
                                    </p:set>
                                    <p:anim calcmode="lin" valueType="num">
                                      <p:cBhvr additive="base">
                                        <p:cTn id="35" dur="800"/>
                                        <p:tgtEl>
                                          <p:spTgt spid="254"/>
                                        </p:tgtEl>
                                        <p:attrNameLst>
                                          <p:attrName>ppt_w</p:attrName>
                                        </p:attrNameLst>
                                      </p:cBhvr>
                                      <p:tavLst>
                                        <p:tav tm="0">
                                          <p:val>
                                            <p:strVal val="0"/>
                                          </p:val>
                                        </p:tav>
                                        <p:tav tm="100000">
                                          <p:val>
                                            <p:strVal val="#ppt_w"/>
                                          </p:val>
                                        </p:tav>
                                      </p:tavLst>
                                    </p:anim>
                                    <p:anim calcmode="lin" valueType="num">
                                      <p:cBhvr additive="base">
                                        <p:cTn id="36" dur="800"/>
                                        <p:tgtEl>
                                          <p:spTgt spid="254"/>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55"/>
                                        </p:tgtEl>
                                        <p:attrNameLst>
                                          <p:attrName>style.visibility</p:attrName>
                                        </p:attrNameLst>
                                      </p:cBhvr>
                                      <p:to>
                                        <p:strVal val="visible"/>
                                      </p:to>
                                    </p:set>
                                    <p:anim calcmode="lin" valueType="num">
                                      <p:cBhvr additive="base">
                                        <p:cTn id="39" dur="800"/>
                                        <p:tgtEl>
                                          <p:spTgt spid="255"/>
                                        </p:tgtEl>
                                        <p:attrNameLst>
                                          <p:attrName>ppt_w</p:attrName>
                                        </p:attrNameLst>
                                      </p:cBhvr>
                                      <p:tavLst>
                                        <p:tav tm="0">
                                          <p:val>
                                            <p:strVal val="0"/>
                                          </p:val>
                                        </p:tav>
                                        <p:tav tm="100000">
                                          <p:val>
                                            <p:strVal val="#ppt_w"/>
                                          </p:val>
                                        </p:tav>
                                      </p:tavLst>
                                    </p:anim>
                                    <p:anim calcmode="lin" valueType="num">
                                      <p:cBhvr additive="base">
                                        <p:cTn id="40" dur="800"/>
                                        <p:tgtEl>
                                          <p:spTgt spid="25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53"/>
                                        </p:tgtEl>
                                        <p:attrNameLst>
                                          <p:attrName>style.visibility</p:attrName>
                                        </p:attrNameLst>
                                      </p:cBhvr>
                                      <p:to>
                                        <p:strVal val="visible"/>
                                      </p:to>
                                    </p:set>
                                    <p:anim calcmode="lin" valueType="num">
                                      <p:cBhvr additive="base">
                                        <p:cTn id="43" dur="1000"/>
                                        <p:tgtEl>
                                          <p:spTgt spid="253"/>
                                        </p:tgtEl>
                                        <p:attrNameLst>
                                          <p:attrName>ppt_w</p:attrName>
                                        </p:attrNameLst>
                                      </p:cBhvr>
                                      <p:tavLst>
                                        <p:tav tm="0">
                                          <p:val>
                                            <p:strVal val="0"/>
                                          </p:val>
                                        </p:tav>
                                        <p:tav tm="100000">
                                          <p:val>
                                            <p:strVal val="#ppt_w"/>
                                          </p:val>
                                        </p:tav>
                                      </p:tavLst>
                                    </p:anim>
                                    <p:anim calcmode="lin" valueType="num">
                                      <p:cBhvr additive="base">
                                        <p:cTn id="44" dur="1000"/>
                                        <p:tgtEl>
                                          <p:spTgt spid="253"/>
                                        </p:tgtEl>
                                        <p:attrNameLst>
                                          <p:attrName>ppt_h</p:attrName>
                                        </p:attrNameLst>
                                      </p:cBhvr>
                                      <p:tavLst>
                                        <p:tav tm="0">
                                          <p:val>
                                            <p:strVal val="0"/>
                                          </p:val>
                                        </p:tav>
                                        <p:tav tm="100000">
                                          <p:val>
                                            <p:strVal val="#ppt_h"/>
                                          </p:val>
                                        </p:tav>
                                      </p:tavLst>
                                    </p:anim>
                                  </p:childTnLst>
                                </p:cTn>
                              </p:par>
                              <p:par>
                                <p:cTn id="45" presetID="10" presetClass="entr" presetSubtype="0" fill="hold" nodeType="withEffect">
                                  <p:stCondLst>
                                    <p:cond delay="0"/>
                                  </p:stCondLst>
                                  <p:childTnLst>
                                    <p:set>
                                      <p:cBhvr>
                                        <p:cTn id="46" dur="1" fill="hold">
                                          <p:stCondLst>
                                            <p:cond delay="0"/>
                                          </p:stCondLst>
                                        </p:cTn>
                                        <p:tgtEl>
                                          <p:spTgt spid="237"/>
                                        </p:tgtEl>
                                        <p:attrNameLst>
                                          <p:attrName>style.visibility</p:attrName>
                                        </p:attrNameLst>
                                      </p:cBhvr>
                                      <p:to>
                                        <p:strVal val="visible"/>
                                      </p:to>
                                    </p:set>
                                    <p:animEffect transition="in" filter="fade">
                                      <p:cBhvr>
                                        <p:cTn id="47" dur="1000"/>
                                        <p:tgtEl>
                                          <p:spTgt spid="2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3"/>
                                        </p:tgtEl>
                                        <p:attrNameLst>
                                          <p:attrName>style.visibility</p:attrName>
                                        </p:attrNameLst>
                                      </p:cBhvr>
                                      <p:to>
                                        <p:strVal val="visible"/>
                                      </p:to>
                                    </p:set>
                                    <p:animEffect transition="in" filter="fade">
                                      <p:cBhvr>
                                        <p:cTn id="52" dur="1000"/>
                                        <p:tgtEl>
                                          <p:spTgt spid="233"/>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234"/>
                                        </p:tgtEl>
                                        <p:attrNameLst>
                                          <p:attrName>style.visibility</p:attrName>
                                        </p:attrNameLst>
                                      </p:cBhvr>
                                      <p:to>
                                        <p:strVal val="visible"/>
                                      </p:to>
                                    </p:set>
                                    <p:anim calcmode="lin" valueType="num">
                                      <p:cBhvr additive="base">
                                        <p:cTn id="57" dur="1000"/>
                                        <p:tgtEl>
                                          <p:spTgt spid="234"/>
                                        </p:tgtEl>
                                        <p:attrNameLst>
                                          <p:attrName>ppt_w</p:attrName>
                                        </p:attrNameLst>
                                      </p:cBhvr>
                                      <p:tavLst>
                                        <p:tav tm="0">
                                          <p:val>
                                            <p:strVal val="0"/>
                                          </p:val>
                                        </p:tav>
                                        <p:tav tm="100000">
                                          <p:val>
                                            <p:strVal val="#ppt_w"/>
                                          </p:val>
                                        </p:tav>
                                      </p:tavLst>
                                    </p:anim>
                                    <p:anim calcmode="lin" valueType="num">
                                      <p:cBhvr additive="base">
                                        <p:cTn id="58" dur="1000"/>
                                        <p:tgtEl>
                                          <p:spTgt spid="234"/>
                                        </p:tgtEl>
                                        <p:attrNameLst>
                                          <p:attrName>ppt_h</p:attrName>
                                        </p:attrNameLst>
                                      </p:cBhvr>
                                      <p:tavLst>
                                        <p:tav tm="0">
                                          <p:val>
                                            <p:strVal val="0"/>
                                          </p:val>
                                        </p:tav>
                                        <p:tav tm="100000">
                                          <p:val>
                                            <p:strVal val="#ppt_h"/>
                                          </p:val>
                                        </p:tav>
                                      </p:tavLst>
                                    </p:anim>
                                  </p:childTnLst>
                                </p:cTn>
                              </p:par>
                              <p:par>
                                <p:cTn id="59" presetID="10" presetClass="entr" presetSubtype="0" fill="hold" nodeType="withEffect">
                                  <p:stCondLst>
                                    <p:cond delay="0"/>
                                  </p:stCondLst>
                                  <p:childTnLst>
                                    <p:set>
                                      <p:cBhvr>
                                        <p:cTn id="60" dur="1" fill="hold">
                                          <p:stCondLst>
                                            <p:cond delay="0"/>
                                          </p:stCondLst>
                                        </p:cTn>
                                        <p:tgtEl>
                                          <p:spTgt spid="238"/>
                                        </p:tgtEl>
                                        <p:attrNameLst>
                                          <p:attrName>style.visibility</p:attrName>
                                        </p:attrNameLst>
                                      </p:cBhvr>
                                      <p:to>
                                        <p:strVal val="visible"/>
                                      </p:to>
                                    </p:set>
                                    <p:animEffect transition="in" filter="fade">
                                      <p:cBhvr>
                                        <p:cTn id="61" dur="1000"/>
                                        <p:tgtEl>
                                          <p:spTgt spid="2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35"/>
                                        </p:tgtEl>
                                        <p:attrNameLst>
                                          <p:attrName>style.visibility</p:attrName>
                                        </p:attrNameLst>
                                      </p:cBhvr>
                                      <p:to>
                                        <p:strVal val="visible"/>
                                      </p:to>
                                    </p:set>
                                    <p:animEffect transition="in" filter="fade">
                                      <p:cBhvr>
                                        <p:cTn id="66" dur="1000"/>
                                        <p:tgtEl>
                                          <p:spTgt spid="235"/>
                                        </p:tgtEl>
                                      </p:cBhvr>
                                    </p:animEffect>
                                  </p:childTnLst>
                                </p:cTn>
                              </p:par>
                              <p:par>
                                <p:cTn id="67" presetID="10" presetClass="entr" presetSubtype="0" fill="hold" nodeType="withEffect">
                                  <p:stCondLst>
                                    <p:cond delay="0"/>
                                  </p:stCondLst>
                                  <p:childTnLst>
                                    <p:set>
                                      <p:cBhvr>
                                        <p:cTn id="68" dur="1" fill="hold">
                                          <p:stCondLst>
                                            <p:cond delay="0"/>
                                          </p:stCondLst>
                                        </p:cTn>
                                        <p:tgtEl>
                                          <p:spTgt spid="236"/>
                                        </p:tgtEl>
                                        <p:attrNameLst>
                                          <p:attrName>style.visibility</p:attrName>
                                        </p:attrNameLst>
                                      </p:cBhvr>
                                      <p:to>
                                        <p:strVal val="visible"/>
                                      </p:to>
                                    </p:set>
                                    <p:animEffect transition="in" filter="fade">
                                      <p:cBhvr>
                                        <p:cTn id="69" dur="1000"/>
                                        <p:tgtEl>
                                          <p:spTgt spid="236"/>
                                        </p:tgtEl>
                                      </p:cBhvr>
                                    </p:animEffect>
                                  </p:childTnLst>
                                </p:cTn>
                              </p:par>
                              <p:par>
                                <p:cTn id="70" presetID="10" presetClass="entr" presetSubtype="0" fill="hold" nodeType="withEffect">
                                  <p:stCondLst>
                                    <p:cond delay="0"/>
                                  </p:stCondLst>
                                  <p:childTnLst>
                                    <p:set>
                                      <p:cBhvr>
                                        <p:cTn id="71" dur="1" fill="hold">
                                          <p:stCondLst>
                                            <p:cond delay="0"/>
                                          </p:stCondLst>
                                        </p:cTn>
                                        <p:tgtEl>
                                          <p:spTgt spid="239"/>
                                        </p:tgtEl>
                                        <p:attrNameLst>
                                          <p:attrName>style.visibility</p:attrName>
                                        </p:attrNameLst>
                                      </p:cBhvr>
                                      <p:to>
                                        <p:strVal val="visible"/>
                                      </p:to>
                                    </p:set>
                                    <p:animEffect transition="in" filter="fade">
                                      <p:cBhvr>
                                        <p:cTn id="72" dur="1000"/>
                                        <p:tgtEl>
                                          <p:spTgt spid="239"/>
                                        </p:tgtEl>
                                      </p:cBhvr>
                                    </p:animEffect>
                                  </p:childTnLst>
                                </p:cTn>
                              </p:par>
                              <p:par>
                                <p:cTn id="73" presetID="10" presetClass="entr" presetSubtype="0" fill="hold" nodeType="withEffect">
                                  <p:stCondLst>
                                    <p:cond delay="0"/>
                                  </p:stCondLst>
                                  <p:childTnLst>
                                    <p:set>
                                      <p:cBhvr>
                                        <p:cTn id="74" dur="1" fill="hold">
                                          <p:stCondLst>
                                            <p:cond delay="0"/>
                                          </p:stCondLst>
                                        </p:cTn>
                                        <p:tgtEl>
                                          <p:spTgt spid="246"/>
                                        </p:tgtEl>
                                        <p:attrNameLst>
                                          <p:attrName>style.visibility</p:attrName>
                                        </p:attrNameLst>
                                      </p:cBhvr>
                                      <p:to>
                                        <p:strVal val="visible"/>
                                      </p:to>
                                    </p:set>
                                    <p:animEffect transition="in" filter="fade">
                                      <p:cBhvr>
                                        <p:cTn id="75" dur="1000"/>
                                        <p:tgtEl>
                                          <p:spTgt spid="24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41"/>
                                        </p:tgtEl>
                                        <p:attrNameLst>
                                          <p:attrName>style.visibility</p:attrName>
                                        </p:attrNameLst>
                                      </p:cBhvr>
                                      <p:to>
                                        <p:strVal val="visible"/>
                                      </p:to>
                                    </p:set>
                                    <p:animEffect transition="in" filter="fade">
                                      <p:cBhvr>
                                        <p:cTn id="80" dur="1200"/>
                                        <p:tgtEl>
                                          <p:spTgt spid="241"/>
                                        </p:tgtEl>
                                      </p:cBhvr>
                                    </p:animEffect>
                                  </p:childTnLst>
                                </p:cTn>
                              </p:par>
                              <p:par>
                                <p:cTn id="81" presetID="8" presetClass="emph" presetSubtype="0" fill="hold" nodeType="withEffect">
                                  <p:stCondLst>
                                    <p:cond delay="0"/>
                                  </p:stCondLst>
                                  <p:childTnLst>
                                    <p:animRot by="-21600000">
                                      <p:cBhvr>
                                        <p:cTn id="82" dur="1000" fill="hold"/>
                                        <p:tgtEl>
                                          <p:spTgt spid="241"/>
                                        </p:tgtEl>
                                        <p:attrNameLst>
                                          <p:attrName>r</p:attrName>
                                        </p:attrNameLst>
                                      </p:cBhvr>
                                    </p:animRot>
                                  </p:childTnLst>
                                </p:cTn>
                              </p:par>
                            </p:childTnLst>
                          </p:cTn>
                        </p:par>
                        <p:par>
                          <p:cTn id="83" fill="hold">
                            <p:stCondLst>
                              <p:cond delay="1200"/>
                            </p:stCondLst>
                            <p:childTnLst>
                              <p:par>
                                <p:cTn id="84" presetID="10" presetClass="entr" presetSubtype="0" fill="hold" nodeType="afterEffect">
                                  <p:stCondLst>
                                    <p:cond delay="0"/>
                                  </p:stCondLst>
                                  <p:childTnLst>
                                    <p:set>
                                      <p:cBhvr>
                                        <p:cTn id="85" dur="1" fill="hold">
                                          <p:stCondLst>
                                            <p:cond delay="0"/>
                                          </p:stCondLst>
                                        </p:cTn>
                                        <p:tgtEl>
                                          <p:spTgt spid="242"/>
                                        </p:tgtEl>
                                        <p:attrNameLst>
                                          <p:attrName>style.visibility</p:attrName>
                                        </p:attrNameLst>
                                      </p:cBhvr>
                                      <p:to>
                                        <p:strVal val="visible"/>
                                      </p:to>
                                    </p:set>
                                    <p:animEffect transition="in" filter="fade">
                                      <p:cBhvr>
                                        <p:cTn id="86" dur="1000"/>
                                        <p:tgtEl>
                                          <p:spTgt spid="242"/>
                                        </p:tgtEl>
                                      </p:cBhvr>
                                    </p:animEffect>
                                  </p:childTnLst>
                                </p:cTn>
                              </p:par>
                              <p:par>
                                <p:cTn id="87" presetID="10" presetClass="entr" presetSubtype="0" fill="hold" nodeType="withEffect">
                                  <p:stCondLst>
                                    <p:cond delay="0"/>
                                  </p:stCondLst>
                                  <p:childTnLst>
                                    <p:set>
                                      <p:cBhvr>
                                        <p:cTn id="88" dur="1" fill="hold">
                                          <p:stCondLst>
                                            <p:cond delay="0"/>
                                          </p:stCondLst>
                                        </p:cTn>
                                        <p:tgtEl>
                                          <p:spTgt spid="243"/>
                                        </p:tgtEl>
                                        <p:attrNameLst>
                                          <p:attrName>style.visibility</p:attrName>
                                        </p:attrNameLst>
                                      </p:cBhvr>
                                      <p:to>
                                        <p:strVal val="visible"/>
                                      </p:to>
                                    </p:set>
                                    <p:animEffect transition="in" filter="fade">
                                      <p:cBhvr>
                                        <p:cTn id="89" dur="1000"/>
                                        <p:tgtEl>
                                          <p:spTgt spid="243"/>
                                        </p:tgtEl>
                                      </p:cBhvr>
                                    </p:animEffect>
                                  </p:childTnLst>
                                </p:cTn>
                              </p:par>
                              <p:par>
                                <p:cTn id="90" presetID="10" presetClass="entr" presetSubtype="0" fill="hold" nodeType="withEffect">
                                  <p:stCondLst>
                                    <p:cond delay="0"/>
                                  </p:stCondLst>
                                  <p:childTnLst>
                                    <p:set>
                                      <p:cBhvr>
                                        <p:cTn id="91" dur="1" fill="hold">
                                          <p:stCondLst>
                                            <p:cond delay="0"/>
                                          </p:stCondLst>
                                        </p:cTn>
                                        <p:tgtEl>
                                          <p:spTgt spid="244"/>
                                        </p:tgtEl>
                                        <p:attrNameLst>
                                          <p:attrName>style.visibility</p:attrName>
                                        </p:attrNameLst>
                                      </p:cBhvr>
                                      <p:to>
                                        <p:strVal val="visible"/>
                                      </p:to>
                                    </p:set>
                                    <p:animEffect transition="in" filter="fade">
                                      <p:cBhvr>
                                        <p:cTn id="92" dur="1000"/>
                                        <p:tgtEl>
                                          <p:spTgt spid="244"/>
                                        </p:tgtEl>
                                      </p:cBhvr>
                                    </p:animEffect>
                                  </p:childTnLst>
                                </p:cTn>
                              </p:par>
                              <p:par>
                                <p:cTn id="93" presetID="10" presetClass="entr" presetSubtype="0" fill="hold" nodeType="withEffect">
                                  <p:stCondLst>
                                    <p:cond delay="0"/>
                                  </p:stCondLst>
                                  <p:childTnLst>
                                    <p:set>
                                      <p:cBhvr>
                                        <p:cTn id="94" dur="1" fill="hold">
                                          <p:stCondLst>
                                            <p:cond delay="0"/>
                                          </p:stCondLst>
                                        </p:cTn>
                                        <p:tgtEl>
                                          <p:spTgt spid="245"/>
                                        </p:tgtEl>
                                        <p:attrNameLst>
                                          <p:attrName>style.visibility</p:attrName>
                                        </p:attrNameLst>
                                      </p:cBhvr>
                                      <p:to>
                                        <p:strVal val="visible"/>
                                      </p:to>
                                    </p:set>
                                    <p:animEffect transition="in" filter="fade">
                                      <p:cBhvr>
                                        <p:cTn id="95" dur="1000"/>
                                        <p:tgtEl>
                                          <p:spTgt spid="245"/>
                                        </p:tgtEl>
                                      </p:cBhvr>
                                    </p:animEffect>
                                  </p:childTnLst>
                                </p:cTn>
                              </p:par>
                              <p:par>
                                <p:cTn id="96" presetID="10" presetClass="entr" presetSubtype="0" fill="hold" nodeType="withEffect">
                                  <p:stCondLst>
                                    <p:cond delay="0"/>
                                  </p:stCondLst>
                                  <p:childTnLst>
                                    <p:set>
                                      <p:cBhvr>
                                        <p:cTn id="97" dur="1" fill="hold">
                                          <p:stCondLst>
                                            <p:cond delay="0"/>
                                          </p:stCondLst>
                                        </p:cTn>
                                        <p:tgtEl>
                                          <p:spTgt spid="248"/>
                                        </p:tgtEl>
                                        <p:attrNameLst>
                                          <p:attrName>style.visibility</p:attrName>
                                        </p:attrNameLst>
                                      </p:cBhvr>
                                      <p:to>
                                        <p:strVal val="visible"/>
                                      </p:to>
                                    </p:set>
                                    <p:animEffect transition="in" filter="fade">
                                      <p:cBhvr>
                                        <p:cTn id="98" dur="1000"/>
                                        <p:tgtEl>
                                          <p:spTgt spid="248"/>
                                        </p:tgtEl>
                                      </p:cBhvr>
                                    </p:animEffect>
                                  </p:childTnLst>
                                </p:cTn>
                              </p:par>
                              <p:par>
                                <p:cTn id="99" presetID="10" presetClass="entr" presetSubtype="0" fill="hold" nodeType="withEffect">
                                  <p:stCondLst>
                                    <p:cond delay="0"/>
                                  </p:stCondLst>
                                  <p:childTnLst>
                                    <p:set>
                                      <p:cBhvr>
                                        <p:cTn id="100" dur="1" fill="hold">
                                          <p:stCondLst>
                                            <p:cond delay="0"/>
                                          </p:stCondLst>
                                        </p:cTn>
                                        <p:tgtEl>
                                          <p:spTgt spid="247"/>
                                        </p:tgtEl>
                                        <p:attrNameLst>
                                          <p:attrName>style.visibility</p:attrName>
                                        </p:attrNameLst>
                                      </p:cBhvr>
                                      <p:to>
                                        <p:strVal val="visible"/>
                                      </p:to>
                                    </p:set>
                                    <p:animEffect transition="in" filter="fade">
                                      <p:cBhvr>
                                        <p:cTn id="101" dur="1000"/>
                                        <p:tgtEl>
                                          <p:spTgt spid="247"/>
                                        </p:tgtEl>
                                      </p:cBhvr>
                                    </p:animEffect>
                                  </p:childTnLst>
                                </p:cTn>
                              </p:par>
                              <p:par>
                                <p:cTn id="102" presetID="10" presetClass="entr" presetSubtype="0" fill="hold" nodeType="withEffect">
                                  <p:stCondLst>
                                    <p:cond delay="0"/>
                                  </p:stCondLst>
                                  <p:childTnLst>
                                    <p:set>
                                      <p:cBhvr>
                                        <p:cTn id="103" dur="1" fill="hold">
                                          <p:stCondLst>
                                            <p:cond delay="0"/>
                                          </p:stCondLst>
                                        </p:cTn>
                                        <p:tgtEl>
                                          <p:spTgt spid="240"/>
                                        </p:tgtEl>
                                        <p:attrNameLst>
                                          <p:attrName>style.visibility</p:attrName>
                                        </p:attrNameLst>
                                      </p:cBhvr>
                                      <p:to>
                                        <p:strVal val="visible"/>
                                      </p:to>
                                    </p:set>
                                    <p:animEffect transition="in" filter="fade">
                                      <p:cBhvr>
                                        <p:cTn id="104" dur="1000"/>
                                        <p:tgtEl>
                                          <p:spTgt spid="240"/>
                                        </p:tgtEl>
                                      </p:cBhvr>
                                    </p:animEffect>
                                  </p:childTnLst>
                                </p:cTn>
                              </p:par>
                              <p:par>
                                <p:cTn id="105" presetID="10" presetClass="entr" presetSubtype="0" fill="hold" nodeType="withEffect">
                                  <p:stCondLst>
                                    <p:cond delay="0"/>
                                  </p:stCondLst>
                                  <p:childTnLst>
                                    <p:set>
                                      <p:cBhvr>
                                        <p:cTn id="106" dur="1" fill="hold">
                                          <p:stCondLst>
                                            <p:cond delay="0"/>
                                          </p:stCondLst>
                                        </p:cTn>
                                        <p:tgtEl>
                                          <p:spTgt spid="245"/>
                                        </p:tgtEl>
                                        <p:attrNameLst>
                                          <p:attrName>style.visibility</p:attrName>
                                        </p:attrNameLst>
                                      </p:cBhvr>
                                      <p:to>
                                        <p:strVal val="visible"/>
                                      </p:to>
                                    </p:set>
                                    <p:animEffect transition="in" filter="fade">
                                      <p:cBhvr>
                                        <p:cTn id="107" dur="1000"/>
                                        <p:tgtEl>
                                          <p:spTgt spid="245"/>
                                        </p:tgtEl>
                                      </p:cBhvr>
                                    </p:animEffect>
                                  </p:childTnLst>
                                </p:cTn>
                              </p:par>
                              <p:par>
                                <p:cTn id="108" presetID="10" presetClass="entr" presetSubtype="0" fill="hold" nodeType="withEffect">
                                  <p:stCondLst>
                                    <p:cond delay="0"/>
                                  </p:stCondLst>
                                  <p:childTnLst>
                                    <p:set>
                                      <p:cBhvr>
                                        <p:cTn id="109" dur="1" fill="hold">
                                          <p:stCondLst>
                                            <p:cond delay="0"/>
                                          </p:stCondLst>
                                        </p:cTn>
                                        <p:tgtEl>
                                          <p:spTgt spid="248"/>
                                        </p:tgtEl>
                                        <p:attrNameLst>
                                          <p:attrName>style.visibility</p:attrName>
                                        </p:attrNameLst>
                                      </p:cBhvr>
                                      <p:to>
                                        <p:strVal val="visible"/>
                                      </p:to>
                                    </p:set>
                                    <p:animEffect transition="in" filter="fade">
                                      <p:cBhvr>
                                        <p:cTn id="110" dur="1000"/>
                                        <p:tgtEl>
                                          <p:spTgt spid="248"/>
                                        </p:tgtEl>
                                      </p:cBhvr>
                                    </p:animEffect>
                                  </p:childTnLst>
                                </p:cTn>
                              </p:par>
                              <p:par>
                                <p:cTn id="111" presetID="23" presetClass="entr" presetSubtype="16" fill="hold" nodeType="withEffect">
                                  <p:stCondLst>
                                    <p:cond delay="0"/>
                                  </p:stCondLst>
                                  <p:childTnLst>
                                    <p:set>
                                      <p:cBhvr>
                                        <p:cTn id="112" dur="1" fill="hold">
                                          <p:stCondLst>
                                            <p:cond delay="0"/>
                                          </p:stCondLst>
                                        </p:cTn>
                                        <p:tgtEl>
                                          <p:spTgt spid="256"/>
                                        </p:tgtEl>
                                        <p:attrNameLst>
                                          <p:attrName>style.visibility</p:attrName>
                                        </p:attrNameLst>
                                      </p:cBhvr>
                                      <p:to>
                                        <p:strVal val="visible"/>
                                      </p:to>
                                    </p:set>
                                    <p:anim calcmode="lin" valueType="num">
                                      <p:cBhvr additive="base">
                                        <p:cTn id="113" dur="1500"/>
                                        <p:tgtEl>
                                          <p:spTgt spid="256"/>
                                        </p:tgtEl>
                                        <p:attrNameLst>
                                          <p:attrName>ppt_w</p:attrName>
                                        </p:attrNameLst>
                                      </p:cBhvr>
                                      <p:tavLst>
                                        <p:tav tm="0">
                                          <p:val>
                                            <p:strVal val="0"/>
                                          </p:val>
                                        </p:tav>
                                        <p:tav tm="100000">
                                          <p:val>
                                            <p:strVal val="#ppt_w"/>
                                          </p:val>
                                        </p:tav>
                                      </p:tavLst>
                                    </p:anim>
                                    <p:anim calcmode="lin" valueType="num">
                                      <p:cBhvr additive="base">
                                        <p:cTn id="114" dur="1500"/>
                                        <p:tgtEl>
                                          <p:spTgt spid="256"/>
                                        </p:tgtEl>
                                        <p:attrNameLst>
                                          <p:attrName>ppt_h</p:attrName>
                                        </p:attrNameLst>
                                      </p:cBhvr>
                                      <p:tavLst>
                                        <p:tav tm="0">
                                          <p:val>
                                            <p:strVal val="0"/>
                                          </p:val>
                                        </p:tav>
                                        <p:tav tm="100000">
                                          <p:val>
                                            <p:strVal val="#ppt_h"/>
                                          </p:val>
                                        </p:tav>
                                      </p:tavLst>
                                    </p:anim>
                                  </p:childTnLst>
                                </p:cTn>
                              </p:par>
                              <p:par>
                                <p:cTn id="115" presetID="23" presetClass="entr" presetSubtype="16" fill="hold" nodeType="withEffect">
                                  <p:stCondLst>
                                    <p:cond delay="0"/>
                                  </p:stCondLst>
                                  <p:childTnLst>
                                    <p:set>
                                      <p:cBhvr>
                                        <p:cTn id="116" dur="1" fill="hold">
                                          <p:stCondLst>
                                            <p:cond delay="0"/>
                                          </p:stCondLst>
                                        </p:cTn>
                                        <p:tgtEl>
                                          <p:spTgt spid="257"/>
                                        </p:tgtEl>
                                        <p:attrNameLst>
                                          <p:attrName>style.visibility</p:attrName>
                                        </p:attrNameLst>
                                      </p:cBhvr>
                                      <p:to>
                                        <p:strVal val="visible"/>
                                      </p:to>
                                    </p:set>
                                    <p:anim calcmode="lin" valueType="num">
                                      <p:cBhvr additive="base">
                                        <p:cTn id="117" dur="1200"/>
                                        <p:tgtEl>
                                          <p:spTgt spid="257"/>
                                        </p:tgtEl>
                                        <p:attrNameLst>
                                          <p:attrName>ppt_w</p:attrName>
                                        </p:attrNameLst>
                                      </p:cBhvr>
                                      <p:tavLst>
                                        <p:tav tm="0">
                                          <p:val>
                                            <p:strVal val="0"/>
                                          </p:val>
                                        </p:tav>
                                        <p:tav tm="100000">
                                          <p:val>
                                            <p:strVal val="#ppt_w"/>
                                          </p:val>
                                        </p:tav>
                                      </p:tavLst>
                                    </p:anim>
                                    <p:anim calcmode="lin" valueType="num">
                                      <p:cBhvr additive="base">
                                        <p:cTn id="118" dur="1200"/>
                                        <p:tgtEl>
                                          <p:spTgt spid="257"/>
                                        </p:tgtEl>
                                        <p:attrNameLst>
                                          <p:attrName>ppt_h</p:attrName>
                                        </p:attrNameLst>
                                      </p:cBhvr>
                                      <p:tavLst>
                                        <p:tav tm="0">
                                          <p:val>
                                            <p:strVal val="0"/>
                                          </p:val>
                                        </p:tav>
                                        <p:tav tm="100000">
                                          <p:val>
                                            <p:strVal val="#ppt_h"/>
                                          </p:val>
                                        </p:tav>
                                      </p:tavLst>
                                    </p:anim>
                                  </p:childTnLst>
                                </p:cTn>
                              </p:par>
                              <p:par>
                                <p:cTn id="119" presetID="23" presetClass="entr" presetSubtype="16" fill="hold" nodeType="withEffect">
                                  <p:stCondLst>
                                    <p:cond delay="0"/>
                                  </p:stCondLst>
                                  <p:childTnLst>
                                    <p:set>
                                      <p:cBhvr>
                                        <p:cTn id="120" dur="1" fill="hold">
                                          <p:stCondLst>
                                            <p:cond delay="0"/>
                                          </p:stCondLst>
                                        </p:cTn>
                                        <p:tgtEl>
                                          <p:spTgt spid="258"/>
                                        </p:tgtEl>
                                        <p:attrNameLst>
                                          <p:attrName>style.visibility</p:attrName>
                                        </p:attrNameLst>
                                      </p:cBhvr>
                                      <p:to>
                                        <p:strVal val="visible"/>
                                      </p:to>
                                    </p:set>
                                    <p:anim calcmode="lin" valueType="num">
                                      <p:cBhvr additive="base">
                                        <p:cTn id="121" dur="1000"/>
                                        <p:tgtEl>
                                          <p:spTgt spid="258"/>
                                        </p:tgtEl>
                                        <p:attrNameLst>
                                          <p:attrName>ppt_w</p:attrName>
                                        </p:attrNameLst>
                                      </p:cBhvr>
                                      <p:tavLst>
                                        <p:tav tm="0">
                                          <p:val>
                                            <p:strVal val="0"/>
                                          </p:val>
                                        </p:tav>
                                        <p:tav tm="100000">
                                          <p:val>
                                            <p:strVal val="#ppt_w"/>
                                          </p:val>
                                        </p:tav>
                                      </p:tavLst>
                                    </p:anim>
                                    <p:anim calcmode="lin" valueType="num">
                                      <p:cBhvr additive="base">
                                        <p:cTn id="122" dur="1000"/>
                                        <p:tgtEl>
                                          <p:spTgt spid="258"/>
                                        </p:tgtEl>
                                        <p:attrNameLst>
                                          <p:attrName>ppt_h</p:attrName>
                                        </p:attrNameLst>
                                      </p:cBhvr>
                                      <p:tavLst>
                                        <p:tav tm="0">
                                          <p:val>
                                            <p:strVal val="0"/>
                                          </p:val>
                                        </p:tav>
                                        <p:tav tm="100000">
                                          <p:val>
                                            <p:strVal val="#ppt_h"/>
                                          </p:val>
                                        </p:tav>
                                      </p:tavLst>
                                    </p:anim>
                                  </p:childTnLst>
                                </p:cTn>
                              </p:par>
                              <p:par>
                                <p:cTn id="123" presetID="23" presetClass="entr" presetSubtype="16" fill="hold" nodeType="withEffect">
                                  <p:stCondLst>
                                    <p:cond delay="0"/>
                                  </p:stCondLst>
                                  <p:childTnLst>
                                    <p:set>
                                      <p:cBhvr>
                                        <p:cTn id="124" dur="1" fill="hold">
                                          <p:stCondLst>
                                            <p:cond delay="0"/>
                                          </p:stCondLst>
                                        </p:cTn>
                                        <p:tgtEl>
                                          <p:spTgt spid="259"/>
                                        </p:tgtEl>
                                        <p:attrNameLst>
                                          <p:attrName>style.visibility</p:attrName>
                                        </p:attrNameLst>
                                      </p:cBhvr>
                                      <p:to>
                                        <p:strVal val="visible"/>
                                      </p:to>
                                    </p:set>
                                    <p:anim calcmode="lin" valueType="num">
                                      <p:cBhvr additive="base">
                                        <p:cTn id="125" dur="1000"/>
                                        <p:tgtEl>
                                          <p:spTgt spid="259"/>
                                        </p:tgtEl>
                                        <p:attrNameLst>
                                          <p:attrName>ppt_w</p:attrName>
                                        </p:attrNameLst>
                                      </p:cBhvr>
                                      <p:tavLst>
                                        <p:tav tm="0">
                                          <p:val>
                                            <p:strVal val="0"/>
                                          </p:val>
                                        </p:tav>
                                        <p:tav tm="100000">
                                          <p:val>
                                            <p:strVal val="#ppt_w"/>
                                          </p:val>
                                        </p:tav>
                                      </p:tavLst>
                                    </p:anim>
                                    <p:anim calcmode="lin" valueType="num">
                                      <p:cBhvr additive="base">
                                        <p:cTn id="126" dur="1000"/>
                                        <p:tgtEl>
                                          <p:spTgt spid="25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72"/>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Lens Trade Study</a:t>
            </a:r>
            <a:endParaRPr/>
          </a:p>
        </p:txBody>
      </p:sp>
      <p:sp>
        <p:nvSpPr>
          <p:cNvPr id="1259" name="Google Shape;1259;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
        <p:nvSpPr>
          <p:cNvPr id="1260" name="Google Shape;1260;p72"/>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261" name="Google Shape;1261;p72"/>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262" name="Google Shape;1262;p72"/>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pic>
        <p:nvPicPr>
          <p:cNvPr id="1263" name="Google Shape;1263;p72"/>
          <p:cNvPicPr preferRelativeResize="0"/>
          <p:nvPr/>
        </p:nvPicPr>
        <p:blipFill>
          <a:blip r:embed="rId3">
            <a:alphaModFix/>
          </a:blip>
          <a:stretch>
            <a:fillRect/>
          </a:stretch>
        </p:blipFill>
        <p:spPr>
          <a:xfrm>
            <a:off x="152400" y="942050"/>
            <a:ext cx="8839199" cy="3257510"/>
          </a:xfrm>
          <a:prstGeom prst="rect">
            <a:avLst/>
          </a:prstGeom>
          <a:noFill/>
          <a:ln>
            <a:noFill/>
          </a:ln>
        </p:spPr>
      </p:pic>
      <p:sp>
        <p:nvSpPr>
          <p:cNvPr id="1264" name="Google Shape;1264;p72"/>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73"/>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Camera Module Trade Study</a:t>
            </a:r>
            <a:endParaRPr/>
          </a:p>
        </p:txBody>
      </p:sp>
      <p:sp>
        <p:nvSpPr>
          <p:cNvPr id="1270" name="Google Shape;1270;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sp>
        <p:nvSpPr>
          <p:cNvPr id="1271" name="Google Shape;1271;p73"/>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272" name="Google Shape;1272;p73"/>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273" name="Google Shape;1273;p73"/>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pic>
        <p:nvPicPr>
          <p:cNvPr id="1274" name="Google Shape;1274;p73"/>
          <p:cNvPicPr preferRelativeResize="0"/>
          <p:nvPr/>
        </p:nvPicPr>
        <p:blipFill>
          <a:blip r:embed="rId3">
            <a:alphaModFix/>
          </a:blip>
          <a:stretch>
            <a:fillRect/>
          </a:stretch>
        </p:blipFill>
        <p:spPr>
          <a:xfrm>
            <a:off x="759288" y="942050"/>
            <a:ext cx="7625427" cy="3487238"/>
          </a:xfrm>
          <a:prstGeom prst="rect">
            <a:avLst/>
          </a:prstGeom>
          <a:noFill/>
          <a:ln>
            <a:noFill/>
          </a:ln>
        </p:spPr>
      </p:pic>
      <p:sp>
        <p:nvSpPr>
          <p:cNvPr id="1275" name="Google Shape;1275;p73"/>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74"/>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Baffle Trade Study</a:t>
            </a:r>
            <a:endParaRPr/>
          </a:p>
        </p:txBody>
      </p:sp>
      <p:sp>
        <p:nvSpPr>
          <p:cNvPr id="1281" name="Google Shape;1281;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
        <p:nvSpPr>
          <p:cNvPr id="1282" name="Google Shape;1282;p74"/>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283" name="Google Shape;1283;p74"/>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284" name="Google Shape;1284;p74"/>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pic>
        <p:nvPicPr>
          <p:cNvPr id="1285" name="Google Shape;1285;p74"/>
          <p:cNvPicPr preferRelativeResize="0"/>
          <p:nvPr/>
        </p:nvPicPr>
        <p:blipFill>
          <a:blip r:embed="rId3">
            <a:alphaModFix/>
          </a:blip>
          <a:stretch>
            <a:fillRect/>
          </a:stretch>
        </p:blipFill>
        <p:spPr>
          <a:xfrm>
            <a:off x="1247775" y="942050"/>
            <a:ext cx="6648450" cy="3143250"/>
          </a:xfrm>
          <a:prstGeom prst="rect">
            <a:avLst/>
          </a:prstGeom>
          <a:noFill/>
          <a:ln>
            <a:noFill/>
          </a:ln>
        </p:spPr>
      </p:pic>
      <p:sp>
        <p:nvSpPr>
          <p:cNvPr id="1286" name="Google Shape;1286;p74"/>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pic>
        <p:nvPicPr>
          <p:cNvPr id="1291" name="Google Shape;1291;p75"/>
          <p:cNvPicPr preferRelativeResize="0"/>
          <p:nvPr/>
        </p:nvPicPr>
        <p:blipFill>
          <a:blip r:embed="rId3">
            <a:alphaModFix/>
          </a:blip>
          <a:stretch>
            <a:fillRect/>
          </a:stretch>
        </p:blipFill>
        <p:spPr>
          <a:xfrm>
            <a:off x="5668125" y="2098450"/>
            <a:ext cx="1801900" cy="1404025"/>
          </a:xfrm>
          <a:prstGeom prst="rect">
            <a:avLst/>
          </a:prstGeom>
          <a:noFill/>
          <a:ln>
            <a:noFill/>
          </a:ln>
        </p:spPr>
      </p:pic>
      <p:sp>
        <p:nvSpPr>
          <p:cNvPr id="1292" name="Google Shape;1292;p75"/>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BACKUP: Enclosure Feasibility</a:t>
            </a:r>
            <a:endParaRPr/>
          </a:p>
        </p:txBody>
      </p:sp>
      <p:sp>
        <p:nvSpPr>
          <p:cNvPr id="1293" name="Google Shape;1293;p75"/>
          <p:cNvSpPr txBox="1">
            <a:spLocks noGrp="1"/>
          </p:cNvSpPr>
          <p:nvPr>
            <p:ph type="body" idx="1"/>
          </p:nvPr>
        </p:nvSpPr>
        <p:spPr>
          <a:xfrm>
            <a:off x="311700" y="827200"/>
            <a:ext cx="5214900" cy="3946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Selection: Machined Aluminum 6061</a:t>
            </a:r>
            <a:endParaRPr/>
          </a:p>
          <a:p>
            <a:pPr marL="914400" lvl="1" indent="-317500" algn="l" rtl="0">
              <a:spcBef>
                <a:spcPts val="0"/>
              </a:spcBef>
              <a:spcAft>
                <a:spcPts val="0"/>
              </a:spcAft>
              <a:buSzPts val="1400"/>
              <a:buChar char="○"/>
            </a:pPr>
            <a:r>
              <a:rPr lang="en"/>
              <a:t>Strength &gt;&gt; FDM and UHMW</a:t>
            </a:r>
            <a:endParaRPr/>
          </a:p>
          <a:p>
            <a:pPr marL="914400" lvl="1" indent="-317500" algn="l" rtl="0">
              <a:spcBef>
                <a:spcPts val="0"/>
              </a:spcBef>
              <a:spcAft>
                <a:spcPts val="0"/>
              </a:spcAft>
              <a:buSzPts val="1400"/>
              <a:buChar char="○"/>
            </a:pPr>
            <a:r>
              <a:rPr lang="en"/>
              <a:t>Flight heritage and ease of manufacturing &gt;&gt; SLS</a:t>
            </a:r>
            <a:endParaRPr/>
          </a:p>
          <a:p>
            <a:pPr marL="914400" lvl="1" indent="-317500" algn="l" rtl="0">
              <a:spcBef>
                <a:spcPts val="0"/>
              </a:spcBef>
              <a:spcAft>
                <a:spcPts val="0"/>
              </a:spcAft>
              <a:buSzPts val="1400"/>
              <a:buChar char="○"/>
            </a:pPr>
            <a:r>
              <a:rPr lang="en"/>
              <a:t>Cost and mass not prohibitive</a:t>
            </a:r>
            <a:endParaRPr/>
          </a:p>
          <a:p>
            <a:pPr marL="914400" lvl="1" indent="-317500" algn="l" rtl="0">
              <a:spcBef>
                <a:spcPts val="0"/>
              </a:spcBef>
              <a:spcAft>
                <a:spcPts val="0"/>
              </a:spcAft>
              <a:buSzPts val="1400"/>
              <a:buChar char="○"/>
            </a:pPr>
            <a:r>
              <a:rPr lang="en"/>
              <a:t>Approx. mass of oversized enclosure: 106g (26.5% of total mass budget)</a:t>
            </a:r>
            <a:endParaRPr/>
          </a:p>
          <a:p>
            <a:pPr marL="1371600" lvl="2" indent="-317500" algn="l" rtl="0">
              <a:spcBef>
                <a:spcPts val="0"/>
              </a:spcBef>
              <a:spcAft>
                <a:spcPts val="0"/>
              </a:spcAft>
              <a:buSzPts val="1400"/>
              <a:buChar char="■"/>
            </a:pPr>
            <a:r>
              <a:rPr lang="en"/>
              <a:t>Not accounting for topology or other mass optimization</a:t>
            </a:r>
            <a:endParaRPr/>
          </a:p>
          <a:p>
            <a:pPr marL="914400" lvl="1" indent="-317500" algn="l" rtl="0">
              <a:spcBef>
                <a:spcPts val="0"/>
              </a:spcBef>
              <a:spcAft>
                <a:spcPts val="0"/>
              </a:spcAft>
              <a:buSzPts val="1400"/>
              <a:buChar char="○"/>
            </a:pPr>
            <a:r>
              <a:rPr lang="en"/>
              <a:t>Raw stock for 6061 enclosure: $36 (0.072% of total monetary budget)</a:t>
            </a:r>
            <a:endParaRPr/>
          </a:p>
          <a:p>
            <a:pPr marL="0" lvl="0" indent="0" algn="l" rtl="0">
              <a:spcBef>
                <a:spcPts val="1600"/>
              </a:spcBef>
              <a:spcAft>
                <a:spcPts val="1600"/>
              </a:spcAft>
              <a:buNone/>
            </a:pPr>
            <a:endParaRPr/>
          </a:p>
        </p:txBody>
      </p:sp>
      <p:sp>
        <p:nvSpPr>
          <p:cNvPr id="1294" name="Google Shape;1294;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pic>
        <p:nvPicPr>
          <p:cNvPr id="1295" name="Google Shape;1295;p75"/>
          <p:cNvPicPr preferRelativeResize="0"/>
          <p:nvPr/>
        </p:nvPicPr>
        <p:blipFill>
          <a:blip r:embed="rId4">
            <a:alphaModFix/>
          </a:blip>
          <a:stretch>
            <a:fillRect/>
          </a:stretch>
        </p:blipFill>
        <p:spPr>
          <a:xfrm>
            <a:off x="5462951" y="840601"/>
            <a:ext cx="3639874" cy="772825"/>
          </a:xfrm>
          <a:prstGeom prst="rect">
            <a:avLst/>
          </a:prstGeom>
          <a:noFill/>
          <a:ln>
            <a:noFill/>
          </a:ln>
        </p:spPr>
      </p:pic>
      <p:sp>
        <p:nvSpPr>
          <p:cNvPr id="1296" name="Google Shape;1296;p75"/>
          <p:cNvSpPr txBox="1"/>
          <p:nvPr/>
        </p:nvSpPr>
        <p:spPr>
          <a:xfrm>
            <a:off x="6106150" y="1587413"/>
            <a:ext cx="2353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Open Sans"/>
                <a:ea typeface="Open Sans"/>
                <a:cs typeface="Open Sans"/>
                <a:sym typeface="Open Sans"/>
              </a:rPr>
              <a:t>Above: LauncherOne Payload </a:t>
            </a:r>
            <a:endParaRPr sz="1100">
              <a:latin typeface="Open Sans"/>
              <a:ea typeface="Open Sans"/>
              <a:cs typeface="Open Sans"/>
              <a:sym typeface="Open Sans"/>
            </a:endParaRPr>
          </a:p>
          <a:p>
            <a:pPr marL="0" lvl="0" indent="0" algn="ctr" rtl="0">
              <a:spcBef>
                <a:spcPts val="0"/>
              </a:spcBef>
              <a:spcAft>
                <a:spcPts val="0"/>
              </a:spcAft>
              <a:buNone/>
            </a:pPr>
            <a:r>
              <a:rPr lang="en" sz="1100">
                <a:latin typeface="Open Sans"/>
                <a:ea typeface="Open Sans"/>
                <a:cs typeface="Open Sans"/>
                <a:sym typeface="Open Sans"/>
              </a:rPr>
              <a:t>User Guide Load Factors</a:t>
            </a:r>
            <a:endParaRPr sz="1100">
              <a:latin typeface="Open Sans"/>
              <a:ea typeface="Open Sans"/>
              <a:cs typeface="Open Sans"/>
              <a:sym typeface="Open Sans"/>
            </a:endParaRPr>
          </a:p>
        </p:txBody>
      </p:sp>
      <p:sp>
        <p:nvSpPr>
          <p:cNvPr id="1297" name="Google Shape;1297;p75">
            <a:hlinkClick r:id="rId5" action="ppaction://hlinksldjump"/>
          </p:cNvPr>
          <p:cNvSpPr txBox="1"/>
          <p:nvPr/>
        </p:nvSpPr>
        <p:spPr>
          <a:xfrm>
            <a:off x="8261700" y="4181500"/>
            <a:ext cx="88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Open Sans"/>
                <a:ea typeface="Open Sans"/>
                <a:cs typeface="Open Sans"/>
                <a:sym typeface="Open Sans"/>
                <a:hlinkClick r:id="rId5" action="ppaction://hlinksldjump"/>
              </a:rPr>
              <a:t>Return</a:t>
            </a:r>
            <a:endParaRPr>
              <a:latin typeface="Open Sans"/>
              <a:ea typeface="Open Sans"/>
              <a:cs typeface="Open Sans"/>
              <a:sym typeface="Open Sans"/>
            </a:endParaRPr>
          </a:p>
        </p:txBody>
      </p:sp>
      <p:sp>
        <p:nvSpPr>
          <p:cNvPr id="1298" name="Google Shape;1298;p75"/>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299" name="Google Shape;1299;p75"/>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300" name="Google Shape;1300;p75"/>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1301" name="Google Shape;1301;p75"/>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pic>
        <p:nvPicPr>
          <p:cNvPr id="1302" name="Google Shape;1302;p75"/>
          <p:cNvPicPr preferRelativeResize="0"/>
          <p:nvPr/>
        </p:nvPicPr>
        <p:blipFill>
          <a:blip r:embed="rId6">
            <a:alphaModFix/>
          </a:blip>
          <a:stretch>
            <a:fillRect/>
          </a:stretch>
        </p:blipFill>
        <p:spPr>
          <a:xfrm>
            <a:off x="7300926" y="2952175"/>
            <a:ext cx="1801899" cy="132602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76"/>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Enclosure Trade Study</a:t>
            </a:r>
            <a:endParaRPr/>
          </a:p>
        </p:txBody>
      </p:sp>
      <p:sp>
        <p:nvSpPr>
          <p:cNvPr id="1308" name="Google Shape;1308;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
        <p:nvSpPr>
          <p:cNvPr id="1309" name="Google Shape;1309;p76"/>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310" name="Google Shape;1310;p76"/>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311" name="Google Shape;1311;p76"/>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pic>
        <p:nvPicPr>
          <p:cNvPr id="1312" name="Google Shape;1312;p76"/>
          <p:cNvPicPr preferRelativeResize="0"/>
          <p:nvPr/>
        </p:nvPicPr>
        <p:blipFill>
          <a:blip r:embed="rId3">
            <a:alphaModFix/>
          </a:blip>
          <a:stretch>
            <a:fillRect/>
          </a:stretch>
        </p:blipFill>
        <p:spPr>
          <a:xfrm>
            <a:off x="1108963" y="767300"/>
            <a:ext cx="6926075" cy="3895925"/>
          </a:xfrm>
          <a:prstGeom prst="rect">
            <a:avLst/>
          </a:prstGeom>
          <a:noFill/>
          <a:ln>
            <a:noFill/>
          </a:ln>
        </p:spPr>
      </p:pic>
      <p:sp>
        <p:nvSpPr>
          <p:cNvPr id="1313" name="Google Shape;1313;p76"/>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p77"/>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Enclosure Trade Study</a:t>
            </a:r>
            <a:endParaRPr/>
          </a:p>
        </p:txBody>
      </p:sp>
      <p:sp>
        <p:nvSpPr>
          <p:cNvPr id="1319" name="Google Shape;1319;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65</a:t>
            </a:fld>
            <a:endParaRPr/>
          </a:p>
        </p:txBody>
      </p:sp>
      <p:sp>
        <p:nvSpPr>
          <p:cNvPr id="1320" name="Google Shape;1320;p77"/>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321" name="Google Shape;1321;p77"/>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322" name="Google Shape;1322;p77"/>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pic>
        <p:nvPicPr>
          <p:cNvPr id="1323" name="Google Shape;1323;p77"/>
          <p:cNvPicPr preferRelativeResize="0"/>
          <p:nvPr/>
        </p:nvPicPr>
        <p:blipFill>
          <a:blip r:embed="rId3">
            <a:alphaModFix/>
          </a:blip>
          <a:stretch>
            <a:fillRect/>
          </a:stretch>
        </p:blipFill>
        <p:spPr>
          <a:xfrm>
            <a:off x="59525" y="1122575"/>
            <a:ext cx="9024951" cy="2898350"/>
          </a:xfrm>
          <a:prstGeom prst="rect">
            <a:avLst/>
          </a:prstGeom>
          <a:noFill/>
          <a:ln>
            <a:noFill/>
          </a:ln>
        </p:spPr>
      </p:pic>
      <p:sp>
        <p:nvSpPr>
          <p:cNvPr id="1324" name="Google Shape;1324;p77"/>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78"/>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Microcontroller Trade Study</a:t>
            </a:r>
            <a:endParaRPr/>
          </a:p>
        </p:txBody>
      </p:sp>
      <p:sp>
        <p:nvSpPr>
          <p:cNvPr id="1330" name="Google Shape;1330;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sp>
        <p:nvSpPr>
          <p:cNvPr id="1331" name="Google Shape;1331;p78"/>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332" name="Google Shape;1332;p78"/>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333" name="Google Shape;1333;p78"/>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pic>
        <p:nvPicPr>
          <p:cNvPr id="1334" name="Google Shape;1334;p78"/>
          <p:cNvPicPr preferRelativeResize="0"/>
          <p:nvPr/>
        </p:nvPicPr>
        <p:blipFill>
          <a:blip r:embed="rId3">
            <a:alphaModFix/>
          </a:blip>
          <a:stretch>
            <a:fillRect/>
          </a:stretch>
        </p:blipFill>
        <p:spPr>
          <a:xfrm>
            <a:off x="152400" y="1345125"/>
            <a:ext cx="8839201" cy="2453253"/>
          </a:xfrm>
          <a:prstGeom prst="rect">
            <a:avLst/>
          </a:prstGeom>
          <a:noFill/>
          <a:ln>
            <a:noFill/>
          </a:ln>
        </p:spPr>
      </p:pic>
      <p:sp>
        <p:nvSpPr>
          <p:cNvPr id="1335" name="Google Shape;1335;p78"/>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79"/>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Testing Method Trade Study</a:t>
            </a:r>
            <a:endParaRPr/>
          </a:p>
        </p:txBody>
      </p:sp>
      <p:sp>
        <p:nvSpPr>
          <p:cNvPr id="1341" name="Google Shape;1341;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sp>
        <p:nvSpPr>
          <p:cNvPr id="1342" name="Google Shape;1342;p79"/>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1343" name="Google Shape;1343;p79"/>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1344" name="Google Shape;1344;p79"/>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pic>
        <p:nvPicPr>
          <p:cNvPr id="1345" name="Google Shape;1345;p79"/>
          <p:cNvPicPr preferRelativeResize="0"/>
          <p:nvPr/>
        </p:nvPicPr>
        <p:blipFill>
          <a:blip r:embed="rId3">
            <a:alphaModFix/>
          </a:blip>
          <a:stretch>
            <a:fillRect/>
          </a:stretch>
        </p:blipFill>
        <p:spPr>
          <a:xfrm>
            <a:off x="152400" y="953438"/>
            <a:ext cx="8839201" cy="3236624"/>
          </a:xfrm>
          <a:prstGeom prst="rect">
            <a:avLst/>
          </a:prstGeom>
          <a:noFill/>
          <a:ln>
            <a:noFill/>
          </a:ln>
        </p:spPr>
      </p:pic>
      <p:sp>
        <p:nvSpPr>
          <p:cNvPr id="1346" name="Google Shape;1346;p79"/>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9"/>
          <p:cNvSpPr txBox="1">
            <a:spLocks noGrp="1"/>
          </p:cNvSpPr>
          <p:nvPr>
            <p:ph type="title"/>
          </p:nvPr>
        </p:nvSpPr>
        <p:spPr>
          <a:xfrm>
            <a:off x="246125" y="-7620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Functional Block Diagram</a:t>
            </a:r>
            <a:endParaRPr/>
          </a:p>
        </p:txBody>
      </p:sp>
      <p:pic>
        <p:nvPicPr>
          <p:cNvPr id="281" name="Google Shape;281;p19"/>
          <p:cNvPicPr preferRelativeResize="0"/>
          <p:nvPr/>
        </p:nvPicPr>
        <p:blipFill>
          <a:blip r:embed="rId3">
            <a:alphaModFix/>
          </a:blip>
          <a:stretch>
            <a:fillRect/>
          </a:stretch>
        </p:blipFill>
        <p:spPr>
          <a:xfrm>
            <a:off x="1604188" y="595250"/>
            <a:ext cx="5935624" cy="3953000"/>
          </a:xfrm>
          <a:prstGeom prst="rect">
            <a:avLst/>
          </a:prstGeom>
          <a:noFill/>
          <a:ln>
            <a:noFill/>
          </a:ln>
        </p:spPr>
      </p:pic>
      <p:sp>
        <p:nvSpPr>
          <p:cNvPr id="282" name="Google Shape;282;p19"/>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283" name="Google Shape;283;p19"/>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284" name="Google Shape;284;p19"/>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285" name="Google Shape;285;p19"/>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286" name="Google Shape;286;p19"/>
          <p:cNvSpPr/>
          <p:nvPr/>
        </p:nvSpPr>
        <p:spPr>
          <a:xfrm>
            <a:off x="265000" y="467570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0"/>
          <p:cNvSpPr txBox="1">
            <a:spLocks noGrp="1"/>
          </p:cNvSpPr>
          <p:nvPr>
            <p:ph type="title"/>
          </p:nvPr>
        </p:nvSpPr>
        <p:spPr>
          <a:xfrm>
            <a:off x="311625" y="822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Mission Functional Requirements</a:t>
            </a:r>
            <a:endParaRPr/>
          </a:p>
        </p:txBody>
      </p:sp>
      <p:sp>
        <p:nvSpPr>
          <p:cNvPr id="293" name="Google Shape;29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graphicFrame>
        <p:nvGraphicFramePr>
          <p:cNvPr id="294" name="Google Shape;294;p20"/>
          <p:cNvGraphicFramePr/>
          <p:nvPr/>
        </p:nvGraphicFramePr>
        <p:xfrm>
          <a:off x="556250" y="1097335"/>
          <a:ext cx="8031475" cy="3200190"/>
        </p:xfrm>
        <a:graphic>
          <a:graphicData uri="http://schemas.openxmlformats.org/drawingml/2006/table">
            <a:tbl>
              <a:tblPr>
                <a:noFill/>
                <a:tableStyleId>{B2F38D85-F547-4F7B-9B82-5784A237A3E8}</a:tableStyleId>
              </a:tblPr>
              <a:tblGrid>
                <a:gridCol w="1291000">
                  <a:extLst>
                    <a:ext uri="{9D8B030D-6E8A-4147-A177-3AD203B41FA5}">
                      <a16:colId xmlns:a16="http://schemas.microsoft.com/office/drawing/2014/main" val="20000"/>
                    </a:ext>
                  </a:extLst>
                </a:gridCol>
                <a:gridCol w="6740475">
                  <a:extLst>
                    <a:ext uri="{9D8B030D-6E8A-4147-A177-3AD203B41FA5}">
                      <a16:colId xmlns:a16="http://schemas.microsoft.com/office/drawing/2014/main" val="20001"/>
                    </a:ext>
                  </a:extLst>
                </a:gridCol>
              </a:tblGrid>
              <a:tr h="352400">
                <a:tc>
                  <a:txBody>
                    <a:bodyPr/>
                    <a:lstStyle/>
                    <a:p>
                      <a:pPr marL="0" lvl="0" indent="0" algn="ctr" rtl="0">
                        <a:spcBef>
                          <a:spcPts val="0"/>
                        </a:spcBef>
                        <a:spcAft>
                          <a:spcPts val="0"/>
                        </a:spcAft>
                        <a:buNone/>
                      </a:pPr>
                      <a:r>
                        <a:rPr lang="en" sz="1800" b="1"/>
                        <a:t>FR.1</a:t>
                      </a:r>
                      <a:endParaRPr sz="1800" b="1"/>
                    </a:p>
                  </a:txBody>
                  <a:tcPr marL="91425" marR="91425" marT="91425" marB="91425" anchor="ctr">
                    <a:lnL w="28575" cap="flat" cmpd="sng">
                      <a:solidFill>
                        <a:srgbClr val="9E9E9E"/>
                      </a:solidFill>
                      <a:prstDash val="solid"/>
                      <a:round/>
                      <a:headEnd type="none" w="sm" len="sm"/>
                      <a:tailEnd type="none" w="sm" len="sm"/>
                    </a:lnL>
                    <a:lnT w="28575" cap="flat" cmpd="sng">
                      <a:solidFill>
                        <a:srgbClr val="9E9E9E"/>
                      </a:solidFill>
                      <a:prstDash val="solid"/>
                      <a:round/>
                      <a:headEnd type="none" w="sm" len="sm"/>
                      <a:tailEnd type="none" w="sm" len="sm"/>
                    </a:lnT>
                    <a:solidFill>
                      <a:srgbClr val="FFF2CC"/>
                    </a:solidFill>
                  </a:tcPr>
                </a:tc>
                <a:tc>
                  <a:txBody>
                    <a:bodyPr/>
                    <a:lstStyle/>
                    <a:p>
                      <a:pPr marL="0" lvl="0" indent="0" algn="l" rtl="0">
                        <a:spcBef>
                          <a:spcPts val="0"/>
                        </a:spcBef>
                        <a:spcAft>
                          <a:spcPts val="0"/>
                        </a:spcAft>
                        <a:buNone/>
                      </a:pPr>
                      <a:r>
                        <a:rPr lang="en"/>
                        <a:t>The star tracker shall </a:t>
                      </a:r>
                      <a:r>
                        <a:rPr lang="en" b="1"/>
                        <a:t>acquire images of star fields.</a:t>
                      </a:r>
                      <a:endParaRPr b="1"/>
                    </a:p>
                  </a:txBody>
                  <a:tcPr marL="91425" marR="91425" marT="91425" marB="91425" anchor="ctr">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tcPr>
                </a:tc>
                <a:extLst>
                  <a:ext uri="{0D108BD9-81ED-4DB2-BD59-A6C34878D82A}">
                    <a16:rowId xmlns:a16="http://schemas.microsoft.com/office/drawing/2014/main" val="10000"/>
                  </a:ext>
                </a:extLst>
              </a:tr>
              <a:tr h="402450">
                <a:tc>
                  <a:txBody>
                    <a:bodyPr/>
                    <a:lstStyle/>
                    <a:p>
                      <a:pPr marL="0" lvl="0" indent="0" algn="ctr" rtl="0">
                        <a:spcBef>
                          <a:spcPts val="0"/>
                        </a:spcBef>
                        <a:spcAft>
                          <a:spcPts val="0"/>
                        </a:spcAft>
                        <a:buNone/>
                      </a:pPr>
                      <a:r>
                        <a:rPr lang="en" sz="1800" b="1"/>
                        <a:t>FR.2</a:t>
                      </a:r>
                      <a:endParaRPr sz="1800" b="1"/>
                    </a:p>
                  </a:txBody>
                  <a:tcPr marL="91425" marR="91425" marT="91425" marB="91425" anchor="ctr">
                    <a:lnL w="28575" cap="flat" cmpd="sng">
                      <a:solidFill>
                        <a:srgbClr val="9E9E9E"/>
                      </a:solidFill>
                      <a:prstDash val="solid"/>
                      <a:round/>
                      <a:headEnd type="none" w="sm" len="sm"/>
                      <a:tailEnd type="none" w="sm" len="sm"/>
                    </a:lnL>
                    <a:solidFill>
                      <a:srgbClr val="FFF2CC"/>
                    </a:solidFill>
                  </a:tcPr>
                </a:tc>
                <a:tc>
                  <a:txBody>
                    <a:bodyPr/>
                    <a:lstStyle/>
                    <a:p>
                      <a:pPr marL="0" lvl="0" indent="0" algn="l" rtl="0">
                        <a:spcBef>
                          <a:spcPts val="0"/>
                        </a:spcBef>
                        <a:spcAft>
                          <a:spcPts val="0"/>
                        </a:spcAft>
                        <a:buNone/>
                      </a:pPr>
                      <a:r>
                        <a:rPr lang="en"/>
                        <a:t>The star tracker shall </a:t>
                      </a:r>
                      <a:r>
                        <a:rPr lang="en" b="1"/>
                        <a:t>match</a:t>
                      </a:r>
                      <a:r>
                        <a:rPr lang="en"/>
                        <a:t> identified star </a:t>
                      </a:r>
                      <a:r>
                        <a:rPr lang="en" b="1"/>
                        <a:t>patterns</a:t>
                      </a:r>
                      <a:r>
                        <a:rPr lang="en"/>
                        <a:t> to a </a:t>
                      </a:r>
                      <a:r>
                        <a:rPr lang="en" b="1"/>
                        <a:t>known star catalog.</a:t>
                      </a:r>
                      <a:endParaRPr b="1"/>
                    </a:p>
                  </a:txBody>
                  <a:tcPr marL="91425" marR="91425" marT="91425" marB="91425" anchor="ctr">
                    <a:lnR w="28575" cap="flat" cmpd="sng">
                      <a:solidFill>
                        <a:srgbClr val="9E9E9E"/>
                      </a:solidFill>
                      <a:prstDash val="solid"/>
                      <a:round/>
                      <a:headEnd type="none" w="sm" len="sm"/>
                      <a:tailEnd type="none" w="sm" len="sm"/>
                    </a:lnR>
                  </a:tcPr>
                </a:tc>
                <a:extLst>
                  <a:ext uri="{0D108BD9-81ED-4DB2-BD59-A6C34878D82A}">
                    <a16:rowId xmlns:a16="http://schemas.microsoft.com/office/drawing/2014/main" val="10001"/>
                  </a:ext>
                </a:extLst>
              </a:tr>
              <a:tr h="316725">
                <a:tc>
                  <a:txBody>
                    <a:bodyPr/>
                    <a:lstStyle/>
                    <a:p>
                      <a:pPr marL="0" lvl="0" indent="0" algn="ctr" rtl="0">
                        <a:spcBef>
                          <a:spcPts val="0"/>
                        </a:spcBef>
                        <a:spcAft>
                          <a:spcPts val="0"/>
                        </a:spcAft>
                        <a:buNone/>
                      </a:pPr>
                      <a:r>
                        <a:rPr lang="en" sz="1800" b="1"/>
                        <a:t>FR.3</a:t>
                      </a:r>
                      <a:endParaRPr sz="1800" b="1"/>
                    </a:p>
                  </a:txBody>
                  <a:tcPr marL="91425" marR="91425" marT="91425" marB="91425" anchor="ctr">
                    <a:lnL w="28575" cap="flat" cmpd="sng">
                      <a:solidFill>
                        <a:srgbClr val="9E9E9E"/>
                      </a:solidFill>
                      <a:prstDash val="solid"/>
                      <a:round/>
                      <a:headEnd type="none" w="sm" len="sm"/>
                      <a:tailEnd type="none" w="sm" len="sm"/>
                    </a:lnL>
                    <a:solidFill>
                      <a:srgbClr val="FFF2CC"/>
                    </a:solidFill>
                  </a:tcPr>
                </a:tc>
                <a:tc>
                  <a:txBody>
                    <a:bodyPr/>
                    <a:lstStyle/>
                    <a:p>
                      <a:pPr marL="0" lvl="0" indent="0" algn="l" rtl="0">
                        <a:spcBef>
                          <a:spcPts val="0"/>
                        </a:spcBef>
                        <a:spcAft>
                          <a:spcPts val="0"/>
                        </a:spcAft>
                        <a:buNone/>
                      </a:pPr>
                      <a:r>
                        <a:rPr lang="en"/>
                        <a:t>The star tracker shall produce </a:t>
                      </a:r>
                      <a:r>
                        <a:rPr lang="en" b="1"/>
                        <a:t>attitude solutions</a:t>
                      </a:r>
                      <a:r>
                        <a:rPr lang="en"/>
                        <a:t> at a constant rate of </a:t>
                      </a:r>
                      <a:r>
                        <a:rPr lang="en" b="1"/>
                        <a:t>1 Hz.</a:t>
                      </a:r>
                      <a:endParaRPr b="1"/>
                    </a:p>
                  </a:txBody>
                  <a:tcPr marL="91425" marR="91425" marT="91425" marB="91425" anchor="ctr">
                    <a:lnR w="28575" cap="flat" cmpd="sng">
                      <a:solidFill>
                        <a:srgbClr val="9E9E9E"/>
                      </a:solidFill>
                      <a:prstDash val="solid"/>
                      <a:round/>
                      <a:headEnd type="none" w="sm" len="sm"/>
                      <a:tailEnd type="none" w="sm" len="sm"/>
                    </a:lnR>
                  </a:tcPr>
                </a:tc>
                <a:extLst>
                  <a:ext uri="{0D108BD9-81ED-4DB2-BD59-A6C34878D82A}">
                    <a16:rowId xmlns:a16="http://schemas.microsoft.com/office/drawing/2014/main" val="10002"/>
                  </a:ext>
                </a:extLst>
              </a:tr>
              <a:tr h="421500">
                <a:tc>
                  <a:txBody>
                    <a:bodyPr/>
                    <a:lstStyle/>
                    <a:p>
                      <a:pPr marL="0" lvl="0" indent="0" algn="ctr" rtl="0">
                        <a:spcBef>
                          <a:spcPts val="0"/>
                        </a:spcBef>
                        <a:spcAft>
                          <a:spcPts val="0"/>
                        </a:spcAft>
                        <a:buNone/>
                      </a:pPr>
                      <a:r>
                        <a:rPr lang="en" sz="1800" b="1"/>
                        <a:t>FR.4</a:t>
                      </a:r>
                      <a:endParaRPr sz="1800" b="1"/>
                    </a:p>
                  </a:txBody>
                  <a:tcPr marL="91425" marR="91425" marT="91425" marB="91425" anchor="ctr">
                    <a:lnL w="28575" cap="flat" cmpd="sng">
                      <a:solidFill>
                        <a:srgbClr val="9E9E9E"/>
                      </a:solidFill>
                      <a:prstDash val="solid"/>
                      <a:round/>
                      <a:headEnd type="none" w="sm" len="sm"/>
                      <a:tailEnd type="none" w="sm" len="sm"/>
                    </a:lnL>
                    <a:solidFill>
                      <a:srgbClr val="FFF2CC"/>
                    </a:solidFill>
                  </a:tcPr>
                </a:tc>
                <a:tc>
                  <a:txBody>
                    <a:bodyPr/>
                    <a:lstStyle/>
                    <a:p>
                      <a:pPr marL="0" lvl="0" indent="0" algn="l" rtl="0">
                        <a:spcBef>
                          <a:spcPts val="0"/>
                        </a:spcBef>
                        <a:spcAft>
                          <a:spcPts val="0"/>
                        </a:spcAft>
                        <a:buNone/>
                      </a:pPr>
                      <a:r>
                        <a:rPr lang="en"/>
                        <a:t>The star tracker shall operate with </a:t>
                      </a:r>
                      <a:r>
                        <a:rPr lang="en" b="1"/>
                        <a:t>minimal change in attitude</a:t>
                      </a:r>
                      <a:r>
                        <a:rPr lang="en"/>
                        <a:t> of the CubeSat. </a:t>
                      </a:r>
                      <a:endParaRPr b="1"/>
                    </a:p>
                  </a:txBody>
                  <a:tcPr marL="91425" marR="91425" marT="91425" marB="91425" anchor="ctr">
                    <a:lnR w="28575" cap="flat" cmpd="sng">
                      <a:solidFill>
                        <a:srgbClr val="9E9E9E"/>
                      </a:solidFill>
                      <a:prstDash val="solid"/>
                      <a:round/>
                      <a:headEnd type="none" w="sm" len="sm"/>
                      <a:tailEnd type="none" w="sm" len="sm"/>
                    </a:lnR>
                  </a:tcPr>
                </a:tc>
                <a:extLst>
                  <a:ext uri="{0D108BD9-81ED-4DB2-BD59-A6C34878D82A}">
                    <a16:rowId xmlns:a16="http://schemas.microsoft.com/office/drawing/2014/main" val="10003"/>
                  </a:ext>
                </a:extLst>
              </a:tr>
              <a:tr h="411975">
                <a:tc>
                  <a:txBody>
                    <a:bodyPr/>
                    <a:lstStyle/>
                    <a:p>
                      <a:pPr marL="0" lvl="0" indent="0" algn="ctr" rtl="0">
                        <a:spcBef>
                          <a:spcPts val="0"/>
                        </a:spcBef>
                        <a:spcAft>
                          <a:spcPts val="0"/>
                        </a:spcAft>
                        <a:buNone/>
                      </a:pPr>
                      <a:r>
                        <a:rPr lang="en" sz="1800" b="1"/>
                        <a:t>FR.5</a:t>
                      </a:r>
                      <a:endParaRPr sz="1800" b="1"/>
                    </a:p>
                  </a:txBody>
                  <a:tcPr marL="91425" marR="91425" marT="91425" marB="91425" anchor="ctr">
                    <a:lnL w="28575" cap="flat" cmpd="sng">
                      <a:solidFill>
                        <a:srgbClr val="9E9E9E"/>
                      </a:solidFill>
                      <a:prstDash val="solid"/>
                      <a:round/>
                      <a:headEnd type="none" w="sm" len="sm"/>
                      <a:tailEnd type="none" w="sm" len="sm"/>
                    </a:lnL>
                    <a:solidFill>
                      <a:srgbClr val="FFF2CC"/>
                    </a:solidFill>
                  </a:tcPr>
                </a:tc>
                <a:tc>
                  <a:txBody>
                    <a:bodyPr/>
                    <a:lstStyle/>
                    <a:p>
                      <a:pPr marL="0" lvl="0" indent="0" algn="l" rtl="0">
                        <a:spcBef>
                          <a:spcPts val="0"/>
                        </a:spcBef>
                        <a:spcAft>
                          <a:spcPts val="0"/>
                        </a:spcAft>
                        <a:buNone/>
                      </a:pPr>
                      <a:r>
                        <a:rPr lang="en">
                          <a:solidFill>
                            <a:schemeClr val="accent1"/>
                          </a:solidFill>
                        </a:rPr>
                        <a:t>The star tracker shall be equipped with a baffle to</a:t>
                      </a:r>
                      <a:r>
                        <a:rPr lang="en" b="1">
                          <a:solidFill>
                            <a:schemeClr val="accent1"/>
                          </a:solidFill>
                        </a:rPr>
                        <a:t> reduce stray light.</a:t>
                      </a:r>
                      <a:endParaRPr/>
                    </a:p>
                  </a:txBody>
                  <a:tcPr marL="91425" marR="91425" marT="91425" marB="91425" anchor="ctr">
                    <a:lnR w="28575" cap="flat" cmpd="sng">
                      <a:solidFill>
                        <a:srgbClr val="9E9E9E"/>
                      </a:solidFill>
                      <a:prstDash val="solid"/>
                      <a:round/>
                      <a:headEnd type="none" w="sm" len="sm"/>
                      <a:tailEnd type="none" w="sm" len="sm"/>
                    </a:lnR>
                  </a:tcPr>
                </a:tc>
                <a:extLst>
                  <a:ext uri="{0D108BD9-81ED-4DB2-BD59-A6C34878D82A}">
                    <a16:rowId xmlns:a16="http://schemas.microsoft.com/office/drawing/2014/main" val="10004"/>
                  </a:ext>
                </a:extLst>
              </a:tr>
              <a:tr h="354825">
                <a:tc>
                  <a:txBody>
                    <a:bodyPr/>
                    <a:lstStyle/>
                    <a:p>
                      <a:pPr marL="0" lvl="0" indent="0" algn="ctr" rtl="0">
                        <a:spcBef>
                          <a:spcPts val="0"/>
                        </a:spcBef>
                        <a:spcAft>
                          <a:spcPts val="0"/>
                        </a:spcAft>
                        <a:buNone/>
                      </a:pPr>
                      <a:r>
                        <a:rPr lang="en" sz="1800" b="1"/>
                        <a:t>FR.6</a:t>
                      </a:r>
                      <a:endParaRPr sz="1800" b="1"/>
                    </a:p>
                  </a:txBody>
                  <a:tcPr marL="91425" marR="91425" marT="91425" marB="91425" anchor="ctr">
                    <a:lnL w="28575" cap="flat" cmpd="sng">
                      <a:solidFill>
                        <a:srgbClr val="9E9E9E"/>
                      </a:solidFill>
                      <a:prstDash val="solid"/>
                      <a:round/>
                      <a:headEnd type="none" w="sm" len="sm"/>
                      <a:tailEnd type="none" w="sm" len="sm"/>
                    </a:lnL>
                    <a:solidFill>
                      <a:srgbClr val="FFF2CC"/>
                    </a:solidFill>
                  </a:tcPr>
                </a:tc>
                <a:tc>
                  <a:txBody>
                    <a:bodyPr/>
                    <a:lstStyle/>
                    <a:p>
                      <a:pPr marL="0" lvl="0" indent="0" algn="l" rtl="0">
                        <a:spcBef>
                          <a:spcPts val="0"/>
                        </a:spcBef>
                        <a:spcAft>
                          <a:spcPts val="0"/>
                        </a:spcAft>
                        <a:buNone/>
                      </a:pPr>
                      <a:r>
                        <a:rPr lang="en"/>
                        <a:t>The star tracker shall be </a:t>
                      </a:r>
                      <a:r>
                        <a:rPr lang="en" b="1"/>
                        <a:t>compatible</a:t>
                      </a:r>
                      <a:r>
                        <a:rPr lang="en"/>
                        <a:t> with the CubeSat </a:t>
                      </a:r>
                      <a:r>
                        <a:rPr lang="en" b="1"/>
                        <a:t>architecture</a:t>
                      </a:r>
                      <a:r>
                        <a:rPr lang="en"/>
                        <a:t>.</a:t>
                      </a:r>
                      <a:endParaRPr/>
                    </a:p>
                  </a:txBody>
                  <a:tcPr marL="91425" marR="91425" marT="91425" marB="91425" anchor="ctr">
                    <a:lnR w="28575" cap="flat" cmpd="sng">
                      <a:solidFill>
                        <a:srgbClr val="9E9E9E"/>
                      </a:solidFill>
                      <a:prstDash val="solid"/>
                      <a:round/>
                      <a:headEnd type="none" w="sm" len="sm"/>
                      <a:tailEnd type="none" w="sm" len="sm"/>
                    </a:lnR>
                  </a:tcPr>
                </a:tc>
                <a:extLst>
                  <a:ext uri="{0D108BD9-81ED-4DB2-BD59-A6C34878D82A}">
                    <a16:rowId xmlns:a16="http://schemas.microsoft.com/office/drawing/2014/main" val="10005"/>
                  </a:ext>
                </a:extLst>
              </a:tr>
              <a:tr h="345300">
                <a:tc>
                  <a:txBody>
                    <a:bodyPr/>
                    <a:lstStyle/>
                    <a:p>
                      <a:pPr marL="0" lvl="0" indent="0" algn="ctr" rtl="0">
                        <a:spcBef>
                          <a:spcPts val="0"/>
                        </a:spcBef>
                        <a:spcAft>
                          <a:spcPts val="0"/>
                        </a:spcAft>
                        <a:buNone/>
                      </a:pPr>
                      <a:r>
                        <a:rPr lang="en" sz="1800" b="1"/>
                        <a:t>FR.7</a:t>
                      </a:r>
                      <a:endParaRPr sz="1800" b="1"/>
                    </a:p>
                  </a:txBody>
                  <a:tcPr marL="91425" marR="91425" marT="91425" marB="91425" anchor="ctr">
                    <a:lnL w="28575" cap="flat" cmpd="sng">
                      <a:solidFill>
                        <a:srgbClr val="9E9E9E"/>
                      </a:solidFill>
                      <a:prstDash val="solid"/>
                      <a:round/>
                      <a:headEnd type="none" w="sm" len="sm"/>
                      <a:tailEnd type="none" w="sm" len="sm"/>
                    </a:lnL>
                    <a:lnB w="2857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a:t>The star tracker shall abide by all federal CubeSat regulations.</a:t>
                      </a:r>
                      <a:endParaRPr/>
                    </a:p>
                  </a:txBody>
                  <a:tcPr marL="91425" marR="91425" marT="91425" marB="91425" anchor="ctr">
                    <a:lnR w="28575" cap="flat" cmpd="sng">
                      <a:solidFill>
                        <a:srgbClr val="9E9E9E"/>
                      </a:solidFill>
                      <a:prstDash val="solid"/>
                      <a:round/>
                      <a:headEnd type="none" w="sm" len="sm"/>
                      <a:tailEnd type="none" w="sm" len="sm"/>
                    </a:lnR>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95" name="Google Shape;295;p20"/>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296" name="Google Shape;296;p20"/>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297" name="Google Shape;297;p20"/>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298" name="Google Shape;298;p20"/>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299" name="Google Shape;299;p20"/>
          <p:cNvSpPr/>
          <p:nvPr/>
        </p:nvSpPr>
        <p:spPr>
          <a:xfrm>
            <a:off x="265000" y="4675700"/>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1"/>
          <p:cNvSpPr txBox="1">
            <a:spLocks noGrp="1"/>
          </p:cNvSpPr>
          <p:nvPr>
            <p:ph type="title"/>
          </p:nvPr>
        </p:nvSpPr>
        <p:spPr>
          <a:xfrm>
            <a:off x="311700" y="2218050"/>
            <a:ext cx="8520600" cy="7074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6000"/>
              <a:t>1.2 Project Description</a:t>
            </a:r>
            <a:endParaRPr sz="6000"/>
          </a:p>
          <a:p>
            <a:pPr marL="0" lvl="0" indent="0" algn="ctr" rtl="0">
              <a:lnSpc>
                <a:spcPct val="115000"/>
              </a:lnSpc>
              <a:spcBef>
                <a:spcPts val="0"/>
              </a:spcBef>
              <a:spcAft>
                <a:spcPts val="0"/>
              </a:spcAft>
              <a:buNone/>
            </a:pPr>
            <a:r>
              <a:rPr lang="en"/>
              <a:t>Baseline Design</a:t>
            </a:r>
            <a:endParaRPr/>
          </a:p>
        </p:txBody>
      </p:sp>
      <p:sp>
        <p:nvSpPr>
          <p:cNvPr id="305" name="Google Shape;30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306" name="Google Shape;306;p21"/>
          <p:cNvSpPr txBox="1"/>
          <p:nvPr/>
        </p:nvSpPr>
        <p:spPr>
          <a:xfrm>
            <a:off x="311688" y="4581688"/>
            <a:ext cx="1402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accent1"/>
                </a:solidFill>
                <a:latin typeface="Open Sans"/>
                <a:ea typeface="Open Sans"/>
                <a:cs typeface="Open Sans"/>
                <a:sym typeface="Open Sans"/>
              </a:rPr>
              <a:t>Project Description</a:t>
            </a:r>
            <a:endParaRPr sz="1000" b="1">
              <a:solidFill>
                <a:schemeClr val="accent1"/>
              </a:solidFill>
              <a:latin typeface="Open Sans"/>
              <a:ea typeface="Open Sans"/>
              <a:cs typeface="Open Sans"/>
              <a:sym typeface="Open Sans"/>
            </a:endParaRPr>
          </a:p>
        </p:txBody>
      </p:sp>
      <p:sp>
        <p:nvSpPr>
          <p:cNvPr id="307" name="Google Shape;307;p21"/>
          <p:cNvSpPr txBox="1"/>
          <p:nvPr/>
        </p:nvSpPr>
        <p:spPr>
          <a:xfrm>
            <a:off x="3048763"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Feasibility Analysis</a:t>
            </a:r>
            <a:endParaRPr sz="1000" b="1">
              <a:latin typeface="Open Sans"/>
              <a:ea typeface="Open Sans"/>
              <a:cs typeface="Open Sans"/>
              <a:sym typeface="Open Sans"/>
            </a:endParaRPr>
          </a:p>
        </p:txBody>
      </p:sp>
      <p:sp>
        <p:nvSpPr>
          <p:cNvPr id="308" name="Google Shape;308;p21"/>
          <p:cNvSpPr txBox="1"/>
          <p:nvPr/>
        </p:nvSpPr>
        <p:spPr>
          <a:xfrm>
            <a:off x="1714188"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Baseline Design</a:t>
            </a:r>
            <a:endParaRPr sz="1000" b="1">
              <a:latin typeface="Open Sans"/>
              <a:ea typeface="Open Sans"/>
              <a:cs typeface="Open Sans"/>
              <a:sym typeface="Open Sans"/>
            </a:endParaRPr>
          </a:p>
        </p:txBody>
      </p:sp>
      <p:sp>
        <p:nvSpPr>
          <p:cNvPr id="309" name="Google Shape;309;p21"/>
          <p:cNvSpPr txBox="1"/>
          <p:nvPr/>
        </p:nvSpPr>
        <p:spPr>
          <a:xfrm>
            <a:off x="4429750" y="4581688"/>
            <a:ext cx="1402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latin typeface="Open Sans"/>
                <a:ea typeface="Open Sans"/>
                <a:cs typeface="Open Sans"/>
                <a:sym typeface="Open Sans"/>
              </a:rPr>
              <a:t>Status Summary</a:t>
            </a:r>
            <a:endParaRPr sz="1000" b="1">
              <a:latin typeface="Open Sans"/>
              <a:ea typeface="Open Sans"/>
              <a:cs typeface="Open Sans"/>
              <a:sym typeface="Open Sans"/>
            </a:endParaRPr>
          </a:p>
        </p:txBody>
      </p:sp>
      <p:sp>
        <p:nvSpPr>
          <p:cNvPr id="310" name="Google Shape;310;p21"/>
          <p:cNvSpPr/>
          <p:nvPr/>
        </p:nvSpPr>
        <p:spPr>
          <a:xfrm>
            <a:off x="1640175" y="4673725"/>
            <a:ext cx="1507800" cy="338700"/>
          </a:xfrm>
          <a:prstGeom prst="chevron">
            <a:avLst>
              <a:gd name="adj" fmla="val 5000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000000"/>
      </a:accent1>
      <a:accent2>
        <a:srgbClr val="009668"/>
      </a:accent2>
      <a:accent3>
        <a:srgbClr val="CFB87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8729</Words>
  <Application>Microsoft Macintosh PowerPoint</Application>
  <PresentationFormat>On-screen Show (16:9)</PresentationFormat>
  <Paragraphs>1351</Paragraphs>
  <Slides>67</Slides>
  <Notes>67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Lobster</vt:lpstr>
      <vt:lpstr>Open Sans Light</vt:lpstr>
      <vt:lpstr>Open Sans Medium</vt:lpstr>
      <vt:lpstr>Georgia</vt:lpstr>
      <vt:lpstr>Roboto</vt:lpstr>
      <vt:lpstr>Times New Roman</vt:lpstr>
      <vt:lpstr>PT Sans Narrow</vt:lpstr>
      <vt:lpstr>Open Sans</vt:lpstr>
      <vt:lpstr>Arial</vt:lpstr>
      <vt:lpstr>Open Sans SemiBold</vt:lpstr>
      <vt:lpstr>Tropic</vt:lpstr>
      <vt:lpstr>CubeSat Integrated Star Tracker</vt:lpstr>
      <vt:lpstr>Presentation Outline</vt:lpstr>
      <vt:lpstr>1.0 Project Overview Project Definition</vt:lpstr>
      <vt:lpstr>Motivation</vt:lpstr>
      <vt:lpstr>Mission Statement</vt:lpstr>
      <vt:lpstr>PowerPoint Presentation</vt:lpstr>
      <vt:lpstr>Functional Block Diagram</vt:lpstr>
      <vt:lpstr>Mission Functional Requirements</vt:lpstr>
      <vt:lpstr>1.2 Project Description Baseline Design</vt:lpstr>
      <vt:lpstr>Component Overview</vt:lpstr>
      <vt:lpstr>        Hardware: Baffle &amp; Enclosure</vt:lpstr>
      <vt:lpstr>Hardware: Optics</vt:lpstr>
      <vt:lpstr>Hardware: Electrical System</vt:lpstr>
      <vt:lpstr>Software: Flow Chart  </vt:lpstr>
      <vt:lpstr>2.1 Baseline Feasibility Critical Project Elements</vt:lpstr>
      <vt:lpstr>Critical Project Elements</vt:lpstr>
      <vt:lpstr>Critical Project Elements/Feasibility</vt:lpstr>
      <vt:lpstr> 2.2 Baseline Feasibility Feasibility Analysis</vt:lpstr>
      <vt:lpstr>2.2.1 Hardware: Enclosure</vt:lpstr>
      <vt:lpstr>Optics: Baffle</vt:lpstr>
      <vt:lpstr>Optics: Baffle</vt:lpstr>
      <vt:lpstr>Optics: Baffle (Performance)</vt:lpstr>
      <vt:lpstr>Optics: Baffle (Field of View)</vt:lpstr>
      <vt:lpstr>Lens: LSM Detection Capability</vt:lpstr>
      <vt:lpstr>Lens: Optical Formats </vt:lpstr>
      <vt:lpstr>Image Sensor: Noise/Error Reduction</vt:lpstr>
      <vt:lpstr>Camera Module: Centroiding </vt:lpstr>
      <vt:lpstr>Image Sensor: Centroiding </vt:lpstr>
      <vt:lpstr>Camera Module: Slew Rate</vt:lpstr>
      <vt:lpstr>Electrical System Hardware Feasibility </vt:lpstr>
      <vt:lpstr>Software: Speed/Accuracy FOV Feasibility</vt:lpstr>
      <vt:lpstr>Software: Interfacing Feasibility</vt:lpstr>
      <vt:lpstr>3.0 Status Summary</vt:lpstr>
      <vt:lpstr>Feasibility Analysis Summary</vt:lpstr>
      <vt:lpstr>Remaining Design/Feasibility Studies</vt:lpstr>
      <vt:lpstr>Acknowledgments</vt:lpstr>
      <vt:lpstr>Questions?</vt:lpstr>
      <vt:lpstr>Appendix A: References</vt:lpstr>
      <vt:lpstr>Appendix A: References Continued</vt:lpstr>
      <vt:lpstr>Appendix C: Schedule</vt:lpstr>
      <vt:lpstr>Appendix C: Schedule</vt:lpstr>
      <vt:lpstr>Appendix C: Schedule</vt:lpstr>
      <vt:lpstr>Appendix E: Team Breakdown </vt:lpstr>
      <vt:lpstr>BACKUP SLIDES</vt:lpstr>
      <vt:lpstr>Levels of Success</vt:lpstr>
      <vt:lpstr>Optics: Image Sensor Block Diagram</vt:lpstr>
      <vt:lpstr>Camera Module: </vt:lpstr>
      <vt:lpstr>Star Tracker Error Tree</vt:lpstr>
      <vt:lpstr>Software: Overview</vt:lpstr>
      <vt:lpstr>Software: Feasibility</vt:lpstr>
      <vt:lpstr>Software: Modifications</vt:lpstr>
      <vt:lpstr>Budget: Financial Feasibility</vt:lpstr>
      <vt:lpstr>Budget: Testing</vt:lpstr>
      <vt:lpstr>Budget: Mass</vt:lpstr>
      <vt:lpstr>Testing of entire system: Indoor Setup</vt:lpstr>
      <vt:lpstr>Testing of entire system: Outdoor Setup</vt:lpstr>
      <vt:lpstr>Concept of Operations - High Level </vt:lpstr>
      <vt:lpstr>Software Trade Study</vt:lpstr>
      <vt:lpstr>Image Sensor Trade Study</vt:lpstr>
      <vt:lpstr>Lens Trade Study</vt:lpstr>
      <vt:lpstr>Camera Module Trade Study</vt:lpstr>
      <vt:lpstr>Baffle Trade Study</vt:lpstr>
      <vt:lpstr>BACKUP: Enclosure Feasibility</vt:lpstr>
      <vt:lpstr>Enclosure Trade Study</vt:lpstr>
      <vt:lpstr>Enclosure Trade Study</vt:lpstr>
      <vt:lpstr>Microcontroller Trade Study</vt:lpstr>
      <vt:lpstr>Testing Method Trade Study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CubeSat Integrated Star Tracker</dc:title>
  <cp:lastModifiedBy>Chesney Rae Boal</cp:lastModifiedBy>
  <cp:revision>1</cp:revision>
  <dcterms:modified xsi:type="dcterms:W3CDTF">2021-10-11T15:46:25Z</dcterms:modified>
</cp:coreProperties>
</file>