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9144000" cy="5143500" type="screen16x9"/>
  <p:notesSz cx="6858000" cy="9144000"/>
  <p:embeddedFontLst>
    <p:embeddedFont>
      <p:font typeface="Roboto" panose="020B0604020202020204" charset="0"/>
      <p:regular r:id="rId65"/>
      <p:bold r:id="rId66"/>
      <p:italic r:id="rId67"/>
      <p:boldItalic r:id="rId68"/>
    </p:embeddedFont>
    <p:embeddedFont>
      <p:font typeface="Proxima Nova" panose="020B0604020202020204" charset="0"/>
      <p:regular r:id="rId69"/>
      <p:bold r:id="rId70"/>
      <p:italic r:id="rId71"/>
      <p:boldItalic r:id="rId72"/>
    </p:embeddedFont>
    <p:embeddedFont>
      <p:font typeface="Proxima Nova Semibold" panose="020B0604020202020204" charset="0"/>
      <p:regular r:id="rId73"/>
      <p:bold r:id="rId74"/>
      <p:boldItalic r:id="rId75"/>
    </p:embeddedFont>
    <p:embeddedFont>
      <p:font typeface="Proxima Nova Extrabold" panose="020B0604020202020204" charset="0"/>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55F06C-F9C3-4A8F-B44D-54226A7B1954}">
  <a:tblStyle styleId="{9355F06C-F9C3-4A8F-B44D-54226A7B19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7d3f6671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7d3f6671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6f2ccb41c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6f2ccb41c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6f2ccb41c3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6f2ccb41c3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d47d40b5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d47d40b5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Proxima Nova"/>
                <a:ea typeface="Proxima Nova"/>
                <a:cs typeface="Proxima Nova"/>
                <a:sym typeface="Proxima Nova"/>
              </a:rPr>
              <a:t>Overview (10%) - BASELINE DESIGN &amp; MAJOR CHANGES</a:t>
            </a:r>
            <a:endParaRPr sz="3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i="1">
                <a:solidFill>
                  <a:schemeClr val="dk2"/>
                </a:solidFill>
                <a:latin typeface="Proxima Nova"/>
                <a:ea typeface="Proxima Nova"/>
                <a:cs typeface="Proxima Nova"/>
                <a:sym typeface="Proxima Nova"/>
              </a:rPr>
              <a:t>Brief review of the baseline design with respect to CDR. Describe major changes to the design. (Clear what all major elements of the project are, and how the baseline design works (5 pts)  )</a:t>
            </a:r>
            <a:endParaRPr sz="1200" i="1">
              <a:solidFill>
                <a:schemeClr val="dk2"/>
              </a:solidFill>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r>
              <a:rPr lang="en" sz="1200" i="1">
                <a:solidFill>
                  <a:schemeClr val="dk2"/>
                </a:solidFill>
                <a:latin typeface="Proxima Nova"/>
                <a:ea typeface="Proxima Nova"/>
                <a:cs typeface="Proxima Nova"/>
                <a:sym typeface="Proxima Nova"/>
              </a:rPr>
              <a:t>This is a key design element that we put a lot of time and hours into ensuring the accuracy of manufacture</a:t>
            </a:r>
            <a:endParaRPr sz="1200" i="1">
              <a:solidFill>
                <a:schemeClr val="dk2"/>
              </a:solidFill>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endParaRPr sz="1800">
              <a:solidFill>
                <a:schemeClr val="dk2"/>
              </a:solidFill>
              <a:latin typeface="Proxima Nova"/>
              <a:ea typeface="Proxima Nova"/>
              <a:cs typeface="Proxima Nova"/>
              <a:sym typeface="Proxima Nova"/>
            </a:endParaRPr>
          </a:p>
          <a:p>
            <a:pPr marL="0" lvl="0" indent="0" algn="l" rtl="0">
              <a:spcBef>
                <a:spcPts val="16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6f3805d8cf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6f3805d8c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Proxima Nova"/>
                <a:ea typeface="Proxima Nova"/>
                <a:cs typeface="Proxima Nova"/>
                <a:sym typeface="Proxima Nova"/>
              </a:rPr>
              <a:t>Overview (10%) - BASELINE DESIGN &amp; MAJOR CHANGES</a:t>
            </a:r>
            <a:endParaRPr sz="3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i="1">
                <a:solidFill>
                  <a:schemeClr val="dk2"/>
                </a:solidFill>
                <a:latin typeface="Proxima Nova"/>
                <a:ea typeface="Proxima Nova"/>
                <a:cs typeface="Proxima Nova"/>
                <a:sym typeface="Proxima Nova"/>
              </a:rPr>
              <a:t>Brief review of the baseline design with respect to CDR. Describe major changes to the design. (Clear what all major elements of the project are, and how the baseline design works (5 pts)  )</a:t>
            </a:r>
            <a:endParaRPr sz="1200" i="1">
              <a:solidFill>
                <a:schemeClr val="dk2"/>
              </a:solidFill>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r>
              <a:rPr lang="en" sz="1200" i="1">
                <a:solidFill>
                  <a:schemeClr val="dk2"/>
                </a:solidFill>
                <a:latin typeface="Proxima Nova"/>
                <a:ea typeface="Proxima Nova"/>
                <a:cs typeface="Proxima Nova"/>
                <a:sym typeface="Proxima Nova"/>
              </a:rPr>
              <a:t>This is a key design element that we put a lot of time and hours into ensuring the accuracy of manufacture</a:t>
            </a:r>
            <a:endParaRPr sz="1200" i="1">
              <a:solidFill>
                <a:schemeClr val="dk2"/>
              </a:solidFill>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endParaRPr sz="1800">
              <a:solidFill>
                <a:schemeClr val="dk2"/>
              </a:solidFill>
              <a:latin typeface="Proxima Nova"/>
              <a:ea typeface="Proxima Nova"/>
              <a:cs typeface="Proxima Nova"/>
              <a:sym typeface="Proxima Nova"/>
            </a:endParaRPr>
          </a:p>
          <a:p>
            <a:pPr marL="0" lvl="0" indent="0" algn="l" rtl="0">
              <a:spcBef>
                <a:spcPts val="16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f2ccb41c3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f2ccb41c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Proxima Nova"/>
                <a:ea typeface="Proxima Nova"/>
                <a:cs typeface="Proxima Nova"/>
                <a:sym typeface="Proxima Nova"/>
              </a:rPr>
              <a:t>Overview (10%) - BASELINE DESIGN &amp; MAJOR CHANGES</a:t>
            </a:r>
            <a:endParaRPr sz="3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i="1">
                <a:solidFill>
                  <a:schemeClr val="dk2"/>
                </a:solidFill>
                <a:latin typeface="Proxima Nova"/>
                <a:ea typeface="Proxima Nova"/>
                <a:cs typeface="Proxima Nova"/>
                <a:sym typeface="Proxima Nova"/>
              </a:rPr>
              <a:t>Brief review of the baseline design with respect to CDR. Describe major changes to the design. (Clear what all major elements of the project are, and how the baseline design works (5 pts)  )</a:t>
            </a:r>
            <a:endParaRPr sz="1200" i="1">
              <a:solidFill>
                <a:schemeClr val="dk2"/>
              </a:solidFill>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r>
              <a:rPr lang="en" sz="1200" i="1">
                <a:solidFill>
                  <a:schemeClr val="dk2"/>
                </a:solidFill>
                <a:latin typeface="Proxima Nova"/>
                <a:ea typeface="Proxima Nova"/>
                <a:cs typeface="Proxima Nova"/>
                <a:sym typeface="Proxima Nova"/>
              </a:rPr>
              <a:t>This is a key design element that we put a lot of time and hours into ensuring the accuracy of manufacture</a:t>
            </a:r>
            <a:endParaRPr sz="1200" i="1">
              <a:solidFill>
                <a:schemeClr val="dk2"/>
              </a:solidFill>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endParaRPr sz="1800">
              <a:solidFill>
                <a:schemeClr val="dk2"/>
              </a:solidFill>
              <a:latin typeface="Proxima Nova"/>
              <a:ea typeface="Proxima Nova"/>
              <a:cs typeface="Proxima Nova"/>
              <a:sym typeface="Proxima Nova"/>
            </a:endParaRPr>
          </a:p>
          <a:p>
            <a:pPr marL="0" lvl="0" indent="0" algn="l" rtl="0">
              <a:spcBef>
                <a:spcPts val="16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7d47d40b59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7d47d40b59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d3f6671d8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d3f6671d8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RH</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d47d40b5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7d47d40b5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7d3f6671d8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7d3f6671d8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7d47d40b59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7d47d40b59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MB/VG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d47d40b59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d47d40b59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RH</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7d47d40b59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7d47d40b59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70043227d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70043227d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7da5f095b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7da5f095b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 to reword motivation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7e68b9c39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7e68b9c39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70043227d5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70043227d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7e68b9c39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7e68b9c39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7004322814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700432281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0043227d5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0043227d5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7e68b9c392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7e68b9c392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7038f40a79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7038f40a79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d3f6671d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7d3f6671d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Boom alignment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7038f40a79_9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7038f40a79_9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7e68b9c392_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7e68b9c392_2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70043227d5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70043227d5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7d711e9743_0_1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7d711e9743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7038f40a79_1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7038f40a79_1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7d711e9743_0_1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7d711e9743_0_1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An instrument can be connected to the attachment plate.</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Oscillations are damped out within </a:t>
            </a:r>
            <a:r>
              <a:rPr lang="en" sz="1300" b="1">
                <a:solidFill>
                  <a:srgbClr val="FF0000"/>
                </a:solidFill>
                <a:latin typeface="Proxima Nova"/>
                <a:ea typeface="Proxima Nova"/>
                <a:cs typeface="Proxima Nova"/>
                <a:sym typeface="Proxima Nova"/>
              </a:rPr>
              <a:t>65 sec</a:t>
            </a:r>
            <a:endParaRPr sz="1300" b="1">
              <a:solidFill>
                <a:srgbClr val="FF0000"/>
              </a:solidFill>
              <a:latin typeface="Proxima Nova"/>
              <a:ea typeface="Proxima Nova"/>
              <a:cs typeface="Proxima Nova"/>
              <a:sym typeface="Proxima Nov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6f2ccb41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6f2ccb41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70043227d5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70043227d5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7d3f6671d8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7d3f6671d8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rPr>
              <a:t>Success Criteria:</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Length, width, and height dimensions fall at or below required value.</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Accommodation space for guide rails meets NanoRack specification.</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Mass of the full boom assembly lies within the required range.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7d711e9743_0_1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7d711e9743_0_1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e37439bf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e37439bf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70043227d5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5" name="Google Shape;1565;g70043227d5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7dc59f4d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7dc59f4d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rPr>
              <a:t>Success Criteria:</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Length, width, and height dimensions fall at or below required value.</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Accommodation space for guide rails meets NanoRack specification.</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Mass of the full boom assembly lies within the required range.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7dc59f4da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7dc59f4da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rPr>
              <a:t>Success Criteria:</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Length, width, and height dimensions fall at or below required value.</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Accommodation space for guide rails meets NanoRack specification.</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Mass of the full boom assembly lies within the required range.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6f2ccb41c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g6f2ccb41c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rPr>
              <a:t>Success Criteria:</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Length, width, and height dimensions fall at or below required value.</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Accommodation space for guide rails meets NanoRack specification.</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Mass of the full boom assembly lies within the required range.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6f2ccb41c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6f2ccb41c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rPr>
              <a:t>Success Criteria:</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Length, width, and height dimensions fall at or below required value.</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Accommodation space for guide rails meets NanoRack specification.</a:t>
            </a:r>
            <a:endParaRPr sz="1200">
              <a:solidFill>
                <a:schemeClr val="dk1"/>
              </a:solidFill>
              <a:highlight>
                <a:srgbClr val="FFFFFF"/>
              </a:highlight>
            </a:endParaRPr>
          </a:p>
          <a:p>
            <a:pPr marL="457200" lvl="0" indent="-304800" algn="l" rtl="0">
              <a:spcBef>
                <a:spcPts val="0"/>
              </a:spcBef>
              <a:spcAft>
                <a:spcPts val="0"/>
              </a:spcAft>
              <a:buClr>
                <a:schemeClr val="dk1"/>
              </a:buClr>
              <a:buSzPts val="1200"/>
              <a:buChar char="●"/>
            </a:pPr>
            <a:r>
              <a:rPr lang="en" sz="1200">
                <a:solidFill>
                  <a:schemeClr val="dk1"/>
                </a:solidFill>
                <a:highlight>
                  <a:srgbClr val="FFFFFF"/>
                </a:highlight>
              </a:rPr>
              <a:t>Mass of the full boom assembly lies within the required range.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7d47d40b59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7d47d40b59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MB</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g7d3f6671d8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5" name="Google Shape;1765;g7d3f6671d8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Google Shape;1779;g7d47d40b59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0" name="Google Shape;1780;g7d47d40b59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Change TVAC to LASP</a:t>
            </a:r>
            <a:endParaRPr/>
          </a:p>
          <a:p>
            <a:pPr marL="0" lvl="0" indent="0" algn="l" rtl="0">
              <a:spcBef>
                <a:spcPts val="0"/>
              </a:spcBef>
              <a:spcAft>
                <a:spcPts val="0"/>
              </a:spcAft>
              <a:buNone/>
            </a:pPr>
            <a:r>
              <a:rPr lang="en"/>
              <a:t>-Only costing $200 now</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7d3f6671d8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0" name="Google Shape;1800;g7d3f6671d8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g7038f40a79_1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8" name="Google Shape;1918;g7038f40a79_1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7d47d40b59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7d47d40b59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7d3f6671d8_0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7d3f6671d8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Google Shape;2090;g7e89756096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1" name="Google Shape;2091;g7e89756096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6f3805d8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6f3805d8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7e89756096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g7e89756096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80d9e7c9f8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80d9e7c9f8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0"/>
        <p:cNvGrpSpPr/>
        <p:nvPr/>
      </p:nvGrpSpPr>
      <p:grpSpPr>
        <a:xfrm>
          <a:off x="0" y="0"/>
          <a:ext cx="0" cy="0"/>
          <a:chOff x="0" y="0"/>
          <a:chExt cx="0" cy="0"/>
        </a:xfrm>
      </p:grpSpPr>
      <p:sp>
        <p:nvSpPr>
          <p:cNvPr id="2171" name="Google Shape;2171;g7e89756096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2" name="Google Shape;2172;g7e89756096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g7038f40a79_9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4" name="Google Shape;2194;g7038f40a79_9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8"/>
        <p:cNvGrpSpPr/>
        <p:nvPr/>
      </p:nvGrpSpPr>
      <p:grpSpPr>
        <a:xfrm>
          <a:off x="0" y="0"/>
          <a:ext cx="0" cy="0"/>
          <a:chOff x="0" y="0"/>
          <a:chExt cx="0" cy="0"/>
        </a:xfrm>
      </p:grpSpPr>
      <p:sp>
        <p:nvSpPr>
          <p:cNvPr id="2209" name="Google Shape;2209;g7038f40a79_9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0" name="Google Shape;2210;g7038f40a79_9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g7038f40a79_9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7" name="Google Shape;2227;g7038f40a79_9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7d711e9743_0_1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7d711e9743_0_1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d47d40b59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d47d40b59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3"/>
        <p:cNvGrpSpPr/>
        <p:nvPr/>
      </p:nvGrpSpPr>
      <p:grpSpPr>
        <a:xfrm>
          <a:off x="0" y="0"/>
          <a:ext cx="0" cy="0"/>
          <a:chOff x="0" y="0"/>
          <a:chExt cx="0" cy="0"/>
        </a:xfrm>
      </p:grpSpPr>
      <p:sp>
        <p:nvSpPr>
          <p:cNvPr id="2284" name="Google Shape;2284;g7e37439bf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5" name="Google Shape;2285;g7e37439bf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4"/>
        <p:cNvGrpSpPr/>
        <p:nvPr/>
      </p:nvGrpSpPr>
      <p:grpSpPr>
        <a:xfrm>
          <a:off x="0" y="0"/>
          <a:ext cx="0" cy="0"/>
          <a:chOff x="0" y="0"/>
          <a:chExt cx="0" cy="0"/>
        </a:xfrm>
      </p:grpSpPr>
      <p:sp>
        <p:nvSpPr>
          <p:cNvPr id="2305" name="Google Shape;2305;g80da62a4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6" name="Google Shape;2306;g80da62a4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7038f40a79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7038f40a79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6f2ccb41c3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6f2ccb41c3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6f2ccb41c3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6f2ccb41c3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f2ccb41c3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f2ccb41c3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50"/>
        <p:cNvGrpSpPr/>
        <p:nvPr/>
      </p:nvGrpSpPr>
      <p:grpSpPr>
        <a:xfrm>
          <a:off x="0" y="0"/>
          <a:ext cx="0" cy="0"/>
          <a:chOff x="0" y="0"/>
          <a:chExt cx="0" cy="0"/>
        </a:xfrm>
      </p:grpSpPr>
      <p:sp>
        <p:nvSpPr>
          <p:cNvPr id="51" name="Google Shape;51;p13"/>
          <p:cNvSpPr/>
          <p:nvPr/>
        </p:nvSpPr>
        <p:spPr>
          <a:xfrm>
            <a:off x="-10500" y="4692900"/>
            <a:ext cx="9165000" cy="460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3"/>
          <p:cNvSpPr txBox="1">
            <a:spLocks noGrp="1"/>
          </p:cNvSpPr>
          <p:nvPr>
            <p:ph type="title"/>
          </p:nvPr>
        </p:nvSpPr>
        <p:spPr>
          <a:xfrm>
            <a:off x="564125" y="4726200"/>
            <a:ext cx="2538300" cy="393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400"/>
              <a:buFont typeface="Proxima Nova Semibold"/>
              <a:buNone/>
              <a:defRPr sz="1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SzPts val="1400"/>
              <a:buFont typeface="Proxima Nova"/>
              <a:buNone/>
              <a:defRPr sz="1400">
                <a:latin typeface="Proxima Nova"/>
                <a:ea typeface="Proxima Nova"/>
                <a:cs typeface="Proxima Nova"/>
                <a:sym typeface="Proxima Nova"/>
              </a:defRPr>
            </a:lvl2pPr>
            <a:lvl3pPr lvl="2" algn="ctr" rtl="0">
              <a:spcBef>
                <a:spcPts val="0"/>
              </a:spcBef>
              <a:spcAft>
                <a:spcPts val="0"/>
              </a:spcAft>
              <a:buSzPts val="1400"/>
              <a:buFont typeface="Proxima Nova"/>
              <a:buNone/>
              <a:defRPr sz="1400">
                <a:latin typeface="Proxima Nova"/>
                <a:ea typeface="Proxima Nova"/>
                <a:cs typeface="Proxima Nova"/>
                <a:sym typeface="Proxima Nova"/>
              </a:defRPr>
            </a:lvl3pPr>
            <a:lvl4pPr lvl="3" algn="ctr" rtl="0">
              <a:spcBef>
                <a:spcPts val="0"/>
              </a:spcBef>
              <a:spcAft>
                <a:spcPts val="0"/>
              </a:spcAft>
              <a:buSzPts val="1400"/>
              <a:buFont typeface="Proxima Nova"/>
              <a:buNone/>
              <a:defRPr sz="1400">
                <a:latin typeface="Proxima Nova"/>
                <a:ea typeface="Proxima Nova"/>
                <a:cs typeface="Proxima Nova"/>
                <a:sym typeface="Proxima Nova"/>
              </a:defRPr>
            </a:lvl4pPr>
            <a:lvl5pPr lvl="4" algn="ctr" rtl="0">
              <a:spcBef>
                <a:spcPts val="0"/>
              </a:spcBef>
              <a:spcAft>
                <a:spcPts val="0"/>
              </a:spcAft>
              <a:buSzPts val="1400"/>
              <a:buFont typeface="Proxima Nova"/>
              <a:buNone/>
              <a:defRPr sz="1400">
                <a:latin typeface="Proxima Nova"/>
                <a:ea typeface="Proxima Nova"/>
                <a:cs typeface="Proxima Nova"/>
                <a:sym typeface="Proxima Nova"/>
              </a:defRPr>
            </a:lvl5pPr>
            <a:lvl6pPr lvl="5" algn="ctr" rtl="0">
              <a:spcBef>
                <a:spcPts val="0"/>
              </a:spcBef>
              <a:spcAft>
                <a:spcPts val="0"/>
              </a:spcAft>
              <a:buSzPts val="1400"/>
              <a:buFont typeface="Proxima Nova"/>
              <a:buNone/>
              <a:defRPr sz="1400">
                <a:latin typeface="Proxima Nova"/>
                <a:ea typeface="Proxima Nova"/>
                <a:cs typeface="Proxima Nova"/>
                <a:sym typeface="Proxima Nova"/>
              </a:defRPr>
            </a:lvl6pPr>
            <a:lvl7pPr lvl="6" algn="ctr" rtl="0">
              <a:spcBef>
                <a:spcPts val="0"/>
              </a:spcBef>
              <a:spcAft>
                <a:spcPts val="0"/>
              </a:spcAft>
              <a:buSzPts val="1400"/>
              <a:buFont typeface="Proxima Nova"/>
              <a:buNone/>
              <a:defRPr sz="1400">
                <a:latin typeface="Proxima Nova"/>
                <a:ea typeface="Proxima Nova"/>
                <a:cs typeface="Proxima Nova"/>
                <a:sym typeface="Proxima Nova"/>
              </a:defRPr>
            </a:lvl7pPr>
            <a:lvl8pPr lvl="7" algn="ctr" rtl="0">
              <a:spcBef>
                <a:spcPts val="0"/>
              </a:spcBef>
              <a:spcAft>
                <a:spcPts val="0"/>
              </a:spcAft>
              <a:buSzPts val="1400"/>
              <a:buFont typeface="Proxima Nova"/>
              <a:buNone/>
              <a:defRPr sz="1400">
                <a:latin typeface="Proxima Nova"/>
                <a:ea typeface="Proxima Nova"/>
                <a:cs typeface="Proxima Nova"/>
                <a:sym typeface="Proxima Nova"/>
              </a:defRPr>
            </a:lvl8pPr>
            <a:lvl9pPr lvl="8" algn="ctr" rtl="0">
              <a:spcBef>
                <a:spcPts val="0"/>
              </a:spcBef>
              <a:spcAft>
                <a:spcPts val="0"/>
              </a:spcAft>
              <a:buSzPts val="1400"/>
              <a:buFont typeface="Proxima Nova"/>
              <a:buNone/>
              <a:defRPr sz="1400">
                <a:latin typeface="Proxima Nova"/>
                <a:ea typeface="Proxima Nova"/>
                <a:cs typeface="Proxima Nova"/>
                <a:sym typeface="Proxima Nova"/>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54"/>
        <p:cNvGrpSpPr/>
        <p:nvPr/>
      </p:nvGrpSpPr>
      <p:grpSpPr>
        <a:xfrm>
          <a:off x="0" y="0"/>
          <a:ext cx="0" cy="0"/>
          <a:chOff x="0" y="0"/>
          <a:chExt cx="0" cy="0"/>
        </a:xfrm>
      </p:grpSpPr>
      <p:sp>
        <p:nvSpPr>
          <p:cNvPr id="55" name="Google Shape;55;p14"/>
          <p:cNvSpPr/>
          <p:nvPr/>
        </p:nvSpPr>
        <p:spPr>
          <a:xfrm>
            <a:off x="-10500" y="4692900"/>
            <a:ext cx="9165000" cy="460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14"/>
          <p:cNvSpPr txBox="1">
            <a:spLocks noGrp="1"/>
          </p:cNvSpPr>
          <p:nvPr>
            <p:ph type="title"/>
          </p:nvPr>
        </p:nvSpPr>
        <p:spPr>
          <a:xfrm>
            <a:off x="564125" y="4726200"/>
            <a:ext cx="2538300" cy="393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400"/>
              <a:buFont typeface="Proxima Nova Semibold"/>
              <a:buNone/>
              <a:defRPr sz="1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SzPts val="1400"/>
              <a:buFont typeface="Proxima Nova"/>
              <a:buNone/>
              <a:defRPr sz="1400">
                <a:latin typeface="Proxima Nova"/>
                <a:ea typeface="Proxima Nova"/>
                <a:cs typeface="Proxima Nova"/>
                <a:sym typeface="Proxima Nova"/>
              </a:defRPr>
            </a:lvl2pPr>
            <a:lvl3pPr lvl="2" algn="ctr" rtl="0">
              <a:spcBef>
                <a:spcPts val="0"/>
              </a:spcBef>
              <a:spcAft>
                <a:spcPts val="0"/>
              </a:spcAft>
              <a:buSzPts val="1400"/>
              <a:buFont typeface="Proxima Nova"/>
              <a:buNone/>
              <a:defRPr sz="1400">
                <a:latin typeface="Proxima Nova"/>
                <a:ea typeface="Proxima Nova"/>
                <a:cs typeface="Proxima Nova"/>
                <a:sym typeface="Proxima Nova"/>
              </a:defRPr>
            </a:lvl3pPr>
            <a:lvl4pPr lvl="3" algn="ctr" rtl="0">
              <a:spcBef>
                <a:spcPts val="0"/>
              </a:spcBef>
              <a:spcAft>
                <a:spcPts val="0"/>
              </a:spcAft>
              <a:buSzPts val="1400"/>
              <a:buFont typeface="Proxima Nova"/>
              <a:buNone/>
              <a:defRPr sz="1400">
                <a:latin typeface="Proxima Nova"/>
                <a:ea typeface="Proxima Nova"/>
                <a:cs typeface="Proxima Nova"/>
                <a:sym typeface="Proxima Nova"/>
              </a:defRPr>
            </a:lvl4pPr>
            <a:lvl5pPr lvl="4" algn="ctr" rtl="0">
              <a:spcBef>
                <a:spcPts val="0"/>
              </a:spcBef>
              <a:spcAft>
                <a:spcPts val="0"/>
              </a:spcAft>
              <a:buSzPts val="1400"/>
              <a:buFont typeface="Proxima Nova"/>
              <a:buNone/>
              <a:defRPr sz="1400">
                <a:latin typeface="Proxima Nova"/>
                <a:ea typeface="Proxima Nova"/>
                <a:cs typeface="Proxima Nova"/>
                <a:sym typeface="Proxima Nova"/>
              </a:defRPr>
            </a:lvl5pPr>
            <a:lvl6pPr lvl="5" algn="ctr" rtl="0">
              <a:spcBef>
                <a:spcPts val="0"/>
              </a:spcBef>
              <a:spcAft>
                <a:spcPts val="0"/>
              </a:spcAft>
              <a:buSzPts val="1400"/>
              <a:buFont typeface="Proxima Nova"/>
              <a:buNone/>
              <a:defRPr sz="1400">
                <a:latin typeface="Proxima Nova"/>
                <a:ea typeface="Proxima Nova"/>
                <a:cs typeface="Proxima Nova"/>
                <a:sym typeface="Proxima Nova"/>
              </a:defRPr>
            </a:lvl6pPr>
            <a:lvl7pPr lvl="6" algn="ctr" rtl="0">
              <a:spcBef>
                <a:spcPts val="0"/>
              </a:spcBef>
              <a:spcAft>
                <a:spcPts val="0"/>
              </a:spcAft>
              <a:buSzPts val="1400"/>
              <a:buFont typeface="Proxima Nova"/>
              <a:buNone/>
              <a:defRPr sz="1400">
                <a:latin typeface="Proxima Nova"/>
                <a:ea typeface="Proxima Nova"/>
                <a:cs typeface="Proxima Nova"/>
                <a:sym typeface="Proxima Nova"/>
              </a:defRPr>
            </a:lvl7pPr>
            <a:lvl8pPr lvl="7" algn="ctr" rtl="0">
              <a:spcBef>
                <a:spcPts val="0"/>
              </a:spcBef>
              <a:spcAft>
                <a:spcPts val="0"/>
              </a:spcAft>
              <a:buSzPts val="1400"/>
              <a:buFont typeface="Proxima Nova"/>
              <a:buNone/>
              <a:defRPr sz="1400">
                <a:latin typeface="Proxima Nova"/>
                <a:ea typeface="Proxima Nova"/>
                <a:cs typeface="Proxima Nova"/>
                <a:sym typeface="Proxima Nova"/>
              </a:defRPr>
            </a:lvl8pPr>
            <a:lvl9pPr lvl="8" algn="ctr" rtl="0">
              <a:spcBef>
                <a:spcPts val="0"/>
              </a:spcBef>
              <a:spcAft>
                <a:spcPts val="0"/>
              </a:spcAft>
              <a:buSzPts val="1400"/>
              <a:buFont typeface="Proxima Nova"/>
              <a:buNone/>
              <a:defRPr sz="1400">
                <a:latin typeface="Proxima Nova"/>
                <a:ea typeface="Proxima Nova"/>
                <a:cs typeface="Proxima Nova"/>
                <a:sym typeface="Proxima Nov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58"/>
        <p:cNvGrpSpPr/>
        <p:nvPr/>
      </p:nvGrpSpPr>
      <p:grpSpPr>
        <a:xfrm>
          <a:off x="0" y="0"/>
          <a:ext cx="0" cy="0"/>
          <a:chOff x="0" y="0"/>
          <a:chExt cx="0" cy="0"/>
        </a:xfrm>
      </p:grpSpPr>
      <p:sp>
        <p:nvSpPr>
          <p:cNvPr id="59" name="Google Shape;59;p15"/>
          <p:cNvSpPr/>
          <p:nvPr/>
        </p:nvSpPr>
        <p:spPr>
          <a:xfrm>
            <a:off x="-10500" y="4692900"/>
            <a:ext cx="9165000" cy="460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5"/>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5"/>
          <p:cNvSpPr txBox="1">
            <a:spLocks noGrp="1"/>
          </p:cNvSpPr>
          <p:nvPr>
            <p:ph type="title"/>
          </p:nvPr>
        </p:nvSpPr>
        <p:spPr>
          <a:xfrm>
            <a:off x="564125" y="4726200"/>
            <a:ext cx="2538300" cy="393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400"/>
              <a:buFont typeface="Proxima Nova Semibold"/>
              <a:buNone/>
              <a:defRPr sz="1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SzPts val="1400"/>
              <a:buFont typeface="Proxima Nova"/>
              <a:buNone/>
              <a:defRPr sz="1400">
                <a:latin typeface="Proxima Nova"/>
                <a:ea typeface="Proxima Nova"/>
                <a:cs typeface="Proxima Nova"/>
                <a:sym typeface="Proxima Nova"/>
              </a:defRPr>
            </a:lvl2pPr>
            <a:lvl3pPr lvl="2" algn="ctr" rtl="0">
              <a:spcBef>
                <a:spcPts val="0"/>
              </a:spcBef>
              <a:spcAft>
                <a:spcPts val="0"/>
              </a:spcAft>
              <a:buSzPts val="1400"/>
              <a:buFont typeface="Proxima Nova"/>
              <a:buNone/>
              <a:defRPr sz="1400">
                <a:latin typeface="Proxima Nova"/>
                <a:ea typeface="Proxima Nova"/>
                <a:cs typeface="Proxima Nova"/>
                <a:sym typeface="Proxima Nova"/>
              </a:defRPr>
            </a:lvl3pPr>
            <a:lvl4pPr lvl="3" algn="ctr" rtl="0">
              <a:spcBef>
                <a:spcPts val="0"/>
              </a:spcBef>
              <a:spcAft>
                <a:spcPts val="0"/>
              </a:spcAft>
              <a:buSzPts val="1400"/>
              <a:buFont typeface="Proxima Nova"/>
              <a:buNone/>
              <a:defRPr sz="1400">
                <a:latin typeface="Proxima Nova"/>
                <a:ea typeface="Proxima Nova"/>
                <a:cs typeface="Proxima Nova"/>
                <a:sym typeface="Proxima Nova"/>
              </a:defRPr>
            </a:lvl4pPr>
            <a:lvl5pPr lvl="4" algn="ctr" rtl="0">
              <a:spcBef>
                <a:spcPts val="0"/>
              </a:spcBef>
              <a:spcAft>
                <a:spcPts val="0"/>
              </a:spcAft>
              <a:buSzPts val="1400"/>
              <a:buFont typeface="Proxima Nova"/>
              <a:buNone/>
              <a:defRPr sz="1400">
                <a:latin typeface="Proxima Nova"/>
                <a:ea typeface="Proxima Nova"/>
                <a:cs typeface="Proxima Nova"/>
                <a:sym typeface="Proxima Nova"/>
              </a:defRPr>
            </a:lvl5pPr>
            <a:lvl6pPr lvl="5" algn="ctr" rtl="0">
              <a:spcBef>
                <a:spcPts val="0"/>
              </a:spcBef>
              <a:spcAft>
                <a:spcPts val="0"/>
              </a:spcAft>
              <a:buSzPts val="1400"/>
              <a:buFont typeface="Proxima Nova"/>
              <a:buNone/>
              <a:defRPr sz="1400">
                <a:latin typeface="Proxima Nova"/>
                <a:ea typeface="Proxima Nova"/>
                <a:cs typeface="Proxima Nova"/>
                <a:sym typeface="Proxima Nova"/>
              </a:defRPr>
            </a:lvl6pPr>
            <a:lvl7pPr lvl="6" algn="ctr" rtl="0">
              <a:spcBef>
                <a:spcPts val="0"/>
              </a:spcBef>
              <a:spcAft>
                <a:spcPts val="0"/>
              </a:spcAft>
              <a:buSzPts val="1400"/>
              <a:buFont typeface="Proxima Nova"/>
              <a:buNone/>
              <a:defRPr sz="1400">
                <a:latin typeface="Proxima Nova"/>
                <a:ea typeface="Proxima Nova"/>
                <a:cs typeface="Proxima Nova"/>
                <a:sym typeface="Proxima Nova"/>
              </a:defRPr>
            </a:lvl7pPr>
            <a:lvl8pPr lvl="7" algn="ctr" rtl="0">
              <a:spcBef>
                <a:spcPts val="0"/>
              </a:spcBef>
              <a:spcAft>
                <a:spcPts val="0"/>
              </a:spcAft>
              <a:buSzPts val="1400"/>
              <a:buFont typeface="Proxima Nova"/>
              <a:buNone/>
              <a:defRPr sz="1400">
                <a:latin typeface="Proxima Nova"/>
                <a:ea typeface="Proxima Nova"/>
                <a:cs typeface="Proxima Nova"/>
                <a:sym typeface="Proxima Nova"/>
              </a:defRPr>
            </a:lvl8pPr>
            <a:lvl9pPr lvl="8" algn="ctr" rtl="0">
              <a:spcBef>
                <a:spcPts val="0"/>
              </a:spcBef>
              <a:spcAft>
                <a:spcPts val="0"/>
              </a:spcAft>
              <a:buSzPts val="1400"/>
              <a:buFont typeface="Proxima Nova"/>
              <a:buNone/>
              <a:defRPr sz="1400">
                <a:latin typeface="Proxima Nova"/>
                <a:ea typeface="Proxima Nova"/>
                <a:cs typeface="Proxima Nova"/>
                <a:sym typeface="Proxima Nov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6"/>
          <p:cNvPicPr preferRelativeResize="0"/>
          <p:nvPr/>
        </p:nvPicPr>
        <p:blipFill>
          <a:blip r:embed="rId3">
            <a:alphaModFix/>
          </a:blip>
          <a:stretch>
            <a:fillRect/>
          </a:stretch>
        </p:blipFill>
        <p:spPr>
          <a:xfrm>
            <a:off x="-40600" y="-26304"/>
            <a:ext cx="9231300" cy="5199555"/>
          </a:xfrm>
          <a:prstGeom prst="rect">
            <a:avLst/>
          </a:prstGeom>
          <a:noFill/>
          <a:ln>
            <a:noFill/>
          </a:ln>
        </p:spPr>
      </p:pic>
      <p:sp>
        <p:nvSpPr>
          <p:cNvPr id="67" name="Google Shape;67;p16"/>
          <p:cNvSpPr/>
          <p:nvPr/>
        </p:nvSpPr>
        <p:spPr>
          <a:xfrm>
            <a:off x="0" y="0"/>
            <a:ext cx="2576700" cy="5143500"/>
          </a:xfrm>
          <a:prstGeom prst="parallelogram">
            <a:avLst>
              <a:gd name="adj" fmla="val 39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6"/>
          <p:cNvSpPr/>
          <p:nvPr/>
        </p:nvSpPr>
        <p:spPr>
          <a:xfrm>
            <a:off x="0" y="0"/>
            <a:ext cx="4289100" cy="2676900"/>
          </a:xfrm>
          <a:prstGeom prst="parallelogram">
            <a:avLst>
              <a:gd name="adj" fmla="val 39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6"/>
          <p:cNvSpPr/>
          <p:nvPr/>
        </p:nvSpPr>
        <p:spPr>
          <a:xfrm>
            <a:off x="0" y="0"/>
            <a:ext cx="6930300" cy="5143500"/>
          </a:xfrm>
          <a:prstGeom prst="parallelogram">
            <a:avLst>
              <a:gd name="adj" fmla="val 8043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6"/>
          <p:cNvSpPr txBox="1"/>
          <p:nvPr/>
        </p:nvSpPr>
        <p:spPr>
          <a:xfrm>
            <a:off x="304800" y="1650900"/>
            <a:ext cx="4455300" cy="1096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6000" b="1">
                <a:solidFill>
                  <a:srgbClr val="000000"/>
                </a:solidFill>
                <a:latin typeface="Proxima Nova"/>
                <a:ea typeface="Proxima Nova"/>
                <a:cs typeface="Proxima Nova"/>
                <a:sym typeface="Proxima Nova"/>
              </a:rPr>
              <a:t>CUBE</a:t>
            </a:r>
            <a:r>
              <a:rPr lang="en" sz="6000" b="1" baseline="30000">
                <a:solidFill>
                  <a:srgbClr val="000000"/>
                </a:solidFill>
                <a:latin typeface="Proxima Nova"/>
                <a:ea typeface="Proxima Nova"/>
                <a:cs typeface="Proxima Nova"/>
                <a:sym typeface="Proxima Nova"/>
              </a:rPr>
              <a:t>3</a:t>
            </a:r>
            <a:endParaRPr sz="6000" b="1" baseline="30000">
              <a:solidFill>
                <a:srgbClr val="000000"/>
              </a:solidFill>
              <a:latin typeface="Proxima Nova"/>
              <a:ea typeface="Proxima Nova"/>
              <a:cs typeface="Proxima Nova"/>
              <a:sym typeface="Proxima Nova"/>
            </a:endParaRPr>
          </a:p>
        </p:txBody>
      </p:sp>
      <p:sp>
        <p:nvSpPr>
          <p:cNvPr id="71" name="Google Shape;71;p16"/>
          <p:cNvSpPr/>
          <p:nvPr/>
        </p:nvSpPr>
        <p:spPr>
          <a:xfrm>
            <a:off x="2793550" y="0"/>
            <a:ext cx="4289100" cy="5143500"/>
          </a:xfrm>
          <a:prstGeom prst="parallelogram">
            <a:avLst>
              <a:gd name="adj" fmla="val 94652"/>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6"/>
          <p:cNvSpPr txBox="1"/>
          <p:nvPr/>
        </p:nvSpPr>
        <p:spPr>
          <a:xfrm>
            <a:off x="304800" y="291575"/>
            <a:ext cx="28701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Proxima Nova"/>
                <a:ea typeface="Proxima Nova"/>
                <a:cs typeface="Proxima Nova"/>
                <a:sym typeface="Proxima Nova"/>
              </a:rPr>
              <a:t>Test Readiness</a:t>
            </a:r>
            <a:endParaRPr sz="3000" b="1">
              <a:latin typeface="Proxima Nova"/>
              <a:ea typeface="Proxima Nova"/>
              <a:cs typeface="Proxima Nova"/>
              <a:sym typeface="Proxima Nova"/>
            </a:endParaRPr>
          </a:p>
          <a:p>
            <a:pPr marL="0" lvl="0" indent="0" algn="l" rtl="0">
              <a:spcBef>
                <a:spcPts val="0"/>
              </a:spcBef>
              <a:spcAft>
                <a:spcPts val="0"/>
              </a:spcAft>
              <a:buNone/>
            </a:pPr>
            <a:r>
              <a:rPr lang="en" sz="3000" b="1">
                <a:latin typeface="Proxima Nova"/>
                <a:ea typeface="Proxima Nova"/>
                <a:cs typeface="Proxima Nova"/>
                <a:sym typeface="Proxima Nova"/>
              </a:rPr>
              <a:t>Review</a:t>
            </a:r>
            <a:endParaRPr sz="3000" b="1">
              <a:latin typeface="Proxima Nova"/>
              <a:ea typeface="Proxima Nova"/>
              <a:cs typeface="Proxima Nova"/>
              <a:sym typeface="Proxima Nova"/>
            </a:endParaRPr>
          </a:p>
        </p:txBody>
      </p:sp>
      <p:pic>
        <p:nvPicPr>
          <p:cNvPr id="73" name="Google Shape;73;p16"/>
          <p:cNvPicPr preferRelativeResize="0"/>
          <p:nvPr/>
        </p:nvPicPr>
        <p:blipFill>
          <a:blip r:embed="rId4">
            <a:alphaModFix amt="72000"/>
          </a:blip>
          <a:stretch>
            <a:fillRect/>
          </a:stretch>
        </p:blipFill>
        <p:spPr>
          <a:xfrm>
            <a:off x="0" y="4780174"/>
            <a:ext cx="9144000" cy="363325"/>
          </a:xfrm>
          <a:prstGeom prst="rect">
            <a:avLst/>
          </a:prstGeom>
          <a:noFill/>
          <a:ln>
            <a:noFill/>
          </a:ln>
        </p:spPr>
      </p:pic>
      <p:sp>
        <p:nvSpPr>
          <p:cNvPr id="74" name="Google Shape;74;p16"/>
          <p:cNvSpPr txBox="1"/>
          <p:nvPr/>
        </p:nvSpPr>
        <p:spPr>
          <a:xfrm>
            <a:off x="162650" y="4689900"/>
            <a:ext cx="8431800" cy="45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Proxima Nova"/>
                <a:ea typeface="Proxima Nova"/>
                <a:cs typeface="Proxima Nova"/>
                <a:sym typeface="Proxima Nova"/>
              </a:rPr>
              <a:t>CU Boulder Engineers Creating Universal Boom Extensions for CUBEsats </a:t>
            </a:r>
            <a:endParaRPr sz="1800" b="1">
              <a:latin typeface="Proxima Nova"/>
              <a:ea typeface="Proxima Nova"/>
              <a:cs typeface="Proxima Nova"/>
              <a:sym typeface="Proxima Nova"/>
            </a:endParaRPr>
          </a:p>
        </p:txBody>
      </p:sp>
      <p:sp>
        <p:nvSpPr>
          <p:cNvPr id="75" name="Google Shape;75;p16"/>
          <p:cNvSpPr txBox="1"/>
          <p:nvPr/>
        </p:nvSpPr>
        <p:spPr>
          <a:xfrm>
            <a:off x="408600" y="2837925"/>
            <a:ext cx="4289100" cy="5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Customer</a:t>
            </a:r>
            <a:r>
              <a:rPr lang="en">
                <a:latin typeface="Proxima Nova"/>
                <a:ea typeface="Proxima Nova"/>
                <a:cs typeface="Proxima Nova"/>
                <a:sym typeface="Proxima Nova"/>
              </a:rPr>
              <a:t>:</a:t>
            </a:r>
            <a:endParaRPr>
              <a:latin typeface="Proxima Nova"/>
              <a:ea typeface="Proxima Nova"/>
              <a:cs typeface="Proxima Nova"/>
              <a:sym typeface="Proxima Nova"/>
            </a:endParaRPr>
          </a:p>
          <a:p>
            <a:pPr marL="0" lvl="0" indent="0" algn="l" rtl="0">
              <a:spcBef>
                <a:spcPts val="0"/>
              </a:spcBef>
              <a:spcAft>
                <a:spcPts val="0"/>
              </a:spcAft>
              <a:buNone/>
            </a:pPr>
            <a:r>
              <a:rPr lang="en">
                <a:latin typeface="Proxima Nova"/>
                <a:ea typeface="Proxima Nova"/>
                <a:cs typeface="Proxima Nova"/>
                <a:sym typeface="Proxima Nova"/>
              </a:rPr>
              <a:t>Professor Robert Marshall</a:t>
            </a:r>
            <a:endParaRPr>
              <a:latin typeface="Proxima Nova"/>
              <a:ea typeface="Proxima Nova"/>
              <a:cs typeface="Proxima Nova"/>
              <a:sym typeface="Proxima Nova"/>
            </a:endParaRPr>
          </a:p>
          <a:p>
            <a:pPr marL="0" lvl="0" indent="0" algn="l" rtl="0">
              <a:spcBef>
                <a:spcPts val="0"/>
              </a:spcBef>
              <a:spcAft>
                <a:spcPts val="0"/>
              </a:spcAft>
              <a:buNone/>
            </a:pPr>
            <a:r>
              <a:rPr lang="en" b="1">
                <a:latin typeface="Proxima Nova"/>
                <a:ea typeface="Proxima Nova"/>
                <a:cs typeface="Proxima Nova"/>
                <a:sym typeface="Proxima Nova"/>
              </a:rPr>
              <a:t>Advisor</a:t>
            </a:r>
            <a:r>
              <a:rPr lang="en">
                <a:latin typeface="Proxima Nova"/>
                <a:ea typeface="Proxima Nova"/>
                <a:cs typeface="Proxima Nova"/>
                <a:sym typeface="Proxima Nova"/>
              </a:rPr>
              <a:t>:</a:t>
            </a:r>
            <a:endParaRPr>
              <a:latin typeface="Proxima Nova"/>
              <a:ea typeface="Proxima Nova"/>
              <a:cs typeface="Proxima Nova"/>
              <a:sym typeface="Proxima Nova"/>
            </a:endParaRPr>
          </a:p>
          <a:p>
            <a:pPr marL="0" lvl="0" indent="0" algn="l" rtl="0">
              <a:spcBef>
                <a:spcPts val="0"/>
              </a:spcBef>
              <a:spcAft>
                <a:spcPts val="0"/>
              </a:spcAft>
              <a:buNone/>
            </a:pPr>
            <a:r>
              <a:rPr lang="en">
                <a:latin typeface="Proxima Nova"/>
                <a:ea typeface="Proxima Nova"/>
                <a:cs typeface="Proxima Nova"/>
                <a:sym typeface="Proxima Nova"/>
              </a:rPr>
              <a:t>Professor Sanghamitra Neogi</a:t>
            </a:r>
            <a:endParaRPr>
              <a:latin typeface="Proxima Nova"/>
              <a:ea typeface="Proxima Nova"/>
              <a:cs typeface="Proxima Nova"/>
              <a:sym typeface="Proxima Nova"/>
            </a:endParaRPr>
          </a:p>
        </p:txBody>
      </p:sp>
      <p:pic>
        <p:nvPicPr>
          <p:cNvPr id="76" name="Google Shape;76;p1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093900" y="4076450"/>
            <a:ext cx="1096800" cy="1096800"/>
          </a:xfrm>
          <a:prstGeom prst="rect">
            <a:avLst/>
          </a:prstGeom>
          <a:noFill/>
          <a:ln>
            <a:noFill/>
          </a:ln>
        </p:spPr>
      </p:pic>
      <p:cxnSp>
        <p:nvCxnSpPr>
          <p:cNvPr id="77" name="Google Shape;77;p16"/>
          <p:cNvCxnSpPr/>
          <p:nvPr/>
        </p:nvCxnSpPr>
        <p:spPr>
          <a:xfrm>
            <a:off x="372425" y="2717700"/>
            <a:ext cx="2355300" cy="0"/>
          </a:xfrm>
          <a:prstGeom prst="straightConnector1">
            <a:avLst/>
          </a:prstGeom>
          <a:noFill/>
          <a:ln w="28575" cap="flat" cmpd="sng">
            <a:solidFill>
              <a:srgbClr val="CFB87C"/>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5"/>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5"/>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5"/>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252" name="Google Shape;252;p25"/>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53" name="Google Shape;253;p25"/>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54" name="Google Shape;254;p25"/>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255" name="Google Shape;255;p2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56" name="Google Shape;256;p2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257" name="Google Shape;257;p25"/>
          <p:cNvPicPr preferRelativeResize="0"/>
          <p:nvPr/>
        </p:nvPicPr>
        <p:blipFill rotWithShape="1">
          <a:blip r:embed="rId3">
            <a:alphaModFix/>
          </a:blip>
          <a:srcRect/>
          <a:stretch/>
        </p:blipFill>
        <p:spPr>
          <a:xfrm>
            <a:off x="692975" y="0"/>
            <a:ext cx="8420624" cy="4736599"/>
          </a:xfrm>
          <a:prstGeom prst="rect">
            <a:avLst/>
          </a:prstGeom>
          <a:noFill/>
          <a:ln>
            <a:noFill/>
          </a:ln>
        </p:spPr>
      </p:pic>
      <p:sp>
        <p:nvSpPr>
          <p:cNvPr id="258" name="Google Shape;258;p25"/>
          <p:cNvSpPr txBox="1"/>
          <p:nvPr/>
        </p:nvSpPr>
        <p:spPr>
          <a:xfrm>
            <a:off x="104125" y="177000"/>
            <a:ext cx="447600" cy="7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FBD</a:t>
            </a:r>
            <a:endParaRPr sz="2800">
              <a:latin typeface="Proxima Nova"/>
              <a:ea typeface="Proxima Nova"/>
              <a:cs typeface="Proxima Nova"/>
              <a:sym typeface="Proxima Nova"/>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6"/>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6"/>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268" name="Google Shape;268;p26"/>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69" name="Google Shape;269;p26"/>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70" name="Google Shape;270;p26"/>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271" name="Google Shape;271;p2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272" name="Google Shape;272;p2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273" name="Google Shape;273;p26"/>
          <p:cNvPicPr preferRelativeResize="0"/>
          <p:nvPr/>
        </p:nvPicPr>
        <p:blipFill rotWithShape="1">
          <a:blip r:embed="rId3">
            <a:alphaModFix/>
          </a:blip>
          <a:srcRect/>
          <a:stretch/>
        </p:blipFill>
        <p:spPr>
          <a:xfrm>
            <a:off x="692975" y="0"/>
            <a:ext cx="8420624" cy="4736599"/>
          </a:xfrm>
          <a:prstGeom prst="rect">
            <a:avLst/>
          </a:prstGeom>
          <a:noFill/>
          <a:ln>
            <a:noFill/>
          </a:ln>
        </p:spPr>
      </p:pic>
      <p:sp>
        <p:nvSpPr>
          <p:cNvPr id="274" name="Google Shape;274;p26"/>
          <p:cNvSpPr txBox="1"/>
          <p:nvPr/>
        </p:nvSpPr>
        <p:spPr>
          <a:xfrm>
            <a:off x="104125" y="177000"/>
            <a:ext cx="447600" cy="7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FBD</a:t>
            </a:r>
            <a:endParaRPr sz="2800">
              <a:latin typeface="Proxima Nova"/>
              <a:ea typeface="Proxima Nova"/>
              <a:cs typeface="Proxima Nova"/>
              <a:sym typeface="Proxima Nova"/>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7"/>
          <p:cNvSpPr/>
          <p:nvPr/>
        </p:nvSpPr>
        <p:spPr>
          <a:xfrm>
            <a:off x="342000" y="2110275"/>
            <a:ext cx="270900" cy="2709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85" name="Google Shape;285;p27"/>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86" name="Google Shape;286;p27"/>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287" name="Google Shape;287;p27"/>
          <p:cNvSpPr txBox="1">
            <a:spLocks noGrp="1"/>
          </p:cNvSpPr>
          <p:nvPr>
            <p:ph type="title"/>
          </p:nvPr>
        </p:nvSpPr>
        <p:spPr>
          <a:xfrm>
            <a:off x="311700" y="24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Proxima Nova"/>
                <a:ea typeface="Proxima Nova"/>
                <a:cs typeface="Proxima Nova"/>
                <a:sym typeface="Proxima Nova"/>
              </a:rPr>
              <a:t>Baseline Design</a:t>
            </a:r>
            <a:endParaRPr>
              <a:solidFill>
                <a:srgbClr val="000000"/>
              </a:solidFill>
              <a:latin typeface="Proxima Nova"/>
              <a:ea typeface="Proxima Nova"/>
              <a:cs typeface="Proxima Nova"/>
              <a:sym typeface="Proxima Nova"/>
            </a:endParaRPr>
          </a:p>
        </p:txBody>
      </p:sp>
      <p:pic>
        <p:nvPicPr>
          <p:cNvPr id="288" name="Google Shape;288;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864200" y="2906105"/>
            <a:ext cx="971848" cy="634529"/>
          </a:xfrm>
          <a:prstGeom prst="rect">
            <a:avLst/>
          </a:prstGeom>
          <a:noFill/>
          <a:ln>
            <a:noFill/>
          </a:ln>
        </p:spPr>
      </p:pic>
      <p:pic>
        <p:nvPicPr>
          <p:cNvPr id="289" name="Google Shape;289;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88715" y="1976727"/>
            <a:ext cx="922820" cy="568990"/>
          </a:xfrm>
          <a:prstGeom prst="rect">
            <a:avLst/>
          </a:prstGeom>
          <a:noFill/>
          <a:ln>
            <a:noFill/>
          </a:ln>
        </p:spPr>
      </p:pic>
      <p:pic>
        <p:nvPicPr>
          <p:cNvPr id="290" name="Google Shape;290;p2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27771" y="3977236"/>
            <a:ext cx="877509" cy="498124"/>
          </a:xfrm>
          <a:prstGeom prst="rect">
            <a:avLst/>
          </a:prstGeom>
          <a:noFill/>
          <a:ln>
            <a:noFill/>
          </a:ln>
        </p:spPr>
      </p:pic>
      <p:cxnSp>
        <p:nvCxnSpPr>
          <p:cNvPr id="291" name="Google Shape;291;p27"/>
          <p:cNvCxnSpPr/>
          <p:nvPr/>
        </p:nvCxnSpPr>
        <p:spPr>
          <a:xfrm>
            <a:off x="2025122" y="3228006"/>
            <a:ext cx="847800" cy="0"/>
          </a:xfrm>
          <a:prstGeom prst="straightConnector1">
            <a:avLst/>
          </a:prstGeom>
          <a:noFill/>
          <a:ln w="38100" cap="flat" cmpd="sng">
            <a:solidFill>
              <a:srgbClr val="595959"/>
            </a:solidFill>
            <a:prstDash val="solid"/>
            <a:round/>
            <a:headEnd type="none" w="med" len="med"/>
            <a:tailEnd type="triangle" w="med" len="med"/>
          </a:ln>
        </p:spPr>
      </p:cxnSp>
      <p:cxnSp>
        <p:nvCxnSpPr>
          <p:cNvPr id="292" name="Google Shape;292;p27"/>
          <p:cNvCxnSpPr/>
          <p:nvPr/>
        </p:nvCxnSpPr>
        <p:spPr>
          <a:xfrm>
            <a:off x="2025122" y="4221902"/>
            <a:ext cx="817500" cy="0"/>
          </a:xfrm>
          <a:prstGeom prst="straightConnector1">
            <a:avLst/>
          </a:prstGeom>
          <a:noFill/>
          <a:ln w="38100" cap="flat" cmpd="sng">
            <a:solidFill>
              <a:srgbClr val="595959"/>
            </a:solidFill>
            <a:prstDash val="solid"/>
            <a:round/>
            <a:headEnd type="none" w="med" len="med"/>
            <a:tailEnd type="triangle" w="med" len="med"/>
          </a:ln>
        </p:spPr>
      </p:cxnSp>
      <p:cxnSp>
        <p:nvCxnSpPr>
          <p:cNvPr id="293" name="Google Shape;293;p27"/>
          <p:cNvCxnSpPr/>
          <p:nvPr/>
        </p:nvCxnSpPr>
        <p:spPr>
          <a:xfrm>
            <a:off x="2025122" y="2298486"/>
            <a:ext cx="847800" cy="0"/>
          </a:xfrm>
          <a:prstGeom prst="straightConnector1">
            <a:avLst/>
          </a:prstGeom>
          <a:noFill/>
          <a:ln w="38100" cap="flat" cmpd="sng">
            <a:solidFill>
              <a:srgbClr val="595959"/>
            </a:solidFill>
            <a:prstDash val="solid"/>
            <a:round/>
            <a:headEnd type="none" w="med" len="med"/>
            <a:tailEnd type="triangle" w="med" len="med"/>
          </a:ln>
        </p:spPr>
      </p:cxnSp>
      <p:pic>
        <p:nvPicPr>
          <p:cNvPr id="294" name="Google Shape;294;p2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383925" y="3"/>
            <a:ext cx="3391950" cy="4690870"/>
          </a:xfrm>
          <a:prstGeom prst="rect">
            <a:avLst/>
          </a:prstGeom>
          <a:noFill/>
          <a:ln>
            <a:noFill/>
          </a:ln>
        </p:spPr>
      </p:pic>
      <p:cxnSp>
        <p:nvCxnSpPr>
          <p:cNvPr id="295" name="Google Shape;295;p27"/>
          <p:cNvCxnSpPr/>
          <p:nvPr/>
        </p:nvCxnSpPr>
        <p:spPr>
          <a:xfrm rot="10800000">
            <a:off x="5281000" y="932325"/>
            <a:ext cx="0" cy="2850300"/>
          </a:xfrm>
          <a:prstGeom prst="straightConnector1">
            <a:avLst/>
          </a:prstGeom>
          <a:noFill/>
          <a:ln w="28575" cap="flat" cmpd="sng">
            <a:solidFill>
              <a:srgbClr val="000000"/>
            </a:solidFill>
            <a:prstDash val="solid"/>
            <a:round/>
            <a:headEnd type="none" w="med" len="med"/>
            <a:tailEnd type="none" w="med" len="med"/>
          </a:ln>
        </p:spPr>
      </p:cxnSp>
      <p:sp>
        <p:nvSpPr>
          <p:cNvPr id="296" name="Google Shape;296;p27"/>
          <p:cNvSpPr txBox="1"/>
          <p:nvPr/>
        </p:nvSpPr>
        <p:spPr>
          <a:xfrm>
            <a:off x="4629150" y="2014425"/>
            <a:ext cx="754800" cy="4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11.2cm</a:t>
            </a:r>
            <a:endParaRPr>
              <a:latin typeface="Proxima Nova"/>
              <a:ea typeface="Proxima Nova"/>
              <a:cs typeface="Proxima Nova"/>
              <a:sym typeface="Proxima Nova"/>
            </a:endParaRPr>
          </a:p>
        </p:txBody>
      </p:sp>
      <p:sp>
        <p:nvSpPr>
          <p:cNvPr id="297" name="Google Shape;297;p27"/>
          <p:cNvSpPr txBox="1"/>
          <p:nvPr/>
        </p:nvSpPr>
        <p:spPr>
          <a:xfrm>
            <a:off x="7214457" y="494743"/>
            <a:ext cx="331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1.</a:t>
            </a:r>
            <a:endParaRPr>
              <a:latin typeface="Proxima Nova"/>
              <a:ea typeface="Proxima Nova"/>
              <a:cs typeface="Proxima Nova"/>
              <a:sym typeface="Proxima Nova"/>
            </a:endParaRPr>
          </a:p>
        </p:txBody>
      </p:sp>
      <p:cxnSp>
        <p:nvCxnSpPr>
          <p:cNvPr id="298" name="Google Shape;298;p27"/>
          <p:cNvCxnSpPr/>
          <p:nvPr/>
        </p:nvCxnSpPr>
        <p:spPr>
          <a:xfrm>
            <a:off x="7370100" y="805375"/>
            <a:ext cx="121800" cy="277800"/>
          </a:xfrm>
          <a:prstGeom prst="straightConnector1">
            <a:avLst/>
          </a:prstGeom>
          <a:noFill/>
          <a:ln w="19050" cap="flat" cmpd="sng">
            <a:solidFill>
              <a:srgbClr val="FF0000"/>
            </a:solidFill>
            <a:prstDash val="solid"/>
            <a:round/>
            <a:headEnd type="none" w="med" len="med"/>
            <a:tailEnd type="triangle" w="med" len="med"/>
          </a:ln>
        </p:spPr>
      </p:cxnSp>
      <p:cxnSp>
        <p:nvCxnSpPr>
          <p:cNvPr id="299" name="Google Shape;299;p27"/>
          <p:cNvCxnSpPr/>
          <p:nvPr/>
        </p:nvCxnSpPr>
        <p:spPr>
          <a:xfrm rot="10800000">
            <a:off x="6537575" y="311075"/>
            <a:ext cx="81300" cy="304800"/>
          </a:xfrm>
          <a:prstGeom prst="straightConnector1">
            <a:avLst/>
          </a:prstGeom>
          <a:noFill/>
          <a:ln w="19050" cap="flat" cmpd="sng">
            <a:solidFill>
              <a:srgbClr val="FF0000"/>
            </a:solidFill>
            <a:prstDash val="solid"/>
            <a:round/>
            <a:headEnd type="none" w="med" len="med"/>
            <a:tailEnd type="triangle" w="med" len="med"/>
          </a:ln>
        </p:spPr>
      </p:cxnSp>
      <p:sp>
        <p:nvSpPr>
          <p:cNvPr id="300" name="Google Shape;300;p27"/>
          <p:cNvSpPr txBox="1"/>
          <p:nvPr/>
        </p:nvSpPr>
        <p:spPr>
          <a:xfrm>
            <a:off x="7173850" y="2166675"/>
            <a:ext cx="331500" cy="3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3.</a:t>
            </a:r>
            <a:endParaRPr>
              <a:latin typeface="Proxima Nova"/>
              <a:ea typeface="Proxima Nova"/>
              <a:cs typeface="Proxima Nova"/>
              <a:sym typeface="Proxima Nova"/>
            </a:endParaRPr>
          </a:p>
        </p:txBody>
      </p:sp>
      <p:cxnSp>
        <p:nvCxnSpPr>
          <p:cNvPr id="301" name="Google Shape;301;p27"/>
          <p:cNvCxnSpPr/>
          <p:nvPr/>
        </p:nvCxnSpPr>
        <p:spPr>
          <a:xfrm rot="10800000" flipH="1">
            <a:off x="7471525" y="2381175"/>
            <a:ext cx="224100" cy="9600"/>
          </a:xfrm>
          <a:prstGeom prst="straightConnector1">
            <a:avLst/>
          </a:prstGeom>
          <a:noFill/>
          <a:ln w="19050" cap="flat" cmpd="sng">
            <a:solidFill>
              <a:srgbClr val="FF0000"/>
            </a:solidFill>
            <a:prstDash val="solid"/>
            <a:round/>
            <a:headEnd type="none" w="med" len="med"/>
            <a:tailEnd type="triangle" w="med" len="med"/>
          </a:ln>
        </p:spPr>
      </p:cxnSp>
      <p:pic>
        <p:nvPicPr>
          <p:cNvPr id="302" name="Google Shape;302;p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975999" y="2844175"/>
            <a:ext cx="1090802" cy="832890"/>
          </a:xfrm>
          <a:prstGeom prst="rect">
            <a:avLst/>
          </a:prstGeom>
          <a:noFill/>
          <a:ln>
            <a:noFill/>
          </a:ln>
        </p:spPr>
      </p:pic>
      <p:pic>
        <p:nvPicPr>
          <p:cNvPr id="303" name="Google Shape;303;p2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976000" y="3956475"/>
            <a:ext cx="1090798" cy="734401"/>
          </a:xfrm>
          <a:prstGeom prst="rect">
            <a:avLst/>
          </a:prstGeom>
          <a:noFill/>
          <a:ln>
            <a:noFill/>
          </a:ln>
        </p:spPr>
      </p:pic>
      <p:pic>
        <p:nvPicPr>
          <p:cNvPr id="304" name="Google Shape;304;p2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934127" y="1915837"/>
            <a:ext cx="1090800" cy="725125"/>
          </a:xfrm>
          <a:prstGeom prst="rect">
            <a:avLst/>
          </a:prstGeom>
          <a:noFill/>
          <a:ln>
            <a:noFill/>
          </a:ln>
        </p:spPr>
      </p:pic>
      <p:sp>
        <p:nvSpPr>
          <p:cNvPr id="305" name="Google Shape;305;p27"/>
          <p:cNvSpPr txBox="1"/>
          <p:nvPr/>
        </p:nvSpPr>
        <p:spPr>
          <a:xfrm>
            <a:off x="733175" y="1060325"/>
            <a:ext cx="35079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latin typeface="Proxima Nova"/>
                <a:ea typeface="Proxima Nova"/>
                <a:cs typeface="Proxima Nova"/>
                <a:sym typeface="Proxima Nova"/>
              </a:rPr>
              <a:t>PEEK Connectors</a:t>
            </a:r>
            <a:endParaRPr sz="1800" b="1">
              <a:solidFill>
                <a:schemeClr val="dk2"/>
              </a:solidFill>
              <a:latin typeface="Proxima Nova"/>
              <a:ea typeface="Proxima Nova"/>
              <a:cs typeface="Proxima Nova"/>
              <a:sym typeface="Proxima Nova"/>
            </a:endParaRPr>
          </a:p>
        </p:txBody>
      </p:sp>
      <p:cxnSp>
        <p:nvCxnSpPr>
          <p:cNvPr id="306" name="Google Shape;306;p27"/>
          <p:cNvCxnSpPr/>
          <p:nvPr/>
        </p:nvCxnSpPr>
        <p:spPr>
          <a:xfrm>
            <a:off x="733175" y="1454475"/>
            <a:ext cx="3507900" cy="0"/>
          </a:xfrm>
          <a:prstGeom prst="straightConnector1">
            <a:avLst/>
          </a:prstGeom>
          <a:noFill/>
          <a:ln w="9525" cap="flat" cmpd="sng">
            <a:solidFill>
              <a:schemeClr val="dk2"/>
            </a:solidFill>
            <a:prstDash val="solid"/>
            <a:round/>
            <a:headEnd type="none" w="med" len="med"/>
            <a:tailEnd type="none" w="med" len="med"/>
          </a:ln>
        </p:spPr>
      </p:cxnSp>
      <p:sp>
        <p:nvSpPr>
          <p:cNvPr id="307" name="Google Shape;307;p27"/>
          <p:cNvSpPr txBox="1"/>
          <p:nvPr/>
        </p:nvSpPr>
        <p:spPr>
          <a:xfrm>
            <a:off x="872775" y="1496525"/>
            <a:ext cx="12612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Prior Design</a:t>
            </a:r>
            <a:endParaRPr>
              <a:latin typeface="Proxima Nova"/>
              <a:ea typeface="Proxima Nova"/>
              <a:cs typeface="Proxima Nova"/>
              <a:sym typeface="Proxima Nova"/>
            </a:endParaRPr>
          </a:p>
        </p:txBody>
      </p:sp>
      <p:sp>
        <p:nvSpPr>
          <p:cNvPr id="308" name="Google Shape;308;p27"/>
          <p:cNvSpPr txBox="1"/>
          <p:nvPr/>
        </p:nvSpPr>
        <p:spPr>
          <a:xfrm>
            <a:off x="2960275" y="1496525"/>
            <a:ext cx="12612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Manufactured</a:t>
            </a:r>
            <a:endParaRPr>
              <a:latin typeface="Proxima Nova"/>
              <a:ea typeface="Proxima Nova"/>
              <a:cs typeface="Proxima Nova"/>
              <a:sym typeface="Proxima Nova"/>
            </a:endParaRPr>
          </a:p>
        </p:txBody>
      </p:sp>
      <p:sp>
        <p:nvSpPr>
          <p:cNvPr id="309" name="Google Shape;309;p27"/>
          <p:cNvSpPr txBox="1"/>
          <p:nvPr/>
        </p:nvSpPr>
        <p:spPr>
          <a:xfrm>
            <a:off x="354575" y="2048900"/>
            <a:ext cx="224100" cy="32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1</a:t>
            </a:r>
            <a:endParaRPr>
              <a:latin typeface="Proxima Nova"/>
              <a:ea typeface="Proxima Nova"/>
              <a:cs typeface="Proxima Nova"/>
              <a:sym typeface="Proxima Nova"/>
            </a:endParaRPr>
          </a:p>
        </p:txBody>
      </p:sp>
      <p:sp>
        <p:nvSpPr>
          <p:cNvPr id="310" name="Google Shape;310;p27"/>
          <p:cNvSpPr/>
          <p:nvPr/>
        </p:nvSpPr>
        <p:spPr>
          <a:xfrm>
            <a:off x="342000" y="4121525"/>
            <a:ext cx="270900" cy="2709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7"/>
          <p:cNvSpPr txBox="1"/>
          <p:nvPr/>
        </p:nvSpPr>
        <p:spPr>
          <a:xfrm>
            <a:off x="342000" y="4060800"/>
            <a:ext cx="224100" cy="32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3</a:t>
            </a:r>
            <a:endParaRPr>
              <a:latin typeface="Proxima Nova"/>
              <a:ea typeface="Proxima Nova"/>
              <a:cs typeface="Proxima Nova"/>
              <a:sym typeface="Proxima Nova"/>
            </a:endParaRPr>
          </a:p>
        </p:txBody>
      </p:sp>
      <p:sp>
        <p:nvSpPr>
          <p:cNvPr id="312" name="Google Shape;312;p27"/>
          <p:cNvSpPr/>
          <p:nvPr/>
        </p:nvSpPr>
        <p:spPr>
          <a:xfrm>
            <a:off x="7204150" y="534475"/>
            <a:ext cx="270900" cy="2709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7"/>
          <p:cNvSpPr txBox="1"/>
          <p:nvPr/>
        </p:nvSpPr>
        <p:spPr>
          <a:xfrm>
            <a:off x="7216725" y="473100"/>
            <a:ext cx="224100" cy="32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1</a:t>
            </a:r>
            <a:endParaRPr>
              <a:latin typeface="Proxima Nova"/>
              <a:ea typeface="Proxima Nova"/>
              <a:cs typeface="Proxima Nova"/>
              <a:sym typeface="Proxima Nova"/>
            </a:endParaRPr>
          </a:p>
        </p:txBody>
      </p:sp>
      <p:sp>
        <p:nvSpPr>
          <p:cNvPr id="314" name="Google Shape;314;p27"/>
          <p:cNvSpPr/>
          <p:nvPr/>
        </p:nvSpPr>
        <p:spPr>
          <a:xfrm>
            <a:off x="6540025" y="601900"/>
            <a:ext cx="270900" cy="2709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7"/>
          <p:cNvSpPr txBox="1"/>
          <p:nvPr/>
        </p:nvSpPr>
        <p:spPr>
          <a:xfrm>
            <a:off x="6530025" y="534475"/>
            <a:ext cx="224100" cy="32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2</a:t>
            </a:r>
            <a:endParaRPr>
              <a:latin typeface="Proxima Nova"/>
              <a:ea typeface="Proxima Nova"/>
              <a:cs typeface="Proxima Nova"/>
              <a:sym typeface="Proxima Nova"/>
            </a:endParaRPr>
          </a:p>
        </p:txBody>
      </p:sp>
      <p:sp>
        <p:nvSpPr>
          <p:cNvPr id="316" name="Google Shape;316;p27"/>
          <p:cNvSpPr/>
          <p:nvPr/>
        </p:nvSpPr>
        <p:spPr>
          <a:xfrm>
            <a:off x="7204150" y="2268013"/>
            <a:ext cx="270900" cy="2709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7"/>
          <p:cNvSpPr txBox="1"/>
          <p:nvPr/>
        </p:nvSpPr>
        <p:spPr>
          <a:xfrm>
            <a:off x="7204150" y="2199713"/>
            <a:ext cx="224100" cy="32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3</a:t>
            </a:r>
            <a:endParaRPr>
              <a:latin typeface="Proxima Nova"/>
              <a:ea typeface="Proxima Nova"/>
              <a:cs typeface="Proxima Nova"/>
              <a:sym typeface="Proxima Nova"/>
            </a:endParaRPr>
          </a:p>
        </p:txBody>
      </p:sp>
      <p:sp>
        <p:nvSpPr>
          <p:cNvPr id="318" name="Google Shape;318;p27"/>
          <p:cNvSpPr txBox="1"/>
          <p:nvPr/>
        </p:nvSpPr>
        <p:spPr>
          <a:xfrm>
            <a:off x="3902725" y="24775"/>
            <a:ext cx="224100" cy="32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319" name="Google Shape;319;p27"/>
          <p:cNvSpPr/>
          <p:nvPr/>
        </p:nvSpPr>
        <p:spPr>
          <a:xfrm>
            <a:off x="323600" y="3149613"/>
            <a:ext cx="270900" cy="2709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7"/>
          <p:cNvSpPr txBox="1"/>
          <p:nvPr/>
        </p:nvSpPr>
        <p:spPr>
          <a:xfrm>
            <a:off x="313600" y="3082188"/>
            <a:ext cx="224100" cy="32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2</a:t>
            </a:r>
            <a:endParaRPr>
              <a:latin typeface="Proxima Nova"/>
              <a:ea typeface="Proxima Nova"/>
              <a:cs typeface="Proxima Nova"/>
              <a:sym typeface="Proxima Nova"/>
            </a:endParaRPr>
          </a:p>
        </p:txBody>
      </p:sp>
      <p:sp>
        <p:nvSpPr>
          <p:cNvPr id="321" name="Google Shape;321;p2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322" name="Google Shape;322;p27"/>
          <p:cNvSpPr/>
          <p:nvPr/>
        </p:nvSpPr>
        <p:spPr>
          <a:xfrm rot="-6112680">
            <a:off x="3568441" y="3027671"/>
            <a:ext cx="83079" cy="938905"/>
          </a:xfrm>
          <a:prstGeom prst="leftBracket">
            <a:avLst>
              <a:gd name="adj" fmla="val 3899"/>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txBox="1"/>
          <p:nvPr/>
        </p:nvSpPr>
        <p:spPr>
          <a:xfrm rot="-814248">
            <a:off x="2878281" y="3445815"/>
            <a:ext cx="1594312" cy="2342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10mm</a:t>
            </a:r>
            <a:endParaRPr b="1"/>
          </a:p>
        </p:txBody>
      </p:sp>
      <p:sp>
        <p:nvSpPr>
          <p:cNvPr id="324" name="Google Shape;324;p27"/>
          <p:cNvSpPr/>
          <p:nvPr/>
        </p:nvSpPr>
        <p:spPr>
          <a:xfrm rot="-6112680">
            <a:off x="3547366" y="4039846"/>
            <a:ext cx="83079" cy="938905"/>
          </a:xfrm>
          <a:prstGeom prst="leftBracket">
            <a:avLst>
              <a:gd name="adj" fmla="val 3899"/>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txBox="1"/>
          <p:nvPr/>
        </p:nvSpPr>
        <p:spPr>
          <a:xfrm rot="-814248">
            <a:off x="2857206" y="4457990"/>
            <a:ext cx="1594312" cy="2342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10mm</a:t>
            </a:r>
            <a:endParaRPr b="1"/>
          </a:p>
        </p:txBody>
      </p:sp>
      <p:sp>
        <p:nvSpPr>
          <p:cNvPr id="326" name="Google Shape;326;p27"/>
          <p:cNvSpPr/>
          <p:nvPr/>
        </p:nvSpPr>
        <p:spPr>
          <a:xfrm rot="10800000">
            <a:off x="4008906" y="2081644"/>
            <a:ext cx="83100" cy="372053"/>
          </a:xfrm>
          <a:prstGeom prst="leftBracket">
            <a:avLst>
              <a:gd name="adj" fmla="val 3899"/>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7"/>
          <p:cNvSpPr txBox="1"/>
          <p:nvPr/>
        </p:nvSpPr>
        <p:spPr>
          <a:xfrm rot="-5652660">
            <a:off x="3704029" y="2137065"/>
            <a:ext cx="849794" cy="23431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5.5mm</a:t>
            </a:r>
            <a:endParaRPr b="1"/>
          </a:p>
        </p:txBody>
      </p:sp>
      <p:sp>
        <p:nvSpPr>
          <p:cNvPr id="328" name="Google Shape;328;p27"/>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231375" y="2212792"/>
            <a:ext cx="1090800" cy="1142659"/>
          </a:xfrm>
          <a:prstGeom prst="rect">
            <a:avLst/>
          </a:prstGeom>
          <a:noFill/>
          <a:ln>
            <a:noFill/>
          </a:ln>
        </p:spPr>
      </p:pic>
      <p:pic>
        <p:nvPicPr>
          <p:cNvPr id="334" name="Google Shape;334;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18775" y="2063811"/>
            <a:ext cx="1090800" cy="710940"/>
          </a:xfrm>
          <a:prstGeom prst="rect">
            <a:avLst/>
          </a:prstGeom>
          <a:noFill/>
          <a:ln>
            <a:noFill/>
          </a:ln>
        </p:spPr>
      </p:pic>
      <p:sp>
        <p:nvSpPr>
          <p:cNvPr id="335" name="Google Shape;335;p28"/>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8"/>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8"/>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8"/>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8"/>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340" name="Google Shape;340;p28"/>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341" name="Google Shape;341;p28"/>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342" name="Google Shape;342;p28"/>
          <p:cNvSpPr txBox="1">
            <a:spLocks noGrp="1"/>
          </p:cNvSpPr>
          <p:nvPr>
            <p:ph type="title"/>
          </p:nvPr>
        </p:nvSpPr>
        <p:spPr>
          <a:xfrm>
            <a:off x="311700" y="242975"/>
            <a:ext cx="648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Proxima Nova"/>
                <a:ea typeface="Proxima Nova"/>
                <a:cs typeface="Proxima Nova"/>
                <a:sym typeface="Proxima Nova"/>
              </a:rPr>
              <a:t>Baseline Design Change - IR sensor</a:t>
            </a:r>
            <a:endParaRPr>
              <a:solidFill>
                <a:srgbClr val="000000"/>
              </a:solidFill>
              <a:latin typeface="Proxima Nova"/>
              <a:ea typeface="Proxima Nova"/>
              <a:cs typeface="Proxima Nova"/>
              <a:sym typeface="Proxima Nova"/>
            </a:endParaRPr>
          </a:p>
        </p:txBody>
      </p:sp>
      <p:sp>
        <p:nvSpPr>
          <p:cNvPr id="343" name="Google Shape;343;p28"/>
          <p:cNvSpPr txBox="1"/>
          <p:nvPr/>
        </p:nvSpPr>
        <p:spPr>
          <a:xfrm>
            <a:off x="3902725" y="24775"/>
            <a:ext cx="224100" cy="32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344" name="Google Shape;344;p28"/>
          <p:cNvSpPr txBox="1"/>
          <p:nvPr/>
        </p:nvSpPr>
        <p:spPr>
          <a:xfrm>
            <a:off x="0" y="815675"/>
            <a:ext cx="3138000" cy="314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Font typeface="Proxima Nova"/>
              <a:buChar char="●"/>
            </a:pPr>
            <a:r>
              <a:rPr lang="en" sz="1800" dirty="0">
                <a:solidFill>
                  <a:schemeClr val="bg2"/>
                </a:solidFill>
                <a:latin typeface="Proxima Nova"/>
                <a:ea typeface="Proxima Nova"/>
                <a:cs typeface="Proxima Nova"/>
                <a:sym typeface="Proxima Nova"/>
              </a:rPr>
              <a:t>Trade study performed based on MSR question</a:t>
            </a:r>
          </a:p>
          <a:p>
            <a:pPr marL="457200" lvl="0" indent="-342900" algn="l" rtl="0">
              <a:lnSpc>
                <a:spcPct val="115000"/>
              </a:lnSpc>
              <a:spcBef>
                <a:spcPts val="0"/>
              </a:spcBef>
              <a:spcAft>
                <a:spcPts val="0"/>
              </a:spcAft>
              <a:buClr>
                <a:srgbClr val="595959"/>
              </a:buClr>
              <a:buSzPts val="1800"/>
              <a:buFont typeface="Proxima Nova"/>
              <a:buChar char="●"/>
            </a:pPr>
            <a:r>
              <a:rPr lang="en" sz="1800" dirty="0">
                <a:solidFill>
                  <a:schemeClr val="bg2"/>
                </a:solidFill>
                <a:latin typeface="Proxima Nova"/>
                <a:ea typeface="Proxima Nova"/>
                <a:cs typeface="Proxima Nova"/>
                <a:sym typeface="Proxima Nova"/>
              </a:rPr>
              <a:t>IR sensor better solution</a:t>
            </a:r>
            <a:endParaRPr sz="1800" dirty="0">
              <a:solidFill>
                <a:schemeClr val="bg2"/>
              </a:solidFill>
              <a:latin typeface="Proxima Nova"/>
              <a:ea typeface="Proxima Nova"/>
              <a:cs typeface="Proxima Nova"/>
              <a:sym typeface="Proxima Nova"/>
            </a:endParaRPr>
          </a:p>
          <a:p>
            <a:pPr marL="914400" marR="0" lvl="1" indent="-342900" algn="l" rtl="0">
              <a:lnSpc>
                <a:spcPct val="100000"/>
              </a:lnSpc>
              <a:spcBef>
                <a:spcPts val="0"/>
              </a:spcBef>
              <a:spcAft>
                <a:spcPts val="0"/>
              </a:spcAft>
              <a:buSzPts val="1800"/>
              <a:buFont typeface="Proxima Nova"/>
              <a:buChar char="○"/>
            </a:pPr>
            <a:r>
              <a:rPr lang="en" sz="1800" dirty="0">
                <a:solidFill>
                  <a:schemeClr val="bg2"/>
                </a:solidFill>
                <a:latin typeface="Proxima Nova"/>
                <a:ea typeface="Proxima Nova"/>
                <a:cs typeface="Proxima Nova"/>
                <a:sym typeface="Proxima Nova"/>
              </a:rPr>
              <a:t>No moving parts</a:t>
            </a:r>
            <a:endParaRPr sz="1800" dirty="0">
              <a:solidFill>
                <a:schemeClr val="bg2"/>
              </a:solidFill>
              <a:latin typeface="Proxima Nova"/>
              <a:ea typeface="Proxima Nova"/>
              <a:cs typeface="Proxima Nova"/>
              <a:sym typeface="Proxima Nova"/>
            </a:endParaRPr>
          </a:p>
          <a:p>
            <a:pPr marL="914400" marR="0" lvl="1" indent="-342900" algn="l" rtl="0">
              <a:lnSpc>
                <a:spcPct val="100000"/>
              </a:lnSpc>
              <a:spcBef>
                <a:spcPts val="0"/>
              </a:spcBef>
              <a:spcAft>
                <a:spcPts val="0"/>
              </a:spcAft>
              <a:buSzPts val="1800"/>
              <a:buFont typeface="Proxima Nova"/>
              <a:buChar char="○"/>
            </a:pPr>
            <a:r>
              <a:rPr lang="en" sz="1800" dirty="0">
                <a:solidFill>
                  <a:schemeClr val="bg2"/>
                </a:solidFill>
                <a:latin typeface="Proxima Nova"/>
                <a:ea typeface="Proxima Nova"/>
                <a:cs typeface="Proxima Nova"/>
                <a:sym typeface="Proxima Nova"/>
              </a:rPr>
              <a:t>Simplified spool manufacture</a:t>
            </a:r>
            <a:endParaRPr sz="1800" dirty="0">
              <a:solidFill>
                <a:schemeClr val="bg2"/>
              </a:solidFill>
              <a:latin typeface="Proxima Nova"/>
              <a:ea typeface="Proxima Nova"/>
              <a:cs typeface="Proxima Nova"/>
              <a:sym typeface="Proxima Nova"/>
            </a:endParaRPr>
          </a:p>
          <a:p>
            <a:pPr marL="914400" marR="0" lvl="1" indent="-342900" algn="l" rtl="0">
              <a:lnSpc>
                <a:spcPct val="100000"/>
              </a:lnSpc>
              <a:spcBef>
                <a:spcPts val="0"/>
              </a:spcBef>
              <a:spcAft>
                <a:spcPts val="0"/>
              </a:spcAft>
              <a:buClr>
                <a:srgbClr val="595959"/>
              </a:buClr>
              <a:buSzPts val="1800"/>
              <a:buFont typeface="Proxima Nova"/>
              <a:buChar char="○"/>
            </a:pPr>
            <a:r>
              <a:rPr lang="en" sz="1800" dirty="0">
                <a:solidFill>
                  <a:schemeClr val="bg2"/>
                </a:solidFill>
                <a:latin typeface="Proxima Nova"/>
                <a:ea typeface="Proxima Nova"/>
                <a:cs typeface="Proxima Nova"/>
                <a:sym typeface="Proxima Nova"/>
              </a:rPr>
              <a:t>Smaller spool assembly</a:t>
            </a:r>
            <a:endParaRPr sz="1800" dirty="0">
              <a:solidFill>
                <a:schemeClr val="bg2"/>
              </a:solidFill>
              <a:latin typeface="Proxima Nova"/>
              <a:ea typeface="Proxima Nova"/>
              <a:cs typeface="Proxima Nova"/>
              <a:sym typeface="Proxima Nova"/>
            </a:endParaRPr>
          </a:p>
          <a:p>
            <a:pPr marL="457200" marR="0" lvl="0" indent="-342900" algn="l" rtl="0">
              <a:lnSpc>
                <a:spcPct val="100000"/>
              </a:lnSpc>
              <a:spcBef>
                <a:spcPts val="0"/>
              </a:spcBef>
              <a:spcAft>
                <a:spcPts val="0"/>
              </a:spcAft>
              <a:buClr>
                <a:srgbClr val="595959"/>
              </a:buClr>
              <a:buSzPts val="1800"/>
              <a:buFont typeface="Proxima Nova"/>
              <a:buChar char="●"/>
            </a:pPr>
            <a:r>
              <a:rPr lang="en" sz="1800" dirty="0">
                <a:solidFill>
                  <a:schemeClr val="bg2"/>
                </a:solidFill>
                <a:latin typeface="Proxima Nova"/>
                <a:ea typeface="Proxima Nova"/>
                <a:cs typeface="Proxima Nova"/>
                <a:sym typeface="Proxima Nova"/>
              </a:rPr>
              <a:t>Full trade study in backup slides</a:t>
            </a:r>
            <a:endParaRPr sz="1800" dirty="0">
              <a:solidFill>
                <a:schemeClr val="bg2"/>
              </a:solidFill>
              <a:latin typeface="Proxima Nova"/>
              <a:ea typeface="Proxima Nova"/>
              <a:cs typeface="Proxima Nova"/>
              <a:sym typeface="Proxima Nova"/>
            </a:endParaRPr>
          </a:p>
        </p:txBody>
      </p:sp>
      <p:pic>
        <p:nvPicPr>
          <p:cNvPr id="345" name="Google Shape;345;p2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138075" y="932621"/>
            <a:ext cx="1146275" cy="2267430"/>
          </a:xfrm>
          <a:prstGeom prst="rect">
            <a:avLst/>
          </a:prstGeom>
          <a:noFill/>
          <a:ln>
            <a:noFill/>
          </a:ln>
        </p:spPr>
      </p:pic>
      <p:sp>
        <p:nvSpPr>
          <p:cNvPr id="346" name="Google Shape;346;p28"/>
          <p:cNvSpPr/>
          <p:nvPr/>
        </p:nvSpPr>
        <p:spPr>
          <a:xfrm>
            <a:off x="2879763" y="3200050"/>
            <a:ext cx="1662900" cy="436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roxima Nova Semibold"/>
                <a:ea typeface="Proxima Nova Semibold"/>
                <a:cs typeface="Proxima Nova Semibold"/>
                <a:sym typeface="Proxima Nova Semibold"/>
              </a:rPr>
              <a:t>Baseline Telemetry Switch</a:t>
            </a:r>
            <a:endParaRPr>
              <a:latin typeface="Proxima Nova Semibold"/>
              <a:ea typeface="Proxima Nova Semibold"/>
              <a:cs typeface="Proxima Nova Semibold"/>
              <a:sym typeface="Proxima Nova Semibold"/>
            </a:endParaRPr>
          </a:p>
        </p:txBody>
      </p:sp>
      <p:cxnSp>
        <p:nvCxnSpPr>
          <p:cNvPr id="347" name="Google Shape;347;p28"/>
          <p:cNvCxnSpPr/>
          <p:nvPr/>
        </p:nvCxnSpPr>
        <p:spPr>
          <a:xfrm rot="10800000" flipH="1">
            <a:off x="4877725" y="2063798"/>
            <a:ext cx="954300" cy="5100"/>
          </a:xfrm>
          <a:prstGeom prst="straightConnector1">
            <a:avLst/>
          </a:prstGeom>
          <a:noFill/>
          <a:ln w="38100" cap="flat" cmpd="sng">
            <a:solidFill>
              <a:schemeClr val="dk2"/>
            </a:solidFill>
            <a:prstDash val="solid"/>
            <a:round/>
            <a:headEnd type="none" w="med" len="med"/>
            <a:tailEnd type="triangle" w="med" len="med"/>
          </a:ln>
        </p:spPr>
      </p:cxnSp>
      <p:sp>
        <p:nvSpPr>
          <p:cNvPr id="348" name="Google Shape;348;p28"/>
          <p:cNvSpPr/>
          <p:nvPr/>
        </p:nvSpPr>
        <p:spPr>
          <a:xfrm rot="2701518">
            <a:off x="6224447" y="1292673"/>
            <a:ext cx="960534" cy="960534"/>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8"/>
          <p:cNvSpPr/>
          <p:nvPr/>
        </p:nvSpPr>
        <p:spPr>
          <a:xfrm rot="2701518">
            <a:off x="6224447" y="1292673"/>
            <a:ext cx="960534" cy="960534"/>
          </a:xfrm>
          <a:prstGeom prst="pie">
            <a:avLst>
              <a:gd name="adj1" fmla="val 5368663"/>
              <a:gd name="adj2" fmla="val 1620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8"/>
          <p:cNvSpPr/>
          <p:nvPr/>
        </p:nvSpPr>
        <p:spPr>
          <a:xfrm>
            <a:off x="6658975" y="1727200"/>
            <a:ext cx="91500" cy="91500"/>
          </a:xfrm>
          <a:prstGeom prst="ellipse">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8"/>
          <p:cNvSpPr/>
          <p:nvPr/>
        </p:nvSpPr>
        <p:spPr>
          <a:xfrm>
            <a:off x="6326300" y="1252900"/>
            <a:ext cx="783600" cy="1289700"/>
          </a:xfrm>
          <a:prstGeom prst="rect">
            <a:avLst/>
          </a:prstGeom>
          <a:solidFill>
            <a:srgbClr val="EEEEEE">
              <a:alpha val="634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8"/>
          <p:cNvSpPr/>
          <p:nvPr/>
        </p:nvSpPr>
        <p:spPr>
          <a:xfrm>
            <a:off x="6548725" y="1887962"/>
            <a:ext cx="312000" cy="137100"/>
          </a:xfrm>
          <a:prstGeom prst="rect">
            <a:avLst/>
          </a:prstGeom>
          <a:solidFill>
            <a:srgbClr val="434343">
              <a:alpha val="52249"/>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8"/>
          <p:cNvSpPr/>
          <p:nvPr/>
        </p:nvSpPr>
        <p:spPr>
          <a:xfrm>
            <a:off x="6326300" y="994200"/>
            <a:ext cx="783600" cy="395700"/>
          </a:xfrm>
          <a:prstGeom prst="rect">
            <a:avLst/>
          </a:prstGeom>
          <a:solidFill>
            <a:srgbClr val="FFC53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8"/>
          <p:cNvSpPr/>
          <p:nvPr/>
        </p:nvSpPr>
        <p:spPr>
          <a:xfrm>
            <a:off x="6326300" y="2545950"/>
            <a:ext cx="783600" cy="91500"/>
          </a:xfrm>
          <a:prstGeom prst="rect">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8"/>
          <p:cNvSpPr/>
          <p:nvPr/>
        </p:nvSpPr>
        <p:spPr>
          <a:xfrm>
            <a:off x="6731453" y="1905150"/>
            <a:ext cx="91500" cy="91500"/>
          </a:xfrm>
          <a:prstGeom prst="ellips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8"/>
          <p:cNvSpPr/>
          <p:nvPr/>
        </p:nvSpPr>
        <p:spPr>
          <a:xfrm>
            <a:off x="6586497" y="1905150"/>
            <a:ext cx="91500" cy="91500"/>
          </a:xfrm>
          <a:prstGeom prst="ellipse">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8"/>
          <p:cNvSpPr txBox="1"/>
          <p:nvPr/>
        </p:nvSpPr>
        <p:spPr>
          <a:xfrm>
            <a:off x="7353488" y="1663000"/>
            <a:ext cx="1232100" cy="30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IR LED emitter</a:t>
            </a:r>
            <a:endParaRPr sz="1200">
              <a:solidFill>
                <a:srgbClr val="595959"/>
              </a:solidFill>
              <a:latin typeface="Proxima Nova"/>
              <a:ea typeface="Proxima Nova"/>
              <a:cs typeface="Proxima Nova"/>
              <a:sym typeface="Proxima Nova"/>
            </a:endParaRPr>
          </a:p>
        </p:txBody>
      </p:sp>
      <p:cxnSp>
        <p:nvCxnSpPr>
          <p:cNvPr id="358" name="Google Shape;358;p28"/>
          <p:cNvCxnSpPr>
            <a:endCxn id="355" idx="7"/>
          </p:cNvCxnSpPr>
          <p:nvPr/>
        </p:nvCxnSpPr>
        <p:spPr>
          <a:xfrm flipH="1">
            <a:off x="6809553" y="1865150"/>
            <a:ext cx="627000" cy="53400"/>
          </a:xfrm>
          <a:prstGeom prst="straightConnector1">
            <a:avLst/>
          </a:prstGeom>
          <a:noFill/>
          <a:ln w="19050" cap="flat" cmpd="sng">
            <a:solidFill>
              <a:srgbClr val="666666"/>
            </a:solidFill>
            <a:prstDash val="solid"/>
            <a:round/>
            <a:headEnd type="none" w="med" len="med"/>
            <a:tailEnd type="stealth" w="med" len="med"/>
          </a:ln>
        </p:spPr>
      </p:cxnSp>
      <p:sp>
        <p:nvSpPr>
          <p:cNvPr id="359" name="Google Shape;359;p28"/>
          <p:cNvSpPr/>
          <p:nvPr/>
        </p:nvSpPr>
        <p:spPr>
          <a:xfrm>
            <a:off x="5886638" y="3200050"/>
            <a:ext cx="1662900" cy="436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roxima Nova Semibold"/>
                <a:ea typeface="Proxima Nova Semibold"/>
                <a:cs typeface="Proxima Nova Semibold"/>
                <a:sym typeface="Proxima Nova Semibold"/>
              </a:rPr>
              <a:t>Updated Telemetry Switch</a:t>
            </a:r>
            <a:endParaRPr>
              <a:latin typeface="Proxima Nova Semibold"/>
              <a:ea typeface="Proxima Nova Semibold"/>
              <a:cs typeface="Proxima Nova Semibold"/>
              <a:sym typeface="Proxima Nova Semibold"/>
            </a:endParaRPr>
          </a:p>
        </p:txBody>
      </p:sp>
      <p:sp>
        <p:nvSpPr>
          <p:cNvPr id="360" name="Google Shape;360;p28"/>
          <p:cNvSpPr txBox="1"/>
          <p:nvPr/>
        </p:nvSpPr>
        <p:spPr>
          <a:xfrm>
            <a:off x="7101663" y="2116225"/>
            <a:ext cx="1232100" cy="53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IR phototransistor</a:t>
            </a:r>
            <a:endParaRPr sz="1200">
              <a:solidFill>
                <a:srgbClr val="595959"/>
              </a:solidFill>
              <a:latin typeface="Proxima Nova"/>
              <a:ea typeface="Proxima Nova"/>
              <a:cs typeface="Proxima Nova"/>
              <a:sym typeface="Proxima Nova"/>
            </a:endParaRPr>
          </a:p>
        </p:txBody>
      </p:sp>
      <p:cxnSp>
        <p:nvCxnSpPr>
          <p:cNvPr id="361" name="Google Shape;361;p28"/>
          <p:cNvCxnSpPr>
            <a:endCxn id="356" idx="3"/>
          </p:cNvCxnSpPr>
          <p:nvPr/>
        </p:nvCxnSpPr>
        <p:spPr>
          <a:xfrm rot="10800000">
            <a:off x="6599897" y="1983250"/>
            <a:ext cx="843600" cy="329100"/>
          </a:xfrm>
          <a:prstGeom prst="straightConnector1">
            <a:avLst/>
          </a:prstGeom>
          <a:noFill/>
          <a:ln w="19050" cap="flat" cmpd="sng">
            <a:solidFill>
              <a:srgbClr val="666666"/>
            </a:solidFill>
            <a:prstDash val="solid"/>
            <a:round/>
            <a:headEnd type="none" w="med" len="med"/>
            <a:tailEnd type="stealth" w="med" len="med"/>
          </a:ln>
        </p:spPr>
      </p:cxnSp>
      <p:sp>
        <p:nvSpPr>
          <p:cNvPr id="362" name="Google Shape;362;p28"/>
          <p:cNvSpPr/>
          <p:nvPr/>
        </p:nvSpPr>
        <p:spPr>
          <a:xfrm rot="-1080362">
            <a:off x="6138812" y="1735982"/>
            <a:ext cx="68569" cy="436161"/>
          </a:xfrm>
          <a:custGeom>
            <a:avLst/>
            <a:gdLst/>
            <a:ahLst/>
            <a:cxnLst/>
            <a:rect l="l" t="t" r="r" b="b"/>
            <a:pathLst>
              <a:path w="2361" h="11793" extrusionOk="0">
                <a:moveTo>
                  <a:pt x="2361" y="11793"/>
                </a:moveTo>
                <a:cubicBezTo>
                  <a:pt x="1968" y="10779"/>
                  <a:pt x="28" y="7672"/>
                  <a:pt x="3" y="5706"/>
                </a:cubicBezTo>
                <a:cubicBezTo>
                  <a:pt x="-22" y="3741"/>
                  <a:pt x="1841" y="951"/>
                  <a:pt x="2209" y="0"/>
                </a:cubicBezTo>
              </a:path>
            </a:pathLst>
          </a:custGeom>
          <a:noFill/>
          <a:ln w="9525" cap="flat" cmpd="sng">
            <a:solidFill>
              <a:schemeClr val="dk2"/>
            </a:solidFill>
            <a:prstDash val="solid"/>
            <a:round/>
            <a:headEnd type="none" w="med" len="med"/>
            <a:tailEnd type="triangle" w="med" len="med"/>
          </a:ln>
        </p:spPr>
      </p:sp>
      <p:sp>
        <p:nvSpPr>
          <p:cNvPr id="363" name="Google Shape;363;p28"/>
          <p:cNvSpPr txBox="1"/>
          <p:nvPr/>
        </p:nvSpPr>
        <p:spPr>
          <a:xfrm>
            <a:off x="7136151" y="1135475"/>
            <a:ext cx="1358400" cy="30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IR reflective half</a:t>
            </a:r>
            <a:endParaRPr sz="1200">
              <a:solidFill>
                <a:srgbClr val="595959"/>
              </a:solidFill>
              <a:latin typeface="Proxima Nova"/>
              <a:ea typeface="Proxima Nova"/>
              <a:cs typeface="Proxima Nova"/>
              <a:sym typeface="Proxima Nova"/>
            </a:endParaRPr>
          </a:p>
        </p:txBody>
      </p:sp>
      <p:sp>
        <p:nvSpPr>
          <p:cNvPr id="364" name="Google Shape;364;p28"/>
          <p:cNvSpPr txBox="1"/>
          <p:nvPr/>
        </p:nvSpPr>
        <p:spPr>
          <a:xfrm>
            <a:off x="5094200" y="881100"/>
            <a:ext cx="1232100" cy="50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IR absorptive half</a:t>
            </a:r>
            <a:endParaRPr sz="1200">
              <a:solidFill>
                <a:srgbClr val="595959"/>
              </a:solidFill>
              <a:latin typeface="Proxima Nova"/>
              <a:ea typeface="Proxima Nova"/>
              <a:cs typeface="Proxima Nova"/>
              <a:sym typeface="Proxima Nova"/>
            </a:endParaRPr>
          </a:p>
        </p:txBody>
      </p:sp>
      <p:cxnSp>
        <p:nvCxnSpPr>
          <p:cNvPr id="365" name="Google Shape;365;p28"/>
          <p:cNvCxnSpPr/>
          <p:nvPr/>
        </p:nvCxnSpPr>
        <p:spPr>
          <a:xfrm flipH="1">
            <a:off x="7136200" y="1416475"/>
            <a:ext cx="419400" cy="234300"/>
          </a:xfrm>
          <a:prstGeom prst="straightConnector1">
            <a:avLst/>
          </a:prstGeom>
          <a:noFill/>
          <a:ln w="19050" cap="flat" cmpd="sng">
            <a:solidFill>
              <a:srgbClr val="666666"/>
            </a:solidFill>
            <a:prstDash val="solid"/>
            <a:round/>
            <a:headEnd type="none" w="med" len="med"/>
            <a:tailEnd type="stealth" w="med" len="med"/>
          </a:ln>
        </p:spPr>
      </p:cxnSp>
      <p:cxnSp>
        <p:nvCxnSpPr>
          <p:cNvPr id="366" name="Google Shape;366;p28"/>
          <p:cNvCxnSpPr/>
          <p:nvPr/>
        </p:nvCxnSpPr>
        <p:spPr>
          <a:xfrm>
            <a:off x="5980950" y="1281600"/>
            <a:ext cx="323400" cy="281400"/>
          </a:xfrm>
          <a:prstGeom prst="straightConnector1">
            <a:avLst/>
          </a:prstGeom>
          <a:noFill/>
          <a:ln w="19050" cap="flat" cmpd="sng">
            <a:solidFill>
              <a:srgbClr val="666666"/>
            </a:solidFill>
            <a:prstDash val="solid"/>
            <a:round/>
            <a:headEnd type="none" w="med" len="med"/>
            <a:tailEnd type="stealth" w="med" len="med"/>
          </a:ln>
        </p:spPr>
      </p:cxnSp>
      <p:sp>
        <p:nvSpPr>
          <p:cNvPr id="367" name="Google Shape;367;p2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368" name="Google Shape;368;p28"/>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9"/>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9"/>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9"/>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378" name="Google Shape;378;p29"/>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379" name="Google Shape;379;p29"/>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380" name="Google Shape;380;p29"/>
          <p:cNvSpPr txBox="1">
            <a:spLocks noGrp="1"/>
          </p:cNvSpPr>
          <p:nvPr>
            <p:ph type="title"/>
          </p:nvPr>
        </p:nvSpPr>
        <p:spPr>
          <a:xfrm>
            <a:off x="311700" y="24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Proxima Nova"/>
                <a:ea typeface="Proxima Nova"/>
                <a:cs typeface="Proxima Nova"/>
                <a:sym typeface="Proxima Nova"/>
              </a:rPr>
              <a:t>Software Baseline</a:t>
            </a:r>
            <a:endParaRPr>
              <a:solidFill>
                <a:srgbClr val="000000"/>
              </a:solidFill>
              <a:latin typeface="Proxima Nova"/>
              <a:ea typeface="Proxima Nova"/>
              <a:cs typeface="Proxima Nova"/>
              <a:sym typeface="Proxima Nova"/>
            </a:endParaRPr>
          </a:p>
        </p:txBody>
      </p:sp>
      <p:sp>
        <p:nvSpPr>
          <p:cNvPr id="381" name="Google Shape;381;p29"/>
          <p:cNvSpPr txBox="1"/>
          <p:nvPr/>
        </p:nvSpPr>
        <p:spPr>
          <a:xfrm>
            <a:off x="3902725" y="24775"/>
            <a:ext cx="224100" cy="32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382" name="Google Shape;382;p2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383" name="Google Shape;383;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19450" y="554675"/>
            <a:ext cx="4592700" cy="3650625"/>
          </a:xfrm>
          <a:prstGeom prst="rect">
            <a:avLst/>
          </a:prstGeom>
          <a:noFill/>
          <a:ln>
            <a:noFill/>
          </a:ln>
          <a:effectLst>
            <a:outerShdw blurRad="57150" dist="19050" dir="5400000" algn="bl" rotWithShape="0">
              <a:srgbClr val="000000">
                <a:alpha val="68000"/>
              </a:srgbClr>
            </a:outerShdw>
          </a:effectLst>
        </p:spPr>
      </p:pic>
      <p:sp>
        <p:nvSpPr>
          <p:cNvPr id="384" name="Google Shape;384;p29"/>
          <p:cNvSpPr txBox="1"/>
          <p:nvPr/>
        </p:nvSpPr>
        <p:spPr>
          <a:xfrm>
            <a:off x="145775" y="957900"/>
            <a:ext cx="3981000" cy="3497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0000"/>
              </a:buClr>
              <a:buSzPts val="1800"/>
              <a:buFont typeface="Proxima Nova"/>
              <a:buChar char="●"/>
            </a:pPr>
            <a:r>
              <a:rPr lang="en" sz="1800" b="1">
                <a:solidFill>
                  <a:srgbClr val="FF0000"/>
                </a:solidFill>
                <a:latin typeface="Proxima Nova"/>
                <a:ea typeface="Proxima Nova"/>
                <a:cs typeface="Proxima Nova"/>
                <a:sym typeface="Proxima Nova"/>
              </a:rPr>
              <a:t>Not for delivery</a:t>
            </a:r>
            <a:endParaRPr sz="1800" b="1">
              <a:solidFill>
                <a:srgbClr val="FF0000"/>
              </a:solidFill>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MATLAB GUI</a:t>
            </a:r>
            <a:endParaRPr sz="1800">
              <a:latin typeface="Proxima Nova"/>
              <a:ea typeface="Proxima Nova"/>
              <a:cs typeface="Proxima Nova"/>
              <a:sym typeface="Proxima Nova"/>
            </a:endParaRPr>
          </a:p>
          <a:p>
            <a:pPr marL="914400" lvl="1"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Built in App Designer</a:t>
            </a:r>
            <a:endParaRPr sz="1800">
              <a:latin typeface="Proxima Nova"/>
              <a:ea typeface="Proxima Nova"/>
              <a:cs typeface="Proxima Nova"/>
              <a:sym typeface="Proxima Nova"/>
            </a:endParaRPr>
          </a:p>
          <a:p>
            <a:pPr marL="914400" lvl="1"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Uses Arduino Hardware Support Package</a:t>
            </a:r>
            <a:endParaRPr sz="1800">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v1.1 is released for use</a:t>
            </a:r>
            <a:endParaRPr sz="1800">
              <a:latin typeface="Proxima Nova"/>
              <a:ea typeface="Proxima Nova"/>
              <a:cs typeface="Proxima Nova"/>
              <a:sym typeface="Proxima Nova"/>
            </a:endParaRPr>
          </a:p>
          <a:p>
            <a:pPr marL="914400" lvl="1"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Temperature display</a:t>
            </a:r>
            <a:endParaRPr sz="1800">
              <a:latin typeface="Proxima Nova"/>
              <a:ea typeface="Proxima Nova"/>
              <a:cs typeface="Proxima Nova"/>
              <a:sym typeface="Proxima Nova"/>
            </a:endParaRPr>
          </a:p>
          <a:p>
            <a:pPr marL="914400" lvl="1"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Burn wire relay arm/control</a:t>
            </a:r>
            <a:endParaRPr sz="1800">
              <a:latin typeface="Proxima Nova"/>
              <a:ea typeface="Proxima Nova"/>
              <a:cs typeface="Proxima Nova"/>
              <a:sym typeface="Proxima Nova"/>
            </a:endParaRPr>
          </a:p>
          <a:p>
            <a:pPr marL="914400" lvl="1"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IR spool revolution sensor telemetry</a:t>
            </a:r>
            <a:endParaRPr sz="1800">
              <a:latin typeface="Proxima Nova"/>
              <a:ea typeface="Proxima Nova"/>
              <a:cs typeface="Proxima Nova"/>
              <a:sym typeface="Proxima Nova"/>
            </a:endParaRPr>
          </a:p>
        </p:txBody>
      </p:sp>
      <p:sp>
        <p:nvSpPr>
          <p:cNvPr id="385" name="Google Shape;385;p29"/>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0"/>
          <p:cNvSpPr/>
          <p:nvPr/>
        </p:nvSpPr>
        <p:spPr>
          <a:xfrm>
            <a:off x="2229975" y="3846744"/>
            <a:ext cx="5695800" cy="7509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0"/>
          <p:cNvSpPr/>
          <p:nvPr/>
        </p:nvSpPr>
        <p:spPr>
          <a:xfrm>
            <a:off x="2229975" y="3094809"/>
            <a:ext cx="5695800" cy="7509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0"/>
          <p:cNvSpPr/>
          <p:nvPr/>
        </p:nvSpPr>
        <p:spPr>
          <a:xfrm>
            <a:off x="2229975" y="1592600"/>
            <a:ext cx="5695800" cy="7509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0"/>
          <p:cNvSpPr txBox="1">
            <a:spLocks noGrp="1"/>
          </p:cNvSpPr>
          <p:nvPr>
            <p:ph type="title"/>
          </p:nvPr>
        </p:nvSpPr>
        <p:spPr>
          <a:xfrm>
            <a:off x="86200" y="85813"/>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Proxima Nova"/>
                <a:ea typeface="Proxima Nova"/>
                <a:cs typeface="Proxima Nova"/>
                <a:sym typeface="Proxima Nova"/>
              </a:rPr>
              <a:t>Critical Project Elements</a:t>
            </a:r>
            <a:endParaRPr>
              <a:solidFill>
                <a:srgbClr val="000000"/>
              </a:solidFill>
              <a:latin typeface="Proxima Nova"/>
              <a:ea typeface="Proxima Nova"/>
              <a:cs typeface="Proxima Nova"/>
              <a:sym typeface="Proxima Nova"/>
            </a:endParaRPr>
          </a:p>
        </p:txBody>
      </p:sp>
      <p:sp>
        <p:nvSpPr>
          <p:cNvPr id="394" name="Google Shape;394;p30"/>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0"/>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0"/>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0"/>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399" name="Google Shape;399;p30"/>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400" name="Google Shape;400;p30"/>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grpSp>
        <p:nvGrpSpPr>
          <p:cNvPr id="401" name="Google Shape;401;p30"/>
          <p:cNvGrpSpPr/>
          <p:nvPr/>
        </p:nvGrpSpPr>
        <p:grpSpPr>
          <a:xfrm>
            <a:off x="1217330" y="839908"/>
            <a:ext cx="1012836" cy="750745"/>
            <a:chOff x="516808" y="956450"/>
            <a:chExt cx="1209645" cy="896626"/>
          </a:xfrm>
        </p:grpSpPr>
        <p:sp>
          <p:nvSpPr>
            <p:cNvPr id="402" name="Google Shape;402;p30"/>
            <p:cNvSpPr/>
            <p:nvPr/>
          </p:nvSpPr>
          <p:spPr>
            <a:xfrm>
              <a:off x="516808" y="958776"/>
              <a:ext cx="1209600" cy="894300"/>
            </a:xfrm>
            <a:prstGeom prst="rect">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3" name="Google Shape;403;p30"/>
            <p:cNvCxnSpPr/>
            <p:nvPr/>
          </p:nvCxnSpPr>
          <p:spPr>
            <a:xfrm rot="10800000" flipH="1">
              <a:off x="516817" y="956450"/>
              <a:ext cx="505500" cy="720300"/>
            </a:xfrm>
            <a:prstGeom prst="straightConnector1">
              <a:avLst/>
            </a:prstGeom>
            <a:noFill/>
            <a:ln w="28575" cap="flat" cmpd="sng">
              <a:solidFill>
                <a:srgbClr val="FFFFFF"/>
              </a:solidFill>
              <a:prstDash val="solid"/>
              <a:round/>
              <a:headEnd type="none" w="med" len="med"/>
              <a:tailEnd type="none" w="med" len="med"/>
            </a:ln>
          </p:spPr>
        </p:cxnSp>
        <p:cxnSp>
          <p:nvCxnSpPr>
            <p:cNvPr id="404" name="Google Shape;404;p30"/>
            <p:cNvCxnSpPr/>
            <p:nvPr/>
          </p:nvCxnSpPr>
          <p:spPr>
            <a:xfrm rot="10800000" flipH="1">
              <a:off x="868925" y="961099"/>
              <a:ext cx="624900" cy="891900"/>
            </a:xfrm>
            <a:prstGeom prst="straightConnector1">
              <a:avLst/>
            </a:prstGeom>
            <a:noFill/>
            <a:ln w="28575" cap="flat" cmpd="sng">
              <a:solidFill>
                <a:srgbClr val="FFFFFF"/>
              </a:solidFill>
              <a:prstDash val="solid"/>
              <a:round/>
              <a:headEnd type="none" w="med" len="med"/>
              <a:tailEnd type="none" w="med" len="med"/>
            </a:ln>
          </p:spPr>
        </p:cxnSp>
        <p:cxnSp>
          <p:nvCxnSpPr>
            <p:cNvPr id="405" name="Google Shape;405;p30"/>
            <p:cNvCxnSpPr/>
            <p:nvPr/>
          </p:nvCxnSpPr>
          <p:spPr>
            <a:xfrm rot="10800000" flipH="1">
              <a:off x="613587" y="958350"/>
              <a:ext cx="624900" cy="891900"/>
            </a:xfrm>
            <a:prstGeom prst="straightConnector1">
              <a:avLst/>
            </a:prstGeom>
            <a:noFill/>
            <a:ln w="28575" cap="flat" cmpd="sng">
              <a:solidFill>
                <a:srgbClr val="FFFFFF"/>
              </a:solidFill>
              <a:prstDash val="solid"/>
              <a:round/>
              <a:headEnd type="none" w="med" len="med"/>
              <a:tailEnd type="none" w="med" len="med"/>
            </a:ln>
          </p:spPr>
        </p:cxnSp>
        <p:cxnSp>
          <p:nvCxnSpPr>
            <p:cNvPr id="406" name="Google Shape;406;p30"/>
            <p:cNvCxnSpPr/>
            <p:nvPr/>
          </p:nvCxnSpPr>
          <p:spPr>
            <a:xfrm rot="10800000" flipH="1">
              <a:off x="1101553" y="961099"/>
              <a:ext cx="624900" cy="891900"/>
            </a:xfrm>
            <a:prstGeom prst="straightConnector1">
              <a:avLst/>
            </a:prstGeom>
            <a:noFill/>
            <a:ln w="28575" cap="flat" cmpd="sng">
              <a:solidFill>
                <a:srgbClr val="FFFFFF"/>
              </a:solidFill>
              <a:prstDash val="solid"/>
              <a:round/>
              <a:headEnd type="none" w="med" len="med"/>
              <a:tailEnd type="none" w="med" len="med"/>
            </a:ln>
          </p:spPr>
        </p:cxnSp>
        <p:cxnSp>
          <p:nvCxnSpPr>
            <p:cNvPr id="407" name="Google Shape;407;p30"/>
            <p:cNvCxnSpPr/>
            <p:nvPr/>
          </p:nvCxnSpPr>
          <p:spPr>
            <a:xfrm rot="10800000" flipH="1">
              <a:off x="613587" y="1536421"/>
              <a:ext cx="226800" cy="9000"/>
            </a:xfrm>
            <a:prstGeom prst="straightConnector1">
              <a:avLst/>
            </a:prstGeom>
            <a:noFill/>
            <a:ln w="9525" cap="flat" cmpd="sng">
              <a:solidFill>
                <a:srgbClr val="FFFFFF"/>
              </a:solidFill>
              <a:prstDash val="solid"/>
              <a:round/>
              <a:headEnd type="none" w="med" len="med"/>
              <a:tailEnd type="none" w="med" len="med"/>
            </a:ln>
          </p:spPr>
        </p:cxnSp>
        <p:cxnSp>
          <p:nvCxnSpPr>
            <p:cNvPr id="408" name="Google Shape;408;p30"/>
            <p:cNvCxnSpPr/>
            <p:nvPr/>
          </p:nvCxnSpPr>
          <p:spPr>
            <a:xfrm>
              <a:off x="840308" y="1552197"/>
              <a:ext cx="339600" cy="201900"/>
            </a:xfrm>
            <a:prstGeom prst="straightConnector1">
              <a:avLst/>
            </a:prstGeom>
            <a:noFill/>
            <a:ln w="9525" cap="flat" cmpd="sng">
              <a:solidFill>
                <a:srgbClr val="FFFFFF"/>
              </a:solidFill>
              <a:prstDash val="solid"/>
              <a:round/>
              <a:headEnd type="none" w="med" len="med"/>
              <a:tailEnd type="none" w="med" len="med"/>
            </a:ln>
          </p:spPr>
        </p:cxnSp>
        <p:cxnSp>
          <p:nvCxnSpPr>
            <p:cNvPr id="409" name="Google Shape;409;p30"/>
            <p:cNvCxnSpPr/>
            <p:nvPr/>
          </p:nvCxnSpPr>
          <p:spPr>
            <a:xfrm>
              <a:off x="613587" y="1545421"/>
              <a:ext cx="339900" cy="203700"/>
            </a:xfrm>
            <a:prstGeom prst="straightConnector1">
              <a:avLst/>
            </a:prstGeom>
            <a:noFill/>
            <a:ln w="9525" cap="flat" cmpd="sng">
              <a:solidFill>
                <a:srgbClr val="FFFFFF"/>
              </a:solidFill>
              <a:prstDash val="solid"/>
              <a:round/>
              <a:headEnd type="none" w="med" len="med"/>
              <a:tailEnd type="none" w="med" len="med"/>
            </a:ln>
          </p:spPr>
        </p:cxnSp>
        <p:cxnSp>
          <p:nvCxnSpPr>
            <p:cNvPr id="410" name="Google Shape;410;p30"/>
            <p:cNvCxnSpPr/>
            <p:nvPr/>
          </p:nvCxnSpPr>
          <p:spPr>
            <a:xfrm rot="10800000" flipH="1">
              <a:off x="953668" y="1749173"/>
              <a:ext cx="226800" cy="9000"/>
            </a:xfrm>
            <a:prstGeom prst="straightConnector1">
              <a:avLst/>
            </a:prstGeom>
            <a:noFill/>
            <a:ln w="9525" cap="flat" cmpd="sng">
              <a:solidFill>
                <a:srgbClr val="FFFFFF"/>
              </a:solidFill>
              <a:prstDash val="solid"/>
              <a:round/>
              <a:headEnd type="none" w="med" len="med"/>
              <a:tailEnd type="none" w="med" len="med"/>
            </a:ln>
          </p:spPr>
        </p:cxnSp>
        <p:sp>
          <p:nvSpPr>
            <p:cNvPr id="411" name="Google Shape;411;p30"/>
            <p:cNvSpPr/>
            <p:nvPr/>
          </p:nvSpPr>
          <p:spPr>
            <a:xfrm>
              <a:off x="516817" y="957178"/>
              <a:ext cx="1209600" cy="894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2" name="Google Shape;412;p30"/>
            <p:cNvCxnSpPr/>
            <p:nvPr/>
          </p:nvCxnSpPr>
          <p:spPr>
            <a:xfrm rot="10800000" flipH="1">
              <a:off x="927013" y="1081915"/>
              <a:ext cx="226800" cy="9000"/>
            </a:xfrm>
            <a:prstGeom prst="straightConnector1">
              <a:avLst/>
            </a:prstGeom>
            <a:noFill/>
            <a:ln w="9525" cap="flat" cmpd="sng">
              <a:solidFill>
                <a:srgbClr val="FFFFFF"/>
              </a:solidFill>
              <a:prstDash val="solid"/>
              <a:round/>
              <a:headEnd type="none" w="med" len="med"/>
              <a:tailEnd type="none" w="med" len="med"/>
            </a:ln>
          </p:spPr>
        </p:cxnSp>
        <p:cxnSp>
          <p:nvCxnSpPr>
            <p:cNvPr id="413" name="Google Shape;413;p30"/>
            <p:cNvCxnSpPr/>
            <p:nvPr/>
          </p:nvCxnSpPr>
          <p:spPr>
            <a:xfrm>
              <a:off x="1153734" y="1097692"/>
              <a:ext cx="339600" cy="201900"/>
            </a:xfrm>
            <a:prstGeom prst="straightConnector1">
              <a:avLst/>
            </a:prstGeom>
            <a:noFill/>
            <a:ln w="9525" cap="flat" cmpd="sng">
              <a:solidFill>
                <a:srgbClr val="FFFFFF"/>
              </a:solidFill>
              <a:prstDash val="solid"/>
              <a:round/>
              <a:headEnd type="none" w="med" len="med"/>
              <a:tailEnd type="none" w="med" len="med"/>
            </a:ln>
          </p:spPr>
        </p:cxnSp>
        <p:cxnSp>
          <p:nvCxnSpPr>
            <p:cNvPr id="414" name="Google Shape;414;p30"/>
            <p:cNvCxnSpPr/>
            <p:nvPr/>
          </p:nvCxnSpPr>
          <p:spPr>
            <a:xfrm>
              <a:off x="927013" y="1090915"/>
              <a:ext cx="339900" cy="203700"/>
            </a:xfrm>
            <a:prstGeom prst="straightConnector1">
              <a:avLst/>
            </a:prstGeom>
            <a:noFill/>
            <a:ln w="9525" cap="flat" cmpd="sng">
              <a:solidFill>
                <a:srgbClr val="FFFFFF"/>
              </a:solidFill>
              <a:prstDash val="solid"/>
              <a:round/>
              <a:headEnd type="none" w="med" len="med"/>
              <a:tailEnd type="none" w="med" len="med"/>
            </a:ln>
          </p:spPr>
        </p:cxnSp>
        <p:cxnSp>
          <p:nvCxnSpPr>
            <p:cNvPr id="415" name="Google Shape;415;p30"/>
            <p:cNvCxnSpPr/>
            <p:nvPr/>
          </p:nvCxnSpPr>
          <p:spPr>
            <a:xfrm rot="10800000" flipH="1">
              <a:off x="1267095" y="1294667"/>
              <a:ext cx="226800" cy="9000"/>
            </a:xfrm>
            <a:prstGeom prst="straightConnector1">
              <a:avLst/>
            </a:prstGeom>
            <a:noFill/>
            <a:ln w="9525" cap="flat" cmpd="sng">
              <a:solidFill>
                <a:srgbClr val="FFFFFF"/>
              </a:solidFill>
              <a:prstDash val="solid"/>
              <a:round/>
              <a:headEnd type="none" w="med" len="med"/>
              <a:tailEnd type="none" w="med" len="med"/>
            </a:ln>
          </p:spPr>
        </p:cxnSp>
      </p:grpSp>
      <p:sp>
        <p:nvSpPr>
          <p:cNvPr id="416" name="Google Shape;416;p30"/>
          <p:cNvSpPr/>
          <p:nvPr/>
        </p:nvSpPr>
        <p:spPr>
          <a:xfrm>
            <a:off x="2229975" y="839975"/>
            <a:ext cx="5695800" cy="7509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p:cNvSpPr txBox="1"/>
          <p:nvPr/>
        </p:nvSpPr>
        <p:spPr>
          <a:xfrm>
            <a:off x="2169100" y="793375"/>
            <a:ext cx="4545300" cy="9555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2"/>
              </a:buClr>
              <a:buSzPts val="1500"/>
              <a:buFont typeface="Proxima Nova"/>
              <a:buAutoNum type="arabicPeriod"/>
            </a:pPr>
            <a:r>
              <a:rPr lang="en" sz="1500" b="1">
                <a:solidFill>
                  <a:schemeClr val="dk2"/>
                </a:solidFill>
                <a:latin typeface="Proxima Nova"/>
                <a:ea typeface="Proxima Nova"/>
                <a:cs typeface="Proxima Nova"/>
                <a:sym typeface="Proxima Nova"/>
              </a:rPr>
              <a:t>Deployable Boom Structure</a:t>
            </a:r>
            <a:endParaRPr sz="1500" b="1">
              <a:solidFill>
                <a:schemeClr val="dk2"/>
              </a:solidFill>
              <a:latin typeface="Proxima Nova"/>
              <a:ea typeface="Proxima Nova"/>
              <a:cs typeface="Proxima Nova"/>
              <a:sym typeface="Proxima Nova"/>
            </a:endParaRPr>
          </a:p>
          <a:p>
            <a:pPr marL="914400" lvl="1" indent="-311150" algn="l" rtl="0">
              <a:lnSpc>
                <a:spcPct val="115000"/>
              </a:lnSpc>
              <a:spcBef>
                <a:spcPts val="0"/>
              </a:spcBef>
              <a:spcAft>
                <a:spcPts val="0"/>
              </a:spcAft>
              <a:buClr>
                <a:schemeClr val="dk2"/>
              </a:buClr>
              <a:buSzPts val="1300"/>
              <a:buFont typeface="Proxima Nova"/>
              <a:buChar char="○"/>
            </a:pPr>
            <a:r>
              <a:rPr lang="en" sz="1300">
                <a:solidFill>
                  <a:schemeClr val="dk2"/>
                </a:solidFill>
                <a:latin typeface="Proxima Nova"/>
                <a:ea typeface="Proxima Nova"/>
                <a:cs typeface="Proxima Nova"/>
                <a:sym typeface="Proxima Nova"/>
              </a:rPr>
              <a:t>Stow in 1.5U with an 8x8x8 cm, 500 g payload</a:t>
            </a:r>
            <a:endParaRPr sz="1300">
              <a:solidFill>
                <a:schemeClr val="dk2"/>
              </a:solidFill>
              <a:latin typeface="Proxima Nova"/>
              <a:ea typeface="Proxima Nova"/>
              <a:cs typeface="Proxima Nova"/>
              <a:sym typeface="Proxima Nova"/>
            </a:endParaRPr>
          </a:p>
          <a:p>
            <a:pPr marL="914400" lvl="1" indent="-311150" algn="l" rtl="0">
              <a:lnSpc>
                <a:spcPct val="115000"/>
              </a:lnSpc>
              <a:spcBef>
                <a:spcPts val="0"/>
              </a:spcBef>
              <a:spcAft>
                <a:spcPts val="0"/>
              </a:spcAft>
              <a:buClr>
                <a:schemeClr val="dk2"/>
              </a:buClr>
              <a:buSzPts val="1300"/>
              <a:buFont typeface="Proxima Nova"/>
              <a:buChar char="○"/>
            </a:pPr>
            <a:r>
              <a:rPr lang="en" sz="1300">
                <a:solidFill>
                  <a:schemeClr val="dk2"/>
                </a:solidFill>
                <a:latin typeface="Proxima Nova"/>
                <a:ea typeface="Proxima Nova"/>
                <a:cs typeface="Proxima Nova"/>
                <a:sym typeface="Proxima Nova"/>
              </a:rPr>
              <a:t>First resonant frequency ≥ 2.5 Hz</a:t>
            </a:r>
            <a:endParaRPr sz="1300"/>
          </a:p>
        </p:txBody>
      </p:sp>
      <p:sp>
        <p:nvSpPr>
          <p:cNvPr id="418" name="Google Shape;418;p30"/>
          <p:cNvSpPr txBox="1"/>
          <p:nvPr/>
        </p:nvSpPr>
        <p:spPr>
          <a:xfrm>
            <a:off x="2202889" y="1583953"/>
            <a:ext cx="4319700" cy="8448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2"/>
              </a:buClr>
              <a:buSzPts val="1500"/>
              <a:buFont typeface="Proxima Nova"/>
              <a:buAutoNum type="arabicPeriod" startAt="2"/>
            </a:pPr>
            <a:r>
              <a:rPr lang="en" sz="1500" b="1">
                <a:solidFill>
                  <a:schemeClr val="dk2"/>
                </a:solidFill>
                <a:latin typeface="Proxima Nova"/>
                <a:ea typeface="Proxima Nova"/>
                <a:cs typeface="Proxima Nova"/>
                <a:sym typeface="Proxima Nova"/>
              </a:rPr>
              <a:t>Payload Connectivity</a:t>
            </a:r>
            <a:endParaRPr sz="1500" b="1">
              <a:solidFill>
                <a:schemeClr val="dk2"/>
              </a:solidFill>
              <a:latin typeface="Proxima Nova"/>
              <a:ea typeface="Proxima Nova"/>
              <a:cs typeface="Proxima Nova"/>
              <a:sym typeface="Proxima Nova"/>
            </a:endParaRPr>
          </a:p>
          <a:p>
            <a:pPr marL="914400" lvl="1" indent="-311150" algn="l" rtl="0">
              <a:lnSpc>
                <a:spcPct val="115000"/>
              </a:lnSpc>
              <a:spcBef>
                <a:spcPts val="0"/>
              </a:spcBef>
              <a:spcAft>
                <a:spcPts val="0"/>
              </a:spcAft>
              <a:buClr>
                <a:schemeClr val="dk2"/>
              </a:buClr>
              <a:buSzPts val="1300"/>
              <a:buFont typeface="Proxima Nova"/>
              <a:buChar char="○"/>
            </a:pPr>
            <a:r>
              <a:rPr lang="en" sz="1300">
                <a:solidFill>
                  <a:schemeClr val="dk2"/>
                </a:solidFill>
                <a:latin typeface="Proxima Nova"/>
                <a:ea typeface="Proxima Nova"/>
                <a:cs typeface="Proxima Nova"/>
                <a:sym typeface="Proxima Nova"/>
              </a:rPr>
              <a:t>Power/data cable provisions</a:t>
            </a:r>
            <a:endParaRPr sz="1300"/>
          </a:p>
        </p:txBody>
      </p:sp>
      <p:grpSp>
        <p:nvGrpSpPr>
          <p:cNvPr id="419" name="Google Shape;419;p30"/>
          <p:cNvGrpSpPr/>
          <p:nvPr/>
        </p:nvGrpSpPr>
        <p:grpSpPr>
          <a:xfrm>
            <a:off x="1204512" y="2327173"/>
            <a:ext cx="1030259" cy="768580"/>
            <a:chOff x="495816" y="2774849"/>
            <a:chExt cx="1509537" cy="1126125"/>
          </a:xfrm>
        </p:grpSpPr>
        <p:sp>
          <p:nvSpPr>
            <p:cNvPr id="420" name="Google Shape;420;p30"/>
            <p:cNvSpPr/>
            <p:nvPr/>
          </p:nvSpPr>
          <p:spPr>
            <a:xfrm>
              <a:off x="514352" y="2798774"/>
              <a:ext cx="1491000" cy="1102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p:cNvSpPr txBox="1"/>
            <p:nvPr/>
          </p:nvSpPr>
          <p:spPr>
            <a:xfrm>
              <a:off x="495816" y="2774849"/>
              <a:ext cx="1494900" cy="11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lt1"/>
                  </a:solidFill>
                </a:rPr>
                <a:t>&lt;/&gt;</a:t>
              </a:r>
              <a:endParaRPr sz="3600">
                <a:solidFill>
                  <a:schemeClr val="lt1"/>
                </a:solidFill>
              </a:endParaRPr>
            </a:p>
          </p:txBody>
        </p:sp>
      </p:grpSp>
      <p:sp>
        <p:nvSpPr>
          <p:cNvPr id="422" name="Google Shape;422;p30"/>
          <p:cNvSpPr/>
          <p:nvPr/>
        </p:nvSpPr>
        <p:spPr>
          <a:xfrm>
            <a:off x="2229975" y="2342875"/>
            <a:ext cx="5695800" cy="7509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p:cNvSpPr txBox="1"/>
          <p:nvPr/>
        </p:nvSpPr>
        <p:spPr>
          <a:xfrm>
            <a:off x="2217927" y="2325758"/>
            <a:ext cx="4545300" cy="6822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2"/>
              </a:buClr>
              <a:buSzPts val="1500"/>
              <a:buFont typeface="Proxima Nova"/>
              <a:buAutoNum type="arabicPeriod" startAt="3"/>
            </a:pPr>
            <a:r>
              <a:rPr lang="en" sz="1500" b="1">
                <a:solidFill>
                  <a:schemeClr val="dk2"/>
                </a:solidFill>
                <a:latin typeface="Proxima Nova"/>
                <a:ea typeface="Proxima Nova"/>
                <a:cs typeface="Proxima Nova"/>
                <a:sym typeface="Proxima Nova"/>
              </a:rPr>
              <a:t>Software Interface</a:t>
            </a:r>
            <a:endParaRPr sz="1500" b="1">
              <a:solidFill>
                <a:schemeClr val="dk2"/>
              </a:solidFill>
              <a:latin typeface="Proxima Nova"/>
              <a:ea typeface="Proxima Nova"/>
              <a:cs typeface="Proxima Nova"/>
              <a:sym typeface="Proxima Nova"/>
            </a:endParaRPr>
          </a:p>
          <a:p>
            <a:pPr marL="914400" lvl="1" indent="-311150" algn="l" rtl="0">
              <a:lnSpc>
                <a:spcPct val="115000"/>
              </a:lnSpc>
              <a:spcBef>
                <a:spcPts val="0"/>
              </a:spcBef>
              <a:spcAft>
                <a:spcPts val="0"/>
              </a:spcAft>
              <a:buClr>
                <a:schemeClr val="dk2"/>
              </a:buClr>
              <a:buSzPts val="1300"/>
              <a:buFont typeface="Proxima Nova"/>
              <a:buChar char="○"/>
            </a:pPr>
            <a:r>
              <a:rPr lang="en" sz="1300">
                <a:solidFill>
                  <a:schemeClr val="dk2"/>
                </a:solidFill>
                <a:latin typeface="Proxima Nova"/>
                <a:ea typeface="Proxima Nova"/>
                <a:cs typeface="Proxima Nova"/>
                <a:sym typeface="Proxima Nova"/>
              </a:rPr>
              <a:t>Command and telemetry</a:t>
            </a:r>
            <a:endParaRPr sz="1300"/>
          </a:p>
        </p:txBody>
      </p:sp>
      <p:grpSp>
        <p:nvGrpSpPr>
          <p:cNvPr id="424" name="Google Shape;424;p30"/>
          <p:cNvGrpSpPr/>
          <p:nvPr/>
        </p:nvGrpSpPr>
        <p:grpSpPr>
          <a:xfrm>
            <a:off x="1216484" y="1592558"/>
            <a:ext cx="1012435" cy="748278"/>
            <a:chOff x="515682" y="1853866"/>
            <a:chExt cx="1209600" cy="894000"/>
          </a:xfrm>
        </p:grpSpPr>
        <p:sp>
          <p:nvSpPr>
            <p:cNvPr id="425" name="Google Shape;425;p30"/>
            <p:cNvSpPr/>
            <p:nvPr/>
          </p:nvSpPr>
          <p:spPr>
            <a:xfrm>
              <a:off x="515681" y="1853866"/>
              <a:ext cx="1209600" cy="894000"/>
            </a:xfrm>
            <a:prstGeom prst="rect">
              <a:avLst/>
            </a:prstGeom>
            <a:solidFill>
              <a:srgbClr val="BBBB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p:cNvSpPr/>
            <p:nvPr/>
          </p:nvSpPr>
          <p:spPr>
            <a:xfrm rot="-1405583">
              <a:off x="833114" y="2128523"/>
              <a:ext cx="455768" cy="455612"/>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p:cNvSpPr/>
            <p:nvPr/>
          </p:nvSpPr>
          <p:spPr>
            <a:xfrm>
              <a:off x="806383" y="2237622"/>
              <a:ext cx="58200" cy="58200"/>
            </a:xfrm>
            <a:prstGeom prst="ellipse">
              <a:avLst/>
            </a:prstGeom>
            <a:solidFill>
              <a:srgbClr val="505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p:cNvSpPr/>
            <p:nvPr/>
          </p:nvSpPr>
          <p:spPr>
            <a:xfrm>
              <a:off x="1123231" y="2093193"/>
              <a:ext cx="58200" cy="58200"/>
            </a:xfrm>
            <a:prstGeom prst="ellipse">
              <a:avLst/>
            </a:prstGeom>
            <a:solidFill>
              <a:srgbClr val="505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p:cNvSpPr/>
            <p:nvPr/>
          </p:nvSpPr>
          <p:spPr>
            <a:xfrm>
              <a:off x="943108" y="2559465"/>
              <a:ext cx="58200" cy="58200"/>
            </a:xfrm>
            <a:prstGeom prst="ellipse">
              <a:avLst/>
            </a:prstGeom>
            <a:solidFill>
              <a:srgbClr val="505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p:cNvSpPr/>
            <p:nvPr/>
          </p:nvSpPr>
          <p:spPr>
            <a:xfrm>
              <a:off x="1256747" y="2415681"/>
              <a:ext cx="58200" cy="58200"/>
            </a:xfrm>
            <a:prstGeom prst="ellipse">
              <a:avLst/>
            </a:prstGeom>
            <a:solidFill>
              <a:srgbClr val="505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1" name="Google Shape;431;p30"/>
            <p:cNvCxnSpPr/>
            <p:nvPr/>
          </p:nvCxnSpPr>
          <p:spPr>
            <a:xfrm rot="10800000" flipH="1">
              <a:off x="833423" y="2043653"/>
              <a:ext cx="197700" cy="222300"/>
            </a:xfrm>
            <a:prstGeom prst="straightConnector1">
              <a:avLst/>
            </a:prstGeom>
            <a:noFill/>
            <a:ln w="19050" cap="flat" cmpd="sng">
              <a:solidFill>
                <a:srgbClr val="CECECE"/>
              </a:solidFill>
              <a:prstDash val="dash"/>
              <a:round/>
              <a:headEnd type="none" w="med" len="med"/>
              <a:tailEnd type="none" w="med" len="med"/>
            </a:ln>
          </p:spPr>
        </p:cxnSp>
        <p:cxnSp>
          <p:nvCxnSpPr>
            <p:cNvPr id="432" name="Google Shape;432;p30"/>
            <p:cNvCxnSpPr/>
            <p:nvPr/>
          </p:nvCxnSpPr>
          <p:spPr>
            <a:xfrm rot="10800000" flipH="1">
              <a:off x="1154418" y="1935619"/>
              <a:ext cx="166500" cy="188700"/>
            </a:xfrm>
            <a:prstGeom prst="straightConnector1">
              <a:avLst/>
            </a:prstGeom>
            <a:noFill/>
            <a:ln w="19050" cap="flat" cmpd="sng">
              <a:solidFill>
                <a:srgbClr val="CECECE"/>
              </a:solidFill>
              <a:prstDash val="dash"/>
              <a:round/>
              <a:headEnd type="none" w="med" len="med"/>
              <a:tailEnd type="none" w="med" len="med"/>
            </a:ln>
          </p:spPr>
        </p:cxnSp>
        <p:cxnSp>
          <p:nvCxnSpPr>
            <p:cNvPr id="433" name="Google Shape;433;p30"/>
            <p:cNvCxnSpPr/>
            <p:nvPr/>
          </p:nvCxnSpPr>
          <p:spPr>
            <a:xfrm rot="10800000" flipH="1">
              <a:off x="1289774" y="2227068"/>
              <a:ext cx="197700" cy="222300"/>
            </a:xfrm>
            <a:prstGeom prst="straightConnector1">
              <a:avLst/>
            </a:prstGeom>
            <a:noFill/>
            <a:ln w="19050" cap="flat" cmpd="sng">
              <a:solidFill>
                <a:srgbClr val="CECECE"/>
              </a:solidFill>
              <a:prstDash val="dash"/>
              <a:round/>
              <a:headEnd type="none" w="med" len="med"/>
              <a:tailEnd type="none" w="med" len="med"/>
            </a:ln>
          </p:spPr>
        </p:cxnSp>
        <p:cxnSp>
          <p:nvCxnSpPr>
            <p:cNvPr id="434" name="Google Shape;434;p30"/>
            <p:cNvCxnSpPr/>
            <p:nvPr/>
          </p:nvCxnSpPr>
          <p:spPr>
            <a:xfrm rot="10800000" flipH="1">
              <a:off x="971263" y="2365847"/>
              <a:ext cx="197700" cy="222300"/>
            </a:xfrm>
            <a:prstGeom prst="straightConnector1">
              <a:avLst/>
            </a:prstGeom>
            <a:noFill/>
            <a:ln w="19050" cap="flat" cmpd="sng">
              <a:solidFill>
                <a:srgbClr val="CECECE"/>
              </a:solidFill>
              <a:prstDash val="dash"/>
              <a:round/>
              <a:headEnd type="none" w="med" len="med"/>
              <a:tailEnd type="none" w="med" len="med"/>
            </a:ln>
          </p:spPr>
        </p:cxnSp>
      </p:grpSp>
      <p:sp>
        <p:nvSpPr>
          <p:cNvPr id="435" name="Google Shape;435;p30"/>
          <p:cNvSpPr/>
          <p:nvPr/>
        </p:nvSpPr>
        <p:spPr>
          <a:xfrm>
            <a:off x="1217332" y="3095893"/>
            <a:ext cx="1012500" cy="748200"/>
          </a:xfrm>
          <a:prstGeom prst="rect">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p:cNvSpPr/>
          <p:nvPr/>
        </p:nvSpPr>
        <p:spPr>
          <a:xfrm>
            <a:off x="1466220" y="3298296"/>
            <a:ext cx="466800" cy="466500"/>
          </a:xfrm>
          <a:prstGeom prst="ellipse">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7" name="Google Shape;437;p30"/>
          <p:cNvCxnSpPr>
            <a:stCxn id="436" idx="6"/>
          </p:cNvCxnSpPr>
          <p:nvPr/>
        </p:nvCxnSpPr>
        <p:spPr>
          <a:xfrm rot="10800000" flipH="1">
            <a:off x="1933020" y="3136146"/>
            <a:ext cx="6600" cy="395400"/>
          </a:xfrm>
          <a:prstGeom prst="straightConnector1">
            <a:avLst/>
          </a:prstGeom>
          <a:noFill/>
          <a:ln w="28575" cap="flat" cmpd="sng">
            <a:solidFill>
              <a:srgbClr val="FFFFFF"/>
            </a:solidFill>
            <a:prstDash val="solid"/>
            <a:round/>
            <a:headEnd type="none" w="med" len="med"/>
            <a:tailEnd type="none" w="med" len="med"/>
          </a:ln>
        </p:spPr>
      </p:cxnSp>
      <p:sp>
        <p:nvSpPr>
          <p:cNvPr id="438" name="Google Shape;438;p30"/>
          <p:cNvSpPr txBox="1"/>
          <p:nvPr/>
        </p:nvSpPr>
        <p:spPr>
          <a:xfrm>
            <a:off x="2172427" y="3003225"/>
            <a:ext cx="4038000" cy="9609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2"/>
              </a:buClr>
              <a:buSzPts val="1500"/>
              <a:buFont typeface="Proxima Nova"/>
              <a:buAutoNum type="arabicPeriod" startAt="4"/>
            </a:pPr>
            <a:r>
              <a:rPr lang="en" sz="1500" b="1">
                <a:solidFill>
                  <a:schemeClr val="dk2"/>
                </a:solidFill>
                <a:latin typeface="Proxima Nova"/>
                <a:ea typeface="Proxima Nova"/>
                <a:cs typeface="Proxima Nova"/>
                <a:sym typeface="Proxima Nova"/>
              </a:rPr>
              <a:t>Deployment System</a:t>
            </a:r>
            <a:endParaRPr sz="1500" b="1">
              <a:solidFill>
                <a:schemeClr val="dk2"/>
              </a:solidFill>
              <a:latin typeface="Proxima Nova"/>
              <a:ea typeface="Proxima Nova"/>
              <a:cs typeface="Proxima Nova"/>
              <a:sym typeface="Proxima Nova"/>
            </a:endParaRPr>
          </a:p>
          <a:p>
            <a:pPr marL="914400" lvl="1" indent="-311150" algn="l" rtl="0">
              <a:lnSpc>
                <a:spcPct val="115000"/>
              </a:lnSpc>
              <a:spcBef>
                <a:spcPts val="0"/>
              </a:spcBef>
              <a:spcAft>
                <a:spcPts val="0"/>
              </a:spcAft>
              <a:buClr>
                <a:schemeClr val="dk2"/>
              </a:buClr>
              <a:buSzPts val="1300"/>
              <a:buFont typeface="Proxima Nova"/>
              <a:buChar char="○"/>
            </a:pPr>
            <a:r>
              <a:rPr lang="en" sz="1300">
                <a:solidFill>
                  <a:schemeClr val="dk2"/>
                </a:solidFill>
                <a:latin typeface="Proxima Nova"/>
                <a:ea typeface="Proxima Nova"/>
                <a:cs typeface="Proxima Nova"/>
                <a:sym typeface="Proxima Nova"/>
              </a:rPr>
              <a:t>Deploy on command</a:t>
            </a:r>
            <a:endParaRPr sz="1300">
              <a:solidFill>
                <a:schemeClr val="dk2"/>
              </a:solidFill>
              <a:latin typeface="Proxima Nova"/>
              <a:ea typeface="Proxima Nova"/>
              <a:cs typeface="Proxima Nova"/>
              <a:sym typeface="Proxima Nova"/>
            </a:endParaRPr>
          </a:p>
          <a:p>
            <a:pPr marL="914400" lvl="1" indent="-311150" algn="l" rtl="0">
              <a:lnSpc>
                <a:spcPct val="115000"/>
              </a:lnSpc>
              <a:spcBef>
                <a:spcPts val="0"/>
              </a:spcBef>
              <a:spcAft>
                <a:spcPts val="0"/>
              </a:spcAft>
              <a:buClr>
                <a:schemeClr val="dk2"/>
              </a:buClr>
              <a:buSzPts val="1300"/>
              <a:buFont typeface="Proxima Nova"/>
              <a:buChar char="○"/>
            </a:pPr>
            <a:r>
              <a:rPr lang="en" sz="1300">
                <a:solidFill>
                  <a:schemeClr val="dk2"/>
                </a:solidFill>
                <a:latin typeface="Proxima Nova"/>
                <a:ea typeface="Proxima Nova"/>
                <a:cs typeface="Proxima Nova"/>
                <a:sym typeface="Proxima Nova"/>
              </a:rPr>
              <a:t>Confirm deployment via telemetry</a:t>
            </a:r>
            <a:endParaRPr sz="1300">
              <a:solidFill>
                <a:schemeClr val="dk2"/>
              </a:solidFill>
              <a:latin typeface="Proxima Nova"/>
              <a:ea typeface="Proxima Nova"/>
              <a:cs typeface="Proxima Nova"/>
              <a:sym typeface="Proxima Nova"/>
            </a:endParaRPr>
          </a:p>
        </p:txBody>
      </p:sp>
      <p:sp>
        <p:nvSpPr>
          <p:cNvPr id="439" name="Google Shape;439;p30"/>
          <p:cNvSpPr/>
          <p:nvPr/>
        </p:nvSpPr>
        <p:spPr>
          <a:xfrm>
            <a:off x="1217321" y="3849205"/>
            <a:ext cx="1012500" cy="748200"/>
          </a:xfrm>
          <a:prstGeom prst="rect">
            <a:avLst/>
          </a:prstGeom>
          <a:solidFill>
            <a:srgbClr val="BBBB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p:cNvSpPr/>
          <p:nvPr/>
        </p:nvSpPr>
        <p:spPr>
          <a:xfrm>
            <a:off x="1383679" y="3907373"/>
            <a:ext cx="632100" cy="632100"/>
          </a:xfrm>
          <a:prstGeom prst="sun">
            <a:avLst>
              <a:gd name="adj" fmla="val 25000"/>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p:cNvSpPr txBox="1"/>
          <p:nvPr/>
        </p:nvSpPr>
        <p:spPr>
          <a:xfrm>
            <a:off x="2172428" y="3783719"/>
            <a:ext cx="3867000" cy="8448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2"/>
              </a:buClr>
              <a:buSzPts val="1500"/>
              <a:buFont typeface="Proxima Nova"/>
              <a:buAutoNum type="arabicPeriod" startAt="5"/>
            </a:pPr>
            <a:r>
              <a:rPr lang="en" sz="1500" b="1">
                <a:solidFill>
                  <a:schemeClr val="dk2"/>
                </a:solidFill>
                <a:latin typeface="Proxima Nova"/>
                <a:ea typeface="Proxima Nova"/>
                <a:cs typeface="Proxima Nova"/>
                <a:sym typeface="Proxima Nova"/>
              </a:rPr>
              <a:t>Environmental Resilience</a:t>
            </a:r>
            <a:endParaRPr sz="1500" b="1">
              <a:solidFill>
                <a:schemeClr val="dk2"/>
              </a:solidFill>
              <a:latin typeface="Proxima Nova"/>
              <a:ea typeface="Proxima Nova"/>
              <a:cs typeface="Proxima Nova"/>
              <a:sym typeface="Proxima Nova"/>
            </a:endParaRPr>
          </a:p>
          <a:p>
            <a:pPr marL="914400" lvl="1" indent="-311150" algn="l" rtl="0">
              <a:lnSpc>
                <a:spcPct val="115000"/>
              </a:lnSpc>
              <a:spcBef>
                <a:spcPts val="0"/>
              </a:spcBef>
              <a:spcAft>
                <a:spcPts val="0"/>
              </a:spcAft>
              <a:buClr>
                <a:schemeClr val="dk2"/>
              </a:buClr>
              <a:buSzPts val="1300"/>
              <a:buFont typeface="Proxima Nova"/>
              <a:buChar char="○"/>
            </a:pPr>
            <a:r>
              <a:rPr lang="en" sz="1300">
                <a:solidFill>
                  <a:schemeClr val="dk2"/>
                </a:solidFill>
                <a:latin typeface="Proxima Nova"/>
                <a:ea typeface="Proxima Nova"/>
                <a:cs typeface="Proxima Nova"/>
                <a:sym typeface="Proxima Nova"/>
              </a:rPr>
              <a:t>LEO radiation/thermal environment</a:t>
            </a:r>
            <a:endParaRPr sz="1300">
              <a:solidFill>
                <a:schemeClr val="dk2"/>
              </a:solidFill>
              <a:latin typeface="Proxima Nova"/>
              <a:ea typeface="Proxima Nova"/>
              <a:cs typeface="Proxima Nova"/>
              <a:sym typeface="Proxima Nova"/>
            </a:endParaRPr>
          </a:p>
          <a:p>
            <a:pPr marL="914400" lvl="1" indent="-311150" algn="l" rtl="0">
              <a:lnSpc>
                <a:spcPct val="115000"/>
              </a:lnSpc>
              <a:spcBef>
                <a:spcPts val="0"/>
              </a:spcBef>
              <a:spcAft>
                <a:spcPts val="0"/>
              </a:spcAft>
              <a:buClr>
                <a:schemeClr val="dk2"/>
              </a:buClr>
              <a:buSzPts val="1300"/>
              <a:buFont typeface="Proxima Nova"/>
              <a:buChar char="○"/>
            </a:pPr>
            <a:r>
              <a:rPr lang="en" sz="1300">
                <a:solidFill>
                  <a:schemeClr val="dk2"/>
                </a:solidFill>
                <a:latin typeface="Proxima Nova"/>
                <a:ea typeface="Proxima Nova"/>
                <a:cs typeface="Proxima Nova"/>
                <a:sym typeface="Proxima Nova"/>
              </a:rPr>
              <a:t>Vibrational launch environment</a:t>
            </a:r>
            <a:endParaRPr sz="1300">
              <a:solidFill>
                <a:schemeClr val="dk2"/>
              </a:solidFill>
              <a:latin typeface="Proxima Nova"/>
              <a:ea typeface="Proxima Nova"/>
              <a:cs typeface="Proxima Nova"/>
              <a:sym typeface="Proxima Nova"/>
            </a:endParaRPr>
          </a:p>
        </p:txBody>
      </p:sp>
      <p:sp>
        <p:nvSpPr>
          <p:cNvPr id="442" name="Google Shape;442;p3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443" name="Google Shape;443;p30"/>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1"/>
          <p:cNvSpPr/>
          <p:nvPr/>
        </p:nvSpPr>
        <p:spPr>
          <a:xfrm>
            <a:off x="1077500" y="1874250"/>
            <a:ext cx="3494400" cy="1395000"/>
          </a:xfrm>
          <a:prstGeom prst="homePlate">
            <a:avLst>
              <a:gd name="adj" fmla="val 50000"/>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1"/>
          <p:cNvSpPr/>
          <p:nvPr/>
        </p:nvSpPr>
        <p:spPr>
          <a:xfrm>
            <a:off x="6795300" y="4783500"/>
            <a:ext cx="2348700" cy="360000"/>
          </a:xfrm>
          <a:prstGeom prst="rect">
            <a:avLst/>
          </a:prstGeom>
          <a:solidFill>
            <a:srgbClr val="CECE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1"/>
          <p:cNvSpPr txBox="1"/>
          <p:nvPr/>
        </p:nvSpPr>
        <p:spPr>
          <a:xfrm>
            <a:off x="7142625"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 Update</a:t>
            </a:r>
            <a:endParaRPr sz="1200" b="1">
              <a:latin typeface="Proxima Nova"/>
              <a:ea typeface="Proxima Nova"/>
              <a:cs typeface="Proxima Nova"/>
              <a:sym typeface="Proxima Nova"/>
            </a:endParaRPr>
          </a:p>
        </p:txBody>
      </p:sp>
      <p:sp>
        <p:nvSpPr>
          <p:cNvPr id="451" name="Google Shape;451;p31"/>
          <p:cNvSpPr/>
          <p:nvPr/>
        </p:nvSpPr>
        <p:spPr>
          <a:xfrm>
            <a:off x="4382425" y="4783500"/>
            <a:ext cx="2702100" cy="360000"/>
          </a:xfrm>
          <a:prstGeom prst="homePlate">
            <a:avLst>
              <a:gd name="adj" fmla="val 50000"/>
            </a:avLst>
          </a:prstGeom>
          <a:solidFill>
            <a:srgbClr val="CECE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1"/>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453" name="Google Shape;453;p31"/>
          <p:cNvSpPr/>
          <p:nvPr/>
        </p:nvSpPr>
        <p:spPr>
          <a:xfrm>
            <a:off x="2120300" y="4783500"/>
            <a:ext cx="25926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1"/>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Schedule Update</a:t>
            </a:r>
            <a:endParaRPr sz="1200" b="1">
              <a:latin typeface="Proxima Nova"/>
              <a:ea typeface="Proxima Nova"/>
              <a:cs typeface="Proxima Nova"/>
              <a:sym typeface="Proxima Nova"/>
            </a:endParaRPr>
          </a:p>
        </p:txBody>
      </p:sp>
      <p:sp>
        <p:nvSpPr>
          <p:cNvPr id="455" name="Google Shape;455;p31"/>
          <p:cNvSpPr/>
          <p:nvPr/>
        </p:nvSpPr>
        <p:spPr>
          <a:xfrm>
            <a:off x="0" y="4783500"/>
            <a:ext cx="2519700" cy="360000"/>
          </a:xfrm>
          <a:prstGeom prst="homePlate">
            <a:avLst>
              <a:gd name="adj" fmla="val 50000"/>
            </a:avLst>
          </a:prstGeom>
          <a:solidFill>
            <a:srgbClr val="CECE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1"/>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457" name="Google Shape;457;p31"/>
          <p:cNvSpPr txBox="1">
            <a:spLocks noGrp="1"/>
          </p:cNvSpPr>
          <p:nvPr>
            <p:ph type="title"/>
          </p:nvPr>
        </p:nvSpPr>
        <p:spPr>
          <a:xfrm>
            <a:off x="1292525" y="2016450"/>
            <a:ext cx="1775100" cy="111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latin typeface="Proxima Nova"/>
                <a:ea typeface="Proxima Nova"/>
                <a:cs typeface="Proxima Nova"/>
                <a:sym typeface="Proxima Nova"/>
              </a:rPr>
              <a:t>Schedule</a:t>
            </a:r>
            <a:endParaRPr b="1">
              <a:solidFill>
                <a:srgbClr val="000000"/>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000000"/>
                </a:solidFill>
                <a:latin typeface="Proxima Nova"/>
                <a:ea typeface="Proxima Nova"/>
                <a:cs typeface="Proxima Nova"/>
                <a:sym typeface="Proxima Nova"/>
              </a:rPr>
              <a:t>Update</a:t>
            </a:r>
            <a:endParaRPr b="1">
              <a:solidFill>
                <a:srgbClr val="000000"/>
              </a:solidFill>
              <a:latin typeface="Proxima Nova"/>
              <a:ea typeface="Proxima Nova"/>
              <a:cs typeface="Proxima Nova"/>
              <a:sym typeface="Proxima Nova"/>
            </a:endParaRPr>
          </a:p>
        </p:txBody>
      </p:sp>
      <p:sp>
        <p:nvSpPr>
          <p:cNvPr id="458" name="Google Shape;458;p3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459" name="Google Shape;459;p3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89000" y="579675"/>
            <a:ext cx="3984150" cy="3984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2"/>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2"/>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2"/>
          <p:cNvSpPr/>
          <p:nvPr/>
        </p:nvSpPr>
        <p:spPr>
          <a:xfrm>
            <a:off x="2120300" y="4783500"/>
            <a:ext cx="25926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469" name="Google Shape;469;p32"/>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Schedule Update</a:t>
            </a:r>
            <a:endParaRPr sz="1200" b="1">
              <a:latin typeface="Proxima Nova"/>
              <a:ea typeface="Proxima Nova"/>
              <a:cs typeface="Proxima Nova"/>
              <a:sym typeface="Proxima Nova"/>
            </a:endParaRPr>
          </a:p>
        </p:txBody>
      </p:sp>
      <p:sp>
        <p:nvSpPr>
          <p:cNvPr id="470" name="Google Shape;470;p32"/>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471" name="Google Shape;471;p32"/>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472" name="Google Shape;472;p3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473" name="Google Shape;473;p32"/>
          <p:cNvSpPr txBox="1"/>
          <p:nvPr/>
        </p:nvSpPr>
        <p:spPr>
          <a:xfrm>
            <a:off x="150900" y="16727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Rest of Year Critical Path Timeline</a:t>
            </a:r>
            <a:endParaRPr sz="2800">
              <a:latin typeface="Proxima Nova"/>
              <a:ea typeface="Proxima Nova"/>
              <a:cs typeface="Proxima Nova"/>
              <a:sym typeface="Proxima Nova"/>
            </a:endParaRPr>
          </a:p>
        </p:txBody>
      </p:sp>
      <p:sp>
        <p:nvSpPr>
          <p:cNvPr id="474" name="Google Shape;474;p32"/>
          <p:cNvSpPr/>
          <p:nvPr/>
        </p:nvSpPr>
        <p:spPr>
          <a:xfrm>
            <a:off x="731520" y="2161599"/>
            <a:ext cx="7745100" cy="137735"/>
          </a:xfrm>
          <a:prstGeom prst="rect">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a:off x="7176335" y="2162210"/>
            <a:ext cx="1299900" cy="137100"/>
          </a:xfrm>
          <a:prstGeom prst="rect">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6" name="Google Shape;476;p32"/>
          <p:cNvCxnSpPr>
            <a:cxnSpLocks/>
            <a:endCxn id="477" idx="0"/>
          </p:cNvCxnSpPr>
          <p:nvPr/>
        </p:nvCxnSpPr>
        <p:spPr>
          <a:xfrm>
            <a:off x="8472452" y="2161600"/>
            <a:ext cx="3752" cy="361097"/>
          </a:xfrm>
          <a:prstGeom prst="straightConnector1">
            <a:avLst/>
          </a:prstGeom>
          <a:noFill/>
          <a:ln w="9525" cap="flat" cmpd="sng">
            <a:solidFill>
              <a:srgbClr val="FF0000"/>
            </a:solidFill>
            <a:prstDash val="solid"/>
            <a:round/>
            <a:headEnd type="none" w="med" len="med"/>
            <a:tailEnd type="none" w="med" len="med"/>
          </a:ln>
        </p:spPr>
      </p:cxnSp>
      <p:sp>
        <p:nvSpPr>
          <p:cNvPr id="477" name="Google Shape;477;p32"/>
          <p:cNvSpPr/>
          <p:nvPr/>
        </p:nvSpPr>
        <p:spPr>
          <a:xfrm>
            <a:off x="8430004" y="2522697"/>
            <a:ext cx="92400" cy="981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txBox="1"/>
          <p:nvPr/>
        </p:nvSpPr>
        <p:spPr>
          <a:xfrm>
            <a:off x="8080500" y="2622700"/>
            <a:ext cx="791400" cy="23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latin typeface="Roboto"/>
                <a:ea typeface="Roboto"/>
                <a:cs typeface="Roboto"/>
                <a:sym typeface="Roboto"/>
              </a:rPr>
              <a:t>College Expo</a:t>
            </a:r>
            <a:endParaRPr sz="800" b="1">
              <a:latin typeface="Roboto"/>
              <a:ea typeface="Roboto"/>
              <a:cs typeface="Roboto"/>
              <a:sym typeface="Roboto"/>
            </a:endParaRPr>
          </a:p>
        </p:txBody>
      </p:sp>
      <p:sp>
        <p:nvSpPr>
          <p:cNvPr id="479" name="Google Shape;479;p32"/>
          <p:cNvSpPr txBox="1"/>
          <p:nvPr/>
        </p:nvSpPr>
        <p:spPr>
          <a:xfrm>
            <a:off x="7930800" y="1852175"/>
            <a:ext cx="10908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Roboto"/>
                <a:ea typeface="Roboto"/>
                <a:cs typeface="Roboto"/>
                <a:sym typeface="Roboto"/>
              </a:rPr>
              <a:t>April 24</a:t>
            </a:r>
            <a:endParaRPr sz="1100" b="1">
              <a:latin typeface="Roboto"/>
              <a:ea typeface="Roboto"/>
              <a:cs typeface="Roboto"/>
              <a:sym typeface="Roboto"/>
            </a:endParaRPr>
          </a:p>
        </p:txBody>
      </p:sp>
      <p:cxnSp>
        <p:nvCxnSpPr>
          <p:cNvPr id="480" name="Google Shape;480;p32"/>
          <p:cNvCxnSpPr>
            <a:cxnSpLocks/>
            <a:stCxn id="483" idx="4"/>
          </p:cNvCxnSpPr>
          <p:nvPr/>
        </p:nvCxnSpPr>
        <p:spPr>
          <a:xfrm>
            <a:off x="7178054" y="1950272"/>
            <a:ext cx="0" cy="348428"/>
          </a:xfrm>
          <a:prstGeom prst="straightConnector1">
            <a:avLst/>
          </a:prstGeom>
          <a:noFill/>
          <a:ln w="9525" cap="flat" cmpd="sng">
            <a:solidFill>
              <a:srgbClr val="FF0000"/>
            </a:solidFill>
            <a:prstDash val="solid"/>
            <a:round/>
            <a:headEnd type="none" w="med" len="med"/>
            <a:tailEnd type="none" w="med" len="med"/>
          </a:ln>
        </p:spPr>
      </p:cxnSp>
      <p:sp>
        <p:nvSpPr>
          <p:cNvPr id="481" name="Google Shape;481;p32"/>
          <p:cNvSpPr txBox="1"/>
          <p:nvPr/>
        </p:nvSpPr>
        <p:spPr>
          <a:xfrm>
            <a:off x="6648438" y="2302350"/>
            <a:ext cx="1090800" cy="23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Roboto"/>
                <a:ea typeface="Roboto"/>
                <a:cs typeface="Roboto"/>
                <a:sym typeface="Roboto"/>
              </a:rPr>
              <a:t>April 20</a:t>
            </a:r>
            <a:endParaRPr sz="1100" b="1">
              <a:latin typeface="Roboto"/>
              <a:ea typeface="Roboto"/>
              <a:cs typeface="Roboto"/>
              <a:sym typeface="Roboto"/>
            </a:endParaRPr>
          </a:p>
        </p:txBody>
      </p:sp>
      <p:sp>
        <p:nvSpPr>
          <p:cNvPr id="482" name="Google Shape;482;p32"/>
          <p:cNvSpPr txBox="1"/>
          <p:nvPr/>
        </p:nvSpPr>
        <p:spPr>
          <a:xfrm>
            <a:off x="6567850" y="1534238"/>
            <a:ext cx="1220400" cy="23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800" b="1">
                <a:latin typeface="Roboto"/>
                <a:ea typeface="Roboto"/>
                <a:cs typeface="Roboto"/>
                <a:sym typeface="Roboto"/>
              </a:rPr>
              <a:t>SFR</a:t>
            </a:r>
            <a:r>
              <a:rPr lang="en" sz="800" b="1">
                <a:solidFill>
                  <a:srgbClr val="000000"/>
                </a:solidFill>
                <a:latin typeface="Roboto"/>
                <a:ea typeface="Roboto"/>
                <a:cs typeface="Roboto"/>
                <a:sym typeface="Roboto"/>
              </a:rPr>
              <a:t> Presentation (est)</a:t>
            </a:r>
            <a:endParaRPr sz="800" b="1">
              <a:solidFill>
                <a:srgbClr val="000000"/>
              </a:solidFill>
              <a:latin typeface="Roboto"/>
              <a:ea typeface="Roboto"/>
              <a:cs typeface="Roboto"/>
              <a:sym typeface="Roboto"/>
            </a:endParaRPr>
          </a:p>
          <a:p>
            <a:pPr marL="0" lvl="0" indent="0" algn="ctr" rtl="0">
              <a:spcBef>
                <a:spcPts val="0"/>
              </a:spcBef>
              <a:spcAft>
                <a:spcPts val="0"/>
              </a:spcAft>
              <a:buNone/>
            </a:pPr>
            <a:endParaRPr sz="800" b="1">
              <a:solidFill>
                <a:srgbClr val="000000"/>
              </a:solidFill>
              <a:latin typeface="Roboto"/>
              <a:ea typeface="Roboto"/>
              <a:cs typeface="Roboto"/>
              <a:sym typeface="Roboto"/>
            </a:endParaRPr>
          </a:p>
        </p:txBody>
      </p:sp>
      <p:sp>
        <p:nvSpPr>
          <p:cNvPr id="483" name="Google Shape;483;p32"/>
          <p:cNvSpPr/>
          <p:nvPr/>
        </p:nvSpPr>
        <p:spPr>
          <a:xfrm>
            <a:off x="7131854" y="1852172"/>
            <a:ext cx="92400" cy="981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2"/>
          <p:cNvSpPr txBox="1"/>
          <p:nvPr/>
        </p:nvSpPr>
        <p:spPr>
          <a:xfrm>
            <a:off x="5284625" y="2682838"/>
            <a:ext cx="1338600" cy="23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800" b="1">
                <a:latin typeface="Roboto"/>
                <a:ea typeface="Roboto"/>
                <a:cs typeface="Roboto"/>
                <a:sym typeface="Roboto"/>
              </a:rPr>
              <a:t>AES Industry Symposium</a:t>
            </a:r>
            <a:endParaRPr sz="800" b="1">
              <a:solidFill>
                <a:srgbClr val="000000"/>
              </a:solidFill>
              <a:latin typeface="Roboto"/>
              <a:ea typeface="Roboto"/>
              <a:cs typeface="Roboto"/>
              <a:sym typeface="Roboto"/>
            </a:endParaRPr>
          </a:p>
          <a:p>
            <a:pPr marL="0" lvl="0" indent="0" algn="ctr" rtl="0">
              <a:spcBef>
                <a:spcPts val="0"/>
              </a:spcBef>
              <a:spcAft>
                <a:spcPts val="0"/>
              </a:spcAft>
              <a:buNone/>
            </a:pPr>
            <a:endParaRPr sz="800" b="1">
              <a:solidFill>
                <a:srgbClr val="000000"/>
              </a:solidFill>
              <a:latin typeface="Roboto"/>
              <a:ea typeface="Roboto"/>
              <a:cs typeface="Roboto"/>
              <a:sym typeface="Roboto"/>
            </a:endParaRPr>
          </a:p>
        </p:txBody>
      </p:sp>
      <p:sp>
        <p:nvSpPr>
          <p:cNvPr id="485" name="Google Shape;485;p32"/>
          <p:cNvSpPr txBox="1"/>
          <p:nvPr/>
        </p:nvSpPr>
        <p:spPr>
          <a:xfrm>
            <a:off x="5408525" y="1852163"/>
            <a:ext cx="10908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Roboto"/>
                <a:ea typeface="Roboto"/>
                <a:cs typeface="Roboto"/>
                <a:sym typeface="Roboto"/>
              </a:rPr>
              <a:t>April 17</a:t>
            </a:r>
            <a:endParaRPr sz="1100" b="1">
              <a:latin typeface="Roboto"/>
              <a:ea typeface="Roboto"/>
              <a:cs typeface="Roboto"/>
              <a:sym typeface="Roboto"/>
            </a:endParaRPr>
          </a:p>
        </p:txBody>
      </p:sp>
      <p:sp>
        <p:nvSpPr>
          <p:cNvPr id="486" name="Google Shape;486;p32"/>
          <p:cNvSpPr/>
          <p:nvPr/>
        </p:nvSpPr>
        <p:spPr>
          <a:xfrm>
            <a:off x="5907729" y="2522697"/>
            <a:ext cx="92400" cy="981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 name="Google Shape;487;p32"/>
          <p:cNvGrpSpPr/>
          <p:nvPr/>
        </p:nvGrpSpPr>
        <p:grpSpPr>
          <a:xfrm>
            <a:off x="682382" y="2161794"/>
            <a:ext cx="92298" cy="476050"/>
            <a:chOff x="2277599" y="2852325"/>
            <a:chExt cx="92400" cy="448131"/>
          </a:xfrm>
        </p:grpSpPr>
        <p:cxnSp>
          <p:nvCxnSpPr>
            <p:cNvPr id="488" name="Google Shape;488;p32"/>
            <p:cNvCxnSpPr/>
            <p:nvPr/>
          </p:nvCxnSpPr>
          <p:spPr>
            <a:xfrm>
              <a:off x="2323369" y="2852325"/>
              <a:ext cx="0" cy="359400"/>
            </a:xfrm>
            <a:prstGeom prst="straightConnector1">
              <a:avLst/>
            </a:prstGeom>
            <a:noFill/>
            <a:ln w="9525" cap="flat" cmpd="sng">
              <a:solidFill>
                <a:srgbClr val="000000"/>
              </a:solidFill>
              <a:prstDash val="solid"/>
              <a:round/>
              <a:headEnd type="none" w="sm" len="sm"/>
              <a:tailEnd type="none" w="sm" len="sm"/>
            </a:ln>
          </p:spPr>
        </p:cxnSp>
        <p:sp>
          <p:nvSpPr>
            <p:cNvPr id="489" name="Google Shape;489;p32"/>
            <p:cNvSpPr/>
            <p:nvPr/>
          </p:nvSpPr>
          <p:spPr>
            <a:xfrm>
              <a:off x="2277599" y="3208057"/>
              <a:ext cx="92400" cy="924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32"/>
          <p:cNvSpPr txBox="1"/>
          <p:nvPr/>
        </p:nvSpPr>
        <p:spPr>
          <a:xfrm>
            <a:off x="1025286" y="2343634"/>
            <a:ext cx="1062900" cy="329893"/>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b="1" dirty="0">
                <a:latin typeface="Roboto"/>
                <a:ea typeface="Roboto"/>
                <a:cs typeface="Roboto"/>
                <a:sym typeface="Roboto"/>
              </a:rPr>
              <a:t>March 6</a:t>
            </a:r>
            <a:endParaRPr sz="1200" b="1" dirty="0">
              <a:latin typeface="Roboto"/>
              <a:ea typeface="Roboto"/>
              <a:cs typeface="Roboto"/>
              <a:sym typeface="Roboto"/>
            </a:endParaRPr>
          </a:p>
        </p:txBody>
      </p:sp>
      <p:sp>
        <p:nvSpPr>
          <p:cNvPr id="491" name="Google Shape;491;p32"/>
          <p:cNvSpPr txBox="1"/>
          <p:nvPr/>
        </p:nvSpPr>
        <p:spPr>
          <a:xfrm>
            <a:off x="857575" y="1350428"/>
            <a:ext cx="1448700" cy="48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800" b="1">
                <a:solidFill>
                  <a:schemeClr val="dk1"/>
                </a:solidFill>
                <a:latin typeface="Roboto"/>
                <a:ea typeface="Roboto"/>
                <a:cs typeface="Roboto"/>
                <a:sym typeface="Roboto"/>
              </a:rPr>
              <a:t>LASP Thermal Chamber Testing on 3</a:t>
            </a:r>
            <a:r>
              <a:rPr lang="en" sz="800" b="1" baseline="30000">
                <a:solidFill>
                  <a:schemeClr val="dk1"/>
                </a:solidFill>
                <a:latin typeface="Roboto"/>
                <a:ea typeface="Roboto"/>
                <a:cs typeface="Roboto"/>
                <a:sym typeface="Roboto"/>
              </a:rPr>
              <a:t>rd</a:t>
            </a:r>
            <a:r>
              <a:rPr lang="en" sz="800" b="1">
                <a:solidFill>
                  <a:schemeClr val="dk1"/>
                </a:solidFill>
                <a:latin typeface="Roboto"/>
                <a:ea typeface="Roboto"/>
                <a:cs typeface="Roboto"/>
                <a:sym typeface="Roboto"/>
              </a:rPr>
              <a:t> Boom Assembly</a:t>
            </a:r>
            <a:endParaRPr sz="800" b="1">
              <a:latin typeface="Roboto"/>
              <a:ea typeface="Roboto"/>
              <a:cs typeface="Roboto"/>
              <a:sym typeface="Roboto"/>
            </a:endParaRPr>
          </a:p>
        </p:txBody>
      </p:sp>
      <p:sp>
        <p:nvSpPr>
          <p:cNvPr id="492" name="Google Shape;492;p32"/>
          <p:cNvSpPr txBox="1"/>
          <p:nvPr/>
        </p:nvSpPr>
        <p:spPr>
          <a:xfrm>
            <a:off x="3127450" y="2302350"/>
            <a:ext cx="1090800" cy="23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Roboto"/>
                <a:ea typeface="Roboto"/>
                <a:cs typeface="Roboto"/>
                <a:sym typeface="Roboto"/>
              </a:rPr>
              <a:t>March 16 (TBR)</a:t>
            </a:r>
            <a:endParaRPr sz="1100" b="1">
              <a:latin typeface="Roboto"/>
              <a:ea typeface="Roboto"/>
              <a:cs typeface="Roboto"/>
              <a:sym typeface="Roboto"/>
            </a:endParaRPr>
          </a:p>
        </p:txBody>
      </p:sp>
      <p:sp>
        <p:nvSpPr>
          <p:cNvPr id="493" name="Google Shape;493;p32"/>
          <p:cNvSpPr/>
          <p:nvPr/>
        </p:nvSpPr>
        <p:spPr>
          <a:xfrm>
            <a:off x="3626654" y="1852172"/>
            <a:ext cx="92400" cy="981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4" name="Google Shape;494;p32"/>
          <p:cNvCxnSpPr>
            <a:cxnSpLocks/>
            <a:endCxn id="486" idx="0"/>
          </p:cNvCxnSpPr>
          <p:nvPr/>
        </p:nvCxnSpPr>
        <p:spPr>
          <a:xfrm>
            <a:off x="5950177" y="2161625"/>
            <a:ext cx="3752" cy="361072"/>
          </a:xfrm>
          <a:prstGeom prst="straightConnector1">
            <a:avLst/>
          </a:prstGeom>
          <a:noFill/>
          <a:ln w="9525" cap="flat" cmpd="sng">
            <a:solidFill>
              <a:srgbClr val="FF0000"/>
            </a:solidFill>
            <a:prstDash val="solid"/>
            <a:round/>
            <a:headEnd type="none" w="med" len="med"/>
            <a:tailEnd type="none" w="med" len="med"/>
          </a:ln>
        </p:spPr>
      </p:cxnSp>
      <p:sp>
        <p:nvSpPr>
          <p:cNvPr id="496" name="Google Shape;496;p32"/>
          <p:cNvSpPr txBox="1"/>
          <p:nvPr/>
        </p:nvSpPr>
        <p:spPr>
          <a:xfrm>
            <a:off x="124500" y="2670989"/>
            <a:ext cx="1315200" cy="25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Mass/Dimension Test</a:t>
            </a:r>
            <a:endParaRPr sz="800" b="1">
              <a:latin typeface="Roboto"/>
              <a:ea typeface="Roboto"/>
              <a:cs typeface="Roboto"/>
              <a:sym typeface="Roboto"/>
            </a:endParaRPr>
          </a:p>
          <a:p>
            <a:pPr marL="0" lvl="0" indent="0" algn="l" rtl="0">
              <a:spcBef>
                <a:spcPts val="0"/>
              </a:spcBef>
              <a:spcAft>
                <a:spcPts val="0"/>
              </a:spcAft>
              <a:buNone/>
            </a:pPr>
            <a:endParaRPr sz="800" b="1">
              <a:latin typeface="Roboto"/>
              <a:ea typeface="Roboto"/>
              <a:cs typeface="Roboto"/>
              <a:sym typeface="Roboto"/>
            </a:endParaRPr>
          </a:p>
          <a:p>
            <a:pPr marL="0" lvl="0" indent="0" algn="l" rtl="0">
              <a:spcBef>
                <a:spcPts val="0"/>
              </a:spcBef>
              <a:spcAft>
                <a:spcPts val="0"/>
              </a:spcAft>
              <a:buNone/>
            </a:pPr>
            <a:endParaRPr sz="800" b="1">
              <a:latin typeface="Roboto"/>
              <a:ea typeface="Roboto"/>
              <a:cs typeface="Roboto"/>
              <a:sym typeface="Roboto"/>
            </a:endParaRPr>
          </a:p>
          <a:p>
            <a:pPr marL="0" lvl="0" indent="0" algn="l" rtl="0">
              <a:spcBef>
                <a:spcPts val="0"/>
              </a:spcBef>
              <a:spcAft>
                <a:spcPts val="1600"/>
              </a:spcAft>
              <a:buNone/>
            </a:pPr>
            <a:endParaRPr sz="800" b="1">
              <a:latin typeface="Roboto"/>
              <a:ea typeface="Roboto"/>
              <a:cs typeface="Roboto"/>
              <a:sym typeface="Roboto"/>
            </a:endParaRPr>
          </a:p>
        </p:txBody>
      </p:sp>
      <p:grpSp>
        <p:nvGrpSpPr>
          <p:cNvPr id="499" name="Google Shape;499;p32"/>
          <p:cNvGrpSpPr/>
          <p:nvPr/>
        </p:nvGrpSpPr>
        <p:grpSpPr>
          <a:xfrm>
            <a:off x="2122274" y="1855973"/>
            <a:ext cx="1315252" cy="1281750"/>
            <a:chOff x="2296725" y="2792019"/>
            <a:chExt cx="1316700" cy="1206580"/>
          </a:xfrm>
        </p:grpSpPr>
        <p:sp>
          <p:nvSpPr>
            <p:cNvPr id="500" name="Google Shape;500;p32"/>
            <p:cNvSpPr txBox="1"/>
            <p:nvPr/>
          </p:nvSpPr>
          <p:spPr>
            <a:xfrm>
              <a:off x="2339688" y="2792019"/>
              <a:ext cx="11112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b="1" dirty="0">
                  <a:latin typeface="Roboto"/>
                  <a:ea typeface="Roboto"/>
                  <a:cs typeface="Roboto"/>
                  <a:sym typeface="Roboto"/>
                </a:rPr>
                <a:t>March</a:t>
              </a:r>
              <a:r>
                <a:rPr lang="en" sz="1100" b="1" dirty="0">
                  <a:solidFill>
                    <a:srgbClr val="000000"/>
                  </a:solidFill>
                  <a:latin typeface="Roboto"/>
                  <a:ea typeface="Roboto"/>
                  <a:cs typeface="Roboto"/>
                  <a:sym typeface="Roboto"/>
                </a:rPr>
                <a:t> </a:t>
              </a:r>
              <a:r>
                <a:rPr lang="en" sz="1100" b="1" dirty="0">
                  <a:latin typeface="Roboto"/>
                  <a:ea typeface="Roboto"/>
                  <a:cs typeface="Roboto"/>
                  <a:sym typeface="Roboto"/>
                </a:rPr>
                <a:t>9</a:t>
              </a:r>
              <a:endParaRPr sz="1200" b="1" dirty="0">
                <a:latin typeface="Roboto"/>
                <a:ea typeface="Roboto"/>
                <a:cs typeface="Roboto"/>
                <a:sym typeface="Roboto"/>
              </a:endParaRPr>
            </a:p>
          </p:txBody>
        </p:sp>
        <p:grpSp>
          <p:nvGrpSpPr>
            <p:cNvPr id="501" name="Google Shape;501;p32"/>
            <p:cNvGrpSpPr/>
            <p:nvPr/>
          </p:nvGrpSpPr>
          <p:grpSpPr>
            <a:xfrm rot="10800000">
              <a:off x="2849073" y="3079467"/>
              <a:ext cx="92400" cy="411825"/>
              <a:chOff x="2070100" y="2563700"/>
              <a:chExt cx="92400" cy="411825"/>
            </a:xfrm>
          </p:grpSpPr>
          <p:cxnSp>
            <p:nvCxnSpPr>
              <p:cNvPr id="502" name="Google Shape;502;p32"/>
              <p:cNvCxnSpPr/>
              <p:nvPr/>
            </p:nvCxnSpPr>
            <p:spPr>
              <a:xfrm>
                <a:off x="2118207"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03" name="Google Shape;503;p32"/>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32"/>
            <p:cNvSpPr txBox="1"/>
            <p:nvPr/>
          </p:nvSpPr>
          <p:spPr>
            <a:xfrm>
              <a:off x="2296725" y="3491299"/>
              <a:ext cx="1316700" cy="50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dirty="0">
                  <a:latin typeface="Roboto"/>
                  <a:ea typeface="Roboto"/>
                  <a:cs typeface="Roboto"/>
                  <a:sym typeface="Roboto"/>
                </a:rPr>
                <a:t>Full Deployment Test</a:t>
              </a:r>
              <a:endParaRPr sz="800" b="1" dirty="0">
                <a:latin typeface="Roboto"/>
                <a:ea typeface="Roboto"/>
                <a:cs typeface="Roboto"/>
                <a:sym typeface="Roboto"/>
              </a:endParaRPr>
            </a:p>
            <a:p>
              <a:pPr marL="0" lvl="0" indent="0" algn="l" rtl="0">
                <a:spcBef>
                  <a:spcPts val="0"/>
                </a:spcBef>
                <a:spcAft>
                  <a:spcPts val="0"/>
                </a:spcAft>
                <a:buNone/>
              </a:pPr>
              <a:r>
                <a:rPr lang="en" sz="800" b="1" dirty="0">
                  <a:latin typeface="Roboto"/>
                  <a:ea typeface="Roboto"/>
                  <a:cs typeface="Roboto"/>
                  <a:sym typeface="Roboto"/>
                </a:rPr>
                <a:t>Cable Routing Test</a:t>
              </a:r>
              <a:endParaRPr sz="800" b="1" dirty="0">
                <a:latin typeface="Roboto"/>
                <a:ea typeface="Roboto"/>
                <a:cs typeface="Roboto"/>
                <a:sym typeface="Roboto"/>
              </a:endParaRPr>
            </a:p>
          </p:txBody>
        </p:sp>
      </p:grpSp>
      <p:sp>
        <p:nvSpPr>
          <p:cNvPr id="505" name="Google Shape;505;p32"/>
          <p:cNvSpPr txBox="1"/>
          <p:nvPr/>
        </p:nvSpPr>
        <p:spPr>
          <a:xfrm>
            <a:off x="227108" y="1856232"/>
            <a:ext cx="1110000" cy="39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latin typeface="Roboto"/>
                <a:ea typeface="Roboto"/>
                <a:cs typeface="Roboto"/>
                <a:sym typeface="Roboto"/>
              </a:rPr>
              <a:t>March 4</a:t>
            </a:r>
            <a:endParaRPr sz="1100" b="1" dirty="0">
              <a:solidFill>
                <a:srgbClr val="000000"/>
              </a:solidFill>
              <a:latin typeface="Roboto"/>
              <a:ea typeface="Roboto"/>
              <a:cs typeface="Roboto"/>
              <a:sym typeface="Roboto"/>
            </a:endParaRPr>
          </a:p>
        </p:txBody>
      </p:sp>
      <p:cxnSp>
        <p:nvCxnSpPr>
          <p:cNvPr id="506" name="Google Shape;506;p32"/>
          <p:cNvCxnSpPr>
            <a:cxnSpLocks/>
          </p:cNvCxnSpPr>
          <p:nvPr/>
        </p:nvCxnSpPr>
        <p:spPr>
          <a:xfrm>
            <a:off x="1543064" y="1950272"/>
            <a:ext cx="0" cy="348428"/>
          </a:xfrm>
          <a:prstGeom prst="straightConnector1">
            <a:avLst/>
          </a:prstGeom>
          <a:noFill/>
          <a:ln w="9525" cap="flat" cmpd="sng">
            <a:solidFill>
              <a:srgbClr val="000000"/>
            </a:solidFill>
            <a:prstDash val="solid"/>
            <a:round/>
            <a:headEnd type="none" w="med" len="med"/>
            <a:tailEnd type="none" w="med" len="med"/>
          </a:ln>
        </p:spPr>
      </p:cxnSp>
      <p:sp>
        <p:nvSpPr>
          <p:cNvPr id="507" name="Google Shape;507;p32"/>
          <p:cNvSpPr/>
          <p:nvPr/>
        </p:nvSpPr>
        <p:spPr>
          <a:xfrm>
            <a:off x="1496864" y="1852172"/>
            <a:ext cx="92400" cy="981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txBox="1"/>
          <p:nvPr/>
        </p:nvSpPr>
        <p:spPr>
          <a:xfrm>
            <a:off x="3015255" y="1439790"/>
            <a:ext cx="1315200" cy="53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latin typeface="Roboto"/>
                <a:ea typeface="Roboto"/>
                <a:cs typeface="Roboto"/>
                <a:sym typeface="Roboto"/>
              </a:rPr>
              <a:t>Launch Environment Test</a:t>
            </a:r>
            <a:endParaRPr sz="800" b="1">
              <a:latin typeface="Roboto"/>
              <a:ea typeface="Roboto"/>
              <a:cs typeface="Roboto"/>
              <a:sym typeface="Roboto"/>
            </a:endParaRPr>
          </a:p>
        </p:txBody>
      </p:sp>
      <p:sp>
        <p:nvSpPr>
          <p:cNvPr id="510" name="Google Shape;510;p32"/>
          <p:cNvSpPr/>
          <p:nvPr/>
        </p:nvSpPr>
        <p:spPr>
          <a:xfrm>
            <a:off x="1548765" y="2163315"/>
            <a:ext cx="1165963" cy="137100"/>
          </a:xfrm>
          <a:prstGeom prst="rect">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3670822" y="2163315"/>
            <a:ext cx="2274290" cy="137100"/>
          </a:xfrm>
          <a:prstGeom prst="rect">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txBox="1"/>
          <p:nvPr/>
        </p:nvSpPr>
        <p:spPr>
          <a:xfrm>
            <a:off x="3969225" y="2149625"/>
            <a:ext cx="1728300" cy="17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Analysis &amp; Validation</a:t>
            </a:r>
            <a:endParaRPr sz="1000" b="1"/>
          </a:p>
        </p:txBody>
      </p:sp>
      <p:cxnSp>
        <p:nvCxnSpPr>
          <p:cNvPr id="508" name="Google Shape;508;p32"/>
          <p:cNvCxnSpPr>
            <a:cxnSpLocks/>
          </p:cNvCxnSpPr>
          <p:nvPr/>
        </p:nvCxnSpPr>
        <p:spPr>
          <a:xfrm>
            <a:off x="3669102" y="1919500"/>
            <a:ext cx="0" cy="379200"/>
          </a:xfrm>
          <a:prstGeom prst="straightConnector1">
            <a:avLst/>
          </a:prstGeom>
          <a:noFill/>
          <a:ln w="9525" cap="flat" cmpd="sng">
            <a:solidFill>
              <a:srgbClr val="000000"/>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33"/>
          <p:cNvPicPr preferRelativeResize="0"/>
          <p:nvPr/>
        </p:nvPicPr>
        <p:blipFill rotWithShape="1">
          <a:blip r:embed="rId3" cstate="screen">
            <a:extLst>
              <a:ext uri="{28A0092B-C50C-407E-A947-70E740481C1C}">
                <a14:useLocalDpi xmlns:a14="http://schemas.microsoft.com/office/drawing/2010/main"/>
              </a:ext>
            </a:extLst>
          </a:blip>
          <a:srcRect/>
          <a:stretch/>
        </p:blipFill>
        <p:spPr>
          <a:xfrm>
            <a:off x="227099" y="393725"/>
            <a:ext cx="8273963" cy="3527150"/>
          </a:xfrm>
          <a:prstGeom prst="rect">
            <a:avLst/>
          </a:prstGeom>
          <a:noFill/>
          <a:ln>
            <a:noFill/>
          </a:ln>
        </p:spPr>
      </p:pic>
      <p:sp>
        <p:nvSpPr>
          <p:cNvPr id="518" name="Google Shape;518;p33"/>
          <p:cNvSpPr txBox="1">
            <a:spLocks noGrp="1"/>
          </p:cNvSpPr>
          <p:nvPr>
            <p:ph type="title"/>
          </p:nvPr>
        </p:nvSpPr>
        <p:spPr>
          <a:xfrm>
            <a:off x="146375" y="169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Proxima Nova"/>
                <a:ea typeface="Proxima Nova"/>
                <a:cs typeface="Proxima Nova"/>
                <a:sym typeface="Proxima Nova"/>
              </a:rPr>
              <a:t>Schedule</a:t>
            </a:r>
            <a:endParaRPr>
              <a:solidFill>
                <a:srgbClr val="000000"/>
              </a:solidFill>
              <a:latin typeface="Proxima Nova"/>
              <a:ea typeface="Proxima Nova"/>
              <a:cs typeface="Proxima Nova"/>
              <a:sym typeface="Proxima Nova"/>
            </a:endParaRPr>
          </a:p>
        </p:txBody>
      </p:sp>
      <p:sp>
        <p:nvSpPr>
          <p:cNvPr id="519" name="Google Shape;519;p33"/>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3"/>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3"/>
          <p:cNvSpPr/>
          <p:nvPr/>
        </p:nvSpPr>
        <p:spPr>
          <a:xfrm>
            <a:off x="2120300" y="4783500"/>
            <a:ext cx="25926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3"/>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3"/>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524" name="Google Shape;524;p33"/>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Schedule Update</a:t>
            </a:r>
            <a:endParaRPr sz="1200" b="1">
              <a:latin typeface="Proxima Nova"/>
              <a:ea typeface="Proxima Nova"/>
              <a:cs typeface="Proxima Nova"/>
              <a:sym typeface="Proxima Nova"/>
            </a:endParaRPr>
          </a:p>
        </p:txBody>
      </p:sp>
      <p:sp>
        <p:nvSpPr>
          <p:cNvPr id="525" name="Google Shape;525;p33"/>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526" name="Google Shape;526;p33"/>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527" name="Google Shape;527;p3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528" name="Google Shape;528;p3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48050" y="4158114"/>
            <a:ext cx="333025" cy="36111"/>
          </a:xfrm>
          <a:prstGeom prst="rect">
            <a:avLst/>
          </a:prstGeom>
          <a:noFill/>
          <a:ln>
            <a:noFill/>
          </a:ln>
        </p:spPr>
      </p:pic>
      <p:sp>
        <p:nvSpPr>
          <p:cNvPr id="529" name="Google Shape;529;p33"/>
          <p:cNvSpPr txBox="1"/>
          <p:nvPr/>
        </p:nvSpPr>
        <p:spPr>
          <a:xfrm>
            <a:off x="881075" y="3997075"/>
            <a:ext cx="2743200" cy="75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t>Baselined at CDR</a:t>
            </a:r>
            <a:endParaRPr sz="1200"/>
          </a:p>
          <a:p>
            <a:pPr marL="0" lvl="0" indent="0" algn="l" rtl="0">
              <a:spcBef>
                <a:spcPts val="0"/>
              </a:spcBef>
              <a:spcAft>
                <a:spcPts val="0"/>
              </a:spcAft>
              <a:buNone/>
            </a:pPr>
            <a:r>
              <a:rPr lang="en" sz="1200"/>
              <a:t>Planned</a:t>
            </a:r>
            <a:endParaRPr sz="1200"/>
          </a:p>
          <a:p>
            <a:pPr marL="0" lvl="0" indent="0" algn="l" rtl="0">
              <a:spcBef>
                <a:spcPts val="0"/>
              </a:spcBef>
              <a:spcAft>
                <a:spcPts val="0"/>
              </a:spcAft>
              <a:buNone/>
            </a:pPr>
            <a:r>
              <a:rPr lang="en" sz="1200"/>
              <a:t>Complete</a:t>
            </a:r>
            <a:endParaRPr sz="1200"/>
          </a:p>
        </p:txBody>
      </p:sp>
      <p:pic>
        <p:nvPicPr>
          <p:cNvPr id="530" name="Google Shape;530;p33"/>
          <p:cNvPicPr preferRelativeResize="0"/>
          <p:nvPr/>
        </p:nvPicPr>
        <p:blipFill>
          <a:blip r:embed="rId5">
            <a:alphaModFix/>
          </a:blip>
          <a:stretch>
            <a:fillRect/>
          </a:stretch>
        </p:blipFill>
        <p:spPr>
          <a:xfrm>
            <a:off x="528550" y="4487225"/>
            <a:ext cx="372025" cy="118250"/>
          </a:xfrm>
          <a:prstGeom prst="rect">
            <a:avLst/>
          </a:prstGeom>
          <a:noFill/>
          <a:ln>
            <a:noFill/>
          </a:ln>
        </p:spPr>
      </p:pic>
      <p:pic>
        <p:nvPicPr>
          <p:cNvPr id="531" name="Google Shape;531;p3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48051" y="4303600"/>
            <a:ext cx="333025" cy="13966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4"/>
          <p:cNvSpPr/>
          <p:nvPr/>
        </p:nvSpPr>
        <p:spPr>
          <a:xfrm>
            <a:off x="1077500" y="1874250"/>
            <a:ext cx="3494400" cy="1395000"/>
          </a:xfrm>
          <a:prstGeom prst="homePlate">
            <a:avLst>
              <a:gd name="adj" fmla="val 50000"/>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6795300" y="4783500"/>
            <a:ext cx="2348700" cy="360000"/>
          </a:xfrm>
          <a:prstGeom prst="rect">
            <a:avLst/>
          </a:prstGeom>
          <a:solidFill>
            <a:srgbClr val="CECE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txBox="1"/>
          <p:nvPr/>
        </p:nvSpPr>
        <p:spPr>
          <a:xfrm>
            <a:off x="7142625"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 Update</a:t>
            </a:r>
            <a:endParaRPr sz="1200" b="1">
              <a:latin typeface="Proxima Nova"/>
              <a:ea typeface="Proxima Nova"/>
              <a:cs typeface="Proxima Nova"/>
              <a:sym typeface="Proxima Nova"/>
            </a:endParaRPr>
          </a:p>
        </p:txBody>
      </p:sp>
      <p:sp>
        <p:nvSpPr>
          <p:cNvPr id="539" name="Google Shape;539;p34"/>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541" name="Google Shape;541;p34"/>
          <p:cNvSpPr/>
          <p:nvPr/>
        </p:nvSpPr>
        <p:spPr>
          <a:xfrm>
            <a:off x="2120300" y="4783500"/>
            <a:ext cx="2592600" cy="360000"/>
          </a:xfrm>
          <a:prstGeom prst="homePlate">
            <a:avLst>
              <a:gd name="adj" fmla="val 50000"/>
            </a:avLst>
          </a:prstGeom>
          <a:solidFill>
            <a:srgbClr val="CECE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Schedule Update</a:t>
            </a:r>
            <a:endParaRPr sz="1200" b="1">
              <a:latin typeface="Proxima Nova"/>
              <a:ea typeface="Proxima Nova"/>
              <a:cs typeface="Proxima Nova"/>
              <a:sym typeface="Proxima Nova"/>
            </a:endParaRPr>
          </a:p>
        </p:txBody>
      </p:sp>
      <p:sp>
        <p:nvSpPr>
          <p:cNvPr id="543" name="Google Shape;543;p34"/>
          <p:cNvSpPr/>
          <p:nvPr/>
        </p:nvSpPr>
        <p:spPr>
          <a:xfrm>
            <a:off x="0" y="4783500"/>
            <a:ext cx="2519700" cy="360000"/>
          </a:xfrm>
          <a:prstGeom prst="homePlate">
            <a:avLst>
              <a:gd name="adj" fmla="val 50000"/>
            </a:avLst>
          </a:prstGeom>
          <a:solidFill>
            <a:srgbClr val="CECE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4"/>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545" name="Google Shape;545;p34"/>
          <p:cNvSpPr txBox="1">
            <a:spLocks noGrp="1"/>
          </p:cNvSpPr>
          <p:nvPr>
            <p:ph type="title"/>
          </p:nvPr>
        </p:nvSpPr>
        <p:spPr>
          <a:xfrm>
            <a:off x="1292525" y="2016450"/>
            <a:ext cx="1775100" cy="111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latin typeface="Proxima Nova"/>
                <a:ea typeface="Proxima Nova"/>
                <a:cs typeface="Proxima Nova"/>
                <a:sym typeface="Proxima Nova"/>
              </a:rPr>
              <a:t>Testing </a:t>
            </a:r>
            <a:endParaRPr b="1">
              <a:solidFill>
                <a:srgbClr val="000000"/>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000000"/>
                </a:solidFill>
                <a:latin typeface="Proxima Nova"/>
                <a:ea typeface="Proxima Nova"/>
                <a:cs typeface="Proxima Nova"/>
                <a:sym typeface="Proxima Nova"/>
              </a:rPr>
              <a:t>Update</a:t>
            </a:r>
            <a:endParaRPr b="1">
              <a:solidFill>
                <a:srgbClr val="000000"/>
              </a:solidFill>
              <a:latin typeface="Proxima Nova"/>
              <a:ea typeface="Proxima Nova"/>
              <a:cs typeface="Proxima Nova"/>
              <a:sym typeface="Proxima Nova"/>
            </a:endParaRPr>
          </a:p>
        </p:txBody>
      </p:sp>
      <p:sp>
        <p:nvSpPr>
          <p:cNvPr id="546" name="Google Shape;546;p3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547" name="Google Shape;547;p3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89000" y="579675"/>
            <a:ext cx="3984150" cy="3984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p:nvPr/>
        </p:nvSpPr>
        <p:spPr>
          <a:xfrm>
            <a:off x="1077500" y="1874250"/>
            <a:ext cx="3494400" cy="1395000"/>
          </a:xfrm>
          <a:prstGeom prst="homePlate">
            <a:avLst>
              <a:gd name="adj" fmla="val 50000"/>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p:nvPr/>
        </p:nvSpPr>
        <p:spPr>
          <a:xfrm>
            <a:off x="6795300" y="4783500"/>
            <a:ext cx="2348700" cy="360000"/>
          </a:xfrm>
          <a:prstGeom prst="rect">
            <a:avLst/>
          </a:prstGeom>
          <a:solidFill>
            <a:srgbClr val="CECE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txBox="1"/>
          <p:nvPr/>
        </p:nvSpPr>
        <p:spPr>
          <a:xfrm>
            <a:off x="7142625"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 Update</a:t>
            </a:r>
            <a:endParaRPr sz="1200" b="1">
              <a:latin typeface="Proxima Nova"/>
              <a:ea typeface="Proxima Nova"/>
              <a:cs typeface="Proxima Nova"/>
              <a:sym typeface="Proxima Nova"/>
            </a:endParaRPr>
          </a:p>
        </p:txBody>
      </p:sp>
      <p:sp>
        <p:nvSpPr>
          <p:cNvPr id="85" name="Google Shape;85;p17"/>
          <p:cNvSpPr/>
          <p:nvPr/>
        </p:nvSpPr>
        <p:spPr>
          <a:xfrm>
            <a:off x="4382425" y="4783500"/>
            <a:ext cx="2702100" cy="360000"/>
          </a:xfrm>
          <a:prstGeom prst="homePlate">
            <a:avLst>
              <a:gd name="adj" fmla="val 50000"/>
            </a:avLst>
          </a:prstGeom>
          <a:solidFill>
            <a:srgbClr val="CECE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7"/>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87" name="Google Shape;87;p17"/>
          <p:cNvSpPr/>
          <p:nvPr/>
        </p:nvSpPr>
        <p:spPr>
          <a:xfrm>
            <a:off x="2120300" y="4783500"/>
            <a:ext cx="2592600" cy="360000"/>
          </a:xfrm>
          <a:prstGeom prst="homePlate">
            <a:avLst>
              <a:gd name="adj" fmla="val 50000"/>
            </a:avLst>
          </a:prstGeom>
          <a:solidFill>
            <a:srgbClr val="CECE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Schedule Update</a:t>
            </a:r>
            <a:endParaRPr sz="1200" b="1">
              <a:latin typeface="Proxima Nova"/>
              <a:ea typeface="Proxima Nova"/>
              <a:cs typeface="Proxima Nova"/>
              <a:sym typeface="Proxima Nova"/>
            </a:endParaRPr>
          </a:p>
        </p:txBody>
      </p:sp>
      <p:sp>
        <p:nvSpPr>
          <p:cNvPr id="89" name="Google Shape;89;p17"/>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91" name="Google Shape;91;p17"/>
          <p:cNvSpPr txBox="1">
            <a:spLocks noGrp="1"/>
          </p:cNvSpPr>
          <p:nvPr>
            <p:ph type="title"/>
          </p:nvPr>
        </p:nvSpPr>
        <p:spPr>
          <a:xfrm>
            <a:off x="1265675" y="2294100"/>
            <a:ext cx="1775100" cy="55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latin typeface="Proxima Nova"/>
                <a:ea typeface="Proxima Nova"/>
                <a:cs typeface="Proxima Nova"/>
                <a:sym typeface="Proxima Nova"/>
              </a:rPr>
              <a:t>Overview</a:t>
            </a:r>
            <a:endParaRPr b="1">
              <a:solidFill>
                <a:srgbClr val="000000"/>
              </a:solidFill>
              <a:latin typeface="Proxima Nova"/>
              <a:ea typeface="Proxima Nova"/>
              <a:cs typeface="Proxima Nova"/>
              <a:sym typeface="Proxima Nova"/>
            </a:endParaRPr>
          </a:p>
        </p:txBody>
      </p:sp>
      <p:pic>
        <p:nvPicPr>
          <p:cNvPr id="92" name="Google Shape;92;p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927775" y="579675"/>
            <a:ext cx="3984150" cy="3984150"/>
          </a:xfrm>
          <a:prstGeom prst="rect">
            <a:avLst/>
          </a:prstGeom>
          <a:noFill/>
          <a:ln>
            <a:noFill/>
          </a:ln>
        </p:spPr>
      </p:pic>
      <p:sp>
        <p:nvSpPr>
          <p:cNvPr id="93" name="Google Shape;93;p1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5"/>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5"/>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endParaRPr>
          </a:p>
        </p:txBody>
      </p:sp>
      <p:sp>
        <p:nvSpPr>
          <p:cNvPr id="555" name="Google Shape;555;p35"/>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557" name="Google Shape;557;p35"/>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558" name="Google Shape;558;p35"/>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559" name="Google Shape;559;p35"/>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560" name="Google Shape;560;p35"/>
          <p:cNvSpPr/>
          <p:nvPr/>
        </p:nvSpPr>
        <p:spPr>
          <a:xfrm>
            <a:off x="7553599" y="173774"/>
            <a:ext cx="1491000" cy="43824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5"/>
          <p:cNvSpPr/>
          <p:nvPr/>
        </p:nvSpPr>
        <p:spPr>
          <a:xfrm>
            <a:off x="7553653" y="178836"/>
            <a:ext cx="1491000" cy="1102200"/>
          </a:xfrm>
          <a:prstGeom prst="rect">
            <a:avLst/>
          </a:prstGeom>
          <a:solidFill>
            <a:srgbClr val="50505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5"/>
          <p:cNvSpPr/>
          <p:nvPr/>
        </p:nvSpPr>
        <p:spPr>
          <a:xfrm>
            <a:off x="606254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5"/>
          <p:cNvSpPr/>
          <p:nvPr/>
        </p:nvSpPr>
        <p:spPr>
          <a:xfrm>
            <a:off x="6053328" y="172261"/>
            <a:ext cx="1491000" cy="1102200"/>
          </a:xfrm>
          <a:prstGeom prst="rect">
            <a:avLst/>
          </a:prstGeom>
          <a:solidFill>
            <a:srgbClr val="BBBBB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5"/>
          <p:cNvSpPr/>
          <p:nvPr/>
        </p:nvSpPr>
        <p:spPr>
          <a:xfrm>
            <a:off x="457149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5"/>
          <p:cNvSpPr/>
          <p:nvPr/>
        </p:nvSpPr>
        <p:spPr>
          <a:xfrm>
            <a:off x="4557413" y="168286"/>
            <a:ext cx="1491000" cy="1102200"/>
          </a:xfrm>
          <a:prstGeom prst="rect">
            <a:avLst/>
          </a:prstGeom>
          <a:solidFill>
            <a:srgbClr val="CFB87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6" name="Google Shape;566;p35"/>
          <p:cNvCxnSpPr/>
          <p:nvPr/>
        </p:nvCxnSpPr>
        <p:spPr>
          <a:xfrm rot="10800000" flipH="1">
            <a:off x="4557423" y="165391"/>
            <a:ext cx="623100" cy="887700"/>
          </a:xfrm>
          <a:prstGeom prst="straightConnector1">
            <a:avLst/>
          </a:prstGeom>
          <a:noFill/>
          <a:ln w="28575" cap="flat" cmpd="sng">
            <a:solidFill>
              <a:srgbClr val="FFFFFF"/>
            </a:solidFill>
            <a:prstDash val="solid"/>
            <a:round/>
            <a:headEnd type="none" w="med" len="med"/>
            <a:tailEnd type="none" w="med" len="med"/>
          </a:ln>
        </p:spPr>
      </p:cxnSp>
      <p:cxnSp>
        <p:nvCxnSpPr>
          <p:cNvPr id="567" name="Google Shape;567;p35"/>
          <p:cNvCxnSpPr/>
          <p:nvPr/>
        </p:nvCxnSpPr>
        <p:spPr>
          <a:xfrm rot="10800000" flipH="1">
            <a:off x="499136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568" name="Google Shape;568;p35"/>
          <p:cNvCxnSpPr/>
          <p:nvPr/>
        </p:nvCxnSpPr>
        <p:spPr>
          <a:xfrm rot="10800000" flipH="1">
            <a:off x="4676682" y="168006"/>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569" name="Google Shape;569;p35"/>
          <p:cNvCxnSpPr/>
          <p:nvPr/>
        </p:nvCxnSpPr>
        <p:spPr>
          <a:xfrm rot="10800000" flipH="1">
            <a:off x="527805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570" name="Google Shape;570;p35"/>
          <p:cNvCxnSpPr/>
          <p:nvPr/>
        </p:nvCxnSpPr>
        <p:spPr>
          <a:xfrm rot="10800000" flipH="1">
            <a:off x="4676682" y="880146"/>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571" name="Google Shape;571;p35"/>
          <p:cNvCxnSpPr/>
          <p:nvPr/>
        </p:nvCxnSpPr>
        <p:spPr>
          <a:xfrm>
            <a:off x="4956092" y="899597"/>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572" name="Google Shape;572;p35"/>
          <p:cNvCxnSpPr/>
          <p:nvPr/>
        </p:nvCxnSpPr>
        <p:spPr>
          <a:xfrm>
            <a:off x="4676682" y="891246"/>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573" name="Google Shape;573;p35"/>
          <p:cNvCxnSpPr/>
          <p:nvPr/>
        </p:nvCxnSpPr>
        <p:spPr>
          <a:xfrm rot="10800000" flipH="1">
            <a:off x="5095797" y="1142333"/>
            <a:ext cx="279300" cy="11100"/>
          </a:xfrm>
          <a:prstGeom prst="straightConnector1">
            <a:avLst/>
          </a:prstGeom>
          <a:noFill/>
          <a:ln w="9525" cap="flat" cmpd="sng">
            <a:solidFill>
              <a:srgbClr val="FFFFFF"/>
            </a:solidFill>
            <a:prstDash val="solid"/>
            <a:round/>
            <a:headEnd type="none" w="med" len="med"/>
            <a:tailEnd type="none" w="med" len="med"/>
          </a:ln>
        </p:spPr>
      </p:cxnSp>
      <p:sp>
        <p:nvSpPr>
          <p:cNvPr id="574" name="Google Shape;574;p35"/>
          <p:cNvSpPr/>
          <p:nvPr/>
        </p:nvSpPr>
        <p:spPr>
          <a:xfrm>
            <a:off x="4557423" y="166317"/>
            <a:ext cx="1491000" cy="1102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5" name="Google Shape;575;p35"/>
          <p:cNvCxnSpPr/>
          <p:nvPr/>
        </p:nvCxnSpPr>
        <p:spPr>
          <a:xfrm rot="10800000" flipH="1">
            <a:off x="5062947" y="320029"/>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576" name="Google Shape;576;p35"/>
          <p:cNvCxnSpPr/>
          <p:nvPr/>
        </p:nvCxnSpPr>
        <p:spPr>
          <a:xfrm>
            <a:off x="5342357" y="339480"/>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577" name="Google Shape;577;p35"/>
          <p:cNvCxnSpPr/>
          <p:nvPr/>
        </p:nvCxnSpPr>
        <p:spPr>
          <a:xfrm>
            <a:off x="5062947" y="331129"/>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578" name="Google Shape;578;p35"/>
          <p:cNvCxnSpPr/>
          <p:nvPr/>
        </p:nvCxnSpPr>
        <p:spPr>
          <a:xfrm rot="10800000" flipH="1">
            <a:off x="5482062" y="582217"/>
            <a:ext cx="279300" cy="11100"/>
          </a:xfrm>
          <a:prstGeom prst="straightConnector1">
            <a:avLst/>
          </a:prstGeom>
          <a:noFill/>
          <a:ln w="9525" cap="flat" cmpd="sng">
            <a:solidFill>
              <a:srgbClr val="FFFFFF"/>
            </a:solidFill>
            <a:prstDash val="solid"/>
            <a:round/>
            <a:headEnd type="none" w="med" len="med"/>
            <a:tailEnd type="none" w="med" len="med"/>
          </a:ln>
        </p:spPr>
      </p:cxnSp>
      <p:sp>
        <p:nvSpPr>
          <p:cNvPr id="579" name="Google Shape;579;p35"/>
          <p:cNvSpPr/>
          <p:nvPr/>
        </p:nvSpPr>
        <p:spPr>
          <a:xfrm>
            <a:off x="3081528" y="182880"/>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5"/>
          <p:cNvSpPr/>
          <p:nvPr/>
        </p:nvSpPr>
        <p:spPr>
          <a:xfrm>
            <a:off x="3072384" y="178836"/>
            <a:ext cx="1491000" cy="1102200"/>
          </a:xfrm>
          <a:prstGeom prst="rect">
            <a:avLst/>
          </a:prstGeom>
          <a:solidFill>
            <a:srgbClr val="50505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5"/>
          <p:cNvSpPr/>
          <p:nvPr/>
        </p:nvSpPr>
        <p:spPr>
          <a:xfrm>
            <a:off x="6062578" y="4429877"/>
            <a:ext cx="1491000" cy="126300"/>
          </a:xfrm>
          <a:prstGeom prst="rect">
            <a:avLst/>
          </a:prstGeom>
          <a:solidFill>
            <a:srgbClr val="BBBBB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5"/>
          <p:cNvSpPr txBox="1"/>
          <p:nvPr/>
        </p:nvSpPr>
        <p:spPr>
          <a:xfrm>
            <a:off x="7467600" y="1316736"/>
            <a:ext cx="1686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LASP Thermal</a:t>
            </a:r>
            <a:endParaRPr sz="16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Chamber</a:t>
            </a:r>
            <a:endParaRPr sz="1600">
              <a:latin typeface="Proxima Nova Extrabold"/>
              <a:ea typeface="Proxima Nova Extrabold"/>
              <a:cs typeface="Proxima Nova Extrabold"/>
              <a:sym typeface="Proxima Nova Extrabold"/>
            </a:endParaRPr>
          </a:p>
        </p:txBody>
      </p:sp>
      <p:sp>
        <p:nvSpPr>
          <p:cNvPr id="583" name="Google Shape;583;p35"/>
          <p:cNvSpPr/>
          <p:nvPr/>
        </p:nvSpPr>
        <p:spPr>
          <a:xfrm>
            <a:off x="158940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5"/>
          <p:cNvSpPr/>
          <p:nvPr/>
        </p:nvSpPr>
        <p:spPr>
          <a:xfrm>
            <a:off x="1604763" y="182913"/>
            <a:ext cx="1481400" cy="1106400"/>
          </a:xfrm>
          <a:prstGeom prst="rect">
            <a:avLst/>
          </a:prstGeom>
          <a:solidFill>
            <a:srgbClr val="BBBBB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5"/>
          <p:cNvSpPr/>
          <p:nvPr/>
        </p:nvSpPr>
        <p:spPr>
          <a:xfrm>
            <a:off x="9835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5"/>
          <p:cNvSpPr txBox="1"/>
          <p:nvPr/>
        </p:nvSpPr>
        <p:spPr>
          <a:xfrm>
            <a:off x="4544576" y="1318400"/>
            <a:ext cx="14910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Full </a:t>
            </a:r>
            <a:endParaRPr sz="16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Deployment</a:t>
            </a:r>
            <a:endParaRPr sz="1600">
              <a:latin typeface="Proxima Nova Extrabold"/>
              <a:ea typeface="Proxima Nova Extrabold"/>
              <a:cs typeface="Proxima Nova Extrabold"/>
              <a:sym typeface="Proxima Nova Extrabold"/>
            </a:endParaRPr>
          </a:p>
        </p:txBody>
      </p:sp>
      <p:sp>
        <p:nvSpPr>
          <p:cNvPr id="587" name="Google Shape;587;p35"/>
          <p:cNvSpPr/>
          <p:nvPr/>
        </p:nvSpPr>
        <p:spPr>
          <a:xfrm>
            <a:off x="4571499" y="4429877"/>
            <a:ext cx="1491000" cy="126300"/>
          </a:xfrm>
          <a:prstGeom prst="rect">
            <a:avLst/>
          </a:prstGeom>
          <a:solidFill>
            <a:srgbClr val="CFB87C"/>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5"/>
          <p:cNvSpPr/>
          <p:nvPr/>
        </p:nvSpPr>
        <p:spPr>
          <a:xfrm>
            <a:off x="7553609" y="4429877"/>
            <a:ext cx="1491000" cy="126300"/>
          </a:xfrm>
          <a:prstGeom prst="rect">
            <a:avLst/>
          </a:prstGeom>
          <a:solidFill>
            <a:srgbClr val="50505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5"/>
          <p:cNvSpPr/>
          <p:nvPr/>
        </p:nvSpPr>
        <p:spPr>
          <a:xfrm>
            <a:off x="3080418" y="4429877"/>
            <a:ext cx="1491000" cy="126300"/>
          </a:xfrm>
          <a:prstGeom prst="rect">
            <a:avLst/>
          </a:prstGeom>
          <a:solidFill>
            <a:srgbClr val="505050"/>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5"/>
          <p:cNvSpPr/>
          <p:nvPr/>
        </p:nvSpPr>
        <p:spPr>
          <a:xfrm>
            <a:off x="1589390" y="4429877"/>
            <a:ext cx="1491000" cy="126300"/>
          </a:xfrm>
          <a:prstGeom prst="rect">
            <a:avLst/>
          </a:prstGeom>
          <a:solidFill>
            <a:srgbClr val="BBBBBB"/>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5"/>
          <p:cNvSpPr/>
          <p:nvPr/>
        </p:nvSpPr>
        <p:spPr>
          <a:xfrm>
            <a:off x="98335" y="4429877"/>
            <a:ext cx="1491000" cy="126300"/>
          </a:xfrm>
          <a:prstGeom prst="rect">
            <a:avLst/>
          </a:prstGeom>
          <a:solidFill>
            <a:srgbClr val="CFB87C"/>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5"/>
          <p:cNvSpPr txBox="1"/>
          <p:nvPr/>
        </p:nvSpPr>
        <p:spPr>
          <a:xfrm>
            <a:off x="104200" y="2468880"/>
            <a:ext cx="1418400" cy="17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latin typeface="Proxima Nova"/>
                <a:ea typeface="Proxima Nova"/>
                <a:cs typeface="Proxima Nova"/>
                <a:sym typeface="Proxima Nova"/>
              </a:rPr>
              <a:t>Scheduled</a:t>
            </a:r>
            <a:endParaRPr b="1">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593" name="Google Shape;593;p35"/>
          <p:cNvCxnSpPr/>
          <p:nvPr/>
        </p:nvCxnSpPr>
        <p:spPr>
          <a:xfrm>
            <a:off x="234545"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594" name="Google Shape;594;p35"/>
          <p:cNvCxnSpPr/>
          <p:nvPr/>
        </p:nvCxnSpPr>
        <p:spPr>
          <a:xfrm>
            <a:off x="1714759"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595" name="Google Shape;595;p35"/>
          <p:cNvCxnSpPr/>
          <p:nvPr/>
        </p:nvCxnSpPr>
        <p:spPr>
          <a:xfrm>
            <a:off x="3205788"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596" name="Google Shape;596;p35"/>
          <p:cNvCxnSpPr/>
          <p:nvPr/>
        </p:nvCxnSpPr>
        <p:spPr>
          <a:xfrm>
            <a:off x="4696842"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597" name="Google Shape;597;p35"/>
          <p:cNvCxnSpPr/>
          <p:nvPr/>
        </p:nvCxnSpPr>
        <p:spPr>
          <a:xfrm>
            <a:off x="6218389" y="2058359"/>
            <a:ext cx="1240200" cy="0"/>
          </a:xfrm>
          <a:prstGeom prst="straightConnector1">
            <a:avLst/>
          </a:prstGeom>
          <a:noFill/>
          <a:ln w="9525" cap="flat" cmpd="sng">
            <a:solidFill>
              <a:srgbClr val="595959"/>
            </a:solidFill>
            <a:prstDash val="solid"/>
            <a:round/>
            <a:headEnd type="none" w="med" len="med"/>
            <a:tailEnd type="none" w="med" len="med"/>
          </a:ln>
        </p:spPr>
      </p:cxnSp>
      <p:sp>
        <p:nvSpPr>
          <p:cNvPr id="598" name="Google Shape;598;p35"/>
          <p:cNvSpPr txBox="1"/>
          <p:nvPr/>
        </p:nvSpPr>
        <p:spPr>
          <a:xfrm>
            <a:off x="1625700" y="2468880"/>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latin typeface="Proxima Nova"/>
                <a:ea typeface="Proxima Nova"/>
                <a:cs typeface="Proxima Nova"/>
                <a:sym typeface="Proxima Nova"/>
              </a:rPr>
              <a:t>Scheduled</a:t>
            </a:r>
            <a:endParaRPr b="1">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599" name="Google Shape;599;p35"/>
          <p:cNvCxnSpPr/>
          <p:nvPr/>
        </p:nvCxnSpPr>
        <p:spPr>
          <a:xfrm>
            <a:off x="7732825" y="2059456"/>
            <a:ext cx="1240200" cy="0"/>
          </a:xfrm>
          <a:prstGeom prst="straightConnector1">
            <a:avLst/>
          </a:prstGeom>
          <a:noFill/>
          <a:ln w="9525" cap="flat" cmpd="sng">
            <a:solidFill>
              <a:srgbClr val="595959"/>
            </a:solidFill>
            <a:prstDash val="solid"/>
            <a:round/>
            <a:headEnd type="none" w="med" len="med"/>
            <a:tailEnd type="none" w="med" len="med"/>
          </a:ln>
        </p:spPr>
      </p:cxnSp>
      <p:sp>
        <p:nvSpPr>
          <p:cNvPr id="600" name="Google Shape;600;p35"/>
          <p:cNvSpPr txBox="1"/>
          <p:nvPr/>
        </p:nvSpPr>
        <p:spPr>
          <a:xfrm>
            <a:off x="31472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Scheduled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b="1">
                <a:latin typeface="Proxima Nova"/>
                <a:ea typeface="Proxima Nova"/>
                <a:cs typeface="Proxima Nova"/>
                <a:sym typeface="Proxima Nova"/>
              </a:rPr>
              <a:t>Processed</a:t>
            </a:r>
            <a:endParaRPr b="1">
              <a:latin typeface="Proxima Nova"/>
              <a:ea typeface="Proxima Nova"/>
              <a:cs typeface="Proxima Nova"/>
              <a:sym typeface="Proxima Nova"/>
            </a:endParaRPr>
          </a:p>
        </p:txBody>
      </p:sp>
      <p:sp>
        <p:nvSpPr>
          <p:cNvPr id="601" name="Google Shape;601;p35"/>
          <p:cNvSpPr txBox="1"/>
          <p:nvPr/>
        </p:nvSpPr>
        <p:spPr>
          <a:xfrm>
            <a:off x="4696850" y="2465825"/>
            <a:ext cx="1418400" cy="16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latin typeface="Proxima Nova"/>
                <a:ea typeface="Proxima Nova"/>
                <a:cs typeface="Proxima Nova"/>
                <a:sym typeface="Proxima Nova"/>
              </a:rPr>
              <a:t>Scheduled</a:t>
            </a:r>
            <a:endParaRPr b="1">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602" name="Google Shape;602;p35"/>
          <p:cNvSpPr txBox="1"/>
          <p:nvPr/>
        </p:nvSpPr>
        <p:spPr>
          <a:xfrm>
            <a:off x="61293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latin typeface="Proxima Nova"/>
                <a:ea typeface="Proxima Nova"/>
                <a:cs typeface="Proxima Nova"/>
                <a:sym typeface="Proxima Nova"/>
              </a:rPr>
              <a:t>Scheduled</a:t>
            </a:r>
            <a:endParaRPr b="1">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603" name="Google Shape;603;p35"/>
          <p:cNvSpPr txBox="1"/>
          <p:nvPr/>
        </p:nvSpPr>
        <p:spPr>
          <a:xfrm>
            <a:off x="7614425"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latin typeface="Proxima Nova"/>
                <a:ea typeface="Proxima Nova"/>
                <a:cs typeface="Proxima Nova"/>
                <a:sym typeface="Proxima Nova"/>
              </a:rPr>
              <a:t>Scheduled</a:t>
            </a:r>
            <a:endParaRPr b="1">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604" name="Google Shape;604;p35"/>
          <p:cNvSpPr txBox="1"/>
          <p:nvPr/>
        </p:nvSpPr>
        <p:spPr>
          <a:xfrm>
            <a:off x="6150638" y="1316736"/>
            <a:ext cx="14184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Mass / </a:t>
            </a:r>
            <a:endParaRPr sz="16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Dimension</a:t>
            </a:r>
            <a:endParaRPr sz="1600">
              <a:latin typeface="Proxima Nova Extrabold"/>
              <a:ea typeface="Proxima Nova Extrabold"/>
              <a:cs typeface="Proxima Nova Extrabold"/>
              <a:sym typeface="Proxima Nova Extrabold"/>
            </a:endParaRPr>
          </a:p>
        </p:txBody>
      </p:sp>
      <p:sp>
        <p:nvSpPr>
          <p:cNvPr id="605" name="Google Shape;605;p35"/>
          <p:cNvSpPr/>
          <p:nvPr/>
        </p:nvSpPr>
        <p:spPr>
          <a:xfrm rot="3600779">
            <a:off x="6604897" y="595919"/>
            <a:ext cx="959777" cy="251211"/>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6" name="Google Shape;606;p35"/>
          <p:cNvCxnSpPr>
            <a:stCxn id="605" idx="1"/>
          </p:cNvCxnSpPr>
          <p:nvPr/>
        </p:nvCxnSpPr>
        <p:spPr>
          <a:xfrm>
            <a:off x="6844935" y="305874"/>
            <a:ext cx="0" cy="0"/>
          </a:xfrm>
          <a:prstGeom prst="straightConnector1">
            <a:avLst/>
          </a:prstGeom>
          <a:noFill/>
          <a:ln w="9525" cap="flat" cmpd="sng">
            <a:solidFill>
              <a:schemeClr val="dk2"/>
            </a:solidFill>
            <a:prstDash val="solid"/>
            <a:round/>
            <a:headEnd type="none" w="med" len="med"/>
            <a:tailEnd type="none" w="med" len="med"/>
          </a:ln>
        </p:spPr>
      </p:cxnSp>
      <p:cxnSp>
        <p:nvCxnSpPr>
          <p:cNvPr id="607" name="Google Shape;607;p35"/>
          <p:cNvCxnSpPr/>
          <p:nvPr/>
        </p:nvCxnSpPr>
        <p:spPr>
          <a:xfrm rot="3568218">
            <a:off x="6910204" y="2873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608" name="Google Shape;608;p35"/>
          <p:cNvCxnSpPr/>
          <p:nvPr/>
        </p:nvCxnSpPr>
        <p:spPr>
          <a:xfrm rot="3568218">
            <a:off x="7009228" y="411271"/>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609" name="Google Shape;609;p35"/>
          <p:cNvCxnSpPr/>
          <p:nvPr/>
        </p:nvCxnSpPr>
        <p:spPr>
          <a:xfrm rot="3568218">
            <a:off x="7062604" y="5159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610" name="Google Shape;610;p35"/>
          <p:cNvCxnSpPr/>
          <p:nvPr/>
        </p:nvCxnSpPr>
        <p:spPr>
          <a:xfrm rot="3568218">
            <a:off x="7146317" y="639798"/>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611" name="Google Shape;611;p35"/>
          <p:cNvCxnSpPr/>
          <p:nvPr/>
        </p:nvCxnSpPr>
        <p:spPr>
          <a:xfrm rot="3568218">
            <a:off x="7193668" y="7445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612" name="Google Shape;612;p35"/>
          <p:cNvCxnSpPr/>
          <p:nvPr/>
        </p:nvCxnSpPr>
        <p:spPr>
          <a:xfrm rot="3568218">
            <a:off x="7283548" y="868471"/>
            <a:ext cx="13583" cy="137084"/>
          </a:xfrm>
          <a:prstGeom prst="straightConnector1">
            <a:avLst/>
          </a:prstGeom>
          <a:noFill/>
          <a:ln w="28575" cap="flat" cmpd="sng">
            <a:solidFill>
              <a:schemeClr val="lt1"/>
            </a:solidFill>
            <a:prstDash val="solid"/>
            <a:round/>
            <a:headEnd type="none" w="med" len="med"/>
            <a:tailEnd type="none" w="med" len="med"/>
          </a:ln>
        </p:spPr>
      </p:cxnSp>
      <p:sp>
        <p:nvSpPr>
          <p:cNvPr id="613" name="Google Shape;613;p35"/>
          <p:cNvSpPr/>
          <p:nvPr/>
        </p:nvSpPr>
        <p:spPr>
          <a:xfrm>
            <a:off x="6175978" y="656418"/>
            <a:ext cx="623100" cy="530400"/>
          </a:xfrm>
          <a:prstGeom prst="trapezoid">
            <a:avLst>
              <a:gd name="adj"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5"/>
          <p:cNvSpPr/>
          <p:nvPr/>
        </p:nvSpPr>
        <p:spPr>
          <a:xfrm>
            <a:off x="6364224" y="475488"/>
            <a:ext cx="279300" cy="360000"/>
          </a:xfrm>
          <a:prstGeom prst="blockArc">
            <a:avLst>
              <a:gd name="adj1" fmla="val 10800000"/>
              <a:gd name="adj2" fmla="val 0"/>
              <a:gd name="adj3"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5"/>
          <p:cNvSpPr/>
          <p:nvPr/>
        </p:nvSpPr>
        <p:spPr>
          <a:xfrm>
            <a:off x="7798231" y="848975"/>
            <a:ext cx="365700" cy="3657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5"/>
          <p:cNvSpPr/>
          <p:nvPr/>
        </p:nvSpPr>
        <p:spPr>
          <a:xfrm rot="-2700000">
            <a:off x="7786688" y="621188"/>
            <a:ext cx="1005840" cy="219456"/>
          </a:xfrm>
          <a:prstGeom prst="flowChartProcess">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5"/>
          <p:cNvSpPr/>
          <p:nvPr/>
        </p:nvSpPr>
        <p:spPr>
          <a:xfrm>
            <a:off x="7815781" y="864636"/>
            <a:ext cx="329100" cy="329100"/>
          </a:xfrm>
          <a:prstGeom prst="ellipse">
            <a:avLst/>
          </a:prstGeom>
          <a:solidFill>
            <a:srgbClr val="505050"/>
          </a:solidFill>
          <a:ln w="9525" cap="flat" cmpd="sng">
            <a:solidFill>
              <a:srgbClr val="505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5"/>
          <p:cNvSpPr/>
          <p:nvPr/>
        </p:nvSpPr>
        <p:spPr>
          <a:xfrm>
            <a:off x="8556445" y="242844"/>
            <a:ext cx="219600" cy="2196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5"/>
          <p:cNvSpPr/>
          <p:nvPr/>
        </p:nvSpPr>
        <p:spPr>
          <a:xfrm rot="-2700000">
            <a:off x="7792573" y="633794"/>
            <a:ext cx="1014984" cy="173736"/>
          </a:xfrm>
          <a:prstGeom prst="flowChartProcess">
            <a:avLst/>
          </a:prstGeom>
          <a:solidFill>
            <a:srgbClr val="505050"/>
          </a:solidFill>
          <a:ln w="28575" cap="flat" cmpd="sng">
            <a:solidFill>
              <a:srgbClr val="505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0" name="Google Shape;620;p35"/>
          <p:cNvCxnSpPr/>
          <p:nvPr/>
        </p:nvCxnSpPr>
        <p:spPr>
          <a:xfrm>
            <a:off x="8141322" y="8160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621" name="Google Shape;621;p35"/>
          <p:cNvSpPr/>
          <p:nvPr/>
        </p:nvSpPr>
        <p:spPr>
          <a:xfrm>
            <a:off x="3622125" y="1099925"/>
            <a:ext cx="493800" cy="1554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5"/>
          <p:cNvSpPr/>
          <p:nvPr/>
        </p:nvSpPr>
        <p:spPr>
          <a:xfrm>
            <a:off x="3622125" y="713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5"/>
          <p:cNvSpPr/>
          <p:nvPr/>
        </p:nvSpPr>
        <p:spPr>
          <a:xfrm>
            <a:off x="3622125" y="332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4" name="Google Shape;624;p35"/>
          <p:cNvCxnSpPr/>
          <p:nvPr/>
        </p:nvCxnSpPr>
        <p:spPr>
          <a:xfrm flipH="1">
            <a:off x="3420481" y="4526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625" name="Google Shape;625;p35"/>
          <p:cNvCxnSpPr/>
          <p:nvPr/>
        </p:nvCxnSpPr>
        <p:spPr>
          <a:xfrm rot="5400000" flipH="1">
            <a:off x="3412931" y="5801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626" name="Google Shape;626;p35"/>
          <p:cNvCxnSpPr/>
          <p:nvPr/>
        </p:nvCxnSpPr>
        <p:spPr>
          <a:xfrm flipH="1">
            <a:off x="3419190" y="709841"/>
            <a:ext cx="140700" cy="128100"/>
          </a:xfrm>
          <a:prstGeom prst="straightConnector1">
            <a:avLst/>
          </a:prstGeom>
          <a:noFill/>
          <a:ln w="19050" cap="flat" cmpd="sng">
            <a:solidFill>
              <a:schemeClr val="lt1"/>
            </a:solidFill>
            <a:prstDash val="solid"/>
            <a:round/>
            <a:headEnd type="none" w="med" len="med"/>
            <a:tailEnd type="none" w="med" len="med"/>
          </a:ln>
        </p:spPr>
      </p:cxnSp>
      <p:sp>
        <p:nvSpPr>
          <p:cNvPr id="627" name="Google Shape;627;p35"/>
          <p:cNvSpPr/>
          <p:nvPr/>
        </p:nvSpPr>
        <p:spPr>
          <a:xfrm>
            <a:off x="97277" y="173186"/>
            <a:ext cx="1491000" cy="1102200"/>
          </a:xfrm>
          <a:prstGeom prst="rect">
            <a:avLst/>
          </a:prstGeom>
          <a:solidFill>
            <a:srgbClr val="CFB87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5"/>
          <p:cNvSpPr/>
          <p:nvPr/>
        </p:nvSpPr>
        <p:spPr>
          <a:xfrm rot="3578380">
            <a:off x="256516" y="511491"/>
            <a:ext cx="1080442" cy="551584"/>
          </a:xfrm>
          <a:custGeom>
            <a:avLst/>
            <a:gdLst/>
            <a:ahLst/>
            <a:cxnLst/>
            <a:rect l="l" t="t" r="r" b="b"/>
            <a:pathLst>
              <a:path w="170123" h="66256" extrusionOk="0">
                <a:moveTo>
                  <a:pt x="0" y="7987"/>
                </a:moveTo>
                <a:cubicBezTo>
                  <a:pt x="781" y="7050"/>
                  <a:pt x="2109" y="3457"/>
                  <a:pt x="4687" y="2363"/>
                </a:cubicBezTo>
                <a:cubicBezTo>
                  <a:pt x="7265" y="1270"/>
                  <a:pt x="12107" y="1114"/>
                  <a:pt x="15466" y="1426"/>
                </a:cubicBezTo>
                <a:cubicBezTo>
                  <a:pt x="18825" y="1739"/>
                  <a:pt x="21871" y="1426"/>
                  <a:pt x="24839" y="4238"/>
                </a:cubicBezTo>
                <a:cubicBezTo>
                  <a:pt x="27807" y="7050"/>
                  <a:pt x="31322" y="13298"/>
                  <a:pt x="33275" y="18297"/>
                </a:cubicBezTo>
                <a:cubicBezTo>
                  <a:pt x="35228" y="23296"/>
                  <a:pt x="35853" y="28842"/>
                  <a:pt x="36556" y="34232"/>
                </a:cubicBezTo>
                <a:cubicBezTo>
                  <a:pt x="37259" y="39622"/>
                  <a:pt x="37962" y="46261"/>
                  <a:pt x="37493" y="50635"/>
                </a:cubicBezTo>
                <a:cubicBezTo>
                  <a:pt x="37024" y="55009"/>
                  <a:pt x="35463" y="57977"/>
                  <a:pt x="33744" y="60476"/>
                </a:cubicBezTo>
                <a:cubicBezTo>
                  <a:pt x="32026" y="62976"/>
                  <a:pt x="29213" y="64929"/>
                  <a:pt x="27182" y="65632"/>
                </a:cubicBezTo>
                <a:cubicBezTo>
                  <a:pt x="25151" y="66335"/>
                  <a:pt x="23199" y="66647"/>
                  <a:pt x="21559" y="64694"/>
                </a:cubicBezTo>
                <a:cubicBezTo>
                  <a:pt x="19919" y="62741"/>
                  <a:pt x="18044" y="58914"/>
                  <a:pt x="17341" y="53915"/>
                </a:cubicBezTo>
                <a:cubicBezTo>
                  <a:pt x="16638" y="48916"/>
                  <a:pt x="16638" y="40636"/>
                  <a:pt x="17341" y="34700"/>
                </a:cubicBezTo>
                <a:cubicBezTo>
                  <a:pt x="18044" y="28764"/>
                  <a:pt x="19450" y="23140"/>
                  <a:pt x="21559" y="18297"/>
                </a:cubicBezTo>
                <a:cubicBezTo>
                  <a:pt x="23668" y="13454"/>
                  <a:pt x="27182" y="8456"/>
                  <a:pt x="29994" y="5644"/>
                </a:cubicBezTo>
                <a:cubicBezTo>
                  <a:pt x="32806" y="2832"/>
                  <a:pt x="35540" y="1973"/>
                  <a:pt x="38430" y="1426"/>
                </a:cubicBezTo>
                <a:cubicBezTo>
                  <a:pt x="41320" y="879"/>
                  <a:pt x="44133" y="723"/>
                  <a:pt x="47335" y="2363"/>
                </a:cubicBezTo>
                <a:cubicBezTo>
                  <a:pt x="50538" y="4003"/>
                  <a:pt x="55224" y="8065"/>
                  <a:pt x="57645" y="11267"/>
                </a:cubicBezTo>
                <a:cubicBezTo>
                  <a:pt x="60066" y="14470"/>
                  <a:pt x="60770" y="17985"/>
                  <a:pt x="61863" y="21578"/>
                </a:cubicBezTo>
                <a:cubicBezTo>
                  <a:pt x="62957" y="25171"/>
                  <a:pt x="63737" y="28218"/>
                  <a:pt x="64206" y="32826"/>
                </a:cubicBezTo>
                <a:cubicBezTo>
                  <a:pt x="64675" y="37435"/>
                  <a:pt x="65066" y="44777"/>
                  <a:pt x="64675" y="49229"/>
                </a:cubicBezTo>
                <a:cubicBezTo>
                  <a:pt x="64285" y="53681"/>
                  <a:pt x="63347" y="56883"/>
                  <a:pt x="61863" y="59539"/>
                </a:cubicBezTo>
                <a:cubicBezTo>
                  <a:pt x="60379" y="62195"/>
                  <a:pt x="57567" y="64616"/>
                  <a:pt x="55770" y="65163"/>
                </a:cubicBezTo>
                <a:cubicBezTo>
                  <a:pt x="53974" y="65710"/>
                  <a:pt x="52412" y="64851"/>
                  <a:pt x="51084" y="62820"/>
                </a:cubicBezTo>
                <a:cubicBezTo>
                  <a:pt x="49756" y="60789"/>
                  <a:pt x="48662" y="56103"/>
                  <a:pt x="47803" y="52978"/>
                </a:cubicBezTo>
                <a:cubicBezTo>
                  <a:pt x="46944" y="49854"/>
                  <a:pt x="45929" y="47979"/>
                  <a:pt x="45929" y="44073"/>
                </a:cubicBezTo>
                <a:cubicBezTo>
                  <a:pt x="45929" y="40168"/>
                  <a:pt x="46710" y="34544"/>
                  <a:pt x="47803" y="29545"/>
                </a:cubicBezTo>
                <a:cubicBezTo>
                  <a:pt x="48897" y="24546"/>
                  <a:pt x="50381" y="18219"/>
                  <a:pt x="52490" y="14079"/>
                </a:cubicBezTo>
                <a:cubicBezTo>
                  <a:pt x="54599" y="9939"/>
                  <a:pt x="58036" y="6815"/>
                  <a:pt x="60457" y="4706"/>
                </a:cubicBezTo>
                <a:cubicBezTo>
                  <a:pt x="62878" y="2597"/>
                  <a:pt x="63894" y="1660"/>
                  <a:pt x="67018" y="1426"/>
                </a:cubicBezTo>
                <a:cubicBezTo>
                  <a:pt x="70142" y="1192"/>
                  <a:pt x="75922" y="1660"/>
                  <a:pt x="79203" y="3300"/>
                </a:cubicBezTo>
                <a:cubicBezTo>
                  <a:pt x="82484" y="4940"/>
                  <a:pt x="84749" y="8221"/>
                  <a:pt x="86702" y="11267"/>
                </a:cubicBezTo>
                <a:cubicBezTo>
                  <a:pt x="88655" y="14313"/>
                  <a:pt x="89592" y="17048"/>
                  <a:pt x="90920" y="21578"/>
                </a:cubicBezTo>
                <a:cubicBezTo>
                  <a:pt x="92248" y="26109"/>
                  <a:pt x="94279" y="33217"/>
                  <a:pt x="94669" y="38450"/>
                </a:cubicBezTo>
                <a:cubicBezTo>
                  <a:pt x="95060" y="43683"/>
                  <a:pt x="94044" y="48995"/>
                  <a:pt x="93263" y="52978"/>
                </a:cubicBezTo>
                <a:cubicBezTo>
                  <a:pt x="92482" y="56962"/>
                  <a:pt x="91622" y="60164"/>
                  <a:pt x="89982" y="62351"/>
                </a:cubicBezTo>
                <a:cubicBezTo>
                  <a:pt x="88342" y="64538"/>
                  <a:pt x="85842" y="66725"/>
                  <a:pt x="83421" y="66100"/>
                </a:cubicBezTo>
                <a:cubicBezTo>
                  <a:pt x="81000" y="65475"/>
                  <a:pt x="77094" y="62117"/>
                  <a:pt x="75454" y="58602"/>
                </a:cubicBezTo>
                <a:cubicBezTo>
                  <a:pt x="73814" y="55087"/>
                  <a:pt x="73657" y="49620"/>
                  <a:pt x="73579" y="45011"/>
                </a:cubicBezTo>
                <a:cubicBezTo>
                  <a:pt x="73501" y="40403"/>
                  <a:pt x="73735" y="36263"/>
                  <a:pt x="74985" y="30951"/>
                </a:cubicBezTo>
                <a:cubicBezTo>
                  <a:pt x="76235" y="25640"/>
                  <a:pt x="78266" y="17907"/>
                  <a:pt x="81078" y="13142"/>
                </a:cubicBezTo>
                <a:cubicBezTo>
                  <a:pt x="83890" y="8377"/>
                  <a:pt x="88186" y="4238"/>
                  <a:pt x="91857" y="2363"/>
                </a:cubicBezTo>
                <a:cubicBezTo>
                  <a:pt x="95528" y="488"/>
                  <a:pt x="99746" y="957"/>
                  <a:pt x="103105" y="1894"/>
                </a:cubicBezTo>
                <a:cubicBezTo>
                  <a:pt x="106464" y="2831"/>
                  <a:pt x="109432" y="5331"/>
                  <a:pt x="112009" y="7987"/>
                </a:cubicBezTo>
                <a:cubicBezTo>
                  <a:pt x="114587" y="10643"/>
                  <a:pt x="117008" y="14783"/>
                  <a:pt x="118570" y="17829"/>
                </a:cubicBezTo>
                <a:cubicBezTo>
                  <a:pt x="120132" y="20875"/>
                  <a:pt x="120523" y="22359"/>
                  <a:pt x="121382" y="26264"/>
                </a:cubicBezTo>
                <a:cubicBezTo>
                  <a:pt x="122241" y="30169"/>
                  <a:pt x="123726" y="36496"/>
                  <a:pt x="123726" y="41261"/>
                </a:cubicBezTo>
                <a:cubicBezTo>
                  <a:pt x="123726" y="46026"/>
                  <a:pt x="122398" y="51182"/>
                  <a:pt x="121382" y="54853"/>
                </a:cubicBezTo>
                <a:cubicBezTo>
                  <a:pt x="120367" y="58524"/>
                  <a:pt x="119664" y="61648"/>
                  <a:pt x="117633" y="63288"/>
                </a:cubicBezTo>
                <a:cubicBezTo>
                  <a:pt x="115602" y="64928"/>
                  <a:pt x="111540" y="66022"/>
                  <a:pt x="109197" y="64694"/>
                </a:cubicBezTo>
                <a:cubicBezTo>
                  <a:pt x="106854" y="63366"/>
                  <a:pt x="104510" y="59695"/>
                  <a:pt x="103573" y="55321"/>
                </a:cubicBezTo>
                <a:cubicBezTo>
                  <a:pt x="102636" y="50947"/>
                  <a:pt x="103026" y="43996"/>
                  <a:pt x="103573" y="38450"/>
                </a:cubicBezTo>
                <a:cubicBezTo>
                  <a:pt x="104120" y="32904"/>
                  <a:pt x="104901" y="27359"/>
                  <a:pt x="106854" y="22047"/>
                </a:cubicBezTo>
                <a:cubicBezTo>
                  <a:pt x="108807" y="16736"/>
                  <a:pt x="111619" y="10252"/>
                  <a:pt x="115290" y="6581"/>
                </a:cubicBezTo>
                <a:cubicBezTo>
                  <a:pt x="118961" y="2910"/>
                  <a:pt x="124819" y="98"/>
                  <a:pt x="128881" y="20"/>
                </a:cubicBezTo>
                <a:cubicBezTo>
                  <a:pt x="132943" y="-58"/>
                  <a:pt x="136458" y="2832"/>
                  <a:pt x="139660" y="6112"/>
                </a:cubicBezTo>
                <a:cubicBezTo>
                  <a:pt x="142863" y="9393"/>
                  <a:pt x="146065" y="15173"/>
                  <a:pt x="148096" y="19703"/>
                </a:cubicBezTo>
                <a:cubicBezTo>
                  <a:pt x="150127" y="24233"/>
                  <a:pt x="151298" y="28139"/>
                  <a:pt x="151845" y="33294"/>
                </a:cubicBezTo>
                <a:cubicBezTo>
                  <a:pt x="152392" y="38449"/>
                  <a:pt x="152079" y="45948"/>
                  <a:pt x="151376" y="50635"/>
                </a:cubicBezTo>
                <a:cubicBezTo>
                  <a:pt x="150673" y="55322"/>
                  <a:pt x="149658" y="58915"/>
                  <a:pt x="147627" y="61414"/>
                </a:cubicBezTo>
                <a:cubicBezTo>
                  <a:pt x="145596" y="63914"/>
                  <a:pt x="141534" y="66413"/>
                  <a:pt x="139191" y="65632"/>
                </a:cubicBezTo>
                <a:cubicBezTo>
                  <a:pt x="136848" y="64851"/>
                  <a:pt x="134582" y="61257"/>
                  <a:pt x="133567" y="56727"/>
                </a:cubicBezTo>
                <a:cubicBezTo>
                  <a:pt x="132552" y="52197"/>
                  <a:pt x="132630" y="44621"/>
                  <a:pt x="133099" y="38450"/>
                </a:cubicBezTo>
                <a:cubicBezTo>
                  <a:pt x="133568" y="32279"/>
                  <a:pt x="134348" y="25405"/>
                  <a:pt x="136379" y="19703"/>
                </a:cubicBezTo>
                <a:cubicBezTo>
                  <a:pt x="138410" y="14001"/>
                  <a:pt x="142472" y="7284"/>
                  <a:pt x="145284" y="4238"/>
                </a:cubicBezTo>
                <a:cubicBezTo>
                  <a:pt x="148096" y="1192"/>
                  <a:pt x="150595" y="1895"/>
                  <a:pt x="153251" y="1426"/>
                </a:cubicBezTo>
                <a:cubicBezTo>
                  <a:pt x="155907" y="957"/>
                  <a:pt x="158406" y="411"/>
                  <a:pt x="161218" y="1426"/>
                </a:cubicBezTo>
                <a:cubicBezTo>
                  <a:pt x="164030" y="2441"/>
                  <a:pt x="168639" y="6503"/>
                  <a:pt x="170123" y="7518"/>
                </a:cubicBezTo>
              </a:path>
            </a:pathLst>
          </a:custGeom>
          <a:noFill/>
          <a:ln w="28575" cap="flat" cmpd="sng">
            <a:solidFill>
              <a:schemeClr val="lt1"/>
            </a:solidFill>
            <a:prstDash val="solid"/>
            <a:round/>
            <a:headEnd type="none" w="med" len="med"/>
            <a:tailEnd type="none" w="med" len="med"/>
          </a:ln>
        </p:spPr>
      </p:sp>
      <p:cxnSp>
        <p:nvCxnSpPr>
          <p:cNvPr id="629" name="Google Shape;629;p35"/>
          <p:cNvCxnSpPr/>
          <p:nvPr/>
        </p:nvCxnSpPr>
        <p:spPr>
          <a:xfrm rot="5400000" flipH="1">
            <a:off x="3412931" y="836213"/>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630" name="Google Shape;630;p35"/>
          <p:cNvCxnSpPr/>
          <p:nvPr/>
        </p:nvCxnSpPr>
        <p:spPr>
          <a:xfrm flipH="1">
            <a:off x="3301648" y="456563"/>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631" name="Google Shape;631;p35"/>
          <p:cNvCxnSpPr/>
          <p:nvPr/>
        </p:nvCxnSpPr>
        <p:spPr>
          <a:xfrm rot="5400000" flipH="1">
            <a:off x="3295895" y="582109"/>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632" name="Google Shape;632;p35"/>
          <p:cNvCxnSpPr/>
          <p:nvPr/>
        </p:nvCxnSpPr>
        <p:spPr>
          <a:xfrm flipH="1">
            <a:off x="3300318" y="71371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633" name="Google Shape;633;p35"/>
          <p:cNvCxnSpPr/>
          <p:nvPr/>
        </p:nvCxnSpPr>
        <p:spPr>
          <a:xfrm rot="5400000" flipH="1">
            <a:off x="3295895" y="838138"/>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634" name="Google Shape;634;p35"/>
          <p:cNvCxnSpPr/>
          <p:nvPr/>
        </p:nvCxnSpPr>
        <p:spPr>
          <a:xfrm rot="10800000" flipH="1">
            <a:off x="4168998" y="8475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635" name="Google Shape;635;p35"/>
          <p:cNvCxnSpPr/>
          <p:nvPr/>
        </p:nvCxnSpPr>
        <p:spPr>
          <a:xfrm rot="-5400000" flipH="1">
            <a:off x="4176548" y="7200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636" name="Google Shape;636;p35"/>
          <p:cNvCxnSpPr/>
          <p:nvPr/>
        </p:nvCxnSpPr>
        <p:spPr>
          <a:xfrm rot="10800000" flipH="1">
            <a:off x="4170289" y="588028"/>
            <a:ext cx="140700" cy="128100"/>
          </a:xfrm>
          <a:prstGeom prst="straightConnector1">
            <a:avLst/>
          </a:prstGeom>
          <a:noFill/>
          <a:ln w="19050" cap="flat" cmpd="sng">
            <a:solidFill>
              <a:schemeClr val="lt1"/>
            </a:solidFill>
            <a:prstDash val="solid"/>
            <a:round/>
            <a:headEnd type="none" w="med" len="med"/>
            <a:tailEnd type="none" w="med" len="med"/>
          </a:ln>
        </p:spPr>
      </p:cxnSp>
      <p:cxnSp>
        <p:nvCxnSpPr>
          <p:cNvPr id="637" name="Google Shape;637;p35"/>
          <p:cNvCxnSpPr/>
          <p:nvPr/>
        </p:nvCxnSpPr>
        <p:spPr>
          <a:xfrm rot="-5400000" flipH="1">
            <a:off x="4176548" y="464056"/>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638" name="Google Shape;638;p35"/>
          <p:cNvCxnSpPr/>
          <p:nvPr/>
        </p:nvCxnSpPr>
        <p:spPr>
          <a:xfrm rot="10800000" flipH="1">
            <a:off x="4283631" y="843706"/>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639" name="Google Shape;639;p35"/>
          <p:cNvCxnSpPr/>
          <p:nvPr/>
        </p:nvCxnSpPr>
        <p:spPr>
          <a:xfrm rot="-5400000" flipH="1">
            <a:off x="4293584" y="714260"/>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640" name="Google Shape;640;p35"/>
          <p:cNvCxnSpPr/>
          <p:nvPr/>
        </p:nvCxnSpPr>
        <p:spPr>
          <a:xfrm rot="10800000" flipH="1">
            <a:off x="4284961" y="58414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641" name="Google Shape;641;p35"/>
          <p:cNvCxnSpPr/>
          <p:nvPr/>
        </p:nvCxnSpPr>
        <p:spPr>
          <a:xfrm rot="-5400000" flipH="1">
            <a:off x="4293584" y="458231"/>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642" name="Google Shape;642;p35"/>
          <p:cNvCxnSpPr/>
          <p:nvPr/>
        </p:nvCxnSpPr>
        <p:spPr>
          <a:xfrm>
            <a:off x="8254693" y="6909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643" name="Google Shape;643;p35"/>
          <p:cNvCxnSpPr/>
          <p:nvPr/>
        </p:nvCxnSpPr>
        <p:spPr>
          <a:xfrm>
            <a:off x="8492437" y="4623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644" name="Google Shape;644;p35"/>
          <p:cNvCxnSpPr/>
          <p:nvPr/>
        </p:nvCxnSpPr>
        <p:spPr>
          <a:xfrm>
            <a:off x="8369922" y="5874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645" name="Google Shape;645;p3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646" name="Google Shape;646;p35"/>
          <p:cNvSpPr txBox="1"/>
          <p:nvPr/>
        </p:nvSpPr>
        <p:spPr>
          <a:xfrm>
            <a:off x="100550" y="1316725"/>
            <a:ext cx="1491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Cable </a:t>
            </a:r>
            <a:endParaRPr sz="16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Routing</a:t>
            </a:r>
            <a:endParaRPr sz="1600">
              <a:latin typeface="Proxima Nova Extrabold"/>
              <a:ea typeface="Proxima Nova Extrabold"/>
              <a:cs typeface="Proxima Nova Extrabold"/>
              <a:sym typeface="Proxima Nova Extrabold"/>
            </a:endParaRPr>
          </a:p>
        </p:txBody>
      </p:sp>
      <p:sp>
        <p:nvSpPr>
          <p:cNvPr id="647" name="Google Shape;647;p35"/>
          <p:cNvSpPr txBox="1"/>
          <p:nvPr/>
        </p:nvSpPr>
        <p:spPr>
          <a:xfrm>
            <a:off x="1554800" y="1316736"/>
            <a:ext cx="16116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Launch </a:t>
            </a:r>
            <a:endParaRPr sz="16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Environment</a:t>
            </a:r>
            <a:endParaRPr sz="1600">
              <a:latin typeface="Proxima Nova Extrabold"/>
              <a:ea typeface="Proxima Nova Extrabold"/>
              <a:cs typeface="Proxima Nova Extrabold"/>
              <a:sym typeface="Proxima Nova Extrabold"/>
            </a:endParaRPr>
          </a:p>
        </p:txBody>
      </p:sp>
      <p:sp>
        <p:nvSpPr>
          <p:cNvPr id="648" name="Google Shape;648;p35"/>
          <p:cNvSpPr txBox="1"/>
          <p:nvPr/>
        </p:nvSpPr>
        <p:spPr>
          <a:xfrm>
            <a:off x="3141850" y="1316736"/>
            <a:ext cx="14184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Resonant </a:t>
            </a:r>
            <a:endParaRPr sz="16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Frequency </a:t>
            </a:r>
            <a:endParaRPr sz="1600">
              <a:latin typeface="Proxima Nova Extrabold"/>
              <a:ea typeface="Proxima Nova Extrabold"/>
              <a:cs typeface="Proxima Nova Extrabold"/>
              <a:sym typeface="Proxima Nova Extrabold"/>
            </a:endParaRPr>
          </a:p>
        </p:txBody>
      </p:sp>
      <p:sp>
        <p:nvSpPr>
          <p:cNvPr id="649" name="Google Shape;649;p35"/>
          <p:cNvSpPr/>
          <p:nvPr/>
        </p:nvSpPr>
        <p:spPr>
          <a:xfrm rot="-113499">
            <a:off x="1889187" y="588445"/>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5"/>
          <p:cNvSpPr/>
          <p:nvPr/>
        </p:nvSpPr>
        <p:spPr>
          <a:xfrm rot="10686501">
            <a:off x="2249500" y="870910"/>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5"/>
          <p:cNvSpPr/>
          <p:nvPr/>
        </p:nvSpPr>
        <p:spPr>
          <a:xfrm rot="2272146">
            <a:off x="2450536" y="253724"/>
            <a:ext cx="461411" cy="276147"/>
          </a:xfrm>
          <a:prstGeom prst="flowChartExtra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5"/>
          <p:cNvSpPr/>
          <p:nvPr/>
        </p:nvSpPr>
        <p:spPr>
          <a:xfrm rot="-2870427">
            <a:off x="2057490" y="458223"/>
            <a:ext cx="711404" cy="457046"/>
          </a:xfrm>
          <a:prstGeom prst="flowChartDisplay">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a:off x="2406445" y="503731"/>
            <a:ext cx="183000" cy="171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2040104" y="770255"/>
            <a:ext cx="327325" cy="333936"/>
          </a:xfrm>
          <a:custGeom>
            <a:avLst/>
            <a:gdLst/>
            <a:ahLst/>
            <a:cxnLst/>
            <a:rect l="l" t="t" r="r" b="b"/>
            <a:pathLst>
              <a:path w="13093" h="14414" extrusionOk="0">
                <a:moveTo>
                  <a:pt x="3916" y="0"/>
                </a:moveTo>
                <a:cubicBezTo>
                  <a:pt x="2531" y="1732"/>
                  <a:pt x="-967" y="3851"/>
                  <a:pt x="364" y="5625"/>
                </a:cubicBezTo>
                <a:cubicBezTo>
                  <a:pt x="838" y="6256"/>
                  <a:pt x="2101" y="5151"/>
                  <a:pt x="2732" y="5625"/>
                </a:cubicBezTo>
                <a:cubicBezTo>
                  <a:pt x="3730" y="6374"/>
                  <a:pt x="432" y="8619"/>
                  <a:pt x="1548" y="9177"/>
                </a:cubicBezTo>
                <a:cubicBezTo>
                  <a:pt x="2640" y="9723"/>
                  <a:pt x="4085" y="7612"/>
                  <a:pt x="5101" y="8289"/>
                </a:cubicBezTo>
                <a:cubicBezTo>
                  <a:pt x="6277" y="9072"/>
                  <a:pt x="2877" y="10797"/>
                  <a:pt x="3324" y="12137"/>
                </a:cubicBezTo>
                <a:cubicBezTo>
                  <a:pt x="3765" y="13461"/>
                  <a:pt x="6352" y="10708"/>
                  <a:pt x="7469" y="11545"/>
                </a:cubicBezTo>
                <a:cubicBezTo>
                  <a:pt x="8184" y="12081"/>
                  <a:pt x="6325" y="13926"/>
                  <a:pt x="7173" y="14209"/>
                </a:cubicBezTo>
                <a:cubicBezTo>
                  <a:pt x="9630" y="15028"/>
                  <a:pt x="11262" y="11008"/>
                  <a:pt x="13093" y="9177"/>
                </a:cubicBezTo>
              </a:path>
            </a:pathLst>
          </a:custGeom>
          <a:noFill/>
          <a:ln w="19050" cap="flat" cmpd="sng">
            <a:solidFill>
              <a:schemeClr val="lt1"/>
            </a:solidFill>
            <a:prstDash val="solid"/>
            <a:round/>
            <a:headEnd type="none" w="med" len="med"/>
            <a:tailEnd type="none" w="med" len="med"/>
          </a:ln>
        </p:spPr>
      </p:sp>
      <p:sp>
        <p:nvSpPr>
          <p:cNvPr id="655" name="Google Shape;655;p35"/>
          <p:cNvSpPr/>
          <p:nvPr/>
        </p:nvSpPr>
        <p:spPr>
          <a:xfrm>
            <a:off x="2269895" y="639566"/>
            <a:ext cx="183000" cy="171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36"/>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6"/>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6"/>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endParaRPr>
          </a:p>
        </p:txBody>
      </p:sp>
      <p:sp>
        <p:nvSpPr>
          <p:cNvPr id="663" name="Google Shape;663;p36"/>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6"/>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665" name="Google Shape;665;p36"/>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666" name="Google Shape;666;p36"/>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667" name="Google Shape;667;p36"/>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668" name="Google Shape;668;p36"/>
          <p:cNvSpPr/>
          <p:nvPr/>
        </p:nvSpPr>
        <p:spPr>
          <a:xfrm>
            <a:off x="7553599" y="173774"/>
            <a:ext cx="1491000" cy="43824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6"/>
          <p:cNvSpPr/>
          <p:nvPr/>
        </p:nvSpPr>
        <p:spPr>
          <a:xfrm>
            <a:off x="7553609" y="4429877"/>
            <a:ext cx="1491000" cy="1263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6"/>
          <p:cNvSpPr/>
          <p:nvPr/>
        </p:nvSpPr>
        <p:spPr>
          <a:xfrm>
            <a:off x="7553653" y="17883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6"/>
          <p:cNvSpPr/>
          <p:nvPr/>
        </p:nvSpPr>
        <p:spPr>
          <a:xfrm>
            <a:off x="606254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p:nvPr/>
        </p:nvSpPr>
        <p:spPr>
          <a:xfrm>
            <a:off x="6053328" y="172261"/>
            <a:ext cx="1491000" cy="1102200"/>
          </a:xfrm>
          <a:prstGeom prst="rect">
            <a:avLst/>
          </a:prstGeom>
          <a:solidFill>
            <a:srgbClr val="BBBBBB"/>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6"/>
          <p:cNvSpPr/>
          <p:nvPr/>
        </p:nvSpPr>
        <p:spPr>
          <a:xfrm>
            <a:off x="457149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6"/>
          <p:cNvSpPr/>
          <p:nvPr/>
        </p:nvSpPr>
        <p:spPr>
          <a:xfrm>
            <a:off x="4557413" y="16828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5" name="Google Shape;675;p36"/>
          <p:cNvCxnSpPr/>
          <p:nvPr/>
        </p:nvCxnSpPr>
        <p:spPr>
          <a:xfrm rot="10800000" flipH="1">
            <a:off x="4557423" y="165391"/>
            <a:ext cx="623100" cy="887700"/>
          </a:xfrm>
          <a:prstGeom prst="straightConnector1">
            <a:avLst/>
          </a:prstGeom>
          <a:noFill/>
          <a:ln w="28575" cap="flat" cmpd="sng">
            <a:solidFill>
              <a:srgbClr val="FFFFFF"/>
            </a:solidFill>
            <a:prstDash val="solid"/>
            <a:round/>
            <a:headEnd type="none" w="med" len="med"/>
            <a:tailEnd type="none" w="med" len="med"/>
          </a:ln>
        </p:spPr>
      </p:cxnSp>
      <p:cxnSp>
        <p:nvCxnSpPr>
          <p:cNvPr id="676" name="Google Shape;676;p36"/>
          <p:cNvCxnSpPr/>
          <p:nvPr/>
        </p:nvCxnSpPr>
        <p:spPr>
          <a:xfrm rot="10800000" flipH="1">
            <a:off x="499136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677" name="Google Shape;677;p36"/>
          <p:cNvCxnSpPr/>
          <p:nvPr/>
        </p:nvCxnSpPr>
        <p:spPr>
          <a:xfrm rot="10800000" flipH="1">
            <a:off x="4676682" y="168006"/>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678" name="Google Shape;678;p36"/>
          <p:cNvCxnSpPr/>
          <p:nvPr/>
        </p:nvCxnSpPr>
        <p:spPr>
          <a:xfrm rot="10800000" flipH="1">
            <a:off x="527805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679" name="Google Shape;679;p36"/>
          <p:cNvCxnSpPr/>
          <p:nvPr/>
        </p:nvCxnSpPr>
        <p:spPr>
          <a:xfrm rot="10800000" flipH="1">
            <a:off x="4676682" y="880146"/>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680" name="Google Shape;680;p36"/>
          <p:cNvCxnSpPr/>
          <p:nvPr/>
        </p:nvCxnSpPr>
        <p:spPr>
          <a:xfrm>
            <a:off x="4956092" y="899597"/>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681" name="Google Shape;681;p36"/>
          <p:cNvCxnSpPr/>
          <p:nvPr/>
        </p:nvCxnSpPr>
        <p:spPr>
          <a:xfrm>
            <a:off x="4676682" y="891246"/>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682" name="Google Shape;682;p36"/>
          <p:cNvCxnSpPr/>
          <p:nvPr/>
        </p:nvCxnSpPr>
        <p:spPr>
          <a:xfrm rot="10800000" flipH="1">
            <a:off x="5095797" y="1142333"/>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683" name="Google Shape;683;p36"/>
          <p:cNvCxnSpPr/>
          <p:nvPr/>
        </p:nvCxnSpPr>
        <p:spPr>
          <a:xfrm rot="10800000" flipH="1">
            <a:off x="5062947" y="320029"/>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684" name="Google Shape;684;p36"/>
          <p:cNvCxnSpPr/>
          <p:nvPr/>
        </p:nvCxnSpPr>
        <p:spPr>
          <a:xfrm>
            <a:off x="5342357" y="339480"/>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685" name="Google Shape;685;p36"/>
          <p:cNvCxnSpPr/>
          <p:nvPr/>
        </p:nvCxnSpPr>
        <p:spPr>
          <a:xfrm>
            <a:off x="5062947" y="331129"/>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686" name="Google Shape;686;p36"/>
          <p:cNvCxnSpPr/>
          <p:nvPr/>
        </p:nvCxnSpPr>
        <p:spPr>
          <a:xfrm rot="10800000" flipH="1">
            <a:off x="5482062" y="582217"/>
            <a:ext cx="279300" cy="11100"/>
          </a:xfrm>
          <a:prstGeom prst="straightConnector1">
            <a:avLst/>
          </a:prstGeom>
          <a:noFill/>
          <a:ln w="9525" cap="flat" cmpd="sng">
            <a:solidFill>
              <a:srgbClr val="FFFFFF"/>
            </a:solidFill>
            <a:prstDash val="solid"/>
            <a:round/>
            <a:headEnd type="none" w="med" len="med"/>
            <a:tailEnd type="none" w="med" len="med"/>
          </a:ln>
        </p:spPr>
      </p:cxnSp>
      <p:sp>
        <p:nvSpPr>
          <p:cNvPr id="687" name="Google Shape;687;p36"/>
          <p:cNvSpPr/>
          <p:nvPr/>
        </p:nvSpPr>
        <p:spPr>
          <a:xfrm>
            <a:off x="3081528" y="182880"/>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a:off x="3072384" y="17883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6"/>
          <p:cNvSpPr/>
          <p:nvPr/>
        </p:nvSpPr>
        <p:spPr>
          <a:xfrm>
            <a:off x="6062578" y="4429877"/>
            <a:ext cx="1491000" cy="1263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6"/>
          <p:cNvSpPr txBox="1"/>
          <p:nvPr/>
        </p:nvSpPr>
        <p:spPr>
          <a:xfrm>
            <a:off x="7467600" y="1316736"/>
            <a:ext cx="1686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LASP Thermal</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Chamber</a:t>
            </a:r>
            <a:endParaRPr sz="1600">
              <a:solidFill>
                <a:srgbClr val="BBBBBB"/>
              </a:solidFill>
              <a:latin typeface="Proxima Nova Extrabold"/>
              <a:ea typeface="Proxima Nova Extrabold"/>
              <a:cs typeface="Proxima Nova Extrabold"/>
              <a:sym typeface="Proxima Nova Extrabold"/>
            </a:endParaRPr>
          </a:p>
        </p:txBody>
      </p:sp>
      <p:sp>
        <p:nvSpPr>
          <p:cNvPr id="691" name="Google Shape;691;p36"/>
          <p:cNvSpPr/>
          <p:nvPr/>
        </p:nvSpPr>
        <p:spPr>
          <a:xfrm>
            <a:off x="158940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6"/>
          <p:cNvSpPr/>
          <p:nvPr/>
        </p:nvSpPr>
        <p:spPr>
          <a:xfrm>
            <a:off x="1604763" y="182913"/>
            <a:ext cx="1481400" cy="1106400"/>
          </a:xfrm>
          <a:prstGeom prst="rect">
            <a:avLst/>
          </a:prstGeom>
          <a:solidFill>
            <a:srgbClr val="B7B7B7"/>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6"/>
          <p:cNvSpPr/>
          <p:nvPr/>
        </p:nvSpPr>
        <p:spPr>
          <a:xfrm>
            <a:off x="9835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6"/>
          <p:cNvSpPr txBox="1"/>
          <p:nvPr/>
        </p:nvSpPr>
        <p:spPr>
          <a:xfrm>
            <a:off x="4544576" y="1318400"/>
            <a:ext cx="14910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Full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Deployment</a:t>
            </a:r>
            <a:endParaRPr sz="1600">
              <a:solidFill>
                <a:srgbClr val="BBBBBB"/>
              </a:solidFill>
              <a:latin typeface="Proxima Nova Extrabold"/>
              <a:ea typeface="Proxima Nova Extrabold"/>
              <a:cs typeface="Proxima Nova Extrabold"/>
              <a:sym typeface="Proxima Nova Extrabold"/>
            </a:endParaRPr>
          </a:p>
        </p:txBody>
      </p:sp>
      <p:sp>
        <p:nvSpPr>
          <p:cNvPr id="695" name="Google Shape;695;p36"/>
          <p:cNvSpPr/>
          <p:nvPr/>
        </p:nvSpPr>
        <p:spPr>
          <a:xfrm>
            <a:off x="4571499"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6"/>
          <p:cNvSpPr/>
          <p:nvPr/>
        </p:nvSpPr>
        <p:spPr>
          <a:xfrm>
            <a:off x="3080418"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6"/>
          <p:cNvSpPr/>
          <p:nvPr/>
        </p:nvSpPr>
        <p:spPr>
          <a:xfrm>
            <a:off x="1589390"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6"/>
          <p:cNvSpPr/>
          <p:nvPr/>
        </p:nvSpPr>
        <p:spPr>
          <a:xfrm>
            <a:off x="98335" y="4429877"/>
            <a:ext cx="1491000" cy="126300"/>
          </a:xfrm>
          <a:prstGeom prst="rect">
            <a:avLst/>
          </a:prstGeom>
          <a:solidFill>
            <a:srgbClr val="CFB87C"/>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6"/>
          <p:cNvSpPr txBox="1"/>
          <p:nvPr/>
        </p:nvSpPr>
        <p:spPr>
          <a:xfrm>
            <a:off x="104200" y="2468880"/>
            <a:ext cx="1418400" cy="17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latin typeface="Proxima Nova"/>
                <a:ea typeface="Proxima Nova"/>
                <a:cs typeface="Proxima Nova"/>
                <a:sym typeface="Proxima Nova"/>
              </a:rPr>
              <a:t>Scheduled</a:t>
            </a:r>
            <a:endParaRPr b="1">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700" name="Google Shape;700;p36"/>
          <p:cNvCxnSpPr/>
          <p:nvPr/>
        </p:nvCxnSpPr>
        <p:spPr>
          <a:xfrm>
            <a:off x="234545"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701" name="Google Shape;701;p36"/>
          <p:cNvCxnSpPr/>
          <p:nvPr/>
        </p:nvCxnSpPr>
        <p:spPr>
          <a:xfrm>
            <a:off x="1714759"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702" name="Google Shape;702;p36"/>
          <p:cNvCxnSpPr/>
          <p:nvPr/>
        </p:nvCxnSpPr>
        <p:spPr>
          <a:xfrm>
            <a:off x="3205788"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703" name="Google Shape;703;p36"/>
          <p:cNvCxnSpPr/>
          <p:nvPr/>
        </p:nvCxnSpPr>
        <p:spPr>
          <a:xfrm>
            <a:off x="4696842"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704" name="Google Shape;704;p36"/>
          <p:cNvCxnSpPr/>
          <p:nvPr/>
        </p:nvCxnSpPr>
        <p:spPr>
          <a:xfrm>
            <a:off x="6218389" y="2058359"/>
            <a:ext cx="1240200" cy="0"/>
          </a:xfrm>
          <a:prstGeom prst="straightConnector1">
            <a:avLst/>
          </a:prstGeom>
          <a:noFill/>
          <a:ln w="9525" cap="flat" cmpd="sng">
            <a:solidFill>
              <a:srgbClr val="595959"/>
            </a:solidFill>
            <a:prstDash val="solid"/>
            <a:round/>
            <a:headEnd type="none" w="med" len="med"/>
            <a:tailEnd type="none" w="med" len="med"/>
          </a:ln>
        </p:spPr>
      </p:cxnSp>
      <p:sp>
        <p:nvSpPr>
          <p:cNvPr id="705" name="Google Shape;705;p36"/>
          <p:cNvSpPr txBox="1"/>
          <p:nvPr/>
        </p:nvSpPr>
        <p:spPr>
          <a:xfrm>
            <a:off x="1625700" y="2468880"/>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706" name="Google Shape;706;p36"/>
          <p:cNvCxnSpPr/>
          <p:nvPr/>
        </p:nvCxnSpPr>
        <p:spPr>
          <a:xfrm>
            <a:off x="7732825" y="2059456"/>
            <a:ext cx="1240200" cy="0"/>
          </a:xfrm>
          <a:prstGeom prst="straightConnector1">
            <a:avLst/>
          </a:prstGeom>
          <a:noFill/>
          <a:ln w="9525" cap="flat" cmpd="sng">
            <a:solidFill>
              <a:srgbClr val="595959"/>
            </a:solidFill>
            <a:prstDash val="solid"/>
            <a:round/>
            <a:headEnd type="none" w="med" len="med"/>
            <a:tailEnd type="none" w="med" len="med"/>
          </a:ln>
        </p:spPr>
      </p:cxnSp>
      <p:sp>
        <p:nvSpPr>
          <p:cNvPr id="707" name="Google Shape;707;p36"/>
          <p:cNvSpPr txBox="1"/>
          <p:nvPr/>
        </p:nvSpPr>
        <p:spPr>
          <a:xfrm>
            <a:off x="31472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Scheduled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b="1">
                <a:solidFill>
                  <a:srgbClr val="BBBBBB"/>
                </a:solidFill>
                <a:latin typeface="Proxima Nova"/>
                <a:ea typeface="Proxima Nova"/>
                <a:cs typeface="Proxima Nova"/>
                <a:sym typeface="Proxima Nova"/>
              </a:rPr>
              <a:t>Processed</a:t>
            </a:r>
            <a:endParaRPr b="1">
              <a:solidFill>
                <a:srgbClr val="BBBBBB"/>
              </a:solidFill>
              <a:latin typeface="Proxima Nova"/>
              <a:ea typeface="Proxima Nova"/>
              <a:cs typeface="Proxima Nova"/>
              <a:sym typeface="Proxima Nova"/>
            </a:endParaRPr>
          </a:p>
        </p:txBody>
      </p:sp>
      <p:sp>
        <p:nvSpPr>
          <p:cNvPr id="708" name="Google Shape;708;p36"/>
          <p:cNvSpPr txBox="1"/>
          <p:nvPr/>
        </p:nvSpPr>
        <p:spPr>
          <a:xfrm>
            <a:off x="4696850" y="2465825"/>
            <a:ext cx="1418400" cy="16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709" name="Google Shape;709;p36"/>
          <p:cNvSpPr txBox="1"/>
          <p:nvPr/>
        </p:nvSpPr>
        <p:spPr>
          <a:xfrm>
            <a:off x="61293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710" name="Google Shape;710;p36"/>
          <p:cNvSpPr txBox="1"/>
          <p:nvPr/>
        </p:nvSpPr>
        <p:spPr>
          <a:xfrm>
            <a:off x="7614425"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711" name="Google Shape;711;p36"/>
          <p:cNvSpPr txBox="1"/>
          <p:nvPr/>
        </p:nvSpPr>
        <p:spPr>
          <a:xfrm>
            <a:off x="6150638" y="1316736"/>
            <a:ext cx="14184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Mass /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Dimension</a:t>
            </a:r>
            <a:endParaRPr sz="1600">
              <a:solidFill>
                <a:srgbClr val="BBBBBB"/>
              </a:solidFill>
              <a:latin typeface="Proxima Nova Extrabold"/>
              <a:ea typeface="Proxima Nova Extrabold"/>
              <a:cs typeface="Proxima Nova Extrabold"/>
              <a:sym typeface="Proxima Nova Extrabold"/>
            </a:endParaRPr>
          </a:p>
        </p:txBody>
      </p:sp>
      <p:sp>
        <p:nvSpPr>
          <p:cNvPr id="712" name="Google Shape;712;p36"/>
          <p:cNvSpPr/>
          <p:nvPr/>
        </p:nvSpPr>
        <p:spPr>
          <a:xfrm rot="3600779">
            <a:off x="6604897" y="595919"/>
            <a:ext cx="959777" cy="251211"/>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3" name="Google Shape;713;p36"/>
          <p:cNvCxnSpPr>
            <a:stCxn id="712" idx="1"/>
          </p:cNvCxnSpPr>
          <p:nvPr/>
        </p:nvCxnSpPr>
        <p:spPr>
          <a:xfrm>
            <a:off x="6844935" y="305874"/>
            <a:ext cx="0" cy="0"/>
          </a:xfrm>
          <a:prstGeom prst="straightConnector1">
            <a:avLst/>
          </a:prstGeom>
          <a:noFill/>
          <a:ln w="9525" cap="flat" cmpd="sng">
            <a:solidFill>
              <a:schemeClr val="dk2"/>
            </a:solidFill>
            <a:prstDash val="solid"/>
            <a:round/>
            <a:headEnd type="none" w="med" len="med"/>
            <a:tailEnd type="none" w="med" len="med"/>
          </a:ln>
        </p:spPr>
      </p:cxnSp>
      <p:cxnSp>
        <p:nvCxnSpPr>
          <p:cNvPr id="714" name="Google Shape;714;p36"/>
          <p:cNvCxnSpPr/>
          <p:nvPr/>
        </p:nvCxnSpPr>
        <p:spPr>
          <a:xfrm rot="3568218">
            <a:off x="6910204" y="2873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715" name="Google Shape;715;p36"/>
          <p:cNvCxnSpPr/>
          <p:nvPr/>
        </p:nvCxnSpPr>
        <p:spPr>
          <a:xfrm rot="3568218">
            <a:off x="7009228" y="411271"/>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716" name="Google Shape;716;p36"/>
          <p:cNvCxnSpPr/>
          <p:nvPr/>
        </p:nvCxnSpPr>
        <p:spPr>
          <a:xfrm rot="3568218">
            <a:off x="7062604" y="5159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717" name="Google Shape;717;p36"/>
          <p:cNvCxnSpPr/>
          <p:nvPr/>
        </p:nvCxnSpPr>
        <p:spPr>
          <a:xfrm rot="3568218">
            <a:off x="7146317" y="639798"/>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718" name="Google Shape;718;p36"/>
          <p:cNvCxnSpPr/>
          <p:nvPr/>
        </p:nvCxnSpPr>
        <p:spPr>
          <a:xfrm rot="3568218">
            <a:off x="7193668" y="7445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719" name="Google Shape;719;p36"/>
          <p:cNvCxnSpPr/>
          <p:nvPr/>
        </p:nvCxnSpPr>
        <p:spPr>
          <a:xfrm rot="3568218">
            <a:off x="7283548" y="868471"/>
            <a:ext cx="13583" cy="137084"/>
          </a:xfrm>
          <a:prstGeom prst="straightConnector1">
            <a:avLst/>
          </a:prstGeom>
          <a:noFill/>
          <a:ln w="28575" cap="flat" cmpd="sng">
            <a:solidFill>
              <a:schemeClr val="lt1"/>
            </a:solidFill>
            <a:prstDash val="solid"/>
            <a:round/>
            <a:headEnd type="none" w="med" len="med"/>
            <a:tailEnd type="none" w="med" len="med"/>
          </a:ln>
        </p:spPr>
      </p:cxnSp>
      <p:sp>
        <p:nvSpPr>
          <p:cNvPr id="720" name="Google Shape;720;p36"/>
          <p:cNvSpPr/>
          <p:nvPr/>
        </p:nvSpPr>
        <p:spPr>
          <a:xfrm>
            <a:off x="6175978" y="656418"/>
            <a:ext cx="623100" cy="530400"/>
          </a:xfrm>
          <a:prstGeom prst="trapezoid">
            <a:avLst>
              <a:gd name="adj"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6"/>
          <p:cNvSpPr/>
          <p:nvPr/>
        </p:nvSpPr>
        <p:spPr>
          <a:xfrm>
            <a:off x="6364224" y="475488"/>
            <a:ext cx="279300" cy="360000"/>
          </a:xfrm>
          <a:prstGeom prst="blockArc">
            <a:avLst>
              <a:gd name="adj1" fmla="val 10800000"/>
              <a:gd name="adj2" fmla="val 0"/>
              <a:gd name="adj3"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7798231" y="848975"/>
            <a:ext cx="365700" cy="3657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p:nvPr/>
        </p:nvSpPr>
        <p:spPr>
          <a:xfrm rot="-2700000">
            <a:off x="7786688" y="621188"/>
            <a:ext cx="1005840" cy="219456"/>
          </a:xfrm>
          <a:prstGeom prst="flowChartProcess">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6"/>
          <p:cNvSpPr/>
          <p:nvPr/>
        </p:nvSpPr>
        <p:spPr>
          <a:xfrm>
            <a:off x="7815781" y="864636"/>
            <a:ext cx="329100" cy="329100"/>
          </a:xfrm>
          <a:prstGeom prst="ellipse">
            <a:avLst/>
          </a:prstGeom>
          <a:solidFill>
            <a:srgbClr val="BBBBBB"/>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6"/>
          <p:cNvSpPr/>
          <p:nvPr/>
        </p:nvSpPr>
        <p:spPr>
          <a:xfrm>
            <a:off x="8556445" y="242844"/>
            <a:ext cx="219600" cy="2196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6"/>
          <p:cNvSpPr/>
          <p:nvPr/>
        </p:nvSpPr>
        <p:spPr>
          <a:xfrm rot="-2700000">
            <a:off x="7792573" y="633794"/>
            <a:ext cx="1014984" cy="173736"/>
          </a:xfrm>
          <a:prstGeom prst="flowChartProcess">
            <a:avLst/>
          </a:prstGeom>
          <a:solidFill>
            <a:srgbClr val="BBBBBB"/>
          </a:solidFill>
          <a:ln w="2857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7" name="Google Shape;727;p36"/>
          <p:cNvCxnSpPr/>
          <p:nvPr/>
        </p:nvCxnSpPr>
        <p:spPr>
          <a:xfrm>
            <a:off x="8141322" y="8160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728" name="Google Shape;728;p36"/>
          <p:cNvSpPr/>
          <p:nvPr/>
        </p:nvSpPr>
        <p:spPr>
          <a:xfrm>
            <a:off x="3622125" y="1099925"/>
            <a:ext cx="493800" cy="1554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6"/>
          <p:cNvSpPr/>
          <p:nvPr/>
        </p:nvSpPr>
        <p:spPr>
          <a:xfrm>
            <a:off x="3622125" y="713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6"/>
          <p:cNvSpPr/>
          <p:nvPr/>
        </p:nvSpPr>
        <p:spPr>
          <a:xfrm>
            <a:off x="3622125" y="332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1" name="Google Shape;731;p36"/>
          <p:cNvCxnSpPr/>
          <p:nvPr/>
        </p:nvCxnSpPr>
        <p:spPr>
          <a:xfrm flipH="1">
            <a:off x="3420481" y="4526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732" name="Google Shape;732;p36"/>
          <p:cNvCxnSpPr/>
          <p:nvPr/>
        </p:nvCxnSpPr>
        <p:spPr>
          <a:xfrm rot="5400000" flipH="1">
            <a:off x="3412931" y="5801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733" name="Google Shape;733;p36"/>
          <p:cNvCxnSpPr/>
          <p:nvPr/>
        </p:nvCxnSpPr>
        <p:spPr>
          <a:xfrm flipH="1">
            <a:off x="3419190" y="709841"/>
            <a:ext cx="140700" cy="128100"/>
          </a:xfrm>
          <a:prstGeom prst="straightConnector1">
            <a:avLst/>
          </a:prstGeom>
          <a:noFill/>
          <a:ln w="19050" cap="flat" cmpd="sng">
            <a:solidFill>
              <a:schemeClr val="lt1"/>
            </a:solidFill>
            <a:prstDash val="solid"/>
            <a:round/>
            <a:headEnd type="none" w="med" len="med"/>
            <a:tailEnd type="none" w="med" len="med"/>
          </a:ln>
        </p:spPr>
      </p:cxnSp>
      <p:sp>
        <p:nvSpPr>
          <p:cNvPr id="734" name="Google Shape;734;p36"/>
          <p:cNvSpPr/>
          <p:nvPr/>
        </p:nvSpPr>
        <p:spPr>
          <a:xfrm>
            <a:off x="97277" y="173186"/>
            <a:ext cx="1491000" cy="1102200"/>
          </a:xfrm>
          <a:prstGeom prst="rect">
            <a:avLst/>
          </a:prstGeom>
          <a:solidFill>
            <a:srgbClr val="CFB87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6"/>
          <p:cNvSpPr/>
          <p:nvPr/>
        </p:nvSpPr>
        <p:spPr>
          <a:xfrm rot="3578380">
            <a:off x="256516" y="511491"/>
            <a:ext cx="1080442" cy="551584"/>
          </a:xfrm>
          <a:custGeom>
            <a:avLst/>
            <a:gdLst/>
            <a:ahLst/>
            <a:cxnLst/>
            <a:rect l="l" t="t" r="r" b="b"/>
            <a:pathLst>
              <a:path w="170123" h="66256" extrusionOk="0">
                <a:moveTo>
                  <a:pt x="0" y="7987"/>
                </a:moveTo>
                <a:cubicBezTo>
                  <a:pt x="781" y="7050"/>
                  <a:pt x="2109" y="3457"/>
                  <a:pt x="4687" y="2363"/>
                </a:cubicBezTo>
                <a:cubicBezTo>
                  <a:pt x="7265" y="1270"/>
                  <a:pt x="12107" y="1114"/>
                  <a:pt x="15466" y="1426"/>
                </a:cubicBezTo>
                <a:cubicBezTo>
                  <a:pt x="18825" y="1739"/>
                  <a:pt x="21871" y="1426"/>
                  <a:pt x="24839" y="4238"/>
                </a:cubicBezTo>
                <a:cubicBezTo>
                  <a:pt x="27807" y="7050"/>
                  <a:pt x="31322" y="13298"/>
                  <a:pt x="33275" y="18297"/>
                </a:cubicBezTo>
                <a:cubicBezTo>
                  <a:pt x="35228" y="23296"/>
                  <a:pt x="35853" y="28842"/>
                  <a:pt x="36556" y="34232"/>
                </a:cubicBezTo>
                <a:cubicBezTo>
                  <a:pt x="37259" y="39622"/>
                  <a:pt x="37962" y="46261"/>
                  <a:pt x="37493" y="50635"/>
                </a:cubicBezTo>
                <a:cubicBezTo>
                  <a:pt x="37024" y="55009"/>
                  <a:pt x="35463" y="57977"/>
                  <a:pt x="33744" y="60476"/>
                </a:cubicBezTo>
                <a:cubicBezTo>
                  <a:pt x="32026" y="62976"/>
                  <a:pt x="29213" y="64929"/>
                  <a:pt x="27182" y="65632"/>
                </a:cubicBezTo>
                <a:cubicBezTo>
                  <a:pt x="25151" y="66335"/>
                  <a:pt x="23199" y="66647"/>
                  <a:pt x="21559" y="64694"/>
                </a:cubicBezTo>
                <a:cubicBezTo>
                  <a:pt x="19919" y="62741"/>
                  <a:pt x="18044" y="58914"/>
                  <a:pt x="17341" y="53915"/>
                </a:cubicBezTo>
                <a:cubicBezTo>
                  <a:pt x="16638" y="48916"/>
                  <a:pt x="16638" y="40636"/>
                  <a:pt x="17341" y="34700"/>
                </a:cubicBezTo>
                <a:cubicBezTo>
                  <a:pt x="18044" y="28764"/>
                  <a:pt x="19450" y="23140"/>
                  <a:pt x="21559" y="18297"/>
                </a:cubicBezTo>
                <a:cubicBezTo>
                  <a:pt x="23668" y="13454"/>
                  <a:pt x="27182" y="8456"/>
                  <a:pt x="29994" y="5644"/>
                </a:cubicBezTo>
                <a:cubicBezTo>
                  <a:pt x="32806" y="2832"/>
                  <a:pt x="35540" y="1973"/>
                  <a:pt x="38430" y="1426"/>
                </a:cubicBezTo>
                <a:cubicBezTo>
                  <a:pt x="41320" y="879"/>
                  <a:pt x="44133" y="723"/>
                  <a:pt x="47335" y="2363"/>
                </a:cubicBezTo>
                <a:cubicBezTo>
                  <a:pt x="50538" y="4003"/>
                  <a:pt x="55224" y="8065"/>
                  <a:pt x="57645" y="11267"/>
                </a:cubicBezTo>
                <a:cubicBezTo>
                  <a:pt x="60066" y="14470"/>
                  <a:pt x="60770" y="17985"/>
                  <a:pt x="61863" y="21578"/>
                </a:cubicBezTo>
                <a:cubicBezTo>
                  <a:pt x="62957" y="25171"/>
                  <a:pt x="63737" y="28218"/>
                  <a:pt x="64206" y="32826"/>
                </a:cubicBezTo>
                <a:cubicBezTo>
                  <a:pt x="64675" y="37435"/>
                  <a:pt x="65066" y="44777"/>
                  <a:pt x="64675" y="49229"/>
                </a:cubicBezTo>
                <a:cubicBezTo>
                  <a:pt x="64285" y="53681"/>
                  <a:pt x="63347" y="56883"/>
                  <a:pt x="61863" y="59539"/>
                </a:cubicBezTo>
                <a:cubicBezTo>
                  <a:pt x="60379" y="62195"/>
                  <a:pt x="57567" y="64616"/>
                  <a:pt x="55770" y="65163"/>
                </a:cubicBezTo>
                <a:cubicBezTo>
                  <a:pt x="53974" y="65710"/>
                  <a:pt x="52412" y="64851"/>
                  <a:pt x="51084" y="62820"/>
                </a:cubicBezTo>
                <a:cubicBezTo>
                  <a:pt x="49756" y="60789"/>
                  <a:pt x="48662" y="56103"/>
                  <a:pt x="47803" y="52978"/>
                </a:cubicBezTo>
                <a:cubicBezTo>
                  <a:pt x="46944" y="49854"/>
                  <a:pt x="45929" y="47979"/>
                  <a:pt x="45929" y="44073"/>
                </a:cubicBezTo>
                <a:cubicBezTo>
                  <a:pt x="45929" y="40168"/>
                  <a:pt x="46710" y="34544"/>
                  <a:pt x="47803" y="29545"/>
                </a:cubicBezTo>
                <a:cubicBezTo>
                  <a:pt x="48897" y="24546"/>
                  <a:pt x="50381" y="18219"/>
                  <a:pt x="52490" y="14079"/>
                </a:cubicBezTo>
                <a:cubicBezTo>
                  <a:pt x="54599" y="9939"/>
                  <a:pt x="58036" y="6815"/>
                  <a:pt x="60457" y="4706"/>
                </a:cubicBezTo>
                <a:cubicBezTo>
                  <a:pt x="62878" y="2597"/>
                  <a:pt x="63894" y="1660"/>
                  <a:pt x="67018" y="1426"/>
                </a:cubicBezTo>
                <a:cubicBezTo>
                  <a:pt x="70142" y="1192"/>
                  <a:pt x="75922" y="1660"/>
                  <a:pt x="79203" y="3300"/>
                </a:cubicBezTo>
                <a:cubicBezTo>
                  <a:pt x="82484" y="4940"/>
                  <a:pt x="84749" y="8221"/>
                  <a:pt x="86702" y="11267"/>
                </a:cubicBezTo>
                <a:cubicBezTo>
                  <a:pt x="88655" y="14313"/>
                  <a:pt x="89592" y="17048"/>
                  <a:pt x="90920" y="21578"/>
                </a:cubicBezTo>
                <a:cubicBezTo>
                  <a:pt x="92248" y="26109"/>
                  <a:pt x="94279" y="33217"/>
                  <a:pt x="94669" y="38450"/>
                </a:cubicBezTo>
                <a:cubicBezTo>
                  <a:pt x="95060" y="43683"/>
                  <a:pt x="94044" y="48995"/>
                  <a:pt x="93263" y="52978"/>
                </a:cubicBezTo>
                <a:cubicBezTo>
                  <a:pt x="92482" y="56962"/>
                  <a:pt x="91622" y="60164"/>
                  <a:pt x="89982" y="62351"/>
                </a:cubicBezTo>
                <a:cubicBezTo>
                  <a:pt x="88342" y="64538"/>
                  <a:pt x="85842" y="66725"/>
                  <a:pt x="83421" y="66100"/>
                </a:cubicBezTo>
                <a:cubicBezTo>
                  <a:pt x="81000" y="65475"/>
                  <a:pt x="77094" y="62117"/>
                  <a:pt x="75454" y="58602"/>
                </a:cubicBezTo>
                <a:cubicBezTo>
                  <a:pt x="73814" y="55087"/>
                  <a:pt x="73657" y="49620"/>
                  <a:pt x="73579" y="45011"/>
                </a:cubicBezTo>
                <a:cubicBezTo>
                  <a:pt x="73501" y="40403"/>
                  <a:pt x="73735" y="36263"/>
                  <a:pt x="74985" y="30951"/>
                </a:cubicBezTo>
                <a:cubicBezTo>
                  <a:pt x="76235" y="25640"/>
                  <a:pt x="78266" y="17907"/>
                  <a:pt x="81078" y="13142"/>
                </a:cubicBezTo>
                <a:cubicBezTo>
                  <a:pt x="83890" y="8377"/>
                  <a:pt x="88186" y="4238"/>
                  <a:pt x="91857" y="2363"/>
                </a:cubicBezTo>
                <a:cubicBezTo>
                  <a:pt x="95528" y="488"/>
                  <a:pt x="99746" y="957"/>
                  <a:pt x="103105" y="1894"/>
                </a:cubicBezTo>
                <a:cubicBezTo>
                  <a:pt x="106464" y="2831"/>
                  <a:pt x="109432" y="5331"/>
                  <a:pt x="112009" y="7987"/>
                </a:cubicBezTo>
                <a:cubicBezTo>
                  <a:pt x="114587" y="10643"/>
                  <a:pt x="117008" y="14783"/>
                  <a:pt x="118570" y="17829"/>
                </a:cubicBezTo>
                <a:cubicBezTo>
                  <a:pt x="120132" y="20875"/>
                  <a:pt x="120523" y="22359"/>
                  <a:pt x="121382" y="26264"/>
                </a:cubicBezTo>
                <a:cubicBezTo>
                  <a:pt x="122241" y="30169"/>
                  <a:pt x="123726" y="36496"/>
                  <a:pt x="123726" y="41261"/>
                </a:cubicBezTo>
                <a:cubicBezTo>
                  <a:pt x="123726" y="46026"/>
                  <a:pt x="122398" y="51182"/>
                  <a:pt x="121382" y="54853"/>
                </a:cubicBezTo>
                <a:cubicBezTo>
                  <a:pt x="120367" y="58524"/>
                  <a:pt x="119664" y="61648"/>
                  <a:pt x="117633" y="63288"/>
                </a:cubicBezTo>
                <a:cubicBezTo>
                  <a:pt x="115602" y="64928"/>
                  <a:pt x="111540" y="66022"/>
                  <a:pt x="109197" y="64694"/>
                </a:cubicBezTo>
                <a:cubicBezTo>
                  <a:pt x="106854" y="63366"/>
                  <a:pt x="104510" y="59695"/>
                  <a:pt x="103573" y="55321"/>
                </a:cubicBezTo>
                <a:cubicBezTo>
                  <a:pt x="102636" y="50947"/>
                  <a:pt x="103026" y="43996"/>
                  <a:pt x="103573" y="38450"/>
                </a:cubicBezTo>
                <a:cubicBezTo>
                  <a:pt x="104120" y="32904"/>
                  <a:pt x="104901" y="27359"/>
                  <a:pt x="106854" y="22047"/>
                </a:cubicBezTo>
                <a:cubicBezTo>
                  <a:pt x="108807" y="16736"/>
                  <a:pt x="111619" y="10252"/>
                  <a:pt x="115290" y="6581"/>
                </a:cubicBezTo>
                <a:cubicBezTo>
                  <a:pt x="118961" y="2910"/>
                  <a:pt x="124819" y="98"/>
                  <a:pt x="128881" y="20"/>
                </a:cubicBezTo>
                <a:cubicBezTo>
                  <a:pt x="132943" y="-58"/>
                  <a:pt x="136458" y="2832"/>
                  <a:pt x="139660" y="6112"/>
                </a:cubicBezTo>
                <a:cubicBezTo>
                  <a:pt x="142863" y="9393"/>
                  <a:pt x="146065" y="15173"/>
                  <a:pt x="148096" y="19703"/>
                </a:cubicBezTo>
                <a:cubicBezTo>
                  <a:pt x="150127" y="24233"/>
                  <a:pt x="151298" y="28139"/>
                  <a:pt x="151845" y="33294"/>
                </a:cubicBezTo>
                <a:cubicBezTo>
                  <a:pt x="152392" y="38449"/>
                  <a:pt x="152079" y="45948"/>
                  <a:pt x="151376" y="50635"/>
                </a:cubicBezTo>
                <a:cubicBezTo>
                  <a:pt x="150673" y="55322"/>
                  <a:pt x="149658" y="58915"/>
                  <a:pt x="147627" y="61414"/>
                </a:cubicBezTo>
                <a:cubicBezTo>
                  <a:pt x="145596" y="63914"/>
                  <a:pt x="141534" y="66413"/>
                  <a:pt x="139191" y="65632"/>
                </a:cubicBezTo>
                <a:cubicBezTo>
                  <a:pt x="136848" y="64851"/>
                  <a:pt x="134582" y="61257"/>
                  <a:pt x="133567" y="56727"/>
                </a:cubicBezTo>
                <a:cubicBezTo>
                  <a:pt x="132552" y="52197"/>
                  <a:pt x="132630" y="44621"/>
                  <a:pt x="133099" y="38450"/>
                </a:cubicBezTo>
                <a:cubicBezTo>
                  <a:pt x="133568" y="32279"/>
                  <a:pt x="134348" y="25405"/>
                  <a:pt x="136379" y="19703"/>
                </a:cubicBezTo>
                <a:cubicBezTo>
                  <a:pt x="138410" y="14001"/>
                  <a:pt x="142472" y="7284"/>
                  <a:pt x="145284" y="4238"/>
                </a:cubicBezTo>
                <a:cubicBezTo>
                  <a:pt x="148096" y="1192"/>
                  <a:pt x="150595" y="1895"/>
                  <a:pt x="153251" y="1426"/>
                </a:cubicBezTo>
                <a:cubicBezTo>
                  <a:pt x="155907" y="957"/>
                  <a:pt x="158406" y="411"/>
                  <a:pt x="161218" y="1426"/>
                </a:cubicBezTo>
                <a:cubicBezTo>
                  <a:pt x="164030" y="2441"/>
                  <a:pt x="168639" y="6503"/>
                  <a:pt x="170123" y="7518"/>
                </a:cubicBezTo>
              </a:path>
            </a:pathLst>
          </a:custGeom>
          <a:noFill/>
          <a:ln w="28575" cap="flat" cmpd="sng">
            <a:solidFill>
              <a:schemeClr val="lt1"/>
            </a:solidFill>
            <a:prstDash val="solid"/>
            <a:round/>
            <a:headEnd type="none" w="med" len="med"/>
            <a:tailEnd type="none" w="med" len="med"/>
          </a:ln>
        </p:spPr>
      </p:sp>
      <p:cxnSp>
        <p:nvCxnSpPr>
          <p:cNvPr id="736" name="Google Shape;736;p36"/>
          <p:cNvCxnSpPr/>
          <p:nvPr/>
        </p:nvCxnSpPr>
        <p:spPr>
          <a:xfrm rot="5400000" flipH="1">
            <a:off x="3412931" y="836213"/>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737" name="Google Shape;737;p36"/>
          <p:cNvCxnSpPr/>
          <p:nvPr/>
        </p:nvCxnSpPr>
        <p:spPr>
          <a:xfrm flipH="1">
            <a:off x="3301648" y="456563"/>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738" name="Google Shape;738;p36"/>
          <p:cNvCxnSpPr/>
          <p:nvPr/>
        </p:nvCxnSpPr>
        <p:spPr>
          <a:xfrm rot="5400000" flipH="1">
            <a:off x="3295895" y="582109"/>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739" name="Google Shape;739;p36"/>
          <p:cNvCxnSpPr/>
          <p:nvPr/>
        </p:nvCxnSpPr>
        <p:spPr>
          <a:xfrm flipH="1">
            <a:off x="3300318" y="71371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740" name="Google Shape;740;p36"/>
          <p:cNvCxnSpPr/>
          <p:nvPr/>
        </p:nvCxnSpPr>
        <p:spPr>
          <a:xfrm rot="5400000" flipH="1">
            <a:off x="3295895" y="838138"/>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741" name="Google Shape;741;p36"/>
          <p:cNvCxnSpPr/>
          <p:nvPr/>
        </p:nvCxnSpPr>
        <p:spPr>
          <a:xfrm rot="10800000" flipH="1">
            <a:off x="4168998" y="8475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742" name="Google Shape;742;p36"/>
          <p:cNvCxnSpPr/>
          <p:nvPr/>
        </p:nvCxnSpPr>
        <p:spPr>
          <a:xfrm rot="-5400000" flipH="1">
            <a:off x="4176548" y="7200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743" name="Google Shape;743;p36"/>
          <p:cNvCxnSpPr/>
          <p:nvPr/>
        </p:nvCxnSpPr>
        <p:spPr>
          <a:xfrm rot="10800000" flipH="1">
            <a:off x="4170289" y="588028"/>
            <a:ext cx="140700" cy="128100"/>
          </a:xfrm>
          <a:prstGeom prst="straightConnector1">
            <a:avLst/>
          </a:prstGeom>
          <a:noFill/>
          <a:ln w="19050" cap="flat" cmpd="sng">
            <a:solidFill>
              <a:schemeClr val="lt1"/>
            </a:solidFill>
            <a:prstDash val="solid"/>
            <a:round/>
            <a:headEnd type="none" w="med" len="med"/>
            <a:tailEnd type="none" w="med" len="med"/>
          </a:ln>
        </p:spPr>
      </p:cxnSp>
      <p:cxnSp>
        <p:nvCxnSpPr>
          <p:cNvPr id="744" name="Google Shape;744;p36"/>
          <p:cNvCxnSpPr/>
          <p:nvPr/>
        </p:nvCxnSpPr>
        <p:spPr>
          <a:xfrm rot="-5400000" flipH="1">
            <a:off x="4176548" y="464056"/>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745" name="Google Shape;745;p36"/>
          <p:cNvCxnSpPr/>
          <p:nvPr/>
        </p:nvCxnSpPr>
        <p:spPr>
          <a:xfrm rot="10800000" flipH="1">
            <a:off x="4283631" y="843706"/>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746" name="Google Shape;746;p36"/>
          <p:cNvCxnSpPr/>
          <p:nvPr/>
        </p:nvCxnSpPr>
        <p:spPr>
          <a:xfrm rot="-5400000" flipH="1">
            <a:off x="4293584" y="714260"/>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747" name="Google Shape;747;p36"/>
          <p:cNvCxnSpPr/>
          <p:nvPr/>
        </p:nvCxnSpPr>
        <p:spPr>
          <a:xfrm rot="10800000" flipH="1">
            <a:off x="4284961" y="58414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748" name="Google Shape;748;p36"/>
          <p:cNvCxnSpPr/>
          <p:nvPr/>
        </p:nvCxnSpPr>
        <p:spPr>
          <a:xfrm rot="-5400000" flipH="1">
            <a:off x="4293584" y="458231"/>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749" name="Google Shape;749;p36"/>
          <p:cNvCxnSpPr/>
          <p:nvPr/>
        </p:nvCxnSpPr>
        <p:spPr>
          <a:xfrm>
            <a:off x="8254693" y="6909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750" name="Google Shape;750;p36"/>
          <p:cNvCxnSpPr/>
          <p:nvPr/>
        </p:nvCxnSpPr>
        <p:spPr>
          <a:xfrm>
            <a:off x="8492437" y="4623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751" name="Google Shape;751;p36"/>
          <p:cNvCxnSpPr/>
          <p:nvPr/>
        </p:nvCxnSpPr>
        <p:spPr>
          <a:xfrm>
            <a:off x="8369922" y="5874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752" name="Google Shape;752;p3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753" name="Google Shape;753;p36"/>
          <p:cNvSpPr txBox="1"/>
          <p:nvPr/>
        </p:nvSpPr>
        <p:spPr>
          <a:xfrm>
            <a:off x="100550" y="1316725"/>
            <a:ext cx="1491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Cable </a:t>
            </a:r>
            <a:endParaRPr sz="16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Routing</a:t>
            </a:r>
            <a:endParaRPr sz="1600">
              <a:latin typeface="Proxima Nova Extrabold"/>
              <a:ea typeface="Proxima Nova Extrabold"/>
              <a:cs typeface="Proxima Nova Extrabold"/>
              <a:sym typeface="Proxima Nova Extrabold"/>
            </a:endParaRPr>
          </a:p>
        </p:txBody>
      </p:sp>
      <p:sp>
        <p:nvSpPr>
          <p:cNvPr id="754" name="Google Shape;754;p36"/>
          <p:cNvSpPr txBox="1"/>
          <p:nvPr/>
        </p:nvSpPr>
        <p:spPr>
          <a:xfrm>
            <a:off x="1554800" y="1316736"/>
            <a:ext cx="16116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Launch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Environment</a:t>
            </a:r>
            <a:endParaRPr sz="1600">
              <a:solidFill>
                <a:srgbClr val="BBBBBB"/>
              </a:solidFill>
              <a:latin typeface="Proxima Nova Extrabold"/>
              <a:ea typeface="Proxima Nova Extrabold"/>
              <a:cs typeface="Proxima Nova Extrabold"/>
              <a:sym typeface="Proxima Nova Extrabold"/>
            </a:endParaRPr>
          </a:p>
        </p:txBody>
      </p:sp>
      <p:sp>
        <p:nvSpPr>
          <p:cNvPr id="755" name="Google Shape;755;p36"/>
          <p:cNvSpPr txBox="1"/>
          <p:nvPr/>
        </p:nvSpPr>
        <p:spPr>
          <a:xfrm>
            <a:off x="3141850" y="1316736"/>
            <a:ext cx="14184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Resonant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Frequency </a:t>
            </a:r>
            <a:endParaRPr sz="1600">
              <a:solidFill>
                <a:srgbClr val="BBBBBB"/>
              </a:solidFill>
              <a:latin typeface="Proxima Nova Extrabold"/>
              <a:ea typeface="Proxima Nova Extrabold"/>
              <a:cs typeface="Proxima Nova Extrabold"/>
              <a:sym typeface="Proxima Nova Extrabold"/>
            </a:endParaRPr>
          </a:p>
        </p:txBody>
      </p:sp>
      <p:sp>
        <p:nvSpPr>
          <p:cNvPr id="756" name="Google Shape;756;p36"/>
          <p:cNvSpPr/>
          <p:nvPr/>
        </p:nvSpPr>
        <p:spPr>
          <a:xfrm rot="-113499">
            <a:off x="1889187" y="588445"/>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rot="10686501">
            <a:off x="2249500" y="870910"/>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rot="2272146">
            <a:off x="2450536" y="253724"/>
            <a:ext cx="461411" cy="276147"/>
          </a:xfrm>
          <a:prstGeom prst="flowChartExtra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rot="-2870427">
            <a:off x="2057490" y="458223"/>
            <a:ext cx="711404" cy="457046"/>
          </a:xfrm>
          <a:prstGeom prst="flowChartDisplay">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406445" y="503731"/>
            <a:ext cx="183000" cy="171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40104" y="770255"/>
            <a:ext cx="327325" cy="333936"/>
          </a:xfrm>
          <a:custGeom>
            <a:avLst/>
            <a:gdLst/>
            <a:ahLst/>
            <a:cxnLst/>
            <a:rect l="l" t="t" r="r" b="b"/>
            <a:pathLst>
              <a:path w="13093" h="14414" extrusionOk="0">
                <a:moveTo>
                  <a:pt x="3916" y="0"/>
                </a:moveTo>
                <a:cubicBezTo>
                  <a:pt x="2531" y="1732"/>
                  <a:pt x="-967" y="3851"/>
                  <a:pt x="364" y="5625"/>
                </a:cubicBezTo>
                <a:cubicBezTo>
                  <a:pt x="838" y="6256"/>
                  <a:pt x="2101" y="5151"/>
                  <a:pt x="2732" y="5625"/>
                </a:cubicBezTo>
                <a:cubicBezTo>
                  <a:pt x="3730" y="6374"/>
                  <a:pt x="432" y="8619"/>
                  <a:pt x="1548" y="9177"/>
                </a:cubicBezTo>
                <a:cubicBezTo>
                  <a:pt x="2640" y="9723"/>
                  <a:pt x="4085" y="7612"/>
                  <a:pt x="5101" y="8289"/>
                </a:cubicBezTo>
                <a:cubicBezTo>
                  <a:pt x="6277" y="9072"/>
                  <a:pt x="2877" y="10797"/>
                  <a:pt x="3324" y="12137"/>
                </a:cubicBezTo>
                <a:cubicBezTo>
                  <a:pt x="3765" y="13461"/>
                  <a:pt x="6352" y="10708"/>
                  <a:pt x="7469" y="11545"/>
                </a:cubicBezTo>
                <a:cubicBezTo>
                  <a:pt x="8184" y="12081"/>
                  <a:pt x="6325" y="13926"/>
                  <a:pt x="7173" y="14209"/>
                </a:cubicBezTo>
                <a:cubicBezTo>
                  <a:pt x="9630" y="15028"/>
                  <a:pt x="11262" y="11008"/>
                  <a:pt x="13093" y="9177"/>
                </a:cubicBezTo>
              </a:path>
            </a:pathLst>
          </a:custGeom>
          <a:noFill/>
          <a:ln w="19050" cap="flat" cmpd="sng">
            <a:solidFill>
              <a:schemeClr val="lt1"/>
            </a:solidFill>
            <a:prstDash val="solid"/>
            <a:round/>
            <a:headEnd type="none" w="med" len="med"/>
            <a:tailEnd type="none" w="med" len="med"/>
          </a:ln>
        </p:spPr>
      </p:sp>
      <p:sp>
        <p:nvSpPr>
          <p:cNvPr id="762" name="Google Shape;762;p36"/>
          <p:cNvSpPr/>
          <p:nvPr/>
        </p:nvSpPr>
        <p:spPr>
          <a:xfrm>
            <a:off x="2269895" y="639566"/>
            <a:ext cx="183000" cy="171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37"/>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768" name="Google Shape;768;p37"/>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769" name="Google Shape;769;p37"/>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770" name="Google Shape;770;p37"/>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771" name="Google Shape;771;p37"/>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772" name="Google Shape;772;p37"/>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773" name="Google Shape;773;p37"/>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774" name="Google Shape;774;p37"/>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775" name="Google Shape;775;p37"/>
          <p:cNvSpPr txBox="1"/>
          <p:nvPr/>
        </p:nvSpPr>
        <p:spPr>
          <a:xfrm>
            <a:off x="105000" y="66300"/>
            <a:ext cx="37884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Cable Routing Test</a:t>
            </a:r>
            <a:endParaRPr sz="2800">
              <a:latin typeface="Proxima Nova"/>
              <a:ea typeface="Proxima Nova"/>
              <a:cs typeface="Proxima Nova"/>
              <a:sym typeface="Proxima Nova"/>
            </a:endParaRPr>
          </a:p>
        </p:txBody>
      </p:sp>
      <p:sp>
        <p:nvSpPr>
          <p:cNvPr id="776" name="Google Shape;776;p37"/>
          <p:cNvSpPr txBox="1"/>
          <p:nvPr/>
        </p:nvSpPr>
        <p:spPr>
          <a:xfrm>
            <a:off x="105000" y="734800"/>
            <a:ext cx="8595300" cy="6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Proxima Nova"/>
                <a:ea typeface="Proxima Nova"/>
                <a:cs typeface="Proxima Nova"/>
                <a:sym typeface="Proxima Nova"/>
              </a:rPr>
              <a:t>Motivation - Verify that the cable routing design allows for full deployment of the boom and cables are </a:t>
            </a:r>
            <a:endParaRPr b="1">
              <a:solidFill>
                <a:schemeClr val="dk1"/>
              </a:solidFill>
              <a:latin typeface="Proxima Nova"/>
              <a:ea typeface="Proxima Nova"/>
              <a:cs typeface="Proxima Nova"/>
              <a:sym typeface="Proxima Nova"/>
            </a:endParaRPr>
          </a:p>
          <a:p>
            <a:pPr marL="457200" lvl="0" indent="457200" algn="l" rtl="0">
              <a:spcBef>
                <a:spcPts val="0"/>
              </a:spcBef>
              <a:spcAft>
                <a:spcPts val="0"/>
              </a:spcAft>
              <a:buNone/>
            </a:pPr>
            <a:r>
              <a:rPr lang="en" b="1">
                <a:solidFill>
                  <a:schemeClr val="dk1"/>
                </a:solidFill>
                <a:latin typeface="Proxima Nova"/>
                <a:ea typeface="Proxima Nova"/>
                <a:cs typeface="Proxima Nova"/>
                <a:sym typeface="Proxima Nova"/>
              </a:rPr>
              <a:t>  still functioning after deployment</a:t>
            </a:r>
            <a:endParaRPr>
              <a:solidFill>
                <a:schemeClr val="dk1"/>
              </a:solidFill>
              <a:latin typeface="Proxima Nova"/>
              <a:ea typeface="Proxima Nova"/>
              <a:cs typeface="Proxima Nova"/>
              <a:sym typeface="Proxima Nova"/>
            </a:endParaRPr>
          </a:p>
        </p:txBody>
      </p:sp>
      <p:sp>
        <p:nvSpPr>
          <p:cNvPr id="777" name="Google Shape;777;p37"/>
          <p:cNvSpPr/>
          <p:nvPr/>
        </p:nvSpPr>
        <p:spPr>
          <a:xfrm>
            <a:off x="5191624" y="1646261"/>
            <a:ext cx="3822300" cy="399300"/>
          </a:xfrm>
          <a:prstGeom prst="rect">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Proxima Nova"/>
                <a:ea typeface="Proxima Nova"/>
                <a:cs typeface="Proxima Nova"/>
                <a:sym typeface="Proxima Nova"/>
              </a:rPr>
              <a:t>Requirements Under Test</a:t>
            </a:r>
            <a:endParaRPr sz="1600">
              <a:latin typeface="Proxima Nova"/>
              <a:ea typeface="Proxima Nova"/>
              <a:cs typeface="Proxima Nova"/>
              <a:sym typeface="Proxima Nova"/>
            </a:endParaRPr>
          </a:p>
        </p:txBody>
      </p:sp>
      <p:sp>
        <p:nvSpPr>
          <p:cNvPr id="778" name="Google Shape;778;p37"/>
          <p:cNvSpPr/>
          <p:nvPr/>
        </p:nvSpPr>
        <p:spPr>
          <a:xfrm>
            <a:off x="6023498" y="2045539"/>
            <a:ext cx="29901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a:solidFill>
                  <a:schemeClr val="dk1"/>
                </a:solidFill>
                <a:latin typeface="Proxima Nova"/>
                <a:ea typeface="Proxima Nova"/>
                <a:cs typeface="Proxima Nova"/>
                <a:sym typeface="Proxima Nova"/>
              </a:rPr>
              <a:t>Boom shall have capability of routing three-wire power setup</a:t>
            </a:r>
            <a:endParaRPr sz="1100">
              <a:latin typeface="Proxima Nova"/>
              <a:ea typeface="Proxima Nova"/>
              <a:cs typeface="Proxima Nova"/>
              <a:sym typeface="Proxima Nova"/>
            </a:endParaRPr>
          </a:p>
        </p:txBody>
      </p:sp>
      <p:sp>
        <p:nvSpPr>
          <p:cNvPr id="779" name="Google Shape;779;p37"/>
          <p:cNvSpPr/>
          <p:nvPr/>
        </p:nvSpPr>
        <p:spPr>
          <a:xfrm>
            <a:off x="5191888" y="2045539"/>
            <a:ext cx="8334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Proxima Nova"/>
                <a:ea typeface="Proxima Nova"/>
                <a:cs typeface="Proxima Nova"/>
                <a:sym typeface="Proxima Nova"/>
              </a:rPr>
              <a:t>DR_2.1</a:t>
            </a:r>
            <a:endParaRPr sz="1500">
              <a:latin typeface="Proxima Nova"/>
              <a:ea typeface="Proxima Nova"/>
              <a:cs typeface="Proxima Nova"/>
              <a:sym typeface="Proxima Nova"/>
            </a:endParaRPr>
          </a:p>
        </p:txBody>
      </p:sp>
      <p:sp>
        <p:nvSpPr>
          <p:cNvPr id="780" name="Google Shape;780;p37"/>
          <p:cNvSpPr/>
          <p:nvPr/>
        </p:nvSpPr>
        <p:spPr>
          <a:xfrm>
            <a:off x="5191900" y="2529438"/>
            <a:ext cx="8334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Proxima Nova"/>
                <a:ea typeface="Proxima Nova"/>
                <a:cs typeface="Proxima Nova"/>
                <a:sym typeface="Proxima Nova"/>
              </a:rPr>
              <a:t>DR_2.2</a:t>
            </a:r>
            <a:endParaRPr sz="1500">
              <a:latin typeface="Proxima Nova"/>
              <a:ea typeface="Proxima Nova"/>
              <a:cs typeface="Proxima Nova"/>
              <a:sym typeface="Proxima Nova"/>
            </a:endParaRPr>
          </a:p>
        </p:txBody>
      </p:sp>
      <p:sp>
        <p:nvSpPr>
          <p:cNvPr id="781" name="Google Shape;781;p37"/>
          <p:cNvSpPr/>
          <p:nvPr/>
        </p:nvSpPr>
        <p:spPr>
          <a:xfrm>
            <a:off x="5191888" y="3013339"/>
            <a:ext cx="8334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Proxima Nova"/>
                <a:ea typeface="Proxima Nova"/>
                <a:cs typeface="Proxima Nova"/>
                <a:sym typeface="Proxima Nova"/>
              </a:rPr>
              <a:t>FR_2</a:t>
            </a:r>
            <a:endParaRPr sz="1500">
              <a:latin typeface="Proxima Nova"/>
              <a:ea typeface="Proxima Nova"/>
              <a:cs typeface="Proxima Nova"/>
              <a:sym typeface="Proxima Nova"/>
            </a:endParaRPr>
          </a:p>
        </p:txBody>
      </p:sp>
      <p:sp>
        <p:nvSpPr>
          <p:cNvPr id="782" name="Google Shape;782;p37"/>
          <p:cNvSpPr/>
          <p:nvPr/>
        </p:nvSpPr>
        <p:spPr>
          <a:xfrm>
            <a:off x="6025298" y="2529439"/>
            <a:ext cx="29901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Proxima Nova"/>
                <a:ea typeface="Proxima Nova"/>
                <a:cs typeface="Proxima Nova"/>
                <a:sym typeface="Proxima Nova"/>
              </a:rPr>
              <a:t>Boom shall have capability of routing 3 separate differential cables</a:t>
            </a:r>
            <a:endParaRPr sz="1100">
              <a:latin typeface="Proxima Nova"/>
              <a:ea typeface="Proxima Nova"/>
              <a:cs typeface="Proxima Nova"/>
              <a:sym typeface="Proxima Nova"/>
            </a:endParaRPr>
          </a:p>
        </p:txBody>
      </p:sp>
      <p:sp>
        <p:nvSpPr>
          <p:cNvPr id="783" name="Google Shape;783;p37"/>
          <p:cNvSpPr/>
          <p:nvPr/>
        </p:nvSpPr>
        <p:spPr>
          <a:xfrm>
            <a:off x="6025298" y="3013339"/>
            <a:ext cx="29901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a:solidFill>
                  <a:schemeClr val="dk1"/>
                </a:solidFill>
                <a:latin typeface="Proxima Nova"/>
                <a:ea typeface="Proxima Nova"/>
                <a:cs typeface="Proxima Nova"/>
                <a:sym typeface="Proxima Nova"/>
              </a:rPr>
              <a:t>Boom shall provide routing for power and signal cabling</a:t>
            </a:r>
            <a:endParaRPr sz="1100">
              <a:latin typeface="Proxima Nova"/>
              <a:ea typeface="Proxima Nova"/>
              <a:cs typeface="Proxima Nova"/>
              <a:sym typeface="Proxima Nova"/>
            </a:endParaRPr>
          </a:p>
        </p:txBody>
      </p:sp>
      <p:sp>
        <p:nvSpPr>
          <p:cNvPr id="784" name="Google Shape;784;p3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785" name="Google Shape;785;p37"/>
          <p:cNvSpPr txBox="1"/>
          <p:nvPr/>
        </p:nvSpPr>
        <p:spPr>
          <a:xfrm>
            <a:off x="100584" y="1673352"/>
            <a:ext cx="5017800" cy="15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Equipment:</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Sorensen XPH 35-4D Power Supply set as Voltage Supply</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Arduino Due microcontroller (as mock flight computer)</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Keysight 34461A Digital Multimeter</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Keysight 33220A Function/Arbitrary Waveform Generator </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Oscilloscope</a:t>
            </a:r>
            <a:endParaRPr/>
          </a:p>
        </p:txBody>
      </p:sp>
      <p:sp>
        <p:nvSpPr>
          <p:cNvPr id="786" name="Google Shape;786;p37"/>
          <p:cNvSpPr txBox="1"/>
          <p:nvPr/>
        </p:nvSpPr>
        <p:spPr>
          <a:xfrm>
            <a:off x="100575" y="2871216"/>
            <a:ext cx="4975800" cy="15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General Procedure:</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Attach the various equipment to the undeployed boom assembly</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Send deployment command from mock flight computer.</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Check for physical damage to boom and/or cables</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Check for cable functionality with desired equipment</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Restow boom</a:t>
            </a:r>
            <a:endParaRPr/>
          </a:p>
        </p:txBody>
      </p:sp>
      <p:sp>
        <p:nvSpPr>
          <p:cNvPr id="787" name="Google Shape;787;p37"/>
          <p:cNvSpPr txBox="1"/>
          <p:nvPr/>
        </p:nvSpPr>
        <p:spPr>
          <a:xfrm>
            <a:off x="102750" y="1273675"/>
            <a:ext cx="4975800" cy="51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1"/>
                </a:solidFill>
                <a:latin typeface="Proxima Nova"/>
                <a:ea typeface="Proxima Nova"/>
                <a:cs typeface="Proxima Nova"/>
                <a:sym typeface="Proxima Nova"/>
              </a:rPr>
              <a:t>Facilities:</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Electronics Lab, Pilot Room</a:t>
            </a:r>
            <a:endParaRPr sz="1300">
              <a:solidFill>
                <a:schemeClr val="dk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38"/>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793" name="Google Shape;793;p38"/>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794" name="Google Shape;794;p38"/>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795" name="Google Shape;795;p38"/>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796" name="Google Shape;796;p38"/>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797" name="Google Shape;797;p38"/>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798" name="Google Shape;798;p38"/>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799" name="Google Shape;799;p38"/>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800" name="Google Shape;800;p38"/>
          <p:cNvSpPr txBox="1"/>
          <p:nvPr/>
        </p:nvSpPr>
        <p:spPr>
          <a:xfrm>
            <a:off x="105000" y="66300"/>
            <a:ext cx="37884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Cable Routing Test</a:t>
            </a:r>
            <a:endParaRPr sz="2800">
              <a:latin typeface="Proxima Nova"/>
              <a:ea typeface="Proxima Nova"/>
              <a:cs typeface="Proxima Nova"/>
              <a:sym typeface="Proxima Nova"/>
            </a:endParaRPr>
          </a:p>
        </p:txBody>
      </p:sp>
      <p:sp>
        <p:nvSpPr>
          <p:cNvPr id="801" name="Google Shape;801;p38"/>
          <p:cNvSpPr txBox="1"/>
          <p:nvPr/>
        </p:nvSpPr>
        <p:spPr>
          <a:xfrm>
            <a:off x="6798700" y="451450"/>
            <a:ext cx="2082000" cy="381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r>
              <a:rPr lang="en">
                <a:solidFill>
                  <a:srgbClr val="FF0000"/>
                </a:solidFill>
                <a:latin typeface="Proxima Nova"/>
                <a:ea typeface="Proxima Nova"/>
                <a:cs typeface="Proxima Nova"/>
                <a:sym typeface="Proxima Nova"/>
              </a:rPr>
              <a:t>IMAGES</a:t>
            </a:r>
            <a:endParaRPr>
              <a:solidFill>
                <a:srgbClr val="FF0000"/>
              </a:solidFill>
              <a:latin typeface="Proxima Nova"/>
              <a:ea typeface="Proxima Nova"/>
              <a:cs typeface="Proxima Nova"/>
              <a:sym typeface="Proxima Nova"/>
            </a:endParaRPr>
          </a:p>
        </p:txBody>
      </p:sp>
      <p:sp>
        <p:nvSpPr>
          <p:cNvPr id="802" name="Google Shape;802;p38"/>
          <p:cNvSpPr txBox="1"/>
          <p:nvPr/>
        </p:nvSpPr>
        <p:spPr>
          <a:xfrm>
            <a:off x="102750" y="738450"/>
            <a:ext cx="5708400" cy="23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roxima Nova"/>
                <a:ea typeface="Proxima Nova"/>
                <a:cs typeface="Proxima Nova"/>
                <a:sym typeface="Proxima Nova"/>
              </a:rPr>
              <a:t>Expected Key Outcomes:</a:t>
            </a:r>
            <a:endParaRPr sz="1300" b="1">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There is no physical damage to either the 3 differential signal cables or 3-wire power setup</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The differential signal cables and 3-wire power setup remains connected to boom structure during and after deployment</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Differential signal cables can properly transfer data</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3-wire power setup is capable of distributing power to instrument</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b="1">
                <a:latin typeface="Proxima Nova"/>
                <a:ea typeface="Proxima Nova"/>
                <a:cs typeface="Proxima Nova"/>
                <a:sym typeface="Proxima Nova"/>
              </a:rPr>
              <a:t>All design requirements tied to FR 2 pass, therefore this FR passes.</a:t>
            </a:r>
            <a:endParaRPr sz="1300" b="1">
              <a:latin typeface="Proxima Nova"/>
              <a:ea typeface="Proxima Nova"/>
              <a:cs typeface="Proxima Nova"/>
              <a:sym typeface="Proxima Nova"/>
            </a:endParaRPr>
          </a:p>
        </p:txBody>
      </p:sp>
      <p:sp>
        <p:nvSpPr>
          <p:cNvPr id="803" name="Google Shape;803;p3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804" name="Google Shape;804;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97588" y="3718726"/>
            <a:ext cx="8948822" cy="959651"/>
          </a:xfrm>
          <a:prstGeom prst="rect">
            <a:avLst/>
          </a:prstGeom>
          <a:noFill/>
          <a:ln>
            <a:noFill/>
          </a:ln>
        </p:spPr>
      </p:pic>
      <p:pic>
        <p:nvPicPr>
          <p:cNvPr id="805" name="Google Shape;805;p3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504375" y="217550"/>
            <a:ext cx="2519703" cy="335960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39"/>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9"/>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9"/>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endParaRPr>
          </a:p>
        </p:txBody>
      </p:sp>
      <p:sp>
        <p:nvSpPr>
          <p:cNvPr id="813" name="Google Shape;813;p39"/>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815" name="Google Shape;815;p39"/>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816" name="Google Shape;816;p39"/>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817" name="Google Shape;817;p39"/>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818" name="Google Shape;818;p39"/>
          <p:cNvSpPr/>
          <p:nvPr/>
        </p:nvSpPr>
        <p:spPr>
          <a:xfrm>
            <a:off x="7553599" y="173774"/>
            <a:ext cx="1491000" cy="43824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7553609" y="4429877"/>
            <a:ext cx="1491000" cy="1263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7553653" y="17883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606254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6053328" y="172261"/>
            <a:ext cx="1491000" cy="1102200"/>
          </a:xfrm>
          <a:prstGeom prst="rect">
            <a:avLst/>
          </a:prstGeom>
          <a:solidFill>
            <a:srgbClr val="BBBBBB"/>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9"/>
          <p:cNvSpPr/>
          <p:nvPr/>
        </p:nvSpPr>
        <p:spPr>
          <a:xfrm>
            <a:off x="457149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9"/>
          <p:cNvSpPr/>
          <p:nvPr/>
        </p:nvSpPr>
        <p:spPr>
          <a:xfrm>
            <a:off x="4557413" y="16828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5" name="Google Shape;825;p39"/>
          <p:cNvCxnSpPr/>
          <p:nvPr/>
        </p:nvCxnSpPr>
        <p:spPr>
          <a:xfrm rot="10800000" flipH="1">
            <a:off x="4557423" y="165391"/>
            <a:ext cx="623100" cy="887700"/>
          </a:xfrm>
          <a:prstGeom prst="straightConnector1">
            <a:avLst/>
          </a:prstGeom>
          <a:noFill/>
          <a:ln w="28575" cap="flat" cmpd="sng">
            <a:solidFill>
              <a:srgbClr val="FFFFFF"/>
            </a:solidFill>
            <a:prstDash val="solid"/>
            <a:round/>
            <a:headEnd type="none" w="med" len="med"/>
            <a:tailEnd type="none" w="med" len="med"/>
          </a:ln>
        </p:spPr>
      </p:cxnSp>
      <p:cxnSp>
        <p:nvCxnSpPr>
          <p:cNvPr id="826" name="Google Shape;826;p39"/>
          <p:cNvCxnSpPr/>
          <p:nvPr/>
        </p:nvCxnSpPr>
        <p:spPr>
          <a:xfrm rot="10800000" flipH="1">
            <a:off x="499136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827" name="Google Shape;827;p39"/>
          <p:cNvCxnSpPr/>
          <p:nvPr/>
        </p:nvCxnSpPr>
        <p:spPr>
          <a:xfrm rot="10800000" flipH="1">
            <a:off x="4676682" y="168006"/>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828" name="Google Shape;828;p39"/>
          <p:cNvCxnSpPr/>
          <p:nvPr/>
        </p:nvCxnSpPr>
        <p:spPr>
          <a:xfrm rot="10800000" flipH="1">
            <a:off x="527805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829" name="Google Shape;829;p39"/>
          <p:cNvCxnSpPr/>
          <p:nvPr/>
        </p:nvCxnSpPr>
        <p:spPr>
          <a:xfrm rot="10800000" flipH="1">
            <a:off x="4676682" y="880146"/>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830" name="Google Shape;830;p39"/>
          <p:cNvCxnSpPr/>
          <p:nvPr/>
        </p:nvCxnSpPr>
        <p:spPr>
          <a:xfrm>
            <a:off x="4956092" y="899597"/>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831" name="Google Shape;831;p39"/>
          <p:cNvCxnSpPr/>
          <p:nvPr/>
        </p:nvCxnSpPr>
        <p:spPr>
          <a:xfrm>
            <a:off x="4676682" y="891246"/>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832" name="Google Shape;832;p39"/>
          <p:cNvCxnSpPr/>
          <p:nvPr/>
        </p:nvCxnSpPr>
        <p:spPr>
          <a:xfrm rot="10800000" flipH="1">
            <a:off x="5095797" y="1142333"/>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833" name="Google Shape;833;p39"/>
          <p:cNvCxnSpPr/>
          <p:nvPr/>
        </p:nvCxnSpPr>
        <p:spPr>
          <a:xfrm rot="10800000" flipH="1">
            <a:off x="5062947" y="320029"/>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834" name="Google Shape;834;p39"/>
          <p:cNvCxnSpPr/>
          <p:nvPr/>
        </p:nvCxnSpPr>
        <p:spPr>
          <a:xfrm>
            <a:off x="5342357" y="339480"/>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835" name="Google Shape;835;p39"/>
          <p:cNvCxnSpPr/>
          <p:nvPr/>
        </p:nvCxnSpPr>
        <p:spPr>
          <a:xfrm>
            <a:off x="5062947" y="331129"/>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836" name="Google Shape;836;p39"/>
          <p:cNvCxnSpPr/>
          <p:nvPr/>
        </p:nvCxnSpPr>
        <p:spPr>
          <a:xfrm rot="10800000" flipH="1">
            <a:off x="5482062" y="582217"/>
            <a:ext cx="279300" cy="11100"/>
          </a:xfrm>
          <a:prstGeom prst="straightConnector1">
            <a:avLst/>
          </a:prstGeom>
          <a:noFill/>
          <a:ln w="9525" cap="flat" cmpd="sng">
            <a:solidFill>
              <a:srgbClr val="FFFFFF"/>
            </a:solidFill>
            <a:prstDash val="solid"/>
            <a:round/>
            <a:headEnd type="none" w="med" len="med"/>
            <a:tailEnd type="none" w="med" len="med"/>
          </a:ln>
        </p:spPr>
      </p:cxnSp>
      <p:sp>
        <p:nvSpPr>
          <p:cNvPr id="837" name="Google Shape;837;p39"/>
          <p:cNvSpPr/>
          <p:nvPr/>
        </p:nvSpPr>
        <p:spPr>
          <a:xfrm>
            <a:off x="3081528" y="182880"/>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9"/>
          <p:cNvSpPr/>
          <p:nvPr/>
        </p:nvSpPr>
        <p:spPr>
          <a:xfrm>
            <a:off x="3072384" y="17883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9"/>
          <p:cNvSpPr/>
          <p:nvPr/>
        </p:nvSpPr>
        <p:spPr>
          <a:xfrm>
            <a:off x="6062578" y="4429877"/>
            <a:ext cx="1491000" cy="1263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9"/>
          <p:cNvSpPr txBox="1"/>
          <p:nvPr/>
        </p:nvSpPr>
        <p:spPr>
          <a:xfrm>
            <a:off x="7467600" y="1316736"/>
            <a:ext cx="1686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LASP Thermal</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Chamber</a:t>
            </a:r>
            <a:endParaRPr sz="1600">
              <a:solidFill>
                <a:srgbClr val="BBBBBB"/>
              </a:solidFill>
              <a:latin typeface="Proxima Nova Extrabold"/>
              <a:ea typeface="Proxima Nova Extrabold"/>
              <a:cs typeface="Proxima Nova Extrabold"/>
              <a:sym typeface="Proxima Nova Extrabold"/>
            </a:endParaRPr>
          </a:p>
        </p:txBody>
      </p:sp>
      <p:sp>
        <p:nvSpPr>
          <p:cNvPr id="841" name="Google Shape;841;p39"/>
          <p:cNvSpPr/>
          <p:nvPr/>
        </p:nvSpPr>
        <p:spPr>
          <a:xfrm>
            <a:off x="158940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9"/>
          <p:cNvSpPr/>
          <p:nvPr/>
        </p:nvSpPr>
        <p:spPr>
          <a:xfrm>
            <a:off x="1604763" y="182913"/>
            <a:ext cx="1481400" cy="1106400"/>
          </a:xfrm>
          <a:prstGeom prst="rect">
            <a:avLst/>
          </a:prstGeom>
          <a:solidFill>
            <a:srgbClr val="CFB87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9"/>
          <p:cNvSpPr/>
          <p:nvPr/>
        </p:nvSpPr>
        <p:spPr>
          <a:xfrm>
            <a:off x="9835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9"/>
          <p:cNvSpPr txBox="1"/>
          <p:nvPr/>
        </p:nvSpPr>
        <p:spPr>
          <a:xfrm>
            <a:off x="4544576" y="1318400"/>
            <a:ext cx="14910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Full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Deployment</a:t>
            </a:r>
            <a:endParaRPr sz="1600">
              <a:solidFill>
                <a:srgbClr val="BBBBBB"/>
              </a:solidFill>
              <a:latin typeface="Proxima Nova Extrabold"/>
              <a:ea typeface="Proxima Nova Extrabold"/>
              <a:cs typeface="Proxima Nova Extrabold"/>
              <a:sym typeface="Proxima Nova Extrabold"/>
            </a:endParaRPr>
          </a:p>
        </p:txBody>
      </p:sp>
      <p:sp>
        <p:nvSpPr>
          <p:cNvPr id="845" name="Google Shape;845;p39"/>
          <p:cNvSpPr/>
          <p:nvPr/>
        </p:nvSpPr>
        <p:spPr>
          <a:xfrm>
            <a:off x="4571499"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9"/>
          <p:cNvSpPr/>
          <p:nvPr/>
        </p:nvSpPr>
        <p:spPr>
          <a:xfrm>
            <a:off x="3080418"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9"/>
          <p:cNvSpPr/>
          <p:nvPr/>
        </p:nvSpPr>
        <p:spPr>
          <a:xfrm>
            <a:off x="1589390" y="4429877"/>
            <a:ext cx="1491000" cy="126300"/>
          </a:xfrm>
          <a:prstGeom prst="rect">
            <a:avLst/>
          </a:prstGeom>
          <a:solidFill>
            <a:srgbClr val="CFB87C"/>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9"/>
          <p:cNvSpPr/>
          <p:nvPr/>
        </p:nvSpPr>
        <p:spPr>
          <a:xfrm>
            <a:off x="98335" y="4429877"/>
            <a:ext cx="1491000" cy="126300"/>
          </a:xfrm>
          <a:prstGeom prst="rect">
            <a:avLst/>
          </a:prstGeom>
          <a:solidFill>
            <a:srgbClr val="BBBBBB"/>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9"/>
          <p:cNvSpPr txBox="1"/>
          <p:nvPr/>
        </p:nvSpPr>
        <p:spPr>
          <a:xfrm>
            <a:off x="104200" y="2468880"/>
            <a:ext cx="1418400" cy="17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850" name="Google Shape;850;p39"/>
          <p:cNvCxnSpPr/>
          <p:nvPr/>
        </p:nvCxnSpPr>
        <p:spPr>
          <a:xfrm>
            <a:off x="234545"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851" name="Google Shape;851;p39"/>
          <p:cNvCxnSpPr/>
          <p:nvPr/>
        </p:nvCxnSpPr>
        <p:spPr>
          <a:xfrm>
            <a:off x="1714759"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852" name="Google Shape;852;p39"/>
          <p:cNvCxnSpPr/>
          <p:nvPr/>
        </p:nvCxnSpPr>
        <p:spPr>
          <a:xfrm>
            <a:off x="3205788"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853" name="Google Shape;853;p39"/>
          <p:cNvCxnSpPr/>
          <p:nvPr/>
        </p:nvCxnSpPr>
        <p:spPr>
          <a:xfrm>
            <a:off x="4696842"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854" name="Google Shape;854;p39"/>
          <p:cNvCxnSpPr/>
          <p:nvPr/>
        </p:nvCxnSpPr>
        <p:spPr>
          <a:xfrm>
            <a:off x="6218389" y="2058359"/>
            <a:ext cx="1240200" cy="0"/>
          </a:xfrm>
          <a:prstGeom prst="straightConnector1">
            <a:avLst/>
          </a:prstGeom>
          <a:noFill/>
          <a:ln w="9525" cap="flat" cmpd="sng">
            <a:solidFill>
              <a:srgbClr val="595959"/>
            </a:solidFill>
            <a:prstDash val="solid"/>
            <a:round/>
            <a:headEnd type="none" w="med" len="med"/>
            <a:tailEnd type="none" w="med" len="med"/>
          </a:ln>
        </p:spPr>
      </p:cxnSp>
      <p:sp>
        <p:nvSpPr>
          <p:cNvPr id="855" name="Google Shape;855;p39"/>
          <p:cNvSpPr txBox="1"/>
          <p:nvPr/>
        </p:nvSpPr>
        <p:spPr>
          <a:xfrm>
            <a:off x="1625700" y="2468880"/>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latin typeface="Proxima Nova"/>
                <a:ea typeface="Proxima Nova"/>
                <a:cs typeface="Proxima Nova"/>
                <a:sym typeface="Proxima Nova"/>
              </a:rPr>
              <a:t>Scheduled</a:t>
            </a:r>
            <a:endParaRPr b="1">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856" name="Google Shape;856;p39"/>
          <p:cNvCxnSpPr/>
          <p:nvPr/>
        </p:nvCxnSpPr>
        <p:spPr>
          <a:xfrm>
            <a:off x="7732825" y="2059456"/>
            <a:ext cx="1240200" cy="0"/>
          </a:xfrm>
          <a:prstGeom prst="straightConnector1">
            <a:avLst/>
          </a:prstGeom>
          <a:noFill/>
          <a:ln w="9525" cap="flat" cmpd="sng">
            <a:solidFill>
              <a:srgbClr val="595959"/>
            </a:solidFill>
            <a:prstDash val="solid"/>
            <a:round/>
            <a:headEnd type="none" w="med" len="med"/>
            <a:tailEnd type="none" w="med" len="med"/>
          </a:ln>
        </p:spPr>
      </p:cxnSp>
      <p:sp>
        <p:nvSpPr>
          <p:cNvPr id="857" name="Google Shape;857;p39"/>
          <p:cNvSpPr txBox="1"/>
          <p:nvPr/>
        </p:nvSpPr>
        <p:spPr>
          <a:xfrm>
            <a:off x="31472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Scheduled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b="1">
                <a:solidFill>
                  <a:srgbClr val="BBBBBB"/>
                </a:solidFill>
                <a:latin typeface="Proxima Nova"/>
                <a:ea typeface="Proxima Nova"/>
                <a:cs typeface="Proxima Nova"/>
                <a:sym typeface="Proxima Nova"/>
              </a:rPr>
              <a:t>Processed</a:t>
            </a:r>
            <a:endParaRPr b="1">
              <a:solidFill>
                <a:srgbClr val="BBBBBB"/>
              </a:solidFill>
              <a:latin typeface="Proxima Nova"/>
              <a:ea typeface="Proxima Nova"/>
              <a:cs typeface="Proxima Nova"/>
              <a:sym typeface="Proxima Nova"/>
            </a:endParaRPr>
          </a:p>
        </p:txBody>
      </p:sp>
      <p:sp>
        <p:nvSpPr>
          <p:cNvPr id="858" name="Google Shape;858;p39"/>
          <p:cNvSpPr txBox="1"/>
          <p:nvPr/>
        </p:nvSpPr>
        <p:spPr>
          <a:xfrm>
            <a:off x="4696850" y="2465825"/>
            <a:ext cx="1418400" cy="16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859" name="Google Shape;859;p39"/>
          <p:cNvSpPr txBox="1"/>
          <p:nvPr/>
        </p:nvSpPr>
        <p:spPr>
          <a:xfrm>
            <a:off x="61293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860" name="Google Shape;860;p39"/>
          <p:cNvSpPr txBox="1"/>
          <p:nvPr/>
        </p:nvSpPr>
        <p:spPr>
          <a:xfrm>
            <a:off x="7614425"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861" name="Google Shape;861;p39"/>
          <p:cNvSpPr txBox="1"/>
          <p:nvPr/>
        </p:nvSpPr>
        <p:spPr>
          <a:xfrm>
            <a:off x="6150638" y="1316736"/>
            <a:ext cx="14184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Mass /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Dimension</a:t>
            </a:r>
            <a:endParaRPr sz="1600">
              <a:solidFill>
                <a:srgbClr val="BBBBBB"/>
              </a:solidFill>
              <a:latin typeface="Proxima Nova Extrabold"/>
              <a:ea typeface="Proxima Nova Extrabold"/>
              <a:cs typeface="Proxima Nova Extrabold"/>
              <a:sym typeface="Proxima Nova Extrabold"/>
            </a:endParaRPr>
          </a:p>
        </p:txBody>
      </p:sp>
      <p:sp>
        <p:nvSpPr>
          <p:cNvPr id="862" name="Google Shape;862;p39"/>
          <p:cNvSpPr/>
          <p:nvPr/>
        </p:nvSpPr>
        <p:spPr>
          <a:xfrm rot="3600779">
            <a:off x="6604897" y="595919"/>
            <a:ext cx="959777" cy="251211"/>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3" name="Google Shape;863;p39"/>
          <p:cNvCxnSpPr>
            <a:stCxn id="862" idx="1"/>
          </p:cNvCxnSpPr>
          <p:nvPr/>
        </p:nvCxnSpPr>
        <p:spPr>
          <a:xfrm>
            <a:off x="6844935" y="305874"/>
            <a:ext cx="0" cy="0"/>
          </a:xfrm>
          <a:prstGeom prst="straightConnector1">
            <a:avLst/>
          </a:prstGeom>
          <a:noFill/>
          <a:ln w="9525" cap="flat" cmpd="sng">
            <a:solidFill>
              <a:schemeClr val="dk2"/>
            </a:solidFill>
            <a:prstDash val="solid"/>
            <a:round/>
            <a:headEnd type="none" w="med" len="med"/>
            <a:tailEnd type="none" w="med" len="med"/>
          </a:ln>
        </p:spPr>
      </p:cxnSp>
      <p:cxnSp>
        <p:nvCxnSpPr>
          <p:cNvPr id="864" name="Google Shape;864;p39"/>
          <p:cNvCxnSpPr/>
          <p:nvPr/>
        </p:nvCxnSpPr>
        <p:spPr>
          <a:xfrm rot="3568218">
            <a:off x="6910204" y="2873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865" name="Google Shape;865;p39"/>
          <p:cNvCxnSpPr/>
          <p:nvPr/>
        </p:nvCxnSpPr>
        <p:spPr>
          <a:xfrm rot="3568218">
            <a:off x="7009228" y="411271"/>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866" name="Google Shape;866;p39"/>
          <p:cNvCxnSpPr/>
          <p:nvPr/>
        </p:nvCxnSpPr>
        <p:spPr>
          <a:xfrm rot="3568218">
            <a:off x="7062604" y="5159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867" name="Google Shape;867;p39"/>
          <p:cNvCxnSpPr/>
          <p:nvPr/>
        </p:nvCxnSpPr>
        <p:spPr>
          <a:xfrm rot="3568218">
            <a:off x="7146317" y="639798"/>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868" name="Google Shape;868;p39"/>
          <p:cNvCxnSpPr/>
          <p:nvPr/>
        </p:nvCxnSpPr>
        <p:spPr>
          <a:xfrm rot="3568218">
            <a:off x="7193668" y="7445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869" name="Google Shape;869;p39"/>
          <p:cNvCxnSpPr/>
          <p:nvPr/>
        </p:nvCxnSpPr>
        <p:spPr>
          <a:xfrm rot="3568218">
            <a:off x="7283548" y="868471"/>
            <a:ext cx="13583" cy="137084"/>
          </a:xfrm>
          <a:prstGeom prst="straightConnector1">
            <a:avLst/>
          </a:prstGeom>
          <a:noFill/>
          <a:ln w="28575" cap="flat" cmpd="sng">
            <a:solidFill>
              <a:schemeClr val="lt1"/>
            </a:solidFill>
            <a:prstDash val="solid"/>
            <a:round/>
            <a:headEnd type="none" w="med" len="med"/>
            <a:tailEnd type="none" w="med" len="med"/>
          </a:ln>
        </p:spPr>
      </p:cxnSp>
      <p:sp>
        <p:nvSpPr>
          <p:cNvPr id="870" name="Google Shape;870;p39"/>
          <p:cNvSpPr/>
          <p:nvPr/>
        </p:nvSpPr>
        <p:spPr>
          <a:xfrm>
            <a:off x="6175978" y="656418"/>
            <a:ext cx="623100" cy="530400"/>
          </a:xfrm>
          <a:prstGeom prst="trapezoid">
            <a:avLst>
              <a:gd name="adj"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9"/>
          <p:cNvSpPr/>
          <p:nvPr/>
        </p:nvSpPr>
        <p:spPr>
          <a:xfrm>
            <a:off x="6364224" y="475488"/>
            <a:ext cx="279300" cy="360000"/>
          </a:xfrm>
          <a:prstGeom prst="blockArc">
            <a:avLst>
              <a:gd name="adj1" fmla="val 10800000"/>
              <a:gd name="adj2" fmla="val 0"/>
              <a:gd name="adj3"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9"/>
          <p:cNvSpPr/>
          <p:nvPr/>
        </p:nvSpPr>
        <p:spPr>
          <a:xfrm>
            <a:off x="7798231" y="848975"/>
            <a:ext cx="365700" cy="3657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9"/>
          <p:cNvSpPr/>
          <p:nvPr/>
        </p:nvSpPr>
        <p:spPr>
          <a:xfrm rot="-2700000">
            <a:off x="7786688" y="621188"/>
            <a:ext cx="1005840" cy="219456"/>
          </a:xfrm>
          <a:prstGeom prst="flowChartProcess">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9"/>
          <p:cNvSpPr/>
          <p:nvPr/>
        </p:nvSpPr>
        <p:spPr>
          <a:xfrm>
            <a:off x="7815781" y="864636"/>
            <a:ext cx="329100" cy="329100"/>
          </a:xfrm>
          <a:prstGeom prst="ellipse">
            <a:avLst/>
          </a:prstGeom>
          <a:solidFill>
            <a:srgbClr val="BBBBBB"/>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9"/>
          <p:cNvSpPr/>
          <p:nvPr/>
        </p:nvSpPr>
        <p:spPr>
          <a:xfrm>
            <a:off x="8556445" y="242844"/>
            <a:ext cx="219600" cy="2196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9"/>
          <p:cNvSpPr/>
          <p:nvPr/>
        </p:nvSpPr>
        <p:spPr>
          <a:xfrm rot="-2700000">
            <a:off x="7792573" y="633794"/>
            <a:ext cx="1014984" cy="173736"/>
          </a:xfrm>
          <a:prstGeom prst="flowChartProcess">
            <a:avLst/>
          </a:prstGeom>
          <a:solidFill>
            <a:srgbClr val="BBBBBB"/>
          </a:solidFill>
          <a:ln w="2857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7" name="Google Shape;877;p39"/>
          <p:cNvCxnSpPr/>
          <p:nvPr/>
        </p:nvCxnSpPr>
        <p:spPr>
          <a:xfrm>
            <a:off x="8141322" y="8160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878" name="Google Shape;878;p39"/>
          <p:cNvSpPr/>
          <p:nvPr/>
        </p:nvSpPr>
        <p:spPr>
          <a:xfrm>
            <a:off x="3622125" y="1099925"/>
            <a:ext cx="493800" cy="1554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9"/>
          <p:cNvSpPr/>
          <p:nvPr/>
        </p:nvSpPr>
        <p:spPr>
          <a:xfrm>
            <a:off x="3622125" y="713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9"/>
          <p:cNvSpPr/>
          <p:nvPr/>
        </p:nvSpPr>
        <p:spPr>
          <a:xfrm>
            <a:off x="3622125" y="332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1" name="Google Shape;881;p39"/>
          <p:cNvCxnSpPr/>
          <p:nvPr/>
        </p:nvCxnSpPr>
        <p:spPr>
          <a:xfrm flipH="1">
            <a:off x="3420481" y="4526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882" name="Google Shape;882;p39"/>
          <p:cNvCxnSpPr/>
          <p:nvPr/>
        </p:nvCxnSpPr>
        <p:spPr>
          <a:xfrm rot="5400000" flipH="1">
            <a:off x="3412931" y="5801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883" name="Google Shape;883;p39"/>
          <p:cNvCxnSpPr/>
          <p:nvPr/>
        </p:nvCxnSpPr>
        <p:spPr>
          <a:xfrm flipH="1">
            <a:off x="3419190" y="709841"/>
            <a:ext cx="140700" cy="128100"/>
          </a:xfrm>
          <a:prstGeom prst="straightConnector1">
            <a:avLst/>
          </a:prstGeom>
          <a:noFill/>
          <a:ln w="19050" cap="flat" cmpd="sng">
            <a:solidFill>
              <a:schemeClr val="lt1"/>
            </a:solidFill>
            <a:prstDash val="solid"/>
            <a:round/>
            <a:headEnd type="none" w="med" len="med"/>
            <a:tailEnd type="none" w="med" len="med"/>
          </a:ln>
        </p:spPr>
      </p:cxnSp>
      <p:sp>
        <p:nvSpPr>
          <p:cNvPr id="884" name="Google Shape;884;p39"/>
          <p:cNvSpPr/>
          <p:nvPr/>
        </p:nvSpPr>
        <p:spPr>
          <a:xfrm>
            <a:off x="97277" y="17318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9"/>
          <p:cNvSpPr/>
          <p:nvPr/>
        </p:nvSpPr>
        <p:spPr>
          <a:xfrm rot="3578380">
            <a:off x="256516" y="511491"/>
            <a:ext cx="1080442" cy="551584"/>
          </a:xfrm>
          <a:custGeom>
            <a:avLst/>
            <a:gdLst/>
            <a:ahLst/>
            <a:cxnLst/>
            <a:rect l="l" t="t" r="r" b="b"/>
            <a:pathLst>
              <a:path w="170123" h="66256" extrusionOk="0">
                <a:moveTo>
                  <a:pt x="0" y="7987"/>
                </a:moveTo>
                <a:cubicBezTo>
                  <a:pt x="781" y="7050"/>
                  <a:pt x="2109" y="3457"/>
                  <a:pt x="4687" y="2363"/>
                </a:cubicBezTo>
                <a:cubicBezTo>
                  <a:pt x="7265" y="1270"/>
                  <a:pt x="12107" y="1114"/>
                  <a:pt x="15466" y="1426"/>
                </a:cubicBezTo>
                <a:cubicBezTo>
                  <a:pt x="18825" y="1739"/>
                  <a:pt x="21871" y="1426"/>
                  <a:pt x="24839" y="4238"/>
                </a:cubicBezTo>
                <a:cubicBezTo>
                  <a:pt x="27807" y="7050"/>
                  <a:pt x="31322" y="13298"/>
                  <a:pt x="33275" y="18297"/>
                </a:cubicBezTo>
                <a:cubicBezTo>
                  <a:pt x="35228" y="23296"/>
                  <a:pt x="35853" y="28842"/>
                  <a:pt x="36556" y="34232"/>
                </a:cubicBezTo>
                <a:cubicBezTo>
                  <a:pt x="37259" y="39622"/>
                  <a:pt x="37962" y="46261"/>
                  <a:pt x="37493" y="50635"/>
                </a:cubicBezTo>
                <a:cubicBezTo>
                  <a:pt x="37024" y="55009"/>
                  <a:pt x="35463" y="57977"/>
                  <a:pt x="33744" y="60476"/>
                </a:cubicBezTo>
                <a:cubicBezTo>
                  <a:pt x="32026" y="62976"/>
                  <a:pt x="29213" y="64929"/>
                  <a:pt x="27182" y="65632"/>
                </a:cubicBezTo>
                <a:cubicBezTo>
                  <a:pt x="25151" y="66335"/>
                  <a:pt x="23199" y="66647"/>
                  <a:pt x="21559" y="64694"/>
                </a:cubicBezTo>
                <a:cubicBezTo>
                  <a:pt x="19919" y="62741"/>
                  <a:pt x="18044" y="58914"/>
                  <a:pt x="17341" y="53915"/>
                </a:cubicBezTo>
                <a:cubicBezTo>
                  <a:pt x="16638" y="48916"/>
                  <a:pt x="16638" y="40636"/>
                  <a:pt x="17341" y="34700"/>
                </a:cubicBezTo>
                <a:cubicBezTo>
                  <a:pt x="18044" y="28764"/>
                  <a:pt x="19450" y="23140"/>
                  <a:pt x="21559" y="18297"/>
                </a:cubicBezTo>
                <a:cubicBezTo>
                  <a:pt x="23668" y="13454"/>
                  <a:pt x="27182" y="8456"/>
                  <a:pt x="29994" y="5644"/>
                </a:cubicBezTo>
                <a:cubicBezTo>
                  <a:pt x="32806" y="2832"/>
                  <a:pt x="35540" y="1973"/>
                  <a:pt x="38430" y="1426"/>
                </a:cubicBezTo>
                <a:cubicBezTo>
                  <a:pt x="41320" y="879"/>
                  <a:pt x="44133" y="723"/>
                  <a:pt x="47335" y="2363"/>
                </a:cubicBezTo>
                <a:cubicBezTo>
                  <a:pt x="50538" y="4003"/>
                  <a:pt x="55224" y="8065"/>
                  <a:pt x="57645" y="11267"/>
                </a:cubicBezTo>
                <a:cubicBezTo>
                  <a:pt x="60066" y="14470"/>
                  <a:pt x="60770" y="17985"/>
                  <a:pt x="61863" y="21578"/>
                </a:cubicBezTo>
                <a:cubicBezTo>
                  <a:pt x="62957" y="25171"/>
                  <a:pt x="63737" y="28218"/>
                  <a:pt x="64206" y="32826"/>
                </a:cubicBezTo>
                <a:cubicBezTo>
                  <a:pt x="64675" y="37435"/>
                  <a:pt x="65066" y="44777"/>
                  <a:pt x="64675" y="49229"/>
                </a:cubicBezTo>
                <a:cubicBezTo>
                  <a:pt x="64285" y="53681"/>
                  <a:pt x="63347" y="56883"/>
                  <a:pt x="61863" y="59539"/>
                </a:cubicBezTo>
                <a:cubicBezTo>
                  <a:pt x="60379" y="62195"/>
                  <a:pt x="57567" y="64616"/>
                  <a:pt x="55770" y="65163"/>
                </a:cubicBezTo>
                <a:cubicBezTo>
                  <a:pt x="53974" y="65710"/>
                  <a:pt x="52412" y="64851"/>
                  <a:pt x="51084" y="62820"/>
                </a:cubicBezTo>
                <a:cubicBezTo>
                  <a:pt x="49756" y="60789"/>
                  <a:pt x="48662" y="56103"/>
                  <a:pt x="47803" y="52978"/>
                </a:cubicBezTo>
                <a:cubicBezTo>
                  <a:pt x="46944" y="49854"/>
                  <a:pt x="45929" y="47979"/>
                  <a:pt x="45929" y="44073"/>
                </a:cubicBezTo>
                <a:cubicBezTo>
                  <a:pt x="45929" y="40168"/>
                  <a:pt x="46710" y="34544"/>
                  <a:pt x="47803" y="29545"/>
                </a:cubicBezTo>
                <a:cubicBezTo>
                  <a:pt x="48897" y="24546"/>
                  <a:pt x="50381" y="18219"/>
                  <a:pt x="52490" y="14079"/>
                </a:cubicBezTo>
                <a:cubicBezTo>
                  <a:pt x="54599" y="9939"/>
                  <a:pt x="58036" y="6815"/>
                  <a:pt x="60457" y="4706"/>
                </a:cubicBezTo>
                <a:cubicBezTo>
                  <a:pt x="62878" y="2597"/>
                  <a:pt x="63894" y="1660"/>
                  <a:pt x="67018" y="1426"/>
                </a:cubicBezTo>
                <a:cubicBezTo>
                  <a:pt x="70142" y="1192"/>
                  <a:pt x="75922" y="1660"/>
                  <a:pt x="79203" y="3300"/>
                </a:cubicBezTo>
                <a:cubicBezTo>
                  <a:pt x="82484" y="4940"/>
                  <a:pt x="84749" y="8221"/>
                  <a:pt x="86702" y="11267"/>
                </a:cubicBezTo>
                <a:cubicBezTo>
                  <a:pt x="88655" y="14313"/>
                  <a:pt x="89592" y="17048"/>
                  <a:pt x="90920" y="21578"/>
                </a:cubicBezTo>
                <a:cubicBezTo>
                  <a:pt x="92248" y="26109"/>
                  <a:pt x="94279" y="33217"/>
                  <a:pt x="94669" y="38450"/>
                </a:cubicBezTo>
                <a:cubicBezTo>
                  <a:pt x="95060" y="43683"/>
                  <a:pt x="94044" y="48995"/>
                  <a:pt x="93263" y="52978"/>
                </a:cubicBezTo>
                <a:cubicBezTo>
                  <a:pt x="92482" y="56962"/>
                  <a:pt x="91622" y="60164"/>
                  <a:pt x="89982" y="62351"/>
                </a:cubicBezTo>
                <a:cubicBezTo>
                  <a:pt x="88342" y="64538"/>
                  <a:pt x="85842" y="66725"/>
                  <a:pt x="83421" y="66100"/>
                </a:cubicBezTo>
                <a:cubicBezTo>
                  <a:pt x="81000" y="65475"/>
                  <a:pt x="77094" y="62117"/>
                  <a:pt x="75454" y="58602"/>
                </a:cubicBezTo>
                <a:cubicBezTo>
                  <a:pt x="73814" y="55087"/>
                  <a:pt x="73657" y="49620"/>
                  <a:pt x="73579" y="45011"/>
                </a:cubicBezTo>
                <a:cubicBezTo>
                  <a:pt x="73501" y="40403"/>
                  <a:pt x="73735" y="36263"/>
                  <a:pt x="74985" y="30951"/>
                </a:cubicBezTo>
                <a:cubicBezTo>
                  <a:pt x="76235" y="25640"/>
                  <a:pt x="78266" y="17907"/>
                  <a:pt x="81078" y="13142"/>
                </a:cubicBezTo>
                <a:cubicBezTo>
                  <a:pt x="83890" y="8377"/>
                  <a:pt x="88186" y="4238"/>
                  <a:pt x="91857" y="2363"/>
                </a:cubicBezTo>
                <a:cubicBezTo>
                  <a:pt x="95528" y="488"/>
                  <a:pt x="99746" y="957"/>
                  <a:pt x="103105" y="1894"/>
                </a:cubicBezTo>
                <a:cubicBezTo>
                  <a:pt x="106464" y="2831"/>
                  <a:pt x="109432" y="5331"/>
                  <a:pt x="112009" y="7987"/>
                </a:cubicBezTo>
                <a:cubicBezTo>
                  <a:pt x="114587" y="10643"/>
                  <a:pt x="117008" y="14783"/>
                  <a:pt x="118570" y="17829"/>
                </a:cubicBezTo>
                <a:cubicBezTo>
                  <a:pt x="120132" y="20875"/>
                  <a:pt x="120523" y="22359"/>
                  <a:pt x="121382" y="26264"/>
                </a:cubicBezTo>
                <a:cubicBezTo>
                  <a:pt x="122241" y="30169"/>
                  <a:pt x="123726" y="36496"/>
                  <a:pt x="123726" y="41261"/>
                </a:cubicBezTo>
                <a:cubicBezTo>
                  <a:pt x="123726" y="46026"/>
                  <a:pt x="122398" y="51182"/>
                  <a:pt x="121382" y="54853"/>
                </a:cubicBezTo>
                <a:cubicBezTo>
                  <a:pt x="120367" y="58524"/>
                  <a:pt x="119664" y="61648"/>
                  <a:pt x="117633" y="63288"/>
                </a:cubicBezTo>
                <a:cubicBezTo>
                  <a:pt x="115602" y="64928"/>
                  <a:pt x="111540" y="66022"/>
                  <a:pt x="109197" y="64694"/>
                </a:cubicBezTo>
                <a:cubicBezTo>
                  <a:pt x="106854" y="63366"/>
                  <a:pt x="104510" y="59695"/>
                  <a:pt x="103573" y="55321"/>
                </a:cubicBezTo>
                <a:cubicBezTo>
                  <a:pt x="102636" y="50947"/>
                  <a:pt x="103026" y="43996"/>
                  <a:pt x="103573" y="38450"/>
                </a:cubicBezTo>
                <a:cubicBezTo>
                  <a:pt x="104120" y="32904"/>
                  <a:pt x="104901" y="27359"/>
                  <a:pt x="106854" y="22047"/>
                </a:cubicBezTo>
                <a:cubicBezTo>
                  <a:pt x="108807" y="16736"/>
                  <a:pt x="111619" y="10252"/>
                  <a:pt x="115290" y="6581"/>
                </a:cubicBezTo>
                <a:cubicBezTo>
                  <a:pt x="118961" y="2910"/>
                  <a:pt x="124819" y="98"/>
                  <a:pt x="128881" y="20"/>
                </a:cubicBezTo>
                <a:cubicBezTo>
                  <a:pt x="132943" y="-58"/>
                  <a:pt x="136458" y="2832"/>
                  <a:pt x="139660" y="6112"/>
                </a:cubicBezTo>
                <a:cubicBezTo>
                  <a:pt x="142863" y="9393"/>
                  <a:pt x="146065" y="15173"/>
                  <a:pt x="148096" y="19703"/>
                </a:cubicBezTo>
                <a:cubicBezTo>
                  <a:pt x="150127" y="24233"/>
                  <a:pt x="151298" y="28139"/>
                  <a:pt x="151845" y="33294"/>
                </a:cubicBezTo>
                <a:cubicBezTo>
                  <a:pt x="152392" y="38449"/>
                  <a:pt x="152079" y="45948"/>
                  <a:pt x="151376" y="50635"/>
                </a:cubicBezTo>
                <a:cubicBezTo>
                  <a:pt x="150673" y="55322"/>
                  <a:pt x="149658" y="58915"/>
                  <a:pt x="147627" y="61414"/>
                </a:cubicBezTo>
                <a:cubicBezTo>
                  <a:pt x="145596" y="63914"/>
                  <a:pt x="141534" y="66413"/>
                  <a:pt x="139191" y="65632"/>
                </a:cubicBezTo>
                <a:cubicBezTo>
                  <a:pt x="136848" y="64851"/>
                  <a:pt x="134582" y="61257"/>
                  <a:pt x="133567" y="56727"/>
                </a:cubicBezTo>
                <a:cubicBezTo>
                  <a:pt x="132552" y="52197"/>
                  <a:pt x="132630" y="44621"/>
                  <a:pt x="133099" y="38450"/>
                </a:cubicBezTo>
                <a:cubicBezTo>
                  <a:pt x="133568" y="32279"/>
                  <a:pt x="134348" y="25405"/>
                  <a:pt x="136379" y="19703"/>
                </a:cubicBezTo>
                <a:cubicBezTo>
                  <a:pt x="138410" y="14001"/>
                  <a:pt x="142472" y="7284"/>
                  <a:pt x="145284" y="4238"/>
                </a:cubicBezTo>
                <a:cubicBezTo>
                  <a:pt x="148096" y="1192"/>
                  <a:pt x="150595" y="1895"/>
                  <a:pt x="153251" y="1426"/>
                </a:cubicBezTo>
                <a:cubicBezTo>
                  <a:pt x="155907" y="957"/>
                  <a:pt x="158406" y="411"/>
                  <a:pt x="161218" y="1426"/>
                </a:cubicBezTo>
                <a:cubicBezTo>
                  <a:pt x="164030" y="2441"/>
                  <a:pt x="168639" y="6503"/>
                  <a:pt x="170123" y="7518"/>
                </a:cubicBezTo>
              </a:path>
            </a:pathLst>
          </a:custGeom>
          <a:noFill/>
          <a:ln w="28575" cap="flat" cmpd="sng">
            <a:solidFill>
              <a:schemeClr val="lt1"/>
            </a:solidFill>
            <a:prstDash val="solid"/>
            <a:round/>
            <a:headEnd type="none" w="med" len="med"/>
            <a:tailEnd type="none" w="med" len="med"/>
          </a:ln>
        </p:spPr>
      </p:sp>
      <p:cxnSp>
        <p:nvCxnSpPr>
          <p:cNvPr id="886" name="Google Shape;886;p39"/>
          <p:cNvCxnSpPr/>
          <p:nvPr/>
        </p:nvCxnSpPr>
        <p:spPr>
          <a:xfrm rot="5400000" flipH="1">
            <a:off x="3412931" y="836213"/>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887" name="Google Shape;887;p39"/>
          <p:cNvCxnSpPr/>
          <p:nvPr/>
        </p:nvCxnSpPr>
        <p:spPr>
          <a:xfrm flipH="1">
            <a:off x="3301648" y="456563"/>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888" name="Google Shape;888;p39"/>
          <p:cNvCxnSpPr/>
          <p:nvPr/>
        </p:nvCxnSpPr>
        <p:spPr>
          <a:xfrm rot="5400000" flipH="1">
            <a:off x="3295895" y="582109"/>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889" name="Google Shape;889;p39"/>
          <p:cNvCxnSpPr/>
          <p:nvPr/>
        </p:nvCxnSpPr>
        <p:spPr>
          <a:xfrm flipH="1">
            <a:off x="3300318" y="71371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890" name="Google Shape;890;p39"/>
          <p:cNvCxnSpPr/>
          <p:nvPr/>
        </p:nvCxnSpPr>
        <p:spPr>
          <a:xfrm rot="5400000" flipH="1">
            <a:off x="3295895" y="838138"/>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891" name="Google Shape;891;p39"/>
          <p:cNvCxnSpPr/>
          <p:nvPr/>
        </p:nvCxnSpPr>
        <p:spPr>
          <a:xfrm rot="10800000" flipH="1">
            <a:off x="4168998" y="8475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892" name="Google Shape;892;p39"/>
          <p:cNvCxnSpPr/>
          <p:nvPr/>
        </p:nvCxnSpPr>
        <p:spPr>
          <a:xfrm rot="-5400000" flipH="1">
            <a:off x="4176548" y="7200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893" name="Google Shape;893;p39"/>
          <p:cNvCxnSpPr/>
          <p:nvPr/>
        </p:nvCxnSpPr>
        <p:spPr>
          <a:xfrm rot="10800000" flipH="1">
            <a:off x="4170289" y="588028"/>
            <a:ext cx="140700" cy="128100"/>
          </a:xfrm>
          <a:prstGeom prst="straightConnector1">
            <a:avLst/>
          </a:prstGeom>
          <a:noFill/>
          <a:ln w="19050" cap="flat" cmpd="sng">
            <a:solidFill>
              <a:schemeClr val="lt1"/>
            </a:solidFill>
            <a:prstDash val="solid"/>
            <a:round/>
            <a:headEnd type="none" w="med" len="med"/>
            <a:tailEnd type="none" w="med" len="med"/>
          </a:ln>
        </p:spPr>
      </p:cxnSp>
      <p:cxnSp>
        <p:nvCxnSpPr>
          <p:cNvPr id="894" name="Google Shape;894;p39"/>
          <p:cNvCxnSpPr/>
          <p:nvPr/>
        </p:nvCxnSpPr>
        <p:spPr>
          <a:xfrm rot="-5400000" flipH="1">
            <a:off x="4176548" y="464056"/>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895" name="Google Shape;895;p39"/>
          <p:cNvCxnSpPr/>
          <p:nvPr/>
        </p:nvCxnSpPr>
        <p:spPr>
          <a:xfrm rot="10800000" flipH="1">
            <a:off x="4283631" y="843706"/>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896" name="Google Shape;896;p39"/>
          <p:cNvCxnSpPr/>
          <p:nvPr/>
        </p:nvCxnSpPr>
        <p:spPr>
          <a:xfrm rot="-5400000" flipH="1">
            <a:off x="4293584" y="714260"/>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897" name="Google Shape;897;p39"/>
          <p:cNvCxnSpPr/>
          <p:nvPr/>
        </p:nvCxnSpPr>
        <p:spPr>
          <a:xfrm rot="10800000" flipH="1">
            <a:off x="4284961" y="58414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898" name="Google Shape;898;p39"/>
          <p:cNvCxnSpPr/>
          <p:nvPr/>
        </p:nvCxnSpPr>
        <p:spPr>
          <a:xfrm rot="-5400000" flipH="1">
            <a:off x="4293584" y="458231"/>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899" name="Google Shape;899;p39"/>
          <p:cNvCxnSpPr/>
          <p:nvPr/>
        </p:nvCxnSpPr>
        <p:spPr>
          <a:xfrm>
            <a:off x="8254693" y="6909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900" name="Google Shape;900;p39"/>
          <p:cNvCxnSpPr/>
          <p:nvPr/>
        </p:nvCxnSpPr>
        <p:spPr>
          <a:xfrm>
            <a:off x="8492437" y="4623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901" name="Google Shape;901;p39"/>
          <p:cNvCxnSpPr/>
          <p:nvPr/>
        </p:nvCxnSpPr>
        <p:spPr>
          <a:xfrm>
            <a:off x="8369922" y="5874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902" name="Google Shape;902;p3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903" name="Google Shape;903;p39"/>
          <p:cNvSpPr txBox="1"/>
          <p:nvPr/>
        </p:nvSpPr>
        <p:spPr>
          <a:xfrm>
            <a:off x="100550" y="1316725"/>
            <a:ext cx="1491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Cable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Routing</a:t>
            </a:r>
            <a:endParaRPr sz="1600">
              <a:solidFill>
                <a:srgbClr val="BBBBBB"/>
              </a:solidFill>
              <a:latin typeface="Proxima Nova Extrabold"/>
              <a:ea typeface="Proxima Nova Extrabold"/>
              <a:cs typeface="Proxima Nova Extrabold"/>
              <a:sym typeface="Proxima Nova Extrabold"/>
            </a:endParaRPr>
          </a:p>
        </p:txBody>
      </p:sp>
      <p:sp>
        <p:nvSpPr>
          <p:cNvPr id="904" name="Google Shape;904;p39"/>
          <p:cNvSpPr txBox="1"/>
          <p:nvPr/>
        </p:nvSpPr>
        <p:spPr>
          <a:xfrm>
            <a:off x="1554800" y="1316736"/>
            <a:ext cx="16116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Launch </a:t>
            </a:r>
            <a:endParaRPr sz="16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Environment</a:t>
            </a:r>
            <a:endParaRPr sz="1600">
              <a:latin typeface="Proxima Nova Extrabold"/>
              <a:ea typeface="Proxima Nova Extrabold"/>
              <a:cs typeface="Proxima Nova Extrabold"/>
              <a:sym typeface="Proxima Nova Extrabold"/>
            </a:endParaRPr>
          </a:p>
        </p:txBody>
      </p:sp>
      <p:sp>
        <p:nvSpPr>
          <p:cNvPr id="905" name="Google Shape;905;p39"/>
          <p:cNvSpPr txBox="1"/>
          <p:nvPr/>
        </p:nvSpPr>
        <p:spPr>
          <a:xfrm>
            <a:off x="3141850" y="1316736"/>
            <a:ext cx="14184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Resonant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Frequency </a:t>
            </a:r>
            <a:endParaRPr sz="1600">
              <a:solidFill>
                <a:srgbClr val="BBBBBB"/>
              </a:solidFill>
              <a:latin typeface="Proxima Nova Extrabold"/>
              <a:ea typeface="Proxima Nova Extrabold"/>
              <a:cs typeface="Proxima Nova Extrabold"/>
              <a:sym typeface="Proxima Nova Extrabold"/>
            </a:endParaRPr>
          </a:p>
        </p:txBody>
      </p:sp>
      <p:sp>
        <p:nvSpPr>
          <p:cNvPr id="906" name="Google Shape;906;p39"/>
          <p:cNvSpPr/>
          <p:nvPr/>
        </p:nvSpPr>
        <p:spPr>
          <a:xfrm rot="-113499">
            <a:off x="1889187" y="588445"/>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9"/>
          <p:cNvSpPr/>
          <p:nvPr/>
        </p:nvSpPr>
        <p:spPr>
          <a:xfrm rot="10686501">
            <a:off x="2249500" y="870910"/>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9"/>
          <p:cNvSpPr/>
          <p:nvPr/>
        </p:nvSpPr>
        <p:spPr>
          <a:xfrm rot="2272146">
            <a:off x="2450536" y="253724"/>
            <a:ext cx="461411" cy="276147"/>
          </a:xfrm>
          <a:prstGeom prst="flowChartExtra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9"/>
          <p:cNvSpPr/>
          <p:nvPr/>
        </p:nvSpPr>
        <p:spPr>
          <a:xfrm rot="-2870427">
            <a:off x="2057490" y="458223"/>
            <a:ext cx="711404" cy="457046"/>
          </a:xfrm>
          <a:prstGeom prst="flowChartDisplay">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9"/>
          <p:cNvSpPr/>
          <p:nvPr/>
        </p:nvSpPr>
        <p:spPr>
          <a:xfrm>
            <a:off x="2406445" y="503731"/>
            <a:ext cx="183000" cy="171600"/>
          </a:xfrm>
          <a:prstGeom prst="ellipse">
            <a:avLst/>
          </a:prstGeom>
          <a:solidFill>
            <a:srgbClr val="CFB87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9"/>
          <p:cNvSpPr/>
          <p:nvPr/>
        </p:nvSpPr>
        <p:spPr>
          <a:xfrm>
            <a:off x="2040104" y="770255"/>
            <a:ext cx="327325" cy="333936"/>
          </a:xfrm>
          <a:custGeom>
            <a:avLst/>
            <a:gdLst/>
            <a:ahLst/>
            <a:cxnLst/>
            <a:rect l="l" t="t" r="r" b="b"/>
            <a:pathLst>
              <a:path w="13093" h="14414" extrusionOk="0">
                <a:moveTo>
                  <a:pt x="3916" y="0"/>
                </a:moveTo>
                <a:cubicBezTo>
                  <a:pt x="2531" y="1732"/>
                  <a:pt x="-967" y="3851"/>
                  <a:pt x="364" y="5625"/>
                </a:cubicBezTo>
                <a:cubicBezTo>
                  <a:pt x="838" y="6256"/>
                  <a:pt x="2101" y="5151"/>
                  <a:pt x="2732" y="5625"/>
                </a:cubicBezTo>
                <a:cubicBezTo>
                  <a:pt x="3730" y="6374"/>
                  <a:pt x="432" y="8619"/>
                  <a:pt x="1548" y="9177"/>
                </a:cubicBezTo>
                <a:cubicBezTo>
                  <a:pt x="2640" y="9723"/>
                  <a:pt x="4085" y="7612"/>
                  <a:pt x="5101" y="8289"/>
                </a:cubicBezTo>
                <a:cubicBezTo>
                  <a:pt x="6277" y="9072"/>
                  <a:pt x="2877" y="10797"/>
                  <a:pt x="3324" y="12137"/>
                </a:cubicBezTo>
                <a:cubicBezTo>
                  <a:pt x="3765" y="13461"/>
                  <a:pt x="6352" y="10708"/>
                  <a:pt x="7469" y="11545"/>
                </a:cubicBezTo>
                <a:cubicBezTo>
                  <a:pt x="8184" y="12081"/>
                  <a:pt x="6325" y="13926"/>
                  <a:pt x="7173" y="14209"/>
                </a:cubicBezTo>
                <a:cubicBezTo>
                  <a:pt x="9630" y="15028"/>
                  <a:pt x="11262" y="11008"/>
                  <a:pt x="13093" y="9177"/>
                </a:cubicBezTo>
              </a:path>
            </a:pathLst>
          </a:custGeom>
          <a:noFill/>
          <a:ln w="19050" cap="flat" cmpd="sng">
            <a:solidFill>
              <a:schemeClr val="lt1"/>
            </a:solidFill>
            <a:prstDash val="solid"/>
            <a:round/>
            <a:headEnd type="none" w="med" len="med"/>
            <a:tailEnd type="none" w="med" len="med"/>
          </a:ln>
        </p:spPr>
      </p:sp>
      <p:sp>
        <p:nvSpPr>
          <p:cNvPr id="912" name="Google Shape;912;p39"/>
          <p:cNvSpPr/>
          <p:nvPr/>
        </p:nvSpPr>
        <p:spPr>
          <a:xfrm>
            <a:off x="2269895" y="639566"/>
            <a:ext cx="183000" cy="171600"/>
          </a:xfrm>
          <a:prstGeom prst="ellipse">
            <a:avLst/>
          </a:prstGeom>
          <a:solidFill>
            <a:srgbClr val="CFB87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40"/>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918" name="Google Shape;918;p40"/>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919" name="Google Shape;919;p40"/>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920" name="Google Shape;920;p40"/>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921" name="Google Shape;921;p40"/>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922" name="Google Shape;922;p40"/>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923" name="Google Shape;923;p40"/>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924" name="Google Shape;924;p40"/>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925" name="Google Shape;925;p40"/>
          <p:cNvSpPr txBox="1"/>
          <p:nvPr/>
        </p:nvSpPr>
        <p:spPr>
          <a:xfrm>
            <a:off x="105000" y="66300"/>
            <a:ext cx="57243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Launch Environment Test</a:t>
            </a:r>
            <a:endParaRPr sz="2800">
              <a:latin typeface="Proxima Nova"/>
              <a:ea typeface="Proxima Nova"/>
              <a:cs typeface="Proxima Nova"/>
              <a:sym typeface="Proxima Nova"/>
            </a:endParaRPr>
          </a:p>
        </p:txBody>
      </p:sp>
      <p:sp>
        <p:nvSpPr>
          <p:cNvPr id="926" name="Google Shape;926;p40"/>
          <p:cNvSpPr txBox="1"/>
          <p:nvPr/>
        </p:nvSpPr>
        <p:spPr>
          <a:xfrm>
            <a:off x="102750" y="738438"/>
            <a:ext cx="89385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Motivation - Verify that the boom assembly components can survive the vibrational loads experienced during </a:t>
            </a:r>
            <a:endParaRPr b="1">
              <a:latin typeface="Proxima Nova"/>
              <a:ea typeface="Proxima Nova"/>
              <a:cs typeface="Proxima Nova"/>
              <a:sym typeface="Proxima Nova"/>
            </a:endParaRPr>
          </a:p>
          <a:p>
            <a:pPr marL="457200" lvl="0" indent="457200" algn="l" rtl="0">
              <a:spcBef>
                <a:spcPts val="0"/>
              </a:spcBef>
              <a:spcAft>
                <a:spcPts val="0"/>
              </a:spcAft>
              <a:buNone/>
            </a:pPr>
            <a:r>
              <a:rPr lang="en" b="1">
                <a:latin typeface="Proxima Nova"/>
                <a:ea typeface="Proxima Nova"/>
                <a:cs typeface="Proxima Nova"/>
                <a:sym typeface="Proxima Nova"/>
              </a:rPr>
              <a:t>  launch.</a:t>
            </a:r>
            <a:endParaRPr>
              <a:latin typeface="Proxima Nova"/>
              <a:ea typeface="Proxima Nova"/>
              <a:cs typeface="Proxima Nova"/>
              <a:sym typeface="Proxima Nova"/>
            </a:endParaRPr>
          </a:p>
        </p:txBody>
      </p:sp>
      <p:grpSp>
        <p:nvGrpSpPr>
          <p:cNvPr id="927" name="Google Shape;927;p40"/>
          <p:cNvGrpSpPr/>
          <p:nvPr/>
        </p:nvGrpSpPr>
        <p:grpSpPr>
          <a:xfrm>
            <a:off x="5218949" y="1869022"/>
            <a:ext cx="3822300" cy="1405456"/>
            <a:chOff x="5218949" y="1935161"/>
            <a:chExt cx="3822300" cy="1405456"/>
          </a:xfrm>
        </p:grpSpPr>
        <p:sp>
          <p:nvSpPr>
            <p:cNvPr id="928" name="Google Shape;928;p40"/>
            <p:cNvSpPr/>
            <p:nvPr/>
          </p:nvSpPr>
          <p:spPr>
            <a:xfrm>
              <a:off x="5218949" y="1935161"/>
              <a:ext cx="3822300" cy="399300"/>
            </a:xfrm>
            <a:prstGeom prst="rect">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Proxima Nova"/>
                  <a:ea typeface="Proxima Nova"/>
                  <a:cs typeface="Proxima Nova"/>
                  <a:sym typeface="Proxima Nova"/>
                </a:rPr>
                <a:t>Requirements Under Test</a:t>
              </a:r>
              <a:endParaRPr sz="1600">
                <a:latin typeface="Proxima Nova"/>
                <a:ea typeface="Proxima Nova"/>
                <a:cs typeface="Proxima Nova"/>
                <a:sym typeface="Proxima Nova"/>
              </a:endParaRPr>
            </a:p>
          </p:txBody>
        </p:sp>
        <p:sp>
          <p:nvSpPr>
            <p:cNvPr id="929" name="Google Shape;929;p40"/>
            <p:cNvSpPr/>
            <p:nvPr/>
          </p:nvSpPr>
          <p:spPr>
            <a:xfrm>
              <a:off x="5219225" y="2334416"/>
              <a:ext cx="833400" cy="477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Proxima Nova"/>
                  <a:ea typeface="Proxima Nova"/>
                  <a:cs typeface="Proxima Nova"/>
                  <a:sym typeface="Proxima Nova"/>
                </a:rPr>
                <a:t>FR_7</a:t>
              </a:r>
              <a:endParaRPr sz="1500">
                <a:latin typeface="Proxima Nova"/>
                <a:ea typeface="Proxima Nova"/>
                <a:cs typeface="Proxima Nova"/>
                <a:sym typeface="Proxima Nova"/>
              </a:endParaRPr>
            </a:p>
          </p:txBody>
        </p:sp>
        <p:sp>
          <p:nvSpPr>
            <p:cNvPr id="930" name="Google Shape;930;p40"/>
            <p:cNvSpPr/>
            <p:nvPr/>
          </p:nvSpPr>
          <p:spPr>
            <a:xfrm>
              <a:off x="6050825" y="2334417"/>
              <a:ext cx="2990100" cy="477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a:solidFill>
                    <a:schemeClr val="dk1"/>
                  </a:solidFill>
                  <a:latin typeface="Proxima Nova"/>
                  <a:ea typeface="Proxima Nova"/>
                  <a:cs typeface="Proxima Nova"/>
                  <a:sym typeface="Proxima Nova"/>
                </a:rPr>
                <a:t>Survive 10 G vibrations in the undeployed state.</a:t>
              </a:r>
              <a:endParaRPr sz="1100">
                <a:latin typeface="Proxima Nova"/>
                <a:ea typeface="Proxima Nova"/>
                <a:cs typeface="Proxima Nova"/>
                <a:sym typeface="Proxima Nova"/>
              </a:endParaRPr>
            </a:p>
          </p:txBody>
        </p:sp>
        <p:sp>
          <p:nvSpPr>
            <p:cNvPr id="931" name="Google Shape;931;p40"/>
            <p:cNvSpPr/>
            <p:nvPr/>
          </p:nvSpPr>
          <p:spPr>
            <a:xfrm>
              <a:off x="5219225" y="2812316"/>
              <a:ext cx="833400" cy="5283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Proxima Nova"/>
                  <a:ea typeface="Proxima Nova"/>
                  <a:cs typeface="Proxima Nova"/>
                  <a:sym typeface="Proxima Nova"/>
                </a:rPr>
                <a:t>DR_7.1</a:t>
              </a:r>
              <a:endParaRPr sz="1500">
                <a:latin typeface="Proxima Nova"/>
                <a:ea typeface="Proxima Nova"/>
                <a:cs typeface="Proxima Nova"/>
                <a:sym typeface="Proxima Nova"/>
              </a:endParaRPr>
            </a:p>
          </p:txBody>
        </p:sp>
        <p:sp>
          <p:nvSpPr>
            <p:cNvPr id="932" name="Google Shape;932;p40"/>
            <p:cNvSpPr/>
            <p:nvPr/>
          </p:nvSpPr>
          <p:spPr>
            <a:xfrm>
              <a:off x="6050825" y="2812316"/>
              <a:ext cx="2990100" cy="5283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a:solidFill>
                    <a:schemeClr val="dk1"/>
                  </a:solidFill>
                  <a:latin typeface="Proxima Nova"/>
                  <a:ea typeface="Proxima Nova"/>
                  <a:cs typeface="Proxima Nova"/>
                  <a:sym typeface="Proxima Nova"/>
                </a:rPr>
                <a:t>Survive under the conditions of the launch environment in the undeployed state.</a:t>
              </a:r>
              <a:endParaRPr sz="1100">
                <a:latin typeface="Proxima Nova"/>
                <a:ea typeface="Proxima Nova"/>
                <a:cs typeface="Proxima Nova"/>
                <a:sym typeface="Proxima Nova"/>
              </a:endParaRPr>
            </a:p>
          </p:txBody>
        </p:sp>
      </p:grpSp>
      <p:sp>
        <p:nvSpPr>
          <p:cNvPr id="933" name="Google Shape;933;p4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934" name="Google Shape;934;p40"/>
          <p:cNvSpPr txBox="1"/>
          <p:nvPr/>
        </p:nvSpPr>
        <p:spPr>
          <a:xfrm>
            <a:off x="103600" y="1810512"/>
            <a:ext cx="4685400" cy="6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Equipment:</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UD shaker table</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8-Bay Structure</a:t>
            </a:r>
            <a:endParaRPr sz="1300">
              <a:solidFill>
                <a:schemeClr val="dk1"/>
              </a:solidFill>
              <a:latin typeface="Proxima Nova"/>
              <a:ea typeface="Proxima Nova"/>
              <a:cs typeface="Proxima Nova"/>
              <a:sym typeface="Proxima Nova"/>
            </a:endParaRPr>
          </a:p>
        </p:txBody>
      </p:sp>
      <p:sp>
        <p:nvSpPr>
          <p:cNvPr id="935" name="Google Shape;935;p40"/>
          <p:cNvSpPr txBox="1"/>
          <p:nvPr/>
        </p:nvSpPr>
        <p:spPr>
          <a:xfrm>
            <a:off x="100575" y="2414029"/>
            <a:ext cx="4410900" cy="155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General Procedure:</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Setup undeployed boom on shaker table</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Qualification test </a:t>
            </a:r>
            <a:endParaRPr sz="1300">
              <a:solidFill>
                <a:schemeClr val="dk1"/>
              </a:solidFill>
              <a:latin typeface="Proxima Nova"/>
              <a:ea typeface="Proxima Nova"/>
              <a:cs typeface="Proxima Nova"/>
              <a:sym typeface="Proxima Nova"/>
            </a:endParaRPr>
          </a:p>
          <a:p>
            <a:pPr marL="914400" lvl="1"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General Environmental Verification Standard</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Remove boom from shaker table</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Deploy boom structure</a:t>
            </a:r>
            <a:endParaRPr/>
          </a:p>
        </p:txBody>
      </p:sp>
      <p:sp>
        <p:nvSpPr>
          <p:cNvPr id="936" name="Google Shape;936;p40"/>
          <p:cNvSpPr txBox="1"/>
          <p:nvPr/>
        </p:nvSpPr>
        <p:spPr>
          <a:xfrm>
            <a:off x="105100" y="1410600"/>
            <a:ext cx="4683900" cy="52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roxima Nova"/>
                <a:ea typeface="Proxima Nova"/>
                <a:cs typeface="Proxima Nova"/>
                <a:sym typeface="Proxima Nova"/>
              </a:rPr>
              <a:t>Facilities:</a:t>
            </a:r>
            <a:endParaRPr sz="1300" b="1">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Vibe room</a:t>
            </a:r>
            <a:endParaRPr sz="1200">
              <a:solidFill>
                <a:schemeClr val="dk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41"/>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942" name="Google Shape;942;p41"/>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943" name="Google Shape;943;p41"/>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944" name="Google Shape;944;p41"/>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945" name="Google Shape;945;p41"/>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946" name="Google Shape;946;p41"/>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947" name="Google Shape;947;p41"/>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948" name="Google Shape;948;p41"/>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949" name="Google Shape;949;p41"/>
          <p:cNvSpPr txBox="1"/>
          <p:nvPr/>
        </p:nvSpPr>
        <p:spPr>
          <a:xfrm>
            <a:off x="105000" y="66300"/>
            <a:ext cx="68922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Launch Environment Test</a:t>
            </a:r>
            <a:endParaRPr sz="2800">
              <a:latin typeface="Proxima Nova"/>
              <a:ea typeface="Proxima Nova"/>
              <a:cs typeface="Proxima Nova"/>
              <a:sym typeface="Proxima Nova"/>
            </a:endParaRPr>
          </a:p>
        </p:txBody>
      </p:sp>
      <p:sp>
        <p:nvSpPr>
          <p:cNvPr id="950" name="Google Shape;950;p41"/>
          <p:cNvSpPr txBox="1"/>
          <p:nvPr/>
        </p:nvSpPr>
        <p:spPr>
          <a:xfrm>
            <a:off x="6798700" y="451450"/>
            <a:ext cx="2082000" cy="381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a:p>
            <a:pPr marL="0" lvl="0" indent="0" algn="ctr" rtl="0">
              <a:spcBef>
                <a:spcPts val="0"/>
              </a:spcBef>
              <a:spcAft>
                <a:spcPts val="0"/>
              </a:spcAft>
              <a:buNone/>
            </a:pPr>
            <a:r>
              <a:rPr lang="en">
                <a:solidFill>
                  <a:srgbClr val="FF0000"/>
                </a:solidFill>
                <a:latin typeface="Proxima Nova"/>
                <a:ea typeface="Proxima Nova"/>
                <a:cs typeface="Proxima Nova"/>
                <a:sym typeface="Proxima Nova"/>
              </a:rPr>
              <a:t>IMAGES</a:t>
            </a:r>
            <a:endParaRPr>
              <a:solidFill>
                <a:srgbClr val="FF0000"/>
              </a:solidFill>
              <a:latin typeface="Proxima Nova"/>
              <a:ea typeface="Proxima Nova"/>
              <a:cs typeface="Proxima Nova"/>
              <a:sym typeface="Proxima Nova"/>
            </a:endParaRPr>
          </a:p>
        </p:txBody>
      </p:sp>
      <p:sp>
        <p:nvSpPr>
          <p:cNvPr id="951" name="Google Shape;951;p41"/>
          <p:cNvSpPr txBox="1"/>
          <p:nvPr/>
        </p:nvSpPr>
        <p:spPr>
          <a:xfrm>
            <a:off x="102750" y="738450"/>
            <a:ext cx="5334900" cy="14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roxima Nova"/>
                <a:ea typeface="Proxima Nova"/>
                <a:cs typeface="Proxima Nova"/>
                <a:sym typeface="Proxima Nova"/>
              </a:rPr>
              <a:t>Expected Key Outcomes:</a:t>
            </a:r>
            <a:endParaRPr sz="1300" b="1">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There is no physical damage to the boom structure</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Deployment mechanism functions as expected</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b="1">
                <a:latin typeface="Proxima Nova"/>
                <a:ea typeface="Proxima Nova"/>
                <a:cs typeface="Proxima Nova"/>
                <a:sym typeface="Proxima Nova"/>
              </a:rPr>
              <a:t>All design requirements tied to FR 7 pass, therefore this FR passes.</a:t>
            </a:r>
            <a:endParaRPr sz="1300" b="1">
              <a:latin typeface="Proxima Nova"/>
              <a:ea typeface="Proxima Nova"/>
              <a:cs typeface="Proxima Nova"/>
              <a:sym typeface="Proxima Nova"/>
            </a:endParaRPr>
          </a:p>
        </p:txBody>
      </p:sp>
      <p:sp>
        <p:nvSpPr>
          <p:cNvPr id="952" name="Google Shape;952;p4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953" name="Google Shape;953;p41"/>
          <p:cNvSpPr txBox="1"/>
          <p:nvPr/>
        </p:nvSpPr>
        <p:spPr>
          <a:xfrm>
            <a:off x="102750" y="1853400"/>
            <a:ext cx="5226900" cy="14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roxima Nova"/>
                <a:ea typeface="Proxima Nova"/>
                <a:cs typeface="Proxima Nova"/>
                <a:sym typeface="Proxima Nova"/>
              </a:rPr>
              <a:t>Risk Reduction:</a:t>
            </a:r>
            <a:endParaRPr sz="1300" b="1">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Ensure that the boom will survive the launch environment and function as expected afterwards</a:t>
            </a:r>
            <a:endParaRPr sz="1300" b="1">
              <a:latin typeface="Proxima Nova"/>
              <a:ea typeface="Proxima Nova"/>
              <a:cs typeface="Proxima Nova"/>
              <a:sym typeface="Proxima Nova"/>
            </a:endParaRPr>
          </a:p>
        </p:txBody>
      </p:sp>
      <p:pic>
        <p:nvPicPr>
          <p:cNvPr id="954" name="Google Shape;954;p41"/>
          <p:cNvPicPr preferRelativeResize="0"/>
          <p:nvPr/>
        </p:nvPicPr>
        <p:blipFill>
          <a:blip r:embed="rId3">
            <a:alphaModFix/>
          </a:blip>
          <a:stretch>
            <a:fillRect/>
          </a:stretch>
        </p:blipFill>
        <p:spPr>
          <a:xfrm>
            <a:off x="5437675" y="738450"/>
            <a:ext cx="3443025" cy="3226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42"/>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2"/>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2"/>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endParaRPr>
          </a:p>
        </p:txBody>
      </p:sp>
      <p:sp>
        <p:nvSpPr>
          <p:cNvPr id="962" name="Google Shape;962;p42"/>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2"/>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964" name="Google Shape;964;p42"/>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965" name="Google Shape;965;p42"/>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966" name="Google Shape;966;p42"/>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967" name="Google Shape;967;p42"/>
          <p:cNvSpPr/>
          <p:nvPr/>
        </p:nvSpPr>
        <p:spPr>
          <a:xfrm>
            <a:off x="7553599" y="173774"/>
            <a:ext cx="1491000" cy="43824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2"/>
          <p:cNvSpPr/>
          <p:nvPr/>
        </p:nvSpPr>
        <p:spPr>
          <a:xfrm>
            <a:off x="7553609" y="4429877"/>
            <a:ext cx="1491000" cy="1263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2"/>
          <p:cNvSpPr/>
          <p:nvPr/>
        </p:nvSpPr>
        <p:spPr>
          <a:xfrm>
            <a:off x="7553653" y="17883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2"/>
          <p:cNvSpPr/>
          <p:nvPr/>
        </p:nvSpPr>
        <p:spPr>
          <a:xfrm>
            <a:off x="606254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2"/>
          <p:cNvSpPr/>
          <p:nvPr/>
        </p:nvSpPr>
        <p:spPr>
          <a:xfrm>
            <a:off x="6053328" y="172261"/>
            <a:ext cx="1491000" cy="1102200"/>
          </a:xfrm>
          <a:prstGeom prst="rect">
            <a:avLst/>
          </a:prstGeom>
          <a:solidFill>
            <a:srgbClr val="BBBBBB"/>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2"/>
          <p:cNvSpPr/>
          <p:nvPr/>
        </p:nvSpPr>
        <p:spPr>
          <a:xfrm>
            <a:off x="457149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2"/>
          <p:cNvSpPr/>
          <p:nvPr/>
        </p:nvSpPr>
        <p:spPr>
          <a:xfrm>
            <a:off x="4557413" y="16828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4" name="Google Shape;974;p42"/>
          <p:cNvCxnSpPr/>
          <p:nvPr/>
        </p:nvCxnSpPr>
        <p:spPr>
          <a:xfrm rot="10800000" flipH="1">
            <a:off x="4557423" y="165391"/>
            <a:ext cx="623100" cy="887700"/>
          </a:xfrm>
          <a:prstGeom prst="straightConnector1">
            <a:avLst/>
          </a:prstGeom>
          <a:noFill/>
          <a:ln w="28575" cap="flat" cmpd="sng">
            <a:solidFill>
              <a:srgbClr val="FFFFFF"/>
            </a:solidFill>
            <a:prstDash val="solid"/>
            <a:round/>
            <a:headEnd type="none" w="med" len="med"/>
            <a:tailEnd type="none" w="med" len="med"/>
          </a:ln>
        </p:spPr>
      </p:cxnSp>
      <p:cxnSp>
        <p:nvCxnSpPr>
          <p:cNvPr id="975" name="Google Shape;975;p42"/>
          <p:cNvCxnSpPr/>
          <p:nvPr/>
        </p:nvCxnSpPr>
        <p:spPr>
          <a:xfrm rot="10800000" flipH="1">
            <a:off x="499136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976" name="Google Shape;976;p42"/>
          <p:cNvCxnSpPr/>
          <p:nvPr/>
        </p:nvCxnSpPr>
        <p:spPr>
          <a:xfrm rot="10800000" flipH="1">
            <a:off x="4676682" y="168006"/>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977" name="Google Shape;977;p42"/>
          <p:cNvCxnSpPr/>
          <p:nvPr/>
        </p:nvCxnSpPr>
        <p:spPr>
          <a:xfrm rot="10800000" flipH="1">
            <a:off x="527805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978" name="Google Shape;978;p42"/>
          <p:cNvCxnSpPr/>
          <p:nvPr/>
        </p:nvCxnSpPr>
        <p:spPr>
          <a:xfrm rot="10800000" flipH="1">
            <a:off x="4676682" y="880146"/>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979" name="Google Shape;979;p42"/>
          <p:cNvCxnSpPr/>
          <p:nvPr/>
        </p:nvCxnSpPr>
        <p:spPr>
          <a:xfrm>
            <a:off x="4956092" y="899597"/>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980" name="Google Shape;980;p42"/>
          <p:cNvCxnSpPr/>
          <p:nvPr/>
        </p:nvCxnSpPr>
        <p:spPr>
          <a:xfrm>
            <a:off x="4676682" y="891246"/>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981" name="Google Shape;981;p42"/>
          <p:cNvCxnSpPr/>
          <p:nvPr/>
        </p:nvCxnSpPr>
        <p:spPr>
          <a:xfrm rot="10800000" flipH="1">
            <a:off x="5095797" y="1142333"/>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982" name="Google Shape;982;p42"/>
          <p:cNvCxnSpPr/>
          <p:nvPr/>
        </p:nvCxnSpPr>
        <p:spPr>
          <a:xfrm rot="10800000" flipH="1">
            <a:off x="5062947" y="320029"/>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983" name="Google Shape;983;p42"/>
          <p:cNvCxnSpPr/>
          <p:nvPr/>
        </p:nvCxnSpPr>
        <p:spPr>
          <a:xfrm>
            <a:off x="5342357" y="339480"/>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984" name="Google Shape;984;p42"/>
          <p:cNvCxnSpPr/>
          <p:nvPr/>
        </p:nvCxnSpPr>
        <p:spPr>
          <a:xfrm>
            <a:off x="5062947" y="331129"/>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985" name="Google Shape;985;p42"/>
          <p:cNvCxnSpPr/>
          <p:nvPr/>
        </p:nvCxnSpPr>
        <p:spPr>
          <a:xfrm rot="10800000" flipH="1">
            <a:off x="5482062" y="582217"/>
            <a:ext cx="279300" cy="11100"/>
          </a:xfrm>
          <a:prstGeom prst="straightConnector1">
            <a:avLst/>
          </a:prstGeom>
          <a:noFill/>
          <a:ln w="9525" cap="flat" cmpd="sng">
            <a:solidFill>
              <a:srgbClr val="FFFFFF"/>
            </a:solidFill>
            <a:prstDash val="solid"/>
            <a:round/>
            <a:headEnd type="none" w="med" len="med"/>
            <a:tailEnd type="none" w="med" len="med"/>
          </a:ln>
        </p:spPr>
      </p:cxnSp>
      <p:sp>
        <p:nvSpPr>
          <p:cNvPr id="986" name="Google Shape;986;p42"/>
          <p:cNvSpPr/>
          <p:nvPr/>
        </p:nvSpPr>
        <p:spPr>
          <a:xfrm>
            <a:off x="3081528" y="182880"/>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2"/>
          <p:cNvSpPr/>
          <p:nvPr/>
        </p:nvSpPr>
        <p:spPr>
          <a:xfrm>
            <a:off x="3072384" y="178836"/>
            <a:ext cx="1491000" cy="1102200"/>
          </a:xfrm>
          <a:prstGeom prst="rect">
            <a:avLst/>
          </a:prstGeom>
          <a:solidFill>
            <a:srgbClr val="CFB87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2"/>
          <p:cNvSpPr/>
          <p:nvPr/>
        </p:nvSpPr>
        <p:spPr>
          <a:xfrm>
            <a:off x="6062578" y="4429877"/>
            <a:ext cx="1491000" cy="1263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2"/>
          <p:cNvSpPr txBox="1"/>
          <p:nvPr/>
        </p:nvSpPr>
        <p:spPr>
          <a:xfrm>
            <a:off x="7467600" y="1316736"/>
            <a:ext cx="1686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LASP Thermal</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Chamber</a:t>
            </a:r>
            <a:endParaRPr sz="1600">
              <a:solidFill>
                <a:srgbClr val="BBBBBB"/>
              </a:solidFill>
              <a:latin typeface="Proxima Nova Extrabold"/>
              <a:ea typeface="Proxima Nova Extrabold"/>
              <a:cs typeface="Proxima Nova Extrabold"/>
              <a:sym typeface="Proxima Nova Extrabold"/>
            </a:endParaRPr>
          </a:p>
        </p:txBody>
      </p:sp>
      <p:sp>
        <p:nvSpPr>
          <p:cNvPr id="990" name="Google Shape;990;p42"/>
          <p:cNvSpPr/>
          <p:nvPr/>
        </p:nvSpPr>
        <p:spPr>
          <a:xfrm>
            <a:off x="158940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2"/>
          <p:cNvSpPr/>
          <p:nvPr/>
        </p:nvSpPr>
        <p:spPr>
          <a:xfrm>
            <a:off x="1604763" y="182913"/>
            <a:ext cx="1481400" cy="1106400"/>
          </a:xfrm>
          <a:prstGeom prst="rect">
            <a:avLst/>
          </a:prstGeom>
          <a:solidFill>
            <a:srgbClr val="B7B7B7"/>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2"/>
          <p:cNvSpPr/>
          <p:nvPr/>
        </p:nvSpPr>
        <p:spPr>
          <a:xfrm>
            <a:off x="9835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2"/>
          <p:cNvSpPr txBox="1"/>
          <p:nvPr/>
        </p:nvSpPr>
        <p:spPr>
          <a:xfrm>
            <a:off x="4544576" y="1318400"/>
            <a:ext cx="14910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Full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Deployment</a:t>
            </a:r>
            <a:endParaRPr sz="1600">
              <a:solidFill>
                <a:srgbClr val="BBBBBB"/>
              </a:solidFill>
              <a:latin typeface="Proxima Nova Extrabold"/>
              <a:ea typeface="Proxima Nova Extrabold"/>
              <a:cs typeface="Proxima Nova Extrabold"/>
              <a:sym typeface="Proxima Nova Extrabold"/>
            </a:endParaRPr>
          </a:p>
        </p:txBody>
      </p:sp>
      <p:sp>
        <p:nvSpPr>
          <p:cNvPr id="994" name="Google Shape;994;p42"/>
          <p:cNvSpPr/>
          <p:nvPr/>
        </p:nvSpPr>
        <p:spPr>
          <a:xfrm>
            <a:off x="4571499"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2"/>
          <p:cNvSpPr/>
          <p:nvPr/>
        </p:nvSpPr>
        <p:spPr>
          <a:xfrm>
            <a:off x="3080418" y="4429877"/>
            <a:ext cx="1491000" cy="126300"/>
          </a:xfrm>
          <a:prstGeom prst="rect">
            <a:avLst/>
          </a:prstGeom>
          <a:solidFill>
            <a:srgbClr val="CFB87C"/>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2"/>
          <p:cNvSpPr/>
          <p:nvPr/>
        </p:nvSpPr>
        <p:spPr>
          <a:xfrm>
            <a:off x="1589390"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2"/>
          <p:cNvSpPr/>
          <p:nvPr/>
        </p:nvSpPr>
        <p:spPr>
          <a:xfrm>
            <a:off x="98335" y="4429877"/>
            <a:ext cx="1491000" cy="126300"/>
          </a:xfrm>
          <a:prstGeom prst="rect">
            <a:avLst/>
          </a:prstGeom>
          <a:solidFill>
            <a:srgbClr val="BBBBBB"/>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2"/>
          <p:cNvSpPr txBox="1"/>
          <p:nvPr/>
        </p:nvSpPr>
        <p:spPr>
          <a:xfrm>
            <a:off x="104200" y="2468880"/>
            <a:ext cx="1418400" cy="17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999" name="Google Shape;999;p42"/>
          <p:cNvCxnSpPr/>
          <p:nvPr/>
        </p:nvCxnSpPr>
        <p:spPr>
          <a:xfrm>
            <a:off x="234545"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000" name="Google Shape;1000;p42"/>
          <p:cNvCxnSpPr/>
          <p:nvPr/>
        </p:nvCxnSpPr>
        <p:spPr>
          <a:xfrm>
            <a:off x="1714759"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001" name="Google Shape;1001;p42"/>
          <p:cNvCxnSpPr/>
          <p:nvPr/>
        </p:nvCxnSpPr>
        <p:spPr>
          <a:xfrm>
            <a:off x="3205788"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002" name="Google Shape;1002;p42"/>
          <p:cNvCxnSpPr/>
          <p:nvPr/>
        </p:nvCxnSpPr>
        <p:spPr>
          <a:xfrm>
            <a:off x="4696842"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003" name="Google Shape;1003;p42"/>
          <p:cNvCxnSpPr/>
          <p:nvPr/>
        </p:nvCxnSpPr>
        <p:spPr>
          <a:xfrm>
            <a:off x="6218389" y="2058359"/>
            <a:ext cx="1240200" cy="0"/>
          </a:xfrm>
          <a:prstGeom prst="straightConnector1">
            <a:avLst/>
          </a:prstGeom>
          <a:noFill/>
          <a:ln w="9525" cap="flat" cmpd="sng">
            <a:solidFill>
              <a:srgbClr val="595959"/>
            </a:solidFill>
            <a:prstDash val="solid"/>
            <a:round/>
            <a:headEnd type="none" w="med" len="med"/>
            <a:tailEnd type="none" w="med" len="med"/>
          </a:ln>
        </p:spPr>
      </p:cxnSp>
      <p:sp>
        <p:nvSpPr>
          <p:cNvPr id="1004" name="Google Shape;1004;p42"/>
          <p:cNvSpPr txBox="1"/>
          <p:nvPr/>
        </p:nvSpPr>
        <p:spPr>
          <a:xfrm>
            <a:off x="1625700" y="2468880"/>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1005" name="Google Shape;1005;p42"/>
          <p:cNvCxnSpPr/>
          <p:nvPr/>
        </p:nvCxnSpPr>
        <p:spPr>
          <a:xfrm>
            <a:off x="7732825" y="2059456"/>
            <a:ext cx="1240200" cy="0"/>
          </a:xfrm>
          <a:prstGeom prst="straightConnector1">
            <a:avLst/>
          </a:prstGeom>
          <a:noFill/>
          <a:ln w="9525" cap="flat" cmpd="sng">
            <a:solidFill>
              <a:srgbClr val="595959"/>
            </a:solidFill>
            <a:prstDash val="solid"/>
            <a:round/>
            <a:headEnd type="none" w="med" len="med"/>
            <a:tailEnd type="none" w="med" len="med"/>
          </a:ln>
        </p:spPr>
      </p:cxnSp>
      <p:sp>
        <p:nvSpPr>
          <p:cNvPr id="1006" name="Google Shape;1006;p42"/>
          <p:cNvSpPr txBox="1"/>
          <p:nvPr/>
        </p:nvSpPr>
        <p:spPr>
          <a:xfrm>
            <a:off x="31472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Scheduled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b="1">
                <a:latin typeface="Proxima Nova"/>
                <a:ea typeface="Proxima Nova"/>
                <a:cs typeface="Proxima Nova"/>
                <a:sym typeface="Proxima Nova"/>
              </a:rPr>
              <a:t>Processed</a:t>
            </a:r>
            <a:endParaRPr b="1">
              <a:latin typeface="Proxima Nova"/>
              <a:ea typeface="Proxima Nova"/>
              <a:cs typeface="Proxima Nova"/>
              <a:sym typeface="Proxima Nova"/>
            </a:endParaRPr>
          </a:p>
        </p:txBody>
      </p:sp>
      <p:sp>
        <p:nvSpPr>
          <p:cNvPr id="1007" name="Google Shape;1007;p42"/>
          <p:cNvSpPr txBox="1"/>
          <p:nvPr/>
        </p:nvSpPr>
        <p:spPr>
          <a:xfrm>
            <a:off x="4696850" y="2465825"/>
            <a:ext cx="1418400" cy="16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1008" name="Google Shape;1008;p42"/>
          <p:cNvSpPr txBox="1"/>
          <p:nvPr/>
        </p:nvSpPr>
        <p:spPr>
          <a:xfrm>
            <a:off x="61293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1009" name="Google Shape;1009;p42"/>
          <p:cNvSpPr txBox="1"/>
          <p:nvPr/>
        </p:nvSpPr>
        <p:spPr>
          <a:xfrm>
            <a:off x="7614425"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1010" name="Google Shape;1010;p42"/>
          <p:cNvSpPr txBox="1"/>
          <p:nvPr/>
        </p:nvSpPr>
        <p:spPr>
          <a:xfrm>
            <a:off x="6150638" y="1316736"/>
            <a:ext cx="14184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Mass /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Dimension</a:t>
            </a:r>
            <a:endParaRPr sz="1600">
              <a:solidFill>
                <a:srgbClr val="BBBBBB"/>
              </a:solidFill>
              <a:latin typeface="Proxima Nova Extrabold"/>
              <a:ea typeface="Proxima Nova Extrabold"/>
              <a:cs typeface="Proxima Nova Extrabold"/>
              <a:sym typeface="Proxima Nova Extrabold"/>
            </a:endParaRPr>
          </a:p>
        </p:txBody>
      </p:sp>
      <p:sp>
        <p:nvSpPr>
          <p:cNvPr id="1011" name="Google Shape;1011;p42"/>
          <p:cNvSpPr/>
          <p:nvPr/>
        </p:nvSpPr>
        <p:spPr>
          <a:xfrm rot="3600779">
            <a:off x="6604897" y="595919"/>
            <a:ext cx="959777" cy="251211"/>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2" name="Google Shape;1012;p42"/>
          <p:cNvCxnSpPr>
            <a:stCxn id="1011" idx="1"/>
          </p:cNvCxnSpPr>
          <p:nvPr/>
        </p:nvCxnSpPr>
        <p:spPr>
          <a:xfrm>
            <a:off x="6844935" y="305874"/>
            <a:ext cx="0" cy="0"/>
          </a:xfrm>
          <a:prstGeom prst="straightConnector1">
            <a:avLst/>
          </a:prstGeom>
          <a:noFill/>
          <a:ln w="9525" cap="flat" cmpd="sng">
            <a:solidFill>
              <a:schemeClr val="dk2"/>
            </a:solidFill>
            <a:prstDash val="solid"/>
            <a:round/>
            <a:headEnd type="none" w="med" len="med"/>
            <a:tailEnd type="none" w="med" len="med"/>
          </a:ln>
        </p:spPr>
      </p:cxnSp>
      <p:cxnSp>
        <p:nvCxnSpPr>
          <p:cNvPr id="1013" name="Google Shape;1013;p42"/>
          <p:cNvCxnSpPr/>
          <p:nvPr/>
        </p:nvCxnSpPr>
        <p:spPr>
          <a:xfrm rot="3568218">
            <a:off x="6910204" y="2873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1014" name="Google Shape;1014;p42"/>
          <p:cNvCxnSpPr/>
          <p:nvPr/>
        </p:nvCxnSpPr>
        <p:spPr>
          <a:xfrm rot="3568218">
            <a:off x="7009228" y="411271"/>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1015" name="Google Shape;1015;p42"/>
          <p:cNvCxnSpPr/>
          <p:nvPr/>
        </p:nvCxnSpPr>
        <p:spPr>
          <a:xfrm rot="3568218">
            <a:off x="7062604" y="5159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1016" name="Google Shape;1016;p42"/>
          <p:cNvCxnSpPr/>
          <p:nvPr/>
        </p:nvCxnSpPr>
        <p:spPr>
          <a:xfrm rot="3568218">
            <a:off x="7146317" y="639798"/>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1017" name="Google Shape;1017;p42"/>
          <p:cNvCxnSpPr/>
          <p:nvPr/>
        </p:nvCxnSpPr>
        <p:spPr>
          <a:xfrm rot="3568218">
            <a:off x="7193668" y="7445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1018" name="Google Shape;1018;p42"/>
          <p:cNvCxnSpPr/>
          <p:nvPr/>
        </p:nvCxnSpPr>
        <p:spPr>
          <a:xfrm rot="3568218">
            <a:off x="7283548" y="868471"/>
            <a:ext cx="13583" cy="137084"/>
          </a:xfrm>
          <a:prstGeom prst="straightConnector1">
            <a:avLst/>
          </a:prstGeom>
          <a:noFill/>
          <a:ln w="28575" cap="flat" cmpd="sng">
            <a:solidFill>
              <a:schemeClr val="lt1"/>
            </a:solidFill>
            <a:prstDash val="solid"/>
            <a:round/>
            <a:headEnd type="none" w="med" len="med"/>
            <a:tailEnd type="none" w="med" len="med"/>
          </a:ln>
        </p:spPr>
      </p:cxnSp>
      <p:sp>
        <p:nvSpPr>
          <p:cNvPr id="1019" name="Google Shape;1019;p42"/>
          <p:cNvSpPr/>
          <p:nvPr/>
        </p:nvSpPr>
        <p:spPr>
          <a:xfrm>
            <a:off x="6175978" y="656418"/>
            <a:ext cx="623100" cy="530400"/>
          </a:xfrm>
          <a:prstGeom prst="trapezoid">
            <a:avLst>
              <a:gd name="adj"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2"/>
          <p:cNvSpPr/>
          <p:nvPr/>
        </p:nvSpPr>
        <p:spPr>
          <a:xfrm>
            <a:off x="6364224" y="475488"/>
            <a:ext cx="279300" cy="360000"/>
          </a:xfrm>
          <a:prstGeom prst="blockArc">
            <a:avLst>
              <a:gd name="adj1" fmla="val 10800000"/>
              <a:gd name="adj2" fmla="val 0"/>
              <a:gd name="adj3"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2"/>
          <p:cNvSpPr/>
          <p:nvPr/>
        </p:nvSpPr>
        <p:spPr>
          <a:xfrm>
            <a:off x="7798231" y="848975"/>
            <a:ext cx="365700" cy="3657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2"/>
          <p:cNvSpPr/>
          <p:nvPr/>
        </p:nvSpPr>
        <p:spPr>
          <a:xfrm rot="-2700000">
            <a:off x="7786688" y="621188"/>
            <a:ext cx="1005840" cy="219456"/>
          </a:xfrm>
          <a:prstGeom prst="flowChartProcess">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2"/>
          <p:cNvSpPr/>
          <p:nvPr/>
        </p:nvSpPr>
        <p:spPr>
          <a:xfrm>
            <a:off x="7815781" y="864636"/>
            <a:ext cx="329100" cy="329100"/>
          </a:xfrm>
          <a:prstGeom prst="ellipse">
            <a:avLst/>
          </a:prstGeom>
          <a:solidFill>
            <a:srgbClr val="BBBBBB"/>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2"/>
          <p:cNvSpPr/>
          <p:nvPr/>
        </p:nvSpPr>
        <p:spPr>
          <a:xfrm>
            <a:off x="8556445" y="242844"/>
            <a:ext cx="219600" cy="2196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2"/>
          <p:cNvSpPr/>
          <p:nvPr/>
        </p:nvSpPr>
        <p:spPr>
          <a:xfrm rot="-2700000">
            <a:off x="7792573" y="633794"/>
            <a:ext cx="1014984" cy="173736"/>
          </a:xfrm>
          <a:prstGeom prst="flowChartProcess">
            <a:avLst/>
          </a:prstGeom>
          <a:solidFill>
            <a:srgbClr val="BBBBBB"/>
          </a:solidFill>
          <a:ln w="2857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6" name="Google Shape;1026;p42"/>
          <p:cNvCxnSpPr/>
          <p:nvPr/>
        </p:nvCxnSpPr>
        <p:spPr>
          <a:xfrm>
            <a:off x="8141322" y="8160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1027" name="Google Shape;1027;p42"/>
          <p:cNvSpPr/>
          <p:nvPr/>
        </p:nvSpPr>
        <p:spPr>
          <a:xfrm>
            <a:off x="3622125" y="1099925"/>
            <a:ext cx="493800" cy="1554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2"/>
          <p:cNvSpPr/>
          <p:nvPr/>
        </p:nvSpPr>
        <p:spPr>
          <a:xfrm>
            <a:off x="3622125" y="713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2"/>
          <p:cNvSpPr/>
          <p:nvPr/>
        </p:nvSpPr>
        <p:spPr>
          <a:xfrm>
            <a:off x="3622125" y="332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30" name="Google Shape;1030;p42"/>
          <p:cNvCxnSpPr/>
          <p:nvPr/>
        </p:nvCxnSpPr>
        <p:spPr>
          <a:xfrm flipH="1">
            <a:off x="3420481" y="4526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031" name="Google Shape;1031;p42"/>
          <p:cNvCxnSpPr/>
          <p:nvPr/>
        </p:nvCxnSpPr>
        <p:spPr>
          <a:xfrm rot="5400000" flipH="1">
            <a:off x="3412931" y="5801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032" name="Google Shape;1032;p42"/>
          <p:cNvCxnSpPr/>
          <p:nvPr/>
        </p:nvCxnSpPr>
        <p:spPr>
          <a:xfrm flipH="1">
            <a:off x="3419190" y="709841"/>
            <a:ext cx="140700" cy="128100"/>
          </a:xfrm>
          <a:prstGeom prst="straightConnector1">
            <a:avLst/>
          </a:prstGeom>
          <a:noFill/>
          <a:ln w="19050" cap="flat" cmpd="sng">
            <a:solidFill>
              <a:schemeClr val="lt1"/>
            </a:solidFill>
            <a:prstDash val="solid"/>
            <a:round/>
            <a:headEnd type="none" w="med" len="med"/>
            <a:tailEnd type="none" w="med" len="med"/>
          </a:ln>
        </p:spPr>
      </p:cxnSp>
      <p:sp>
        <p:nvSpPr>
          <p:cNvPr id="1033" name="Google Shape;1033;p42"/>
          <p:cNvSpPr/>
          <p:nvPr/>
        </p:nvSpPr>
        <p:spPr>
          <a:xfrm>
            <a:off x="97277" y="17318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2"/>
          <p:cNvSpPr/>
          <p:nvPr/>
        </p:nvSpPr>
        <p:spPr>
          <a:xfrm rot="3578380">
            <a:off x="256516" y="511491"/>
            <a:ext cx="1080442" cy="551584"/>
          </a:xfrm>
          <a:custGeom>
            <a:avLst/>
            <a:gdLst/>
            <a:ahLst/>
            <a:cxnLst/>
            <a:rect l="l" t="t" r="r" b="b"/>
            <a:pathLst>
              <a:path w="170123" h="66256" extrusionOk="0">
                <a:moveTo>
                  <a:pt x="0" y="7987"/>
                </a:moveTo>
                <a:cubicBezTo>
                  <a:pt x="781" y="7050"/>
                  <a:pt x="2109" y="3457"/>
                  <a:pt x="4687" y="2363"/>
                </a:cubicBezTo>
                <a:cubicBezTo>
                  <a:pt x="7265" y="1270"/>
                  <a:pt x="12107" y="1114"/>
                  <a:pt x="15466" y="1426"/>
                </a:cubicBezTo>
                <a:cubicBezTo>
                  <a:pt x="18825" y="1739"/>
                  <a:pt x="21871" y="1426"/>
                  <a:pt x="24839" y="4238"/>
                </a:cubicBezTo>
                <a:cubicBezTo>
                  <a:pt x="27807" y="7050"/>
                  <a:pt x="31322" y="13298"/>
                  <a:pt x="33275" y="18297"/>
                </a:cubicBezTo>
                <a:cubicBezTo>
                  <a:pt x="35228" y="23296"/>
                  <a:pt x="35853" y="28842"/>
                  <a:pt x="36556" y="34232"/>
                </a:cubicBezTo>
                <a:cubicBezTo>
                  <a:pt x="37259" y="39622"/>
                  <a:pt x="37962" y="46261"/>
                  <a:pt x="37493" y="50635"/>
                </a:cubicBezTo>
                <a:cubicBezTo>
                  <a:pt x="37024" y="55009"/>
                  <a:pt x="35463" y="57977"/>
                  <a:pt x="33744" y="60476"/>
                </a:cubicBezTo>
                <a:cubicBezTo>
                  <a:pt x="32026" y="62976"/>
                  <a:pt x="29213" y="64929"/>
                  <a:pt x="27182" y="65632"/>
                </a:cubicBezTo>
                <a:cubicBezTo>
                  <a:pt x="25151" y="66335"/>
                  <a:pt x="23199" y="66647"/>
                  <a:pt x="21559" y="64694"/>
                </a:cubicBezTo>
                <a:cubicBezTo>
                  <a:pt x="19919" y="62741"/>
                  <a:pt x="18044" y="58914"/>
                  <a:pt x="17341" y="53915"/>
                </a:cubicBezTo>
                <a:cubicBezTo>
                  <a:pt x="16638" y="48916"/>
                  <a:pt x="16638" y="40636"/>
                  <a:pt x="17341" y="34700"/>
                </a:cubicBezTo>
                <a:cubicBezTo>
                  <a:pt x="18044" y="28764"/>
                  <a:pt x="19450" y="23140"/>
                  <a:pt x="21559" y="18297"/>
                </a:cubicBezTo>
                <a:cubicBezTo>
                  <a:pt x="23668" y="13454"/>
                  <a:pt x="27182" y="8456"/>
                  <a:pt x="29994" y="5644"/>
                </a:cubicBezTo>
                <a:cubicBezTo>
                  <a:pt x="32806" y="2832"/>
                  <a:pt x="35540" y="1973"/>
                  <a:pt x="38430" y="1426"/>
                </a:cubicBezTo>
                <a:cubicBezTo>
                  <a:pt x="41320" y="879"/>
                  <a:pt x="44133" y="723"/>
                  <a:pt x="47335" y="2363"/>
                </a:cubicBezTo>
                <a:cubicBezTo>
                  <a:pt x="50538" y="4003"/>
                  <a:pt x="55224" y="8065"/>
                  <a:pt x="57645" y="11267"/>
                </a:cubicBezTo>
                <a:cubicBezTo>
                  <a:pt x="60066" y="14470"/>
                  <a:pt x="60770" y="17985"/>
                  <a:pt x="61863" y="21578"/>
                </a:cubicBezTo>
                <a:cubicBezTo>
                  <a:pt x="62957" y="25171"/>
                  <a:pt x="63737" y="28218"/>
                  <a:pt x="64206" y="32826"/>
                </a:cubicBezTo>
                <a:cubicBezTo>
                  <a:pt x="64675" y="37435"/>
                  <a:pt x="65066" y="44777"/>
                  <a:pt x="64675" y="49229"/>
                </a:cubicBezTo>
                <a:cubicBezTo>
                  <a:pt x="64285" y="53681"/>
                  <a:pt x="63347" y="56883"/>
                  <a:pt x="61863" y="59539"/>
                </a:cubicBezTo>
                <a:cubicBezTo>
                  <a:pt x="60379" y="62195"/>
                  <a:pt x="57567" y="64616"/>
                  <a:pt x="55770" y="65163"/>
                </a:cubicBezTo>
                <a:cubicBezTo>
                  <a:pt x="53974" y="65710"/>
                  <a:pt x="52412" y="64851"/>
                  <a:pt x="51084" y="62820"/>
                </a:cubicBezTo>
                <a:cubicBezTo>
                  <a:pt x="49756" y="60789"/>
                  <a:pt x="48662" y="56103"/>
                  <a:pt x="47803" y="52978"/>
                </a:cubicBezTo>
                <a:cubicBezTo>
                  <a:pt x="46944" y="49854"/>
                  <a:pt x="45929" y="47979"/>
                  <a:pt x="45929" y="44073"/>
                </a:cubicBezTo>
                <a:cubicBezTo>
                  <a:pt x="45929" y="40168"/>
                  <a:pt x="46710" y="34544"/>
                  <a:pt x="47803" y="29545"/>
                </a:cubicBezTo>
                <a:cubicBezTo>
                  <a:pt x="48897" y="24546"/>
                  <a:pt x="50381" y="18219"/>
                  <a:pt x="52490" y="14079"/>
                </a:cubicBezTo>
                <a:cubicBezTo>
                  <a:pt x="54599" y="9939"/>
                  <a:pt x="58036" y="6815"/>
                  <a:pt x="60457" y="4706"/>
                </a:cubicBezTo>
                <a:cubicBezTo>
                  <a:pt x="62878" y="2597"/>
                  <a:pt x="63894" y="1660"/>
                  <a:pt x="67018" y="1426"/>
                </a:cubicBezTo>
                <a:cubicBezTo>
                  <a:pt x="70142" y="1192"/>
                  <a:pt x="75922" y="1660"/>
                  <a:pt x="79203" y="3300"/>
                </a:cubicBezTo>
                <a:cubicBezTo>
                  <a:pt x="82484" y="4940"/>
                  <a:pt x="84749" y="8221"/>
                  <a:pt x="86702" y="11267"/>
                </a:cubicBezTo>
                <a:cubicBezTo>
                  <a:pt x="88655" y="14313"/>
                  <a:pt x="89592" y="17048"/>
                  <a:pt x="90920" y="21578"/>
                </a:cubicBezTo>
                <a:cubicBezTo>
                  <a:pt x="92248" y="26109"/>
                  <a:pt x="94279" y="33217"/>
                  <a:pt x="94669" y="38450"/>
                </a:cubicBezTo>
                <a:cubicBezTo>
                  <a:pt x="95060" y="43683"/>
                  <a:pt x="94044" y="48995"/>
                  <a:pt x="93263" y="52978"/>
                </a:cubicBezTo>
                <a:cubicBezTo>
                  <a:pt x="92482" y="56962"/>
                  <a:pt x="91622" y="60164"/>
                  <a:pt x="89982" y="62351"/>
                </a:cubicBezTo>
                <a:cubicBezTo>
                  <a:pt x="88342" y="64538"/>
                  <a:pt x="85842" y="66725"/>
                  <a:pt x="83421" y="66100"/>
                </a:cubicBezTo>
                <a:cubicBezTo>
                  <a:pt x="81000" y="65475"/>
                  <a:pt x="77094" y="62117"/>
                  <a:pt x="75454" y="58602"/>
                </a:cubicBezTo>
                <a:cubicBezTo>
                  <a:pt x="73814" y="55087"/>
                  <a:pt x="73657" y="49620"/>
                  <a:pt x="73579" y="45011"/>
                </a:cubicBezTo>
                <a:cubicBezTo>
                  <a:pt x="73501" y="40403"/>
                  <a:pt x="73735" y="36263"/>
                  <a:pt x="74985" y="30951"/>
                </a:cubicBezTo>
                <a:cubicBezTo>
                  <a:pt x="76235" y="25640"/>
                  <a:pt x="78266" y="17907"/>
                  <a:pt x="81078" y="13142"/>
                </a:cubicBezTo>
                <a:cubicBezTo>
                  <a:pt x="83890" y="8377"/>
                  <a:pt x="88186" y="4238"/>
                  <a:pt x="91857" y="2363"/>
                </a:cubicBezTo>
                <a:cubicBezTo>
                  <a:pt x="95528" y="488"/>
                  <a:pt x="99746" y="957"/>
                  <a:pt x="103105" y="1894"/>
                </a:cubicBezTo>
                <a:cubicBezTo>
                  <a:pt x="106464" y="2831"/>
                  <a:pt x="109432" y="5331"/>
                  <a:pt x="112009" y="7987"/>
                </a:cubicBezTo>
                <a:cubicBezTo>
                  <a:pt x="114587" y="10643"/>
                  <a:pt x="117008" y="14783"/>
                  <a:pt x="118570" y="17829"/>
                </a:cubicBezTo>
                <a:cubicBezTo>
                  <a:pt x="120132" y="20875"/>
                  <a:pt x="120523" y="22359"/>
                  <a:pt x="121382" y="26264"/>
                </a:cubicBezTo>
                <a:cubicBezTo>
                  <a:pt x="122241" y="30169"/>
                  <a:pt x="123726" y="36496"/>
                  <a:pt x="123726" y="41261"/>
                </a:cubicBezTo>
                <a:cubicBezTo>
                  <a:pt x="123726" y="46026"/>
                  <a:pt x="122398" y="51182"/>
                  <a:pt x="121382" y="54853"/>
                </a:cubicBezTo>
                <a:cubicBezTo>
                  <a:pt x="120367" y="58524"/>
                  <a:pt x="119664" y="61648"/>
                  <a:pt x="117633" y="63288"/>
                </a:cubicBezTo>
                <a:cubicBezTo>
                  <a:pt x="115602" y="64928"/>
                  <a:pt x="111540" y="66022"/>
                  <a:pt x="109197" y="64694"/>
                </a:cubicBezTo>
                <a:cubicBezTo>
                  <a:pt x="106854" y="63366"/>
                  <a:pt x="104510" y="59695"/>
                  <a:pt x="103573" y="55321"/>
                </a:cubicBezTo>
                <a:cubicBezTo>
                  <a:pt x="102636" y="50947"/>
                  <a:pt x="103026" y="43996"/>
                  <a:pt x="103573" y="38450"/>
                </a:cubicBezTo>
                <a:cubicBezTo>
                  <a:pt x="104120" y="32904"/>
                  <a:pt x="104901" y="27359"/>
                  <a:pt x="106854" y="22047"/>
                </a:cubicBezTo>
                <a:cubicBezTo>
                  <a:pt x="108807" y="16736"/>
                  <a:pt x="111619" y="10252"/>
                  <a:pt x="115290" y="6581"/>
                </a:cubicBezTo>
                <a:cubicBezTo>
                  <a:pt x="118961" y="2910"/>
                  <a:pt x="124819" y="98"/>
                  <a:pt x="128881" y="20"/>
                </a:cubicBezTo>
                <a:cubicBezTo>
                  <a:pt x="132943" y="-58"/>
                  <a:pt x="136458" y="2832"/>
                  <a:pt x="139660" y="6112"/>
                </a:cubicBezTo>
                <a:cubicBezTo>
                  <a:pt x="142863" y="9393"/>
                  <a:pt x="146065" y="15173"/>
                  <a:pt x="148096" y="19703"/>
                </a:cubicBezTo>
                <a:cubicBezTo>
                  <a:pt x="150127" y="24233"/>
                  <a:pt x="151298" y="28139"/>
                  <a:pt x="151845" y="33294"/>
                </a:cubicBezTo>
                <a:cubicBezTo>
                  <a:pt x="152392" y="38449"/>
                  <a:pt x="152079" y="45948"/>
                  <a:pt x="151376" y="50635"/>
                </a:cubicBezTo>
                <a:cubicBezTo>
                  <a:pt x="150673" y="55322"/>
                  <a:pt x="149658" y="58915"/>
                  <a:pt x="147627" y="61414"/>
                </a:cubicBezTo>
                <a:cubicBezTo>
                  <a:pt x="145596" y="63914"/>
                  <a:pt x="141534" y="66413"/>
                  <a:pt x="139191" y="65632"/>
                </a:cubicBezTo>
                <a:cubicBezTo>
                  <a:pt x="136848" y="64851"/>
                  <a:pt x="134582" y="61257"/>
                  <a:pt x="133567" y="56727"/>
                </a:cubicBezTo>
                <a:cubicBezTo>
                  <a:pt x="132552" y="52197"/>
                  <a:pt x="132630" y="44621"/>
                  <a:pt x="133099" y="38450"/>
                </a:cubicBezTo>
                <a:cubicBezTo>
                  <a:pt x="133568" y="32279"/>
                  <a:pt x="134348" y="25405"/>
                  <a:pt x="136379" y="19703"/>
                </a:cubicBezTo>
                <a:cubicBezTo>
                  <a:pt x="138410" y="14001"/>
                  <a:pt x="142472" y="7284"/>
                  <a:pt x="145284" y="4238"/>
                </a:cubicBezTo>
                <a:cubicBezTo>
                  <a:pt x="148096" y="1192"/>
                  <a:pt x="150595" y="1895"/>
                  <a:pt x="153251" y="1426"/>
                </a:cubicBezTo>
                <a:cubicBezTo>
                  <a:pt x="155907" y="957"/>
                  <a:pt x="158406" y="411"/>
                  <a:pt x="161218" y="1426"/>
                </a:cubicBezTo>
                <a:cubicBezTo>
                  <a:pt x="164030" y="2441"/>
                  <a:pt x="168639" y="6503"/>
                  <a:pt x="170123" y="7518"/>
                </a:cubicBezTo>
              </a:path>
            </a:pathLst>
          </a:custGeom>
          <a:noFill/>
          <a:ln w="28575" cap="flat" cmpd="sng">
            <a:solidFill>
              <a:schemeClr val="lt1"/>
            </a:solidFill>
            <a:prstDash val="solid"/>
            <a:round/>
            <a:headEnd type="none" w="med" len="med"/>
            <a:tailEnd type="none" w="med" len="med"/>
          </a:ln>
        </p:spPr>
      </p:sp>
      <p:cxnSp>
        <p:nvCxnSpPr>
          <p:cNvPr id="1035" name="Google Shape;1035;p42"/>
          <p:cNvCxnSpPr/>
          <p:nvPr/>
        </p:nvCxnSpPr>
        <p:spPr>
          <a:xfrm rot="5400000" flipH="1">
            <a:off x="3412931" y="836213"/>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036" name="Google Shape;1036;p42"/>
          <p:cNvCxnSpPr/>
          <p:nvPr/>
        </p:nvCxnSpPr>
        <p:spPr>
          <a:xfrm flipH="1">
            <a:off x="3301648" y="456563"/>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1037" name="Google Shape;1037;p42"/>
          <p:cNvCxnSpPr/>
          <p:nvPr/>
        </p:nvCxnSpPr>
        <p:spPr>
          <a:xfrm rot="5400000" flipH="1">
            <a:off x="3295895" y="582109"/>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038" name="Google Shape;1038;p42"/>
          <p:cNvCxnSpPr/>
          <p:nvPr/>
        </p:nvCxnSpPr>
        <p:spPr>
          <a:xfrm flipH="1">
            <a:off x="3300318" y="71371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1039" name="Google Shape;1039;p42"/>
          <p:cNvCxnSpPr/>
          <p:nvPr/>
        </p:nvCxnSpPr>
        <p:spPr>
          <a:xfrm rot="5400000" flipH="1">
            <a:off x="3295895" y="838138"/>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040" name="Google Shape;1040;p42"/>
          <p:cNvCxnSpPr/>
          <p:nvPr/>
        </p:nvCxnSpPr>
        <p:spPr>
          <a:xfrm rot="10800000" flipH="1">
            <a:off x="4168998" y="8475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041" name="Google Shape;1041;p42"/>
          <p:cNvCxnSpPr/>
          <p:nvPr/>
        </p:nvCxnSpPr>
        <p:spPr>
          <a:xfrm rot="-5400000" flipH="1">
            <a:off x="4176548" y="7200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042" name="Google Shape;1042;p42"/>
          <p:cNvCxnSpPr/>
          <p:nvPr/>
        </p:nvCxnSpPr>
        <p:spPr>
          <a:xfrm rot="10800000" flipH="1">
            <a:off x="4170289" y="588028"/>
            <a:ext cx="140700" cy="128100"/>
          </a:xfrm>
          <a:prstGeom prst="straightConnector1">
            <a:avLst/>
          </a:prstGeom>
          <a:noFill/>
          <a:ln w="19050" cap="flat" cmpd="sng">
            <a:solidFill>
              <a:schemeClr val="lt1"/>
            </a:solidFill>
            <a:prstDash val="solid"/>
            <a:round/>
            <a:headEnd type="none" w="med" len="med"/>
            <a:tailEnd type="none" w="med" len="med"/>
          </a:ln>
        </p:spPr>
      </p:cxnSp>
      <p:cxnSp>
        <p:nvCxnSpPr>
          <p:cNvPr id="1043" name="Google Shape;1043;p42"/>
          <p:cNvCxnSpPr/>
          <p:nvPr/>
        </p:nvCxnSpPr>
        <p:spPr>
          <a:xfrm rot="-5400000" flipH="1">
            <a:off x="4176548" y="464056"/>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044" name="Google Shape;1044;p42"/>
          <p:cNvCxnSpPr/>
          <p:nvPr/>
        </p:nvCxnSpPr>
        <p:spPr>
          <a:xfrm rot="10800000" flipH="1">
            <a:off x="4283631" y="843706"/>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1045" name="Google Shape;1045;p42"/>
          <p:cNvCxnSpPr/>
          <p:nvPr/>
        </p:nvCxnSpPr>
        <p:spPr>
          <a:xfrm rot="-5400000" flipH="1">
            <a:off x="4293584" y="714260"/>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046" name="Google Shape;1046;p42"/>
          <p:cNvCxnSpPr/>
          <p:nvPr/>
        </p:nvCxnSpPr>
        <p:spPr>
          <a:xfrm rot="10800000" flipH="1">
            <a:off x="4284961" y="58414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1047" name="Google Shape;1047;p42"/>
          <p:cNvCxnSpPr/>
          <p:nvPr/>
        </p:nvCxnSpPr>
        <p:spPr>
          <a:xfrm rot="-5400000" flipH="1">
            <a:off x="4293584" y="458231"/>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048" name="Google Shape;1048;p42"/>
          <p:cNvCxnSpPr/>
          <p:nvPr/>
        </p:nvCxnSpPr>
        <p:spPr>
          <a:xfrm>
            <a:off x="8254693" y="6909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1049" name="Google Shape;1049;p42"/>
          <p:cNvCxnSpPr/>
          <p:nvPr/>
        </p:nvCxnSpPr>
        <p:spPr>
          <a:xfrm>
            <a:off x="8492437" y="4623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1050" name="Google Shape;1050;p42"/>
          <p:cNvCxnSpPr/>
          <p:nvPr/>
        </p:nvCxnSpPr>
        <p:spPr>
          <a:xfrm>
            <a:off x="8369922" y="5874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1051" name="Google Shape;1051;p4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1052" name="Google Shape;1052;p42"/>
          <p:cNvSpPr txBox="1"/>
          <p:nvPr/>
        </p:nvSpPr>
        <p:spPr>
          <a:xfrm>
            <a:off x="100550" y="1316725"/>
            <a:ext cx="1491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Cable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Routing</a:t>
            </a:r>
            <a:endParaRPr sz="1600">
              <a:solidFill>
                <a:srgbClr val="BBBBBB"/>
              </a:solidFill>
              <a:latin typeface="Proxima Nova Extrabold"/>
              <a:ea typeface="Proxima Nova Extrabold"/>
              <a:cs typeface="Proxima Nova Extrabold"/>
              <a:sym typeface="Proxima Nova Extrabold"/>
            </a:endParaRPr>
          </a:p>
        </p:txBody>
      </p:sp>
      <p:sp>
        <p:nvSpPr>
          <p:cNvPr id="1053" name="Google Shape;1053;p42"/>
          <p:cNvSpPr txBox="1"/>
          <p:nvPr/>
        </p:nvSpPr>
        <p:spPr>
          <a:xfrm>
            <a:off x="1554800" y="1316736"/>
            <a:ext cx="16116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Launch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Environment</a:t>
            </a:r>
            <a:endParaRPr sz="1600">
              <a:solidFill>
                <a:srgbClr val="BBBBBB"/>
              </a:solidFill>
              <a:latin typeface="Proxima Nova Extrabold"/>
              <a:ea typeface="Proxima Nova Extrabold"/>
              <a:cs typeface="Proxima Nova Extrabold"/>
              <a:sym typeface="Proxima Nova Extrabold"/>
            </a:endParaRPr>
          </a:p>
        </p:txBody>
      </p:sp>
      <p:sp>
        <p:nvSpPr>
          <p:cNvPr id="1054" name="Google Shape;1054;p42"/>
          <p:cNvSpPr txBox="1"/>
          <p:nvPr/>
        </p:nvSpPr>
        <p:spPr>
          <a:xfrm>
            <a:off x="3141850" y="1316736"/>
            <a:ext cx="14184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Resonant </a:t>
            </a:r>
            <a:endParaRPr sz="16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Frequency </a:t>
            </a:r>
            <a:endParaRPr sz="1600">
              <a:latin typeface="Proxima Nova Extrabold"/>
              <a:ea typeface="Proxima Nova Extrabold"/>
              <a:cs typeface="Proxima Nova Extrabold"/>
              <a:sym typeface="Proxima Nova Extrabold"/>
            </a:endParaRPr>
          </a:p>
        </p:txBody>
      </p:sp>
      <p:sp>
        <p:nvSpPr>
          <p:cNvPr id="1055" name="Google Shape;1055;p42"/>
          <p:cNvSpPr/>
          <p:nvPr/>
        </p:nvSpPr>
        <p:spPr>
          <a:xfrm rot="-113499">
            <a:off x="1889187" y="588445"/>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2"/>
          <p:cNvSpPr/>
          <p:nvPr/>
        </p:nvSpPr>
        <p:spPr>
          <a:xfrm rot="10686501">
            <a:off x="2249500" y="870910"/>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2"/>
          <p:cNvSpPr/>
          <p:nvPr/>
        </p:nvSpPr>
        <p:spPr>
          <a:xfrm rot="2272146">
            <a:off x="2450536" y="253724"/>
            <a:ext cx="461411" cy="276147"/>
          </a:xfrm>
          <a:prstGeom prst="flowChartExtra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2"/>
          <p:cNvSpPr/>
          <p:nvPr/>
        </p:nvSpPr>
        <p:spPr>
          <a:xfrm rot="-2870427">
            <a:off x="2057490" y="458223"/>
            <a:ext cx="711404" cy="457046"/>
          </a:xfrm>
          <a:prstGeom prst="flowChartDisplay">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2"/>
          <p:cNvSpPr/>
          <p:nvPr/>
        </p:nvSpPr>
        <p:spPr>
          <a:xfrm>
            <a:off x="2406445" y="503731"/>
            <a:ext cx="183000" cy="171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2"/>
          <p:cNvSpPr/>
          <p:nvPr/>
        </p:nvSpPr>
        <p:spPr>
          <a:xfrm>
            <a:off x="2040104" y="770255"/>
            <a:ext cx="327325" cy="333936"/>
          </a:xfrm>
          <a:custGeom>
            <a:avLst/>
            <a:gdLst/>
            <a:ahLst/>
            <a:cxnLst/>
            <a:rect l="l" t="t" r="r" b="b"/>
            <a:pathLst>
              <a:path w="13093" h="14414" extrusionOk="0">
                <a:moveTo>
                  <a:pt x="3916" y="0"/>
                </a:moveTo>
                <a:cubicBezTo>
                  <a:pt x="2531" y="1732"/>
                  <a:pt x="-967" y="3851"/>
                  <a:pt x="364" y="5625"/>
                </a:cubicBezTo>
                <a:cubicBezTo>
                  <a:pt x="838" y="6256"/>
                  <a:pt x="2101" y="5151"/>
                  <a:pt x="2732" y="5625"/>
                </a:cubicBezTo>
                <a:cubicBezTo>
                  <a:pt x="3730" y="6374"/>
                  <a:pt x="432" y="8619"/>
                  <a:pt x="1548" y="9177"/>
                </a:cubicBezTo>
                <a:cubicBezTo>
                  <a:pt x="2640" y="9723"/>
                  <a:pt x="4085" y="7612"/>
                  <a:pt x="5101" y="8289"/>
                </a:cubicBezTo>
                <a:cubicBezTo>
                  <a:pt x="6277" y="9072"/>
                  <a:pt x="2877" y="10797"/>
                  <a:pt x="3324" y="12137"/>
                </a:cubicBezTo>
                <a:cubicBezTo>
                  <a:pt x="3765" y="13461"/>
                  <a:pt x="6352" y="10708"/>
                  <a:pt x="7469" y="11545"/>
                </a:cubicBezTo>
                <a:cubicBezTo>
                  <a:pt x="8184" y="12081"/>
                  <a:pt x="6325" y="13926"/>
                  <a:pt x="7173" y="14209"/>
                </a:cubicBezTo>
                <a:cubicBezTo>
                  <a:pt x="9630" y="15028"/>
                  <a:pt x="11262" y="11008"/>
                  <a:pt x="13093" y="9177"/>
                </a:cubicBezTo>
              </a:path>
            </a:pathLst>
          </a:custGeom>
          <a:noFill/>
          <a:ln w="19050" cap="flat" cmpd="sng">
            <a:solidFill>
              <a:schemeClr val="lt1"/>
            </a:solidFill>
            <a:prstDash val="solid"/>
            <a:round/>
            <a:headEnd type="none" w="med" len="med"/>
            <a:tailEnd type="none" w="med" len="med"/>
          </a:ln>
        </p:spPr>
      </p:sp>
      <p:sp>
        <p:nvSpPr>
          <p:cNvPr id="1061" name="Google Shape;1061;p42"/>
          <p:cNvSpPr/>
          <p:nvPr/>
        </p:nvSpPr>
        <p:spPr>
          <a:xfrm>
            <a:off x="2269895" y="639566"/>
            <a:ext cx="183000" cy="171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43"/>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067" name="Google Shape;1067;p43"/>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068" name="Google Shape;1068;p43"/>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1069" name="Google Shape;1069;p43"/>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070" name="Google Shape;1070;p43"/>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071" name="Google Shape;1071;p43"/>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072" name="Google Shape;1072;p43"/>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073" name="Google Shape;1073;p43"/>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074" name="Google Shape;1074;p43"/>
          <p:cNvSpPr txBox="1"/>
          <p:nvPr/>
        </p:nvSpPr>
        <p:spPr>
          <a:xfrm>
            <a:off x="105000" y="66300"/>
            <a:ext cx="57243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Resonant Frequency Tests</a:t>
            </a:r>
            <a:endParaRPr sz="2800">
              <a:latin typeface="Proxima Nova"/>
              <a:ea typeface="Proxima Nova"/>
              <a:cs typeface="Proxima Nova"/>
              <a:sym typeface="Proxima Nova"/>
            </a:endParaRPr>
          </a:p>
        </p:txBody>
      </p:sp>
      <p:sp>
        <p:nvSpPr>
          <p:cNvPr id="1075" name="Google Shape;1075;p43"/>
          <p:cNvSpPr txBox="1"/>
          <p:nvPr/>
        </p:nvSpPr>
        <p:spPr>
          <a:xfrm>
            <a:off x="102750" y="738438"/>
            <a:ext cx="89385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Motivation - Verify that the boom assembly resonant frequency falls within acceptable</a:t>
            </a:r>
            <a:endParaRPr b="1">
              <a:latin typeface="Proxima Nova"/>
              <a:ea typeface="Proxima Nova"/>
              <a:cs typeface="Proxima Nova"/>
              <a:sym typeface="Proxima Nova"/>
            </a:endParaRPr>
          </a:p>
          <a:p>
            <a:pPr marL="0" lvl="0" indent="0" algn="l" rtl="0">
              <a:spcBef>
                <a:spcPts val="0"/>
              </a:spcBef>
              <a:spcAft>
                <a:spcPts val="0"/>
              </a:spcAft>
              <a:buNone/>
            </a:pPr>
            <a:r>
              <a:rPr lang="en" b="1">
                <a:latin typeface="Proxima Nova"/>
                <a:ea typeface="Proxima Nova"/>
                <a:cs typeface="Proxima Nova"/>
                <a:sym typeface="Proxima Nova"/>
              </a:rPr>
              <a:t>ranges</a:t>
            </a:r>
            <a:endParaRPr>
              <a:latin typeface="Proxima Nova"/>
              <a:ea typeface="Proxima Nova"/>
              <a:cs typeface="Proxima Nova"/>
              <a:sym typeface="Proxima Nova"/>
            </a:endParaRPr>
          </a:p>
        </p:txBody>
      </p:sp>
      <p:grpSp>
        <p:nvGrpSpPr>
          <p:cNvPr id="1076" name="Google Shape;1076;p43"/>
          <p:cNvGrpSpPr/>
          <p:nvPr/>
        </p:nvGrpSpPr>
        <p:grpSpPr>
          <a:xfrm>
            <a:off x="3262224" y="1358543"/>
            <a:ext cx="3822300" cy="1097664"/>
            <a:chOff x="5218949" y="1935161"/>
            <a:chExt cx="3822300" cy="1097664"/>
          </a:xfrm>
        </p:grpSpPr>
        <p:sp>
          <p:nvSpPr>
            <p:cNvPr id="1077" name="Google Shape;1077;p43"/>
            <p:cNvSpPr/>
            <p:nvPr/>
          </p:nvSpPr>
          <p:spPr>
            <a:xfrm>
              <a:off x="5218949" y="1935161"/>
              <a:ext cx="3822300" cy="399300"/>
            </a:xfrm>
            <a:prstGeom prst="rect">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Proxima Nova"/>
                  <a:ea typeface="Proxima Nova"/>
                  <a:cs typeface="Proxima Nova"/>
                  <a:sym typeface="Proxima Nova"/>
                </a:rPr>
                <a:t>Requirements Under Test</a:t>
              </a:r>
              <a:endParaRPr sz="1600">
                <a:latin typeface="Proxima Nova"/>
                <a:ea typeface="Proxima Nova"/>
                <a:cs typeface="Proxima Nova"/>
                <a:sym typeface="Proxima Nova"/>
              </a:endParaRPr>
            </a:p>
          </p:txBody>
        </p:sp>
        <p:sp>
          <p:nvSpPr>
            <p:cNvPr id="1078" name="Google Shape;1078;p43"/>
            <p:cNvSpPr/>
            <p:nvPr/>
          </p:nvSpPr>
          <p:spPr>
            <a:xfrm>
              <a:off x="5219225" y="2334425"/>
              <a:ext cx="833400" cy="6984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Proxima Nova"/>
                  <a:ea typeface="Proxima Nova"/>
                  <a:cs typeface="Proxima Nova"/>
                  <a:sym typeface="Proxima Nova"/>
                </a:rPr>
                <a:t>FR_6</a:t>
              </a:r>
              <a:endParaRPr sz="1500">
                <a:latin typeface="Proxima Nova"/>
                <a:ea typeface="Proxima Nova"/>
                <a:cs typeface="Proxima Nova"/>
                <a:sym typeface="Proxima Nova"/>
              </a:endParaRPr>
            </a:p>
          </p:txBody>
        </p:sp>
        <p:sp>
          <p:nvSpPr>
            <p:cNvPr id="1079" name="Google Shape;1079;p43"/>
            <p:cNvSpPr/>
            <p:nvPr/>
          </p:nvSpPr>
          <p:spPr>
            <a:xfrm>
              <a:off x="6050825" y="2334425"/>
              <a:ext cx="2990100" cy="6984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1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Demonstrate a resonant frequency greater than 2.5 Hz when fully deployed.</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100">
                <a:solidFill>
                  <a:schemeClr val="dk1"/>
                </a:solidFill>
                <a:latin typeface="Proxima Nova"/>
                <a:ea typeface="Proxima Nova"/>
                <a:cs typeface="Proxima Nova"/>
                <a:sym typeface="Proxima Nova"/>
              </a:endParaRPr>
            </a:p>
          </p:txBody>
        </p:sp>
      </p:grpSp>
      <p:sp>
        <p:nvSpPr>
          <p:cNvPr id="1080" name="Google Shape;1080;p4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1081" name="Google Shape;1081;p43"/>
          <p:cNvSpPr txBox="1"/>
          <p:nvPr/>
        </p:nvSpPr>
        <p:spPr>
          <a:xfrm>
            <a:off x="100584" y="1700784"/>
            <a:ext cx="4943700" cy="132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Equipment:</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Mallet </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2 Teardrop accelerometers</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Horizontal Shaker Table</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8-Bay Structure</a:t>
            </a:r>
            <a:endParaRPr sz="1300">
              <a:solidFill>
                <a:schemeClr val="dk1"/>
              </a:solidFill>
              <a:latin typeface="Proxima Nova"/>
              <a:ea typeface="Proxima Nova"/>
              <a:cs typeface="Proxima Nova"/>
              <a:sym typeface="Proxima Nova"/>
            </a:endParaRPr>
          </a:p>
        </p:txBody>
      </p:sp>
      <p:sp>
        <p:nvSpPr>
          <p:cNvPr id="1082" name="Google Shape;1082;p43"/>
          <p:cNvSpPr txBox="1"/>
          <p:nvPr/>
        </p:nvSpPr>
        <p:spPr>
          <a:xfrm>
            <a:off x="104250" y="2712450"/>
            <a:ext cx="7434900" cy="15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General Procedure:</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Setup deployed boom on shaker table with accelerometers</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Sweep through low frequencies and measure the driven response</a:t>
            </a:r>
            <a:endParaRPr sz="1300">
              <a:solidFill>
                <a:schemeClr val="dk1"/>
              </a:solidFill>
              <a:latin typeface="Proxima Nova"/>
              <a:ea typeface="Proxima Nova"/>
              <a:cs typeface="Proxima Nova"/>
              <a:sym typeface="Proxima Nova"/>
            </a:endParaRPr>
          </a:p>
          <a:p>
            <a:pPr marL="914400" lvl="1"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Data has been processed </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Hit the boom with a mallet and measure the impulse response </a:t>
            </a:r>
            <a:endParaRPr sz="1300">
              <a:solidFill>
                <a:schemeClr val="dk1"/>
              </a:solidFill>
              <a:latin typeface="Proxima Nova"/>
              <a:ea typeface="Proxima Nova"/>
              <a:cs typeface="Proxima Nova"/>
              <a:sym typeface="Proxima Nova"/>
            </a:endParaRPr>
          </a:p>
          <a:p>
            <a:pPr marL="914400" lvl="1"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Data not yet processed</a:t>
            </a:r>
            <a:endParaRPr/>
          </a:p>
        </p:txBody>
      </p:sp>
      <p:sp>
        <p:nvSpPr>
          <p:cNvPr id="1083" name="Google Shape;1083;p43"/>
          <p:cNvSpPr txBox="1"/>
          <p:nvPr/>
        </p:nvSpPr>
        <p:spPr>
          <a:xfrm>
            <a:off x="105000" y="1296750"/>
            <a:ext cx="5113800" cy="52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roxima Nova"/>
                <a:ea typeface="Proxima Nova"/>
                <a:cs typeface="Proxima Nova"/>
                <a:sym typeface="Proxima Nova"/>
              </a:rPr>
              <a:t>Facilities:</a:t>
            </a:r>
            <a:endParaRPr sz="1300" b="1">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Electronics shop</a:t>
            </a:r>
            <a:endParaRPr sz="1300">
              <a:solidFill>
                <a:schemeClr val="dk1"/>
              </a:solidFill>
              <a:latin typeface="Proxima Nova"/>
              <a:ea typeface="Proxima Nova"/>
              <a:cs typeface="Proxima Nova"/>
              <a:sym typeface="Proxima Nova"/>
            </a:endParaRPr>
          </a:p>
        </p:txBody>
      </p:sp>
      <p:pic>
        <p:nvPicPr>
          <p:cNvPr id="1084" name="Google Shape;1084;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68901" y="0"/>
            <a:ext cx="1775099" cy="47341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44"/>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090" name="Google Shape;1090;p44"/>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091" name="Google Shape;1091;p44"/>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1092" name="Google Shape;1092;p44"/>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093" name="Google Shape;1093;p44"/>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094" name="Google Shape;1094;p44"/>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095" name="Google Shape;1095;p44"/>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096" name="Google Shape;1096;p44"/>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097" name="Google Shape;1097;p44"/>
          <p:cNvSpPr txBox="1"/>
          <p:nvPr/>
        </p:nvSpPr>
        <p:spPr>
          <a:xfrm>
            <a:off x="105000" y="66300"/>
            <a:ext cx="3145406"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Proxima Nova"/>
                <a:ea typeface="Proxima Nova"/>
                <a:cs typeface="Proxima Nova"/>
                <a:sym typeface="Proxima Nova"/>
              </a:rPr>
              <a:t>Impulse Resonant Frequency Test</a:t>
            </a:r>
            <a:endParaRPr sz="2800" dirty="0">
              <a:latin typeface="Proxima Nova"/>
              <a:ea typeface="Proxima Nova"/>
              <a:cs typeface="Proxima Nova"/>
              <a:sym typeface="Proxima Nova"/>
            </a:endParaRPr>
          </a:p>
        </p:txBody>
      </p:sp>
      <p:sp>
        <p:nvSpPr>
          <p:cNvPr id="1098" name="Google Shape;1098;p4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2" name="20200221_120312">
            <a:hlinkClick r:id="" action="ppaction://media"/>
            <a:extLst>
              <a:ext uri="{FF2B5EF4-FFF2-40B4-BE49-F238E27FC236}">
                <a16:creationId xmlns:a16="http://schemas.microsoft.com/office/drawing/2014/main" id="{EABE97E3-0BD4-47BC-8052-2FC493C905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95922" y="99499"/>
            <a:ext cx="2592600" cy="4607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179525" y="221737"/>
            <a:ext cx="1859575" cy="2614924"/>
          </a:xfrm>
          <a:prstGeom prst="rect">
            <a:avLst/>
          </a:prstGeom>
          <a:noFill/>
          <a:ln>
            <a:noFill/>
          </a:ln>
        </p:spPr>
      </p:pic>
      <p:sp>
        <p:nvSpPr>
          <p:cNvPr id="99" name="Google Shape;99;p18"/>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8"/>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104" name="Google Shape;104;p18"/>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05" name="Google Shape;105;p18"/>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106" name="Google Shape;106;p18"/>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07" name="Google Shape;107;p18"/>
          <p:cNvSpPr txBox="1">
            <a:spLocks noGrp="1"/>
          </p:cNvSpPr>
          <p:nvPr>
            <p:ph type="title"/>
          </p:nvPr>
        </p:nvSpPr>
        <p:spPr>
          <a:xfrm>
            <a:off x="311700" y="2422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Proxima Nova"/>
                <a:ea typeface="Proxima Nova"/>
                <a:cs typeface="Proxima Nova"/>
                <a:sym typeface="Proxima Nova"/>
              </a:rPr>
              <a:t>Project Overview</a:t>
            </a:r>
            <a:endParaRPr>
              <a:solidFill>
                <a:srgbClr val="000000"/>
              </a:solidFill>
              <a:latin typeface="Proxima Nova"/>
              <a:ea typeface="Proxima Nova"/>
              <a:cs typeface="Proxima Nova"/>
              <a:sym typeface="Proxima Nova"/>
            </a:endParaRPr>
          </a:p>
        </p:txBody>
      </p:sp>
      <p:cxnSp>
        <p:nvCxnSpPr>
          <p:cNvPr id="108" name="Google Shape;108;p18"/>
          <p:cNvCxnSpPr/>
          <p:nvPr/>
        </p:nvCxnSpPr>
        <p:spPr>
          <a:xfrm rot="-5360028" flipH="1">
            <a:off x="1758823" y="3597226"/>
            <a:ext cx="180612" cy="213308"/>
          </a:xfrm>
          <a:prstGeom prst="straightConnector1">
            <a:avLst/>
          </a:prstGeom>
          <a:noFill/>
          <a:ln w="28575" cap="flat" cmpd="sng">
            <a:solidFill>
              <a:srgbClr val="666666"/>
            </a:solidFill>
            <a:prstDash val="solid"/>
            <a:round/>
            <a:headEnd type="none" w="med" len="med"/>
            <a:tailEnd type="none" w="med" len="med"/>
          </a:ln>
        </p:spPr>
      </p:cxnSp>
      <p:cxnSp>
        <p:nvCxnSpPr>
          <p:cNvPr id="109" name="Google Shape;109;p18"/>
          <p:cNvCxnSpPr/>
          <p:nvPr/>
        </p:nvCxnSpPr>
        <p:spPr>
          <a:xfrm rot="5433854">
            <a:off x="1942568" y="4170735"/>
            <a:ext cx="731135" cy="9005"/>
          </a:xfrm>
          <a:prstGeom prst="straightConnector1">
            <a:avLst/>
          </a:prstGeom>
          <a:noFill/>
          <a:ln w="28575" cap="flat" cmpd="sng">
            <a:solidFill>
              <a:srgbClr val="666666"/>
            </a:solidFill>
            <a:prstDash val="solid"/>
            <a:round/>
            <a:headEnd type="none" w="med" len="med"/>
            <a:tailEnd type="none" w="med" len="med"/>
          </a:ln>
        </p:spPr>
      </p:cxnSp>
      <p:pic>
        <p:nvPicPr>
          <p:cNvPr id="110" name="Google Shape;110;p18"/>
          <p:cNvPicPr preferRelativeResize="0"/>
          <p:nvPr/>
        </p:nvPicPr>
        <p:blipFill rotWithShape="1">
          <a:blip r:embed="rId4" cstate="screen">
            <a:alphaModFix/>
            <a:extLst>
              <a:ext uri="{28A0092B-C50C-407E-A947-70E740481C1C}">
                <a14:useLocalDpi xmlns:a14="http://schemas.microsoft.com/office/drawing/2010/main"/>
              </a:ext>
            </a:extLst>
          </a:blip>
          <a:srcRect l="37966" r="39013"/>
          <a:stretch/>
        </p:blipFill>
        <p:spPr>
          <a:xfrm rot="5360940">
            <a:off x="4973390" y="227306"/>
            <a:ext cx="798811" cy="7557606"/>
          </a:xfrm>
          <a:prstGeom prst="rect">
            <a:avLst/>
          </a:prstGeom>
          <a:noFill/>
          <a:ln>
            <a:noFill/>
          </a:ln>
        </p:spPr>
      </p:pic>
      <p:sp>
        <p:nvSpPr>
          <p:cNvPr id="111" name="Google Shape;111;p18"/>
          <p:cNvSpPr/>
          <p:nvPr/>
        </p:nvSpPr>
        <p:spPr>
          <a:xfrm rot="5433864">
            <a:off x="1293325" y="3536808"/>
            <a:ext cx="735831" cy="885972"/>
          </a:xfrm>
          <a:prstGeom prst="flowChartProcess">
            <a:avLst/>
          </a:prstGeom>
          <a:solidFill>
            <a:srgbClr val="B6D7A8"/>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8"/>
          <p:cNvSpPr/>
          <p:nvPr/>
        </p:nvSpPr>
        <p:spPr>
          <a:xfrm rot="5433890">
            <a:off x="380777" y="3511248"/>
            <a:ext cx="735813" cy="919112"/>
          </a:xfrm>
          <a:prstGeom prst="flowChartProcess">
            <a:avLst/>
          </a:prstGeom>
          <a:solidFill>
            <a:srgbClr val="A4C2F4"/>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 name="Google Shape;113;p18"/>
          <p:cNvCxnSpPr/>
          <p:nvPr/>
        </p:nvCxnSpPr>
        <p:spPr>
          <a:xfrm rot="-5360028" flipH="1">
            <a:off x="1221654" y="4322354"/>
            <a:ext cx="180612" cy="213308"/>
          </a:xfrm>
          <a:prstGeom prst="straightConnector1">
            <a:avLst/>
          </a:prstGeom>
          <a:noFill/>
          <a:ln w="28575" cap="flat" cmpd="sng">
            <a:solidFill>
              <a:srgbClr val="666666"/>
            </a:solidFill>
            <a:prstDash val="solid"/>
            <a:round/>
            <a:headEnd type="none" w="med" len="med"/>
            <a:tailEnd type="none" w="med" len="med"/>
          </a:ln>
        </p:spPr>
      </p:cxnSp>
      <p:cxnSp>
        <p:nvCxnSpPr>
          <p:cNvPr id="114" name="Google Shape;114;p18"/>
          <p:cNvCxnSpPr/>
          <p:nvPr/>
        </p:nvCxnSpPr>
        <p:spPr>
          <a:xfrm rot="-5360028" flipH="1">
            <a:off x="306719" y="4316382"/>
            <a:ext cx="180612" cy="213308"/>
          </a:xfrm>
          <a:prstGeom prst="straightConnector1">
            <a:avLst/>
          </a:prstGeom>
          <a:noFill/>
          <a:ln w="28575" cap="flat" cmpd="sng">
            <a:solidFill>
              <a:srgbClr val="666666"/>
            </a:solidFill>
            <a:prstDash val="solid"/>
            <a:round/>
            <a:headEnd type="none" w="med" len="med"/>
            <a:tailEnd type="none" w="med" len="med"/>
          </a:ln>
        </p:spPr>
      </p:cxnSp>
      <p:cxnSp>
        <p:nvCxnSpPr>
          <p:cNvPr id="115" name="Google Shape;115;p18"/>
          <p:cNvCxnSpPr/>
          <p:nvPr/>
        </p:nvCxnSpPr>
        <p:spPr>
          <a:xfrm rot="-5363815" flipH="1">
            <a:off x="2112676" y="4344553"/>
            <a:ext cx="171009" cy="201018"/>
          </a:xfrm>
          <a:prstGeom prst="straightConnector1">
            <a:avLst/>
          </a:prstGeom>
          <a:noFill/>
          <a:ln w="28575" cap="flat" cmpd="sng">
            <a:solidFill>
              <a:srgbClr val="666666"/>
            </a:solidFill>
            <a:prstDash val="solid"/>
            <a:round/>
            <a:headEnd type="none" w="med" len="med"/>
            <a:tailEnd type="none" w="med" len="med"/>
          </a:ln>
        </p:spPr>
      </p:cxnSp>
      <p:cxnSp>
        <p:nvCxnSpPr>
          <p:cNvPr id="116" name="Google Shape;116;p18"/>
          <p:cNvCxnSpPr/>
          <p:nvPr/>
        </p:nvCxnSpPr>
        <p:spPr>
          <a:xfrm rot="1083964" flipH="1">
            <a:off x="1440225" y="4392572"/>
            <a:ext cx="825182" cy="251879"/>
          </a:xfrm>
          <a:prstGeom prst="straightConnector1">
            <a:avLst/>
          </a:prstGeom>
          <a:noFill/>
          <a:ln w="28575" cap="flat" cmpd="sng">
            <a:solidFill>
              <a:srgbClr val="666666"/>
            </a:solidFill>
            <a:prstDash val="solid"/>
            <a:round/>
            <a:headEnd type="none" w="med" len="med"/>
            <a:tailEnd type="none" w="med" len="med"/>
          </a:ln>
        </p:spPr>
      </p:cxnSp>
      <p:cxnSp>
        <p:nvCxnSpPr>
          <p:cNvPr id="117" name="Google Shape;117;p18"/>
          <p:cNvCxnSpPr/>
          <p:nvPr/>
        </p:nvCxnSpPr>
        <p:spPr>
          <a:xfrm rot="1086415" flipH="1">
            <a:off x="522450" y="4364549"/>
            <a:ext cx="894813" cy="293621"/>
          </a:xfrm>
          <a:prstGeom prst="straightConnector1">
            <a:avLst/>
          </a:prstGeom>
          <a:noFill/>
          <a:ln w="28575" cap="flat" cmpd="sng">
            <a:solidFill>
              <a:srgbClr val="666666"/>
            </a:solidFill>
            <a:prstDash val="solid"/>
            <a:round/>
            <a:headEnd type="none" w="med" len="med"/>
            <a:tailEnd type="none" w="med" len="med"/>
          </a:ln>
        </p:spPr>
      </p:cxnSp>
      <p:sp>
        <p:nvSpPr>
          <p:cNvPr id="118" name="Google Shape;118;p18"/>
          <p:cNvSpPr txBox="1"/>
          <p:nvPr/>
        </p:nvSpPr>
        <p:spPr>
          <a:xfrm rot="53568">
            <a:off x="1327091" y="3843765"/>
            <a:ext cx="789396" cy="24122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95959"/>
                </a:solidFill>
                <a:latin typeface="Proxima Nova"/>
                <a:ea typeface="Proxima Nova"/>
                <a:cs typeface="Proxima Nova"/>
                <a:sym typeface="Proxima Nova"/>
              </a:rPr>
              <a:t>CUBE</a:t>
            </a:r>
            <a:r>
              <a:rPr lang="en" baseline="30000">
                <a:solidFill>
                  <a:srgbClr val="595959"/>
                </a:solidFill>
                <a:latin typeface="Proxima Nova"/>
                <a:ea typeface="Proxima Nova"/>
                <a:cs typeface="Proxima Nova"/>
                <a:sym typeface="Proxima Nova"/>
              </a:rPr>
              <a:t>3</a:t>
            </a:r>
            <a:endParaRPr baseline="30000">
              <a:solidFill>
                <a:srgbClr val="595959"/>
              </a:solidFill>
              <a:latin typeface="Proxima Nova"/>
              <a:ea typeface="Proxima Nova"/>
              <a:cs typeface="Proxima Nova"/>
              <a:sym typeface="Proxima Nova"/>
            </a:endParaRPr>
          </a:p>
        </p:txBody>
      </p:sp>
      <p:sp>
        <p:nvSpPr>
          <p:cNvPr id="119" name="Google Shape;119;p18"/>
          <p:cNvSpPr txBox="1"/>
          <p:nvPr/>
        </p:nvSpPr>
        <p:spPr>
          <a:xfrm rot="70057">
            <a:off x="185292" y="3687050"/>
            <a:ext cx="1148338" cy="4990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595959"/>
                </a:solidFill>
                <a:latin typeface="Proxima Nova"/>
                <a:ea typeface="Proxima Nova"/>
                <a:cs typeface="Proxima Nova"/>
                <a:sym typeface="Proxima Nova"/>
              </a:rPr>
              <a:t>CubeSat</a:t>
            </a:r>
            <a:endParaRPr sz="1200">
              <a:solidFill>
                <a:srgbClr val="595959"/>
              </a:solidFill>
              <a:latin typeface="Proxima Nova"/>
              <a:ea typeface="Proxima Nova"/>
              <a:cs typeface="Proxima Nova"/>
              <a:sym typeface="Proxima Nova"/>
            </a:endParaRPr>
          </a:p>
          <a:p>
            <a:pPr marL="0" lvl="0" indent="0" algn="ctr" rtl="0">
              <a:spcBef>
                <a:spcPts val="0"/>
              </a:spcBef>
              <a:spcAft>
                <a:spcPts val="0"/>
              </a:spcAft>
              <a:buNone/>
            </a:pPr>
            <a:r>
              <a:rPr lang="en" sz="1200">
                <a:solidFill>
                  <a:srgbClr val="595959"/>
                </a:solidFill>
                <a:latin typeface="Proxima Nova"/>
                <a:ea typeface="Proxima Nova"/>
                <a:cs typeface="Proxima Nova"/>
                <a:sym typeface="Proxima Nova"/>
              </a:rPr>
              <a:t>Bus</a:t>
            </a:r>
            <a:endParaRPr sz="1200" baseline="30000">
              <a:solidFill>
                <a:srgbClr val="595959"/>
              </a:solidFill>
              <a:latin typeface="Proxima Nova"/>
              <a:ea typeface="Proxima Nova"/>
              <a:cs typeface="Proxima Nova"/>
              <a:sym typeface="Proxima Nova"/>
            </a:endParaRPr>
          </a:p>
        </p:txBody>
      </p:sp>
      <p:sp>
        <p:nvSpPr>
          <p:cNvPr id="120" name="Google Shape;120;p18"/>
          <p:cNvSpPr/>
          <p:nvPr/>
        </p:nvSpPr>
        <p:spPr>
          <a:xfrm rot="5386624">
            <a:off x="1626210" y="3088388"/>
            <a:ext cx="77101" cy="869730"/>
          </a:xfrm>
          <a:prstGeom prst="leftBracket">
            <a:avLst>
              <a:gd name="adj" fmla="val 3899"/>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txBox="1"/>
          <p:nvPr/>
        </p:nvSpPr>
        <p:spPr>
          <a:xfrm rot="74722">
            <a:off x="913337" y="3215967"/>
            <a:ext cx="1476949" cy="21694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1.5 U</a:t>
            </a:r>
            <a:endParaRPr b="1"/>
          </a:p>
        </p:txBody>
      </p:sp>
      <p:sp>
        <p:nvSpPr>
          <p:cNvPr id="122" name="Google Shape;122;p18"/>
          <p:cNvSpPr txBox="1"/>
          <p:nvPr/>
        </p:nvSpPr>
        <p:spPr>
          <a:xfrm rot="-8376">
            <a:off x="36706" y="3221528"/>
            <a:ext cx="1477504" cy="21720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1.5 U</a:t>
            </a:r>
            <a:endParaRPr b="1"/>
          </a:p>
        </p:txBody>
      </p:sp>
      <p:sp>
        <p:nvSpPr>
          <p:cNvPr id="123" name="Google Shape;123;p18"/>
          <p:cNvSpPr/>
          <p:nvPr/>
        </p:nvSpPr>
        <p:spPr>
          <a:xfrm rot="5386624">
            <a:off x="719221" y="3082425"/>
            <a:ext cx="77101" cy="901229"/>
          </a:xfrm>
          <a:prstGeom prst="leftBracket">
            <a:avLst>
              <a:gd name="adj" fmla="val 3899"/>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4" name="Google Shape;124;p18"/>
          <p:cNvCxnSpPr/>
          <p:nvPr/>
        </p:nvCxnSpPr>
        <p:spPr>
          <a:xfrm>
            <a:off x="6255525" y="2678250"/>
            <a:ext cx="921900" cy="234600"/>
          </a:xfrm>
          <a:prstGeom prst="straightConnector1">
            <a:avLst/>
          </a:prstGeom>
          <a:noFill/>
          <a:ln w="28575" cap="flat" cmpd="sng">
            <a:solidFill>
              <a:srgbClr val="000000"/>
            </a:solidFill>
            <a:prstDash val="solid"/>
            <a:round/>
            <a:headEnd type="none" w="med" len="med"/>
            <a:tailEnd type="none" w="med" len="med"/>
          </a:ln>
        </p:spPr>
      </p:cxnSp>
      <p:cxnSp>
        <p:nvCxnSpPr>
          <p:cNvPr id="125" name="Google Shape;125;p18"/>
          <p:cNvCxnSpPr/>
          <p:nvPr/>
        </p:nvCxnSpPr>
        <p:spPr>
          <a:xfrm flipH="1">
            <a:off x="7596225" y="2371725"/>
            <a:ext cx="414300" cy="414300"/>
          </a:xfrm>
          <a:prstGeom prst="straightConnector1">
            <a:avLst/>
          </a:prstGeom>
          <a:noFill/>
          <a:ln w="28575" cap="flat" cmpd="sng">
            <a:solidFill>
              <a:srgbClr val="000000"/>
            </a:solidFill>
            <a:prstDash val="solid"/>
            <a:round/>
            <a:headEnd type="none" w="med" len="med"/>
            <a:tailEnd type="none" w="med" len="med"/>
          </a:ln>
        </p:spPr>
      </p:cxnSp>
      <p:sp>
        <p:nvSpPr>
          <p:cNvPr id="126" name="Google Shape;126;p18"/>
          <p:cNvSpPr txBox="1"/>
          <p:nvPr/>
        </p:nvSpPr>
        <p:spPr>
          <a:xfrm>
            <a:off x="6285215" y="2786013"/>
            <a:ext cx="8625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9.5cm</a:t>
            </a:r>
            <a:endParaRPr>
              <a:latin typeface="Proxima Nova"/>
              <a:ea typeface="Proxima Nova"/>
              <a:cs typeface="Proxima Nova"/>
              <a:sym typeface="Proxima Nova"/>
            </a:endParaRPr>
          </a:p>
        </p:txBody>
      </p:sp>
      <p:sp>
        <p:nvSpPr>
          <p:cNvPr id="127" name="Google Shape;127;p18"/>
          <p:cNvSpPr txBox="1"/>
          <p:nvPr/>
        </p:nvSpPr>
        <p:spPr>
          <a:xfrm>
            <a:off x="7741505" y="2486013"/>
            <a:ext cx="10908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9.5cm</a:t>
            </a:r>
            <a:endParaRPr>
              <a:latin typeface="Proxima Nova"/>
              <a:ea typeface="Proxima Nova"/>
              <a:cs typeface="Proxima Nova"/>
              <a:sym typeface="Proxima Nova"/>
            </a:endParaRPr>
          </a:p>
        </p:txBody>
      </p:sp>
      <p:cxnSp>
        <p:nvCxnSpPr>
          <p:cNvPr id="128" name="Google Shape;128;p18"/>
          <p:cNvCxnSpPr/>
          <p:nvPr/>
        </p:nvCxnSpPr>
        <p:spPr>
          <a:xfrm rot="10800000">
            <a:off x="6220925" y="1808025"/>
            <a:ext cx="0" cy="678000"/>
          </a:xfrm>
          <a:prstGeom prst="straightConnector1">
            <a:avLst/>
          </a:prstGeom>
          <a:noFill/>
          <a:ln w="28575" cap="flat" cmpd="sng">
            <a:solidFill>
              <a:srgbClr val="000000"/>
            </a:solidFill>
            <a:prstDash val="solid"/>
            <a:round/>
            <a:headEnd type="none" w="med" len="med"/>
            <a:tailEnd type="none" w="med" len="med"/>
          </a:ln>
        </p:spPr>
      </p:cxnSp>
      <p:sp>
        <p:nvSpPr>
          <p:cNvPr id="129" name="Google Shape;129;p18"/>
          <p:cNvSpPr txBox="1"/>
          <p:nvPr/>
        </p:nvSpPr>
        <p:spPr>
          <a:xfrm>
            <a:off x="5536050" y="1961525"/>
            <a:ext cx="6849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6.6cm</a:t>
            </a:r>
            <a:endParaRPr>
              <a:latin typeface="Proxima Nova"/>
              <a:ea typeface="Proxima Nova"/>
              <a:cs typeface="Proxima Nova"/>
              <a:sym typeface="Proxima Nova"/>
            </a:endParaRPr>
          </a:p>
        </p:txBody>
      </p:sp>
      <p:cxnSp>
        <p:nvCxnSpPr>
          <p:cNvPr id="130" name="Google Shape;130;p18"/>
          <p:cNvCxnSpPr/>
          <p:nvPr/>
        </p:nvCxnSpPr>
        <p:spPr>
          <a:xfrm rot="10800000">
            <a:off x="6220025" y="838125"/>
            <a:ext cx="0" cy="924000"/>
          </a:xfrm>
          <a:prstGeom prst="straightConnector1">
            <a:avLst/>
          </a:prstGeom>
          <a:noFill/>
          <a:ln w="28575" cap="flat" cmpd="sng">
            <a:solidFill>
              <a:srgbClr val="000000"/>
            </a:solidFill>
            <a:prstDash val="solid"/>
            <a:round/>
            <a:headEnd type="none" w="med" len="med"/>
            <a:tailEnd type="none" w="med" len="med"/>
          </a:ln>
        </p:spPr>
      </p:cxnSp>
      <p:sp>
        <p:nvSpPr>
          <p:cNvPr id="131" name="Google Shape;131;p18"/>
          <p:cNvSpPr txBox="1"/>
          <p:nvPr/>
        </p:nvSpPr>
        <p:spPr>
          <a:xfrm>
            <a:off x="5736525" y="1025638"/>
            <a:ext cx="5487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8cm</a:t>
            </a:r>
            <a:endParaRPr>
              <a:latin typeface="Proxima Nova"/>
              <a:ea typeface="Proxima Nova"/>
              <a:cs typeface="Proxima Nova"/>
              <a:sym typeface="Proxima Nova"/>
            </a:endParaRPr>
          </a:p>
        </p:txBody>
      </p:sp>
      <p:cxnSp>
        <p:nvCxnSpPr>
          <p:cNvPr id="132" name="Google Shape;132;p18"/>
          <p:cNvCxnSpPr/>
          <p:nvPr/>
        </p:nvCxnSpPr>
        <p:spPr>
          <a:xfrm flipH="1">
            <a:off x="7820101" y="981142"/>
            <a:ext cx="364500" cy="116100"/>
          </a:xfrm>
          <a:prstGeom prst="straightConnector1">
            <a:avLst/>
          </a:prstGeom>
          <a:noFill/>
          <a:ln w="38100" cap="flat" cmpd="sng">
            <a:solidFill>
              <a:srgbClr val="999999"/>
            </a:solidFill>
            <a:prstDash val="solid"/>
            <a:round/>
            <a:headEnd type="none" w="med" len="med"/>
            <a:tailEnd type="stealth" w="med" len="med"/>
          </a:ln>
        </p:spPr>
      </p:cxnSp>
      <p:sp>
        <p:nvSpPr>
          <p:cNvPr id="133" name="Google Shape;133;p18"/>
          <p:cNvSpPr txBox="1"/>
          <p:nvPr/>
        </p:nvSpPr>
        <p:spPr>
          <a:xfrm>
            <a:off x="8131174" y="763044"/>
            <a:ext cx="1061400" cy="2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Instrument </a:t>
            </a:r>
            <a:endParaRPr>
              <a:latin typeface="Proxima Nova"/>
              <a:ea typeface="Proxima Nova"/>
              <a:cs typeface="Proxima Nova"/>
              <a:sym typeface="Proxima Nova"/>
            </a:endParaRPr>
          </a:p>
          <a:p>
            <a:pPr marL="0" lvl="0" indent="0" algn="l" rtl="0">
              <a:spcBef>
                <a:spcPts val="0"/>
              </a:spcBef>
              <a:spcAft>
                <a:spcPts val="0"/>
              </a:spcAft>
              <a:buNone/>
            </a:pPr>
            <a:r>
              <a:rPr lang="en">
                <a:latin typeface="Proxima Nova"/>
                <a:ea typeface="Proxima Nova"/>
                <a:cs typeface="Proxima Nova"/>
                <a:sym typeface="Proxima Nova"/>
              </a:rPr>
              <a:t>(Notional)</a:t>
            </a:r>
            <a:endParaRPr>
              <a:latin typeface="Proxima Nova"/>
              <a:ea typeface="Proxima Nova"/>
              <a:cs typeface="Proxima Nova"/>
              <a:sym typeface="Proxima Nova"/>
            </a:endParaRPr>
          </a:p>
        </p:txBody>
      </p:sp>
      <p:sp>
        <p:nvSpPr>
          <p:cNvPr id="134" name="Google Shape;134;p18"/>
          <p:cNvSpPr txBox="1"/>
          <p:nvPr/>
        </p:nvSpPr>
        <p:spPr>
          <a:xfrm>
            <a:off x="587400" y="1365925"/>
            <a:ext cx="4035600" cy="14475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1600"/>
              </a:spcAft>
              <a:buNone/>
            </a:pPr>
            <a:r>
              <a:rPr lang="en" sz="1600" i="1">
                <a:solidFill>
                  <a:srgbClr val="595959"/>
                </a:solidFill>
                <a:latin typeface="Proxima Nova"/>
                <a:ea typeface="Proxima Nova"/>
                <a:cs typeface="Proxima Nova"/>
                <a:sym typeface="Proxima Nova"/>
              </a:rPr>
              <a:t>The purpose of this project is to create an </a:t>
            </a:r>
            <a:r>
              <a:rPr lang="en" sz="1600" b="1" i="1">
                <a:solidFill>
                  <a:srgbClr val="595959"/>
                </a:solidFill>
                <a:latin typeface="Proxima Nova"/>
                <a:ea typeface="Proxima Nova"/>
                <a:cs typeface="Proxima Nova"/>
                <a:sym typeface="Proxima Nova"/>
              </a:rPr>
              <a:t>extendable CubeSat boom</a:t>
            </a:r>
            <a:r>
              <a:rPr lang="en" sz="1600" i="1">
                <a:solidFill>
                  <a:srgbClr val="595959"/>
                </a:solidFill>
                <a:latin typeface="Proxima Nova"/>
                <a:ea typeface="Proxima Nova"/>
                <a:cs typeface="Proxima Nova"/>
                <a:sym typeface="Proxima Nova"/>
              </a:rPr>
              <a:t> to separate a </a:t>
            </a:r>
            <a:r>
              <a:rPr lang="en" sz="1600" b="1" i="1">
                <a:solidFill>
                  <a:srgbClr val="595959"/>
                </a:solidFill>
                <a:latin typeface="Proxima Nova"/>
                <a:ea typeface="Proxima Nova"/>
                <a:cs typeface="Proxima Nova"/>
                <a:sym typeface="Proxima Nova"/>
              </a:rPr>
              <a:t>sensitive instrument</a:t>
            </a:r>
            <a:r>
              <a:rPr lang="en" sz="1600" i="1">
                <a:solidFill>
                  <a:srgbClr val="595959"/>
                </a:solidFill>
                <a:latin typeface="Proxima Nova"/>
                <a:ea typeface="Proxima Nova"/>
                <a:cs typeface="Proxima Nova"/>
                <a:sym typeface="Proxima Nova"/>
              </a:rPr>
              <a:t> from the cubesat bus</a:t>
            </a:r>
            <a:endParaRPr sz="1600" i="1">
              <a:solidFill>
                <a:srgbClr val="595959"/>
              </a:solidFill>
              <a:latin typeface="Proxima Nova"/>
              <a:ea typeface="Proxima Nova"/>
              <a:cs typeface="Proxima Nova"/>
              <a:sym typeface="Proxima Nova"/>
            </a:endParaRPr>
          </a:p>
        </p:txBody>
      </p:sp>
      <p:pic>
        <p:nvPicPr>
          <p:cNvPr id="135" name="Google Shape;135;p18"/>
          <p:cNvPicPr preferRelativeResize="0"/>
          <p:nvPr/>
        </p:nvPicPr>
        <p:blipFill rotWithShape="1">
          <a:blip r:embed="rId5" cstate="screen">
            <a:alphaModFix amt="31000"/>
            <a:extLst>
              <a:ext uri="{28A0092B-C50C-407E-A947-70E740481C1C}">
                <a14:useLocalDpi xmlns:a14="http://schemas.microsoft.com/office/drawing/2010/main"/>
              </a:ext>
            </a:extLst>
          </a:blip>
          <a:srcRect/>
          <a:stretch/>
        </p:blipFill>
        <p:spPr>
          <a:xfrm>
            <a:off x="216560" y="1349191"/>
            <a:ext cx="466837" cy="360000"/>
          </a:xfrm>
          <a:prstGeom prst="rect">
            <a:avLst/>
          </a:prstGeom>
          <a:noFill/>
          <a:ln>
            <a:noFill/>
          </a:ln>
        </p:spPr>
      </p:pic>
      <p:pic>
        <p:nvPicPr>
          <p:cNvPr id="136" name="Google Shape;136;p18"/>
          <p:cNvPicPr preferRelativeResize="0"/>
          <p:nvPr/>
        </p:nvPicPr>
        <p:blipFill rotWithShape="1">
          <a:blip r:embed="rId6" cstate="screen">
            <a:alphaModFix amt="31000"/>
            <a:extLst>
              <a:ext uri="{28A0092B-C50C-407E-A947-70E740481C1C}">
                <a14:useLocalDpi xmlns:a14="http://schemas.microsoft.com/office/drawing/2010/main"/>
              </a:ext>
            </a:extLst>
          </a:blip>
          <a:srcRect/>
          <a:stretch/>
        </p:blipFill>
        <p:spPr>
          <a:xfrm>
            <a:off x="4515985" y="2124791"/>
            <a:ext cx="466837" cy="360000"/>
          </a:xfrm>
          <a:prstGeom prst="rect">
            <a:avLst/>
          </a:prstGeom>
          <a:noFill/>
          <a:ln>
            <a:noFill/>
          </a:ln>
        </p:spPr>
      </p:pic>
      <p:sp>
        <p:nvSpPr>
          <p:cNvPr id="137" name="Google Shape;137;p1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45"/>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105" name="Google Shape;1105;p45"/>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106" name="Google Shape;1106;p45"/>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1107" name="Google Shape;1107;p45"/>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108" name="Google Shape;1108;p45"/>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109" name="Google Shape;1109;p45"/>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110" name="Google Shape;1110;p45"/>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111" name="Google Shape;1111;p45"/>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112" name="Google Shape;1112;p45"/>
          <p:cNvSpPr txBox="1"/>
          <p:nvPr/>
        </p:nvSpPr>
        <p:spPr>
          <a:xfrm>
            <a:off x="105000" y="66300"/>
            <a:ext cx="71139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Driven Resonant Frequency Test</a:t>
            </a:r>
            <a:endParaRPr sz="2800">
              <a:latin typeface="Proxima Nova"/>
              <a:ea typeface="Proxima Nova"/>
              <a:cs typeface="Proxima Nova"/>
              <a:sym typeface="Proxima Nova"/>
            </a:endParaRPr>
          </a:p>
        </p:txBody>
      </p:sp>
      <p:sp>
        <p:nvSpPr>
          <p:cNvPr id="1113" name="Google Shape;1113;p4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pic>
        <p:nvPicPr>
          <p:cNvPr id="1115" name="Google Shape;1115;p4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72078" y="772522"/>
            <a:ext cx="4852676" cy="1799225"/>
          </a:xfrm>
          <a:prstGeom prst="rect">
            <a:avLst/>
          </a:prstGeom>
          <a:noFill/>
          <a:ln>
            <a:noFill/>
          </a:ln>
        </p:spPr>
      </p:pic>
      <p:pic>
        <p:nvPicPr>
          <p:cNvPr id="1116" name="Google Shape;1116;p4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472075" y="2657100"/>
            <a:ext cx="4852675" cy="1780676"/>
          </a:xfrm>
          <a:prstGeom prst="rect">
            <a:avLst/>
          </a:prstGeom>
          <a:noFill/>
          <a:ln>
            <a:noFill/>
          </a:ln>
        </p:spPr>
      </p:pic>
      <p:pic>
        <p:nvPicPr>
          <p:cNvPr id="2" name="ResFreq_Test_Delrin_8BayBoom_Feb14_Vid1">
            <a:hlinkClick r:id="" action="ppaction://media"/>
            <a:extLst>
              <a:ext uri="{FF2B5EF4-FFF2-40B4-BE49-F238E27FC236}">
                <a16:creationId xmlns:a16="http://schemas.microsoft.com/office/drawing/2014/main" id="{DAC9427D-A58C-4477-973E-D8B15AF05DC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6763" y="665864"/>
            <a:ext cx="2240755" cy="3982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6"/>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122" name="Google Shape;1122;p46"/>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123" name="Google Shape;1123;p46"/>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1124" name="Google Shape;1124;p46"/>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125" name="Google Shape;1125;p46"/>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126" name="Google Shape;1126;p46"/>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127" name="Google Shape;1127;p46"/>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128" name="Google Shape;1128;p46"/>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129" name="Google Shape;1129;p4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pic>
        <p:nvPicPr>
          <p:cNvPr id="1130" name="Google Shape;1130;p46"/>
          <p:cNvPicPr preferRelativeResize="0"/>
          <p:nvPr/>
        </p:nvPicPr>
        <p:blipFill rotWithShape="1">
          <a:blip r:embed="rId3" cstate="screen">
            <a:alphaModFix/>
            <a:extLst>
              <a:ext uri="{28A0092B-C50C-407E-A947-70E740481C1C}">
                <a14:useLocalDpi xmlns:a14="http://schemas.microsoft.com/office/drawing/2010/main"/>
              </a:ext>
            </a:extLst>
          </a:blip>
          <a:srcRect l="5569" r="6449"/>
          <a:stretch/>
        </p:blipFill>
        <p:spPr>
          <a:xfrm>
            <a:off x="261750" y="763888"/>
            <a:ext cx="4241350" cy="3615721"/>
          </a:xfrm>
          <a:prstGeom prst="rect">
            <a:avLst/>
          </a:prstGeom>
          <a:noFill/>
          <a:ln>
            <a:noFill/>
          </a:ln>
        </p:spPr>
      </p:pic>
      <p:sp>
        <p:nvSpPr>
          <p:cNvPr id="1131" name="Google Shape;1131;p46"/>
          <p:cNvSpPr txBox="1"/>
          <p:nvPr/>
        </p:nvSpPr>
        <p:spPr>
          <a:xfrm>
            <a:off x="105000" y="66300"/>
            <a:ext cx="71139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Preliminary Resonant Frequency Test</a:t>
            </a:r>
            <a:endParaRPr sz="2800">
              <a:latin typeface="Proxima Nova"/>
              <a:ea typeface="Proxima Nova"/>
              <a:cs typeface="Proxima Nova"/>
              <a:sym typeface="Proxima Nova"/>
            </a:endParaRPr>
          </a:p>
        </p:txBody>
      </p:sp>
      <p:sp>
        <p:nvSpPr>
          <p:cNvPr id="1132" name="Google Shape;1132;p46"/>
          <p:cNvSpPr/>
          <p:nvPr/>
        </p:nvSpPr>
        <p:spPr>
          <a:xfrm>
            <a:off x="2333075" y="1245275"/>
            <a:ext cx="68100" cy="681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133" name="Google Shape;1133;p46"/>
          <p:cNvGraphicFramePr/>
          <p:nvPr/>
        </p:nvGraphicFramePr>
        <p:xfrm>
          <a:off x="4572000" y="1024825"/>
          <a:ext cx="4241325" cy="792420"/>
        </p:xfrm>
        <a:graphic>
          <a:graphicData uri="http://schemas.openxmlformats.org/drawingml/2006/table">
            <a:tbl>
              <a:tblPr>
                <a:noFill/>
                <a:tableStyleId>{9355F06C-F9C3-4A8F-B44D-54226A7B1954}</a:tableStyleId>
              </a:tblPr>
              <a:tblGrid>
                <a:gridCol w="1248425">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468900">
                  <a:extLst>
                    <a:ext uri="{9D8B030D-6E8A-4147-A177-3AD203B41FA5}">
                      <a16:colId xmlns:a16="http://schemas.microsoft.com/office/drawing/2014/main" val="20002"/>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b="1"/>
                        <a:t>Analytical</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b="1"/>
                        <a:t>Experimental</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b="1"/>
                        <a:t>Resonance</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ECECE"/>
                    </a:solidFill>
                  </a:tcPr>
                </a:tc>
                <a:tc>
                  <a:txBody>
                    <a:bodyPr/>
                    <a:lstStyle/>
                    <a:p>
                      <a:pPr marL="0" lvl="0" indent="0" algn="ctr" rtl="0">
                        <a:spcBef>
                          <a:spcPts val="0"/>
                        </a:spcBef>
                        <a:spcAft>
                          <a:spcPts val="0"/>
                        </a:spcAft>
                        <a:buNone/>
                      </a:pPr>
                      <a:r>
                        <a:rPr lang="en"/>
                        <a:t>2.04-7.24 Hz</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2.6 Hz</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134" name="Google Shape;1134;p4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72000" y="1969625"/>
            <a:ext cx="4241349" cy="2278622"/>
          </a:xfrm>
          <a:prstGeom prst="rect">
            <a:avLst/>
          </a:prstGeom>
          <a:noFill/>
          <a:ln>
            <a:noFill/>
          </a:ln>
          <a:effectLst>
            <a:outerShdw blurRad="57150" dist="19050" dir="5400000" algn="bl" rotWithShape="0">
              <a:srgbClr val="000000">
                <a:alpha val="68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47"/>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7"/>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7"/>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endParaRPr>
          </a:p>
        </p:txBody>
      </p:sp>
      <p:sp>
        <p:nvSpPr>
          <p:cNvPr id="1142" name="Google Shape;1142;p47"/>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7"/>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144" name="Google Shape;1144;p47"/>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145" name="Google Shape;1145;p47"/>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146" name="Google Shape;1146;p47"/>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147" name="Google Shape;1147;p47"/>
          <p:cNvSpPr/>
          <p:nvPr/>
        </p:nvSpPr>
        <p:spPr>
          <a:xfrm>
            <a:off x="7553599" y="173774"/>
            <a:ext cx="1491000" cy="43824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7"/>
          <p:cNvSpPr/>
          <p:nvPr/>
        </p:nvSpPr>
        <p:spPr>
          <a:xfrm>
            <a:off x="7553609" y="4429877"/>
            <a:ext cx="1491000" cy="1263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7"/>
          <p:cNvSpPr/>
          <p:nvPr/>
        </p:nvSpPr>
        <p:spPr>
          <a:xfrm>
            <a:off x="7553653" y="17883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7"/>
          <p:cNvSpPr/>
          <p:nvPr/>
        </p:nvSpPr>
        <p:spPr>
          <a:xfrm>
            <a:off x="606254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7"/>
          <p:cNvSpPr/>
          <p:nvPr/>
        </p:nvSpPr>
        <p:spPr>
          <a:xfrm>
            <a:off x="6053328" y="172261"/>
            <a:ext cx="1491000" cy="1102200"/>
          </a:xfrm>
          <a:prstGeom prst="rect">
            <a:avLst/>
          </a:prstGeom>
          <a:solidFill>
            <a:srgbClr val="BBBBBB"/>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7"/>
          <p:cNvSpPr/>
          <p:nvPr/>
        </p:nvSpPr>
        <p:spPr>
          <a:xfrm>
            <a:off x="457149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7"/>
          <p:cNvSpPr/>
          <p:nvPr/>
        </p:nvSpPr>
        <p:spPr>
          <a:xfrm>
            <a:off x="4557413" y="168286"/>
            <a:ext cx="1491000" cy="1102200"/>
          </a:xfrm>
          <a:prstGeom prst="rect">
            <a:avLst/>
          </a:prstGeom>
          <a:solidFill>
            <a:srgbClr val="CFB87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4" name="Google Shape;1154;p47"/>
          <p:cNvCxnSpPr/>
          <p:nvPr/>
        </p:nvCxnSpPr>
        <p:spPr>
          <a:xfrm rot="10800000" flipH="1">
            <a:off x="4557423" y="165391"/>
            <a:ext cx="623100" cy="887700"/>
          </a:xfrm>
          <a:prstGeom prst="straightConnector1">
            <a:avLst/>
          </a:prstGeom>
          <a:noFill/>
          <a:ln w="28575" cap="flat" cmpd="sng">
            <a:solidFill>
              <a:srgbClr val="FFFFFF"/>
            </a:solidFill>
            <a:prstDash val="solid"/>
            <a:round/>
            <a:headEnd type="none" w="med" len="med"/>
            <a:tailEnd type="none" w="med" len="med"/>
          </a:ln>
        </p:spPr>
      </p:cxnSp>
      <p:cxnSp>
        <p:nvCxnSpPr>
          <p:cNvPr id="1155" name="Google Shape;1155;p47"/>
          <p:cNvCxnSpPr/>
          <p:nvPr/>
        </p:nvCxnSpPr>
        <p:spPr>
          <a:xfrm rot="10800000" flipH="1">
            <a:off x="499136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1156" name="Google Shape;1156;p47"/>
          <p:cNvCxnSpPr/>
          <p:nvPr/>
        </p:nvCxnSpPr>
        <p:spPr>
          <a:xfrm rot="10800000" flipH="1">
            <a:off x="4676682" y="168006"/>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1157" name="Google Shape;1157;p47"/>
          <p:cNvCxnSpPr/>
          <p:nvPr/>
        </p:nvCxnSpPr>
        <p:spPr>
          <a:xfrm rot="10800000" flipH="1">
            <a:off x="527805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1158" name="Google Shape;1158;p47"/>
          <p:cNvCxnSpPr/>
          <p:nvPr/>
        </p:nvCxnSpPr>
        <p:spPr>
          <a:xfrm rot="10800000" flipH="1">
            <a:off x="4676682" y="880146"/>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1159" name="Google Shape;1159;p47"/>
          <p:cNvCxnSpPr/>
          <p:nvPr/>
        </p:nvCxnSpPr>
        <p:spPr>
          <a:xfrm>
            <a:off x="4956092" y="899597"/>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1160" name="Google Shape;1160;p47"/>
          <p:cNvCxnSpPr/>
          <p:nvPr/>
        </p:nvCxnSpPr>
        <p:spPr>
          <a:xfrm>
            <a:off x="4676682" y="891246"/>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1161" name="Google Shape;1161;p47"/>
          <p:cNvCxnSpPr/>
          <p:nvPr/>
        </p:nvCxnSpPr>
        <p:spPr>
          <a:xfrm rot="10800000" flipH="1">
            <a:off x="5095797" y="1142333"/>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1162" name="Google Shape;1162;p47"/>
          <p:cNvCxnSpPr/>
          <p:nvPr/>
        </p:nvCxnSpPr>
        <p:spPr>
          <a:xfrm rot="10800000" flipH="1">
            <a:off x="5062947" y="320029"/>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1163" name="Google Shape;1163;p47"/>
          <p:cNvCxnSpPr/>
          <p:nvPr/>
        </p:nvCxnSpPr>
        <p:spPr>
          <a:xfrm>
            <a:off x="5342357" y="339480"/>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1164" name="Google Shape;1164;p47"/>
          <p:cNvCxnSpPr/>
          <p:nvPr/>
        </p:nvCxnSpPr>
        <p:spPr>
          <a:xfrm>
            <a:off x="5062947" y="331129"/>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1165" name="Google Shape;1165;p47"/>
          <p:cNvCxnSpPr/>
          <p:nvPr/>
        </p:nvCxnSpPr>
        <p:spPr>
          <a:xfrm rot="10800000" flipH="1">
            <a:off x="5482062" y="582217"/>
            <a:ext cx="279300" cy="11100"/>
          </a:xfrm>
          <a:prstGeom prst="straightConnector1">
            <a:avLst/>
          </a:prstGeom>
          <a:noFill/>
          <a:ln w="9525" cap="flat" cmpd="sng">
            <a:solidFill>
              <a:srgbClr val="FFFFFF"/>
            </a:solidFill>
            <a:prstDash val="solid"/>
            <a:round/>
            <a:headEnd type="none" w="med" len="med"/>
            <a:tailEnd type="none" w="med" len="med"/>
          </a:ln>
        </p:spPr>
      </p:cxnSp>
      <p:sp>
        <p:nvSpPr>
          <p:cNvPr id="1166" name="Google Shape;1166;p47"/>
          <p:cNvSpPr/>
          <p:nvPr/>
        </p:nvSpPr>
        <p:spPr>
          <a:xfrm>
            <a:off x="3081528" y="182880"/>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7"/>
          <p:cNvSpPr/>
          <p:nvPr/>
        </p:nvSpPr>
        <p:spPr>
          <a:xfrm>
            <a:off x="3072384" y="17883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7"/>
          <p:cNvSpPr/>
          <p:nvPr/>
        </p:nvSpPr>
        <p:spPr>
          <a:xfrm>
            <a:off x="6062578" y="4429877"/>
            <a:ext cx="1491000" cy="1263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7"/>
          <p:cNvSpPr txBox="1"/>
          <p:nvPr/>
        </p:nvSpPr>
        <p:spPr>
          <a:xfrm>
            <a:off x="7467600" y="1316736"/>
            <a:ext cx="1686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LASP Thermal</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Chamber</a:t>
            </a:r>
            <a:endParaRPr sz="1600">
              <a:solidFill>
                <a:srgbClr val="BBBBBB"/>
              </a:solidFill>
              <a:latin typeface="Proxima Nova Extrabold"/>
              <a:ea typeface="Proxima Nova Extrabold"/>
              <a:cs typeface="Proxima Nova Extrabold"/>
              <a:sym typeface="Proxima Nova Extrabold"/>
            </a:endParaRPr>
          </a:p>
        </p:txBody>
      </p:sp>
      <p:sp>
        <p:nvSpPr>
          <p:cNvPr id="1170" name="Google Shape;1170;p47"/>
          <p:cNvSpPr/>
          <p:nvPr/>
        </p:nvSpPr>
        <p:spPr>
          <a:xfrm>
            <a:off x="158940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7"/>
          <p:cNvSpPr/>
          <p:nvPr/>
        </p:nvSpPr>
        <p:spPr>
          <a:xfrm>
            <a:off x="1604763" y="182913"/>
            <a:ext cx="1481400" cy="1106400"/>
          </a:xfrm>
          <a:prstGeom prst="rect">
            <a:avLst/>
          </a:prstGeom>
          <a:solidFill>
            <a:srgbClr val="B7B7B7"/>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7"/>
          <p:cNvSpPr/>
          <p:nvPr/>
        </p:nvSpPr>
        <p:spPr>
          <a:xfrm>
            <a:off x="9835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7"/>
          <p:cNvSpPr txBox="1"/>
          <p:nvPr/>
        </p:nvSpPr>
        <p:spPr>
          <a:xfrm>
            <a:off x="4544576" y="1318400"/>
            <a:ext cx="14910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Full </a:t>
            </a:r>
            <a:endParaRPr sz="16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Deployment</a:t>
            </a:r>
            <a:endParaRPr sz="1600">
              <a:latin typeface="Proxima Nova Extrabold"/>
              <a:ea typeface="Proxima Nova Extrabold"/>
              <a:cs typeface="Proxima Nova Extrabold"/>
              <a:sym typeface="Proxima Nova Extrabold"/>
            </a:endParaRPr>
          </a:p>
        </p:txBody>
      </p:sp>
      <p:sp>
        <p:nvSpPr>
          <p:cNvPr id="1174" name="Google Shape;1174;p47"/>
          <p:cNvSpPr/>
          <p:nvPr/>
        </p:nvSpPr>
        <p:spPr>
          <a:xfrm>
            <a:off x="4571499" y="4429877"/>
            <a:ext cx="1491000" cy="126300"/>
          </a:xfrm>
          <a:prstGeom prst="rect">
            <a:avLst/>
          </a:prstGeom>
          <a:solidFill>
            <a:srgbClr val="CFB87C"/>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7"/>
          <p:cNvSpPr/>
          <p:nvPr/>
        </p:nvSpPr>
        <p:spPr>
          <a:xfrm>
            <a:off x="3080418"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7"/>
          <p:cNvSpPr/>
          <p:nvPr/>
        </p:nvSpPr>
        <p:spPr>
          <a:xfrm>
            <a:off x="1589390"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7"/>
          <p:cNvSpPr/>
          <p:nvPr/>
        </p:nvSpPr>
        <p:spPr>
          <a:xfrm>
            <a:off x="98335" y="4429877"/>
            <a:ext cx="1491000" cy="126300"/>
          </a:xfrm>
          <a:prstGeom prst="rect">
            <a:avLst/>
          </a:prstGeom>
          <a:solidFill>
            <a:srgbClr val="BBBBBB"/>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7"/>
          <p:cNvSpPr txBox="1"/>
          <p:nvPr/>
        </p:nvSpPr>
        <p:spPr>
          <a:xfrm>
            <a:off x="104200" y="2468880"/>
            <a:ext cx="1418400" cy="17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1179" name="Google Shape;1179;p47"/>
          <p:cNvCxnSpPr/>
          <p:nvPr/>
        </p:nvCxnSpPr>
        <p:spPr>
          <a:xfrm>
            <a:off x="234545"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180" name="Google Shape;1180;p47"/>
          <p:cNvCxnSpPr/>
          <p:nvPr/>
        </p:nvCxnSpPr>
        <p:spPr>
          <a:xfrm>
            <a:off x="1714759"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181" name="Google Shape;1181;p47"/>
          <p:cNvCxnSpPr/>
          <p:nvPr/>
        </p:nvCxnSpPr>
        <p:spPr>
          <a:xfrm>
            <a:off x="3205788"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182" name="Google Shape;1182;p47"/>
          <p:cNvCxnSpPr/>
          <p:nvPr/>
        </p:nvCxnSpPr>
        <p:spPr>
          <a:xfrm>
            <a:off x="4696842"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183" name="Google Shape;1183;p47"/>
          <p:cNvCxnSpPr/>
          <p:nvPr/>
        </p:nvCxnSpPr>
        <p:spPr>
          <a:xfrm>
            <a:off x="6218389" y="2058359"/>
            <a:ext cx="1240200" cy="0"/>
          </a:xfrm>
          <a:prstGeom prst="straightConnector1">
            <a:avLst/>
          </a:prstGeom>
          <a:noFill/>
          <a:ln w="9525" cap="flat" cmpd="sng">
            <a:solidFill>
              <a:srgbClr val="595959"/>
            </a:solidFill>
            <a:prstDash val="solid"/>
            <a:round/>
            <a:headEnd type="none" w="med" len="med"/>
            <a:tailEnd type="none" w="med" len="med"/>
          </a:ln>
        </p:spPr>
      </p:cxnSp>
      <p:sp>
        <p:nvSpPr>
          <p:cNvPr id="1184" name="Google Shape;1184;p47"/>
          <p:cNvSpPr txBox="1"/>
          <p:nvPr/>
        </p:nvSpPr>
        <p:spPr>
          <a:xfrm>
            <a:off x="1625700" y="2468880"/>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1185" name="Google Shape;1185;p47"/>
          <p:cNvCxnSpPr/>
          <p:nvPr/>
        </p:nvCxnSpPr>
        <p:spPr>
          <a:xfrm>
            <a:off x="7732825" y="2059456"/>
            <a:ext cx="1240200" cy="0"/>
          </a:xfrm>
          <a:prstGeom prst="straightConnector1">
            <a:avLst/>
          </a:prstGeom>
          <a:noFill/>
          <a:ln w="9525" cap="flat" cmpd="sng">
            <a:solidFill>
              <a:srgbClr val="595959"/>
            </a:solidFill>
            <a:prstDash val="solid"/>
            <a:round/>
            <a:headEnd type="none" w="med" len="med"/>
            <a:tailEnd type="none" w="med" len="med"/>
          </a:ln>
        </p:spPr>
      </p:cxnSp>
      <p:sp>
        <p:nvSpPr>
          <p:cNvPr id="1186" name="Google Shape;1186;p47"/>
          <p:cNvSpPr txBox="1"/>
          <p:nvPr/>
        </p:nvSpPr>
        <p:spPr>
          <a:xfrm>
            <a:off x="31472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Scheduled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b="1">
                <a:solidFill>
                  <a:srgbClr val="BBBBBB"/>
                </a:solidFill>
                <a:latin typeface="Proxima Nova"/>
                <a:ea typeface="Proxima Nova"/>
                <a:cs typeface="Proxima Nova"/>
                <a:sym typeface="Proxima Nova"/>
              </a:rPr>
              <a:t>Processed</a:t>
            </a:r>
            <a:endParaRPr b="1">
              <a:solidFill>
                <a:srgbClr val="BBBBBB"/>
              </a:solidFill>
              <a:latin typeface="Proxima Nova"/>
              <a:ea typeface="Proxima Nova"/>
              <a:cs typeface="Proxima Nova"/>
              <a:sym typeface="Proxima Nova"/>
            </a:endParaRPr>
          </a:p>
        </p:txBody>
      </p:sp>
      <p:sp>
        <p:nvSpPr>
          <p:cNvPr id="1187" name="Google Shape;1187;p47"/>
          <p:cNvSpPr txBox="1"/>
          <p:nvPr/>
        </p:nvSpPr>
        <p:spPr>
          <a:xfrm>
            <a:off x="4696850" y="2465825"/>
            <a:ext cx="1418400" cy="16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r>
              <a:rPr lang="en" b="1">
                <a:latin typeface="Proxima Nova"/>
                <a:ea typeface="Proxima Nova"/>
                <a:cs typeface="Proxima Nova"/>
                <a:sym typeface="Proxima Nova"/>
              </a:rPr>
              <a:t>Scheduled</a:t>
            </a:r>
            <a:endParaRPr b="1">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1188" name="Google Shape;1188;p47"/>
          <p:cNvSpPr txBox="1"/>
          <p:nvPr/>
        </p:nvSpPr>
        <p:spPr>
          <a:xfrm>
            <a:off x="61293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1189" name="Google Shape;1189;p47"/>
          <p:cNvSpPr txBox="1"/>
          <p:nvPr/>
        </p:nvSpPr>
        <p:spPr>
          <a:xfrm>
            <a:off x="7614425"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1190" name="Google Shape;1190;p47"/>
          <p:cNvSpPr txBox="1"/>
          <p:nvPr/>
        </p:nvSpPr>
        <p:spPr>
          <a:xfrm>
            <a:off x="6150638" y="1316736"/>
            <a:ext cx="14184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Mass /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Dimension</a:t>
            </a:r>
            <a:endParaRPr sz="1600">
              <a:solidFill>
                <a:srgbClr val="BBBBBB"/>
              </a:solidFill>
              <a:latin typeface="Proxima Nova Extrabold"/>
              <a:ea typeface="Proxima Nova Extrabold"/>
              <a:cs typeface="Proxima Nova Extrabold"/>
              <a:sym typeface="Proxima Nova Extrabold"/>
            </a:endParaRPr>
          </a:p>
        </p:txBody>
      </p:sp>
      <p:sp>
        <p:nvSpPr>
          <p:cNvPr id="1191" name="Google Shape;1191;p47"/>
          <p:cNvSpPr/>
          <p:nvPr/>
        </p:nvSpPr>
        <p:spPr>
          <a:xfrm rot="3600779">
            <a:off x="6604897" y="595919"/>
            <a:ext cx="959777" cy="251211"/>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92" name="Google Shape;1192;p47"/>
          <p:cNvCxnSpPr>
            <a:stCxn id="1191" idx="1"/>
          </p:cNvCxnSpPr>
          <p:nvPr/>
        </p:nvCxnSpPr>
        <p:spPr>
          <a:xfrm>
            <a:off x="6844935" y="305874"/>
            <a:ext cx="0" cy="0"/>
          </a:xfrm>
          <a:prstGeom prst="straightConnector1">
            <a:avLst/>
          </a:prstGeom>
          <a:noFill/>
          <a:ln w="9525" cap="flat" cmpd="sng">
            <a:solidFill>
              <a:schemeClr val="dk2"/>
            </a:solidFill>
            <a:prstDash val="solid"/>
            <a:round/>
            <a:headEnd type="none" w="med" len="med"/>
            <a:tailEnd type="none" w="med" len="med"/>
          </a:ln>
        </p:spPr>
      </p:cxnSp>
      <p:cxnSp>
        <p:nvCxnSpPr>
          <p:cNvPr id="1193" name="Google Shape;1193;p47"/>
          <p:cNvCxnSpPr/>
          <p:nvPr/>
        </p:nvCxnSpPr>
        <p:spPr>
          <a:xfrm rot="3568218">
            <a:off x="6910204" y="2873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1194" name="Google Shape;1194;p47"/>
          <p:cNvCxnSpPr/>
          <p:nvPr/>
        </p:nvCxnSpPr>
        <p:spPr>
          <a:xfrm rot="3568218">
            <a:off x="7009228" y="411271"/>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1195" name="Google Shape;1195;p47"/>
          <p:cNvCxnSpPr/>
          <p:nvPr/>
        </p:nvCxnSpPr>
        <p:spPr>
          <a:xfrm rot="3568218">
            <a:off x="7062604" y="5159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1196" name="Google Shape;1196;p47"/>
          <p:cNvCxnSpPr/>
          <p:nvPr/>
        </p:nvCxnSpPr>
        <p:spPr>
          <a:xfrm rot="3568218">
            <a:off x="7146317" y="639798"/>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1197" name="Google Shape;1197;p47"/>
          <p:cNvCxnSpPr/>
          <p:nvPr/>
        </p:nvCxnSpPr>
        <p:spPr>
          <a:xfrm rot="3568218">
            <a:off x="7193668" y="7445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1198" name="Google Shape;1198;p47"/>
          <p:cNvCxnSpPr/>
          <p:nvPr/>
        </p:nvCxnSpPr>
        <p:spPr>
          <a:xfrm rot="3568218">
            <a:off x="7283548" y="868471"/>
            <a:ext cx="13583" cy="137084"/>
          </a:xfrm>
          <a:prstGeom prst="straightConnector1">
            <a:avLst/>
          </a:prstGeom>
          <a:noFill/>
          <a:ln w="28575" cap="flat" cmpd="sng">
            <a:solidFill>
              <a:schemeClr val="lt1"/>
            </a:solidFill>
            <a:prstDash val="solid"/>
            <a:round/>
            <a:headEnd type="none" w="med" len="med"/>
            <a:tailEnd type="none" w="med" len="med"/>
          </a:ln>
        </p:spPr>
      </p:cxnSp>
      <p:sp>
        <p:nvSpPr>
          <p:cNvPr id="1199" name="Google Shape;1199;p47"/>
          <p:cNvSpPr/>
          <p:nvPr/>
        </p:nvSpPr>
        <p:spPr>
          <a:xfrm>
            <a:off x="6175978" y="656418"/>
            <a:ext cx="623100" cy="530400"/>
          </a:xfrm>
          <a:prstGeom prst="trapezoid">
            <a:avLst>
              <a:gd name="adj"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7"/>
          <p:cNvSpPr/>
          <p:nvPr/>
        </p:nvSpPr>
        <p:spPr>
          <a:xfrm>
            <a:off x="6364224" y="475488"/>
            <a:ext cx="279300" cy="360000"/>
          </a:xfrm>
          <a:prstGeom prst="blockArc">
            <a:avLst>
              <a:gd name="adj1" fmla="val 10800000"/>
              <a:gd name="adj2" fmla="val 0"/>
              <a:gd name="adj3"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7"/>
          <p:cNvSpPr/>
          <p:nvPr/>
        </p:nvSpPr>
        <p:spPr>
          <a:xfrm>
            <a:off x="7798231" y="848975"/>
            <a:ext cx="365700" cy="3657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7"/>
          <p:cNvSpPr/>
          <p:nvPr/>
        </p:nvSpPr>
        <p:spPr>
          <a:xfrm rot="-2700000">
            <a:off x="7786688" y="621188"/>
            <a:ext cx="1005840" cy="219456"/>
          </a:xfrm>
          <a:prstGeom prst="flowChartProcess">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7"/>
          <p:cNvSpPr/>
          <p:nvPr/>
        </p:nvSpPr>
        <p:spPr>
          <a:xfrm>
            <a:off x="7815781" y="864636"/>
            <a:ext cx="329100" cy="329100"/>
          </a:xfrm>
          <a:prstGeom prst="ellipse">
            <a:avLst/>
          </a:prstGeom>
          <a:solidFill>
            <a:srgbClr val="BBBBBB"/>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7"/>
          <p:cNvSpPr/>
          <p:nvPr/>
        </p:nvSpPr>
        <p:spPr>
          <a:xfrm>
            <a:off x="8556445" y="242844"/>
            <a:ext cx="219600" cy="2196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7"/>
          <p:cNvSpPr/>
          <p:nvPr/>
        </p:nvSpPr>
        <p:spPr>
          <a:xfrm rot="-2700000">
            <a:off x="7792573" y="633794"/>
            <a:ext cx="1014984" cy="173736"/>
          </a:xfrm>
          <a:prstGeom prst="flowChartProcess">
            <a:avLst/>
          </a:prstGeom>
          <a:solidFill>
            <a:srgbClr val="BBBBBB"/>
          </a:solidFill>
          <a:ln w="2857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6" name="Google Shape;1206;p47"/>
          <p:cNvCxnSpPr/>
          <p:nvPr/>
        </p:nvCxnSpPr>
        <p:spPr>
          <a:xfrm>
            <a:off x="8141322" y="8160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1207" name="Google Shape;1207;p47"/>
          <p:cNvSpPr/>
          <p:nvPr/>
        </p:nvSpPr>
        <p:spPr>
          <a:xfrm>
            <a:off x="3622125" y="1099925"/>
            <a:ext cx="493800" cy="1554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7"/>
          <p:cNvSpPr/>
          <p:nvPr/>
        </p:nvSpPr>
        <p:spPr>
          <a:xfrm>
            <a:off x="3622125" y="713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7"/>
          <p:cNvSpPr/>
          <p:nvPr/>
        </p:nvSpPr>
        <p:spPr>
          <a:xfrm>
            <a:off x="3622125" y="332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10" name="Google Shape;1210;p47"/>
          <p:cNvCxnSpPr/>
          <p:nvPr/>
        </p:nvCxnSpPr>
        <p:spPr>
          <a:xfrm flipH="1">
            <a:off x="3420481" y="4526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211" name="Google Shape;1211;p47"/>
          <p:cNvCxnSpPr/>
          <p:nvPr/>
        </p:nvCxnSpPr>
        <p:spPr>
          <a:xfrm rot="5400000" flipH="1">
            <a:off x="3412931" y="5801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212" name="Google Shape;1212;p47"/>
          <p:cNvCxnSpPr/>
          <p:nvPr/>
        </p:nvCxnSpPr>
        <p:spPr>
          <a:xfrm flipH="1">
            <a:off x="3419190" y="709841"/>
            <a:ext cx="140700" cy="128100"/>
          </a:xfrm>
          <a:prstGeom prst="straightConnector1">
            <a:avLst/>
          </a:prstGeom>
          <a:noFill/>
          <a:ln w="19050" cap="flat" cmpd="sng">
            <a:solidFill>
              <a:schemeClr val="lt1"/>
            </a:solidFill>
            <a:prstDash val="solid"/>
            <a:round/>
            <a:headEnd type="none" w="med" len="med"/>
            <a:tailEnd type="none" w="med" len="med"/>
          </a:ln>
        </p:spPr>
      </p:cxnSp>
      <p:sp>
        <p:nvSpPr>
          <p:cNvPr id="1213" name="Google Shape;1213;p47"/>
          <p:cNvSpPr/>
          <p:nvPr/>
        </p:nvSpPr>
        <p:spPr>
          <a:xfrm>
            <a:off x="97277" y="17318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7"/>
          <p:cNvSpPr/>
          <p:nvPr/>
        </p:nvSpPr>
        <p:spPr>
          <a:xfrm rot="3578380">
            <a:off x="256516" y="511491"/>
            <a:ext cx="1080442" cy="551584"/>
          </a:xfrm>
          <a:custGeom>
            <a:avLst/>
            <a:gdLst/>
            <a:ahLst/>
            <a:cxnLst/>
            <a:rect l="l" t="t" r="r" b="b"/>
            <a:pathLst>
              <a:path w="170123" h="66256" extrusionOk="0">
                <a:moveTo>
                  <a:pt x="0" y="7987"/>
                </a:moveTo>
                <a:cubicBezTo>
                  <a:pt x="781" y="7050"/>
                  <a:pt x="2109" y="3457"/>
                  <a:pt x="4687" y="2363"/>
                </a:cubicBezTo>
                <a:cubicBezTo>
                  <a:pt x="7265" y="1270"/>
                  <a:pt x="12107" y="1114"/>
                  <a:pt x="15466" y="1426"/>
                </a:cubicBezTo>
                <a:cubicBezTo>
                  <a:pt x="18825" y="1739"/>
                  <a:pt x="21871" y="1426"/>
                  <a:pt x="24839" y="4238"/>
                </a:cubicBezTo>
                <a:cubicBezTo>
                  <a:pt x="27807" y="7050"/>
                  <a:pt x="31322" y="13298"/>
                  <a:pt x="33275" y="18297"/>
                </a:cubicBezTo>
                <a:cubicBezTo>
                  <a:pt x="35228" y="23296"/>
                  <a:pt x="35853" y="28842"/>
                  <a:pt x="36556" y="34232"/>
                </a:cubicBezTo>
                <a:cubicBezTo>
                  <a:pt x="37259" y="39622"/>
                  <a:pt x="37962" y="46261"/>
                  <a:pt x="37493" y="50635"/>
                </a:cubicBezTo>
                <a:cubicBezTo>
                  <a:pt x="37024" y="55009"/>
                  <a:pt x="35463" y="57977"/>
                  <a:pt x="33744" y="60476"/>
                </a:cubicBezTo>
                <a:cubicBezTo>
                  <a:pt x="32026" y="62976"/>
                  <a:pt x="29213" y="64929"/>
                  <a:pt x="27182" y="65632"/>
                </a:cubicBezTo>
                <a:cubicBezTo>
                  <a:pt x="25151" y="66335"/>
                  <a:pt x="23199" y="66647"/>
                  <a:pt x="21559" y="64694"/>
                </a:cubicBezTo>
                <a:cubicBezTo>
                  <a:pt x="19919" y="62741"/>
                  <a:pt x="18044" y="58914"/>
                  <a:pt x="17341" y="53915"/>
                </a:cubicBezTo>
                <a:cubicBezTo>
                  <a:pt x="16638" y="48916"/>
                  <a:pt x="16638" y="40636"/>
                  <a:pt x="17341" y="34700"/>
                </a:cubicBezTo>
                <a:cubicBezTo>
                  <a:pt x="18044" y="28764"/>
                  <a:pt x="19450" y="23140"/>
                  <a:pt x="21559" y="18297"/>
                </a:cubicBezTo>
                <a:cubicBezTo>
                  <a:pt x="23668" y="13454"/>
                  <a:pt x="27182" y="8456"/>
                  <a:pt x="29994" y="5644"/>
                </a:cubicBezTo>
                <a:cubicBezTo>
                  <a:pt x="32806" y="2832"/>
                  <a:pt x="35540" y="1973"/>
                  <a:pt x="38430" y="1426"/>
                </a:cubicBezTo>
                <a:cubicBezTo>
                  <a:pt x="41320" y="879"/>
                  <a:pt x="44133" y="723"/>
                  <a:pt x="47335" y="2363"/>
                </a:cubicBezTo>
                <a:cubicBezTo>
                  <a:pt x="50538" y="4003"/>
                  <a:pt x="55224" y="8065"/>
                  <a:pt x="57645" y="11267"/>
                </a:cubicBezTo>
                <a:cubicBezTo>
                  <a:pt x="60066" y="14470"/>
                  <a:pt x="60770" y="17985"/>
                  <a:pt x="61863" y="21578"/>
                </a:cubicBezTo>
                <a:cubicBezTo>
                  <a:pt x="62957" y="25171"/>
                  <a:pt x="63737" y="28218"/>
                  <a:pt x="64206" y="32826"/>
                </a:cubicBezTo>
                <a:cubicBezTo>
                  <a:pt x="64675" y="37435"/>
                  <a:pt x="65066" y="44777"/>
                  <a:pt x="64675" y="49229"/>
                </a:cubicBezTo>
                <a:cubicBezTo>
                  <a:pt x="64285" y="53681"/>
                  <a:pt x="63347" y="56883"/>
                  <a:pt x="61863" y="59539"/>
                </a:cubicBezTo>
                <a:cubicBezTo>
                  <a:pt x="60379" y="62195"/>
                  <a:pt x="57567" y="64616"/>
                  <a:pt x="55770" y="65163"/>
                </a:cubicBezTo>
                <a:cubicBezTo>
                  <a:pt x="53974" y="65710"/>
                  <a:pt x="52412" y="64851"/>
                  <a:pt x="51084" y="62820"/>
                </a:cubicBezTo>
                <a:cubicBezTo>
                  <a:pt x="49756" y="60789"/>
                  <a:pt x="48662" y="56103"/>
                  <a:pt x="47803" y="52978"/>
                </a:cubicBezTo>
                <a:cubicBezTo>
                  <a:pt x="46944" y="49854"/>
                  <a:pt x="45929" y="47979"/>
                  <a:pt x="45929" y="44073"/>
                </a:cubicBezTo>
                <a:cubicBezTo>
                  <a:pt x="45929" y="40168"/>
                  <a:pt x="46710" y="34544"/>
                  <a:pt x="47803" y="29545"/>
                </a:cubicBezTo>
                <a:cubicBezTo>
                  <a:pt x="48897" y="24546"/>
                  <a:pt x="50381" y="18219"/>
                  <a:pt x="52490" y="14079"/>
                </a:cubicBezTo>
                <a:cubicBezTo>
                  <a:pt x="54599" y="9939"/>
                  <a:pt x="58036" y="6815"/>
                  <a:pt x="60457" y="4706"/>
                </a:cubicBezTo>
                <a:cubicBezTo>
                  <a:pt x="62878" y="2597"/>
                  <a:pt x="63894" y="1660"/>
                  <a:pt x="67018" y="1426"/>
                </a:cubicBezTo>
                <a:cubicBezTo>
                  <a:pt x="70142" y="1192"/>
                  <a:pt x="75922" y="1660"/>
                  <a:pt x="79203" y="3300"/>
                </a:cubicBezTo>
                <a:cubicBezTo>
                  <a:pt x="82484" y="4940"/>
                  <a:pt x="84749" y="8221"/>
                  <a:pt x="86702" y="11267"/>
                </a:cubicBezTo>
                <a:cubicBezTo>
                  <a:pt x="88655" y="14313"/>
                  <a:pt x="89592" y="17048"/>
                  <a:pt x="90920" y="21578"/>
                </a:cubicBezTo>
                <a:cubicBezTo>
                  <a:pt x="92248" y="26109"/>
                  <a:pt x="94279" y="33217"/>
                  <a:pt x="94669" y="38450"/>
                </a:cubicBezTo>
                <a:cubicBezTo>
                  <a:pt x="95060" y="43683"/>
                  <a:pt x="94044" y="48995"/>
                  <a:pt x="93263" y="52978"/>
                </a:cubicBezTo>
                <a:cubicBezTo>
                  <a:pt x="92482" y="56962"/>
                  <a:pt x="91622" y="60164"/>
                  <a:pt x="89982" y="62351"/>
                </a:cubicBezTo>
                <a:cubicBezTo>
                  <a:pt x="88342" y="64538"/>
                  <a:pt x="85842" y="66725"/>
                  <a:pt x="83421" y="66100"/>
                </a:cubicBezTo>
                <a:cubicBezTo>
                  <a:pt x="81000" y="65475"/>
                  <a:pt x="77094" y="62117"/>
                  <a:pt x="75454" y="58602"/>
                </a:cubicBezTo>
                <a:cubicBezTo>
                  <a:pt x="73814" y="55087"/>
                  <a:pt x="73657" y="49620"/>
                  <a:pt x="73579" y="45011"/>
                </a:cubicBezTo>
                <a:cubicBezTo>
                  <a:pt x="73501" y="40403"/>
                  <a:pt x="73735" y="36263"/>
                  <a:pt x="74985" y="30951"/>
                </a:cubicBezTo>
                <a:cubicBezTo>
                  <a:pt x="76235" y="25640"/>
                  <a:pt x="78266" y="17907"/>
                  <a:pt x="81078" y="13142"/>
                </a:cubicBezTo>
                <a:cubicBezTo>
                  <a:pt x="83890" y="8377"/>
                  <a:pt x="88186" y="4238"/>
                  <a:pt x="91857" y="2363"/>
                </a:cubicBezTo>
                <a:cubicBezTo>
                  <a:pt x="95528" y="488"/>
                  <a:pt x="99746" y="957"/>
                  <a:pt x="103105" y="1894"/>
                </a:cubicBezTo>
                <a:cubicBezTo>
                  <a:pt x="106464" y="2831"/>
                  <a:pt x="109432" y="5331"/>
                  <a:pt x="112009" y="7987"/>
                </a:cubicBezTo>
                <a:cubicBezTo>
                  <a:pt x="114587" y="10643"/>
                  <a:pt x="117008" y="14783"/>
                  <a:pt x="118570" y="17829"/>
                </a:cubicBezTo>
                <a:cubicBezTo>
                  <a:pt x="120132" y="20875"/>
                  <a:pt x="120523" y="22359"/>
                  <a:pt x="121382" y="26264"/>
                </a:cubicBezTo>
                <a:cubicBezTo>
                  <a:pt x="122241" y="30169"/>
                  <a:pt x="123726" y="36496"/>
                  <a:pt x="123726" y="41261"/>
                </a:cubicBezTo>
                <a:cubicBezTo>
                  <a:pt x="123726" y="46026"/>
                  <a:pt x="122398" y="51182"/>
                  <a:pt x="121382" y="54853"/>
                </a:cubicBezTo>
                <a:cubicBezTo>
                  <a:pt x="120367" y="58524"/>
                  <a:pt x="119664" y="61648"/>
                  <a:pt x="117633" y="63288"/>
                </a:cubicBezTo>
                <a:cubicBezTo>
                  <a:pt x="115602" y="64928"/>
                  <a:pt x="111540" y="66022"/>
                  <a:pt x="109197" y="64694"/>
                </a:cubicBezTo>
                <a:cubicBezTo>
                  <a:pt x="106854" y="63366"/>
                  <a:pt x="104510" y="59695"/>
                  <a:pt x="103573" y="55321"/>
                </a:cubicBezTo>
                <a:cubicBezTo>
                  <a:pt x="102636" y="50947"/>
                  <a:pt x="103026" y="43996"/>
                  <a:pt x="103573" y="38450"/>
                </a:cubicBezTo>
                <a:cubicBezTo>
                  <a:pt x="104120" y="32904"/>
                  <a:pt x="104901" y="27359"/>
                  <a:pt x="106854" y="22047"/>
                </a:cubicBezTo>
                <a:cubicBezTo>
                  <a:pt x="108807" y="16736"/>
                  <a:pt x="111619" y="10252"/>
                  <a:pt x="115290" y="6581"/>
                </a:cubicBezTo>
                <a:cubicBezTo>
                  <a:pt x="118961" y="2910"/>
                  <a:pt x="124819" y="98"/>
                  <a:pt x="128881" y="20"/>
                </a:cubicBezTo>
                <a:cubicBezTo>
                  <a:pt x="132943" y="-58"/>
                  <a:pt x="136458" y="2832"/>
                  <a:pt x="139660" y="6112"/>
                </a:cubicBezTo>
                <a:cubicBezTo>
                  <a:pt x="142863" y="9393"/>
                  <a:pt x="146065" y="15173"/>
                  <a:pt x="148096" y="19703"/>
                </a:cubicBezTo>
                <a:cubicBezTo>
                  <a:pt x="150127" y="24233"/>
                  <a:pt x="151298" y="28139"/>
                  <a:pt x="151845" y="33294"/>
                </a:cubicBezTo>
                <a:cubicBezTo>
                  <a:pt x="152392" y="38449"/>
                  <a:pt x="152079" y="45948"/>
                  <a:pt x="151376" y="50635"/>
                </a:cubicBezTo>
                <a:cubicBezTo>
                  <a:pt x="150673" y="55322"/>
                  <a:pt x="149658" y="58915"/>
                  <a:pt x="147627" y="61414"/>
                </a:cubicBezTo>
                <a:cubicBezTo>
                  <a:pt x="145596" y="63914"/>
                  <a:pt x="141534" y="66413"/>
                  <a:pt x="139191" y="65632"/>
                </a:cubicBezTo>
                <a:cubicBezTo>
                  <a:pt x="136848" y="64851"/>
                  <a:pt x="134582" y="61257"/>
                  <a:pt x="133567" y="56727"/>
                </a:cubicBezTo>
                <a:cubicBezTo>
                  <a:pt x="132552" y="52197"/>
                  <a:pt x="132630" y="44621"/>
                  <a:pt x="133099" y="38450"/>
                </a:cubicBezTo>
                <a:cubicBezTo>
                  <a:pt x="133568" y="32279"/>
                  <a:pt x="134348" y="25405"/>
                  <a:pt x="136379" y="19703"/>
                </a:cubicBezTo>
                <a:cubicBezTo>
                  <a:pt x="138410" y="14001"/>
                  <a:pt x="142472" y="7284"/>
                  <a:pt x="145284" y="4238"/>
                </a:cubicBezTo>
                <a:cubicBezTo>
                  <a:pt x="148096" y="1192"/>
                  <a:pt x="150595" y="1895"/>
                  <a:pt x="153251" y="1426"/>
                </a:cubicBezTo>
                <a:cubicBezTo>
                  <a:pt x="155907" y="957"/>
                  <a:pt x="158406" y="411"/>
                  <a:pt x="161218" y="1426"/>
                </a:cubicBezTo>
                <a:cubicBezTo>
                  <a:pt x="164030" y="2441"/>
                  <a:pt x="168639" y="6503"/>
                  <a:pt x="170123" y="7518"/>
                </a:cubicBezTo>
              </a:path>
            </a:pathLst>
          </a:custGeom>
          <a:noFill/>
          <a:ln w="28575" cap="flat" cmpd="sng">
            <a:solidFill>
              <a:schemeClr val="lt1"/>
            </a:solidFill>
            <a:prstDash val="solid"/>
            <a:round/>
            <a:headEnd type="none" w="med" len="med"/>
            <a:tailEnd type="none" w="med" len="med"/>
          </a:ln>
        </p:spPr>
      </p:sp>
      <p:cxnSp>
        <p:nvCxnSpPr>
          <p:cNvPr id="1215" name="Google Shape;1215;p47"/>
          <p:cNvCxnSpPr/>
          <p:nvPr/>
        </p:nvCxnSpPr>
        <p:spPr>
          <a:xfrm rot="5400000" flipH="1">
            <a:off x="3412931" y="836213"/>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216" name="Google Shape;1216;p47"/>
          <p:cNvCxnSpPr/>
          <p:nvPr/>
        </p:nvCxnSpPr>
        <p:spPr>
          <a:xfrm flipH="1">
            <a:off x="3301648" y="456563"/>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1217" name="Google Shape;1217;p47"/>
          <p:cNvCxnSpPr/>
          <p:nvPr/>
        </p:nvCxnSpPr>
        <p:spPr>
          <a:xfrm rot="5400000" flipH="1">
            <a:off x="3295895" y="582109"/>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218" name="Google Shape;1218;p47"/>
          <p:cNvCxnSpPr/>
          <p:nvPr/>
        </p:nvCxnSpPr>
        <p:spPr>
          <a:xfrm flipH="1">
            <a:off x="3300318" y="71371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1219" name="Google Shape;1219;p47"/>
          <p:cNvCxnSpPr/>
          <p:nvPr/>
        </p:nvCxnSpPr>
        <p:spPr>
          <a:xfrm rot="5400000" flipH="1">
            <a:off x="3295895" y="838138"/>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220" name="Google Shape;1220;p47"/>
          <p:cNvCxnSpPr/>
          <p:nvPr/>
        </p:nvCxnSpPr>
        <p:spPr>
          <a:xfrm rot="10800000" flipH="1">
            <a:off x="4168998" y="8475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221" name="Google Shape;1221;p47"/>
          <p:cNvCxnSpPr/>
          <p:nvPr/>
        </p:nvCxnSpPr>
        <p:spPr>
          <a:xfrm rot="-5400000" flipH="1">
            <a:off x="4176548" y="7200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222" name="Google Shape;1222;p47"/>
          <p:cNvCxnSpPr/>
          <p:nvPr/>
        </p:nvCxnSpPr>
        <p:spPr>
          <a:xfrm rot="10800000" flipH="1">
            <a:off x="4170289" y="588028"/>
            <a:ext cx="140700" cy="128100"/>
          </a:xfrm>
          <a:prstGeom prst="straightConnector1">
            <a:avLst/>
          </a:prstGeom>
          <a:noFill/>
          <a:ln w="19050" cap="flat" cmpd="sng">
            <a:solidFill>
              <a:schemeClr val="lt1"/>
            </a:solidFill>
            <a:prstDash val="solid"/>
            <a:round/>
            <a:headEnd type="none" w="med" len="med"/>
            <a:tailEnd type="none" w="med" len="med"/>
          </a:ln>
        </p:spPr>
      </p:cxnSp>
      <p:cxnSp>
        <p:nvCxnSpPr>
          <p:cNvPr id="1223" name="Google Shape;1223;p47"/>
          <p:cNvCxnSpPr/>
          <p:nvPr/>
        </p:nvCxnSpPr>
        <p:spPr>
          <a:xfrm rot="-5400000" flipH="1">
            <a:off x="4176548" y="464056"/>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224" name="Google Shape;1224;p47"/>
          <p:cNvCxnSpPr/>
          <p:nvPr/>
        </p:nvCxnSpPr>
        <p:spPr>
          <a:xfrm rot="10800000" flipH="1">
            <a:off x="4283631" y="843706"/>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1225" name="Google Shape;1225;p47"/>
          <p:cNvCxnSpPr/>
          <p:nvPr/>
        </p:nvCxnSpPr>
        <p:spPr>
          <a:xfrm rot="-5400000" flipH="1">
            <a:off x="4293584" y="714260"/>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226" name="Google Shape;1226;p47"/>
          <p:cNvCxnSpPr/>
          <p:nvPr/>
        </p:nvCxnSpPr>
        <p:spPr>
          <a:xfrm rot="10800000" flipH="1">
            <a:off x="4284961" y="58414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1227" name="Google Shape;1227;p47"/>
          <p:cNvCxnSpPr/>
          <p:nvPr/>
        </p:nvCxnSpPr>
        <p:spPr>
          <a:xfrm rot="-5400000" flipH="1">
            <a:off x="4293584" y="458231"/>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228" name="Google Shape;1228;p47"/>
          <p:cNvCxnSpPr/>
          <p:nvPr/>
        </p:nvCxnSpPr>
        <p:spPr>
          <a:xfrm>
            <a:off x="8254693" y="6909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1229" name="Google Shape;1229;p47"/>
          <p:cNvCxnSpPr/>
          <p:nvPr/>
        </p:nvCxnSpPr>
        <p:spPr>
          <a:xfrm>
            <a:off x="8492437" y="4623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1230" name="Google Shape;1230;p47"/>
          <p:cNvCxnSpPr/>
          <p:nvPr/>
        </p:nvCxnSpPr>
        <p:spPr>
          <a:xfrm>
            <a:off x="8369922" y="5874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1231" name="Google Shape;1231;p4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1232" name="Google Shape;1232;p47"/>
          <p:cNvSpPr txBox="1"/>
          <p:nvPr/>
        </p:nvSpPr>
        <p:spPr>
          <a:xfrm>
            <a:off x="100550" y="1316725"/>
            <a:ext cx="1491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Cable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Routing</a:t>
            </a:r>
            <a:endParaRPr sz="1600">
              <a:solidFill>
                <a:srgbClr val="BBBBBB"/>
              </a:solidFill>
              <a:latin typeface="Proxima Nova Extrabold"/>
              <a:ea typeface="Proxima Nova Extrabold"/>
              <a:cs typeface="Proxima Nova Extrabold"/>
              <a:sym typeface="Proxima Nova Extrabold"/>
            </a:endParaRPr>
          </a:p>
        </p:txBody>
      </p:sp>
      <p:sp>
        <p:nvSpPr>
          <p:cNvPr id="1233" name="Google Shape;1233;p47"/>
          <p:cNvSpPr txBox="1"/>
          <p:nvPr/>
        </p:nvSpPr>
        <p:spPr>
          <a:xfrm>
            <a:off x="1554800" y="1316736"/>
            <a:ext cx="16116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Launch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Environment</a:t>
            </a:r>
            <a:endParaRPr sz="1600">
              <a:solidFill>
                <a:srgbClr val="BBBBBB"/>
              </a:solidFill>
              <a:latin typeface="Proxima Nova Extrabold"/>
              <a:ea typeface="Proxima Nova Extrabold"/>
              <a:cs typeface="Proxima Nova Extrabold"/>
              <a:sym typeface="Proxima Nova Extrabold"/>
            </a:endParaRPr>
          </a:p>
        </p:txBody>
      </p:sp>
      <p:sp>
        <p:nvSpPr>
          <p:cNvPr id="1234" name="Google Shape;1234;p47"/>
          <p:cNvSpPr txBox="1"/>
          <p:nvPr/>
        </p:nvSpPr>
        <p:spPr>
          <a:xfrm>
            <a:off x="3141850" y="1316736"/>
            <a:ext cx="14184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Resonant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Frequency </a:t>
            </a:r>
            <a:endParaRPr sz="1600">
              <a:solidFill>
                <a:srgbClr val="BBBBBB"/>
              </a:solidFill>
              <a:latin typeface="Proxima Nova Extrabold"/>
              <a:ea typeface="Proxima Nova Extrabold"/>
              <a:cs typeface="Proxima Nova Extrabold"/>
              <a:sym typeface="Proxima Nova Extrabold"/>
            </a:endParaRPr>
          </a:p>
        </p:txBody>
      </p:sp>
      <p:sp>
        <p:nvSpPr>
          <p:cNvPr id="1235" name="Google Shape;1235;p47"/>
          <p:cNvSpPr/>
          <p:nvPr/>
        </p:nvSpPr>
        <p:spPr>
          <a:xfrm rot="-113499">
            <a:off x="1889187" y="588445"/>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7"/>
          <p:cNvSpPr/>
          <p:nvPr/>
        </p:nvSpPr>
        <p:spPr>
          <a:xfrm rot="10686501">
            <a:off x="2249500" y="870910"/>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7"/>
          <p:cNvSpPr/>
          <p:nvPr/>
        </p:nvSpPr>
        <p:spPr>
          <a:xfrm rot="2272146">
            <a:off x="2450536" y="253724"/>
            <a:ext cx="461411" cy="276147"/>
          </a:xfrm>
          <a:prstGeom prst="flowChartExtra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7"/>
          <p:cNvSpPr/>
          <p:nvPr/>
        </p:nvSpPr>
        <p:spPr>
          <a:xfrm rot="-2870427">
            <a:off x="2057490" y="458223"/>
            <a:ext cx="711404" cy="457046"/>
          </a:xfrm>
          <a:prstGeom prst="flowChartDisplay">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7"/>
          <p:cNvSpPr/>
          <p:nvPr/>
        </p:nvSpPr>
        <p:spPr>
          <a:xfrm>
            <a:off x="2406445" y="503731"/>
            <a:ext cx="183000" cy="171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7"/>
          <p:cNvSpPr/>
          <p:nvPr/>
        </p:nvSpPr>
        <p:spPr>
          <a:xfrm>
            <a:off x="2040104" y="770255"/>
            <a:ext cx="327325" cy="333936"/>
          </a:xfrm>
          <a:custGeom>
            <a:avLst/>
            <a:gdLst/>
            <a:ahLst/>
            <a:cxnLst/>
            <a:rect l="l" t="t" r="r" b="b"/>
            <a:pathLst>
              <a:path w="13093" h="14414" extrusionOk="0">
                <a:moveTo>
                  <a:pt x="3916" y="0"/>
                </a:moveTo>
                <a:cubicBezTo>
                  <a:pt x="2531" y="1732"/>
                  <a:pt x="-967" y="3851"/>
                  <a:pt x="364" y="5625"/>
                </a:cubicBezTo>
                <a:cubicBezTo>
                  <a:pt x="838" y="6256"/>
                  <a:pt x="2101" y="5151"/>
                  <a:pt x="2732" y="5625"/>
                </a:cubicBezTo>
                <a:cubicBezTo>
                  <a:pt x="3730" y="6374"/>
                  <a:pt x="432" y="8619"/>
                  <a:pt x="1548" y="9177"/>
                </a:cubicBezTo>
                <a:cubicBezTo>
                  <a:pt x="2640" y="9723"/>
                  <a:pt x="4085" y="7612"/>
                  <a:pt x="5101" y="8289"/>
                </a:cubicBezTo>
                <a:cubicBezTo>
                  <a:pt x="6277" y="9072"/>
                  <a:pt x="2877" y="10797"/>
                  <a:pt x="3324" y="12137"/>
                </a:cubicBezTo>
                <a:cubicBezTo>
                  <a:pt x="3765" y="13461"/>
                  <a:pt x="6352" y="10708"/>
                  <a:pt x="7469" y="11545"/>
                </a:cubicBezTo>
                <a:cubicBezTo>
                  <a:pt x="8184" y="12081"/>
                  <a:pt x="6325" y="13926"/>
                  <a:pt x="7173" y="14209"/>
                </a:cubicBezTo>
                <a:cubicBezTo>
                  <a:pt x="9630" y="15028"/>
                  <a:pt x="11262" y="11008"/>
                  <a:pt x="13093" y="9177"/>
                </a:cubicBezTo>
              </a:path>
            </a:pathLst>
          </a:custGeom>
          <a:noFill/>
          <a:ln w="19050" cap="flat" cmpd="sng">
            <a:solidFill>
              <a:schemeClr val="lt1"/>
            </a:solidFill>
            <a:prstDash val="solid"/>
            <a:round/>
            <a:headEnd type="none" w="med" len="med"/>
            <a:tailEnd type="none" w="med" len="med"/>
          </a:ln>
        </p:spPr>
      </p:sp>
      <p:sp>
        <p:nvSpPr>
          <p:cNvPr id="1241" name="Google Shape;1241;p47"/>
          <p:cNvSpPr/>
          <p:nvPr/>
        </p:nvSpPr>
        <p:spPr>
          <a:xfrm>
            <a:off x="2269895" y="639566"/>
            <a:ext cx="183000" cy="171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48"/>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247" name="Google Shape;1247;p48"/>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248" name="Google Shape;1248;p48"/>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1249" name="Google Shape;1249;p48"/>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250" name="Google Shape;1250;p48"/>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Elements and Updates</a:t>
            </a:r>
            <a:endParaRPr sz="1200">
              <a:latin typeface="Proxima Nova"/>
              <a:ea typeface="Proxima Nova"/>
              <a:cs typeface="Proxima Nova"/>
              <a:sym typeface="Proxima Nova"/>
            </a:endParaRPr>
          </a:p>
        </p:txBody>
      </p:sp>
      <p:sp>
        <p:nvSpPr>
          <p:cNvPr id="1251" name="Google Shape;1251;p48"/>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Project Schedule</a:t>
            </a:r>
            <a:endParaRPr sz="1200">
              <a:latin typeface="Proxima Nova"/>
              <a:ea typeface="Proxima Nova"/>
              <a:cs typeface="Proxima Nova"/>
              <a:sym typeface="Proxima Nova"/>
            </a:endParaRPr>
          </a:p>
        </p:txBody>
      </p:sp>
      <p:sp>
        <p:nvSpPr>
          <p:cNvPr id="1252" name="Google Shape;1252;p48"/>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Budget</a:t>
            </a:r>
            <a:endParaRPr sz="1200">
              <a:latin typeface="Proxima Nova"/>
              <a:ea typeface="Proxima Nova"/>
              <a:cs typeface="Proxima Nova"/>
              <a:sym typeface="Proxima Nova"/>
            </a:endParaRPr>
          </a:p>
        </p:txBody>
      </p:sp>
      <p:sp>
        <p:nvSpPr>
          <p:cNvPr id="1253" name="Google Shape;1253;p48"/>
          <p:cNvSpPr txBox="1"/>
          <p:nvPr/>
        </p:nvSpPr>
        <p:spPr>
          <a:xfrm>
            <a:off x="105000" y="66300"/>
            <a:ext cx="37884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Full Deployment Test</a:t>
            </a:r>
            <a:endParaRPr sz="2800">
              <a:latin typeface="Proxima Nova"/>
              <a:ea typeface="Proxima Nova"/>
              <a:cs typeface="Proxima Nova"/>
              <a:sym typeface="Proxima Nova"/>
            </a:endParaRPr>
          </a:p>
        </p:txBody>
      </p:sp>
      <p:sp>
        <p:nvSpPr>
          <p:cNvPr id="1254" name="Google Shape;1254;p48"/>
          <p:cNvSpPr txBox="1"/>
          <p:nvPr/>
        </p:nvSpPr>
        <p:spPr>
          <a:xfrm>
            <a:off x="102750" y="738438"/>
            <a:ext cx="89385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Motivation - Verify the deployment capabilities of the fully assembled boom through a commanded </a:t>
            </a:r>
            <a:endParaRPr b="1">
              <a:latin typeface="Proxima Nova"/>
              <a:ea typeface="Proxima Nova"/>
              <a:cs typeface="Proxima Nova"/>
              <a:sym typeface="Proxima Nova"/>
            </a:endParaRPr>
          </a:p>
          <a:p>
            <a:pPr marL="457200" lvl="0" indent="457200" algn="l" rtl="0">
              <a:spcBef>
                <a:spcPts val="0"/>
              </a:spcBef>
              <a:spcAft>
                <a:spcPts val="0"/>
              </a:spcAft>
              <a:buNone/>
            </a:pPr>
            <a:r>
              <a:rPr lang="en" b="1">
                <a:latin typeface="Proxima Nova"/>
                <a:ea typeface="Proxima Nova"/>
                <a:cs typeface="Proxima Nova"/>
                <a:sym typeface="Proxima Nova"/>
              </a:rPr>
              <a:t>   deployment and verify restow capability.</a:t>
            </a:r>
            <a:endParaRPr b="1">
              <a:latin typeface="Proxima Nova"/>
              <a:ea typeface="Proxima Nova"/>
              <a:cs typeface="Proxima Nova"/>
              <a:sym typeface="Proxima Nova"/>
            </a:endParaRPr>
          </a:p>
        </p:txBody>
      </p:sp>
      <p:sp>
        <p:nvSpPr>
          <p:cNvPr id="1255" name="Google Shape;1255;p48"/>
          <p:cNvSpPr/>
          <p:nvPr/>
        </p:nvSpPr>
        <p:spPr>
          <a:xfrm>
            <a:off x="5217871" y="1618501"/>
            <a:ext cx="3823500" cy="402600"/>
          </a:xfrm>
          <a:prstGeom prst="rect">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Proxima Nova"/>
                <a:ea typeface="Proxima Nova"/>
                <a:cs typeface="Proxima Nova"/>
                <a:sym typeface="Proxima Nova"/>
              </a:rPr>
              <a:t>Requirements Under Test</a:t>
            </a:r>
            <a:endParaRPr sz="1600">
              <a:latin typeface="Proxima Nova"/>
              <a:ea typeface="Proxima Nova"/>
              <a:cs typeface="Proxima Nova"/>
              <a:sym typeface="Proxima Nova"/>
            </a:endParaRPr>
          </a:p>
        </p:txBody>
      </p:sp>
      <p:sp>
        <p:nvSpPr>
          <p:cNvPr id="1256" name="Google Shape;1256;p48"/>
          <p:cNvSpPr/>
          <p:nvPr/>
        </p:nvSpPr>
        <p:spPr>
          <a:xfrm>
            <a:off x="5218135" y="2021202"/>
            <a:ext cx="833700" cy="4881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Proxima Nova"/>
                <a:ea typeface="Proxima Nova"/>
                <a:cs typeface="Proxima Nova"/>
                <a:sym typeface="Proxima Nova"/>
              </a:rPr>
              <a:t>FR_1</a:t>
            </a:r>
            <a:endParaRPr sz="1600">
              <a:latin typeface="Proxima Nova"/>
              <a:ea typeface="Proxima Nova"/>
              <a:cs typeface="Proxima Nova"/>
              <a:sym typeface="Proxima Nova"/>
            </a:endParaRPr>
          </a:p>
        </p:txBody>
      </p:sp>
      <p:sp>
        <p:nvSpPr>
          <p:cNvPr id="1257" name="Google Shape;1257;p48"/>
          <p:cNvSpPr/>
          <p:nvPr/>
        </p:nvSpPr>
        <p:spPr>
          <a:xfrm>
            <a:off x="6050044" y="2021202"/>
            <a:ext cx="2991000" cy="4881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Deploy an instrument of up to 500 g, with 8 x 8 x 8 cm dimensions</a:t>
            </a:r>
            <a:endParaRPr sz="1200">
              <a:latin typeface="Proxima Nova"/>
              <a:ea typeface="Proxima Nova"/>
              <a:cs typeface="Proxima Nova"/>
              <a:sym typeface="Proxima Nova"/>
            </a:endParaRPr>
          </a:p>
        </p:txBody>
      </p:sp>
      <p:sp>
        <p:nvSpPr>
          <p:cNvPr id="1258" name="Google Shape;1258;p48"/>
          <p:cNvSpPr/>
          <p:nvPr/>
        </p:nvSpPr>
        <p:spPr>
          <a:xfrm>
            <a:off x="5218135" y="2512168"/>
            <a:ext cx="833700" cy="4881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Proxima Nova"/>
                <a:ea typeface="Proxima Nova"/>
                <a:cs typeface="Proxima Nova"/>
                <a:sym typeface="Proxima Nova"/>
              </a:rPr>
              <a:t>FR_4</a:t>
            </a:r>
            <a:endParaRPr sz="1600">
              <a:latin typeface="Proxima Nova"/>
              <a:ea typeface="Proxima Nova"/>
              <a:cs typeface="Proxima Nova"/>
              <a:sym typeface="Proxima Nova"/>
            </a:endParaRPr>
          </a:p>
        </p:txBody>
      </p:sp>
      <p:sp>
        <p:nvSpPr>
          <p:cNvPr id="1259" name="Google Shape;1259;p48"/>
          <p:cNvSpPr/>
          <p:nvPr/>
        </p:nvSpPr>
        <p:spPr>
          <a:xfrm>
            <a:off x="6050044" y="2512168"/>
            <a:ext cx="2991000" cy="4881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The boom assembly can communicate with the flight computer</a:t>
            </a:r>
            <a:endParaRPr sz="1200">
              <a:latin typeface="Proxima Nova"/>
              <a:ea typeface="Proxima Nova"/>
              <a:cs typeface="Proxima Nova"/>
              <a:sym typeface="Proxima Nova"/>
            </a:endParaRPr>
          </a:p>
        </p:txBody>
      </p:sp>
      <p:sp>
        <p:nvSpPr>
          <p:cNvPr id="1260" name="Google Shape;1260;p48"/>
          <p:cNvSpPr/>
          <p:nvPr/>
        </p:nvSpPr>
        <p:spPr>
          <a:xfrm>
            <a:off x="5218135" y="3003161"/>
            <a:ext cx="833700" cy="4881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Proxima Nova"/>
                <a:ea typeface="Proxima Nova"/>
                <a:cs typeface="Proxima Nova"/>
                <a:sym typeface="Proxima Nova"/>
              </a:rPr>
              <a:t>FR_5</a:t>
            </a:r>
            <a:endParaRPr sz="1600">
              <a:latin typeface="Proxima Nova"/>
              <a:ea typeface="Proxima Nova"/>
              <a:cs typeface="Proxima Nova"/>
              <a:sym typeface="Proxima Nova"/>
            </a:endParaRPr>
          </a:p>
        </p:txBody>
      </p:sp>
      <p:sp>
        <p:nvSpPr>
          <p:cNvPr id="1261" name="Google Shape;1261;p48"/>
          <p:cNvSpPr/>
          <p:nvPr/>
        </p:nvSpPr>
        <p:spPr>
          <a:xfrm>
            <a:off x="6050044" y="3003161"/>
            <a:ext cx="2991000" cy="4881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Provide ability to re-stow for redeployment</a:t>
            </a:r>
            <a:endParaRPr sz="1200">
              <a:latin typeface="Proxima Nova"/>
              <a:ea typeface="Proxima Nova"/>
              <a:cs typeface="Proxima Nova"/>
              <a:sym typeface="Proxima Nova"/>
            </a:endParaRPr>
          </a:p>
        </p:txBody>
      </p:sp>
      <p:sp>
        <p:nvSpPr>
          <p:cNvPr id="1262" name="Google Shape;1262;p48"/>
          <p:cNvSpPr/>
          <p:nvPr/>
        </p:nvSpPr>
        <p:spPr>
          <a:xfrm>
            <a:off x="5217600" y="3494159"/>
            <a:ext cx="3823500" cy="6828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Additionally: DR_1.1, DR_1.2, DR_1.4, SR_1.4.1, DR_1.5, DR_4.1, DR_4.2, SR_4.2.1, DR_4.3, DR_5.1</a:t>
            </a:r>
            <a:endParaRPr sz="1200">
              <a:latin typeface="Proxima Nova"/>
              <a:ea typeface="Proxima Nova"/>
              <a:cs typeface="Proxima Nova"/>
              <a:sym typeface="Proxima Nova"/>
            </a:endParaRPr>
          </a:p>
        </p:txBody>
      </p:sp>
      <p:sp>
        <p:nvSpPr>
          <p:cNvPr id="1263" name="Google Shape;1263;p4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1264" name="Google Shape;1264;p48"/>
          <p:cNvSpPr txBox="1"/>
          <p:nvPr/>
        </p:nvSpPr>
        <p:spPr>
          <a:xfrm>
            <a:off x="105000" y="1817350"/>
            <a:ext cx="5180400" cy="13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Equipment:</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Sorensen XPH 35-4D Power Supply set as Current Supply</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Arduino Due microcontroller (as mock flight computer)</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Westward Tape Measure, +/- 1 cm</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Teardrop Accelerometer</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Timer</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Roller</a:t>
            </a:r>
            <a:endParaRPr sz="1300">
              <a:solidFill>
                <a:schemeClr val="dk1"/>
              </a:solidFill>
              <a:latin typeface="Proxima Nova"/>
              <a:ea typeface="Proxima Nova"/>
              <a:cs typeface="Proxima Nova"/>
              <a:sym typeface="Proxima Nova"/>
            </a:endParaRPr>
          </a:p>
        </p:txBody>
      </p:sp>
      <p:sp>
        <p:nvSpPr>
          <p:cNvPr id="1265" name="Google Shape;1265;p48"/>
          <p:cNvSpPr txBox="1"/>
          <p:nvPr/>
        </p:nvSpPr>
        <p:spPr>
          <a:xfrm>
            <a:off x="105000" y="3231750"/>
            <a:ext cx="5180400" cy="14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General Procedure:</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Attach the various equipment to the undeployed boom assembly such that gravity does not affect deployment</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Send deployment command from mock flight computer</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Confirm deployment telemetry is being received</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Restow boom assembly</a:t>
            </a:r>
            <a:endParaRPr/>
          </a:p>
        </p:txBody>
      </p:sp>
      <p:sp>
        <p:nvSpPr>
          <p:cNvPr id="1266" name="Google Shape;1266;p48"/>
          <p:cNvSpPr txBox="1"/>
          <p:nvPr/>
        </p:nvSpPr>
        <p:spPr>
          <a:xfrm>
            <a:off x="105000" y="1410575"/>
            <a:ext cx="5112600" cy="5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roxima Nova"/>
                <a:ea typeface="Proxima Nova"/>
                <a:cs typeface="Proxima Nova"/>
                <a:sym typeface="Proxima Nova"/>
              </a:rPr>
              <a:t>Facilities:</a:t>
            </a:r>
            <a:endParaRPr sz="1300" b="1">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Electronics Lab, Pilot Room</a:t>
            </a:r>
            <a:endParaRPr sz="1200">
              <a:solidFill>
                <a:schemeClr val="dk1"/>
              </a:solidFill>
              <a:latin typeface="Proxima Nova"/>
              <a:ea typeface="Proxima Nova"/>
              <a:cs typeface="Proxima Nova"/>
              <a:sym typeface="Proxima Nova"/>
            </a:endParaRPr>
          </a:p>
        </p:txBody>
      </p:sp>
      <p:sp>
        <p:nvSpPr>
          <p:cNvPr id="1267" name="Google Shape;1267;p48"/>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49"/>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273" name="Google Shape;1273;p49"/>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274" name="Google Shape;1274;p49"/>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1275" name="Google Shape;1275;p49"/>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276" name="Google Shape;1276;p49"/>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Elements and Updates</a:t>
            </a:r>
            <a:endParaRPr sz="1200">
              <a:latin typeface="Proxima Nova"/>
              <a:ea typeface="Proxima Nova"/>
              <a:cs typeface="Proxima Nova"/>
              <a:sym typeface="Proxima Nova"/>
            </a:endParaRPr>
          </a:p>
        </p:txBody>
      </p:sp>
      <p:sp>
        <p:nvSpPr>
          <p:cNvPr id="1277" name="Google Shape;1277;p49"/>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Project Schedule</a:t>
            </a:r>
            <a:endParaRPr sz="1200">
              <a:latin typeface="Proxima Nova"/>
              <a:ea typeface="Proxima Nova"/>
              <a:cs typeface="Proxima Nova"/>
              <a:sym typeface="Proxima Nova"/>
            </a:endParaRPr>
          </a:p>
        </p:txBody>
      </p:sp>
      <p:sp>
        <p:nvSpPr>
          <p:cNvPr id="1278" name="Google Shape;1278;p49"/>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Budget</a:t>
            </a:r>
            <a:endParaRPr sz="1200">
              <a:latin typeface="Proxima Nova"/>
              <a:ea typeface="Proxima Nova"/>
              <a:cs typeface="Proxima Nova"/>
              <a:sym typeface="Proxima Nova"/>
            </a:endParaRPr>
          </a:p>
        </p:txBody>
      </p:sp>
      <p:sp>
        <p:nvSpPr>
          <p:cNvPr id="1279" name="Google Shape;1279;p49"/>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280" name="Google Shape;1280;p49"/>
          <p:cNvSpPr txBox="1"/>
          <p:nvPr/>
        </p:nvSpPr>
        <p:spPr>
          <a:xfrm>
            <a:off x="312350" y="1280675"/>
            <a:ext cx="8831700" cy="3477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dirty="0"/>
              <a:t>                                                                                                                                                  STOWED </a:t>
            </a:r>
            <a:endParaRPr dirty="0"/>
          </a:p>
          <a:p>
            <a:pPr marL="342900" lvl="0" indent="-342900" algn="l" rtl="0">
              <a:spcBef>
                <a:spcPts val="0"/>
              </a:spcBef>
              <a:spcAft>
                <a:spcPts val="0"/>
              </a:spcAft>
              <a:buFont typeface="+mj-lt"/>
              <a:buAutoNum type="arabicPeriod"/>
            </a:pPr>
            <a:endParaRPr dirty="0"/>
          </a:p>
          <a:p>
            <a:pPr marL="342900" lvl="0" indent="-342900" algn="l" rtl="0">
              <a:spcBef>
                <a:spcPts val="0"/>
              </a:spcBef>
              <a:spcAft>
                <a:spcPts val="0"/>
              </a:spcAft>
              <a:buFont typeface="+mj-lt"/>
              <a:buAutoNum type="arabicPeriod"/>
            </a:pPr>
            <a:endParaRPr dirty="0"/>
          </a:p>
          <a:p>
            <a:pPr marL="342900" lvl="0" indent="-342900" algn="l" rtl="0">
              <a:spcBef>
                <a:spcPts val="0"/>
              </a:spcBef>
              <a:spcAft>
                <a:spcPts val="0"/>
              </a:spcAft>
              <a:buFont typeface="+mj-lt"/>
              <a:buAutoNum type="arabicPeriod"/>
            </a:pPr>
            <a:endParaRPr dirty="0"/>
          </a:p>
          <a:p>
            <a:pPr marL="457200" lvl="0" indent="-317500" algn="l" rtl="0">
              <a:spcBef>
                <a:spcPts val="0"/>
              </a:spcBef>
              <a:spcAft>
                <a:spcPts val="0"/>
              </a:spcAft>
              <a:buSzPts val="1400"/>
              <a:buAutoNum type="arabicPeriod"/>
            </a:pPr>
            <a:r>
              <a:rPr lang="en" dirty="0"/>
              <a:t>                                                                                                                DEPLOYMENT COMMANDED </a:t>
            </a:r>
            <a:endParaRPr dirty="0"/>
          </a:p>
          <a:p>
            <a:pPr marL="342900" lvl="0" indent="-342900" algn="l" rtl="0">
              <a:spcBef>
                <a:spcPts val="0"/>
              </a:spcBef>
              <a:spcAft>
                <a:spcPts val="0"/>
              </a:spcAft>
              <a:buFont typeface="+mj-lt"/>
              <a:buAutoNum type="arabicPeriod"/>
            </a:pPr>
            <a:endParaRPr dirty="0"/>
          </a:p>
          <a:p>
            <a:pPr marL="342900" lvl="0" indent="-342900" algn="l" rtl="0">
              <a:spcBef>
                <a:spcPts val="0"/>
              </a:spcBef>
              <a:spcAft>
                <a:spcPts val="0"/>
              </a:spcAft>
              <a:buFont typeface="+mj-lt"/>
              <a:buAutoNum type="arabicPeriod"/>
            </a:pPr>
            <a:endParaRPr dirty="0"/>
          </a:p>
          <a:p>
            <a:pPr marL="342900" lvl="0" indent="-342900" algn="l" rtl="0">
              <a:spcBef>
                <a:spcPts val="0"/>
              </a:spcBef>
              <a:spcAft>
                <a:spcPts val="0"/>
              </a:spcAft>
              <a:buFont typeface="+mj-lt"/>
              <a:buAutoNum type="arabicPeriod"/>
            </a:pPr>
            <a:endParaRPr dirty="0"/>
          </a:p>
          <a:p>
            <a:pPr marL="457200" lvl="0" indent="-317500" algn="l" rtl="0">
              <a:spcBef>
                <a:spcPts val="0"/>
              </a:spcBef>
              <a:spcAft>
                <a:spcPts val="0"/>
              </a:spcAft>
              <a:buSzPts val="1400"/>
              <a:buAutoNum type="arabicPeriod"/>
            </a:pPr>
            <a:r>
              <a:rPr lang="en" dirty="0"/>
              <a:t>                                                                                                               DEPLOYMENT IN PROGRESS</a:t>
            </a:r>
            <a:endParaRPr dirty="0"/>
          </a:p>
          <a:p>
            <a:pPr marL="342900" lvl="0" indent="-342900" algn="l" rtl="0">
              <a:spcBef>
                <a:spcPts val="0"/>
              </a:spcBef>
              <a:spcAft>
                <a:spcPts val="0"/>
              </a:spcAft>
              <a:buFont typeface="+mj-lt"/>
              <a:buAutoNum type="arabicPeriod"/>
            </a:pPr>
            <a:endParaRPr dirty="0"/>
          </a:p>
          <a:p>
            <a:pPr marL="342900" lvl="0" indent="-342900" algn="l" rtl="0">
              <a:spcBef>
                <a:spcPts val="0"/>
              </a:spcBef>
              <a:spcAft>
                <a:spcPts val="0"/>
              </a:spcAft>
              <a:buFont typeface="+mj-lt"/>
              <a:buAutoNum type="arabicPeriod"/>
            </a:pPr>
            <a:endParaRPr dirty="0"/>
          </a:p>
          <a:p>
            <a:pPr marL="342900" lvl="0" indent="-342900" algn="l" rtl="0">
              <a:spcBef>
                <a:spcPts val="0"/>
              </a:spcBef>
              <a:spcAft>
                <a:spcPts val="0"/>
              </a:spcAft>
              <a:buFont typeface="+mj-lt"/>
              <a:buAutoNum type="arabicPeriod"/>
            </a:pPr>
            <a:endParaRPr dirty="0"/>
          </a:p>
          <a:p>
            <a:pPr marL="457200" lvl="0" indent="-317500" algn="l" rtl="0">
              <a:spcBef>
                <a:spcPts val="0"/>
              </a:spcBef>
              <a:spcAft>
                <a:spcPts val="0"/>
              </a:spcAft>
              <a:buSzPts val="1400"/>
              <a:buAutoNum type="arabicPeriod"/>
            </a:pPr>
            <a:r>
              <a:rPr lang="en" dirty="0"/>
              <a:t>                                                                                                                    DEPLOYMENT COMPLETE</a:t>
            </a:r>
            <a:endParaRPr dirty="0"/>
          </a:p>
        </p:txBody>
      </p:sp>
      <p:sp>
        <p:nvSpPr>
          <p:cNvPr id="1281" name="Google Shape;1281;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Deployment Test</a:t>
            </a:r>
            <a:endParaRPr/>
          </a:p>
        </p:txBody>
      </p:sp>
      <p:cxnSp>
        <p:nvCxnSpPr>
          <p:cNvPr id="1282" name="Google Shape;1282;p49"/>
          <p:cNvCxnSpPr/>
          <p:nvPr/>
        </p:nvCxnSpPr>
        <p:spPr>
          <a:xfrm rot="10800000" flipH="1">
            <a:off x="409375" y="2110425"/>
            <a:ext cx="8454600" cy="20700"/>
          </a:xfrm>
          <a:prstGeom prst="straightConnector1">
            <a:avLst/>
          </a:prstGeom>
          <a:noFill/>
          <a:ln w="9525" cap="flat" cmpd="sng">
            <a:solidFill>
              <a:schemeClr val="dk2"/>
            </a:solidFill>
            <a:prstDash val="solid"/>
            <a:round/>
            <a:headEnd type="none" w="med" len="med"/>
            <a:tailEnd type="none" w="med" len="med"/>
          </a:ln>
        </p:spPr>
      </p:cxnSp>
      <p:cxnSp>
        <p:nvCxnSpPr>
          <p:cNvPr id="1283" name="Google Shape;1283;p49"/>
          <p:cNvCxnSpPr/>
          <p:nvPr/>
        </p:nvCxnSpPr>
        <p:spPr>
          <a:xfrm rot="10800000" flipH="1">
            <a:off x="409375" y="2948625"/>
            <a:ext cx="8454600" cy="20700"/>
          </a:xfrm>
          <a:prstGeom prst="straightConnector1">
            <a:avLst/>
          </a:prstGeom>
          <a:noFill/>
          <a:ln w="9525" cap="flat" cmpd="sng">
            <a:solidFill>
              <a:schemeClr val="dk2"/>
            </a:solidFill>
            <a:prstDash val="solid"/>
            <a:round/>
            <a:headEnd type="none" w="med" len="med"/>
            <a:tailEnd type="none" w="med" len="med"/>
          </a:ln>
        </p:spPr>
      </p:cxnSp>
      <p:cxnSp>
        <p:nvCxnSpPr>
          <p:cNvPr id="1284" name="Google Shape;1284;p49"/>
          <p:cNvCxnSpPr/>
          <p:nvPr/>
        </p:nvCxnSpPr>
        <p:spPr>
          <a:xfrm rot="10800000" flipH="1">
            <a:off x="409375" y="3786825"/>
            <a:ext cx="8454600" cy="20700"/>
          </a:xfrm>
          <a:prstGeom prst="straightConnector1">
            <a:avLst/>
          </a:prstGeom>
          <a:noFill/>
          <a:ln w="9525" cap="flat" cmpd="sng">
            <a:solidFill>
              <a:schemeClr val="dk2"/>
            </a:solidFill>
            <a:prstDash val="solid"/>
            <a:round/>
            <a:headEnd type="none" w="med" len="med"/>
            <a:tailEnd type="none" w="med" len="med"/>
          </a:ln>
        </p:spPr>
      </p:cxnSp>
      <p:sp>
        <p:nvSpPr>
          <p:cNvPr id="1285" name="Google Shape;1285;p49"/>
          <p:cNvSpPr/>
          <p:nvPr/>
        </p:nvSpPr>
        <p:spPr>
          <a:xfrm>
            <a:off x="1020375" y="2292075"/>
            <a:ext cx="916200" cy="57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CUBE</a:t>
            </a:r>
            <a:r>
              <a:rPr lang="en" baseline="30000"/>
              <a:t>3</a:t>
            </a:r>
            <a:r>
              <a:rPr lang="en"/>
              <a:t> Shell</a:t>
            </a:r>
            <a:endParaRPr/>
          </a:p>
        </p:txBody>
      </p:sp>
      <p:sp>
        <p:nvSpPr>
          <p:cNvPr id="1286" name="Google Shape;1286;p49"/>
          <p:cNvSpPr/>
          <p:nvPr/>
        </p:nvSpPr>
        <p:spPr>
          <a:xfrm>
            <a:off x="1020375" y="3130275"/>
            <a:ext cx="916200" cy="57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CUBE</a:t>
            </a:r>
            <a:r>
              <a:rPr lang="en" baseline="30000"/>
              <a:t>3</a:t>
            </a:r>
            <a:r>
              <a:rPr lang="en"/>
              <a:t> Shell</a:t>
            </a:r>
            <a:endParaRPr/>
          </a:p>
        </p:txBody>
      </p:sp>
      <p:sp>
        <p:nvSpPr>
          <p:cNvPr id="1287" name="Google Shape;1287;p49"/>
          <p:cNvSpPr/>
          <p:nvPr/>
        </p:nvSpPr>
        <p:spPr>
          <a:xfrm>
            <a:off x="1020375" y="4044675"/>
            <a:ext cx="916200" cy="57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CUBE</a:t>
            </a:r>
            <a:r>
              <a:rPr lang="en" baseline="30000"/>
              <a:t>3</a:t>
            </a:r>
            <a:r>
              <a:rPr lang="en"/>
              <a:t> Shell</a:t>
            </a:r>
            <a:endParaRPr/>
          </a:p>
        </p:txBody>
      </p:sp>
      <p:sp>
        <p:nvSpPr>
          <p:cNvPr id="1288" name="Google Shape;1288;p49"/>
          <p:cNvSpPr/>
          <p:nvPr/>
        </p:nvSpPr>
        <p:spPr>
          <a:xfrm>
            <a:off x="1920050" y="1874175"/>
            <a:ext cx="93600" cy="9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9"/>
          <p:cNvSpPr/>
          <p:nvPr/>
        </p:nvSpPr>
        <p:spPr>
          <a:xfrm>
            <a:off x="2072450" y="2788575"/>
            <a:ext cx="93600" cy="9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9"/>
          <p:cNvSpPr/>
          <p:nvPr/>
        </p:nvSpPr>
        <p:spPr>
          <a:xfrm>
            <a:off x="2763450" y="3571725"/>
            <a:ext cx="93600" cy="9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9"/>
          <p:cNvSpPr/>
          <p:nvPr/>
        </p:nvSpPr>
        <p:spPr>
          <a:xfrm>
            <a:off x="5577650" y="4541175"/>
            <a:ext cx="93600" cy="9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9"/>
          <p:cNvSpPr/>
          <p:nvPr/>
        </p:nvSpPr>
        <p:spPr>
          <a:xfrm>
            <a:off x="1894175" y="1829175"/>
            <a:ext cx="93600" cy="44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9"/>
          <p:cNvSpPr/>
          <p:nvPr/>
        </p:nvSpPr>
        <p:spPr>
          <a:xfrm>
            <a:off x="1020375" y="1368550"/>
            <a:ext cx="916200" cy="57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CUBE</a:t>
            </a:r>
            <a:r>
              <a:rPr lang="en" baseline="30000"/>
              <a:t>3</a:t>
            </a:r>
            <a:r>
              <a:rPr lang="en"/>
              <a:t> Shell</a:t>
            </a:r>
            <a:endParaRPr/>
          </a:p>
        </p:txBody>
      </p:sp>
      <p:sp>
        <p:nvSpPr>
          <p:cNvPr id="1294" name="Google Shape;1294;p49"/>
          <p:cNvSpPr/>
          <p:nvPr/>
        </p:nvSpPr>
        <p:spPr>
          <a:xfrm>
            <a:off x="2046575" y="2743575"/>
            <a:ext cx="93600" cy="44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9"/>
          <p:cNvSpPr/>
          <p:nvPr/>
        </p:nvSpPr>
        <p:spPr>
          <a:xfrm>
            <a:off x="2718525" y="3527625"/>
            <a:ext cx="93600" cy="44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9"/>
          <p:cNvSpPr/>
          <p:nvPr/>
        </p:nvSpPr>
        <p:spPr>
          <a:xfrm>
            <a:off x="5484050" y="4497075"/>
            <a:ext cx="127200" cy="44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9"/>
          <p:cNvSpPr/>
          <p:nvPr/>
        </p:nvSpPr>
        <p:spPr>
          <a:xfrm>
            <a:off x="1936625" y="2368275"/>
            <a:ext cx="127200" cy="426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9"/>
          <p:cNvSpPr/>
          <p:nvPr/>
        </p:nvSpPr>
        <p:spPr>
          <a:xfrm>
            <a:off x="2321875" y="3164775"/>
            <a:ext cx="436200" cy="426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9"/>
          <p:cNvSpPr/>
          <p:nvPr/>
        </p:nvSpPr>
        <p:spPr>
          <a:xfrm>
            <a:off x="5141450" y="4117725"/>
            <a:ext cx="436200" cy="426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00" name="Google Shape;1300;p49"/>
          <p:cNvCxnSpPr/>
          <p:nvPr/>
        </p:nvCxnSpPr>
        <p:spPr>
          <a:xfrm>
            <a:off x="3125500" y="3383275"/>
            <a:ext cx="447600" cy="10500"/>
          </a:xfrm>
          <a:prstGeom prst="straightConnector1">
            <a:avLst/>
          </a:prstGeom>
          <a:noFill/>
          <a:ln w="9525" cap="flat" cmpd="sng">
            <a:solidFill>
              <a:schemeClr val="dk2"/>
            </a:solidFill>
            <a:prstDash val="solid"/>
            <a:round/>
            <a:headEnd type="none" w="med" len="med"/>
            <a:tailEnd type="triangle" w="med" len="med"/>
          </a:ln>
        </p:spPr>
      </p:cxnSp>
      <p:cxnSp>
        <p:nvCxnSpPr>
          <p:cNvPr id="1301" name="Google Shape;1301;p49"/>
          <p:cNvCxnSpPr>
            <a:stCxn id="1298" idx="0"/>
          </p:cNvCxnSpPr>
          <p:nvPr/>
        </p:nvCxnSpPr>
        <p:spPr>
          <a:xfrm flipH="1">
            <a:off x="1936675" y="3164775"/>
            <a:ext cx="603300" cy="5100"/>
          </a:xfrm>
          <a:prstGeom prst="straightConnector1">
            <a:avLst/>
          </a:prstGeom>
          <a:noFill/>
          <a:ln w="9525" cap="flat" cmpd="sng">
            <a:solidFill>
              <a:schemeClr val="dk2"/>
            </a:solidFill>
            <a:prstDash val="solid"/>
            <a:round/>
            <a:headEnd type="none" w="med" len="med"/>
            <a:tailEnd type="none" w="med" len="med"/>
          </a:ln>
        </p:spPr>
      </p:cxnSp>
      <p:cxnSp>
        <p:nvCxnSpPr>
          <p:cNvPr id="1302" name="Google Shape;1302;p49"/>
          <p:cNvCxnSpPr>
            <a:stCxn id="1298" idx="2"/>
          </p:cNvCxnSpPr>
          <p:nvPr/>
        </p:nvCxnSpPr>
        <p:spPr>
          <a:xfrm flipH="1">
            <a:off x="1924075" y="3591375"/>
            <a:ext cx="615900" cy="6900"/>
          </a:xfrm>
          <a:prstGeom prst="straightConnector1">
            <a:avLst/>
          </a:prstGeom>
          <a:noFill/>
          <a:ln w="9525" cap="flat" cmpd="sng">
            <a:solidFill>
              <a:schemeClr val="dk2"/>
            </a:solidFill>
            <a:prstDash val="solid"/>
            <a:round/>
            <a:headEnd type="none" w="med" len="med"/>
            <a:tailEnd type="none" w="med" len="med"/>
          </a:ln>
        </p:spPr>
      </p:cxnSp>
      <p:cxnSp>
        <p:nvCxnSpPr>
          <p:cNvPr id="1303" name="Google Shape;1303;p49"/>
          <p:cNvCxnSpPr/>
          <p:nvPr/>
        </p:nvCxnSpPr>
        <p:spPr>
          <a:xfrm rot="10800000">
            <a:off x="1936550" y="4117725"/>
            <a:ext cx="3423000" cy="0"/>
          </a:xfrm>
          <a:prstGeom prst="straightConnector1">
            <a:avLst/>
          </a:prstGeom>
          <a:noFill/>
          <a:ln w="9525" cap="flat" cmpd="sng">
            <a:solidFill>
              <a:schemeClr val="dk2"/>
            </a:solidFill>
            <a:prstDash val="solid"/>
            <a:round/>
            <a:headEnd type="none" w="med" len="med"/>
            <a:tailEnd type="none" w="med" len="med"/>
          </a:ln>
        </p:spPr>
      </p:cxnSp>
      <p:cxnSp>
        <p:nvCxnSpPr>
          <p:cNvPr id="1304" name="Google Shape;1304;p49"/>
          <p:cNvCxnSpPr>
            <a:stCxn id="1299" idx="2"/>
          </p:cNvCxnSpPr>
          <p:nvPr/>
        </p:nvCxnSpPr>
        <p:spPr>
          <a:xfrm flipH="1">
            <a:off x="1957550" y="4544325"/>
            <a:ext cx="3402000" cy="16200"/>
          </a:xfrm>
          <a:prstGeom prst="straightConnector1">
            <a:avLst/>
          </a:prstGeom>
          <a:noFill/>
          <a:ln w="9525" cap="flat" cmpd="sng">
            <a:solidFill>
              <a:schemeClr val="dk2"/>
            </a:solidFill>
            <a:prstDash val="solid"/>
            <a:round/>
            <a:headEnd type="none" w="med" len="med"/>
            <a:tailEnd type="none" w="med" len="med"/>
          </a:ln>
        </p:spPr>
      </p:cxnSp>
      <p:sp>
        <p:nvSpPr>
          <p:cNvPr id="1305" name="Google Shape;1305;p4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50"/>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311" name="Google Shape;1311;p50"/>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312" name="Google Shape;1312;p50"/>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1313" name="Google Shape;1313;p50"/>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314" name="Google Shape;1314;p50"/>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Elements and Updates</a:t>
            </a:r>
            <a:endParaRPr sz="1200">
              <a:latin typeface="Proxima Nova"/>
              <a:ea typeface="Proxima Nova"/>
              <a:cs typeface="Proxima Nova"/>
              <a:sym typeface="Proxima Nova"/>
            </a:endParaRPr>
          </a:p>
        </p:txBody>
      </p:sp>
      <p:sp>
        <p:nvSpPr>
          <p:cNvPr id="1315" name="Google Shape;1315;p50"/>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Project Schedule</a:t>
            </a:r>
            <a:endParaRPr sz="1200">
              <a:latin typeface="Proxima Nova"/>
              <a:ea typeface="Proxima Nova"/>
              <a:cs typeface="Proxima Nova"/>
              <a:sym typeface="Proxima Nova"/>
            </a:endParaRPr>
          </a:p>
        </p:txBody>
      </p:sp>
      <p:sp>
        <p:nvSpPr>
          <p:cNvPr id="1316" name="Google Shape;1316;p50"/>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Budget</a:t>
            </a:r>
            <a:endParaRPr sz="1200">
              <a:latin typeface="Proxima Nova"/>
              <a:ea typeface="Proxima Nova"/>
              <a:cs typeface="Proxima Nova"/>
              <a:sym typeface="Proxima Nova"/>
            </a:endParaRPr>
          </a:p>
        </p:txBody>
      </p:sp>
      <p:sp>
        <p:nvSpPr>
          <p:cNvPr id="1317" name="Google Shape;1317;p50"/>
          <p:cNvSpPr txBox="1"/>
          <p:nvPr/>
        </p:nvSpPr>
        <p:spPr>
          <a:xfrm>
            <a:off x="105000" y="66300"/>
            <a:ext cx="37884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Full Deployment Test</a:t>
            </a:r>
            <a:endParaRPr sz="2800">
              <a:latin typeface="Proxima Nova"/>
              <a:ea typeface="Proxima Nova"/>
              <a:cs typeface="Proxima Nova"/>
              <a:sym typeface="Proxima Nova"/>
            </a:endParaRPr>
          </a:p>
        </p:txBody>
      </p:sp>
      <p:sp>
        <p:nvSpPr>
          <p:cNvPr id="1318" name="Google Shape;1318;p50"/>
          <p:cNvSpPr txBox="1"/>
          <p:nvPr/>
        </p:nvSpPr>
        <p:spPr>
          <a:xfrm>
            <a:off x="102750" y="738450"/>
            <a:ext cx="5708400" cy="23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roxima Nova"/>
                <a:ea typeface="Proxima Nova"/>
                <a:cs typeface="Proxima Nova"/>
                <a:sym typeface="Proxima Nova"/>
              </a:rPr>
              <a:t>Expected Key Outcomes:</a:t>
            </a:r>
            <a:endParaRPr sz="1300">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Deployment occurs on command</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Deployment status can be identified and sent to the flight computer</a:t>
            </a:r>
            <a:endParaRPr sz="1300">
              <a:solidFill>
                <a:srgbClr val="FF0000"/>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After deployment power to the boom is halted</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Fully extended the boom is </a:t>
            </a:r>
            <a:r>
              <a:rPr lang="en" sz="1300" b="1">
                <a:latin typeface="Proxima Nova"/>
                <a:ea typeface="Proxima Nova"/>
                <a:cs typeface="Proxima Nova"/>
                <a:sym typeface="Proxima Nova"/>
              </a:rPr>
              <a:t>68.5 cm</a:t>
            </a:r>
            <a:r>
              <a:rPr lang="en" sz="1300">
                <a:latin typeface="Proxima Nova"/>
                <a:ea typeface="Proxima Nova"/>
                <a:cs typeface="Proxima Nova"/>
                <a:sym typeface="Proxima Nova"/>
              </a:rPr>
              <a:t> long with 8 bays</a:t>
            </a:r>
            <a:endParaRPr sz="1300">
              <a:solidFill>
                <a:srgbClr val="FF0000"/>
              </a:solidFill>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Maximum Instrument Acceleration: </a:t>
            </a:r>
            <a:r>
              <a:rPr lang="en" sz="1300" b="1">
                <a:latin typeface="Proxima Nova"/>
                <a:ea typeface="Proxima Nova"/>
                <a:cs typeface="Proxima Nova"/>
                <a:sym typeface="Proxima Nova"/>
              </a:rPr>
              <a:t>To be tested</a:t>
            </a:r>
            <a:endParaRPr sz="1300" b="1">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solidFill>
                  <a:schemeClr val="dk1"/>
                </a:solidFill>
                <a:latin typeface="Proxima Nova"/>
                <a:ea typeface="Proxima Nova"/>
                <a:cs typeface="Proxima Nova"/>
                <a:sym typeface="Proxima Nova"/>
              </a:rPr>
              <a:t>Deployment Time: </a:t>
            </a:r>
            <a:r>
              <a:rPr lang="en" sz="1300" b="1">
                <a:latin typeface="Proxima Nova"/>
                <a:ea typeface="Proxima Nova"/>
                <a:cs typeface="Proxima Nova"/>
                <a:sym typeface="Proxima Nova"/>
              </a:rPr>
              <a:t>To be tested</a:t>
            </a:r>
            <a:endParaRPr sz="1300" b="1">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b="1">
                <a:latin typeface="Proxima Nova"/>
                <a:ea typeface="Proxima Nova"/>
                <a:cs typeface="Proxima Nova"/>
                <a:sym typeface="Proxima Nova"/>
              </a:rPr>
              <a:t>All design requirements tied to FR 1, 4, and 5 pass, therefore these FR pass</a:t>
            </a:r>
            <a:endParaRPr sz="1300" b="1">
              <a:latin typeface="Proxima Nova"/>
              <a:ea typeface="Proxima Nova"/>
              <a:cs typeface="Proxima Nova"/>
              <a:sym typeface="Proxima Nova"/>
            </a:endParaRPr>
          </a:p>
        </p:txBody>
      </p:sp>
      <p:sp>
        <p:nvSpPr>
          <p:cNvPr id="1319" name="Google Shape;1319;p50"/>
          <p:cNvSpPr txBox="1"/>
          <p:nvPr/>
        </p:nvSpPr>
        <p:spPr>
          <a:xfrm>
            <a:off x="5955875" y="740664"/>
            <a:ext cx="2700300" cy="9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roxima Nova"/>
                <a:ea typeface="Proxima Nova"/>
                <a:cs typeface="Proxima Nova"/>
                <a:sym typeface="Proxima Nova"/>
              </a:rPr>
              <a:t>Risk Reduction:</a:t>
            </a:r>
            <a:r>
              <a:rPr lang="en" sz="1300">
                <a:latin typeface="Proxima Nova"/>
                <a:ea typeface="Proxima Nova"/>
                <a:cs typeface="Proxima Nova"/>
                <a:sym typeface="Proxima Nova"/>
              </a:rPr>
              <a:t> Proves that the boom assembly fully deploys as intended and demonstrates designed capabilities</a:t>
            </a:r>
            <a:endParaRPr sz="1300">
              <a:latin typeface="Proxima Nova"/>
              <a:ea typeface="Proxima Nova"/>
              <a:cs typeface="Proxima Nova"/>
              <a:sym typeface="Proxima Nova"/>
            </a:endParaRPr>
          </a:p>
        </p:txBody>
      </p:sp>
      <p:sp>
        <p:nvSpPr>
          <p:cNvPr id="1320" name="Google Shape;1320;p5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1321" name="Google Shape;1321;p50"/>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pic>
        <p:nvPicPr>
          <p:cNvPr id="1322" name="Google Shape;1322;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3895063" y="-630189"/>
            <a:ext cx="1353701" cy="91546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51"/>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328" name="Google Shape;1328;p51"/>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329" name="Google Shape;1329;p51"/>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1330" name="Google Shape;1330;p51"/>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331" name="Google Shape;1331;p51"/>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Elements and Updates</a:t>
            </a:r>
            <a:endParaRPr sz="1200">
              <a:latin typeface="Proxima Nova"/>
              <a:ea typeface="Proxima Nova"/>
              <a:cs typeface="Proxima Nova"/>
              <a:sym typeface="Proxima Nova"/>
            </a:endParaRPr>
          </a:p>
        </p:txBody>
      </p:sp>
      <p:sp>
        <p:nvSpPr>
          <p:cNvPr id="1332" name="Google Shape;1332;p51"/>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Project Schedule</a:t>
            </a:r>
            <a:endParaRPr sz="1200">
              <a:latin typeface="Proxima Nova"/>
              <a:ea typeface="Proxima Nova"/>
              <a:cs typeface="Proxima Nova"/>
              <a:sym typeface="Proxima Nova"/>
            </a:endParaRPr>
          </a:p>
        </p:txBody>
      </p:sp>
      <p:sp>
        <p:nvSpPr>
          <p:cNvPr id="1333" name="Google Shape;1333;p51"/>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Budget</a:t>
            </a:r>
            <a:endParaRPr sz="1200">
              <a:latin typeface="Proxima Nova"/>
              <a:ea typeface="Proxima Nova"/>
              <a:cs typeface="Proxima Nova"/>
              <a:sym typeface="Proxima Nova"/>
            </a:endParaRPr>
          </a:p>
        </p:txBody>
      </p:sp>
      <p:sp>
        <p:nvSpPr>
          <p:cNvPr id="1334" name="Google Shape;1334;p51"/>
          <p:cNvSpPr txBox="1"/>
          <p:nvPr/>
        </p:nvSpPr>
        <p:spPr>
          <a:xfrm>
            <a:off x="110800" y="66300"/>
            <a:ext cx="47619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Full Deployment Modeling</a:t>
            </a:r>
            <a:endParaRPr sz="2800">
              <a:latin typeface="Proxima Nova"/>
              <a:ea typeface="Proxima Nova"/>
              <a:cs typeface="Proxima Nova"/>
              <a:sym typeface="Proxima Nova"/>
            </a:endParaRPr>
          </a:p>
        </p:txBody>
      </p:sp>
      <p:sp>
        <p:nvSpPr>
          <p:cNvPr id="1335" name="Google Shape;1335;p5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1336" name="Google Shape;1336;p51"/>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grpSp>
        <p:nvGrpSpPr>
          <p:cNvPr id="1337" name="Google Shape;1337;p51"/>
          <p:cNvGrpSpPr/>
          <p:nvPr/>
        </p:nvGrpSpPr>
        <p:grpSpPr>
          <a:xfrm>
            <a:off x="291398" y="876600"/>
            <a:ext cx="4040248" cy="1513849"/>
            <a:chOff x="291398" y="876600"/>
            <a:chExt cx="4040248" cy="1513849"/>
          </a:xfrm>
        </p:grpSpPr>
        <p:grpSp>
          <p:nvGrpSpPr>
            <p:cNvPr id="1338" name="Google Shape;1338;p51"/>
            <p:cNvGrpSpPr/>
            <p:nvPr/>
          </p:nvGrpSpPr>
          <p:grpSpPr>
            <a:xfrm>
              <a:off x="291398" y="876600"/>
              <a:ext cx="4040248" cy="1513849"/>
              <a:chOff x="672437" y="1544414"/>
              <a:chExt cx="5134386" cy="1923814"/>
            </a:xfrm>
          </p:grpSpPr>
          <p:sp>
            <p:nvSpPr>
              <p:cNvPr id="1339" name="Google Shape;1339;p51"/>
              <p:cNvSpPr/>
              <p:nvPr/>
            </p:nvSpPr>
            <p:spPr>
              <a:xfrm>
                <a:off x="672437" y="1693166"/>
                <a:ext cx="1926474" cy="1775062"/>
              </a:xfrm>
              <a:prstGeom prst="rect">
                <a:avLst/>
              </a:prstGeom>
              <a:solidFill>
                <a:srgbClr val="CFB87C"/>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i="1"/>
                  <a:t>M</a:t>
                </a:r>
                <a:endParaRPr b="1" i="1"/>
              </a:p>
            </p:txBody>
          </p:sp>
          <p:sp>
            <p:nvSpPr>
              <p:cNvPr id="1340" name="Google Shape;1340;p51"/>
              <p:cNvSpPr/>
              <p:nvPr/>
            </p:nvSpPr>
            <p:spPr>
              <a:xfrm>
                <a:off x="4698448" y="2063451"/>
                <a:ext cx="1108374" cy="1034493"/>
              </a:xfrm>
              <a:prstGeom prst="roundRect">
                <a:avLst>
                  <a:gd name="adj" fmla="val 16667"/>
                </a:avLst>
              </a:prstGeom>
              <a:solidFill>
                <a:srgbClr val="CFB87C"/>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i="1"/>
                  <a:t>m</a:t>
                </a:r>
                <a:endParaRPr b="1" i="1"/>
              </a:p>
            </p:txBody>
          </p:sp>
          <p:cxnSp>
            <p:nvCxnSpPr>
              <p:cNvPr id="1341" name="Google Shape;1341;p51"/>
              <p:cNvCxnSpPr>
                <a:stCxn id="1340" idx="1"/>
                <a:endCxn id="1339" idx="3"/>
              </p:cNvCxnSpPr>
              <p:nvPr/>
            </p:nvCxnSpPr>
            <p:spPr>
              <a:xfrm rot="10800000">
                <a:off x="2599048" y="2580697"/>
                <a:ext cx="2099400" cy="0"/>
              </a:xfrm>
              <a:prstGeom prst="straightConnector1">
                <a:avLst/>
              </a:prstGeom>
              <a:noFill/>
              <a:ln w="9525" cap="flat" cmpd="sng">
                <a:solidFill>
                  <a:schemeClr val="dk2"/>
                </a:solidFill>
                <a:prstDash val="solid"/>
                <a:round/>
                <a:headEnd type="none" w="med" len="med"/>
                <a:tailEnd type="none" w="med" len="med"/>
              </a:ln>
            </p:spPr>
          </p:cxnSp>
          <p:grpSp>
            <p:nvGrpSpPr>
              <p:cNvPr id="1342" name="Google Shape;1342;p51"/>
              <p:cNvGrpSpPr/>
              <p:nvPr/>
            </p:nvGrpSpPr>
            <p:grpSpPr>
              <a:xfrm>
                <a:off x="3284939" y="1986774"/>
                <a:ext cx="727480" cy="440012"/>
                <a:chOff x="4929975" y="2009125"/>
                <a:chExt cx="876250" cy="253600"/>
              </a:xfrm>
            </p:grpSpPr>
            <p:cxnSp>
              <p:nvCxnSpPr>
                <p:cNvPr id="1343" name="Google Shape;1343;p51"/>
                <p:cNvCxnSpPr/>
                <p:nvPr/>
              </p:nvCxnSpPr>
              <p:spPr>
                <a:xfrm rot="10800000" flipH="1">
                  <a:off x="49827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44" name="Google Shape;1344;p51"/>
                <p:cNvCxnSpPr/>
                <p:nvPr/>
              </p:nvCxnSpPr>
              <p:spPr>
                <a:xfrm rot="10800000" flipH="1">
                  <a:off x="5175375" y="2009125"/>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45" name="Google Shape;1345;p51"/>
                <p:cNvCxnSpPr/>
                <p:nvPr/>
              </p:nvCxnSpPr>
              <p:spPr>
                <a:xfrm rot="10800000">
                  <a:off x="50790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46" name="Google Shape;1346;p51"/>
                <p:cNvCxnSpPr/>
                <p:nvPr/>
              </p:nvCxnSpPr>
              <p:spPr>
                <a:xfrm rot="10800000">
                  <a:off x="52716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47" name="Google Shape;1347;p51"/>
                <p:cNvCxnSpPr/>
                <p:nvPr/>
              </p:nvCxnSpPr>
              <p:spPr>
                <a:xfrm rot="10800000" flipH="1">
                  <a:off x="53679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48" name="Google Shape;1348;p51"/>
                <p:cNvCxnSpPr/>
                <p:nvPr/>
              </p:nvCxnSpPr>
              <p:spPr>
                <a:xfrm rot="10800000">
                  <a:off x="54642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49" name="Google Shape;1349;p51"/>
                <p:cNvCxnSpPr/>
                <p:nvPr/>
              </p:nvCxnSpPr>
              <p:spPr>
                <a:xfrm rot="10800000" flipH="1">
                  <a:off x="55605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50" name="Google Shape;1350;p51"/>
                <p:cNvCxnSpPr/>
                <p:nvPr/>
              </p:nvCxnSpPr>
              <p:spPr>
                <a:xfrm rot="10800000">
                  <a:off x="56568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51" name="Google Shape;1351;p51"/>
                <p:cNvCxnSpPr/>
                <p:nvPr/>
              </p:nvCxnSpPr>
              <p:spPr>
                <a:xfrm rot="10800000" flipH="1">
                  <a:off x="5753425" y="2137925"/>
                  <a:ext cx="52800" cy="124800"/>
                </a:xfrm>
                <a:prstGeom prst="straightConnector1">
                  <a:avLst/>
                </a:prstGeom>
                <a:noFill/>
                <a:ln w="9525" cap="flat" cmpd="sng">
                  <a:solidFill>
                    <a:schemeClr val="dk2"/>
                  </a:solidFill>
                  <a:prstDash val="solid"/>
                  <a:round/>
                  <a:headEnd type="none" w="med" len="med"/>
                  <a:tailEnd type="none" w="med" len="med"/>
                </a:ln>
              </p:spPr>
            </p:cxnSp>
            <p:cxnSp>
              <p:nvCxnSpPr>
                <p:cNvPr id="1352" name="Google Shape;1352;p51"/>
                <p:cNvCxnSpPr/>
                <p:nvPr/>
              </p:nvCxnSpPr>
              <p:spPr>
                <a:xfrm rot="10800000">
                  <a:off x="4929975" y="2137925"/>
                  <a:ext cx="52800" cy="124800"/>
                </a:xfrm>
                <a:prstGeom prst="straightConnector1">
                  <a:avLst/>
                </a:prstGeom>
                <a:noFill/>
                <a:ln w="9525" cap="flat" cmpd="sng">
                  <a:solidFill>
                    <a:schemeClr val="dk2"/>
                  </a:solidFill>
                  <a:prstDash val="solid"/>
                  <a:round/>
                  <a:headEnd type="none" w="med" len="med"/>
                  <a:tailEnd type="none" w="med" len="med"/>
                </a:ln>
              </p:spPr>
            </p:cxnSp>
          </p:grpSp>
          <p:grpSp>
            <p:nvGrpSpPr>
              <p:cNvPr id="1353" name="Google Shape;1353;p51"/>
              <p:cNvGrpSpPr/>
              <p:nvPr/>
            </p:nvGrpSpPr>
            <p:grpSpPr>
              <a:xfrm>
                <a:off x="3284939" y="2734615"/>
                <a:ext cx="727480" cy="440012"/>
                <a:chOff x="4929975" y="2009125"/>
                <a:chExt cx="876250" cy="253600"/>
              </a:xfrm>
            </p:grpSpPr>
            <p:cxnSp>
              <p:nvCxnSpPr>
                <p:cNvPr id="1354" name="Google Shape;1354;p51"/>
                <p:cNvCxnSpPr/>
                <p:nvPr/>
              </p:nvCxnSpPr>
              <p:spPr>
                <a:xfrm rot="10800000" flipH="1">
                  <a:off x="49827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51"/>
                <p:cNvCxnSpPr/>
                <p:nvPr/>
              </p:nvCxnSpPr>
              <p:spPr>
                <a:xfrm rot="10800000" flipH="1">
                  <a:off x="5175375" y="2009125"/>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51"/>
                <p:cNvCxnSpPr/>
                <p:nvPr/>
              </p:nvCxnSpPr>
              <p:spPr>
                <a:xfrm rot="10800000">
                  <a:off x="50790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51"/>
                <p:cNvCxnSpPr/>
                <p:nvPr/>
              </p:nvCxnSpPr>
              <p:spPr>
                <a:xfrm rot="10800000">
                  <a:off x="52716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51"/>
                <p:cNvCxnSpPr/>
                <p:nvPr/>
              </p:nvCxnSpPr>
              <p:spPr>
                <a:xfrm rot="10800000" flipH="1">
                  <a:off x="53679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51"/>
                <p:cNvCxnSpPr/>
                <p:nvPr/>
              </p:nvCxnSpPr>
              <p:spPr>
                <a:xfrm rot="10800000">
                  <a:off x="54642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51"/>
                <p:cNvCxnSpPr/>
                <p:nvPr/>
              </p:nvCxnSpPr>
              <p:spPr>
                <a:xfrm rot="10800000" flipH="1">
                  <a:off x="55605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51"/>
                <p:cNvCxnSpPr/>
                <p:nvPr/>
              </p:nvCxnSpPr>
              <p:spPr>
                <a:xfrm rot="10800000">
                  <a:off x="5656875" y="2014400"/>
                  <a:ext cx="96300" cy="246600"/>
                </a:xfrm>
                <a:prstGeom prst="straightConnector1">
                  <a:avLst/>
                </a:prstGeom>
                <a:noFill/>
                <a:ln w="9525" cap="flat" cmpd="sng">
                  <a:solidFill>
                    <a:schemeClr val="dk2"/>
                  </a:solidFill>
                  <a:prstDash val="solid"/>
                  <a:round/>
                  <a:headEnd type="none" w="med" len="med"/>
                  <a:tailEnd type="none" w="med" len="med"/>
                </a:ln>
              </p:spPr>
            </p:cxnSp>
            <p:cxnSp>
              <p:nvCxnSpPr>
                <p:cNvPr id="1362" name="Google Shape;1362;p51"/>
                <p:cNvCxnSpPr/>
                <p:nvPr/>
              </p:nvCxnSpPr>
              <p:spPr>
                <a:xfrm rot="10800000" flipH="1">
                  <a:off x="5753425" y="2137925"/>
                  <a:ext cx="52800" cy="124800"/>
                </a:xfrm>
                <a:prstGeom prst="straightConnector1">
                  <a:avLst/>
                </a:prstGeom>
                <a:noFill/>
                <a:ln w="9525" cap="flat" cmpd="sng">
                  <a:solidFill>
                    <a:schemeClr val="dk2"/>
                  </a:solidFill>
                  <a:prstDash val="solid"/>
                  <a:round/>
                  <a:headEnd type="none" w="med" len="med"/>
                  <a:tailEnd type="none" w="med" len="med"/>
                </a:ln>
              </p:spPr>
            </p:cxnSp>
            <p:cxnSp>
              <p:nvCxnSpPr>
                <p:cNvPr id="1363" name="Google Shape;1363;p51"/>
                <p:cNvCxnSpPr/>
                <p:nvPr/>
              </p:nvCxnSpPr>
              <p:spPr>
                <a:xfrm rot="10800000">
                  <a:off x="4929975" y="2137925"/>
                  <a:ext cx="52800" cy="124800"/>
                </a:xfrm>
                <a:prstGeom prst="straightConnector1">
                  <a:avLst/>
                </a:prstGeom>
                <a:noFill/>
                <a:ln w="9525" cap="flat" cmpd="sng">
                  <a:solidFill>
                    <a:schemeClr val="dk2"/>
                  </a:solidFill>
                  <a:prstDash val="solid"/>
                  <a:round/>
                  <a:headEnd type="none" w="med" len="med"/>
                  <a:tailEnd type="none" w="med" len="med"/>
                </a:ln>
              </p:spPr>
            </p:cxnSp>
          </p:grpSp>
          <p:cxnSp>
            <p:nvCxnSpPr>
              <p:cNvPr id="1364" name="Google Shape;1364;p51"/>
              <p:cNvCxnSpPr/>
              <p:nvPr/>
            </p:nvCxnSpPr>
            <p:spPr>
              <a:xfrm rot="10800000">
                <a:off x="4019375" y="2218241"/>
                <a:ext cx="670236" cy="4242"/>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51"/>
              <p:cNvCxnSpPr/>
              <p:nvPr/>
            </p:nvCxnSpPr>
            <p:spPr>
              <a:xfrm rot="10800000">
                <a:off x="4012406" y="2952497"/>
                <a:ext cx="670236" cy="4242"/>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51"/>
              <p:cNvCxnSpPr/>
              <p:nvPr/>
            </p:nvCxnSpPr>
            <p:spPr>
              <a:xfrm rot="10800000">
                <a:off x="2606814" y="2218241"/>
                <a:ext cx="670236" cy="4242"/>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51"/>
              <p:cNvCxnSpPr/>
              <p:nvPr/>
            </p:nvCxnSpPr>
            <p:spPr>
              <a:xfrm rot="10800000">
                <a:off x="2606839" y="2952497"/>
                <a:ext cx="670236" cy="4242"/>
              </a:xfrm>
              <a:prstGeom prst="straightConnector1">
                <a:avLst/>
              </a:prstGeom>
              <a:noFill/>
              <a:ln w="9525" cap="flat" cmpd="sng">
                <a:solidFill>
                  <a:schemeClr val="dk2"/>
                </a:solidFill>
                <a:prstDash val="solid"/>
                <a:round/>
                <a:headEnd type="none" w="med" len="med"/>
                <a:tailEnd type="none" w="med" len="med"/>
              </a:ln>
            </p:spPr>
          </p:cxnSp>
          <p:sp>
            <p:nvSpPr>
              <p:cNvPr id="1368" name="Google Shape;1368;p51"/>
              <p:cNvSpPr txBox="1"/>
              <p:nvPr/>
            </p:nvSpPr>
            <p:spPr>
              <a:xfrm>
                <a:off x="3426760" y="1544414"/>
                <a:ext cx="444000" cy="27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t>k</a:t>
                </a:r>
                <a:r>
                  <a:rPr lang="en" b="1" i="1" baseline="-25000"/>
                  <a:t>1</a:t>
                </a:r>
                <a:endParaRPr b="1" i="1" baseline="-25000"/>
              </a:p>
            </p:txBody>
          </p:sp>
          <p:sp>
            <p:nvSpPr>
              <p:cNvPr id="1369" name="Google Shape;1369;p51"/>
              <p:cNvSpPr txBox="1"/>
              <p:nvPr/>
            </p:nvSpPr>
            <p:spPr>
              <a:xfrm>
                <a:off x="3426574" y="3033104"/>
                <a:ext cx="444000" cy="27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t>k</a:t>
                </a:r>
                <a:r>
                  <a:rPr lang="en" b="1" i="1" baseline="-25000"/>
                  <a:t>2</a:t>
                </a:r>
                <a:endParaRPr b="1" i="1" baseline="-25000"/>
              </a:p>
            </p:txBody>
          </p:sp>
        </p:grpSp>
        <p:sp>
          <p:nvSpPr>
            <p:cNvPr id="1370" name="Google Shape;1370;p51"/>
            <p:cNvSpPr txBox="1"/>
            <p:nvPr/>
          </p:nvSpPr>
          <p:spPr>
            <a:xfrm>
              <a:off x="1887304" y="1503750"/>
              <a:ext cx="349500" cy="21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i="1"/>
                <a:t>R</a:t>
              </a:r>
              <a:endParaRPr b="1" i="1"/>
            </a:p>
          </p:txBody>
        </p:sp>
      </p:grpSp>
      <p:sp>
        <p:nvSpPr>
          <p:cNvPr id="1371" name="Google Shape;1371;p51"/>
          <p:cNvSpPr txBox="1"/>
          <p:nvPr/>
        </p:nvSpPr>
        <p:spPr>
          <a:xfrm>
            <a:off x="545275" y="2642450"/>
            <a:ext cx="3532500" cy="210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i="1">
                <a:latin typeface="Proxima Nova"/>
                <a:ea typeface="Proxima Nova"/>
                <a:cs typeface="Proxima Nova"/>
                <a:sym typeface="Proxima Nova"/>
              </a:rPr>
              <a:t>M</a:t>
            </a:r>
            <a:r>
              <a:rPr lang="en" sz="1300">
                <a:latin typeface="Proxima Nova"/>
                <a:ea typeface="Proxima Nova"/>
                <a:cs typeface="Proxima Nova"/>
                <a:sym typeface="Proxima Nova"/>
              </a:rPr>
              <a:t> - satellite bus</a:t>
            </a:r>
            <a:endParaRPr sz="1300">
              <a:latin typeface="Proxima Nova"/>
              <a:ea typeface="Proxima Nova"/>
              <a:cs typeface="Proxima Nova"/>
              <a:sym typeface="Proxima Nova"/>
            </a:endParaRPr>
          </a:p>
          <a:p>
            <a:pPr marL="0" lvl="0" indent="0" algn="l" rtl="0">
              <a:spcBef>
                <a:spcPts val="0"/>
              </a:spcBef>
              <a:spcAft>
                <a:spcPts val="0"/>
              </a:spcAft>
              <a:buNone/>
            </a:pPr>
            <a:r>
              <a:rPr lang="en" sz="1300" b="1" i="1">
                <a:latin typeface="Proxima Nova"/>
                <a:ea typeface="Proxima Nova"/>
                <a:cs typeface="Proxima Nova"/>
                <a:sym typeface="Proxima Nova"/>
              </a:rPr>
              <a:t>m</a:t>
            </a:r>
            <a:r>
              <a:rPr lang="en" sz="1300">
                <a:latin typeface="Proxima Nova"/>
                <a:ea typeface="Proxima Nova"/>
                <a:cs typeface="Proxima Nova"/>
                <a:sym typeface="Proxima Nova"/>
              </a:rPr>
              <a:t> - instrument</a:t>
            </a:r>
            <a:endParaRPr sz="1300">
              <a:latin typeface="Proxima Nova"/>
              <a:ea typeface="Proxima Nova"/>
              <a:cs typeface="Proxima Nova"/>
              <a:sym typeface="Proxima Nova"/>
            </a:endParaRPr>
          </a:p>
          <a:p>
            <a:pPr marL="0" lvl="0" indent="0" algn="l" rtl="0">
              <a:spcBef>
                <a:spcPts val="0"/>
              </a:spcBef>
              <a:spcAft>
                <a:spcPts val="0"/>
              </a:spcAft>
              <a:buNone/>
            </a:pPr>
            <a:r>
              <a:rPr lang="en" sz="1300" b="1" i="1">
                <a:latin typeface="Proxima Nova"/>
                <a:ea typeface="Proxima Nova"/>
                <a:cs typeface="Proxima Nova"/>
                <a:sym typeface="Proxima Nova"/>
              </a:rPr>
              <a:t>k</a:t>
            </a:r>
            <a:r>
              <a:rPr lang="en" sz="1300" b="1" i="1" baseline="-25000">
                <a:latin typeface="Proxima Nova"/>
                <a:ea typeface="Proxima Nova"/>
                <a:cs typeface="Proxima Nova"/>
                <a:sym typeface="Proxima Nova"/>
              </a:rPr>
              <a:t>1</a:t>
            </a:r>
            <a:r>
              <a:rPr lang="en" sz="1300">
                <a:latin typeface="Proxima Nova"/>
                <a:ea typeface="Proxima Nova"/>
                <a:cs typeface="Proxima Nova"/>
                <a:sym typeface="Proxima Nova"/>
              </a:rPr>
              <a:t> - boom structure equivalent spring</a:t>
            </a:r>
            <a:endParaRPr sz="1300">
              <a:latin typeface="Proxima Nova"/>
              <a:ea typeface="Proxima Nova"/>
              <a:cs typeface="Proxima Nova"/>
              <a:sym typeface="Proxima Nova"/>
            </a:endParaRPr>
          </a:p>
          <a:p>
            <a:pPr marL="0" lvl="0" indent="0" algn="l" rtl="0">
              <a:spcBef>
                <a:spcPts val="0"/>
              </a:spcBef>
              <a:spcAft>
                <a:spcPts val="0"/>
              </a:spcAft>
              <a:buNone/>
            </a:pPr>
            <a:r>
              <a:rPr lang="en" sz="1300" b="1" i="1">
                <a:solidFill>
                  <a:schemeClr val="dk1"/>
                </a:solidFill>
                <a:latin typeface="Proxima Nova"/>
                <a:ea typeface="Proxima Nova"/>
                <a:cs typeface="Proxima Nova"/>
                <a:sym typeface="Proxima Nova"/>
              </a:rPr>
              <a:t>k</a:t>
            </a:r>
            <a:r>
              <a:rPr lang="en" sz="1300" b="1" i="1" baseline="-25000">
                <a:solidFill>
                  <a:schemeClr val="dk1"/>
                </a:solidFill>
                <a:latin typeface="Proxima Nova"/>
                <a:ea typeface="Proxima Nova"/>
                <a:cs typeface="Proxima Nova"/>
                <a:sym typeface="Proxima Nova"/>
              </a:rPr>
              <a:t>2</a:t>
            </a:r>
            <a:r>
              <a:rPr lang="en" sz="1300">
                <a:solidFill>
                  <a:schemeClr val="dk1"/>
                </a:solidFill>
                <a:latin typeface="Proxima Nova"/>
                <a:ea typeface="Proxima Nova"/>
                <a:cs typeface="Proxima Nova"/>
                <a:sym typeface="Proxima Nova"/>
              </a:rPr>
              <a:t> - power/data cable coils equivalent spring</a:t>
            </a:r>
            <a:endParaRPr sz="13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300" b="1" i="1">
                <a:solidFill>
                  <a:schemeClr val="dk1"/>
                </a:solidFill>
                <a:latin typeface="Proxima Nova"/>
                <a:ea typeface="Proxima Nova"/>
                <a:cs typeface="Proxima Nova"/>
                <a:sym typeface="Proxima Nova"/>
              </a:rPr>
              <a:t>R</a:t>
            </a:r>
            <a:r>
              <a:rPr lang="en" sz="1300">
                <a:solidFill>
                  <a:schemeClr val="dk1"/>
                </a:solidFill>
                <a:latin typeface="Proxima Nova"/>
                <a:ea typeface="Proxima Nova"/>
                <a:cs typeface="Proxima Nova"/>
                <a:sym typeface="Proxima Nova"/>
              </a:rPr>
              <a:t> - restraining cable</a:t>
            </a:r>
            <a:endParaRPr sz="13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300">
              <a:latin typeface="Proxima Nova"/>
              <a:ea typeface="Proxima Nova"/>
              <a:cs typeface="Proxima Nova"/>
              <a:sym typeface="Proxima Nova"/>
            </a:endParaRPr>
          </a:p>
          <a:p>
            <a:pPr marL="0" lvl="0" indent="0" algn="l" rtl="0">
              <a:spcBef>
                <a:spcPts val="0"/>
              </a:spcBef>
              <a:spcAft>
                <a:spcPts val="0"/>
              </a:spcAft>
              <a:buNone/>
            </a:pPr>
            <a:r>
              <a:rPr lang="en" sz="1300" b="1">
                <a:latin typeface="Proxima Nova"/>
                <a:ea typeface="Proxima Nova"/>
                <a:cs typeface="Proxima Nova"/>
                <a:sym typeface="Proxima Nova"/>
              </a:rPr>
              <a:t>Assume</a:t>
            </a:r>
            <a:r>
              <a:rPr lang="en" sz="1300">
                <a:latin typeface="Proxima Nova"/>
                <a:ea typeface="Proxima Nova"/>
                <a:cs typeface="Proxima Nova"/>
                <a:sym typeface="Proxima Nova"/>
              </a:rPr>
              <a:t> - </a:t>
            </a:r>
            <a:r>
              <a:rPr lang="en" sz="1300" b="1" i="1">
                <a:latin typeface="Proxima Nova"/>
                <a:ea typeface="Proxima Nova"/>
                <a:cs typeface="Proxima Nova"/>
                <a:sym typeface="Proxima Nova"/>
              </a:rPr>
              <a:t>M</a:t>
            </a:r>
            <a:r>
              <a:rPr lang="en" sz="1300">
                <a:latin typeface="Proxima Nova"/>
                <a:ea typeface="Proxima Nova"/>
                <a:cs typeface="Proxima Nova"/>
                <a:sym typeface="Proxima Nova"/>
              </a:rPr>
              <a:t> &gt;&gt; </a:t>
            </a:r>
            <a:r>
              <a:rPr lang="en" sz="1300" b="1" i="1">
                <a:latin typeface="Proxima Nova"/>
                <a:ea typeface="Proxima Nova"/>
                <a:cs typeface="Proxima Nova"/>
                <a:sym typeface="Proxima Nova"/>
              </a:rPr>
              <a:t>m</a:t>
            </a:r>
            <a:r>
              <a:rPr lang="en" sz="1300">
                <a:latin typeface="Proxima Nova"/>
                <a:ea typeface="Proxima Nova"/>
                <a:cs typeface="Proxima Nova"/>
                <a:sym typeface="Proxima Nova"/>
              </a:rPr>
              <a:t>, </a:t>
            </a:r>
            <a:r>
              <a:rPr lang="en" sz="1300" b="1" i="1">
                <a:latin typeface="Proxima Nova"/>
                <a:ea typeface="Proxima Nova"/>
                <a:cs typeface="Proxima Nova"/>
                <a:sym typeface="Proxima Nova"/>
              </a:rPr>
              <a:t>k</a:t>
            </a:r>
            <a:r>
              <a:rPr lang="en" sz="1300" b="1" i="1" baseline="-25000">
                <a:latin typeface="Proxima Nova"/>
                <a:ea typeface="Proxima Nova"/>
                <a:cs typeface="Proxima Nova"/>
                <a:sym typeface="Proxima Nova"/>
              </a:rPr>
              <a:t>1</a:t>
            </a:r>
            <a:r>
              <a:rPr lang="en" sz="1300">
                <a:latin typeface="Proxima Nova"/>
                <a:ea typeface="Proxima Nova"/>
                <a:cs typeface="Proxima Nova"/>
                <a:sym typeface="Proxima Nova"/>
              </a:rPr>
              <a:t> and </a:t>
            </a:r>
            <a:r>
              <a:rPr lang="en" sz="1300" b="1" i="1">
                <a:solidFill>
                  <a:schemeClr val="dk1"/>
                </a:solidFill>
                <a:latin typeface="Proxima Nova"/>
                <a:ea typeface="Proxima Nova"/>
                <a:cs typeface="Proxima Nova"/>
                <a:sym typeface="Proxima Nova"/>
              </a:rPr>
              <a:t>k</a:t>
            </a:r>
            <a:r>
              <a:rPr lang="en" sz="1300" b="1" i="1" baseline="-25000">
                <a:solidFill>
                  <a:schemeClr val="dk1"/>
                </a:solidFill>
                <a:latin typeface="Proxima Nova"/>
                <a:ea typeface="Proxima Nova"/>
                <a:cs typeface="Proxima Nova"/>
                <a:sym typeface="Proxima Nova"/>
              </a:rPr>
              <a:t>2</a:t>
            </a:r>
            <a:r>
              <a:rPr lang="en" sz="1300">
                <a:solidFill>
                  <a:schemeClr val="dk1"/>
                </a:solidFill>
                <a:latin typeface="Proxima Nova"/>
                <a:ea typeface="Proxima Nova"/>
                <a:cs typeface="Proxima Nova"/>
                <a:sym typeface="Proxima Nova"/>
              </a:rPr>
              <a:t> modeled as linear springs, gravity is orthogonal to direction of motion, rolling resistance is negligible, mass of boom is negligible</a:t>
            </a:r>
            <a:endParaRPr sz="1300">
              <a:latin typeface="Proxima Nova"/>
              <a:ea typeface="Proxima Nova"/>
              <a:cs typeface="Proxima Nova"/>
              <a:sym typeface="Proxima Nova"/>
            </a:endParaRPr>
          </a:p>
        </p:txBody>
      </p:sp>
      <p:sp>
        <p:nvSpPr>
          <p:cNvPr id="1372" name="Google Shape;1372;p51"/>
          <p:cNvSpPr/>
          <p:nvPr/>
        </p:nvSpPr>
        <p:spPr>
          <a:xfrm>
            <a:off x="6346925" y="922675"/>
            <a:ext cx="1523700" cy="1421700"/>
          </a:xfrm>
          <a:prstGeom prst="roundRect">
            <a:avLst>
              <a:gd name="adj" fmla="val 16667"/>
            </a:avLst>
          </a:prstGeom>
          <a:solidFill>
            <a:srgbClr val="CFB87C"/>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i="1"/>
              <a:t>m</a:t>
            </a:r>
            <a:endParaRPr b="1" i="1"/>
          </a:p>
        </p:txBody>
      </p:sp>
      <p:grpSp>
        <p:nvGrpSpPr>
          <p:cNvPr id="1373" name="Google Shape;1373;p51"/>
          <p:cNvGrpSpPr/>
          <p:nvPr/>
        </p:nvGrpSpPr>
        <p:grpSpPr>
          <a:xfrm>
            <a:off x="5451275" y="1106300"/>
            <a:ext cx="895650" cy="217500"/>
            <a:chOff x="5451275" y="1334900"/>
            <a:chExt cx="895650" cy="217500"/>
          </a:xfrm>
        </p:grpSpPr>
        <p:cxnSp>
          <p:nvCxnSpPr>
            <p:cNvPr id="1374" name="Google Shape;1374;p51"/>
            <p:cNvCxnSpPr/>
            <p:nvPr/>
          </p:nvCxnSpPr>
          <p:spPr>
            <a:xfrm rot="10800000" flipH="1">
              <a:off x="5761625" y="1443350"/>
              <a:ext cx="585300" cy="600"/>
            </a:xfrm>
            <a:prstGeom prst="straightConnector1">
              <a:avLst/>
            </a:prstGeom>
            <a:noFill/>
            <a:ln w="28575" cap="flat" cmpd="sng">
              <a:solidFill>
                <a:schemeClr val="dk2"/>
              </a:solidFill>
              <a:prstDash val="solid"/>
              <a:round/>
              <a:headEnd type="none" w="med" len="med"/>
              <a:tailEnd type="triangle" w="med" len="med"/>
            </a:ln>
          </p:spPr>
        </p:cxnSp>
        <p:sp>
          <p:nvSpPr>
            <p:cNvPr id="1375" name="Google Shape;1375;p51"/>
            <p:cNvSpPr txBox="1"/>
            <p:nvPr/>
          </p:nvSpPr>
          <p:spPr>
            <a:xfrm>
              <a:off x="5451275" y="1334900"/>
              <a:ext cx="379200" cy="21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i="1"/>
                <a:t>F</a:t>
              </a:r>
              <a:r>
                <a:rPr lang="en" b="1" i="1" baseline="-25000"/>
                <a:t>1</a:t>
              </a:r>
              <a:endParaRPr b="1" i="1" baseline="-25000"/>
            </a:p>
          </p:txBody>
        </p:sp>
      </p:grpSp>
      <p:grpSp>
        <p:nvGrpSpPr>
          <p:cNvPr id="1376" name="Google Shape;1376;p51"/>
          <p:cNvGrpSpPr/>
          <p:nvPr/>
        </p:nvGrpSpPr>
        <p:grpSpPr>
          <a:xfrm>
            <a:off x="5451275" y="1406125"/>
            <a:ext cx="895650" cy="217500"/>
            <a:chOff x="5451275" y="1596625"/>
            <a:chExt cx="895650" cy="217500"/>
          </a:xfrm>
        </p:grpSpPr>
        <p:cxnSp>
          <p:nvCxnSpPr>
            <p:cNvPr id="1377" name="Google Shape;1377;p51"/>
            <p:cNvCxnSpPr/>
            <p:nvPr/>
          </p:nvCxnSpPr>
          <p:spPr>
            <a:xfrm rot="10800000">
              <a:off x="5761625" y="1705075"/>
              <a:ext cx="585300" cy="600"/>
            </a:xfrm>
            <a:prstGeom prst="straightConnector1">
              <a:avLst/>
            </a:prstGeom>
            <a:noFill/>
            <a:ln w="28575" cap="flat" cmpd="sng">
              <a:solidFill>
                <a:schemeClr val="dk2"/>
              </a:solidFill>
              <a:prstDash val="solid"/>
              <a:round/>
              <a:headEnd type="none" w="med" len="med"/>
              <a:tailEnd type="triangle" w="med" len="med"/>
            </a:ln>
          </p:spPr>
        </p:cxnSp>
        <p:sp>
          <p:nvSpPr>
            <p:cNvPr id="1378" name="Google Shape;1378;p51"/>
            <p:cNvSpPr txBox="1"/>
            <p:nvPr/>
          </p:nvSpPr>
          <p:spPr>
            <a:xfrm>
              <a:off x="5451275" y="1596625"/>
              <a:ext cx="379200" cy="21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i="1"/>
                <a:t>T</a:t>
              </a:r>
              <a:r>
                <a:rPr lang="en" b="1" i="1" baseline="-25000"/>
                <a:t>R</a:t>
              </a:r>
              <a:endParaRPr b="1" i="1" baseline="-25000"/>
            </a:p>
          </p:txBody>
        </p:sp>
      </p:grpSp>
      <p:grpSp>
        <p:nvGrpSpPr>
          <p:cNvPr id="1379" name="Google Shape;1379;p51"/>
          <p:cNvGrpSpPr/>
          <p:nvPr/>
        </p:nvGrpSpPr>
        <p:grpSpPr>
          <a:xfrm>
            <a:off x="5451275" y="1705950"/>
            <a:ext cx="895650" cy="217500"/>
            <a:chOff x="5451275" y="1858350"/>
            <a:chExt cx="895650" cy="217500"/>
          </a:xfrm>
        </p:grpSpPr>
        <p:cxnSp>
          <p:nvCxnSpPr>
            <p:cNvPr id="1380" name="Google Shape;1380;p51"/>
            <p:cNvCxnSpPr/>
            <p:nvPr/>
          </p:nvCxnSpPr>
          <p:spPr>
            <a:xfrm rot="10800000">
              <a:off x="5761625" y="1966800"/>
              <a:ext cx="585300" cy="600"/>
            </a:xfrm>
            <a:prstGeom prst="straightConnector1">
              <a:avLst/>
            </a:prstGeom>
            <a:noFill/>
            <a:ln w="28575" cap="flat" cmpd="sng">
              <a:solidFill>
                <a:schemeClr val="dk2"/>
              </a:solidFill>
              <a:prstDash val="solid"/>
              <a:round/>
              <a:headEnd type="none" w="med" len="med"/>
              <a:tailEnd type="triangle" w="med" len="med"/>
            </a:ln>
          </p:spPr>
        </p:cxnSp>
        <p:sp>
          <p:nvSpPr>
            <p:cNvPr id="1381" name="Google Shape;1381;p51"/>
            <p:cNvSpPr txBox="1"/>
            <p:nvPr/>
          </p:nvSpPr>
          <p:spPr>
            <a:xfrm>
              <a:off x="5451275" y="1858350"/>
              <a:ext cx="379200" cy="21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i="1"/>
                <a:t>F</a:t>
              </a:r>
              <a:r>
                <a:rPr lang="en" b="1" i="1" baseline="-25000"/>
                <a:t>2</a:t>
              </a:r>
              <a:endParaRPr b="1" i="1" baseline="-25000"/>
            </a:p>
          </p:txBody>
        </p:sp>
      </p:grpSp>
      <p:sp>
        <p:nvSpPr>
          <p:cNvPr id="1382" name="Google Shape;1382;p51"/>
          <p:cNvSpPr txBox="1"/>
          <p:nvPr/>
        </p:nvSpPr>
        <p:spPr>
          <a:xfrm>
            <a:off x="4872700" y="2791050"/>
            <a:ext cx="3532500" cy="9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i="1" dirty="0">
                <a:latin typeface="Proxima Nova"/>
                <a:ea typeface="Proxima Nova"/>
                <a:cs typeface="Proxima Nova"/>
                <a:sym typeface="Proxima Nova"/>
              </a:rPr>
              <a:t>F</a:t>
            </a:r>
            <a:r>
              <a:rPr lang="en" sz="1300" b="1" i="1" baseline="-25000" dirty="0">
                <a:latin typeface="Proxima Nova"/>
                <a:ea typeface="Proxima Nova"/>
                <a:cs typeface="Proxima Nova"/>
                <a:sym typeface="Proxima Nova"/>
              </a:rPr>
              <a:t>1</a:t>
            </a:r>
            <a:r>
              <a:rPr lang="en" sz="1300" dirty="0">
                <a:latin typeface="Proxima Nova"/>
                <a:ea typeface="Proxima Nova"/>
                <a:cs typeface="Proxima Nova"/>
                <a:sym typeface="Proxima Nova"/>
              </a:rPr>
              <a:t> - force due to Nitinol hinges in compression</a:t>
            </a:r>
            <a:endParaRPr sz="1300" dirty="0">
              <a:latin typeface="Proxima Nova"/>
              <a:ea typeface="Proxima Nova"/>
              <a:cs typeface="Proxima Nova"/>
              <a:sym typeface="Proxima Nova"/>
            </a:endParaRPr>
          </a:p>
          <a:p>
            <a:pPr marL="0" lvl="0" indent="0" algn="l" rtl="0">
              <a:spcBef>
                <a:spcPts val="0"/>
              </a:spcBef>
              <a:spcAft>
                <a:spcPts val="0"/>
              </a:spcAft>
              <a:buNone/>
            </a:pPr>
            <a:r>
              <a:rPr lang="en" sz="1300" b="1" i="1" dirty="0">
                <a:solidFill>
                  <a:schemeClr val="dk1"/>
                </a:solidFill>
                <a:latin typeface="Proxima Nova"/>
                <a:ea typeface="Proxima Nova"/>
                <a:cs typeface="Proxima Nova"/>
                <a:sym typeface="Proxima Nova"/>
              </a:rPr>
              <a:t>T</a:t>
            </a:r>
            <a:r>
              <a:rPr lang="en" sz="1300" b="1" i="1" baseline="-25000" dirty="0">
                <a:solidFill>
                  <a:schemeClr val="dk1"/>
                </a:solidFill>
                <a:latin typeface="Proxima Nova"/>
                <a:ea typeface="Proxima Nova"/>
                <a:cs typeface="Proxima Nova"/>
                <a:sym typeface="Proxima Nova"/>
              </a:rPr>
              <a:t>R</a:t>
            </a:r>
            <a:r>
              <a:rPr lang="en" sz="1300" dirty="0">
                <a:solidFill>
                  <a:schemeClr val="dk1"/>
                </a:solidFill>
                <a:latin typeface="Proxima Nova"/>
                <a:ea typeface="Proxima Nova"/>
                <a:cs typeface="Proxima Nova"/>
                <a:sym typeface="Proxima Nova"/>
              </a:rPr>
              <a:t> - tension in restraining cable </a:t>
            </a:r>
            <a:r>
              <a:rPr lang="en" sz="1300" b="1" dirty="0">
                <a:solidFill>
                  <a:schemeClr val="dk1"/>
                </a:solidFill>
                <a:latin typeface="Proxima Nova"/>
                <a:ea typeface="Proxima Nova"/>
                <a:cs typeface="Proxima Nova"/>
                <a:sym typeface="Proxima Nova"/>
              </a:rPr>
              <a:t>(tunable)</a:t>
            </a:r>
            <a:endParaRPr sz="1300" b="1" dirty="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300" b="1" i="1" dirty="0">
                <a:solidFill>
                  <a:schemeClr val="dk1"/>
                </a:solidFill>
                <a:latin typeface="Proxima Nova"/>
                <a:ea typeface="Proxima Nova"/>
                <a:cs typeface="Proxima Nova"/>
                <a:sym typeface="Proxima Nova"/>
              </a:rPr>
              <a:t>F</a:t>
            </a:r>
            <a:r>
              <a:rPr lang="en" sz="1300" b="1" i="1" baseline="-25000" dirty="0">
                <a:solidFill>
                  <a:schemeClr val="dk1"/>
                </a:solidFill>
                <a:latin typeface="Proxima Nova"/>
                <a:ea typeface="Proxima Nova"/>
                <a:cs typeface="Proxima Nova"/>
                <a:sym typeface="Proxima Nova"/>
              </a:rPr>
              <a:t>2</a:t>
            </a:r>
            <a:r>
              <a:rPr lang="en" sz="1300" dirty="0">
                <a:solidFill>
                  <a:schemeClr val="dk1"/>
                </a:solidFill>
                <a:latin typeface="Proxima Nova"/>
                <a:ea typeface="Proxima Nova"/>
                <a:cs typeface="Proxima Nova"/>
                <a:sym typeface="Proxima Nova"/>
              </a:rPr>
              <a:t> - force due to cable coil in tension</a:t>
            </a:r>
            <a:endParaRPr sz="1300"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300" b="1" i="1" dirty="0">
                <a:solidFill>
                  <a:schemeClr val="dk1"/>
                </a:solidFill>
                <a:latin typeface="Proxima Nova"/>
                <a:ea typeface="Proxima Nova"/>
                <a:cs typeface="Proxima Nova"/>
                <a:sym typeface="Proxima Nova"/>
              </a:rPr>
              <a:t>f</a:t>
            </a:r>
            <a:r>
              <a:rPr lang="en" sz="1300" dirty="0">
                <a:solidFill>
                  <a:schemeClr val="dk1"/>
                </a:solidFill>
                <a:latin typeface="Proxima Nova"/>
                <a:ea typeface="Proxima Nova"/>
                <a:cs typeface="Proxima Nova"/>
                <a:sym typeface="Proxima Nova"/>
              </a:rPr>
              <a:t> - friction</a:t>
            </a:r>
            <a:endParaRPr sz="1300" dirty="0">
              <a:solidFill>
                <a:schemeClr val="dk1"/>
              </a:solidFill>
              <a:latin typeface="Proxima Nova"/>
              <a:ea typeface="Proxima Nova"/>
              <a:cs typeface="Proxima Nova"/>
              <a:sym typeface="Proxima Nova"/>
            </a:endParaRPr>
          </a:p>
        </p:txBody>
      </p:sp>
      <p:grpSp>
        <p:nvGrpSpPr>
          <p:cNvPr id="1383" name="Google Shape;1383;p51"/>
          <p:cNvGrpSpPr/>
          <p:nvPr/>
        </p:nvGrpSpPr>
        <p:grpSpPr>
          <a:xfrm>
            <a:off x="5451275" y="2005775"/>
            <a:ext cx="895650" cy="217500"/>
            <a:chOff x="5451275" y="1858350"/>
            <a:chExt cx="895650" cy="217500"/>
          </a:xfrm>
        </p:grpSpPr>
        <p:cxnSp>
          <p:nvCxnSpPr>
            <p:cNvPr id="1384" name="Google Shape;1384;p51"/>
            <p:cNvCxnSpPr/>
            <p:nvPr/>
          </p:nvCxnSpPr>
          <p:spPr>
            <a:xfrm rot="10800000">
              <a:off x="5761625" y="1966800"/>
              <a:ext cx="585300" cy="600"/>
            </a:xfrm>
            <a:prstGeom prst="straightConnector1">
              <a:avLst/>
            </a:prstGeom>
            <a:noFill/>
            <a:ln w="28575" cap="flat" cmpd="sng">
              <a:solidFill>
                <a:schemeClr val="dk2"/>
              </a:solidFill>
              <a:prstDash val="solid"/>
              <a:round/>
              <a:headEnd type="none" w="med" len="med"/>
              <a:tailEnd type="triangle" w="med" len="med"/>
            </a:ln>
          </p:spPr>
        </p:cxnSp>
        <p:sp>
          <p:nvSpPr>
            <p:cNvPr id="1385" name="Google Shape;1385;p51"/>
            <p:cNvSpPr txBox="1"/>
            <p:nvPr/>
          </p:nvSpPr>
          <p:spPr>
            <a:xfrm>
              <a:off x="5451275" y="1858350"/>
              <a:ext cx="379200" cy="21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i="1"/>
                <a:t>f</a:t>
              </a:r>
              <a:endParaRPr b="1" i="1"/>
            </a:p>
          </p:txBody>
        </p:sp>
      </p:grpSp>
      <p:sp>
        <p:nvSpPr>
          <p:cNvPr id="1386" name="Google Shape;1386;p51"/>
          <p:cNvSpPr txBox="1"/>
          <p:nvPr/>
        </p:nvSpPr>
        <p:spPr>
          <a:xfrm>
            <a:off x="4661300" y="3742650"/>
            <a:ext cx="3933900" cy="9516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Kinematics and energy conservation analysis for unrestrained case yield a deployment time of </a:t>
            </a:r>
            <a:endParaRPr>
              <a:latin typeface="Proxima Nova"/>
              <a:ea typeface="Proxima Nova"/>
              <a:cs typeface="Proxima Nova"/>
              <a:sym typeface="Proxima Nova"/>
            </a:endParaRPr>
          </a:p>
          <a:p>
            <a:pPr marL="0" lvl="0" indent="0" algn="l" rtl="0">
              <a:spcBef>
                <a:spcPts val="0"/>
              </a:spcBef>
              <a:spcAft>
                <a:spcPts val="0"/>
              </a:spcAft>
              <a:buNone/>
            </a:pPr>
            <a:r>
              <a:rPr lang="en">
                <a:latin typeface="Proxima Nova"/>
                <a:ea typeface="Proxima Nova"/>
                <a:cs typeface="Proxima Nova"/>
                <a:sym typeface="Proxima Nova"/>
              </a:rPr>
              <a:t>t = 0.38 s and final speed of v = 4 m/s*</a:t>
            </a:r>
            <a:endParaRPr>
              <a:latin typeface="Proxima Nova"/>
              <a:ea typeface="Proxima Nova"/>
              <a:cs typeface="Proxima Nova"/>
              <a:sym typeface="Proxima Nova"/>
            </a:endParaRPr>
          </a:p>
          <a:p>
            <a:pPr marL="0" lvl="0" indent="457200" algn="l" rtl="0">
              <a:spcBef>
                <a:spcPts val="0"/>
              </a:spcBef>
              <a:spcAft>
                <a:spcPts val="0"/>
              </a:spcAft>
              <a:buNone/>
            </a:pPr>
            <a:r>
              <a:rPr lang="en" b="1">
                <a:latin typeface="Proxima Nova"/>
                <a:ea typeface="Proxima Nova"/>
                <a:cs typeface="Proxima Nova"/>
                <a:sym typeface="Proxima Nova"/>
              </a:rPr>
              <a:t>⇒ Real system will be much slower</a:t>
            </a:r>
            <a:endParaRPr b="1">
              <a:latin typeface="Proxima Nova"/>
              <a:ea typeface="Proxima Nova"/>
              <a:cs typeface="Proxima Nova"/>
              <a:sym typeface="Proxima Nova"/>
            </a:endParaRPr>
          </a:p>
        </p:txBody>
      </p:sp>
      <p:sp>
        <p:nvSpPr>
          <p:cNvPr id="1387" name="Google Shape;1387;p51"/>
          <p:cNvSpPr txBox="1"/>
          <p:nvPr/>
        </p:nvSpPr>
        <p:spPr>
          <a:xfrm>
            <a:off x="5673425" y="83125"/>
            <a:ext cx="3366600" cy="41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*see Nitinol Test backup slides</a:t>
            </a:r>
            <a:endParaRPr sz="1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52"/>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2"/>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2"/>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endParaRPr>
          </a:p>
        </p:txBody>
      </p:sp>
      <p:sp>
        <p:nvSpPr>
          <p:cNvPr id="1395" name="Google Shape;1395;p52"/>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2"/>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397" name="Google Shape;1397;p52"/>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398" name="Google Shape;1398;p52"/>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399" name="Google Shape;1399;p52"/>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400" name="Google Shape;1400;p52"/>
          <p:cNvSpPr/>
          <p:nvPr/>
        </p:nvSpPr>
        <p:spPr>
          <a:xfrm>
            <a:off x="7553599" y="173774"/>
            <a:ext cx="1491000" cy="43824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2"/>
          <p:cNvSpPr/>
          <p:nvPr/>
        </p:nvSpPr>
        <p:spPr>
          <a:xfrm>
            <a:off x="7553609" y="4429877"/>
            <a:ext cx="1491000" cy="1263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2"/>
          <p:cNvSpPr/>
          <p:nvPr/>
        </p:nvSpPr>
        <p:spPr>
          <a:xfrm>
            <a:off x="7553653" y="17883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2"/>
          <p:cNvSpPr/>
          <p:nvPr/>
        </p:nvSpPr>
        <p:spPr>
          <a:xfrm>
            <a:off x="606254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2"/>
          <p:cNvSpPr/>
          <p:nvPr/>
        </p:nvSpPr>
        <p:spPr>
          <a:xfrm>
            <a:off x="6053328" y="172261"/>
            <a:ext cx="1491000" cy="1102200"/>
          </a:xfrm>
          <a:prstGeom prst="rect">
            <a:avLst/>
          </a:prstGeom>
          <a:solidFill>
            <a:srgbClr val="CFB87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2"/>
          <p:cNvSpPr/>
          <p:nvPr/>
        </p:nvSpPr>
        <p:spPr>
          <a:xfrm>
            <a:off x="457149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2"/>
          <p:cNvSpPr/>
          <p:nvPr/>
        </p:nvSpPr>
        <p:spPr>
          <a:xfrm>
            <a:off x="4557413" y="16828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07" name="Google Shape;1407;p52"/>
          <p:cNvCxnSpPr/>
          <p:nvPr/>
        </p:nvCxnSpPr>
        <p:spPr>
          <a:xfrm rot="10800000" flipH="1">
            <a:off x="4557423" y="165391"/>
            <a:ext cx="623100" cy="887700"/>
          </a:xfrm>
          <a:prstGeom prst="straightConnector1">
            <a:avLst/>
          </a:prstGeom>
          <a:noFill/>
          <a:ln w="28575" cap="flat" cmpd="sng">
            <a:solidFill>
              <a:srgbClr val="FFFFFF"/>
            </a:solidFill>
            <a:prstDash val="solid"/>
            <a:round/>
            <a:headEnd type="none" w="med" len="med"/>
            <a:tailEnd type="none" w="med" len="med"/>
          </a:ln>
        </p:spPr>
      </p:cxnSp>
      <p:cxnSp>
        <p:nvCxnSpPr>
          <p:cNvPr id="1408" name="Google Shape;1408;p52"/>
          <p:cNvCxnSpPr/>
          <p:nvPr/>
        </p:nvCxnSpPr>
        <p:spPr>
          <a:xfrm rot="10800000" flipH="1">
            <a:off x="499136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1409" name="Google Shape;1409;p52"/>
          <p:cNvCxnSpPr/>
          <p:nvPr/>
        </p:nvCxnSpPr>
        <p:spPr>
          <a:xfrm rot="10800000" flipH="1">
            <a:off x="4676682" y="168006"/>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1410" name="Google Shape;1410;p52"/>
          <p:cNvCxnSpPr/>
          <p:nvPr/>
        </p:nvCxnSpPr>
        <p:spPr>
          <a:xfrm rot="10800000" flipH="1">
            <a:off x="527805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1411" name="Google Shape;1411;p52"/>
          <p:cNvCxnSpPr/>
          <p:nvPr/>
        </p:nvCxnSpPr>
        <p:spPr>
          <a:xfrm rot="10800000" flipH="1">
            <a:off x="4676682" y="880146"/>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1412" name="Google Shape;1412;p52"/>
          <p:cNvCxnSpPr/>
          <p:nvPr/>
        </p:nvCxnSpPr>
        <p:spPr>
          <a:xfrm>
            <a:off x="4956092" y="899597"/>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1413" name="Google Shape;1413;p52"/>
          <p:cNvCxnSpPr/>
          <p:nvPr/>
        </p:nvCxnSpPr>
        <p:spPr>
          <a:xfrm>
            <a:off x="4676682" y="891246"/>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1414" name="Google Shape;1414;p52"/>
          <p:cNvCxnSpPr/>
          <p:nvPr/>
        </p:nvCxnSpPr>
        <p:spPr>
          <a:xfrm rot="10800000" flipH="1">
            <a:off x="5095797" y="1142333"/>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1415" name="Google Shape;1415;p52"/>
          <p:cNvCxnSpPr/>
          <p:nvPr/>
        </p:nvCxnSpPr>
        <p:spPr>
          <a:xfrm rot="10800000" flipH="1">
            <a:off x="5062947" y="320029"/>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1416" name="Google Shape;1416;p52"/>
          <p:cNvCxnSpPr/>
          <p:nvPr/>
        </p:nvCxnSpPr>
        <p:spPr>
          <a:xfrm>
            <a:off x="5342357" y="339480"/>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1417" name="Google Shape;1417;p52"/>
          <p:cNvCxnSpPr/>
          <p:nvPr/>
        </p:nvCxnSpPr>
        <p:spPr>
          <a:xfrm>
            <a:off x="5062947" y="331129"/>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1418" name="Google Shape;1418;p52"/>
          <p:cNvCxnSpPr/>
          <p:nvPr/>
        </p:nvCxnSpPr>
        <p:spPr>
          <a:xfrm rot="10800000" flipH="1">
            <a:off x="5482062" y="582217"/>
            <a:ext cx="279300" cy="11100"/>
          </a:xfrm>
          <a:prstGeom prst="straightConnector1">
            <a:avLst/>
          </a:prstGeom>
          <a:noFill/>
          <a:ln w="9525" cap="flat" cmpd="sng">
            <a:solidFill>
              <a:srgbClr val="FFFFFF"/>
            </a:solidFill>
            <a:prstDash val="solid"/>
            <a:round/>
            <a:headEnd type="none" w="med" len="med"/>
            <a:tailEnd type="none" w="med" len="med"/>
          </a:ln>
        </p:spPr>
      </p:cxnSp>
      <p:sp>
        <p:nvSpPr>
          <p:cNvPr id="1419" name="Google Shape;1419;p52"/>
          <p:cNvSpPr/>
          <p:nvPr/>
        </p:nvSpPr>
        <p:spPr>
          <a:xfrm>
            <a:off x="3081528" y="182880"/>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2"/>
          <p:cNvSpPr/>
          <p:nvPr/>
        </p:nvSpPr>
        <p:spPr>
          <a:xfrm>
            <a:off x="3072384" y="17883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2"/>
          <p:cNvSpPr/>
          <p:nvPr/>
        </p:nvSpPr>
        <p:spPr>
          <a:xfrm>
            <a:off x="6062578" y="4429877"/>
            <a:ext cx="1491000" cy="126300"/>
          </a:xfrm>
          <a:prstGeom prst="rect">
            <a:avLst/>
          </a:prstGeom>
          <a:solidFill>
            <a:srgbClr val="CFB87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2"/>
          <p:cNvSpPr txBox="1"/>
          <p:nvPr/>
        </p:nvSpPr>
        <p:spPr>
          <a:xfrm>
            <a:off x="7467600" y="1316736"/>
            <a:ext cx="1686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LASP Thermal</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Chamber</a:t>
            </a:r>
            <a:endParaRPr sz="1600">
              <a:solidFill>
                <a:srgbClr val="BBBBBB"/>
              </a:solidFill>
              <a:latin typeface="Proxima Nova Extrabold"/>
              <a:ea typeface="Proxima Nova Extrabold"/>
              <a:cs typeface="Proxima Nova Extrabold"/>
              <a:sym typeface="Proxima Nova Extrabold"/>
            </a:endParaRPr>
          </a:p>
        </p:txBody>
      </p:sp>
      <p:sp>
        <p:nvSpPr>
          <p:cNvPr id="1423" name="Google Shape;1423;p52"/>
          <p:cNvSpPr/>
          <p:nvPr/>
        </p:nvSpPr>
        <p:spPr>
          <a:xfrm>
            <a:off x="158940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2"/>
          <p:cNvSpPr/>
          <p:nvPr/>
        </p:nvSpPr>
        <p:spPr>
          <a:xfrm>
            <a:off x="1604763" y="182913"/>
            <a:ext cx="1481400" cy="1106400"/>
          </a:xfrm>
          <a:prstGeom prst="rect">
            <a:avLst/>
          </a:prstGeom>
          <a:solidFill>
            <a:srgbClr val="B7B7B7"/>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2"/>
          <p:cNvSpPr/>
          <p:nvPr/>
        </p:nvSpPr>
        <p:spPr>
          <a:xfrm>
            <a:off x="9835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2"/>
          <p:cNvSpPr txBox="1"/>
          <p:nvPr/>
        </p:nvSpPr>
        <p:spPr>
          <a:xfrm>
            <a:off x="4544576" y="1318400"/>
            <a:ext cx="14910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Full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Deployment</a:t>
            </a:r>
            <a:endParaRPr sz="1600">
              <a:solidFill>
                <a:srgbClr val="BBBBBB"/>
              </a:solidFill>
              <a:latin typeface="Proxima Nova Extrabold"/>
              <a:ea typeface="Proxima Nova Extrabold"/>
              <a:cs typeface="Proxima Nova Extrabold"/>
              <a:sym typeface="Proxima Nova Extrabold"/>
            </a:endParaRPr>
          </a:p>
        </p:txBody>
      </p:sp>
      <p:sp>
        <p:nvSpPr>
          <p:cNvPr id="1427" name="Google Shape;1427;p52"/>
          <p:cNvSpPr/>
          <p:nvPr/>
        </p:nvSpPr>
        <p:spPr>
          <a:xfrm>
            <a:off x="4571499"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2"/>
          <p:cNvSpPr/>
          <p:nvPr/>
        </p:nvSpPr>
        <p:spPr>
          <a:xfrm>
            <a:off x="3080418"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2"/>
          <p:cNvSpPr/>
          <p:nvPr/>
        </p:nvSpPr>
        <p:spPr>
          <a:xfrm>
            <a:off x="1589390"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2"/>
          <p:cNvSpPr/>
          <p:nvPr/>
        </p:nvSpPr>
        <p:spPr>
          <a:xfrm>
            <a:off x="98335" y="4429877"/>
            <a:ext cx="1491000" cy="126300"/>
          </a:xfrm>
          <a:prstGeom prst="rect">
            <a:avLst/>
          </a:prstGeom>
          <a:solidFill>
            <a:srgbClr val="BBBBBB"/>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2"/>
          <p:cNvSpPr txBox="1"/>
          <p:nvPr/>
        </p:nvSpPr>
        <p:spPr>
          <a:xfrm>
            <a:off x="104200" y="2468880"/>
            <a:ext cx="1418400" cy="17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1432" name="Google Shape;1432;p52"/>
          <p:cNvCxnSpPr/>
          <p:nvPr/>
        </p:nvCxnSpPr>
        <p:spPr>
          <a:xfrm>
            <a:off x="234545"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433" name="Google Shape;1433;p52"/>
          <p:cNvCxnSpPr/>
          <p:nvPr/>
        </p:nvCxnSpPr>
        <p:spPr>
          <a:xfrm>
            <a:off x="1714759"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434" name="Google Shape;1434;p52"/>
          <p:cNvCxnSpPr/>
          <p:nvPr/>
        </p:nvCxnSpPr>
        <p:spPr>
          <a:xfrm>
            <a:off x="3205788"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435" name="Google Shape;1435;p52"/>
          <p:cNvCxnSpPr/>
          <p:nvPr/>
        </p:nvCxnSpPr>
        <p:spPr>
          <a:xfrm>
            <a:off x="4696842"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436" name="Google Shape;1436;p52"/>
          <p:cNvCxnSpPr/>
          <p:nvPr/>
        </p:nvCxnSpPr>
        <p:spPr>
          <a:xfrm>
            <a:off x="6218389" y="2058359"/>
            <a:ext cx="1240200" cy="0"/>
          </a:xfrm>
          <a:prstGeom prst="straightConnector1">
            <a:avLst/>
          </a:prstGeom>
          <a:noFill/>
          <a:ln w="9525" cap="flat" cmpd="sng">
            <a:solidFill>
              <a:srgbClr val="595959"/>
            </a:solidFill>
            <a:prstDash val="solid"/>
            <a:round/>
            <a:headEnd type="none" w="med" len="med"/>
            <a:tailEnd type="none" w="med" len="med"/>
          </a:ln>
        </p:spPr>
      </p:cxnSp>
      <p:sp>
        <p:nvSpPr>
          <p:cNvPr id="1437" name="Google Shape;1437;p52"/>
          <p:cNvSpPr txBox="1"/>
          <p:nvPr/>
        </p:nvSpPr>
        <p:spPr>
          <a:xfrm>
            <a:off x="1625700" y="2468880"/>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1438" name="Google Shape;1438;p52"/>
          <p:cNvCxnSpPr/>
          <p:nvPr/>
        </p:nvCxnSpPr>
        <p:spPr>
          <a:xfrm>
            <a:off x="7732825" y="2059456"/>
            <a:ext cx="1240200" cy="0"/>
          </a:xfrm>
          <a:prstGeom prst="straightConnector1">
            <a:avLst/>
          </a:prstGeom>
          <a:noFill/>
          <a:ln w="9525" cap="flat" cmpd="sng">
            <a:solidFill>
              <a:srgbClr val="595959"/>
            </a:solidFill>
            <a:prstDash val="solid"/>
            <a:round/>
            <a:headEnd type="none" w="med" len="med"/>
            <a:tailEnd type="none" w="med" len="med"/>
          </a:ln>
        </p:spPr>
      </p:cxnSp>
      <p:sp>
        <p:nvSpPr>
          <p:cNvPr id="1439" name="Google Shape;1439;p52"/>
          <p:cNvSpPr txBox="1"/>
          <p:nvPr/>
        </p:nvSpPr>
        <p:spPr>
          <a:xfrm>
            <a:off x="31472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Scheduled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b="1">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b="1">
                <a:solidFill>
                  <a:srgbClr val="BBBBBB"/>
                </a:solidFill>
                <a:latin typeface="Proxima Nova"/>
                <a:ea typeface="Proxima Nova"/>
                <a:cs typeface="Proxima Nova"/>
                <a:sym typeface="Proxima Nova"/>
              </a:rPr>
              <a:t>Processed</a:t>
            </a:r>
            <a:endParaRPr b="1">
              <a:solidFill>
                <a:srgbClr val="BBBBBB"/>
              </a:solidFill>
              <a:latin typeface="Proxima Nova"/>
              <a:ea typeface="Proxima Nova"/>
              <a:cs typeface="Proxima Nova"/>
              <a:sym typeface="Proxima Nova"/>
            </a:endParaRPr>
          </a:p>
        </p:txBody>
      </p:sp>
      <p:sp>
        <p:nvSpPr>
          <p:cNvPr id="1440" name="Google Shape;1440;p52"/>
          <p:cNvSpPr txBox="1"/>
          <p:nvPr/>
        </p:nvSpPr>
        <p:spPr>
          <a:xfrm>
            <a:off x="4696850" y="2465825"/>
            <a:ext cx="1418400" cy="16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1441" name="Google Shape;1441;p52"/>
          <p:cNvSpPr txBox="1"/>
          <p:nvPr/>
        </p:nvSpPr>
        <p:spPr>
          <a:xfrm>
            <a:off x="61293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latin typeface="Proxima Nova"/>
                <a:ea typeface="Proxima Nova"/>
                <a:cs typeface="Proxima Nova"/>
                <a:sym typeface="Proxima Nova"/>
              </a:rPr>
              <a:t>Scheduled</a:t>
            </a:r>
            <a:endParaRPr b="1">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1442" name="Google Shape;1442;p52"/>
          <p:cNvSpPr txBox="1"/>
          <p:nvPr/>
        </p:nvSpPr>
        <p:spPr>
          <a:xfrm>
            <a:off x="7614425"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1443" name="Google Shape;1443;p52"/>
          <p:cNvSpPr txBox="1"/>
          <p:nvPr/>
        </p:nvSpPr>
        <p:spPr>
          <a:xfrm>
            <a:off x="6150638" y="1316736"/>
            <a:ext cx="14184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Mass / </a:t>
            </a:r>
            <a:endParaRPr sz="16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Dimension</a:t>
            </a:r>
            <a:endParaRPr sz="1600">
              <a:latin typeface="Proxima Nova Extrabold"/>
              <a:ea typeface="Proxima Nova Extrabold"/>
              <a:cs typeface="Proxima Nova Extrabold"/>
              <a:sym typeface="Proxima Nova Extrabold"/>
            </a:endParaRPr>
          </a:p>
        </p:txBody>
      </p:sp>
      <p:sp>
        <p:nvSpPr>
          <p:cNvPr id="1444" name="Google Shape;1444;p52"/>
          <p:cNvSpPr/>
          <p:nvPr/>
        </p:nvSpPr>
        <p:spPr>
          <a:xfrm rot="3600779">
            <a:off x="6604897" y="595919"/>
            <a:ext cx="959777" cy="251211"/>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45" name="Google Shape;1445;p52"/>
          <p:cNvCxnSpPr>
            <a:stCxn id="1444" idx="1"/>
          </p:cNvCxnSpPr>
          <p:nvPr/>
        </p:nvCxnSpPr>
        <p:spPr>
          <a:xfrm>
            <a:off x="6844935" y="305874"/>
            <a:ext cx="0" cy="0"/>
          </a:xfrm>
          <a:prstGeom prst="straightConnector1">
            <a:avLst/>
          </a:prstGeom>
          <a:noFill/>
          <a:ln w="9525" cap="flat" cmpd="sng">
            <a:solidFill>
              <a:schemeClr val="dk2"/>
            </a:solidFill>
            <a:prstDash val="solid"/>
            <a:round/>
            <a:headEnd type="none" w="med" len="med"/>
            <a:tailEnd type="none" w="med" len="med"/>
          </a:ln>
        </p:spPr>
      </p:cxnSp>
      <p:cxnSp>
        <p:nvCxnSpPr>
          <p:cNvPr id="1446" name="Google Shape;1446;p52"/>
          <p:cNvCxnSpPr/>
          <p:nvPr/>
        </p:nvCxnSpPr>
        <p:spPr>
          <a:xfrm rot="3568218">
            <a:off x="6910204" y="2873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1447" name="Google Shape;1447;p52"/>
          <p:cNvCxnSpPr/>
          <p:nvPr/>
        </p:nvCxnSpPr>
        <p:spPr>
          <a:xfrm rot="3568218">
            <a:off x="7009228" y="411271"/>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1448" name="Google Shape;1448;p52"/>
          <p:cNvCxnSpPr/>
          <p:nvPr/>
        </p:nvCxnSpPr>
        <p:spPr>
          <a:xfrm rot="3568218">
            <a:off x="7062604" y="5159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1449" name="Google Shape;1449;p52"/>
          <p:cNvCxnSpPr/>
          <p:nvPr/>
        </p:nvCxnSpPr>
        <p:spPr>
          <a:xfrm rot="3568218">
            <a:off x="7146317" y="639798"/>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1450" name="Google Shape;1450;p52"/>
          <p:cNvCxnSpPr/>
          <p:nvPr/>
        </p:nvCxnSpPr>
        <p:spPr>
          <a:xfrm rot="3568218">
            <a:off x="7193668" y="7445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1451" name="Google Shape;1451;p52"/>
          <p:cNvCxnSpPr/>
          <p:nvPr/>
        </p:nvCxnSpPr>
        <p:spPr>
          <a:xfrm rot="3568218">
            <a:off x="7283548" y="868471"/>
            <a:ext cx="13583" cy="137084"/>
          </a:xfrm>
          <a:prstGeom prst="straightConnector1">
            <a:avLst/>
          </a:prstGeom>
          <a:noFill/>
          <a:ln w="28575" cap="flat" cmpd="sng">
            <a:solidFill>
              <a:schemeClr val="lt1"/>
            </a:solidFill>
            <a:prstDash val="solid"/>
            <a:round/>
            <a:headEnd type="none" w="med" len="med"/>
            <a:tailEnd type="none" w="med" len="med"/>
          </a:ln>
        </p:spPr>
      </p:cxnSp>
      <p:sp>
        <p:nvSpPr>
          <p:cNvPr id="1452" name="Google Shape;1452;p52"/>
          <p:cNvSpPr/>
          <p:nvPr/>
        </p:nvSpPr>
        <p:spPr>
          <a:xfrm>
            <a:off x="6175978" y="656418"/>
            <a:ext cx="623100" cy="530400"/>
          </a:xfrm>
          <a:prstGeom prst="trapezoid">
            <a:avLst>
              <a:gd name="adj"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2"/>
          <p:cNvSpPr/>
          <p:nvPr/>
        </p:nvSpPr>
        <p:spPr>
          <a:xfrm>
            <a:off x="6364224" y="475488"/>
            <a:ext cx="279300" cy="360000"/>
          </a:xfrm>
          <a:prstGeom prst="blockArc">
            <a:avLst>
              <a:gd name="adj1" fmla="val 10800000"/>
              <a:gd name="adj2" fmla="val 0"/>
              <a:gd name="adj3"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2"/>
          <p:cNvSpPr/>
          <p:nvPr/>
        </p:nvSpPr>
        <p:spPr>
          <a:xfrm>
            <a:off x="7798231" y="848975"/>
            <a:ext cx="365700" cy="3657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2"/>
          <p:cNvSpPr/>
          <p:nvPr/>
        </p:nvSpPr>
        <p:spPr>
          <a:xfrm rot="-2700000">
            <a:off x="7786688" y="621188"/>
            <a:ext cx="1005840" cy="219456"/>
          </a:xfrm>
          <a:prstGeom prst="flowChartProcess">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2"/>
          <p:cNvSpPr/>
          <p:nvPr/>
        </p:nvSpPr>
        <p:spPr>
          <a:xfrm>
            <a:off x="7815781" y="864636"/>
            <a:ext cx="329100" cy="329100"/>
          </a:xfrm>
          <a:prstGeom prst="ellipse">
            <a:avLst/>
          </a:prstGeom>
          <a:solidFill>
            <a:srgbClr val="BBBBBB"/>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2"/>
          <p:cNvSpPr/>
          <p:nvPr/>
        </p:nvSpPr>
        <p:spPr>
          <a:xfrm>
            <a:off x="8556445" y="242844"/>
            <a:ext cx="219600" cy="2196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2"/>
          <p:cNvSpPr/>
          <p:nvPr/>
        </p:nvSpPr>
        <p:spPr>
          <a:xfrm rot="-2700000">
            <a:off x="7792573" y="633794"/>
            <a:ext cx="1014984" cy="173736"/>
          </a:xfrm>
          <a:prstGeom prst="flowChartProcess">
            <a:avLst/>
          </a:prstGeom>
          <a:solidFill>
            <a:srgbClr val="BBBBBB"/>
          </a:solidFill>
          <a:ln w="2857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9" name="Google Shape;1459;p52"/>
          <p:cNvCxnSpPr/>
          <p:nvPr/>
        </p:nvCxnSpPr>
        <p:spPr>
          <a:xfrm>
            <a:off x="8141322" y="8160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1460" name="Google Shape;1460;p52"/>
          <p:cNvSpPr/>
          <p:nvPr/>
        </p:nvSpPr>
        <p:spPr>
          <a:xfrm>
            <a:off x="3622125" y="1099925"/>
            <a:ext cx="493800" cy="1554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2"/>
          <p:cNvSpPr/>
          <p:nvPr/>
        </p:nvSpPr>
        <p:spPr>
          <a:xfrm>
            <a:off x="3622125" y="713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2"/>
          <p:cNvSpPr/>
          <p:nvPr/>
        </p:nvSpPr>
        <p:spPr>
          <a:xfrm>
            <a:off x="3622125" y="332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63" name="Google Shape;1463;p52"/>
          <p:cNvCxnSpPr/>
          <p:nvPr/>
        </p:nvCxnSpPr>
        <p:spPr>
          <a:xfrm flipH="1">
            <a:off x="3420481" y="4526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464" name="Google Shape;1464;p52"/>
          <p:cNvCxnSpPr/>
          <p:nvPr/>
        </p:nvCxnSpPr>
        <p:spPr>
          <a:xfrm rot="5400000" flipH="1">
            <a:off x="3412931" y="5801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465" name="Google Shape;1465;p52"/>
          <p:cNvCxnSpPr/>
          <p:nvPr/>
        </p:nvCxnSpPr>
        <p:spPr>
          <a:xfrm flipH="1">
            <a:off x="3419190" y="709841"/>
            <a:ext cx="140700" cy="128100"/>
          </a:xfrm>
          <a:prstGeom prst="straightConnector1">
            <a:avLst/>
          </a:prstGeom>
          <a:noFill/>
          <a:ln w="19050" cap="flat" cmpd="sng">
            <a:solidFill>
              <a:schemeClr val="lt1"/>
            </a:solidFill>
            <a:prstDash val="solid"/>
            <a:round/>
            <a:headEnd type="none" w="med" len="med"/>
            <a:tailEnd type="none" w="med" len="med"/>
          </a:ln>
        </p:spPr>
      </p:cxnSp>
      <p:sp>
        <p:nvSpPr>
          <p:cNvPr id="1466" name="Google Shape;1466;p52"/>
          <p:cNvSpPr/>
          <p:nvPr/>
        </p:nvSpPr>
        <p:spPr>
          <a:xfrm>
            <a:off x="97277" y="17318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2"/>
          <p:cNvSpPr/>
          <p:nvPr/>
        </p:nvSpPr>
        <p:spPr>
          <a:xfrm rot="3578380">
            <a:off x="256516" y="511491"/>
            <a:ext cx="1080442" cy="551584"/>
          </a:xfrm>
          <a:custGeom>
            <a:avLst/>
            <a:gdLst/>
            <a:ahLst/>
            <a:cxnLst/>
            <a:rect l="l" t="t" r="r" b="b"/>
            <a:pathLst>
              <a:path w="170123" h="66256" extrusionOk="0">
                <a:moveTo>
                  <a:pt x="0" y="7987"/>
                </a:moveTo>
                <a:cubicBezTo>
                  <a:pt x="781" y="7050"/>
                  <a:pt x="2109" y="3457"/>
                  <a:pt x="4687" y="2363"/>
                </a:cubicBezTo>
                <a:cubicBezTo>
                  <a:pt x="7265" y="1270"/>
                  <a:pt x="12107" y="1114"/>
                  <a:pt x="15466" y="1426"/>
                </a:cubicBezTo>
                <a:cubicBezTo>
                  <a:pt x="18825" y="1739"/>
                  <a:pt x="21871" y="1426"/>
                  <a:pt x="24839" y="4238"/>
                </a:cubicBezTo>
                <a:cubicBezTo>
                  <a:pt x="27807" y="7050"/>
                  <a:pt x="31322" y="13298"/>
                  <a:pt x="33275" y="18297"/>
                </a:cubicBezTo>
                <a:cubicBezTo>
                  <a:pt x="35228" y="23296"/>
                  <a:pt x="35853" y="28842"/>
                  <a:pt x="36556" y="34232"/>
                </a:cubicBezTo>
                <a:cubicBezTo>
                  <a:pt x="37259" y="39622"/>
                  <a:pt x="37962" y="46261"/>
                  <a:pt x="37493" y="50635"/>
                </a:cubicBezTo>
                <a:cubicBezTo>
                  <a:pt x="37024" y="55009"/>
                  <a:pt x="35463" y="57977"/>
                  <a:pt x="33744" y="60476"/>
                </a:cubicBezTo>
                <a:cubicBezTo>
                  <a:pt x="32026" y="62976"/>
                  <a:pt x="29213" y="64929"/>
                  <a:pt x="27182" y="65632"/>
                </a:cubicBezTo>
                <a:cubicBezTo>
                  <a:pt x="25151" y="66335"/>
                  <a:pt x="23199" y="66647"/>
                  <a:pt x="21559" y="64694"/>
                </a:cubicBezTo>
                <a:cubicBezTo>
                  <a:pt x="19919" y="62741"/>
                  <a:pt x="18044" y="58914"/>
                  <a:pt x="17341" y="53915"/>
                </a:cubicBezTo>
                <a:cubicBezTo>
                  <a:pt x="16638" y="48916"/>
                  <a:pt x="16638" y="40636"/>
                  <a:pt x="17341" y="34700"/>
                </a:cubicBezTo>
                <a:cubicBezTo>
                  <a:pt x="18044" y="28764"/>
                  <a:pt x="19450" y="23140"/>
                  <a:pt x="21559" y="18297"/>
                </a:cubicBezTo>
                <a:cubicBezTo>
                  <a:pt x="23668" y="13454"/>
                  <a:pt x="27182" y="8456"/>
                  <a:pt x="29994" y="5644"/>
                </a:cubicBezTo>
                <a:cubicBezTo>
                  <a:pt x="32806" y="2832"/>
                  <a:pt x="35540" y="1973"/>
                  <a:pt x="38430" y="1426"/>
                </a:cubicBezTo>
                <a:cubicBezTo>
                  <a:pt x="41320" y="879"/>
                  <a:pt x="44133" y="723"/>
                  <a:pt x="47335" y="2363"/>
                </a:cubicBezTo>
                <a:cubicBezTo>
                  <a:pt x="50538" y="4003"/>
                  <a:pt x="55224" y="8065"/>
                  <a:pt x="57645" y="11267"/>
                </a:cubicBezTo>
                <a:cubicBezTo>
                  <a:pt x="60066" y="14470"/>
                  <a:pt x="60770" y="17985"/>
                  <a:pt x="61863" y="21578"/>
                </a:cubicBezTo>
                <a:cubicBezTo>
                  <a:pt x="62957" y="25171"/>
                  <a:pt x="63737" y="28218"/>
                  <a:pt x="64206" y="32826"/>
                </a:cubicBezTo>
                <a:cubicBezTo>
                  <a:pt x="64675" y="37435"/>
                  <a:pt x="65066" y="44777"/>
                  <a:pt x="64675" y="49229"/>
                </a:cubicBezTo>
                <a:cubicBezTo>
                  <a:pt x="64285" y="53681"/>
                  <a:pt x="63347" y="56883"/>
                  <a:pt x="61863" y="59539"/>
                </a:cubicBezTo>
                <a:cubicBezTo>
                  <a:pt x="60379" y="62195"/>
                  <a:pt x="57567" y="64616"/>
                  <a:pt x="55770" y="65163"/>
                </a:cubicBezTo>
                <a:cubicBezTo>
                  <a:pt x="53974" y="65710"/>
                  <a:pt x="52412" y="64851"/>
                  <a:pt x="51084" y="62820"/>
                </a:cubicBezTo>
                <a:cubicBezTo>
                  <a:pt x="49756" y="60789"/>
                  <a:pt x="48662" y="56103"/>
                  <a:pt x="47803" y="52978"/>
                </a:cubicBezTo>
                <a:cubicBezTo>
                  <a:pt x="46944" y="49854"/>
                  <a:pt x="45929" y="47979"/>
                  <a:pt x="45929" y="44073"/>
                </a:cubicBezTo>
                <a:cubicBezTo>
                  <a:pt x="45929" y="40168"/>
                  <a:pt x="46710" y="34544"/>
                  <a:pt x="47803" y="29545"/>
                </a:cubicBezTo>
                <a:cubicBezTo>
                  <a:pt x="48897" y="24546"/>
                  <a:pt x="50381" y="18219"/>
                  <a:pt x="52490" y="14079"/>
                </a:cubicBezTo>
                <a:cubicBezTo>
                  <a:pt x="54599" y="9939"/>
                  <a:pt x="58036" y="6815"/>
                  <a:pt x="60457" y="4706"/>
                </a:cubicBezTo>
                <a:cubicBezTo>
                  <a:pt x="62878" y="2597"/>
                  <a:pt x="63894" y="1660"/>
                  <a:pt x="67018" y="1426"/>
                </a:cubicBezTo>
                <a:cubicBezTo>
                  <a:pt x="70142" y="1192"/>
                  <a:pt x="75922" y="1660"/>
                  <a:pt x="79203" y="3300"/>
                </a:cubicBezTo>
                <a:cubicBezTo>
                  <a:pt x="82484" y="4940"/>
                  <a:pt x="84749" y="8221"/>
                  <a:pt x="86702" y="11267"/>
                </a:cubicBezTo>
                <a:cubicBezTo>
                  <a:pt x="88655" y="14313"/>
                  <a:pt x="89592" y="17048"/>
                  <a:pt x="90920" y="21578"/>
                </a:cubicBezTo>
                <a:cubicBezTo>
                  <a:pt x="92248" y="26109"/>
                  <a:pt x="94279" y="33217"/>
                  <a:pt x="94669" y="38450"/>
                </a:cubicBezTo>
                <a:cubicBezTo>
                  <a:pt x="95060" y="43683"/>
                  <a:pt x="94044" y="48995"/>
                  <a:pt x="93263" y="52978"/>
                </a:cubicBezTo>
                <a:cubicBezTo>
                  <a:pt x="92482" y="56962"/>
                  <a:pt x="91622" y="60164"/>
                  <a:pt x="89982" y="62351"/>
                </a:cubicBezTo>
                <a:cubicBezTo>
                  <a:pt x="88342" y="64538"/>
                  <a:pt x="85842" y="66725"/>
                  <a:pt x="83421" y="66100"/>
                </a:cubicBezTo>
                <a:cubicBezTo>
                  <a:pt x="81000" y="65475"/>
                  <a:pt x="77094" y="62117"/>
                  <a:pt x="75454" y="58602"/>
                </a:cubicBezTo>
                <a:cubicBezTo>
                  <a:pt x="73814" y="55087"/>
                  <a:pt x="73657" y="49620"/>
                  <a:pt x="73579" y="45011"/>
                </a:cubicBezTo>
                <a:cubicBezTo>
                  <a:pt x="73501" y="40403"/>
                  <a:pt x="73735" y="36263"/>
                  <a:pt x="74985" y="30951"/>
                </a:cubicBezTo>
                <a:cubicBezTo>
                  <a:pt x="76235" y="25640"/>
                  <a:pt x="78266" y="17907"/>
                  <a:pt x="81078" y="13142"/>
                </a:cubicBezTo>
                <a:cubicBezTo>
                  <a:pt x="83890" y="8377"/>
                  <a:pt x="88186" y="4238"/>
                  <a:pt x="91857" y="2363"/>
                </a:cubicBezTo>
                <a:cubicBezTo>
                  <a:pt x="95528" y="488"/>
                  <a:pt x="99746" y="957"/>
                  <a:pt x="103105" y="1894"/>
                </a:cubicBezTo>
                <a:cubicBezTo>
                  <a:pt x="106464" y="2831"/>
                  <a:pt x="109432" y="5331"/>
                  <a:pt x="112009" y="7987"/>
                </a:cubicBezTo>
                <a:cubicBezTo>
                  <a:pt x="114587" y="10643"/>
                  <a:pt x="117008" y="14783"/>
                  <a:pt x="118570" y="17829"/>
                </a:cubicBezTo>
                <a:cubicBezTo>
                  <a:pt x="120132" y="20875"/>
                  <a:pt x="120523" y="22359"/>
                  <a:pt x="121382" y="26264"/>
                </a:cubicBezTo>
                <a:cubicBezTo>
                  <a:pt x="122241" y="30169"/>
                  <a:pt x="123726" y="36496"/>
                  <a:pt x="123726" y="41261"/>
                </a:cubicBezTo>
                <a:cubicBezTo>
                  <a:pt x="123726" y="46026"/>
                  <a:pt x="122398" y="51182"/>
                  <a:pt x="121382" y="54853"/>
                </a:cubicBezTo>
                <a:cubicBezTo>
                  <a:pt x="120367" y="58524"/>
                  <a:pt x="119664" y="61648"/>
                  <a:pt x="117633" y="63288"/>
                </a:cubicBezTo>
                <a:cubicBezTo>
                  <a:pt x="115602" y="64928"/>
                  <a:pt x="111540" y="66022"/>
                  <a:pt x="109197" y="64694"/>
                </a:cubicBezTo>
                <a:cubicBezTo>
                  <a:pt x="106854" y="63366"/>
                  <a:pt x="104510" y="59695"/>
                  <a:pt x="103573" y="55321"/>
                </a:cubicBezTo>
                <a:cubicBezTo>
                  <a:pt x="102636" y="50947"/>
                  <a:pt x="103026" y="43996"/>
                  <a:pt x="103573" y="38450"/>
                </a:cubicBezTo>
                <a:cubicBezTo>
                  <a:pt x="104120" y="32904"/>
                  <a:pt x="104901" y="27359"/>
                  <a:pt x="106854" y="22047"/>
                </a:cubicBezTo>
                <a:cubicBezTo>
                  <a:pt x="108807" y="16736"/>
                  <a:pt x="111619" y="10252"/>
                  <a:pt x="115290" y="6581"/>
                </a:cubicBezTo>
                <a:cubicBezTo>
                  <a:pt x="118961" y="2910"/>
                  <a:pt x="124819" y="98"/>
                  <a:pt x="128881" y="20"/>
                </a:cubicBezTo>
                <a:cubicBezTo>
                  <a:pt x="132943" y="-58"/>
                  <a:pt x="136458" y="2832"/>
                  <a:pt x="139660" y="6112"/>
                </a:cubicBezTo>
                <a:cubicBezTo>
                  <a:pt x="142863" y="9393"/>
                  <a:pt x="146065" y="15173"/>
                  <a:pt x="148096" y="19703"/>
                </a:cubicBezTo>
                <a:cubicBezTo>
                  <a:pt x="150127" y="24233"/>
                  <a:pt x="151298" y="28139"/>
                  <a:pt x="151845" y="33294"/>
                </a:cubicBezTo>
                <a:cubicBezTo>
                  <a:pt x="152392" y="38449"/>
                  <a:pt x="152079" y="45948"/>
                  <a:pt x="151376" y="50635"/>
                </a:cubicBezTo>
                <a:cubicBezTo>
                  <a:pt x="150673" y="55322"/>
                  <a:pt x="149658" y="58915"/>
                  <a:pt x="147627" y="61414"/>
                </a:cubicBezTo>
                <a:cubicBezTo>
                  <a:pt x="145596" y="63914"/>
                  <a:pt x="141534" y="66413"/>
                  <a:pt x="139191" y="65632"/>
                </a:cubicBezTo>
                <a:cubicBezTo>
                  <a:pt x="136848" y="64851"/>
                  <a:pt x="134582" y="61257"/>
                  <a:pt x="133567" y="56727"/>
                </a:cubicBezTo>
                <a:cubicBezTo>
                  <a:pt x="132552" y="52197"/>
                  <a:pt x="132630" y="44621"/>
                  <a:pt x="133099" y="38450"/>
                </a:cubicBezTo>
                <a:cubicBezTo>
                  <a:pt x="133568" y="32279"/>
                  <a:pt x="134348" y="25405"/>
                  <a:pt x="136379" y="19703"/>
                </a:cubicBezTo>
                <a:cubicBezTo>
                  <a:pt x="138410" y="14001"/>
                  <a:pt x="142472" y="7284"/>
                  <a:pt x="145284" y="4238"/>
                </a:cubicBezTo>
                <a:cubicBezTo>
                  <a:pt x="148096" y="1192"/>
                  <a:pt x="150595" y="1895"/>
                  <a:pt x="153251" y="1426"/>
                </a:cubicBezTo>
                <a:cubicBezTo>
                  <a:pt x="155907" y="957"/>
                  <a:pt x="158406" y="411"/>
                  <a:pt x="161218" y="1426"/>
                </a:cubicBezTo>
                <a:cubicBezTo>
                  <a:pt x="164030" y="2441"/>
                  <a:pt x="168639" y="6503"/>
                  <a:pt x="170123" y="7518"/>
                </a:cubicBezTo>
              </a:path>
            </a:pathLst>
          </a:custGeom>
          <a:noFill/>
          <a:ln w="28575" cap="flat" cmpd="sng">
            <a:solidFill>
              <a:schemeClr val="lt1"/>
            </a:solidFill>
            <a:prstDash val="solid"/>
            <a:round/>
            <a:headEnd type="none" w="med" len="med"/>
            <a:tailEnd type="none" w="med" len="med"/>
          </a:ln>
        </p:spPr>
      </p:sp>
      <p:cxnSp>
        <p:nvCxnSpPr>
          <p:cNvPr id="1468" name="Google Shape;1468;p52"/>
          <p:cNvCxnSpPr/>
          <p:nvPr/>
        </p:nvCxnSpPr>
        <p:spPr>
          <a:xfrm rot="5400000" flipH="1">
            <a:off x="3412931" y="836213"/>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469" name="Google Shape;1469;p52"/>
          <p:cNvCxnSpPr/>
          <p:nvPr/>
        </p:nvCxnSpPr>
        <p:spPr>
          <a:xfrm flipH="1">
            <a:off x="3301648" y="456563"/>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1470" name="Google Shape;1470;p52"/>
          <p:cNvCxnSpPr/>
          <p:nvPr/>
        </p:nvCxnSpPr>
        <p:spPr>
          <a:xfrm rot="5400000" flipH="1">
            <a:off x="3295895" y="582109"/>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471" name="Google Shape;1471;p52"/>
          <p:cNvCxnSpPr/>
          <p:nvPr/>
        </p:nvCxnSpPr>
        <p:spPr>
          <a:xfrm flipH="1">
            <a:off x="3300318" y="71371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1472" name="Google Shape;1472;p52"/>
          <p:cNvCxnSpPr/>
          <p:nvPr/>
        </p:nvCxnSpPr>
        <p:spPr>
          <a:xfrm rot="5400000" flipH="1">
            <a:off x="3295895" y="838138"/>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473" name="Google Shape;1473;p52"/>
          <p:cNvCxnSpPr/>
          <p:nvPr/>
        </p:nvCxnSpPr>
        <p:spPr>
          <a:xfrm rot="10800000" flipH="1">
            <a:off x="4168998" y="8475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474" name="Google Shape;1474;p52"/>
          <p:cNvCxnSpPr/>
          <p:nvPr/>
        </p:nvCxnSpPr>
        <p:spPr>
          <a:xfrm rot="-5400000" flipH="1">
            <a:off x="4176548" y="7200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475" name="Google Shape;1475;p52"/>
          <p:cNvCxnSpPr/>
          <p:nvPr/>
        </p:nvCxnSpPr>
        <p:spPr>
          <a:xfrm rot="10800000" flipH="1">
            <a:off x="4170289" y="588028"/>
            <a:ext cx="140700" cy="128100"/>
          </a:xfrm>
          <a:prstGeom prst="straightConnector1">
            <a:avLst/>
          </a:prstGeom>
          <a:noFill/>
          <a:ln w="19050" cap="flat" cmpd="sng">
            <a:solidFill>
              <a:schemeClr val="lt1"/>
            </a:solidFill>
            <a:prstDash val="solid"/>
            <a:round/>
            <a:headEnd type="none" w="med" len="med"/>
            <a:tailEnd type="none" w="med" len="med"/>
          </a:ln>
        </p:spPr>
      </p:cxnSp>
      <p:cxnSp>
        <p:nvCxnSpPr>
          <p:cNvPr id="1476" name="Google Shape;1476;p52"/>
          <p:cNvCxnSpPr/>
          <p:nvPr/>
        </p:nvCxnSpPr>
        <p:spPr>
          <a:xfrm rot="-5400000" flipH="1">
            <a:off x="4176548" y="464056"/>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477" name="Google Shape;1477;p52"/>
          <p:cNvCxnSpPr/>
          <p:nvPr/>
        </p:nvCxnSpPr>
        <p:spPr>
          <a:xfrm rot="10800000" flipH="1">
            <a:off x="4283631" y="843706"/>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1478" name="Google Shape;1478;p52"/>
          <p:cNvCxnSpPr/>
          <p:nvPr/>
        </p:nvCxnSpPr>
        <p:spPr>
          <a:xfrm rot="-5400000" flipH="1">
            <a:off x="4293584" y="714260"/>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479" name="Google Shape;1479;p52"/>
          <p:cNvCxnSpPr/>
          <p:nvPr/>
        </p:nvCxnSpPr>
        <p:spPr>
          <a:xfrm rot="10800000" flipH="1">
            <a:off x="4284961" y="58414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1480" name="Google Shape;1480;p52"/>
          <p:cNvCxnSpPr/>
          <p:nvPr/>
        </p:nvCxnSpPr>
        <p:spPr>
          <a:xfrm rot="-5400000" flipH="1">
            <a:off x="4293584" y="458231"/>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481" name="Google Shape;1481;p52"/>
          <p:cNvCxnSpPr/>
          <p:nvPr/>
        </p:nvCxnSpPr>
        <p:spPr>
          <a:xfrm>
            <a:off x="8254693" y="6909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1482" name="Google Shape;1482;p52"/>
          <p:cNvCxnSpPr/>
          <p:nvPr/>
        </p:nvCxnSpPr>
        <p:spPr>
          <a:xfrm>
            <a:off x="8492437" y="4623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1483" name="Google Shape;1483;p52"/>
          <p:cNvCxnSpPr/>
          <p:nvPr/>
        </p:nvCxnSpPr>
        <p:spPr>
          <a:xfrm>
            <a:off x="8369922" y="5874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1484" name="Google Shape;1484;p5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1485" name="Google Shape;1485;p52"/>
          <p:cNvSpPr txBox="1"/>
          <p:nvPr/>
        </p:nvSpPr>
        <p:spPr>
          <a:xfrm>
            <a:off x="100550" y="1316725"/>
            <a:ext cx="1491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Cable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Routing</a:t>
            </a:r>
            <a:endParaRPr sz="1600">
              <a:solidFill>
                <a:srgbClr val="BBBBBB"/>
              </a:solidFill>
              <a:latin typeface="Proxima Nova Extrabold"/>
              <a:ea typeface="Proxima Nova Extrabold"/>
              <a:cs typeface="Proxima Nova Extrabold"/>
              <a:sym typeface="Proxima Nova Extrabold"/>
            </a:endParaRPr>
          </a:p>
        </p:txBody>
      </p:sp>
      <p:sp>
        <p:nvSpPr>
          <p:cNvPr id="1486" name="Google Shape;1486;p52"/>
          <p:cNvSpPr txBox="1"/>
          <p:nvPr/>
        </p:nvSpPr>
        <p:spPr>
          <a:xfrm>
            <a:off x="1554800" y="1316736"/>
            <a:ext cx="16116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Launch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Environment</a:t>
            </a:r>
            <a:endParaRPr sz="1600">
              <a:solidFill>
                <a:srgbClr val="BBBBBB"/>
              </a:solidFill>
              <a:latin typeface="Proxima Nova Extrabold"/>
              <a:ea typeface="Proxima Nova Extrabold"/>
              <a:cs typeface="Proxima Nova Extrabold"/>
              <a:sym typeface="Proxima Nova Extrabold"/>
            </a:endParaRPr>
          </a:p>
        </p:txBody>
      </p:sp>
      <p:sp>
        <p:nvSpPr>
          <p:cNvPr id="1487" name="Google Shape;1487;p52"/>
          <p:cNvSpPr txBox="1"/>
          <p:nvPr/>
        </p:nvSpPr>
        <p:spPr>
          <a:xfrm>
            <a:off x="3141850" y="1316736"/>
            <a:ext cx="14184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Resonant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Frequency </a:t>
            </a:r>
            <a:endParaRPr sz="1600">
              <a:solidFill>
                <a:srgbClr val="BBBBBB"/>
              </a:solidFill>
              <a:latin typeface="Proxima Nova Extrabold"/>
              <a:ea typeface="Proxima Nova Extrabold"/>
              <a:cs typeface="Proxima Nova Extrabold"/>
              <a:sym typeface="Proxima Nova Extrabold"/>
            </a:endParaRPr>
          </a:p>
        </p:txBody>
      </p:sp>
      <p:sp>
        <p:nvSpPr>
          <p:cNvPr id="1488" name="Google Shape;1488;p52"/>
          <p:cNvSpPr/>
          <p:nvPr/>
        </p:nvSpPr>
        <p:spPr>
          <a:xfrm rot="-113499">
            <a:off x="1889187" y="588445"/>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2"/>
          <p:cNvSpPr/>
          <p:nvPr/>
        </p:nvSpPr>
        <p:spPr>
          <a:xfrm rot="10686501">
            <a:off x="2249500" y="870910"/>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2"/>
          <p:cNvSpPr/>
          <p:nvPr/>
        </p:nvSpPr>
        <p:spPr>
          <a:xfrm rot="2272146">
            <a:off x="2450536" y="253724"/>
            <a:ext cx="461411" cy="276147"/>
          </a:xfrm>
          <a:prstGeom prst="flowChartExtra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2"/>
          <p:cNvSpPr/>
          <p:nvPr/>
        </p:nvSpPr>
        <p:spPr>
          <a:xfrm rot="-2870427">
            <a:off x="2057490" y="458223"/>
            <a:ext cx="711404" cy="457046"/>
          </a:xfrm>
          <a:prstGeom prst="flowChartDisplay">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2"/>
          <p:cNvSpPr/>
          <p:nvPr/>
        </p:nvSpPr>
        <p:spPr>
          <a:xfrm>
            <a:off x="2406445" y="503731"/>
            <a:ext cx="183000" cy="171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2"/>
          <p:cNvSpPr/>
          <p:nvPr/>
        </p:nvSpPr>
        <p:spPr>
          <a:xfrm>
            <a:off x="2040104" y="770255"/>
            <a:ext cx="327325" cy="333936"/>
          </a:xfrm>
          <a:custGeom>
            <a:avLst/>
            <a:gdLst/>
            <a:ahLst/>
            <a:cxnLst/>
            <a:rect l="l" t="t" r="r" b="b"/>
            <a:pathLst>
              <a:path w="13093" h="14414" extrusionOk="0">
                <a:moveTo>
                  <a:pt x="3916" y="0"/>
                </a:moveTo>
                <a:cubicBezTo>
                  <a:pt x="2531" y="1732"/>
                  <a:pt x="-967" y="3851"/>
                  <a:pt x="364" y="5625"/>
                </a:cubicBezTo>
                <a:cubicBezTo>
                  <a:pt x="838" y="6256"/>
                  <a:pt x="2101" y="5151"/>
                  <a:pt x="2732" y="5625"/>
                </a:cubicBezTo>
                <a:cubicBezTo>
                  <a:pt x="3730" y="6374"/>
                  <a:pt x="432" y="8619"/>
                  <a:pt x="1548" y="9177"/>
                </a:cubicBezTo>
                <a:cubicBezTo>
                  <a:pt x="2640" y="9723"/>
                  <a:pt x="4085" y="7612"/>
                  <a:pt x="5101" y="8289"/>
                </a:cubicBezTo>
                <a:cubicBezTo>
                  <a:pt x="6277" y="9072"/>
                  <a:pt x="2877" y="10797"/>
                  <a:pt x="3324" y="12137"/>
                </a:cubicBezTo>
                <a:cubicBezTo>
                  <a:pt x="3765" y="13461"/>
                  <a:pt x="6352" y="10708"/>
                  <a:pt x="7469" y="11545"/>
                </a:cubicBezTo>
                <a:cubicBezTo>
                  <a:pt x="8184" y="12081"/>
                  <a:pt x="6325" y="13926"/>
                  <a:pt x="7173" y="14209"/>
                </a:cubicBezTo>
                <a:cubicBezTo>
                  <a:pt x="9630" y="15028"/>
                  <a:pt x="11262" y="11008"/>
                  <a:pt x="13093" y="9177"/>
                </a:cubicBezTo>
              </a:path>
            </a:pathLst>
          </a:custGeom>
          <a:noFill/>
          <a:ln w="19050" cap="flat" cmpd="sng">
            <a:solidFill>
              <a:schemeClr val="lt1"/>
            </a:solidFill>
            <a:prstDash val="solid"/>
            <a:round/>
            <a:headEnd type="none" w="med" len="med"/>
            <a:tailEnd type="none" w="med" len="med"/>
          </a:ln>
        </p:spPr>
      </p:sp>
      <p:sp>
        <p:nvSpPr>
          <p:cNvPr id="1494" name="Google Shape;1494;p52"/>
          <p:cNvSpPr/>
          <p:nvPr/>
        </p:nvSpPr>
        <p:spPr>
          <a:xfrm>
            <a:off x="2269895" y="639566"/>
            <a:ext cx="183000" cy="171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53"/>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500" name="Google Shape;1500;p53"/>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501" name="Google Shape;1501;p53"/>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1502" name="Google Shape;1502;p53"/>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503" name="Google Shape;1503;p53"/>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Elements and Updates</a:t>
            </a:r>
            <a:endParaRPr sz="1200">
              <a:latin typeface="Proxima Nova"/>
              <a:ea typeface="Proxima Nova"/>
              <a:cs typeface="Proxima Nova"/>
              <a:sym typeface="Proxima Nova"/>
            </a:endParaRPr>
          </a:p>
        </p:txBody>
      </p:sp>
      <p:sp>
        <p:nvSpPr>
          <p:cNvPr id="1504" name="Google Shape;1504;p53"/>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Project Schedule</a:t>
            </a:r>
            <a:endParaRPr sz="1200">
              <a:latin typeface="Proxima Nova"/>
              <a:ea typeface="Proxima Nova"/>
              <a:cs typeface="Proxima Nova"/>
              <a:sym typeface="Proxima Nova"/>
            </a:endParaRPr>
          </a:p>
        </p:txBody>
      </p:sp>
      <p:sp>
        <p:nvSpPr>
          <p:cNvPr id="1505" name="Google Shape;1505;p53"/>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Budget</a:t>
            </a:r>
            <a:endParaRPr sz="1200">
              <a:latin typeface="Proxima Nova"/>
              <a:ea typeface="Proxima Nova"/>
              <a:cs typeface="Proxima Nova"/>
              <a:sym typeface="Proxima Nova"/>
            </a:endParaRPr>
          </a:p>
        </p:txBody>
      </p:sp>
      <p:sp>
        <p:nvSpPr>
          <p:cNvPr id="1506" name="Google Shape;1506;p53"/>
          <p:cNvSpPr txBox="1"/>
          <p:nvPr/>
        </p:nvSpPr>
        <p:spPr>
          <a:xfrm>
            <a:off x="105000" y="66300"/>
            <a:ext cx="37884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Mass/Dimension Test</a:t>
            </a:r>
            <a:endParaRPr sz="2800">
              <a:latin typeface="Proxima Nova"/>
              <a:ea typeface="Proxima Nova"/>
              <a:cs typeface="Proxima Nova"/>
              <a:sym typeface="Proxima Nova"/>
            </a:endParaRPr>
          </a:p>
        </p:txBody>
      </p:sp>
      <p:sp>
        <p:nvSpPr>
          <p:cNvPr id="1507" name="Google Shape;1507;p53"/>
          <p:cNvSpPr txBox="1"/>
          <p:nvPr/>
        </p:nvSpPr>
        <p:spPr>
          <a:xfrm>
            <a:off x="102750" y="738438"/>
            <a:ext cx="89385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Motivation - </a:t>
            </a:r>
            <a:r>
              <a:rPr lang="en" b="1">
                <a:solidFill>
                  <a:schemeClr val="dk1"/>
                </a:solidFill>
                <a:highlight>
                  <a:srgbClr val="FFFFFF"/>
                </a:highlight>
                <a:latin typeface="Proxima Nova"/>
                <a:ea typeface="Proxima Nova"/>
                <a:cs typeface="Proxima Nova"/>
                <a:sym typeface="Proxima Nova"/>
              </a:rPr>
              <a:t>Verify that the physical characteristics of the undeployed boom assembly fit within the </a:t>
            </a:r>
            <a:endParaRPr b="1">
              <a:solidFill>
                <a:schemeClr val="dk1"/>
              </a:solidFill>
              <a:highlight>
                <a:srgbClr val="FFFFFF"/>
              </a:highlight>
              <a:latin typeface="Proxima Nova"/>
              <a:ea typeface="Proxima Nova"/>
              <a:cs typeface="Proxima Nova"/>
              <a:sym typeface="Proxima Nova"/>
            </a:endParaRPr>
          </a:p>
          <a:p>
            <a:pPr marL="914400" lvl="0" indent="0" algn="l" rtl="0">
              <a:spcBef>
                <a:spcPts val="0"/>
              </a:spcBef>
              <a:spcAft>
                <a:spcPts val="0"/>
              </a:spcAft>
              <a:buNone/>
            </a:pPr>
            <a:r>
              <a:rPr lang="en" b="1">
                <a:solidFill>
                  <a:schemeClr val="dk1"/>
                </a:solidFill>
                <a:highlight>
                  <a:srgbClr val="FFFFFF"/>
                </a:highlight>
                <a:latin typeface="Proxima Nova"/>
                <a:ea typeface="Proxima Nova"/>
                <a:cs typeface="Proxima Nova"/>
                <a:sym typeface="Proxima Nova"/>
              </a:rPr>
              <a:t>   given requirements</a:t>
            </a:r>
            <a:r>
              <a:rPr lang="en" b="1">
                <a:latin typeface="Proxima Nova"/>
                <a:ea typeface="Proxima Nova"/>
                <a:cs typeface="Proxima Nova"/>
                <a:sym typeface="Proxima Nova"/>
              </a:rPr>
              <a:t>.</a:t>
            </a:r>
            <a:endParaRPr b="1">
              <a:latin typeface="Proxima Nova"/>
              <a:ea typeface="Proxima Nova"/>
              <a:cs typeface="Proxima Nova"/>
              <a:sym typeface="Proxima Nova"/>
            </a:endParaRPr>
          </a:p>
        </p:txBody>
      </p:sp>
      <p:sp>
        <p:nvSpPr>
          <p:cNvPr id="1508" name="Google Shape;1508;p53"/>
          <p:cNvSpPr/>
          <p:nvPr/>
        </p:nvSpPr>
        <p:spPr>
          <a:xfrm>
            <a:off x="5221224" y="1298448"/>
            <a:ext cx="3822300" cy="399300"/>
          </a:xfrm>
          <a:prstGeom prst="rect">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Proxima Nova"/>
                <a:ea typeface="Proxima Nova"/>
                <a:cs typeface="Proxima Nova"/>
                <a:sym typeface="Proxima Nova"/>
              </a:rPr>
              <a:t>Requirements Under Test</a:t>
            </a:r>
            <a:endParaRPr sz="1600">
              <a:latin typeface="Proxima Nova"/>
              <a:ea typeface="Proxima Nova"/>
              <a:cs typeface="Proxima Nova"/>
              <a:sym typeface="Proxima Nova"/>
            </a:endParaRPr>
          </a:p>
        </p:txBody>
      </p:sp>
      <p:sp>
        <p:nvSpPr>
          <p:cNvPr id="1509" name="Google Shape;1509;p53"/>
          <p:cNvSpPr/>
          <p:nvPr/>
        </p:nvSpPr>
        <p:spPr>
          <a:xfrm>
            <a:off x="5221488" y="1697727"/>
            <a:ext cx="8334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Proxima Nova"/>
                <a:ea typeface="Proxima Nova"/>
                <a:cs typeface="Proxima Nova"/>
                <a:sym typeface="Proxima Nova"/>
              </a:rPr>
              <a:t>DR_3.1</a:t>
            </a:r>
            <a:endParaRPr sz="1500">
              <a:latin typeface="Proxima Nova"/>
              <a:ea typeface="Proxima Nova"/>
              <a:cs typeface="Proxima Nova"/>
              <a:sym typeface="Proxima Nova"/>
            </a:endParaRPr>
          </a:p>
        </p:txBody>
      </p:sp>
      <p:sp>
        <p:nvSpPr>
          <p:cNvPr id="1510" name="Google Shape;1510;p53"/>
          <p:cNvSpPr/>
          <p:nvPr/>
        </p:nvSpPr>
        <p:spPr>
          <a:xfrm>
            <a:off x="6053098" y="1697727"/>
            <a:ext cx="29901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Proxima Nova"/>
                <a:ea typeface="Proxima Nova"/>
                <a:cs typeface="Proxima Nova"/>
                <a:sym typeface="Proxima Nova"/>
              </a:rPr>
              <a:t>Stow with a length less than or equal to </a:t>
            </a:r>
            <a:endParaRPr sz="1100">
              <a:latin typeface="Proxima Nova"/>
              <a:ea typeface="Proxima Nova"/>
              <a:cs typeface="Proxima Nova"/>
              <a:sym typeface="Proxima Nova"/>
            </a:endParaRPr>
          </a:p>
          <a:p>
            <a:pPr marL="0" lvl="0" indent="0" algn="ctr" rtl="0">
              <a:spcBef>
                <a:spcPts val="0"/>
              </a:spcBef>
              <a:spcAft>
                <a:spcPts val="0"/>
              </a:spcAft>
              <a:buNone/>
            </a:pPr>
            <a:r>
              <a:rPr lang="en" sz="1100">
                <a:latin typeface="Proxima Nova"/>
                <a:ea typeface="Proxima Nova"/>
                <a:cs typeface="Proxima Nova"/>
                <a:sym typeface="Proxima Nova"/>
              </a:rPr>
              <a:t>15 cm, including instrument</a:t>
            </a:r>
            <a:endParaRPr sz="1100">
              <a:latin typeface="Proxima Nova"/>
              <a:ea typeface="Proxima Nova"/>
              <a:cs typeface="Proxima Nova"/>
              <a:sym typeface="Proxima Nova"/>
            </a:endParaRPr>
          </a:p>
        </p:txBody>
      </p:sp>
      <p:sp>
        <p:nvSpPr>
          <p:cNvPr id="1511" name="Google Shape;1511;p53"/>
          <p:cNvSpPr/>
          <p:nvPr/>
        </p:nvSpPr>
        <p:spPr>
          <a:xfrm>
            <a:off x="5221488" y="2184520"/>
            <a:ext cx="8334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Proxima Nova"/>
                <a:ea typeface="Proxima Nova"/>
                <a:cs typeface="Proxima Nova"/>
                <a:sym typeface="Proxima Nova"/>
              </a:rPr>
              <a:t>DR_3.2</a:t>
            </a:r>
            <a:endParaRPr sz="1500">
              <a:latin typeface="Proxima Nova"/>
              <a:ea typeface="Proxima Nova"/>
              <a:cs typeface="Proxima Nova"/>
              <a:sym typeface="Proxima Nova"/>
            </a:endParaRPr>
          </a:p>
        </p:txBody>
      </p:sp>
      <p:sp>
        <p:nvSpPr>
          <p:cNvPr id="1512" name="Google Shape;1512;p53"/>
          <p:cNvSpPr/>
          <p:nvPr/>
        </p:nvSpPr>
        <p:spPr>
          <a:xfrm>
            <a:off x="6053098" y="2184520"/>
            <a:ext cx="29901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Proxima Nova"/>
                <a:ea typeface="Proxima Nova"/>
                <a:cs typeface="Proxima Nova"/>
                <a:sym typeface="Proxima Nova"/>
              </a:rPr>
              <a:t>Stow with a height less than or equal to </a:t>
            </a:r>
            <a:endParaRPr sz="1100">
              <a:latin typeface="Proxima Nova"/>
              <a:ea typeface="Proxima Nova"/>
              <a:cs typeface="Proxima Nova"/>
              <a:sym typeface="Proxima Nova"/>
            </a:endParaRPr>
          </a:p>
          <a:p>
            <a:pPr marL="0" lvl="0" indent="0" algn="ctr" rtl="0">
              <a:spcBef>
                <a:spcPts val="0"/>
              </a:spcBef>
              <a:spcAft>
                <a:spcPts val="0"/>
              </a:spcAft>
              <a:buNone/>
            </a:pPr>
            <a:r>
              <a:rPr lang="en" sz="1100">
                <a:latin typeface="Proxima Nova"/>
                <a:ea typeface="Proxima Nova"/>
                <a:cs typeface="Proxima Nova"/>
                <a:sym typeface="Proxima Nova"/>
              </a:rPr>
              <a:t>10 cm, including instrument</a:t>
            </a:r>
            <a:endParaRPr sz="1100">
              <a:latin typeface="Proxima Nova"/>
              <a:ea typeface="Proxima Nova"/>
              <a:cs typeface="Proxima Nova"/>
              <a:sym typeface="Proxima Nova"/>
            </a:endParaRPr>
          </a:p>
        </p:txBody>
      </p:sp>
      <p:sp>
        <p:nvSpPr>
          <p:cNvPr id="1513" name="Google Shape;1513;p53"/>
          <p:cNvSpPr/>
          <p:nvPr/>
        </p:nvSpPr>
        <p:spPr>
          <a:xfrm>
            <a:off x="5221488" y="2671340"/>
            <a:ext cx="8334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Proxima Nova"/>
                <a:ea typeface="Proxima Nova"/>
                <a:cs typeface="Proxima Nova"/>
                <a:sym typeface="Proxima Nova"/>
              </a:rPr>
              <a:t>DR_3.3</a:t>
            </a:r>
            <a:endParaRPr sz="1500">
              <a:latin typeface="Proxima Nova"/>
              <a:ea typeface="Proxima Nova"/>
              <a:cs typeface="Proxima Nova"/>
              <a:sym typeface="Proxima Nova"/>
            </a:endParaRPr>
          </a:p>
        </p:txBody>
      </p:sp>
      <p:sp>
        <p:nvSpPr>
          <p:cNvPr id="1514" name="Google Shape;1514;p53"/>
          <p:cNvSpPr/>
          <p:nvPr/>
        </p:nvSpPr>
        <p:spPr>
          <a:xfrm>
            <a:off x="6053098" y="2671340"/>
            <a:ext cx="29901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Proxima Nova"/>
                <a:ea typeface="Proxima Nova"/>
                <a:cs typeface="Proxima Nova"/>
                <a:sym typeface="Proxima Nova"/>
              </a:rPr>
              <a:t>Stow with a width less than or equal to </a:t>
            </a:r>
            <a:endParaRPr sz="1100">
              <a:latin typeface="Proxima Nova"/>
              <a:ea typeface="Proxima Nova"/>
              <a:cs typeface="Proxima Nova"/>
              <a:sym typeface="Proxima Nova"/>
            </a:endParaRPr>
          </a:p>
          <a:p>
            <a:pPr marL="0" lvl="0" indent="0" algn="ctr" rtl="0">
              <a:spcBef>
                <a:spcPts val="0"/>
              </a:spcBef>
              <a:spcAft>
                <a:spcPts val="0"/>
              </a:spcAft>
              <a:buNone/>
            </a:pPr>
            <a:r>
              <a:rPr lang="en" sz="1100">
                <a:latin typeface="Proxima Nova"/>
                <a:ea typeface="Proxima Nova"/>
                <a:cs typeface="Proxima Nova"/>
                <a:sym typeface="Proxima Nova"/>
              </a:rPr>
              <a:t>10 cm, including instrument</a:t>
            </a:r>
            <a:endParaRPr sz="1100">
              <a:latin typeface="Proxima Nova"/>
              <a:ea typeface="Proxima Nova"/>
              <a:cs typeface="Proxima Nova"/>
              <a:sym typeface="Proxima Nova"/>
            </a:endParaRPr>
          </a:p>
        </p:txBody>
      </p:sp>
      <p:sp>
        <p:nvSpPr>
          <p:cNvPr id="1515" name="Google Shape;1515;p53"/>
          <p:cNvSpPr/>
          <p:nvPr/>
        </p:nvSpPr>
        <p:spPr>
          <a:xfrm>
            <a:off x="5221495" y="3158168"/>
            <a:ext cx="833400" cy="6771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Proxima Nova"/>
                <a:ea typeface="Proxima Nova"/>
                <a:cs typeface="Proxima Nova"/>
                <a:sym typeface="Proxima Nova"/>
              </a:rPr>
              <a:t>DR_3.4</a:t>
            </a:r>
            <a:endParaRPr sz="1500">
              <a:latin typeface="Proxima Nova"/>
              <a:ea typeface="Proxima Nova"/>
              <a:cs typeface="Proxima Nova"/>
              <a:sym typeface="Proxima Nova"/>
            </a:endParaRPr>
          </a:p>
        </p:txBody>
      </p:sp>
      <p:sp>
        <p:nvSpPr>
          <p:cNvPr id="1516" name="Google Shape;1516;p53"/>
          <p:cNvSpPr/>
          <p:nvPr/>
        </p:nvSpPr>
        <p:spPr>
          <a:xfrm>
            <a:off x="6053109" y="3158166"/>
            <a:ext cx="2990100" cy="6771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Proxima Nova"/>
                <a:ea typeface="Proxima Nova"/>
                <a:cs typeface="Proxima Nova"/>
                <a:sym typeface="Proxima Nova"/>
              </a:rPr>
              <a:t>Provide 6 mm by 6 mm accommodation space at each corner for NanoRacks guide rails</a:t>
            </a:r>
            <a:endParaRPr sz="1100">
              <a:latin typeface="Proxima Nova"/>
              <a:ea typeface="Proxima Nova"/>
              <a:cs typeface="Proxima Nova"/>
              <a:sym typeface="Proxima Nova"/>
            </a:endParaRPr>
          </a:p>
        </p:txBody>
      </p:sp>
      <p:sp>
        <p:nvSpPr>
          <p:cNvPr id="1517" name="Google Shape;1517;p53"/>
          <p:cNvSpPr/>
          <p:nvPr/>
        </p:nvSpPr>
        <p:spPr>
          <a:xfrm>
            <a:off x="5221488" y="3838335"/>
            <a:ext cx="8334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Proxima Nova"/>
                <a:ea typeface="Proxima Nova"/>
                <a:cs typeface="Proxima Nova"/>
                <a:sym typeface="Proxima Nova"/>
              </a:rPr>
              <a:t>FR_9</a:t>
            </a:r>
            <a:endParaRPr sz="1500">
              <a:latin typeface="Proxima Nova"/>
              <a:ea typeface="Proxima Nova"/>
              <a:cs typeface="Proxima Nova"/>
              <a:sym typeface="Proxima Nova"/>
            </a:endParaRPr>
          </a:p>
        </p:txBody>
      </p:sp>
      <p:sp>
        <p:nvSpPr>
          <p:cNvPr id="1518" name="Google Shape;1518;p53"/>
          <p:cNvSpPr/>
          <p:nvPr/>
        </p:nvSpPr>
        <p:spPr>
          <a:xfrm>
            <a:off x="6053098" y="3838335"/>
            <a:ext cx="2990100" cy="48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Proxima Nova"/>
                <a:ea typeface="Proxima Nova"/>
                <a:cs typeface="Proxima Nova"/>
                <a:sym typeface="Proxima Nova"/>
              </a:rPr>
              <a:t>The whole system, including  instrument, will have a maximum total mass of 2kg</a:t>
            </a:r>
            <a:endParaRPr sz="1100">
              <a:latin typeface="Proxima Nova"/>
              <a:ea typeface="Proxima Nova"/>
              <a:cs typeface="Proxima Nova"/>
              <a:sym typeface="Proxima Nova"/>
            </a:endParaRPr>
          </a:p>
        </p:txBody>
      </p:sp>
      <p:sp>
        <p:nvSpPr>
          <p:cNvPr id="1519" name="Google Shape;1519;p5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1520" name="Google Shape;1520;p53"/>
          <p:cNvSpPr txBox="1"/>
          <p:nvPr/>
        </p:nvSpPr>
        <p:spPr>
          <a:xfrm>
            <a:off x="108000" y="1810512"/>
            <a:ext cx="4677900" cy="8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Equipment:</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Shars Aventor Calipers, +/- 0.01 mm</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Acculab SV-50 Scale, +/- 10 g</a:t>
            </a:r>
            <a:endParaRPr sz="13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
        <p:nvSpPr>
          <p:cNvPr id="1521" name="Google Shape;1521;p53"/>
          <p:cNvSpPr txBox="1"/>
          <p:nvPr/>
        </p:nvSpPr>
        <p:spPr>
          <a:xfrm>
            <a:off x="108000" y="2414016"/>
            <a:ext cx="4677900" cy="10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General Procedure:</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Measure the dimensions of the x-y-z axes </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Measure the accommodation space for the guide rails</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Weigh the full boom assembly</a:t>
            </a:r>
            <a:endParaRPr/>
          </a:p>
        </p:txBody>
      </p:sp>
      <p:sp>
        <p:nvSpPr>
          <p:cNvPr id="1522" name="Google Shape;1522;p53"/>
          <p:cNvSpPr txBox="1"/>
          <p:nvPr/>
        </p:nvSpPr>
        <p:spPr>
          <a:xfrm>
            <a:off x="105000" y="1410575"/>
            <a:ext cx="46839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roxima Nova"/>
                <a:ea typeface="Proxima Nova"/>
                <a:cs typeface="Proxima Nova"/>
                <a:sym typeface="Proxima Nova"/>
              </a:rPr>
              <a:t>Facilities:</a:t>
            </a:r>
            <a:endParaRPr sz="1300" b="1">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Electronics Lab</a:t>
            </a:r>
            <a:endParaRPr sz="1200">
              <a:solidFill>
                <a:schemeClr val="dk1"/>
              </a:solidFill>
              <a:latin typeface="Proxima Nova"/>
              <a:ea typeface="Proxima Nova"/>
              <a:cs typeface="Proxima Nova"/>
              <a:sym typeface="Proxima Nova"/>
            </a:endParaRPr>
          </a:p>
        </p:txBody>
      </p:sp>
      <p:sp>
        <p:nvSpPr>
          <p:cNvPr id="1523" name="Google Shape;1523;p53"/>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54"/>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529" name="Google Shape;1529;p54"/>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530" name="Google Shape;1530;p54"/>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1531" name="Google Shape;1531;p54"/>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532" name="Google Shape;1532;p54"/>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Elements and Updates</a:t>
            </a:r>
            <a:endParaRPr sz="1200">
              <a:latin typeface="Proxima Nova"/>
              <a:ea typeface="Proxima Nova"/>
              <a:cs typeface="Proxima Nova"/>
              <a:sym typeface="Proxima Nova"/>
            </a:endParaRPr>
          </a:p>
        </p:txBody>
      </p:sp>
      <p:sp>
        <p:nvSpPr>
          <p:cNvPr id="1533" name="Google Shape;1533;p54"/>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Project Schedule</a:t>
            </a:r>
            <a:endParaRPr sz="1200">
              <a:latin typeface="Proxima Nova"/>
              <a:ea typeface="Proxima Nova"/>
              <a:cs typeface="Proxima Nova"/>
              <a:sym typeface="Proxima Nova"/>
            </a:endParaRPr>
          </a:p>
        </p:txBody>
      </p:sp>
      <p:sp>
        <p:nvSpPr>
          <p:cNvPr id="1534" name="Google Shape;1534;p54"/>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Budget</a:t>
            </a:r>
            <a:endParaRPr sz="1200">
              <a:latin typeface="Proxima Nova"/>
              <a:ea typeface="Proxima Nova"/>
              <a:cs typeface="Proxima Nova"/>
              <a:sym typeface="Proxima Nova"/>
            </a:endParaRPr>
          </a:p>
        </p:txBody>
      </p:sp>
      <p:sp>
        <p:nvSpPr>
          <p:cNvPr id="1535" name="Google Shape;1535;p54"/>
          <p:cNvSpPr txBox="1"/>
          <p:nvPr/>
        </p:nvSpPr>
        <p:spPr>
          <a:xfrm>
            <a:off x="105000" y="66300"/>
            <a:ext cx="37884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Mass/Dimension Test</a:t>
            </a:r>
            <a:endParaRPr sz="2800">
              <a:latin typeface="Proxima Nova"/>
              <a:ea typeface="Proxima Nova"/>
              <a:cs typeface="Proxima Nova"/>
              <a:sym typeface="Proxima Nova"/>
            </a:endParaRPr>
          </a:p>
        </p:txBody>
      </p:sp>
      <p:sp>
        <p:nvSpPr>
          <p:cNvPr id="1536" name="Google Shape;1536;p54"/>
          <p:cNvSpPr/>
          <p:nvPr/>
        </p:nvSpPr>
        <p:spPr>
          <a:xfrm>
            <a:off x="1097825" y="1692225"/>
            <a:ext cx="4079700" cy="414300"/>
          </a:xfrm>
          <a:prstGeom prst="rect">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Proxima Nova"/>
                <a:ea typeface="Proxima Nova"/>
                <a:cs typeface="Proxima Nova"/>
                <a:sym typeface="Proxima Nova"/>
              </a:rPr>
              <a:t>Test Results</a:t>
            </a:r>
            <a:endParaRPr sz="1600">
              <a:latin typeface="Proxima Nova"/>
              <a:ea typeface="Proxima Nova"/>
              <a:cs typeface="Proxima Nova"/>
              <a:sym typeface="Proxima Nova"/>
            </a:endParaRPr>
          </a:p>
        </p:txBody>
      </p:sp>
      <p:sp>
        <p:nvSpPr>
          <p:cNvPr id="1537" name="Google Shape;1537;p54"/>
          <p:cNvSpPr/>
          <p:nvPr/>
        </p:nvSpPr>
        <p:spPr>
          <a:xfrm>
            <a:off x="1098575" y="2106863"/>
            <a:ext cx="788700" cy="3600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Req. ID</a:t>
            </a:r>
            <a:endParaRPr sz="1200" b="1">
              <a:latin typeface="Proxima Nova"/>
              <a:ea typeface="Proxima Nova"/>
              <a:cs typeface="Proxima Nova"/>
              <a:sym typeface="Proxima Nova"/>
            </a:endParaRPr>
          </a:p>
        </p:txBody>
      </p:sp>
      <p:sp>
        <p:nvSpPr>
          <p:cNvPr id="1538" name="Google Shape;1538;p54"/>
          <p:cNvSpPr/>
          <p:nvPr/>
        </p:nvSpPr>
        <p:spPr>
          <a:xfrm>
            <a:off x="1887271" y="2108524"/>
            <a:ext cx="1645800" cy="3567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Expected Result</a:t>
            </a:r>
            <a:endParaRPr sz="1200" b="1">
              <a:latin typeface="Proxima Nova"/>
              <a:ea typeface="Proxima Nova"/>
              <a:cs typeface="Proxima Nova"/>
              <a:sym typeface="Proxima Nova"/>
            </a:endParaRPr>
          </a:p>
        </p:txBody>
      </p:sp>
      <p:sp>
        <p:nvSpPr>
          <p:cNvPr id="1539" name="Google Shape;1539;p54"/>
          <p:cNvSpPr/>
          <p:nvPr/>
        </p:nvSpPr>
        <p:spPr>
          <a:xfrm>
            <a:off x="1097375" y="2467213"/>
            <a:ext cx="788700" cy="3600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DR_3.1</a:t>
            </a:r>
            <a:endParaRPr sz="1200">
              <a:latin typeface="Proxima Nova"/>
              <a:ea typeface="Proxima Nova"/>
              <a:cs typeface="Proxima Nova"/>
              <a:sym typeface="Proxima Nova"/>
            </a:endParaRPr>
          </a:p>
        </p:txBody>
      </p:sp>
      <p:sp>
        <p:nvSpPr>
          <p:cNvPr id="1540" name="Google Shape;1540;p54"/>
          <p:cNvSpPr/>
          <p:nvPr/>
        </p:nvSpPr>
        <p:spPr>
          <a:xfrm>
            <a:off x="1886071" y="2468874"/>
            <a:ext cx="1645800" cy="3567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Length = 15 cm</a:t>
            </a:r>
            <a:endParaRPr sz="1200">
              <a:latin typeface="Proxima Nova"/>
              <a:ea typeface="Proxima Nova"/>
              <a:cs typeface="Proxima Nova"/>
              <a:sym typeface="Proxima Nova"/>
            </a:endParaRPr>
          </a:p>
        </p:txBody>
      </p:sp>
      <p:sp>
        <p:nvSpPr>
          <p:cNvPr id="1541" name="Google Shape;1541;p54"/>
          <p:cNvSpPr/>
          <p:nvPr/>
        </p:nvSpPr>
        <p:spPr>
          <a:xfrm>
            <a:off x="1097375" y="2827563"/>
            <a:ext cx="788700" cy="3600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DR_3.2</a:t>
            </a:r>
            <a:endParaRPr sz="1200">
              <a:latin typeface="Proxima Nova"/>
              <a:ea typeface="Proxima Nova"/>
              <a:cs typeface="Proxima Nova"/>
              <a:sym typeface="Proxima Nova"/>
            </a:endParaRPr>
          </a:p>
        </p:txBody>
      </p:sp>
      <p:sp>
        <p:nvSpPr>
          <p:cNvPr id="1542" name="Google Shape;1542;p54"/>
          <p:cNvSpPr/>
          <p:nvPr/>
        </p:nvSpPr>
        <p:spPr>
          <a:xfrm>
            <a:off x="1886071" y="2829224"/>
            <a:ext cx="1645800" cy="3567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Height = 10 cm</a:t>
            </a:r>
            <a:endParaRPr sz="1200">
              <a:latin typeface="Proxima Nova"/>
              <a:ea typeface="Proxima Nova"/>
              <a:cs typeface="Proxima Nova"/>
              <a:sym typeface="Proxima Nova"/>
            </a:endParaRPr>
          </a:p>
        </p:txBody>
      </p:sp>
      <p:sp>
        <p:nvSpPr>
          <p:cNvPr id="1543" name="Google Shape;1543;p54"/>
          <p:cNvSpPr/>
          <p:nvPr/>
        </p:nvSpPr>
        <p:spPr>
          <a:xfrm>
            <a:off x="1097375" y="3187913"/>
            <a:ext cx="788700" cy="3600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DR_3.3</a:t>
            </a:r>
            <a:endParaRPr sz="1200">
              <a:latin typeface="Proxima Nova"/>
              <a:ea typeface="Proxima Nova"/>
              <a:cs typeface="Proxima Nova"/>
              <a:sym typeface="Proxima Nova"/>
            </a:endParaRPr>
          </a:p>
        </p:txBody>
      </p:sp>
      <p:sp>
        <p:nvSpPr>
          <p:cNvPr id="1544" name="Google Shape;1544;p54"/>
          <p:cNvSpPr/>
          <p:nvPr/>
        </p:nvSpPr>
        <p:spPr>
          <a:xfrm>
            <a:off x="1886071" y="3189574"/>
            <a:ext cx="1645800" cy="3567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Width = 10 cm</a:t>
            </a:r>
            <a:endParaRPr sz="1200">
              <a:latin typeface="Proxima Nova"/>
              <a:ea typeface="Proxima Nova"/>
              <a:cs typeface="Proxima Nova"/>
              <a:sym typeface="Proxima Nova"/>
            </a:endParaRPr>
          </a:p>
        </p:txBody>
      </p:sp>
      <p:sp>
        <p:nvSpPr>
          <p:cNvPr id="1545" name="Google Shape;1545;p54"/>
          <p:cNvSpPr/>
          <p:nvPr/>
        </p:nvSpPr>
        <p:spPr>
          <a:xfrm>
            <a:off x="1097375" y="3548264"/>
            <a:ext cx="788700" cy="6051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DR_3.4</a:t>
            </a:r>
            <a:endParaRPr sz="1200">
              <a:latin typeface="Proxima Nova"/>
              <a:ea typeface="Proxima Nova"/>
              <a:cs typeface="Proxima Nova"/>
              <a:sym typeface="Proxima Nova"/>
            </a:endParaRPr>
          </a:p>
        </p:txBody>
      </p:sp>
      <p:sp>
        <p:nvSpPr>
          <p:cNvPr id="1546" name="Google Shape;1546;p54"/>
          <p:cNvSpPr/>
          <p:nvPr/>
        </p:nvSpPr>
        <p:spPr>
          <a:xfrm>
            <a:off x="1886071" y="3551054"/>
            <a:ext cx="1645800" cy="5997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Guide Rail Space = </a:t>
            </a:r>
            <a:endParaRPr sz="1200">
              <a:latin typeface="Proxima Nova"/>
              <a:ea typeface="Proxima Nova"/>
              <a:cs typeface="Proxima Nova"/>
              <a:sym typeface="Proxima Nova"/>
            </a:endParaRPr>
          </a:p>
          <a:p>
            <a:pPr marL="0" lvl="0" indent="0" algn="ctr" rtl="0">
              <a:spcBef>
                <a:spcPts val="0"/>
              </a:spcBef>
              <a:spcAft>
                <a:spcPts val="0"/>
              </a:spcAft>
              <a:buNone/>
            </a:pPr>
            <a:r>
              <a:rPr lang="en" sz="1200">
                <a:latin typeface="Proxima Nova"/>
                <a:ea typeface="Proxima Nova"/>
                <a:cs typeface="Proxima Nova"/>
                <a:sym typeface="Proxima Nova"/>
              </a:rPr>
              <a:t>6 mm x 6 mm</a:t>
            </a:r>
            <a:endParaRPr sz="1200">
              <a:latin typeface="Proxima Nova"/>
              <a:ea typeface="Proxima Nova"/>
              <a:cs typeface="Proxima Nova"/>
              <a:sym typeface="Proxima Nova"/>
            </a:endParaRPr>
          </a:p>
        </p:txBody>
      </p:sp>
      <p:sp>
        <p:nvSpPr>
          <p:cNvPr id="1547" name="Google Shape;1547;p54"/>
          <p:cNvSpPr/>
          <p:nvPr/>
        </p:nvSpPr>
        <p:spPr>
          <a:xfrm>
            <a:off x="1097375" y="4134726"/>
            <a:ext cx="788700" cy="3600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FR_9</a:t>
            </a:r>
            <a:endParaRPr sz="1200">
              <a:latin typeface="Proxima Nova"/>
              <a:ea typeface="Proxima Nova"/>
              <a:cs typeface="Proxima Nova"/>
              <a:sym typeface="Proxima Nova"/>
            </a:endParaRPr>
          </a:p>
        </p:txBody>
      </p:sp>
      <p:sp>
        <p:nvSpPr>
          <p:cNvPr id="1548" name="Google Shape;1548;p54"/>
          <p:cNvSpPr/>
          <p:nvPr/>
        </p:nvSpPr>
        <p:spPr>
          <a:xfrm>
            <a:off x="1886071" y="4136386"/>
            <a:ext cx="1645800" cy="3567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Mass ≤ 2 kg </a:t>
            </a:r>
            <a:endParaRPr sz="1200">
              <a:latin typeface="Proxima Nova"/>
              <a:ea typeface="Proxima Nova"/>
              <a:cs typeface="Proxima Nova"/>
              <a:sym typeface="Proxima Nova"/>
            </a:endParaRPr>
          </a:p>
        </p:txBody>
      </p:sp>
      <p:sp>
        <p:nvSpPr>
          <p:cNvPr id="1549" name="Google Shape;1549;p54"/>
          <p:cNvSpPr txBox="1"/>
          <p:nvPr/>
        </p:nvSpPr>
        <p:spPr>
          <a:xfrm>
            <a:off x="308525" y="734550"/>
            <a:ext cx="4013400" cy="9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Risk Reduction:</a:t>
            </a:r>
            <a:r>
              <a:rPr lang="en">
                <a:latin typeface="Proxima Nova"/>
                <a:ea typeface="Proxima Nova"/>
                <a:cs typeface="Proxima Nova"/>
                <a:sym typeface="Proxima Nova"/>
              </a:rPr>
              <a:t> Confirms that the manufactured boom assembly fits within the sizing and weight restraints set at the start of the project</a:t>
            </a:r>
            <a:endParaRPr>
              <a:latin typeface="Proxima Nova"/>
              <a:ea typeface="Proxima Nova"/>
              <a:cs typeface="Proxima Nova"/>
              <a:sym typeface="Proxima Nova"/>
            </a:endParaRPr>
          </a:p>
        </p:txBody>
      </p:sp>
      <p:sp>
        <p:nvSpPr>
          <p:cNvPr id="1550" name="Google Shape;1550;p5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1551" name="Google Shape;1551;p54"/>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pic>
        <p:nvPicPr>
          <p:cNvPr id="1552" name="Google Shape;1552;p5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028350" y="44924"/>
            <a:ext cx="954972" cy="4651174"/>
          </a:xfrm>
          <a:prstGeom prst="rect">
            <a:avLst/>
          </a:prstGeom>
          <a:noFill/>
          <a:ln>
            <a:noFill/>
          </a:ln>
        </p:spPr>
      </p:pic>
      <p:pic>
        <p:nvPicPr>
          <p:cNvPr id="1553" name="Google Shape;1553;p5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92525" y="2643525"/>
            <a:ext cx="1710775" cy="2079746"/>
          </a:xfrm>
          <a:prstGeom prst="rect">
            <a:avLst/>
          </a:prstGeom>
          <a:noFill/>
          <a:ln>
            <a:noFill/>
          </a:ln>
        </p:spPr>
      </p:pic>
      <p:pic>
        <p:nvPicPr>
          <p:cNvPr id="1554" name="Google Shape;1554;p5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27387" y="44925"/>
            <a:ext cx="1841052" cy="2222602"/>
          </a:xfrm>
          <a:prstGeom prst="rect">
            <a:avLst/>
          </a:prstGeom>
          <a:noFill/>
          <a:ln>
            <a:noFill/>
          </a:ln>
        </p:spPr>
      </p:pic>
      <p:cxnSp>
        <p:nvCxnSpPr>
          <p:cNvPr id="1555" name="Google Shape;1555;p54"/>
          <p:cNvCxnSpPr/>
          <p:nvPr/>
        </p:nvCxnSpPr>
        <p:spPr>
          <a:xfrm>
            <a:off x="7509175" y="2649025"/>
            <a:ext cx="523800" cy="1129200"/>
          </a:xfrm>
          <a:prstGeom prst="straightConnector1">
            <a:avLst/>
          </a:prstGeom>
          <a:noFill/>
          <a:ln w="9525" cap="flat" cmpd="sng">
            <a:solidFill>
              <a:schemeClr val="dk2"/>
            </a:solidFill>
            <a:prstDash val="solid"/>
            <a:round/>
            <a:headEnd type="none" w="med" len="med"/>
            <a:tailEnd type="none" w="med" len="med"/>
          </a:ln>
        </p:spPr>
      </p:cxnSp>
      <p:cxnSp>
        <p:nvCxnSpPr>
          <p:cNvPr id="1556" name="Google Shape;1556;p54"/>
          <p:cNvCxnSpPr/>
          <p:nvPr/>
        </p:nvCxnSpPr>
        <p:spPr>
          <a:xfrm rot="10800000" flipH="1">
            <a:off x="7504875" y="4340750"/>
            <a:ext cx="523800" cy="377700"/>
          </a:xfrm>
          <a:prstGeom prst="straightConnector1">
            <a:avLst/>
          </a:prstGeom>
          <a:noFill/>
          <a:ln w="9525" cap="flat" cmpd="sng">
            <a:solidFill>
              <a:schemeClr val="dk2"/>
            </a:solidFill>
            <a:prstDash val="solid"/>
            <a:round/>
            <a:headEnd type="none" w="med" len="med"/>
            <a:tailEnd type="none" w="med" len="med"/>
          </a:ln>
        </p:spPr>
      </p:cxnSp>
      <p:sp>
        <p:nvSpPr>
          <p:cNvPr id="1557" name="Google Shape;1557;p54"/>
          <p:cNvSpPr/>
          <p:nvPr/>
        </p:nvSpPr>
        <p:spPr>
          <a:xfrm>
            <a:off x="3532921" y="2106524"/>
            <a:ext cx="1645800" cy="3567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Preliminary Result</a:t>
            </a:r>
            <a:endParaRPr sz="1200" b="1">
              <a:latin typeface="Proxima Nova"/>
              <a:ea typeface="Proxima Nova"/>
              <a:cs typeface="Proxima Nova"/>
              <a:sym typeface="Proxima Nova"/>
            </a:endParaRPr>
          </a:p>
        </p:txBody>
      </p:sp>
      <p:sp>
        <p:nvSpPr>
          <p:cNvPr id="1558" name="Google Shape;1558;p54"/>
          <p:cNvSpPr/>
          <p:nvPr/>
        </p:nvSpPr>
        <p:spPr>
          <a:xfrm>
            <a:off x="3531721" y="2466874"/>
            <a:ext cx="1645800" cy="3567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Length = 14.99 cm</a:t>
            </a:r>
            <a:endParaRPr sz="1200">
              <a:latin typeface="Proxima Nova"/>
              <a:ea typeface="Proxima Nova"/>
              <a:cs typeface="Proxima Nova"/>
              <a:sym typeface="Proxima Nova"/>
            </a:endParaRPr>
          </a:p>
        </p:txBody>
      </p:sp>
      <p:sp>
        <p:nvSpPr>
          <p:cNvPr id="1559" name="Google Shape;1559;p54"/>
          <p:cNvSpPr/>
          <p:nvPr/>
        </p:nvSpPr>
        <p:spPr>
          <a:xfrm>
            <a:off x="3531721" y="2827224"/>
            <a:ext cx="1645800" cy="3567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Height = 9.95 cm</a:t>
            </a:r>
            <a:endParaRPr sz="1200">
              <a:latin typeface="Proxima Nova"/>
              <a:ea typeface="Proxima Nova"/>
              <a:cs typeface="Proxima Nova"/>
              <a:sym typeface="Proxima Nova"/>
            </a:endParaRPr>
          </a:p>
        </p:txBody>
      </p:sp>
      <p:sp>
        <p:nvSpPr>
          <p:cNvPr id="1560" name="Google Shape;1560;p54"/>
          <p:cNvSpPr/>
          <p:nvPr/>
        </p:nvSpPr>
        <p:spPr>
          <a:xfrm>
            <a:off x="3531721" y="3187574"/>
            <a:ext cx="1645800" cy="3567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Width = 9.95 cm</a:t>
            </a:r>
            <a:endParaRPr sz="1200">
              <a:latin typeface="Proxima Nova"/>
              <a:ea typeface="Proxima Nova"/>
              <a:cs typeface="Proxima Nova"/>
              <a:sym typeface="Proxima Nova"/>
            </a:endParaRPr>
          </a:p>
        </p:txBody>
      </p:sp>
      <p:sp>
        <p:nvSpPr>
          <p:cNvPr id="1561" name="Google Shape;1561;p54"/>
          <p:cNvSpPr/>
          <p:nvPr/>
        </p:nvSpPr>
        <p:spPr>
          <a:xfrm>
            <a:off x="3531721" y="3549054"/>
            <a:ext cx="1645800" cy="5997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Guide Rail Space = </a:t>
            </a:r>
            <a:endParaRPr sz="1200">
              <a:latin typeface="Proxima Nova"/>
              <a:ea typeface="Proxima Nova"/>
              <a:cs typeface="Proxima Nova"/>
              <a:sym typeface="Proxima Nova"/>
            </a:endParaRPr>
          </a:p>
          <a:p>
            <a:pPr marL="0" lvl="0" indent="0" algn="ctr" rtl="0">
              <a:spcBef>
                <a:spcPts val="0"/>
              </a:spcBef>
              <a:spcAft>
                <a:spcPts val="0"/>
              </a:spcAft>
              <a:buNone/>
            </a:pPr>
            <a:r>
              <a:rPr lang="en" sz="1200">
                <a:latin typeface="Proxima Nova"/>
                <a:ea typeface="Proxima Nova"/>
                <a:cs typeface="Proxima Nova"/>
                <a:sym typeface="Proxima Nova"/>
              </a:rPr>
              <a:t>6 mm x 6 mm</a:t>
            </a:r>
            <a:endParaRPr sz="1200">
              <a:latin typeface="Proxima Nova"/>
              <a:ea typeface="Proxima Nova"/>
              <a:cs typeface="Proxima Nova"/>
              <a:sym typeface="Proxima Nova"/>
            </a:endParaRPr>
          </a:p>
        </p:txBody>
      </p:sp>
      <p:sp>
        <p:nvSpPr>
          <p:cNvPr id="1562" name="Google Shape;1562;p54"/>
          <p:cNvSpPr/>
          <p:nvPr/>
        </p:nvSpPr>
        <p:spPr>
          <a:xfrm>
            <a:off x="3531721" y="4134386"/>
            <a:ext cx="1645800" cy="3567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Mass = 0.89 kg </a:t>
            </a:r>
            <a:endParaRPr sz="1200">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9"/>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9"/>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9"/>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9"/>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147" name="Google Shape;147;p19"/>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48" name="Google Shape;148;p19"/>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149" name="Google Shape;149;p19"/>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50" name="Google Shape;150;p19"/>
          <p:cNvSpPr txBox="1">
            <a:spLocks noGrp="1"/>
          </p:cNvSpPr>
          <p:nvPr>
            <p:ph type="title"/>
          </p:nvPr>
        </p:nvSpPr>
        <p:spPr>
          <a:xfrm>
            <a:off x="311700" y="2422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Proxima Nova"/>
                <a:ea typeface="Proxima Nova"/>
                <a:cs typeface="Proxima Nova"/>
                <a:sym typeface="Proxima Nova"/>
              </a:rPr>
              <a:t>Project Objectives</a:t>
            </a:r>
            <a:endParaRPr>
              <a:solidFill>
                <a:srgbClr val="000000"/>
              </a:solidFill>
              <a:latin typeface="Proxima Nova"/>
              <a:ea typeface="Proxima Nova"/>
              <a:cs typeface="Proxima Nova"/>
              <a:sym typeface="Proxima Nova"/>
            </a:endParaRPr>
          </a:p>
        </p:txBody>
      </p:sp>
      <p:sp>
        <p:nvSpPr>
          <p:cNvPr id="151" name="Google Shape;151;p19"/>
          <p:cNvSpPr txBox="1"/>
          <p:nvPr/>
        </p:nvSpPr>
        <p:spPr>
          <a:xfrm>
            <a:off x="311700" y="1152475"/>
            <a:ext cx="7888200" cy="31872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Support a </a:t>
            </a:r>
            <a:r>
              <a:rPr lang="en" sz="1800" b="1">
                <a:solidFill>
                  <a:schemeClr val="dk1"/>
                </a:solidFill>
                <a:latin typeface="Proxima Nova"/>
                <a:ea typeface="Proxima Nova"/>
                <a:cs typeface="Proxima Nova"/>
                <a:sym typeface="Proxima Nova"/>
              </a:rPr>
              <a:t>500 g payload</a:t>
            </a:r>
            <a:r>
              <a:rPr lang="en" sz="1800">
                <a:solidFill>
                  <a:schemeClr val="dk1"/>
                </a:solidFill>
                <a:latin typeface="Proxima Nova"/>
                <a:ea typeface="Proxima Nova"/>
                <a:cs typeface="Proxima Nova"/>
                <a:sym typeface="Proxima Nova"/>
              </a:rPr>
              <a:t> at the end of the boom</a:t>
            </a:r>
            <a:endParaRPr sz="1800">
              <a:solidFill>
                <a:schemeClr val="dk1"/>
              </a:solidFill>
              <a:latin typeface="Proxima Nova"/>
              <a:ea typeface="Proxima Nova"/>
              <a:cs typeface="Proxima Nova"/>
              <a:sym typeface="Proxima Nova"/>
            </a:endParaRPr>
          </a:p>
          <a:p>
            <a:pPr marL="457200" lvl="0" indent="-342900" algn="l" rtl="0">
              <a:lnSpc>
                <a:spcPct val="150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Extend a </a:t>
            </a:r>
            <a:r>
              <a:rPr lang="en" sz="1800" b="1">
                <a:solidFill>
                  <a:schemeClr val="dk1"/>
                </a:solidFill>
                <a:latin typeface="Proxima Nova"/>
                <a:ea typeface="Proxima Nova"/>
                <a:cs typeface="Proxima Nova"/>
                <a:sym typeface="Proxima Nova"/>
              </a:rPr>
              <a:t>minimum distance of 60 cm</a:t>
            </a:r>
            <a:endParaRPr sz="1800" b="1">
              <a:solidFill>
                <a:schemeClr val="dk1"/>
              </a:solidFill>
              <a:latin typeface="Proxima Nova"/>
              <a:ea typeface="Proxima Nova"/>
              <a:cs typeface="Proxima Nova"/>
              <a:sym typeface="Proxima Nova"/>
            </a:endParaRPr>
          </a:p>
          <a:p>
            <a:pPr marL="457200" lvl="0" indent="-342900" algn="l" rtl="0">
              <a:lnSpc>
                <a:spcPct val="150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Fit within </a:t>
            </a:r>
            <a:r>
              <a:rPr lang="en" sz="1800" b="1">
                <a:solidFill>
                  <a:schemeClr val="dk1"/>
                </a:solidFill>
                <a:latin typeface="Proxima Nova"/>
                <a:ea typeface="Proxima Nova"/>
                <a:cs typeface="Proxima Nova"/>
                <a:sym typeface="Proxima Nova"/>
              </a:rPr>
              <a:t>1.5 U</a:t>
            </a:r>
            <a:r>
              <a:rPr lang="en" sz="1800">
                <a:solidFill>
                  <a:schemeClr val="dk1"/>
                </a:solidFill>
                <a:latin typeface="Proxima Nova"/>
                <a:ea typeface="Proxima Nova"/>
                <a:cs typeface="Proxima Nova"/>
                <a:sym typeface="Proxima Nova"/>
              </a:rPr>
              <a:t> when undeployed (including payload)</a:t>
            </a:r>
            <a:endParaRPr sz="1800">
              <a:solidFill>
                <a:schemeClr val="dk1"/>
              </a:solidFill>
              <a:latin typeface="Proxima Nova"/>
              <a:ea typeface="Proxima Nova"/>
              <a:cs typeface="Proxima Nova"/>
              <a:sym typeface="Proxima Nova"/>
            </a:endParaRPr>
          </a:p>
          <a:p>
            <a:pPr marL="457200" lvl="0" indent="-342900" algn="l" rtl="0">
              <a:lnSpc>
                <a:spcPct val="150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Have a mass of less than </a:t>
            </a:r>
            <a:r>
              <a:rPr lang="en" sz="1800" b="1">
                <a:solidFill>
                  <a:schemeClr val="dk1"/>
                </a:solidFill>
                <a:latin typeface="Proxima Nova"/>
                <a:ea typeface="Proxima Nova"/>
                <a:cs typeface="Proxima Nova"/>
                <a:sym typeface="Proxima Nova"/>
              </a:rPr>
              <a:t>1.5 kg</a:t>
            </a:r>
            <a:r>
              <a:rPr lang="en" sz="1800">
                <a:solidFill>
                  <a:schemeClr val="dk1"/>
                </a:solidFill>
                <a:latin typeface="Proxima Nova"/>
                <a:ea typeface="Proxima Nova"/>
                <a:cs typeface="Proxima Nova"/>
                <a:sym typeface="Proxima Nova"/>
              </a:rPr>
              <a:t> (not including payload)</a:t>
            </a:r>
            <a:endParaRPr sz="1800">
              <a:solidFill>
                <a:schemeClr val="dk1"/>
              </a:solidFill>
              <a:latin typeface="Proxima Nova"/>
              <a:ea typeface="Proxima Nova"/>
              <a:cs typeface="Proxima Nova"/>
              <a:sym typeface="Proxima Nova"/>
            </a:endParaRPr>
          </a:p>
          <a:p>
            <a:pPr marL="457200" lvl="0" indent="-342900" algn="l" rtl="0">
              <a:lnSpc>
                <a:spcPct val="150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Have a first resonant frequency over </a:t>
            </a:r>
            <a:r>
              <a:rPr lang="en" sz="1800" b="1">
                <a:solidFill>
                  <a:schemeClr val="dk1"/>
                </a:solidFill>
                <a:latin typeface="Proxima Nova"/>
                <a:ea typeface="Proxima Nova"/>
                <a:cs typeface="Proxima Nova"/>
                <a:sym typeface="Proxima Nova"/>
              </a:rPr>
              <a:t>2.5 Hz</a:t>
            </a:r>
            <a:endParaRPr sz="1800" b="1">
              <a:solidFill>
                <a:schemeClr val="dk1"/>
              </a:solidFill>
              <a:latin typeface="Proxima Nova"/>
              <a:ea typeface="Proxima Nova"/>
              <a:cs typeface="Proxima Nova"/>
              <a:sym typeface="Proxima Nova"/>
            </a:endParaRPr>
          </a:p>
          <a:p>
            <a:pPr marL="457200" lvl="0" indent="-342900" algn="l" rtl="0">
              <a:lnSpc>
                <a:spcPct val="150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Deploy on command in </a:t>
            </a:r>
            <a:r>
              <a:rPr lang="en" sz="1800" b="1">
                <a:solidFill>
                  <a:schemeClr val="dk1"/>
                </a:solidFill>
                <a:latin typeface="Proxima Nova"/>
                <a:ea typeface="Proxima Nova"/>
                <a:cs typeface="Proxima Nova"/>
                <a:sym typeface="Proxima Nova"/>
              </a:rPr>
              <a:t>under 2 minutes</a:t>
            </a:r>
            <a:endParaRPr sz="1800" b="1">
              <a:solidFill>
                <a:schemeClr val="dk1"/>
              </a:solidFill>
              <a:latin typeface="Proxima Nova"/>
              <a:ea typeface="Proxima Nova"/>
              <a:cs typeface="Proxima Nova"/>
              <a:sym typeface="Proxima Nova"/>
            </a:endParaRPr>
          </a:p>
          <a:p>
            <a:pPr marL="457200" lvl="0" indent="-342900" algn="l" rtl="0">
              <a:lnSpc>
                <a:spcPct val="150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Provide routing for </a:t>
            </a:r>
            <a:r>
              <a:rPr lang="en" sz="1800" b="1">
                <a:solidFill>
                  <a:schemeClr val="dk1"/>
                </a:solidFill>
                <a:latin typeface="Proxima Nova"/>
                <a:ea typeface="Proxima Nova"/>
                <a:cs typeface="Proxima Nova"/>
                <a:sym typeface="Proxima Nova"/>
              </a:rPr>
              <a:t>power and signal cabling</a:t>
            </a:r>
            <a:r>
              <a:rPr lang="en" sz="1800">
                <a:solidFill>
                  <a:schemeClr val="dk1"/>
                </a:solidFill>
                <a:latin typeface="Proxima Nova"/>
                <a:ea typeface="Proxima Nova"/>
                <a:cs typeface="Proxima Nova"/>
                <a:sym typeface="Proxima Nova"/>
              </a:rPr>
              <a:t> to/from payload</a:t>
            </a:r>
            <a:endParaRPr sz="1800">
              <a:solidFill>
                <a:schemeClr val="dk1"/>
              </a:solidFill>
              <a:latin typeface="Proxima Nova"/>
              <a:ea typeface="Proxima Nova"/>
              <a:cs typeface="Proxima Nova"/>
              <a:sym typeface="Proxima Nova"/>
            </a:endParaRPr>
          </a:p>
        </p:txBody>
      </p:sp>
      <p:pic>
        <p:nvPicPr>
          <p:cNvPr id="152" name="Google Shape;152;p19"/>
          <p:cNvPicPr preferRelativeResize="0"/>
          <p:nvPr/>
        </p:nvPicPr>
        <p:blipFill>
          <a:blip r:embed="rId3">
            <a:alphaModFix/>
          </a:blip>
          <a:stretch>
            <a:fillRect/>
          </a:stretch>
        </p:blipFill>
        <p:spPr>
          <a:xfrm rot="-2700000">
            <a:off x="6858513" y="293342"/>
            <a:ext cx="1181151" cy="2838327"/>
          </a:xfrm>
          <a:prstGeom prst="roundRect">
            <a:avLst>
              <a:gd name="adj" fmla="val 16667"/>
            </a:avLst>
          </a:prstGeom>
          <a:noFill/>
          <a:ln>
            <a:noFill/>
          </a:ln>
        </p:spPr>
      </p:pic>
      <p:sp>
        <p:nvSpPr>
          <p:cNvPr id="153" name="Google Shape;153;p1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55"/>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5"/>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5"/>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endParaRPr>
          </a:p>
        </p:txBody>
      </p:sp>
      <p:sp>
        <p:nvSpPr>
          <p:cNvPr id="1570" name="Google Shape;1570;p55"/>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5"/>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572" name="Google Shape;1572;p55"/>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573" name="Google Shape;1573;p55"/>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574" name="Google Shape;1574;p55"/>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575" name="Google Shape;1575;p55"/>
          <p:cNvSpPr/>
          <p:nvPr/>
        </p:nvSpPr>
        <p:spPr>
          <a:xfrm>
            <a:off x="7553599" y="173774"/>
            <a:ext cx="1491000" cy="43824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5"/>
          <p:cNvSpPr/>
          <p:nvPr/>
        </p:nvSpPr>
        <p:spPr>
          <a:xfrm>
            <a:off x="7553609" y="4429877"/>
            <a:ext cx="1491000" cy="126300"/>
          </a:xfrm>
          <a:prstGeom prst="rect">
            <a:avLst/>
          </a:prstGeom>
          <a:solidFill>
            <a:srgbClr val="CFB87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5"/>
          <p:cNvSpPr/>
          <p:nvPr/>
        </p:nvSpPr>
        <p:spPr>
          <a:xfrm>
            <a:off x="7553653" y="178836"/>
            <a:ext cx="1491000" cy="1102200"/>
          </a:xfrm>
          <a:prstGeom prst="rect">
            <a:avLst/>
          </a:prstGeom>
          <a:solidFill>
            <a:srgbClr val="CFB87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5"/>
          <p:cNvSpPr/>
          <p:nvPr/>
        </p:nvSpPr>
        <p:spPr>
          <a:xfrm>
            <a:off x="606254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5"/>
          <p:cNvSpPr/>
          <p:nvPr/>
        </p:nvSpPr>
        <p:spPr>
          <a:xfrm>
            <a:off x="6053328" y="172261"/>
            <a:ext cx="1491000" cy="1102200"/>
          </a:xfrm>
          <a:prstGeom prst="rect">
            <a:avLst/>
          </a:prstGeom>
          <a:solidFill>
            <a:srgbClr val="BBBBBB"/>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5"/>
          <p:cNvSpPr/>
          <p:nvPr/>
        </p:nvSpPr>
        <p:spPr>
          <a:xfrm>
            <a:off x="4571499"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5"/>
          <p:cNvSpPr/>
          <p:nvPr/>
        </p:nvSpPr>
        <p:spPr>
          <a:xfrm>
            <a:off x="4557413" y="16828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82" name="Google Shape;1582;p55"/>
          <p:cNvCxnSpPr/>
          <p:nvPr/>
        </p:nvCxnSpPr>
        <p:spPr>
          <a:xfrm rot="10800000" flipH="1">
            <a:off x="4557423" y="165391"/>
            <a:ext cx="623100" cy="887700"/>
          </a:xfrm>
          <a:prstGeom prst="straightConnector1">
            <a:avLst/>
          </a:prstGeom>
          <a:noFill/>
          <a:ln w="28575" cap="flat" cmpd="sng">
            <a:solidFill>
              <a:srgbClr val="FFFFFF"/>
            </a:solidFill>
            <a:prstDash val="solid"/>
            <a:round/>
            <a:headEnd type="none" w="med" len="med"/>
            <a:tailEnd type="none" w="med" len="med"/>
          </a:ln>
        </p:spPr>
      </p:cxnSp>
      <p:cxnSp>
        <p:nvCxnSpPr>
          <p:cNvPr id="1583" name="Google Shape;1583;p55"/>
          <p:cNvCxnSpPr/>
          <p:nvPr/>
        </p:nvCxnSpPr>
        <p:spPr>
          <a:xfrm rot="10800000" flipH="1">
            <a:off x="499136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1584" name="Google Shape;1584;p55"/>
          <p:cNvCxnSpPr/>
          <p:nvPr/>
        </p:nvCxnSpPr>
        <p:spPr>
          <a:xfrm rot="10800000" flipH="1">
            <a:off x="4676682" y="168006"/>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1585" name="Google Shape;1585;p55"/>
          <p:cNvCxnSpPr/>
          <p:nvPr/>
        </p:nvCxnSpPr>
        <p:spPr>
          <a:xfrm rot="10800000" flipH="1">
            <a:off x="5278050" y="171394"/>
            <a:ext cx="770100" cy="1098900"/>
          </a:xfrm>
          <a:prstGeom prst="straightConnector1">
            <a:avLst/>
          </a:prstGeom>
          <a:noFill/>
          <a:ln w="28575" cap="flat" cmpd="sng">
            <a:solidFill>
              <a:srgbClr val="FFFFFF"/>
            </a:solidFill>
            <a:prstDash val="solid"/>
            <a:round/>
            <a:headEnd type="none" w="med" len="med"/>
            <a:tailEnd type="none" w="med" len="med"/>
          </a:ln>
        </p:spPr>
      </p:cxnSp>
      <p:cxnSp>
        <p:nvCxnSpPr>
          <p:cNvPr id="1586" name="Google Shape;1586;p55"/>
          <p:cNvCxnSpPr/>
          <p:nvPr/>
        </p:nvCxnSpPr>
        <p:spPr>
          <a:xfrm rot="10800000" flipH="1">
            <a:off x="4676682" y="880146"/>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1587" name="Google Shape;1587;p55"/>
          <p:cNvCxnSpPr/>
          <p:nvPr/>
        </p:nvCxnSpPr>
        <p:spPr>
          <a:xfrm>
            <a:off x="4956092" y="899597"/>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1588" name="Google Shape;1588;p55"/>
          <p:cNvCxnSpPr/>
          <p:nvPr/>
        </p:nvCxnSpPr>
        <p:spPr>
          <a:xfrm>
            <a:off x="4676682" y="891246"/>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1589" name="Google Shape;1589;p55"/>
          <p:cNvCxnSpPr/>
          <p:nvPr/>
        </p:nvCxnSpPr>
        <p:spPr>
          <a:xfrm rot="10800000" flipH="1">
            <a:off x="5095797" y="1142333"/>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1590" name="Google Shape;1590;p55"/>
          <p:cNvCxnSpPr/>
          <p:nvPr/>
        </p:nvCxnSpPr>
        <p:spPr>
          <a:xfrm rot="10800000" flipH="1">
            <a:off x="5062947" y="320029"/>
            <a:ext cx="279300" cy="11100"/>
          </a:xfrm>
          <a:prstGeom prst="straightConnector1">
            <a:avLst/>
          </a:prstGeom>
          <a:noFill/>
          <a:ln w="9525" cap="flat" cmpd="sng">
            <a:solidFill>
              <a:srgbClr val="FFFFFF"/>
            </a:solidFill>
            <a:prstDash val="solid"/>
            <a:round/>
            <a:headEnd type="none" w="med" len="med"/>
            <a:tailEnd type="none" w="med" len="med"/>
          </a:ln>
        </p:spPr>
      </p:cxnSp>
      <p:cxnSp>
        <p:nvCxnSpPr>
          <p:cNvPr id="1591" name="Google Shape;1591;p55"/>
          <p:cNvCxnSpPr/>
          <p:nvPr/>
        </p:nvCxnSpPr>
        <p:spPr>
          <a:xfrm>
            <a:off x="5342357" y="339480"/>
            <a:ext cx="418800" cy="248700"/>
          </a:xfrm>
          <a:prstGeom prst="straightConnector1">
            <a:avLst/>
          </a:prstGeom>
          <a:noFill/>
          <a:ln w="9525" cap="flat" cmpd="sng">
            <a:solidFill>
              <a:srgbClr val="FFFFFF"/>
            </a:solidFill>
            <a:prstDash val="solid"/>
            <a:round/>
            <a:headEnd type="none" w="med" len="med"/>
            <a:tailEnd type="none" w="med" len="med"/>
          </a:ln>
        </p:spPr>
      </p:cxnSp>
      <p:cxnSp>
        <p:nvCxnSpPr>
          <p:cNvPr id="1592" name="Google Shape;1592;p55"/>
          <p:cNvCxnSpPr/>
          <p:nvPr/>
        </p:nvCxnSpPr>
        <p:spPr>
          <a:xfrm>
            <a:off x="5062947" y="331129"/>
            <a:ext cx="419100" cy="251100"/>
          </a:xfrm>
          <a:prstGeom prst="straightConnector1">
            <a:avLst/>
          </a:prstGeom>
          <a:noFill/>
          <a:ln w="9525" cap="flat" cmpd="sng">
            <a:solidFill>
              <a:srgbClr val="FFFFFF"/>
            </a:solidFill>
            <a:prstDash val="solid"/>
            <a:round/>
            <a:headEnd type="none" w="med" len="med"/>
            <a:tailEnd type="none" w="med" len="med"/>
          </a:ln>
        </p:spPr>
      </p:cxnSp>
      <p:cxnSp>
        <p:nvCxnSpPr>
          <p:cNvPr id="1593" name="Google Shape;1593;p55"/>
          <p:cNvCxnSpPr/>
          <p:nvPr/>
        </p:nvCxnSpPr>
        <p:spPr>
          <a:xfrm rot="10800000" flipH="1">
            <a:off x="5482062" y="582217"/>
            <a:ext cx="279300" cy="11100"/>
          </a:xfrm>
          <a:prstGeom prst="straightConnector1">
            <a:avLst/>
          </a:prstGeom>
          <a:noFill/>
          <a:ln w="9525" cap="flat" cmpd="sng">
            <a:solidFill>
              <a:srgbClr val="FFFFFF"/>
            </a:solidFill>
            <a:prstDash val="solid"/>
            <a:round/>
            <a:headEnd type="none" w="med" len="med"/>
            <a:tailEnd type="none" w="med" len="med"/>
          </a:ln>
        </p:spPr>
      </p:cxnSp>
      <p:sp>
        <p:nvSpPr>
          <p:cNvPr id="1594" name="Google Shape;1594;p55"/>
          <p:cNvSpPr/>
          <p:nvPr/>
        </p:nvSpPr>
        <p:spPr>
          <a:xfrm>
            <a:off x="3081528" y="182880"/>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5"/>
          <p:cNvSpPr/>
          <p:nvPr/>
        </p:nvSpPr>
        <p:spPr>
          <a:xfrm>
            <a:off x="3072384" y="17883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5"/>
          <p:cNvSpPr/>
          <p:nvPr/>
        </p:nvSpPr>
        <p:spPr>
          <a:xfrm>
            <a:off x="6062578" y="4429877"/>
            <a:ext cx="1491000" cy="1263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5"/>
          <p:cNvSpPr txBox="1"/>
          <p:nvPr/>
        </p:nvSpPr>
        <p:spPr>
          <a:xfrm>
            <a:off x="7467600" y="1316736"/>
            <a:ext cx="1686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LASP Thermal</a:t>
            </a:r>
            <a:endParaRPr sz="16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latin typeface="Proxima Nova Extrabold"/>
                <a:ea typeface="Proxima Nova Extrabold"/>
                <a:cs typeface="Proxima Nova Extrabold"/>
                <a:sym typeface="Proxima Nova Extrabold"/>
              </a:rPr>
              <a:t>Chamber</a:t>
            </a:r>
            <a:endParaRPr sz="1600">
              <a:latin typeface="Proxima Nova Extrabold"/>
              <a:ea typeface="Proxima Nova Extrabold"/>
              <a:cs typeface="Proxima Nova Extrabold"/>
              <a:sym typeface="Proxima Nova Extrabold"/>
            </a:endParaRPr>
          </a:p>
        </p:txBody>
      </p:sp>
      <p:sp>
        <p:nvSpPr>
          <p:cNvPr id="1598" name="Google Shape;1598;p55"/>
          <p:cNvSpPr/>
          <p:nvPr/>
        </p:nvSpPr>
        <p:spPr>
          <a:xfrm>
            <a:off x="158940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5"/>
          <p:cNvSpPr/>
          <p:nvPr/>
        </p:nvSpPr>
        <p:spPr>
          <a:xfrm>
            <a:off x="1604763" y="182913"/>
            <a:ext cx="1481400" cy="1106400"/>
          </a:xfrm>
          <a:prstGeom prst="rect">
            <a:avLst/>
          </a:prstGeom>
          <a:solidFill>
            <a:srgbClr val="B7B7B7"/>
          </a:solidFill>
          <a:ln w="9525"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5"/>
          <p:cNvSpPr/>
          <p:nvPr/>
        </p:nvSpPr>
        <p:spPr>
          <a:xfrm>
            <a:off x="98350" y="173774"/>
            <a:ext cx="1491000" cy="4382400"/>
          </a:xfrm>
          <a:prstGeom prst="rect">
            <a:avLst/>
          </a:prstGeom>
          <a:solidFill>
            <a:srgbClr val="F3F3F3"/>
          </a:solidFill>
          <a:ln w="9525" cap="flat" cmpd="sng">
            <a:solidFill>
              <a:srgbClr val="595959"/>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5"/>
          <p:cNvSpPr txBox="1"/>
          <p:nvPr/>
        </p:nvSpPr>
        <p:spPr>
          <a:xfrm>
            <a:off x="4544576" y="1318400"/>
            <a:ext cx="14910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Full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Deployment</a:t>
            </a:r>
            <a:endParaRPr sz="1600">
              <a:solidFill>
                <a:srgbClr val="BBBBBB"/>
              </a:solidFill>
              <a:latin typeface="Proxima Nova Extrabold"/>
              <a:ea typeface="Proxima Nova Extrabold"/>
              <a:cs typeface="Proxima Nova Extrabold"/>
              <a:sym typeface="Proxima Nova Extrabold"/>
            </a:endParaRPr>
          </a:p>
        </p:txBody>
      </p:sp>
      <p:sp>
        <p:nvSpPr>
          <p:cNvPr id="1602" name="Google Shape;1602;p55"/>
          <p:cNvSpPr/>
          <p:nvPr/>
        </p:nvSpPr>
        <p:spPr>
          <a:xfrm>
            <a:off x="4571499"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5"/>
          <p:cNvSpPr/>
          <p:nvPr/>
        </p:nvSpPr>
        <p:spPr>
          <a:xfrm>
            <a:off x="3080418"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5"/>
          <p:cNvSpPr/>
          <p:nvPr/>
        </p:nvSpPr>
        <p:spPr>
          <a:xfrm>
            <a:off x="1589390" y="4429877"/>
            <a:ext cx="1491000" cy="126300"/>
          </a:xfrm>
          <a:prstGeom prst="rect">
            <a:avLst/>
          </a:prstGeom>
          <a:solidFill>
            <a:srgbClr val="B7B7B7"/>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5"/>
          <p:cNvSpPr/>
          <p:nvPr/>
        </p:nvSpPr>
        <p:spPr>
          <a:xfrm>
            <a:off x="98335" y="4429877"/>
            <a:ext cx="1491000" cy="126300"/>
          </a:xfrm>
          <a:prstGeom prst="rect">
            <a:avLst/>
          </a:prstGeom>
          <a:solidFill>
            <a:srgbClr val="BBBBBB"/>
          </a:solidFill>
          <a:ln w="9525" cap="flat" cmpd="sng">
            <a:solidFill>
              <a:srgbClr val="B7B7B7"/>
            </a:solidFill>
            <a:prstDash val="solid"/>
            <a:round/>
            <a:headEnd type="none" w="sm" len="sm"/>
            <a:tailEnd type="none" w="sm" len="sm"/>
          </a:ln>
          <a:effectLst>
            <a:outerShdw blurRad="57150" dist="47625"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5"/>
          <p:cNvSpPr txBox="1"/>
          <p:nvPr/>
        </p:nvSpPr>
        <p:spPr>
          <a:xfrm>
            <a:off x="104200" y="2468880"/>
            <a:ext cx="1418400" cy="17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1607" name="Google Shape;1607;p55"/>
          <p:cNvCxnSpPr/>
          <p:nvPr/>
        </p:nvCxnSpPr>
        <p:spPr>
          <a:xfrm>
            <a:off x="234545"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608" name="Google Shape;1608;p55"/>
          <p:cNvCxnSpPr/>
          <p:nvPr/>
        </p:nvCxnSpPr>
        <p:spPr>
          <a:xfrm>
            <a:off x="1714759" y="2047393"/>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609" name="Google Shape;1609;p55"/>
          <p:cNvCxnSpPr/>
          <p:nvPr/>
        </p:nvCxnSpPr>
        <p:spPr>
          <a:xfrm>
            <a:off x="3205788"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610" name="Google Shape;1610;p55"/>
          <p:cNvCxnSpPr/>
          <p:nvPr/>
        </p:nvCxnSpPr>
        <p:spPr>
          <a:xfrm>
            <a:off x="4696842" y="2053328"/>
            <a:ext cx="1240200" cy="0"/>
          </a:xfrm>
          <a:prstGeom prst="straightConnector1">
            <a:avLst/>
          </a:prstGeom>
          <a:noFill/>
          <a:ln w="9525" cap="flat" cmpd="sng">
            <a:solidFill>
              <a:srgbClr val="595959"/>
            </a:solidFill>
            <a:prstDash val="solid"/>
            <a:round/>
            <a:headEnd type="none" w="med" len="med"/>
            <a:tailEnd type="none" w="med" len="med"/>
          </a:ln>
        </p:spPr>
      </p:cxnSp>
      <p:cxnSp>
        <p:nvCxnSpPr>
          <p:cNvPr id="1611" name="Google Shape;1611;p55"/>
          <p:cNvCxnSpPr/>
          <p:nvPr/>
        </p:nvCxnSpPr>
        <p:spPr>
          <a:xfrm>
            <a:off x="6218389" y="2058359"/>
            <a:ext cx="1240200" cy="0"/>
          </a:xfrm>
          <a:prstGeom prst="straightConnector1">
            <a:avLst/>
          </a:prstGeom>
          <a:noFill/>
          <a:ln w="9525" cap="flat" cmpd="sng">
            <a:solidFill>
              <a:srgbClr val="595959"/>
            </a:solidFill>
            <a:prstDash val="solid"/>
            <a:round/>
            <a:headEnd type="none" w="med" len="med"/>
            <a:tailEnd type="none" w="med" len="med"/>
          </a:ln>
        </p:spPr>
      </p:cxnSp>
      <p:sp>
        <p:nvSpPr>
          <p:cNvPr id="1612" name="Google Shape;1612;p55"/>
          <p:cNvSpPr txBox="1"/>
          <p:nvPr/>
        </p:nvSpPr>
        <p:spPr>
          <a:xfrm>
            <a:off x="1625700" y="2468880"/>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cxnSp>
        <p:nvCxnSpPr>
          <p:cNvPr id="1613" name="Google Shape;1613;p55"/>
          <p:cNvCxnSpPr/>
          <p:nvPr/>
        </p:nvCxnSpPr>
        <p:spPr>
          <a:xfrm>
            <a:off x="7732825" y="2059456"/>
            <a:ext cx="1240200" cy="0"/>
          </a:xfrm>
          <a:prstGeom prst="straightConnector1">
            <a:avLst/>
          </a:prstGeom>
          <a:noFill/>
          <a:ln w="9525" cap="flat" cmpd="sng">
            <a:solidFill>
              <a:srgbClr val="595959"/>
            </a:solidFill>
            <a:prstDash val="solid"/>
            <a:round/>
            <a:headEnd type="none" w="med" len="med"/>
            <a:tailEnd type="none" w="med" len="med"/>
          </a:ln>
        </p:spPr>
      </p:cxnSp>
      <p:sp>
        <p:nvSpPr>
          <p:cNvPr id="1614" name="Google Shape;1614;p55"/>
          <p:cNvSpPr txBox="1"/>
          <p:nvPr/>
        </p:nvSpPr>
        <p:spPr>
          <a:xfrm>
            <a:off x="31472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Scheduled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b="1">
                <a:solidFill>
                  <a:srgbClr val="BBBBBB"/>
                </a:solidFill>
                <a:latin typeface="Proxima Nova"/>
                <a:ea typeface="Proxima Nova"/>
                <a:cs typeface="Proxima Nova"/>
                <a:sym typeface="Proxima Nova"/>
              </a:rPr>
              <a:t>Processed</a:t>
            </a:r>
            <a:endParaRPr b="1">
              <a:solidFill>
                <a:srgbClr val="BBBBBB"/>
              </a:solidFill>
              <a:latin typeface="Proxima Nova"/>
              <a:ea typeface="Proxima Nova"/>
              <a:cs typeface="Proxima Nova"/>
              <a:sym typeface="Proxima Nova"/>
            </a:endParaRPr>
          </a:p>
        </p:txBody>
      </p:sp>
      <p:sp>
        <p:nvSpPr>
          <p:cNvPr id="1615" name="Google Shape;1615;p55"/>
          <p:cNvSpPr txBox="1"/>
          <p:nvPr/>
        </p:nvSpPr>
        <p:spPr>
          <a:xfrm>
            <a:off x="4696850" y="2465825"/>
            <a:ext cx="1418400" cy="16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1616" name="Google Shape;1616;p55"/>
          <p:cNvSpPr txBox="1"/>
          <p:nvPr/>
        </p:nvSpPr>
        <p:spPr>
          <a:xfrm>
            <a:off x="6129300"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BBBBBB"/>
                </a:solidFill>
                <a:latin typeface="Proxima Nova"/>
                <a:ea typeface="Proxima Nova"/>
                <a:cs typeface="Proxima Nova"/>
                <a:sym typeface="Proxima Nova"/>
              </a:rPr>
              <a:t>Scheduled</a:t>
            </a:r>
            <a:endParaRPr b="1">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1617" name="Google Shape;1617;p55"/>
          <p:cNvSpPr txBox="1"/>
          <p:nvPr/>
        </p:nvSpPr>
        <p:spPr>
          <a:xfrm>
            <a:off x="7614425" y="2465825"/>
            <a:ext cx="1418400" cy="16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BBBBB"/>
                </a:solidFill>
                <a:latin typeface="Proxima Nova"/>
                <a:ea typeface="Proxima Nova"/>
                <a:cs typeface="Proxima Nova"/>
                <a:sym typeface="Proxima Nova"/>
              </a:rPr>
              <a:t>Planned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b="1">
                <a:latin typeface="Proxima Nova"/>
                <a:ea typeface="Proxima Nova"/>
                <a:cs typeface="Proxima Nova"/>
                <a:sym typeface="Proxima Nova"/>
              </a:rPr>
              <a:t>Scheduled</a:t>
            </a:r>
            <a:endParaRPr b="1">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r>
              <a:rPr lang="en">
                <a:solidFill>
                  <a:srgbClr val="BBBBBB"/>
                </a:solidFill>
                <a:latin typeface="Proxima Nova"/>
                <a:ea typeface="Proxima Nova"/>
                <a:cs typeface="Proxima Nova"/>
                <a:sym typeface="Proxima Nova"/>
              </a:rPr>
              <a:t>Completed</a:t>
            </a:r>
            <a:endParaRPr>
              <a:solidFill>
                <a:srgbClr val="BBBBBB"/>
              </a:solidFill>
              <a:latin typeface="Proxima Nova"/>
              <a:ea typeface="Proxima Nova"/>
              <a:cs typeface="Proxima Nova"/>
              <a:sym typeface="Proxima Nova"/>
            </a:endParaRPr>
          </a:p>
          <a:p>
            <a:pPr marL="0" lvl="0" indent="0" algn="l" rtl="0">
              <a:spcBef>
                <a:spcPts val="0"/>
              </a:spcBef>
              <a:spcAft>
                <a:spcPts val="0"/>
              </a:spcAft>
              <a:buNone/>
            </a:pPr>
            <a:endParaRPr>
              <a:solidFill>
                <a:srgbClr val="BBBBB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BBBBBB"/>
                </a:solidFill>
                <a:latin typeface="Proxima Nova"/>
                <a:ea typeface="Proxima Nova"/>
                <a:cs typeface="Proxima Nova"/>
                <a:sym typeface="Proxima Nova"/>
              </a:rPr>
              <a:t>Processed</a:t>
            </a:r>
            <a:endParaRPr>
              <a:solidFill>
                <a:srgbClr val="BBBBBB"/>
              </a:solidFill>
              <a:latin typeface="Proxima Nova"/>
              <a:ea typeface="Proxima Nova"/>
              <a:cs typeface="Proxima Nova"/>
              <a:sym typeface="Proxima Nova"/>
            </a:endParaRPr>
          </a:p>
        </p:txBody>
      </p:sp>
      <p:sp>
        <p:nvSpPr>
          <p:cNvPr id="1618" name="Google Shape;1618;p55"/>
          <p:cNvSpPr txBox="1"/>
          <p:nvPr/>
        </p:nvSpPr>
        <p:spPr>
          <a:xfrm>
            <a:off x="6150638" y="1316736"/>
            <a:ext cx="14184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Mass /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Dimension</a:t>
            </a:r>
            <a:endParaRPr sz="1600">
              <a:solidFill>
                <a:srgbClr val="BBBBBB"/>
              </a:solidFill>
              <a:latin typeface="Proxima Nova Extrabold"/>
              <a:ea typeface="Proxima Nova Extrabold"/>
              <a:cs typeface="Proxima Nova Extrabold"/>
              <a:sym typeface="Proxima Nova Extrabold"/>
            </a:endParaRPr>
          </a:p>
        </p:txBody>
      </p:sp>
      <p:sp>
        <p:nvSpPr>
          <p:cNvPr id="1619" name="Google Shape;1619;p55"/>
          <p:cNvSpPr/>
          <p:nvPr/>
        </p:nvSpPr>
        <p:spPr>
          <a:xfrm rot="3600779">
            <a:off x="6604897" y="595919"/>
            <a:ext cx="959777" cy="251211"/>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20" name="Google Shape;1620;p55"/>
          <p:cNvCxnSpPr>
            <a:stCxn id="1619" idx="1"/>
          </p:cNvCxnSpPr>
          <p:nvPr/>
        </p:nvCxnSpPr>
        <p:spPr>
          <a:xfrm>
            <a:off x="6844935" y="305874"/>
            <a:ext cx="0" cy="0"/>
          </a:xfrm>
          <a:prstGeom prst="straightConnector1">
            <a:avLst/>
          </a:prstGeom>
          <a:noFill/>
          <a:ln w="9525" cap="flat" cmpd="sng">
            <a:solidFill>
              <a:schemeClr val="dk2"/>
            </a:solidFill>
            <a:prstDash val="solid"/>
            <a:round/>
            <a:headEnd type="none" w="med" len="med"/>
            <a:tailEnd type="none" w="med" len="med"/>
          </a:ln>
        </p:spPr>
      </p:cxnSp>
      <p:cxnSp>
        <p:nvCxnSpPr>
          <p:cNvPr id="1621" name="Google Shape;1621;p55"/>
          <p:cNvCxnSpPr/>
          <p:nvPr/>
        </p:nvCxnSpPr>
        <p:spPr>
          <a:xfrm rot="3568218">
            <a:off x="6910204" y="2873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1622" name="Google Shape;1622;p55"/>
          <p:cNvCxnSpPr/>
          <p:nvPr/>
        </p:nvCxnSpPr>
        <p:spPr>
          <a:xfrm rot="3568218">
            <a:off x="7009228" y="411271"/>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1623" name="Google Shape;1623;p55"/>
          <p:cNvCxnSpPr/>
          <p:nvPr/>
        </p:nvCxnSpPr>
        <p:spPr>
          <a:xfrm rot="3568218">
            <a:off x="7062604" y="5159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1624" name="Google Shape;1624;p55"/>
          <p:cNvCxnSpPr/>
          <p:nvPr/>
        </p:nvCxnSpPr>
        <p:spPr>
          <a:xfrm rot="3568218">
            <a:off x="7146317" y="639798"/>
            <a:ext cx="13583" cy="137084"/>
          </a:xfrm>
          <a:prstGeom prst="straightConnector1">
            <a:avLst/>
          </a:prstGeom>
          <a:noFill/>
          <a:ln w="28575" cap="flat" cmpd="sng">
            <a:solidFill>
              <a:schemeClr val="lt1"/>
            </a:solidFill>
            <a:prstDash val="solid"/>
            <a:round/>
            <a:headEnd type="none" w="med" len="med"/>
            <a:tailEnd type="none" w="med" len="med"/>
          </a:ln>
        </p:spPr>
      </p:cxnSp>
      <p:cxnSp>
        <p:nvCxnSpPr>
          <p:cNvPr id="1625" name="Google Shape;1625;p55"/>
          <p:cNvCxnSpPr/>
          <p:nvPr/>
        </p:nvCxnSpPr>
        <p:spPr>
          <a:xfrm rot="3568218">
            <a:off x="7193668" y="744570"/>
            <a:ext cx="13583" cy="182928"/>
          </a:xfrm>
          <a:prstGeom prst="straightConnector1">
            <a:avLst/>
          </a:prstGeom>
          <a:noFill/>
          <a:ln w="28575" cap="flat" cmpd="sng">
            <a:solidFill>
              <a:schemeClr val="lt1"/>
            </a:solidFill>
            <a:prstDash val="solid"/>
            <a:round/>
            <a:headEnd type="none" w="med" len="med"/>
            <a:tailEnd type="none" w="med" len="med"/>
          </a:ln>
        </p:spPr>
      </p:cxnSp>
      <p:cxnSp>
        <p:nvCxnSpPr>
          <p:cNvPr id="1626" name="Google Shape;1626;p55"/>
          <p:cNvCxnSpPr/>
          <p:nvPr/>
        </p:nvCxnSpPr>
        <p:spPr>
          <a:xfrm rot="3568218">
            <a:off x="7283548" y="868471"/>
            <a:ext cx="13583" cy="137084"/>
          </a:xfrm>
          <a:prstGeom prst="straightConnector1">
            <a:avLst/>
          </a:prstGeom>
          <a:noFill/>
          <a:ln w="28575" cap="flat" cmpd="sng">
            <a:solidFill>
              <a:schemeClr val="lt1"/>
            </a:solidFill>
            <a:prstDash val="solid"/>
            <a:round/>
            <a:headEnd type="none" w="med" len="med"/>
            <a:tailEnd type="none" w="med" len="med"/>
          </a:ln>
        </p:spPr>
      </p:cxnSp>
      <p:sp>
        <p:nvSpPr>
          <p:cNvPr id="1627" name="Google Shape;1627;p55"/>
          <p:cNvSpPr/>
          <p:nvPr/>
        </p:nvSpPr>
        <p:spPr>
          <a:xfrm>
            <a:off x="6175978" y="656418"/>
            <a:ext cx="623100" cy="530400"/>
          </a:xfrm>
          <a:prstGeom prst="trapezoid">
            <a:avLst>
              <a:gd name="adj"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5"/>
          <p:cNvSpPr/>
          <p:nvPr/>
        </p:nvSpPr>
        <p:spPr>
          <a:xfrm>
            <a:off x="6364224" y="475488"/>
            <a:ext cx="279300" cy="360000"/>
          </a:xfrm>
          <a:prstGeom prst="blockArc">
            <a:avLst>
              <a:gd name="adj1" fmla="val 10800000"/>
              <a:gd name="adj2" fmla="val 0"/>
              <a:gd name="adj3"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5"/>
          <p:cNvSpPr/>
          <p:nvPr/>
        </p:nvSpPr>
        <p:spPr>
          <a:xfrm>
            <a:off x="7798231" y="848975"/>
            <a:ext cx="365700" cy="3657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5"/>
          <p:cNvSpPr/>
          <p:nvPr/>
        </p:nvSpPr>
        <p:spPr>
          <a:xfrm rot="-2700000">
            <a:off x="7786688" y="621188"/>
            <a:ext cx="1005840" cy="219456"/>
          </a:xfrm>
          <a:prstGeom prst="flowChartProcess">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5"/>
          <p:cNvSpPr/>
          <p:nvPr/>
        </p:nvSpPr>
        <p:spPr>
          <a:xfrm>
            <a:off x="7815781" y="864636"/>
            <a:ext cx="329100" cy="329100"/>
          </a:xfrm>
          <a:prstGeom prst="ellipse">
            <a:avLst/>
          </a:prstGeom>
          <a:solidFill>
            <a:srgbClr val="CFB87C"/>
          </a:solidFill>
          <a:ln w="9525"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5"/>
          <p:cNvSpPr/>
          <p:nvPr/>
        </p:nvSpPr>
        <p:spPr>
          <a:xfrm>
            <a:off x="8556445" y="242844"/>
            <a:ext cx="219600" cy="2196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5"/>
          <p:cNvSpPr/>
          <p:nvPr/>
        </p:nvSpPr>
        <p:spPr>
          <a:xfrm rot="-2700000">
            <a:off x="7792573" y="633794"/>
            <a:ext cx="1014984" cy="173736"/>
          </a:xfrm>
          <a:prstGeom prst="flowChartProcess">
            <a:avLst/>
          </a:prstGeom>
          <a:solidFill>
            <a:srgbClr val="CFB87C"/>
          </a:solidFill>
          <a:ln w="28575"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4" name="Google Shape;1634;p55"/>
          <p:cNvCxnSpPr/>
          <p:nvPr/>
        </p:nvCxnSpPr>
        <p:spPr>
          <a:xfrm>
            <a:off x="8141322" y="8160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1635" name="Google Shape;1635;p55"/>
          <p:cNvSpPr/>
          <p:nvPr/>
        </p:nvSpPr>
        <p:spPr>
          <a:xfrm>
            <a:off x="3622125" y="1099925"/>
            <a:ext cx="493800" cy="1554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5"/>
          <p:cNvSpPr/>
          <p:nvPr/>
        </p:nvSpPr>
        <p:spPr>
          <a:xfrm>
            <a:off x="3622125" y="713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5"/>
          <p:cNvSpPr/>
          <p:nvPr/>
        </p:nvSpPr>
        <p:spPr>
          <a:xfrm>
            <a:off x="3622125" y="332725"/>
            <a:ext cx="495900" cy="39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8" name="Google Shape;1638;p55"/>
          <p:cNvCxnSpPr/>
          <p:nvPr/>
        </p:nvCxnSpPr>
        <p:spPr>
          <a:xfrm flipH="1">
            <a:off x="3420481" y="4526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639" name="Google Shape;1639;p55"/>
          <p:cNvCxnSpPr/>
          <p:nvPr/>
        </p:nvCxnSpPr>
        <p:spPr>
          <a:xfrm rot="5400000" flipH="1">
            <a:off x="3412931" y="580181"/>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640" name="Google Shape;1640;p55"/>
          <p:cNvCxnSpPr/>
          <p:nvPr/>
        </p:nvCxnSpPr>
        <p:spPr>
          <a:xfrm flipH="1">
            <a:off x="3419190" y="709841"/>
            <a:ext cx="140700" cy="128100"/>
          </a:xfrm>
          <a:prstGeom prst="straightConnector1">
            <a:avLst/>
          </a:prstGeom>
          <a:noFill/>
          <a:ln w="19050" cap="flat" cmpd="sng">
            <a:solidFill>
              <a:schemeClr val="lt1"/>
            </a:solidFill>
            <a:prstDash val="solid"/>
            <a:round/>
            <a:headEnd type="none" w="med" len="med"/>
            <a:tailEnd type="none" w="med" len="med"/>
          </a:ln>
        </p:spPr>
      </p:cxnSp>
      <p:sp>
        <p:nvSpPr>
          <p:cNvPr id="1641" name="Google Shape;1641;p55"/>
          <p:cNvSpPr/>
          <p:nvPr/>
        </p:nvSpPr>
        <p:spPr>
          <a:xfrm>
            <a:off x="97277" y="173186"/>
            <a:ext cx="1491000" cy="1102200"/>
          </a:xfrm>
          <a:prstGeom prst="rect">
            <a:avLst/>
          </a:prstGeom>
          <a:solidFill>
            <a:srgbClr val="BBBBB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5"/>
          <p:cNvSpPr/>
          <p:nvPr/>
        </p:nvSpPr>
        <p:spPr>
          <a:xfrm rot="3578380">
            <a:off x="256516" y="511491"/>
            <a:ext cx="1080442" cy="551584"/>
          </a:xfrm>
          <a:custGeom>
            <a:avLst/>
            <a:gdLst/>
            <a:ahLst/>
            <a:cxnLst/>
            <a:rect l="l" t="t" r="r" b="b"/>
            <a:pathLst>
              <a:path w="170123" h="66256" extrusionOk="0">
                <a:moveTo>
                  <a:pt x="0" y="7987"/>
                </a:moveTo>
                <a:cubicBezTo>
                  <a:pt x="781" y="7050"/>
                  <a:pt x="2109" y="3457"/>
                  <a:pt x="4687" y="2363"/>
                </a:cubicBezTo>
                <a:cubicBezTo>
                  <a:pt x="7265" y="1270"/>
                  <a:pt x="12107" y="1114"/>
                  <a:pt x="15466" y="1426"/>
                </a:cubicBezTo>
                <a:cubicBezTo>
                  <a:pt x="18825" y="1739"/>
                  <a:pt x="21871" y="1426"/>
                  <a:pt x="24839" y="4238"/>
                </a:cubicBezTo>
                <a:cubicBezTo>
                  <a:pt x="27807" y="7050"/>
                  <a:pt x="31322" y="13298"/>
                  <a:pt x="33275" y="18297"/>
                </a:cubicBezTo>
                <a:cubicBezTo>
                  <a:pt x="35228" y="23296"/>
                  <a:pt x="35853" y="28842"/>
                  <a:pt x="36556" y="34232"/>
                </a:cubicBezTo>
                <a:cubicBezTo>
                  <a:pt x="37259" y="39622"/>
                  <a:pt x="37962" y="46261"/>
                  <a:pt x="37493" y="50635"/>
                </a:cubicBezTo>
                <a:cubicBezTo>
                  <a:pt x="37024" y="55009"/>
                  <a:pt x="35463" y="57977"/>
                  <a:pt x="33744" y="60476"/>
                </a:cubicBezTo>
                <a:cubicBezTo>
                  <a:pt x="32026" y="62976"/>
                  <a:pt x="29213" y="64929"/>
                  <a:pt x="27182" y="65632"/>
                </a:cubicBezTo>
                <a:cubicBezTo>
                  <a:pt x="25151" y="66335"/>
                  <a:pt x="23199" y="66647"/>
                  <a:pt x="21559" y="64694"/>
                </a:cubicBezTo>
                <a:cubicBezTo>
                  <a:pt x="19919" y="62741"/>
                  <a:pt x="18044" y="58914"/>
                  <a:pt x="17341" y="53915"/>
                </a:cubicBezTo>
                <a:cubicBezTo>
                  <a:pt x="16638" y="48916"/>
                  <a:pt x="16638" y="40636"/>
                  <a:pt x="17341" y="34700"/>
                </a:cubicBezTo>
                <a:cubicBezTo>
                  <a:pt x="18044" y="28764"/>
                  <a:pt x="19450" y="23140"/>
                  <a:pt x="21559" y="18297"/>
                </a:cubicBezTo>
                <a:cubicBezTo>
                  <a:pt x="23668" y="13454"/>
                  <a:pt x="27182" y="8456"/>
                  <a:pt x="29994" y="5644"/>
                </a:cubicBezTo>
                <a:cubicBezTo>
                  <a:pt x="32806" y="2832"/>
                  <a:pt x="35540" y="1973"/>
                  <a:pt x="38430" y="1426"/>
                </a:cubicBezTo>
                <a:cubicBezTo>
                  <a:pt x="41320" y="879"/>
                  <a:pt x="44133" y="723"/>
                  <a:pt x="47335" y="2363"/>
                </a:cubicBezTo>
                <a:cubicBezTo>
                  <a:pt x="50538" y="4003"/>
                  <a:pt x="55224" y="8065"/>
                  <a:pt x="57645" y="11267"/>
                </a:cubicBezTo>
                <a:cubicBezTo>
                  <a:pt x="60066" y="14470"/>
                  <a:pt x="60770" y="17985"/>
                  <a:pt x="61863" y="21578"/>
                </a:cubicBezTo>
                <a:cubicBezTo>
                  <a:pt x="62957" y="25171"/>
                  <a:pt x="63737" y="28218"/>
                  <a:pt x="64206" y="32826"/>
                </a:cubicBezTo>
                <a:cubicBezTo>
                  <a:pt x="64675" y="37435"/>
                  <a:pt x="65066" y="44777"/>
                  <a:pt x="64675" y="49229"/>
                </a:cubicBezTo>
                <a:cubicBezTo>
                  <a:pt x="64285" y="53681"/>
                  <a:pt x="63347" y="56883"/>
                  <a:pt x="61863" y="59539"/>
                </a:cubicBezTo>
                <a:cubicBezTo>
                  <a:pt x="60379" y="62195"/>
                  <a:pt x="57567" y="64616"/>
                  <a:pt x="55770" y="65163"/>
                </a:cubicBezTo>
                <a:cubicBezTo>
                  <a:pt x="53974" y="65710"/>
                  <a:pt x="52412" y="64851"/>
                  <a:pt x="51084" y="62820"/>
                </a:cubicBezTo>
                <a:cubicBezTo>
                  <a:pt x="49756" y="60789"/>
                  <a:pt x="48662" y="56103"/>
                  <a:pt x="47803" y="52978"/>
                </a:cubicBezTo>
                <a:cubicBezTo>
                  <a:pt x="46944" y="49854"/>
                  <a:pt x="45929" y="47979"/>
                  <a:pt x="45929" y="44073"/>
                </a:cubicBezTo>
                <a:cubicBezTo>
                  <a:pt x="45929" y="40168"/>
                  <a:pt x="46710" y="34544"/>
                  <a:pt x="47803" y="29545"/>
                </a:cubicBezTo>
                <a:cubicBezTo>
                  <a:pt x="48897" y="24546"/>
                  <a:pt x="50381" y="18219"/>
                  <a:pt x="52490" y="14079"/>
                </a:cubicBezTo>
                <a:cubicBezTo>
                  <a:pt x="54599" y="9939"/>
                  <a:pt x="58036" y="6815"/>
                  <a:pt x="60457" y="4706"/>
                </a:cubicBezTo>
                <a:cubicBezTo>
                  <a:pt x="62878" y="2597"/>
                  <a:pt x="63894" y="1660"/>
                  <a:pt x="67018" y="1426"/>
                </a:cubicBezTo>
                <a:cubicBezTo>
                  <a:pt x="70142" y="1192"/>
                  <a:pt x="75922" y="1660"/>
                  <a:pt x="79203" y="3300"/>
                </a:cubicBezTo>
                <a:cubicBezTo>
                  <a:pt x="82484" y="4940"/>
                  <a:pt x="84749" y="8221"/>
                  <a:pt x="86702" y="11267"/>
                </a:cubicBezTo>
                <a:cubicBezTo>
                  <a:pt x="88655" y="14313"/>
                  <a:pt x="89592" y="17048"/>
                  <a:pt x="90920" y="21578"/>
                </a:cubicBezTo>
                <a:cubicBezTo>
                  <a:pt x="92248" y="26109"/>
                  <a:pt x="94279" y="33217"/>
                  <a:pt x="94669" y="38450"/>
                </a:cubicBezTo>
                <a:cubicBezTo>
                  <a:pt x="95060" y="43683"/>
                  <a:pt x="94044" y="48995"/>
                  <a:pt x="93263" y="52978"/>
                </a:cubicBezTo>
                <a:cubicBezTo>
                  <a:pt x="92482" y="56962"/>
                  <a:pt x="91622" y="60164"/>
                  <a:pt x="89982" y="62351"/>
                </a:cubicBezTo>
                <a:cubicBezTo>
                  <a:pt x="88342" y="64538"/>
                  <a:pt x="85842" y="66725"/>
                  <a:pt x="83421" y="66100"/>
                </a:cubicBezTo>
                <a:cubicBezTo>
                  <a:pt x="81000" y="65475"/>
                  <a:pt x="77094" y="62117"/>
                  <a:pt x="75454" y="58602"/>
                </a:cubicBezTo>
                <a:cubicBezTo>
                  <a:pt x="73814" y="55087"/>
                  <a:pt x="73657" y="49620"/>
                  <a:pt x="73579" y="45011"/>
                </a:cubicBezTo>
                <a:cubicBezTo>
                  <a:pt x="73501" y="40403"/>
                  <a:pt x="73735" y="36263"/>
                  <a:pt x="74985" y="30951"/>
                </a:cubicBezTo>
                <a:cubicBezTo>
                  <a:pt x="76235" y="25640"/>
                  <a:pt x="78266" y="17907"/>
                  <a:pt x="81078" y="13142"/>
                </a:cubicBezTo>
                <a:cubicBezTo>
                  <a:pt x="83890" y="8377"/>
                  <a:pt x="88186" y="4238"/>
                  <a:pt x="91857" y="2363"/>
                </a:cubicBezTo>
                <a:cubicBezTo>
                  <a:pt x="95528" y="488"/>
                  <a:pt x="99746" y="957"/>
                  <a:pt x="103105" y="1894"/>
                </a:cubicBezTo>
                <a:cubicBezTo>
                  <a:pt x="106464" y="2831"/>
                  <a:pt x="109432" y="5331"/>
                  <a:pt x="112009" y="7987"/>
                </a:cubicBezTo>
                <a:cubicBezTo>
                  <a:pt x="114587" y="10643"/>
                  <a:pt x="117008" y="14783"/>
                  <a:pt x="118570" y="17829"/>
                </a:cubicBezTo>
                <a:cubicBezTo>
                  <a:pt x="120132" y="20875"/>
                  <a:pt x="120523" y="22359"/>
                  <a:pt x="121382" y="26264"/>
                </a:cubicBezTo>
                <a:cubicBezTo>
                  <a:pt x="122241" y="30169"/>
                  <a:pt x="123726" y="36496"/>
                  <a:pt x="123726" y="41261"/>
                </a:cubicBezTo>
                <a:cubicBezTo>
                  <a:pt x="123726" y="46026"/>
                  <a:pt x="122398" y="51182"/>
                  <a:pt x="121382" y="54853"/>
                </a:cubicBezTo>
                <a:cubicBezTo>
                  <a:pt x="120367" y="58524"/>
                  <a:pt x="119664" y="61648"/>
                  <a:pt x="117633" y="63288"/>
                </a:cubicBezTo>
                <a:cubicBezTo>
                  <a:pt x="115602" y="64928"/>
                  <a:pt x="111540" y="66022"/>
                  <a:pt x="109197" y="64694"/>
                </a:cubicBezTo>
                <a:cubicBezTo>
                  <a:pt x="106854" y="63366"/>
                  <a:pt x="104510" y="59695"/>
                  <a:pt x="103573" y="55321"/>
                </a:cubicBezTo>
                <a:cubicBezTo>
                  <a:pt x="102636" y="50947"/>
                  <a:pt x="103026" y="43996"/>
                  <a:pt x="103573" y="38450"/>
                </a:cubicBezTo>
                <a:cubicBezTo>
                  <a:pt x="104120" y="32904"/>
                  <a:pt x="104901" y="27359"/>
                  <a:pt x="106854" y="22047"/>
                </a:cubicBezTo>
                <a:cubicBezTo>
                  <a:pt x="108807" y="16736"/>
                  <a:pt x="111619" y="10252"/>
                  <a:pt x="115290" y="6581"/>
                </a:cubicBezTo>
                <a:cubicBezTo>
                  <a:pt x="118961" y="2910"/>
                  <a:pt x="124819" y="98"/>
                  <a:pt x="128881" y="20"/>
                </a:cubicBezTo>
                <a:cubicBezTo>
                  <a:pt x="132943" y="-58"/>
                  <a:pt x="136458" y="2832"/>
                  <a:pt x="139660" y="6112"/>
                </a:cubicBezTo>
                <a:cubicBezTo>
                  <a:pt x="142863" y="9393"/>
                  <a:pt x="146065" y="15173"/>
                  <a:pt x="148096" y="19703"/>
                </a:cubicBezTo>
                <a:cubicBezTo>
                  <a:pt x="150127" y="24233"/>
                  <a:pt x="151298" y="28139"/>
                  <a:pt x="151845" y="33294"/>
                </a:cubicBezTo>
                <a:cubicBezTo>
                  <a:pt x="152392" y="38449"/>
                  <a:pt x="152079" y="45948"/>
                  <a:pt x="151376" y="50635"/>
                </a:cubicBezTo>
                <a:cubicBezTo>
                  <a:pt x="150673" y="55322"/>
                  <a:pt x="149658" y="58915"/>
                  <a:pt x="147627" y="61414"/>
                </a:cubicBezTo>
                <a:cubicBezTo>
                  <a:pt x="145596" y="63914"/>
                  <a:pt x="141534" y="66413"/>
                  <a:pt x="139191" y="65632"/>
                </a:cubicBezTo>
                <a:cubicBezTo>
                  <a:pt x="136848" y="64851"/>
                  <a:pt x="134582" y="61257"/>
                  <a:pt x="133567" y="56727"/>
                </a:cubicBezTo>
                <a:cubicBezTo>
                  <a:pt x="132552" y="52197"/>
                  <a:pt x="132630" y="44621"/>
                  <a:pt x="133099" y="38450"/>
                </a:cubicBezTo>
                <a:cubicBezTo>
                  <a:pt x="133568" y="32279"/>
                  <a:pt x="134348" y="25405"/>
                  <a:pt x="136379" y="19703"/>
                </a:cubicBezTo>
                <a:cubicBezTo>
                  <a:pt x="138410" y="14001"/>
                  <a:pt x="142472" y="7284"/>
                  <a:pt x="145284" y="4238"/>
                </a:cubicBezTo>
                <a:cubicBezTo>
                  <a:pt x="148096" y="1192"/>
                  <a:pt x="150595" y="1895"/>
                  <a:pt x="153251" y="1426"/>
                </a:cubicBezTo>
                <a:cubicBezTo>
                  <a:pt x="155907" y="957"/>
                  <a:pt x="158406" y="411"/>
                  <a:pt x="161218" y="1426"/>
                </a:cubicBezTo>
                <a:cubicBezTo>
                  <a:pt x="164030" y="2441"/>
                  <a:pt x="168639" y="6503"/>
                  <a:pt x="170123" y="7518"/>
                </a:cubicBezTo>
              </a:path>
            </a:pathLst>
          </a:custGeom>
          <a:noFill/>
          <a:ln w="28575" cap="flat" cmpd="sng">
            <a:solidFill>
              <a:schemeClr val="lt1"/>
            </a:solidFill>
            <a:prstDash val="solid"/>
            <a:round/>
            <a:headEnd type="none" w="med" len="med"/>
            <a:tailEnd type="none" w="med" len="med"/>
          </a:ln>
        </p:spPr>
      </p:sp>
      <p:cxnSp>
        <p:nvCxnSpPr>
          <p:cNvPr id="1643" name="Google Shape;1643;p55"/>
          <p:cNvCxnSpPr/>
          <p:nvPr/>
        </p:nvCxnSpPr>
        <p:spPr>
          <a:xfrm rot="5400000" flipH="1">
            <a:off x="3412931" y="836213"/>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644" name="Google Shape;1644;p55"/>
          <p:cNvCxnSpPr/>
          <p:nvPr/>
        </p:nvCxnSpPr>
        <p:spPr>
          <a:xfrm flipH="1">
            <a:off x="3301648" y="456563"/>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1645" name="Google Shape;1645;p55"/>
          <p:cNvCxnSpPr/>
          <p:nvPr/>
        </p:nvCxnSpPr>
        <p:spPr>
          <a:xfrm rot="5400000" flipH="1">
            <a:off x="3295895" y="582109"/>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646" name="Google Shape;1646;p55"/>
          <p:cNvCxnSpPr/>
          <p:nvPr/>
        </p:nvCxnSpPr>
        <p:spPr>
          <a:xfrm flipH="1">
            <a:off x="3300318" y="71371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1647" name="Google Shape;1647;p55"/>
          <p:cNvCxnSpPr/>
          <p:nvPr/>
        </p:nvCxnSpPr>
        <p:spPr>
          <a:xfrm rot="5400000" flipH="1">
            <a:off x="3295895" y="838138"/>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648" name="Google Shape;1648;p55"/>
          <p:cNvCxnSpPr/>
          <p:nvPr/>
        </p:nvCxnSpPr>
        <p:spPr>
          <a:xfrm rot="10800000" flipH="1">
            <a:off x="4168998" y="8475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649" name="Google Shape;1649;p55"/>
          <p:cNvCxnSpPr/>
          <p:nvPr/>
        </p:nvCxnSpPr>
        <p:spPr>
          <a:xfrm rot="-5400000" flipH="1">
            <a:off x="4176548" y="720088"/>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650" name="Google Shape;1650;p55"/>
          <p:cNvCxnSpPr/>
          <p:nvPr/>
        </p:nvCxnSpPr>
        <p:spPr>
          <a:xfrm rot="10800000" flipH="1">
            <a:off x="4170289" y="588028"/>
            <a:ext cx="140700" cy="128100"/>
          </a:xfrm>
          <a:prstGeom prst="straightConnector1">
            <a:avLst/>
          </a:prstGeom>
          <a:noFill/>
          <a:ln w="19050" cap="flat" cmpd="sng">
            <a:solidFill>
              <a:schemeClr val="lt1"/>
            </a:solidFill>
            <a:prstDash val="solid"/>
            <a:round/>
            <a:headEnd type="none" w="med" len="med"/>
            <a:tailEnd type="none" w="med" len="med"/>
          </a:ln>
        </p:spPr>
      </p:cxnSp>
      <p:cxnSp>
        <p:nvCxnSpPr>
          <p:cNvPr id="1651" name="Google Shape;1651;p55"/>
          <p:cNvCxnSpPr/>
          <p:nvPr/>
        </p:nvCxnSpPr>
        <p:spPr>
          <a:xfrm rot="-5400000" flipH="1">
            <a:off x="4176548" y="464056"/>
            <a:ext cx="140700" cy="125700"/>
          </a:xfrm>
          <a:prstGeom prst="straightConnector1">
            <a:avLst/>
          </a:prstGeom>
          <a:noFill/>
          <a:ln w="19050" cap="flat" cmpd="sng">
            <a:solidFill>
              <a:schemeClr val="lt1"/>
            </a:solidFill>
            <a:prstDash val="solid"/>
            <a:round/>
            <a:headEnd type="none" w="med" len="med"/>
            <a:tailEnd type="none" w="med" len="med"/>
          </a:ln>
        </p:spPr>
      </p:cxnSp>
      <p:cxnSp>
        <p:nvCxnSpPr>
          <p:cNvPr id="1652" name="Google Shape;1652;p55"/>
          <p:cNvCxnSpPr/>
          <p:nvPr/>
        </p:nvCxnSpPr>
        <p:spPr>
          <a:xfrm rot="10800000" flipH="1">
            <a:off x="4283631" y="843706"/>
            <a:ext cx="144900" cy="125700"/>
          </a:xfrm>
          <a:prstGeom prst="straightConnector1">
            <a:avLst/>
          </a:prstGeom>
          <a:noFill/>
          <a:ln w="19050" cap="flat" cmpd="sng">
            <a:solidFill>
              <a:schemeClr val="lt1"/>
            </a:solidFill>
            <a:prstDash val="solid"/>
            <a:round/>
            <a:headEnd type="none" w="med" len="med"/>
            <a:tailEnd type="none" w="med" len="med"/>
          </a:ln>
        </p:spPr>
      </p:cxnSp>
      <p:cxnSp>
        <p:nvCxnSpPr>
          <p:cNvPr id="1653" name="Google Shape;1653;p55"/>
          <p:cNvCxnSpPr/>
          <p:nvPr/>
        </p:nvCxnSpPr>
        <p:spPr>
          <a:xfrm rot="-5400000" flipH="1">
            <a:off x="4293584" y="714260"/>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654" name="Google Shape;1654;p55"/>
          <p:cNvCxnSpPr/>
          <p:nvPr/>
        </p:nvCxnSpPr>
        <p:spPr>
          <a:xfrm rot="10800000" flipH="1">
            <a:off x="4284961" y="584149"/>
            <a:ext cx="144900" cy="128100"/>
          </a:xfrm>
          <a:prstGeom prst="straightConnector1">
            <a:avLst/>
          </a:prstGeom>
          <a:noFill/>
          <a:ln w="19050" cap="flat" cmpd="sng">
            <a:solidFill>
              <a:schemeClr val="lt1"/>
            </a:solidFill>
            <a:prstDash val="solid"/>
            <a:round/>
            <a:headEnd type="none" w="med" len="med"/>
            <a:tailEnd type="none" w="med" len="med"/>
          </a:ln>
        </p:spPr>
      </p:cxnSp>
      <p:cxnSp>
        <p:nvCxnSpPr>
          <p:cNvPr id="1655" name="Google Shape;1655;p55"/>
          <p:cNvCxnSpPr/>
          <p:nvPr/>
        </p:nvCxnSpPr>
        <p:spPr>
          <a:xfrm rot="-5400000" flipH="1">
            <a:off x="4293584" y="458231"/>
            <a:ext cx="140700" cy="129600"/>
          </a:xfrm>
          <a:prstGeom prst="straightConnector1">
            <a:avLst/>
          </a:prstGeom>
          <a:noFill/>
          <a:ln w="19050" cap="flat" cmpd="sng">
            <a:solidFill>
              <a:schemeClr val="lt1"/>
            </a:solidFill>
            <a:prstDash val="solid"/>
            <a:round/>
            <a:headEnd type="none" w="med" len="med"/>
            <a:tailEnd type="none" w="med" len="med"/>
          </a:ln>
        </p:spPr>
      </p:cxnSp>
      <p:cxnSp>
        <p:nvCxnSpPr>
          <p:cNvPr id="1656" name="Google Shape;1656;p55"/>
          <p:cNvCxnSpPr/>
          <p:nvPr/>
        </p:nvCxnSpPr>
        <p:spPr>
          <a:xfrm>
            <a:off x="8254693" y="6909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1657" name="Google Shape;1657;p55"/>
          <p:cNvCxnSpPr/>
          <p:nvPr/>
        </p:nvCxnSpPr>
        <p:spPr>
          <a:xfrm>
            <a:off x="8492437" y="462300"/>
            <a:ext cx="109800" cy="109800"/>
          </a:xfrm>
          <a:prstGeom prst="straightConnector1">
            <a:avLst/>
          </a:prstGeom>
          <a:noFill/>
          <a:ln w="28575" cap="flat" cmpd="sng">
            <a:solidFill>
              <a:schemeClr val="lt1"/>
            </a:solidFill>
            <a:prstDash val="solid"/>
            <a:round/>
            <a:headEnd type="none" w="med" len="med"/>
            <a:tailEnd type="none" w="med" len="med"/>
          </a:ln>
        </p:spPr>
      </p:cxnSp>
      <p:cxnSp>
        <p:nvCxnSpPr>
          <p:cNvPr id="1658" name="Google Shape;1658;p55"/>
          <p:cNvCxnSpPr/>
          <p:nvPr/>
        </p:nvCxnSpPr>
        <p:spPr>
          <a:xfrm>
            <a:off x="8369922" y="587458"/>
            <a:ext cx="109800" cy="109800"/>
          </a:xfrm>
          <a:prstGeom prst="straightConnector1">
            <a:avLst/>
          </a:prstGeom>
          <a:noFill/>
          <a:ln w="28575" cap="flat" cmpd="sng">
            <a:solidFill>
              <a:schemeClr val="lt1"/>
            </a:solidFill>
            <a:prstDash val="solid"/>
            <a:round/>
            <a:headEnd type="none" w="med" len="med"/>
            <a:tailEnd type="none" w="med" len="med"/>
          </a:ln>
        </p:spPr>
      </p:cxnSp>
      <p:sp>
        <p:nvSpPr>
          <p:cNvPr id="1659" name="Google Shape;1659;p5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1660" name="Google Shape;1660;p55"/>
          <p:cNvSpPr txBox="1"/>
          <p:nvPr/>
        </p:nvSpPr>
        <p:spPr>
          <a:xfrm>
            <a:off x="100550" y="1316725"/>
            <a:ext cx="14910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Cable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Routing</a:t>
            </a:r>
            <a:endParaRPr sz="1600">
              <a:solidFill>
                <a:srgbClr val="BBBBBB"/>
              </a:solidFill>
              <a:latin typeface="Proxima Nova Extrabold"/>
              <a:ea typeface="Proxima Nova Extrabold"/>
              <a:cs typeface="Proxima Nova Extrabold"/>
              <a:sym typeface="Proxima Nova Extrabold"/>
            </a:endParaRPr>
          </a:p>
        </p:txBody>
      </p:sp>
      <p:sp>
        <p:nvSpPr>
          <p:cNvPr id="1661" name="Google Shape;1661;p55"/>
          <p:cNvSpPr txBox="1"/>
          <p:nvPr/>
        </p:nvSpPr>
        <p:spPr>
          <a:xfrm>
            <a:off x="1554800" y="1316736"/>
            <a:ext cx="16116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Launch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Environment</a:t>
            </a:r>
            <a:endParaRPr sz="1600">
              <a:solidFill>
                <a:srgbClr val="BBBBBB"/>
              </a:solidFill>
              <a:latin typeface="Proxima Nova Extrabold"/>
              <a:ea typeface="Proxima Nova Extrabold"/>
              <a:cs typeface="Proxima Nova Extrabold"/>
              <a:sym typeface="Proxima Nova Extrabold"/>
            </a:endParaRPr>
          </a:p>
        </p:txBody>
      </p:sp>
      <p:sp>
        <p:nvSpPr>
          <p:cNvPr id="1662" name="Google Shape;1662;p55"/>
          <p:cNvSpPr txBox="1"/>
          <p:nvPr/>
        </p:nvSpPr>
        <p:spPr>
          <a:xfrm>
            <a:off x="3141850" y="1316736"/>
            <a:ext cx="1418400"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Resonant </a:t>
            </a:r>
            <a:endParaRPr sz="1600">
              <a:solidFill>
                <a:srgbClr val="BBBBBB"/>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1600">
                <a:solidFill>
                  <a:srgbClr val="BBBBBB"/>
                </a:solidFill>
                <a:latin typeface="Proxima Nova Extrabold"/>
                <a:ea typeface="Proxima Nova Extrabold"/>
                <a:cs typeface="Proxima Nova Extrabold"/>
                <a:sym typeface="Proxima Nova Extrabold"/>
              </a:rPr>
              <a:t>Frequency </a:t>
            </a:r>
            <a:endParaRPr sz="1600">
              <a:solidFill>
                <a:srgbClr val="BBBBBB"/>
              </a:solidFill>
              <a:latin typeface="Proxima Nova Extrabold"/>
              <a:ea typeface="Proxima Nova Extrabold"/>
              <a:cs typeface="Proxima Nova Extrabold"/>
              <a:sym typeface="Proxima Nova Extrabold"/>
            </a:endParaRPr>
          </a:p>
        </p:txBody>
      </p:sp>
      <p:sp>
        <p:nvSpPr>
          <p:cNvPr id="1663" name="Google Shape;1663;p55"/>
          <p:cNvSpPr/>
          <p:nvPr/>
        </p:nvSpPr>
        <p:spPr>
          <a:xfrm rot="-113499">
            <a:off x="1889187" y="588445"/>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5"/>
          <p:cNvSpPr/>
          <p:nvPr/>
        </p:nvSpPr>
        <p:spPr>
          <a:xfrm rot="10686501">
            <a:off x="2249500" y="870910"/>
            <a:ext cx="327178" cy="310121"/>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5"/>
          <p:cNvSpPr/>
          <p:nvPr/>
        </p:nvSpPr>
        <p:spPr>
          <a:xfrm rot="2272146">
            <a:off x="2450536" y="253724"/>
            <a:ext cx="461411" cy="276147"/>
          </a:xfrm>
          <a:prstGeom prst="flowChartExtra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5"/>
          <p:cNvSpPr/>
          <p:nvPr/>
        </p:nvSpPr>
        <p:spPr>
          <a:xfrm rot="-2870427">
            <a:off x="2057490" y="458223"/>
            <a:ext cx="711404" cy="457046"/>
          </a:xfrm>
          <a:prstGeom prst="flowChartDisplay">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5"/>
          <p:cNvSpPr/>
          <p:nvPr/>
        </p:nvSpPr>
        <p:spPr>
          <a:xfrm>
            <a:off x="2406445" y="503731"/>
            <a:ext cx="183000" cy="171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5"/>
          <p:cNvSpPr/>
          <p:nvPr/>
        </p:nvSpPr>
        <p:spPr>
          <a:xfrm>
            <a:off x="2040104" y="770255"/>
            <a:ext cx="327325" cy="333936"/>
          </a:xfrm>
          <a:custGeom>
            <a:avLst/>
            <a:gdLst/>
            <a:ahLst/>
            <a:cxnLst/>
            <a:rect l="l" t="t" r="r" b="b"/>
            <a:pathLst>
              <a:path w="13093" h="14414" extrusionOk="0">
                <a:moveTo>
                  <a:pt x="3916" y="0"/>
                </a:moveTo>
                <a:cubicBezTo>
                  <a:pt x="2531" y="1732"/>
                  <a:pt x="-967" y="3851"/>
                  <a:pt x="364" y="5625"/>
                </a:cubicBezTo>
                <a:cubicBezTo>
                  <a:pt x="838" y="6256"/>
                  <a:pt x="2101" y="5151"/>
                  <a:pt x="2732" y="5625"/>
                </a:cubicBezTo>
                <a:cubicBezTo>
                  <a:pt x="3730" y="6374"/>
                  <a:pt x="432" y="8619"/>
                  <a:pt x="1548" y="9177"/>
                </a:cubicBezTo>
                <a:cubicBezTo>
                  <a:pt x="2640" y="9723"/>
                  <a:pt x="4085" y="7612"/>
                  <a:pt x="5101" y="8289"/>
                </a:cubicBezTo>
                <a:cubicBezTo>
                  <a:pt x="6277" y="9072"/>
                  <a:pt x="2877" y="10797"/>
                  <a:pt x="3324" y="12137"/>
                </a:cubicBezTo>
                <a:cubicBezTo>
                  <a:pt x="3765" y="13461"/>
                  <a:pt x="6352" y="10708"/>
                  <a:pt x="7469" y="11545"/>
                </a:cubicBezTo>
                <a:cubicBezTo>
                  <a:pt x="8184" y="12081"/>
                  <a:pt x="6325" y="13926"/>
                  <a:pt x="7173" y="14209"/>
                </a:cubicBezTo>
                <a:cubicBezTo>
                  <a:pt x="9630" y="15028"/>
                  <a:pt x="11262" y="11008"/>
                  <a:pt x="13093" y="9177"/>
                </a:cubicBezTo>
              </a:path>
            </a:pathLst>
          </a:custGeom>
          <a:noFill/>
          <a:ln w="19050" cap="flat" cmpd="sng">
            <a:solidFill>
              <a:schemeClr val="lt1"/>
            </a:solidFill>
            <a:prstDash val="solid"/>
            <a:round/>
            <a:headEnd type="none" w="med" len="med"/>
            <a:tailEnd type="none" w="med" len="med"/>
          </a:ln>
        </p:spPr>
      </p:sp>
      <p:sp>
        <p:nvSpPr>
          <p:cNvPr id="1669" name="Google Shape;1669;p55"/>
          <p:cNvSpPr/>
          <p:nvPr/>
        </p:nvSpPr>
        <p:spPr>
          <a:xfrm>
            <a:off x="2269895" y="639566"/>
            <a:ext cx="183000" cy="171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56"/>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675" name="Google Shape;1675;p56"/>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676" name="Google Shape;1676;p56"/>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latin typeface="Proxima Nova"/>
              <a:ea typeface="Proxima Nova"/>
              <a:cs typeface="Proxima Nova"/>
              <a:sym typeface="Proxima Nova"/>
            </a:endParaRPr>
          </a:p>
        </p:txBody>
      </p:sp>
      <p:sp>
        <p:nvSpPr>
          <p:cNvPr id="1677" name="Google Shape;1677;p56"/>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678" name="Google Shape;1678;p56"/>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679" name="Google Shape;1679;p56"/>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680" name="Google Shape;1680;p56"/>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681" name="Google Shape;1681;p56"/>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682" name="Google Shape;1682;p56"/>
          <p:cNvSpPr txBox="1"/>
          <p:nvPr/>
        </p:nvSpPr>
        <p:spPr>
          <a:xfrm>
            <a:off x="105000" y="66300"/>
            <a:ext cx="48165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LASP Thermal Chamber Test</a:t>
            </a:r>
            <a:endParaRPr sz="2800">
              <a:latin typeface="Proxima Nova"/>
              <a:ea typeface="Proxima Nova"/>
              <a:cs typeface="Proxima Nova"/>
              <a:sym typeface="Proxima Nova"/>
            </a:endParaRPr>
          </a:p>
        </p:txBody>
      </p:sp>
      <p:sp>
        <p:nvSpPr>
          <p:cNvPr id="1683" name="Google Shape;1683;p56"/>
          <p:cNvSpPr txBox="1"/>
          <p:nvPr/>
        </p:nvSpPr>
        <p:spPr>
          <a:xfrm>
            <a:off x="102750" y="738438"/>
            <a:ext cx="89385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Motivation - Verify that the boom assembly components can survive the thermal fluctuations </a:t>
            </a:r>
            <a:endParaRPr b="1">
              <a:latin typeface="Proxima Nova"/>
              <a:ea typeface="Proxima Nova"/>
              <a:cs typeface="Proxima Nova"/>
              <a:sym typeface="Proxima Nova"/>
            </a:endParaRPr>
          </a:p>
          <a:p>
            <a:pPr marL="0" lvl="0" indent="457200" algn="l" rtl="0">
              <a:spcBef>
                <a:spcPts val="0"/>
              </a:spcBef>
              <a:spcAft>
                <a:spcPts val="0"/>
              </a:spcAft>
              <a:buNone/>
            </a:pPr>
            <a:r>
              <a:rPr lang="en" b="1">
                <a:latin typeface="Proxima Nova"/>
                <a:ea typeface="Proxima Nova"/>
                <a:cs typeface="Proxima Nova"/>
                <a:sym typeface="Proxima Nova"/>
              </a:rPr>
              <a:t>            experienced in space and establish good deployment temperatures.</a:t>
            </a:r>
            <a:endParaRPr>
              <a:latin typeface="Proxima Nova"/>
              <a:ea typeface="Proxima Nova"/>
              <a:cs typeface="Proxima Nova"/>
              <a:sym typeface="Proxima Nova"/>
            </a:endParaRPr>
          </a:p>
        </p:txBody>
      </p:sp>
      <p:sp>
        <p:nvSpPr>
          <p:cNvPr id="1684" name="Google Shape;1684;p56"/>
          <p:cNvSpPr/>
          <p:nvPr/>
        </p:nvSpPr>
        <p:spPr>
          <a:xfrm>
            <a:off x="5218949" y="1935161"/>
            <a:ext cx="3822300" cy="399300"/>
          </a:xfrm>
          <a:prstGeom prst="rect">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Proxima Nova"/>
                <a:ea typeface="Proxima Nova"/>
                <a:cs typeface="Proxima Nova"/>
                <a:sym typeface="Proxima Nova"/>
              </a:rPr>
              <a:t>Requirements Under Test</a:t>
            </a:r>
            <a:endParaRPr sz="1600">
              <a:latin typeface="Proxima Nova"/>
              <a:ea typeface="Proxima Nova"/>
              <a:cs typeface="Proxima Nova"/>
              <a:sym typeface="Proxima Nova"/>
            </a:endParaRPr>
          </a:p>
        </p:txBody>
      </p:sp>
      <p:sp>
        <p:nvSpPr>
          <p:cNvPr id="1685" name="Google Shape;1685;p56"/>
          <p:cNvSpPr/>
          <p:nvPr/>
        </p:nvSpPr>
        <p:spPr>
          <a:xfrm>
            <a:off x="5219225" y="2334436"/>
            <a:ext cx="833400" cy="87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Proxima Nova"/>
                <a:ea typeface="Proxima Nova"/>
                <a:cs typeface="Proxima Nova"/>
                <a:sym typeface="Proxima Nova"/>
              </a:rPr>
              <a:t>DR_8.1</a:t>
            </a:r>
            <a:endParaRPr sz="1500">
              <a:latin typeface="Proxima Nova"/>
              <a:ea typeface="Proxima Nova"/>
              <a:cs typeface="Proxima Nova"/>
              <a:sym typeface="Proxima Nova"/>
            </a:endParaRPr>
          </a:p>
        </p:txBody>
      </p:sp>
      <p:sp>
        <p:nvSpPr>
          <p:cNvPr id="1686" name="Google Shape;1686;p56"/>
          <p:cNvSpPr/>
          <p:nvPr/>
        </p:nvSpPr>
        <p:spPr>
          <a:xfrm>
            <a:off x="6050825" y="2334436"/>
            <a:ext cx="2990100" cy="8739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a:solidFill>
                  <a:schemeClr val="dk1"/>
                </a:solidFill>
                <a:latin typeface="Proxima Nova"/>
                <a:ea typeface="Proxima Nova"/>
                <a:cs typeface="Proxima Nova"/>
                <a:sym typeface="Proxima Nova"/>
              </a:rPr>
              <a:t>The boom assembly shall survive the thermal fluctuations of the space environment in both the deployed and undeployed configuration.</a:t>
            </a:r>
            <a:endParaRPr sz="1100">
              <a:latin typeface="Proxima Nova"/>
              <a:ea typeface="Proxima Nova"/>
              <a:cs typeface="Proxima Nova"/>
              <a:sym typeface="Proxima Nova"/>
            </a:endParaRPr>
          </a:p>
        </p:txBody>
      </p:sp>
      <p:sp>
        <p:nvSpPr>
          <p:cNvPr id="1687" name="Google Shape;1687;p5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1688" name="Google Shape;1688;p56"/>
          <p:cNvSpPr txBox="1"/>
          <p:nvPr/>
        </p:nvSpPr>
        <p:spPr>
          <a:xfrm>
            <a:off x="96200" y="1810512"/>
            <a:ext cx="4692900" cy="9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Equipment:</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Big White Thermal Chamber</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Thermocouples</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2-Bay Structure</a:t>
            </a:r>
            <a:endParaRPr/>
          </a:p>
        </p:txBody>
      </p:sp>
      <p:sp>
        <p:nvSpPr>
          <p:cNvPr id="1689" name="Google Shape;1689;p56"/>
          <p:cNvSpPr txBox="1"/>
          <p:nvPr/>
        </p:nvSpPr>
        <p:spPr>
          <a:xfrm>
            <a:off x="100584" y="2615184"/>
            <a:ext cx="4692900" cy="15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General Procedure:</a:t>
            </a:r>
            <a:endParaRPr sz="1300" b="1">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Setup undeployed boom in thermal chamber</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Ramp down to -60 °C</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Ramp up to 10 °C</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Deploy Boom</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Ramp down to -60 °C</a:t>
            </a:r>
            <a:endParaRPr sz="130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Return to ambient and repeat with different deployment temperatures</a:t>
            </a:r>
            <a:endParaRPr/>
          </a:p>
        </p:txBody>
      </p:sp>
      <p:sp>
        <p:nvSpPr>
          <p:cNvPr id="1690" name="Google Shape;1690;p56"/>
          <p:cNvSpPr txBox="1"/>
          <p:nvPr/>
        </p:nvSpPr>
        <p:spPr>
          <a:xfrm>
            <a:off x="105000" y="1410575"/>
            <a:ext cx="46839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roxima Nova"/>
                <a:ea typeface="Proxima Nova"/>
                <a:cs typeface="Proxima Nova"/>
                <a:sym typeface="Proxima Nova"/>
              </a:rPr>
              <a:t>Facilities:</a:t>
            </a:r>
            <a:endParaRPr sz="1300" b="1">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LASP Thermal Chamber Room</a:t>
            </a:r>
            <a:endParaRPr sz="1200">
              <a:solidFill>
                <a:schemeClr val="dk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57"/>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7"/>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7"/>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endParaRPr>
          </a:p>
        </p:txBody>
      </p:sp>
      <p:sp>
        <p:nvSpPr>
          <p:cNvPr id="1698" name="Google Shape;1698;p57"/>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7"/>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700" name="Google Shape;1700;p57"/>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701" name="Google Shape;1701;p57"/>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702" name="Google Shape;1702;p57"/>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703" name="Google Shape;1703;p57"/>
          <p:cNvSpPr txBox="1"/>
          <p:nvPr/>
        </p:nvSpPr>
        <p:spPr>
          <a:xfrm>
            <a:off x="105000" y="66300"/>
            <a:ext cx="48165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LASP Thermal Chamber Test</a:t>
            </a:r>
            <a:endParaRPr sz="2800">
              <a:latin typeface="Proxima Nova"/>
              <a:ea typeface="Proxima Nova"/>
              <a:cs typeface="Proxima Nova"/>
              <a:sym typeface="Proxima Nova"/>
            </a:endParaRPr>
          </a:p>
        </p:txBody>
      </p:sp>
      <p:sp>
        <p:nvSpPr>
          <p:cNvPr id="1704" name="Google Shape;1704;p57"/>
          <p:cNvSpPr txBox="1"/>
          <p:nvPr/>
        </p:nvSpPr>
        <p:spPr>
          <a:xfrm>
            <a:off x="105013" y="1283363"/>
            <a:ext cx="4816500" cy="12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roxima Nova"/>
                <a:ea typeface="Proxima Nova"/>
                <a:cs typeface="Proxima Nova"/>
                <a:sym typeface="Proxima Nova"/>
              </a:rPr>
              <a:t>Risk Reduction:</a:t>
            </a:r>
            <a:r>
              <a:rPr lang="en" sz="1300">
                <a:latin typeface="Proxima Nova"/>
                <a:ea typeface="Proxima Nova"/>
                <a:cs typeface="Proxima Nova"/>
                <a:sym typeface="Proxima Nova"/>
              </a:rPr>
              <a:t> </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Establish feasibility of components not breaking due to extremely low temperatures</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Establish adequate deployment temperatures for the Nitinol hinges</a:t>
            </a:r>
            <a:endParaRPr sz="1300">
              <a:latin typeface="Proxima Nova"/>
              <a:ea typeface="Proxima Nova"/>
              <a:cs typeface="Proxima Nova"/>
              <a:sym typeface="Proxima Nova"/>
            </a:endParaRPr>
          </a:p>
        </p:txBody>
      </p:sp>
      <p:sp>
        <p:nvSpPr>
          <p:cNvPr id="1705" name="Google Shape;1705;p57"/>
          <p:cNvSpPr txBox="1"/>
          <p:nvPr/>
        </p:nvSpPr>
        <p:spPr>
          <a:xfrm>
            <a:off x="6907863" y="1604413"/>
            <a:ext cx="1712700" cy="23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Proxima Nova"/>
                <a:ea typeface="Proxima Nova"/>
                <a:cs typeface="Proxima Nova"/>
                <a:sym typeface="Proxima Nova"/>
              </a:rPr>
              <a:t>Thermocouple Locations</a:t>
            </a:r>
            <a:endParaRPr sz="1100">
              <a:latin typeface="Proxima Nova"/>
              <a:ea typeface="Proxima Nova"/>
              <a:cs typeface="Proxima Nova"/>
              <a:sym typeface="Proxima Nova"/>
            </a:endParaRPr>
          </a:p>
        </p:txBody>
      </p:sp>
      <p:pic>
        <p:nvPicPr>
          <p:cNvPr id="1706" name="Google Shape;1706;p57"/>
          <p:cNvPicPr preferRelativeResize="0"/>
          <p:nvPr/>
        </p:nvPicPr>
        <p:blipFill rotWithShape="1">
          <a:blip r:embed="rId3" cstate="screen">
            <a:alphaModFix/>
            <a:extLst>
              <a:ext uri="{28A0092B-C50C-407E-A947-70E740481C1C}">
                <a14:useLocalDpi xmlns:a14="http://schemas.microsoft.com/office/drawing/2010/main"/>
              </a:ext>
            </a:extLst>
          </a:blip>
          <a:srcRect l="9186" t="2981" r="7075" b="10356"/>
          <a:stretch/>
        </p:blipFill>
        <p:spPr>
          <a:xfrm>
            <a:off x="4788988" y="1604413"/>
            <a:ext cx="1569138" cy="2447692"/>
          </a:xfrm>
          <a:prstGeom prst="rect">
            <a:avLst/>
          </a:prstGeom>
          <a:noFill/>
          <a:ln>
            <a:noFill/>
          </a:ln>
        </p:spPr>
      </p:pic>
      <p:sp>
        <p:nvSpPr>
          <p:cNvPr id="1707" name="Google Shape;1707;p57"/>
          <p:cNvSpPr txBox="1"/>
          <p:nvPr/>
        </p:nvSpPr>
        <p:spPr>
          <a:xfrm>
            <a:off x="4725150" y="1112088"/>
            <a:ext cx="16968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Proxima Nova"/>
                <a:ea typeface="Proxima Nova"/>
                <a:cs typeface="Proxima Nova"/>
                <a:sym typeface="Proxima Nova"/>
              </a:rPr>
              <a:t>Big White </a:t>
            </a:r>
            <a:endParaRPr sz="1100">
              <a:latin typeface="Proxima Nova"/>
              <a:ea typeface="Proxima Nova"/>
              <a:cs typeface="Proxima Nova"/>
              <a:sym typeface="Proxima Nova"/>
            </a:endParaRPr>
          </a:p>
          <a:p>
            <a:pPr marL="0" lvl="0" indent="0" algn="ctr" rtl="0">
              <a:spcBef>
                <a:spcPts val="0"/>
              </a:spcBef>
              <a:spcAft>
                <a:spcPts val="0"/>
              </a:spcAft>
              <a:buNone/>
            </a:pPr>
            <a:r>
              <a:rPr lang="en" sz="1100">
                <a:latin typeface="Proxima Nova"/>
                <a:ea typeface="Proxima Nova"/>
                <a:cs typeface="Proxima Nova"/>
                <a:sym typeface="Proxima Nova"/>
              </a:rPr>
              <a:t>Thermal Chamber</a:t>
            </a:r>
            <a:endParaRPr sz="1100">
              <a:latin typeface="Proxima Nova"/>
              <a:ea typeface="Proxima Nova"/>
              <a:cs typeface="Proxima Nova"/>
              <a:sym typeface="Proxima Nova"/>
            </a:endParaRPr>
          </a:p>
        </p:txBody>
      </p:sp>
      <p:sp>
        <p:nvSpPr>
          <p:cNvPr id="1708" name="Google Shape;1708;p57"/>
          <p:cNvSpPr txBox="1"/>
          <p:nvPr/>
        </p:nvSpPr>
        <p:spPr>
          <a:xfrm>
            <a:off x="104988" y="2469688"/>
            <a:ext cx="4816500" cy="21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roxima Nova"/>
                <a:ea typeface="Proxima Nova"/>
                <a:cs typeface="Proxima Nova"/>
                <a:sym typeface="Proxima Nova"/>
              </a:rPr>
              <a:t>Expected Key Outcomes:</a:t>
            </a:r>
            <a:endParaRPr sz="1300" b="1">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Components remain unbroken and functional at the extreme minimum temperature</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Associate deployment times with deployment temperatures</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Char char="●"/>
            </a:pPr>
            <a:r>
              <a:rPr lang="en" sz="1300">
                <a:latin typeface="Proxima Nova"/>
                <a:ea typeface="Proxima Nova"/>
                <a:cs typeface="Proxima Nova"/>
                <a:sym typeface="Proxima Nova"/>
              </a:rPr>
              <a:t>Determine lowest possible deployment temperature of the Nitinol</a:t>
            </a:r>
            <a:endParaRPr sz="1300">
              <a:latin typeface="Proxima Nova"/>
              <a:ea typeface="Proxima Nova"/>
              <a:cs typeface="Proxima Nova"/>
              <a:sym typeface="Proxima Nova"/>
            </a:endParaRPr>
          </a:p>
        </p:txBody>
      </p:sp>
      <p:sp>
        <p:nvSpPr>
          <p:cNvPr id="1709" name="Google Shape;1709;p5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pic>
        <p:nvPicPr>
          <p:cNvPr id="1710" name="Google Shape;1710;p5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385350" y="1913100"/>
            <a:ext cx="2757750" cy="1830315"/>
          </a:xfrm>
          <a:prstGeom prst="rect">
            <a:avLst/>
          </a:prstGeom>
          <a:noFill/>
          <a:ln>
            <a:noFill/>
          </a:ln>
        </p:spPr>
      </p:pic>
      <p:cxnSp>
        <p:nvCxnSpPr>
          <p:cNvPr id="1711" name="Google Shape;1711;p57"/>
          <p:cNvCxnSpPr>
            <a:stCxn id="1712" idx="1"/>
          </p:cNvCxnSpPr>
          <p:nvPr/>
        </p:nvCxnSpPr>
        <p:spPr>
          <a:xfrm>
            <a:off x="7613435" y="2981061"/>
            <a:ext cx="591600" cy="749100"/>
          </a:xfrm>
          <a:prstGeom prst="straightConnector1">
            <a:avLst/>
          </a:prstGeom>
          <a:noFill/>
          <a:ln w="19050" cap="flat" cmpd="sng">
            <a:solidFill>
              <a:srgbClr val="0000FF"/>
            </a:solidFill>
            <a:prstDash val="solid"/>
            <a:round/>
            <a:headEnd type="none" w="med" len="med"/>
            <a:tailEnd type="none" w="med" len="med"/>
          </a:ln>
        </p:spPr>
      </p:cxnSp>
      <p:sp>
        <p:nvSpPr>
          <p:cNvPr id="1712" name="Google Shape;1712;p57"/>
          <p:cNvSpPr/>
          <p:nvPr/>
        </p:nvSpPr>
        <p:spPr>
          <a:xfrm>
            <a:off x="7603154" y="2970912"/>
            <a:ext cx="70200" cy="693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7"/>
          <p:cNvSpPr txBox="1"/>
          <p:nvPr/>
        </p:nvSpPr>
        <p:spPr>
          <a:xfrm>
            <a:off x="8173900" y="3554024"/>
            <a:ext cx="262200" cy="3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rPr>
              <a:t>1</a:t>
            </a:r>
            <a:endParaRPr sz="1100">
              <a:solidFill>
                <a:srgbClr val="0000FF"/>
              </a:solidFill>
            </a:endParaRPr>
          </a:p>
        </p:txBody>
      </p:sp>
      <p:sp>
        <p:nvSpPr>
          <p:cNvPr id="1714" name="Google Shape;1714;p57"/>
          <p:cNvSpPr/>
          <p:nvPr/>
        </p:nvSpPr>
        <p:spPr>
          <a:xfrm>
            <a:off x="6612554" y="3199512"/>
            <a:ext cx="70200" cy="693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15" name="Google Shape;1715;p57"/>
          <p:cNvCxnSpPr/>
          <p:nvPr/>
        </p:nvCxnSpPr>
        <p:spPr>
          <a:xfrm rot="10800000">
            <a:off x="6625754" y="3206112"/>
            <a:ext cx="369600" cy="433200"/>
          </a:xfrm>
          <a:prstGeom prst="straightConnector1">
            <a:avLst/>
          </a:prstGeom>
          <a:noFill/>
          <a:ln w="19050" cap="flat" cmpd="sng">
            <a:solidFill>
              <a:srgbClr val="0000FF"/>
            </a:solidFill>
            <a:prstDash val="solid"/>
            <a:round/>
            <a:headEnd type="none" w="med" len="med"/>
            <a:tailEnd type="none" w="med" len="med"/>
          </a:ln>
        </p:spPr>
      </p:cxnSp>
      <p:sp>
        <p:nvSpPr>
          <p:cNvPr id="1716" name="Google Shape;1716;p57"/>
          <p:cNvSpPr txBox="1"/>
          <p:nvPr/>
        </p:nvSpPr>
        <p:spPr>
          <a:xfrm>
            <a:off x="6907875" y="3460429"/>
            <a:ext cx="262200" cy="4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rPr>
              <a:t>2</a:t>
            </a:r>
            <a:endParaRPr sz="11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58"/>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8"/>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8"/>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endParaRPr>
          </a:p>
        </p:txBody>
      </p:sp>
      <p:sp>
        <p:nvSpPr>
          <p:cNvPr id="1724" name="Google Shape;1724;p58"/>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8"/>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726" name="Google Shape;1726;p58"/>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727" name="Google Shape;1727;p58"/>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728" name="Google Shape;1728;p58"/>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729" name="Google Shape;1729;p58"/>
          <p:cNvSpPr txBox="1"/>
          <p:nvPr/>
        </p:nvSpPr>
        <p:spPr>
          <a:xfrm>
            <a:off x="105000" y="66300"/>
            <a:ext cx="69126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LASP Thermal Chamber Profile</a:t>
            </a:r>
            <a:endParaRPr sz="2800">
              <a:latin typeface="Proxima Nova"/>
              <a:ea typeface="Proxima Nova"/>
              <a:cs typeface="Proxima Nova"/>
              <a:sym typeface="Proxima Nova"/>
            </a:endParaRPr>
          </a:p>
        </p:txBody>
      </p:sp>
      <p:sp>
        <p:nvSpPr>
          <p:cNvPr id="1730" name="Google Shape;1730;p5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pic>
        <p:nvPicPr>
          <p:cNvPr id="1731" name="Google Shape;1731;p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9513" y="711926"/>
            <a:ext cx="7804976" cy="3719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59"/>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9"/>
          <p:cNvSpPr/>
          <p:nvPr/>
        </p:nvSpPr>
        <p:spPr>
          <a:xfrm>
            <a:off x="4382425" y="4783500"/>
            <a:ext cx="27021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9"/>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B87C"/>
              </a:solidFill>
            </a:endParaRPr>
          </a:p>
        </p:txBody>
      </p:sp>
      <p:sp>
        <p:nvSpPr>
          <p:cNvPr id="1739" name="Google Shape;1739;p59"/>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9"/>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741" name="Google Shape;1741;p59"/>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742" name="Google Shape;1742;p59"/>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743" name="Google Shape;1743;p59"/>
          <p:cNvSpPr txBox="1"/>
          <p:nvPr/>
        </p:nvSpPr>
        <p:spPr>
          <a:xfrm>
            <a:off x="72188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744" name="Google Shape;1744;p59"/>
          <p:cNvSpPr txBox="1"/>
          <p:nvPr/>
        </p:nvSpPr>
        <p:spPr>
          <a:xfrm>
            <a:off x="105000" y="66300"/>
            <a:ext cx="69126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Thermal Model</a:t>
            </a:r>
            <a:endParaRPr sz="2800">
              <a:latin typeface="Proxima Nova"/>
              <a:ea typeface="Proxima Nova"/>
              <a:cs typeface="Proxima Nova"/>
              <a:sym typeface="Proxima Nova"/>
            </a:endParaRPr>
          </a:p>
        </p:txBody>
      </p:sp>
      <p:sp>
        <p:nvSpPr>
          <p:cNvPr id="1745" name="Google Shape;1745;p5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pic>
        <p:nvPicPr>
          <p:cNvPr id="1746" name="Google Shape;1746;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13725" y="594051"/>
            <a:ext cx="5916555" cy="3955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60"/>
          <p:cNvSpPr/>
          <p:nvPr/>
        </p:nvSpPr>
        <p:spPr>
          <a:xfrm>
            <a:off x="1077500" y="1874250"/>
            <a:ext cx="3494400" cy="1395000"/>
          </a:xfrm>
          <a:prstGeom prst="homePlate">
            <a:avLst>
              <a:gd name="adj" fmla="val 50000"/>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60"/>
          <p:cNvSpPr/>
          <p:nvPr/>
        </p:nvSpPr>
        <p:spPr>
          <a:xfrm>
            <a:off x="6795300" y="4783500"/>
            <a:ext cx="2348700" cy="360000"/>
          </a:xfrm>
          <a:prstGeom prst="rect">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60"/>
          <p:cNvSpPr txBox="1"/>
          <p:nvPr/>
        </p:nvSpPr>
        <p:spPr>
          <a:xfrm>
            <a:off x="7142625"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 Update</a:t>
            </a:r>
            <a:endParaRPr sz="1200" b="1">
              <a:latin typeface="Proxima Nova"/>
              <a:ea typeface="Proxima Nova"/>
              <a:cs typeface="Proxima Nova"/>
              <a:sym typeface="Proxima Nova"/>
            </a:endParaRPr>
          </a:p>
        </p:txBody>
      </p:sp>
      <p:sp>
        <p:nvSpPr>
          <p:cNvPr id="1754" name="Google Shape;1754;p60"/>
          <p:cNvSpPr/>
          <p:nvPr/>
        </p:nvSpPr>
        <p:spPr>
          <a:xfrm>
            <a:off x="4382425" y="4783500"/>
            <a:ext cx="2702100" cy="360000"/>
          </a:xfrm>
          <a:prstGeom prst="homePlate">
            <a:avLst>
              <a:gd name="adj" fmla="val 50000"/>
            </a:avLst>
          </a:prstGeom>
          <a:solidFill>
            <a:srgbClr val="CECE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0"/>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Testing Update</a:t>
            </a:r>
            <a:endParaRPr sz="1200" b="1">
              <a:latin typeface="Proxima Nova"/>
              <a:ea typeface="Proxima Nova"/>
              <a:cs typeface="Proxima Nova"/>
              <a:sym typeface="Proxima Nova"/>
            </a:endParaRPr>
          </a:p>
        </p:txBody>
      </p:sp>
      <p:sp>
        <p:nvSpPr>
          <p:cNvPr id="1756" name="Google Shape;1756;p60"/>
          <p:cNvSpPr/>
          <p:nvPr/>
        </p:nvSpPr>
        <p:spPr>
          <a:xfrm>
            <a:off x="2120300" y="4783500"/>
            <a:ext cx="2592600" cy="360000"/>
          </a:xfrm>
          <a:prstGeom prst="homePlate">
            <a:avLst>
              <a:gd name="adj" fmla="val 50000"/>
            </a:avLst>
          </a:prstGeom>
          <a:solidFill>
            <a:srgbClr val="CECE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0"/>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Schedule Update</a:t>
            </a:r>
            <a:endParaRPr sz="1200" b="1">
              <a:latin typeface="Proxima Nova"/>
              <a:ea typeface="Proxima Nova"/>
              <a:cs typeface="Proxima Nova"/>
              <a:sym typeface="Proxima Nova"/>
            </a:endParaRPr>
          </a:p>
        </p:txBody>
      </p:sp>
      <p:sp>
        <p:nvSpPr>
          <p:cNvPr id="1758" name="Google Shape;1758;p60"/>
          <p:cNvSpPr/>
          <p:nvPr/>
        </p:nvSpPr>
        <p:spPr>
          <a:xfrm>
            <a:off x="0" y="4783500"/>
            <a:ext cx="2519700" cy="360000"/>
          </a:xfrm>
          <a:prstGeom prst="homePlate">
            <a:avLst>
              <a:gd name="adj" fmla="val 50000"/>
            </a:avLst>
          </a:prstGeom>
          <a:solidFill>
            <a:srgbClr val="CECE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0"/>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1760" name="Google Shape;1760;p60"/>
          <p:cNvSpPr txBox="1">
            <a:spLocks noGrp="1"/>
          </p:cNvSpPr>
          <p:nvPr>
            <p:ph type="title"/>
          </p:nvPr>
        </p:nvSpPr>
        <p:spPr>
          <a:xfrm>
            <a:off x="1292525" y="2016450"/>
            <a:ext cx="1775100" cy="111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latin typeface="Proxima Nova"/>
                <a:ea typeface="Proxima Nova"/>
                <a:cs typeface="Proxima Nova"/>
                <a:sym typeface="Proxima Nova"/>
              </a:rPr>
              <a:t>Budget </a:t>
            </a:r>
            <a:endParaRPr b="1">
              <a:solidFill>
                <a:srgbClr val="000000"/>
              </a:solidFill>
              <a:latin typeface="Proxima Nova"/>
              <a:ea typeface="Proxima Nova"/>
              <a:cs typeface="Proxima Nova"/>
              <a:sym typeface="Proxima Nova"/>
            </a:endParaRPr>
          </a:p>
          <a:p>
            <a:pPr marL="0" lvl="0" indent="0" algn="l" rtl="0">
              <a:spcBef>
                <a:spcPts val="0"/>
              </a:spcBef>
              <a:spcAft>
                <a:spcPts val="0"/>
              </a:spcAft>
              <a:buNone/>
            </a:pPr>
            <a:r>
              <a:rPr lang="en" b="1">
                <a:solidFill>
                  <a:srgbClr val="000000"/>
                </a:solidFill>
                <a:latin typeface="Proxima Nova"/>
                <a:ea typeface="Proxima Nova"/>
                <a:cs typeface="Proxima Nova"/>
                <a:sym typeface="Proxima Nova"/>
              </a:rPr>
              <a:t>Update</a:t>
            </a:r>
            <a:endParaRPr b="1">
              <a:solidFill>
                <a:srgbClr val="000000"/>
              </a:solidFill>
              <a:latin typeface="Proxima Nova"/>
              <a:ea typeface="Proxima Nova"/>
              <a:cs typeface="Proxima Nova"/>
              <a:sym typeface="Proxima Nova"/>
            </a:endParaRPr>
          </a:p>
        </p:txBody>
      </p:sp>
      <p:sp>
        <p:nvSpPr>
          <p:cNvPr id="1761" name="Google Shape;1761;p6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pic>
        <p:nvPicPr>
          <p:cNvPr id="1762" name="Google Shape;1762;p6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89000" y="579675"/>
            <a:ext cx="3984150" cy="3984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sp>
        <p:nvSpPr>
          <p:cNvPr id="1767" name="Google Shape;1767;p61"/>
          <p:cNvSpPr/>
          <p:nvPr/>
        </p:nvSpPr>
        <p:spPr>
          <a:xfrm>
            <a:off x="6795300" y="4783500"/>
            <a:ext cx="2348700" cy="360000"/>
          </a:xfrm>
          <a:prstGeom prst="rect">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1"/>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1"/>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1"/>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1"/>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772" name="Google Shape;1772;p61"/>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773" name="Google Shape;1773;p61"/>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1774" name="Google Shape;1774;p61"/>
          <p:cNvSpPr txBox="1"/>
          <p:nvPr/>
        </p:nvSpPr>
        <p:spPr>
          <a:xfrm>
            <a:off x="7142625"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 Update</a:t>
            </a:r>
            <a:endParaRPr sz="1200" b="1">
              <a:latin typeface="Proxima Nova"/>
              <a:ea typeface="Proxima Nova"/>
              <a:cs typeface="Proxima Nova"/>
              <a:sym typeface="Proxima Nova"/>
            </a:endParaRPr>
          </a:p>
        </p:txBody>
      </p:sp>
      <p:sp>
        <p:nvSpPr>
          <p:cNvPr id="1775" name="Google Shape;1775;p61"/>
          <p:cNvSpPr txBox="1"/>
          <p:nvPr/>
        </p:nvSpPr>
        <p:spPr>
          <a:xfrm>
            <a:off x="200500" y="66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Budget - Parts/Materials Procurement Status</a:t>
            </a:r>
            <a:endParaRPr sz="2800">
              <a:latin typeface="Proxima Nova"/>
              <a:ea typeface="Proxima Nova"/>
              <a:cs typeface="Proxima Nova"/>
              <a:sym typeface="Proxima Nova"/>
            </a:endParaRPr>
          </a:p>
        </p:txBody>
      </p:sp>
      <p:graphicFrame>
        <p:nvGraphicFramePr>
          <p:cNvPr id="1776" name="Google Shape;1776;p61"/>
          <p:cNvGraphicFramePr/>
          <p:nvPr/>
        </p:nvGraphicFramePr>
        <p:xfrm>
          <a:off x="816875" y="1017725"/>
          <a:ext cx="7239000" cy="3565890"/>
        </p:xfrm>
        <a:graphic>
          <a:graphicData uri="http://schemas.openxmlformats.org/drawingml/2006/table">
            <a:tbl>
              <a:tblPr>
                <a:noFill/>
                <a:tableStyleId>{9355F06C-F9C3-4A8F-B44D-54226A7B1954}</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b="1"/>
                        <a:t>Area of Interest</a:t>
                      </a:r>
                      <a:endParaRPr b="1"/>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b="1"/>
                        <a:t>Supplier</a:t>
                      </a:r>
                      <a:endParaRPr b="1"/>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b="1"/>
                        <a:t>Cost</a:t>
                      </a:r>
                      <a:endParaRPr b="1"/>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b="1"/>
                        <a:t>Status</a:t>
                      </a:r>
                      <a:endParaRPr b="1"/>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Tooling</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McMaster Carr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$322.44</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38761D"/>
                          </a:solidFill>
                        </a:rPr>
                        <a:t>Delivered</a:t>
                      </a:r>
                      <a:endParaRPr b="1">
                        <a:solidFill>
                          <a:srgbClr val="38761D"/>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Hardware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McMaster Carr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$260.71</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38761D"/>
                          </a:solidFill>
                        </a:rPr>
                        <a:t>Delivered</a:t>
                      </a:r>
                      <a:endParaRPr b="1">
                        <a:solidFill>
                          <a:srgbClr val="38761D"/>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Epoxy</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Ellsworth</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$90.58</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38761D"/>
                          </a:solidFill>
                        </a:rPr>
                        <a:t>Delivered</a:t>
                      </a:r>
                      <a:endParaRPr b="1">
                        <a:solidFill>
                          <a:srgbClr val="38761D"/>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PEEK</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McMaster Carr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$770.66</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38761D"/>
                          </a:solidFill>
                        </a:rPr>
                        <a:t>Delivered</a:t>
                      </a:r>
                      <a:endParaRPr b="1">
                        <a:solidFill>
                          <a:srgbClr val="38761D"/>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Carbon Fiber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Goodwinds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$627.94</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38761D"/>
                          </a:solidFill>
                        </a:rPr>
                        <a:t>Delivered</a:t>
                      </a:r>
                      <a:endParaRPr b="1">
                        <a:solidFill>
                          <a:srgbClr val="38761D"/>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t>Nitinol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Confluent Medical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$295.80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38761D"/>
                          </a:solidFill>
                        </a:rPr>
                        <a:t>Delivered</a:t>
                      </a:r>
                      <a:endParaRPr b="1">
                        <a:solidFill>
                          <a:srgbClr val="38761D"/>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a:t>Wiring/Electronics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DigiKey, Amazon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$255.55</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38761D"/>
                          </a:solidFill>
                        </a:rPr>
                        <a:t>Delivered</a:t>
                      </a:r>
                      <a:endParaRPr b="1">
                        <a:solidFill>
                          <a:srgbClr val="38761D"/>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b="1"/>
                        <a:t>Total</a:t>
                      </a:r>
                      <a:endParaRPr b="1"/>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b="1"/>
                        <a:t>All</a:t>
                      </a:r>
                      <a:endParaRPr b="1"/>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b="1"/>
                        <a:t>$2,623.68</a:t>
                      </a:r>
                      <a:endParaRPr b="1"/>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8"/>
                  </a:ext>
                </a:extLst>
              </a:tr>
            </a:tbl>
          </a:graphicData>
        </a:graphic>
      </p:graphicFrame>
      <p:sp>
        <p:nvSpPr>
          <p:cNvPr id="1777" name="Google Shape;1777;p6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2" name="Google Shape;1782;p62"/>
          <p:cNvSpPr/>
          <p:nvPr/>
        </p:nvSpPr>
        <p:spPr>
          <a:xfrm>
            <a:off x="6795300" y="4783500"/>
            <a:ext cx="2348700" cy="360000"/>
          </a:xfrm>
          <a:prstGeom prst="rect">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2"/>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2"/>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2"/>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2"/>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Elements and Updates</a:t>
            </a:r>
            <a:endParaRPr sz="1200" b="1">
              <a:latin typeface="Proxima Nova"/>
              <a:ea typeface="Proxima Nova"/>
              <a:cs typeface="Proxima Nova"/>
              <a:sym typeface="Proxima Nova"/>
            </a:endParaRPr>
          </a:p>
        </p:txBody>
      </p:sp>
      <p:sp>
        <p:nvSpPr>
          <p:cNvPr id="1787" name="Google Shape;1787;p62"/>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788" name="Google Shape;1788;p62"/>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1789" name="Google Shape;1789;p62"/>
          <p:cNvSpPr txBox="1"/>
          <p:nvPr/>
        </p:nvSpPr>
        <p:spPr>
          <a:xfrm>
            <a:off x="7142625"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 Update</a:t>
            </a:r>
            <a:endParaRPr sz="1200" b="1">
              <a:latin typeface="Proxima Nova"/>
              <a:ea typeface="Proxima Nova"/>
              <a:cs typeface="Proxima Nova"/>
              <a:sym typeface="Proxima Nova"/>
            </a:endParaRPr>
          </a:p>
        </p:txBody>
      </p:sp>
      <p:sp>
        <p:nvSpPr>
          <p:cNvPr id="1790" name="Google Shape;1790;p62"/>
          <p:cNvSpPr txBox="1"/>
          <p:nvPr/>
        </p:nvSpPr>
        <p:spPr>
          <a:xfrm>
            <a:off x="185450" y="1184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Budget - Financial Budget Status</a:t>
            </a:r>
            <a:endParaRPr sz="2800">
              <a:latin typeface="Proxima Nova"/>
              <a:ea typeface="Proxima Nova"/>
              <a:cs typeface="Proxima Nova"/>
              <a:sym typeface="Proxima Nova"/>
            </a:endParaRPr>
          </a:p>
        </p:txBody>
      </p:sp>
      <p:pic>
        <p:nvPicPr>
          <p:cNvPr id="1791" name="Google Shape;1791;p62"/>
          <p:cNvPicPr preferRelativeResize="0"/>
          <p:nvPr/>
        </p:nvPicPr>
        <p:blipFill>
          <a:blip r:embed="rId3">
            <a:alphaModFix/>
          </a:blip>
          <a:stretch>
            <a:fillRect/>
          </a:stretch>
        </p:blipFill>
        <p:spPr>
          <a:xfrm>
            <a:off x="5347000" y="766275"/>
            <a:ext cx="3635850" cy="3864825"/>
          </a:xfrm>
          <a:prstGeom prst="rect">
            <a:avLst/>
          </a:prstGeom>
          <a:noFill/>
          <a:ln>
            <a:noFill/>
          </a:ln>
        </p:spPr>
      </p:pic>
      <p:cxnSp>
        <p:nvCxnSpPr>
          <p:cNvPr id="1792" name="Google Shape;1792;p62"/>
          <p:cNvCxnSpPr/>
          <p:nvPr/>
        </p:nvCxnSpPr>
        <p:spPr>
          <a:xfrm flipH="1">
            <a:off x="8012725" y="1283275"/>
            <a:ext cx="260700" cy="271200"/>
          </a:xfrm>
          <a:prstGeom prst="straightConnector1">
            <a:avLst/>
          </a:prstGeom>
          <a:noFill/>
          <a:ln w="9525" cap="flat" cmpd="sng">
            <a:solidFill>
              <a:srgbClr val="595959"/>
            </a:solidFill>
            <a:prstDash val="solid"/>
            <a:round/>
            <a:headEnd type="none" w="med" len="med"/>
            <a:tailEnd type="triangle" w="med" len="med"/>
          </a:ln>
        </p:spPr>
      </p:cxnSp>
      <p:cxnSp>
        <p:nvCxnSpPr>
          <p:cNvPr id="1793" name="Google Shape;1793;p62"/>
          <p:cNvCxnSpPr/>
          <p:nvPr/>
        </p:nvCxnSpPr>
        <p:spPr>
          <a:xfrm rot="10800000">
            <a:off x="7970725" y="1950975"/>
            <a:ext cx="302700" cy="0"/>
          </a:xfrm>
          <a:prstGeom prst="straightConnector1">
            <a:avLst/>
          </a:prstGeom>
          <a:noFill/>
          <a:ln w="9525" cap="flat" cmpd="sng">
            <a:solidFill>
              <a:srgbClr val="595959"/>
            </a:solidFill>
            <a:prstDash val="solid"/>
            <a:round/>
            <a:headEnd type="none" w="med" len="med"/>
            <a:tailEnd type="triangle" w="med" len="med"/>
          </a:ln>
        </p:spPr>
      </p:cxnSp>
      <p:sp>
        <p:nvSpPr>
          <p:cNvPr id="1794" name="Google Shape;1794;p62"/>
          <p:cNvSpPr txBox="1"/>
          <p:nvPr/>
        </p:nvSpPr>
        <p:spPr>
          <a:xfrm>
            <a:off x="8158675" y="1012075"/>
            <a:ext cx="906900" cy="27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Proxima Nova"/>
                <a:ea typeface="Proxima Nova"/>
                <a:cs typeface="Proxima Nova"/>
                <a:sym typeface="Proxima Nova"/>
              </a:rPr>
              <a:t>10% Margin</a:t>
            </a:r>
            <a:endParaRPr sz="1100">
              <a:latin typeface="Proxima Nova"/>
              <a:ea typeface="Proxima Nova"/>
              <a:cs typeface="Proxima Nova"/>
              <a:sym typeface="Proxima Nova"/>
            </a:endParaRPr>
          </a:p>
        </p:txBody>
      </p:sp>
      <p:sp>
        <p:nvSpPr>
          <p:cNvPr id="1795" name="Google Shape;1795;p62"/>
          <p:cNvSpPr txBox="1"/>
          <p:nvPr/>
        </p:nvSpPr>
        <p:spPr>
          <a:xfrm>
            <a:off x="7975675" y="1658825"/>
            <a:ext cx="1272900" cy="1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Proxima Nova"/>
                <a:ea typeface="Proxima Nova"/>
                <a:cs typeface="Proxima Nova"/>
                <a:sym typeface="Proxima Nova"/>
              </a:rPr>
              <a:t>15% Contingency</a:t>
            </a:r>
            <a:endParaRPr sz="1100">
              <a:latin typeface="Proxima Nova"/>
              <a:ea typeface="Proxima Nova"/>
              <a:cs typeface="Proxima Nova"/>
              <a:sym typeface="Proxima Nova"/>
            </a:endParaRPr>
          </a:p>
        </p:txBody>
      </p:sp>
      <p:pic>
        <p:nvPicPr>
          <p:cNvPr id="1796" name="Google Shape;1796;p62"/>
          <p:cNvPicPr preferRelativeResize="0"/>
          <p:nvPr/>
        </p:nvPicPr>
        <p:blipFill>
          <a:blip r:embed="rId4">
            <a:alphaModFix/>
          </a:blip>
          <a:stretch>
            <a:fillRect/>
          </a:stretch>
        </p:blipFill>
        <p:spPr>
          <a:xfrm>
            <a:off x="-81100" y="1081788"/>
            <a:ext cx="5576750" cy="3446400"/>
          </a:xfrm>
          <a:prstGeom prst="rect">
            <a:avLst/>
          </a:prstGeom>
          <a:noFill/>
          <a:ln>
            <a:noFill/>
          </a:ln>
        </p:spPr>
      </p:pic>
      <p:sp>
        <p:nvSpPr>
          <p:cNvPr id="1797" name="Google Shape;1797;p6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63"/>
          <p:cNvSpPr txBox="1">
            <a:spLocks noGrp="1"/>
          </p:cNvSpPr>
          <p:nvPr>
            <p:ph type="title"/>
          </p:nvPr>
        </p:nvSpPr>
        <p:spPr>
          <a:xfrm>
            <a:off x="311700" y="20194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000000"/>
                </a:solidFill>
                <a:latin typeface="Proxima Nova"/>
                <a:ea typeface="Proxima Nova"/>
                <a:cs typeface="Proxima Nova"/>
                <a:sym typeface="Proxima Nova"/>
              </a:rPr>
              <a:t>Questions?</a:t>
            </a:r>
            <a:endParaRPr b="1">
              <a:solidFill>
                <a:srgbClr val="000000"/>
              </a:solidFill>
              <a:latin typeface="Proxima Nova"/>
              <a:ea typeface="Proxima Nova"/>
              <a:cs typeface="Proxima Nova"/>
              <a:sym typeface="Proxima Nova"/>
            </a:endParaRPr>
          </a:p>
        </p:txBody>
      </p:sp>
      <p:sp>
        <p:nvSpPr>
          <p:cNvPr id="1803" name="Google Shape;1803;p63"/>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3"/>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3"/>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3"/>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3"/>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808" name="Google Shape;1808;p63"/>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1809" name="Google Shape;1809;p63"/>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810" name="Google Shape;1810;p63"/>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3"/>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3"/>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CUBE</a:t>
            </a:r>
            <a:r>
              <a:rPr lang="en" sz="1200" b="1" baseline="30000">
                <a:latin typeface="Proxima Nova"/>
                <a:ea typeface="Proxima Nova"/>
                <a:cs typeface="Proxima Nova"/>
                <a:sym typeface="Proxima Nova"/>
              </a:rPr>
              <a:t>3</a:t>
            </a:r>
            <a:endParaRPr sz="1200" b="1">
              <a:latin typeface="Proxima Nova"/>
              <a:ea typeface="Proxima Nova"/>
              <a:cs typeface="Proxima Nova"/>
              <a:sym typeface="Proxima Nova"/>
            </a:endParaRPr>
          </a:p>
        </p:txBody>
      </p:sp>
      <p:grpSp>
        <p:nvGrpSpPr>
          <p:cNvPr id="1813" name="Google Shape;1813;p63"/>
          <p:cNvGrpSpPr/>
          <p:nvPr/>
        </p:nvGrpSpPr>
        <p:grpSpPr>
          <a:xfrm>
            <a:off x="1056030" y="932783"/>
            <a:ext cx="1012836" cy="750745"/>
            <a:chOff x="516808" y="956450"/>
            <a:chExt cx="1209645" cy="896626"/>
          </a:xfrm>
        </p:grpSpPr>
        <p:sp>
          <p:nvSpPr>
            <p:cNvPr id="1814" name="Google Shape;1814;p63"/>
            <p:cNvSpPr/>
            <p:nvPr/>
          </p:nvSpPr>
          <p:spPr>
            <a:xfrm>
              <a:off x="516808" y="958776"/>
              <a:ext cx="1209600" cy="894300"/>
            </a:xfrm>
            <a:prstGeom prst="rect">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15" name="Google Shape;1815;p63"/>
            <p:cNvCxnSpPr/>
            <p:nvPr/>
          </p:nvCxnSpPr>
          <p:spPr>
            <a:xfrm rot="10800000" flipH="1">
              <a:off x="516817" y="956450"/>
              <a:ext cx="505500" cy="720300"/>
            </a:xfrm>
            <a:prstGeom prst="straightConnector1">
              <a:avLst/>
            </a:prstGeom>
            <a:noFill/>
            <a:ln w="28575" cap="flat" cmpd="sng">
              <a:solidFill>
                <a:srgbClr val="FFFFFF"/>
              </a:solidFill>
              <a:prstDash val="solid"/>
              <a:round/>
              <a:headEnd type="none" w="med" len="med"/>
              <a:tailEnd type="none" w="med" len="med"/>
            </a:ln>
          </p:spPr>
        </p:cxnSp>
        <p:cxnSp>
          <p:nvCxnSpPr>
            <p:cNvPr id="1816" name="Google Shape;1816;p63"/>
            <p:cNvCxnSpPr/>
            <p:nvPr/>
          </p:nvCxnSpPr>
          <p:spPr>
            <a:xfrm rot="10800000" flipH="1">
              <a:off x="868925" y="961099"/>
              <a:ext cx="624900" cy="891900"/>
            </a:xfrm>
            <a:prstGeom prst="straightConnector1">
              <a:avLst/>
            </a:prstGeom>
            <a:noFill/>
            <a:ln w="28575" cap="flat" cmpd="sng">
              <a:solidFill>
                <a:srgbClr val="FFFFFF"/>
              </a:solidFill>
              <a:prstDash val="solid"/>
              <a:round/>
              <a:headEnd type="none" w="med" len="med"/>
              <a:tailEnd type="none" w="med" len="med"/>
            </a:ln>
          </p:spPr>
        </p:cxnSp>
        <p:cxnSp>
          <p:nvCxnSpPr>
            <p:cNvPr id="1817" name="Google Shape;1817;p63"/>
            <p:cNvCxnSpPr/>
            <p:nvPr/>
          </p:nvCxnSpPr>
          <p:spPr>
            <a:xfrm rot="10800000" flipH="1">
              <a:off x="613587" y="958350"/>
              <a:ext cx="624900" cy="891900"/>
            </a:xfrm>
            <a:prstGeom prst="straightConnector1">
              <a:avLst/>
            </a:prstGeom>
            <a:noFill/>
            <a:ln w="28575" cap="flat" cmpd="sng">
              <a:solidFill>
                <a:srgbClr val="FFFFFF"/>
              </a:solidFill>
              <a:prstDash val="solid"/>
              <a:round/>
              <a:headEnd type="none" w="med" len="med"/>
              <a:tailEnd type="none" w="med" len="med"/>
            </a:ln>
          </p:spPr>
        </p:cxnSp>
        <p:cxnSp>
          <p:nvCxnSpPr>
            <p:cNvPr id="1818" name="Google Shape;1818;p63"/>
            <p:cNvCxnSpPr/>
            <p:nvPr/>
          </p:nvCxnSpPr>
          <p:spPr>
            <a:xfrm rot="10800000" flipH="1">
              <a:off x="1101553" y="961099"/>
              <a:ext cx="624900" cy="891900"/>
            </a:xfrm>
            <a:prstGeom prst="straightConnector1">
              <a:avLst/>
            </a:prstGeom>
            <a:noFill/>
            <a:ln w="28575" cap="flat" cmpd="sng">
              <a:solidFill>
                <a:srgbClr val="FFFFFF"/>
              </a:solidFill>
              <a:prstDash val="solid"/>
              <a:round/>
              <a:headEnd type="none" w="med" len="med"/>
              <a:tailEnd type="none" w="med" len="med"/>
            </a:ln>
          </p:spPr>
        </p:cxnSp>
        <p:cxnSp>
          <p:nvCxnSpPr>
            <p:cNvPr id="1819" name="Google Shape;1819;p63"/>
            <p:cNvCxnSpPr/>
            <p:nvPr/>
          </p:nvCxnSpPr>
          <p:spPr>
            <a:xfrm rot="10800000" flipH="1">
              <a:off x="613587" y="1536421"/>
              <a:ext cx="226800" cy="9000"/>
            </a:xfrm>
            <a:prstGeom prst="straightConnector1">
              <a:avLst/>
            </a:prstGeom>
            <a:noFill/>
            <a:ln w="9525" cap="flat" cmpd="sng">
              <a:solidFill>
                <a:srgbClr val="FFFFFF"/>
              </a:solidFill>
              <a:prstDash val="solid"/>
              <a:round/>
              <a:headEnd type="none" w="med" len="med"/>
              <a:tailEnd type="none" w="med" len="med"/>
            </a:ln>
          </p:spPr>
        </p:cxnSp>
        <p:cxnSp>
          <p:nvCxnSpPr>
            <p:cNvPr id="1820" name="Google Shape;1820;p63"/>
            <p:cNvCxnSpPr/>
            <p:nvPr/>
          </p:nvCxnSpPr>
          <p:spPr>
            <a:xfrm>
              <a:off x="840308" y="1552197"/>
              <a:ext cx="339600" cy="201900"/>
            </a:xfrm>
            <a:prstGeom prst="straightConnector1">
              <a:avLst/>
            </a:prstGeom>
            <a:noFill/>
            <a:ln w="9525" cap="flat" cmpd="sng">
              <a:solidFill>
                <a:srgbClr val="FFFFFF"/>
              </a:solidFill>
              <a:prstDash val="solid"/>
              <a:round/>
              <a:headEnd type="none" w="med" len="med"/>
              <a:tailEnd type="none" w="med" len="med"/>
            </a:ln>
          </p:spPr>
        </p:cxnSp>
        <p:cxnSp>
          <p:nvCxnSpPr>
            <p:cNvPr id="1821" name="Google Shape;1821;p63"/>
            <p:cNvCxnSpPr/>
            <p:nvPr/>
          </p:nvCxnSpPr>
          <p:spPr>
            <a:xfrm>
              <a:off x="613587" y="1545421"/>
              <a:ext cx="339900" cy="203700"/>
            </a:xfrm>
            <a:prstGeom prst="straightConnector1">
              <a:avLst/>
            </a:prstGeom>
            <a:noFill/>
            <a:ln w="9525" cap="flat" cmpd="sng">
              <a:solidFill>
                <a:srgbClr val="FFFFFF"/>
              </a:solidFill>
              <a:prstDash val="solid"/>
              <a:round/>
              <a:headEnd type="none" w="med" len="med"/>
              <a:tailEnd type="none" w="med" len="med"/>
            </a:ln>
          </p:spPr>
        </p:cxnSp>
        <p:cxnSp>
          <p:nvCxnSpPr>
            <p:cNvPr id="1822" name="Google Shape;1822;p63"/>
            <p:cNvCxnSpPr/>
            <p:nvPr/>
          </p:nvCxnSpPr>
          <p:spPr>
            <a:xfrm rot="10800000" flipH="1">
              <a:off x="953668" y="1749173"/>
              <a:ext cx="226800" cy="9000"/>
            </a:xfrm>
            <a:prstGeom prst="straightConnector1">
              <a:avLst/>
            </a:prstGeom>
            <a:noFill/>
            <a:ln w="9525" cap="flat" cmpd="sng">
              <a:solidFill>
                <a:srgbClr val="FFFFFF"/>
              </a:solidFill>
              <a:prstDash val="solid"/>
              <a:round/>
              <a:headEnd type="none" w="med" len="med"/>
              <a:tailEnd type="none" w="med" len="med"/>
            </a:ln>
          </p:spPr>
        </p:cxnSp>
        <p:sp>
          <p:nvSpPr>
            <p:cNvPr id="1823" name="Google Shape;1823;p63"/>
            <p:cNvSpPr/>
            <p:nvPr/>
          </p:nvSpPr>
          <p:spPr>
            <a:xfrm>
              <a:off x="516817" y="957178"/>
              <a:ext cx="1209600" cy="894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4" name="Google Shape;1824;p63"/>
            <p:cNvCxnSpPr/>
            <p:nvPr/>
          </p:nvCxnSpPr>
          <p:spPr>
            <a:xfrm rot="10800000" flipH="1">
              <a:off x="927013" y="1081915"/>
              <a:ext cx="226800" cy="9000"/>
            </a:xfrm>
            <a:prstGeom prst="straightConnector1">
              <a:avLst/>
            </a:prstGeom>
            <a:noFill/>
            <a:ln w="9525" cap="flat" cmpd="sng">
              <a:solidFill>
                <a:srgbClr val="FFFFFF"/>
              </a:solidFill>
              <a:prstDash val="solid"/>
              <a:round/>
              <a:headEnd type="none" w="med" len="med"/>
              <a:tailEnd type="none" w="med" len="med"/>
            </a:ln>
          </p:spPr>
        </p:cxnSp>
        <p:cxnSp>
          <p:nvCxnSpPr>
            <p:cNvPr id="1825" name="Google Shape;1825;p63"/>
            <p:cNvCxnSpPr/>
            <p:nvPr/>
          </p:nvCxnSpPr>
          <p:spPr>
            <a:xfrm>
              <a:off x="1153734" y="1097692"/>
              <a:ext cx="339600" cy="201900"/>
            </a:xfrm>
            <a:prstGeom prst="straightConnector1">
              <a:avLst/>
            </a:prstGeom>
            <a:noFill/>
            <a:ln w="9525" cap="flat" cmpd="sng">
              <a:solidFill>
                <a:srgbClr val="FFFFFF"/>
              </a:solidFill>
              <a:prstDash val="solid"/>
              <a:round/>
              <a:headEnd type="none" w="med" len="med"/>
              <a:tailEnd type="none" w="med" len="med"/>
            </a:ln>
          </p:spPr>
        </p:cxnSp>
        <p:cxnSp>
          <p:nvCxnSpPr>
            <p:cNvPr id="1826" name="Google Shape;1826;p63"/>
            <p:cNvCxnSpPr/>
            <p:nvPr/>
          </p:nvCxnSpPr>
          <p:spPr>
            <a:xfrm>
              <a:off x="927013" y="1090915"/>
              <a:ext cx="339900" cy="203700"/>
            </a:xfrm>
            <a:prstGeom prst="straightConnector1">
              <a:avLst/>
            </a:prstGeom>
            <a:noFill/>
            <a:ln w="9525" cap="flat" cmpd="sng">
              <a:solidFill>
                <a:srgbClr val="FFFFFF"/>
              </a:solidFill>
              <a:prstDash val="solid"/>
              <a:round/>
              <a:headEnd type="none" w="med" len="med"/>
              <a:tailEnd type="none" w="med" len="med"/>
            </a:ln>
          </p:spPr>
        </p:cxnSp>
        <p:cxnSp>
          <p:nvCxnSpPr>
            <p:cNvPr id="1827" name="Google Shape;1827;p63"/>
            <p:cNvCxnSpPr/>
            <p:nvPr/>
          </p:nvCxnSpPr>
          <p:spPr>
            <a:xfrm rot="10800000" flipH="1">
              <a:off x="1267095" y="1294667"/>
              <a:ext cx="226800" cy="9000"/>
            </a:xfrm>
            <a:prstGeom prst="straightConnector1">
              <a:avLst/>
            </a:prstGeom>
            <a:noFill/>
            <a:ln w="9525" cap="flat" cmpd="sng">
              <a:solidFill>
                <a:srgbClr val="FFFFFF"/>
              </a:solidFill>
              <a:prstDash val="solid"/>
              <a:round/>
              <a:headEnd type="none" w="med" len="med"/>
              <a:tailEnd type="none" w="med" len="med"/>
            </a:ln>
          </p:spPr>
        </p:cxnSp>
      </p:grpSp>
      <p:grpSp>
        <p:nvGrpSpPr>
          <p:cNvPr id="1828" name="Google Shape;1828;p63"/>
          <p:cNvGrpSpPr/>
          <p:nvPr/>
        </p:nvGrpSpPr>
        <p:grpSpPr>
          <a:xfrm>
            <a:off x="1056059" y="1916358"/>
            <a:ext cx="1012435" cy="748278"/>
            <a:chOff x="515682" y="1853866"/>
            <a:chExt cx="1209600" cy="894000"/>
          </a:xfrm>
        </p:grpSpPr>
        <p:sp>
          <p:nvSpPr>
            <p:cNvPr id="1829" name="Google Shape;1829;p63"/>
            <p:cNvSpPr/>
            <p:nvPr/>
          </p:nvSpPr>
          <p:spPr>
            <a:xfrm>
              <a:off x="515681" y="1853866"/>
              <a:ext cx="1209600" cy="894000"/>
            </a:xfrm>
            <a:prstGeom prst="rect">
              <a:avLst/>
            </a:prstGeom>
            <a:solidFill>
              <a:srgbClr val="BBBB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3"/>
            <p:cNvSpPr/>
            <p:nvPr/>
          </p:nvSpPr>
          <p:spPr>
            <a:xfrm rot="-1405583">
              <a:off x="833114" y="2128523"/>
              <a:ext cx="455768" cy="455612"/>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3"/>
            <p:cNvSpPr/>
            <p:nvPr/>
          </p:nvSpPr>
          <p:spPr>
            <a:xfrm>
              <a:off x="806383" y="2237622"/>
              <a:ext cx="58200" cy="58200"/>
            </a:xfrm>
            <a:prstGeom prst="ellipse">
              <a:avLst/>
            </a:prstGeom>
            <a:solidFill>
              <a:srgbClr val="505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3"/>
            <p:cNvSpPr/>
            <p:nvPr/>
          </p:nvSpPr>
          <p:spPr>
            <a:xfrm>
              <a:off x="1123231" y="2093193"/>
              <a:ext cx="58200" cy="58200"/>
            </a:xfrm>
            <a:prstGeom prst="ellipse">
              <a:avLst/>
            </a:prstGeom>
            <a:solidFill>
              <a:srgbClr val="505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3"/>
            <p:cNvSpPr/>
            <p:nvPr/>
          </p:nvSpPr>
          <p:spPr>
            <a:xfrm>
              <a:off x="943108" y="2559465"/>
              <a:ext cx="58200" cy="58200"/>
            </a:xfrm>
            <a:prstGeom prst="ellipse">
              <a:avLst/>
            </a:prstGeom>
            <a:solidFill>
              <a:srgbClr val="505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3"/>
            <p:cNvSpPr/>
            <p:nvPr/>
          </p:nvSpPr>
          <p:spPr>
            <a:xfrm>
              <a:off x="1256747" y="2415681"/>
              <a:ext cx="58200" cy="58200"/>
            </a:xfrm>
            <a:prstGeom prst="ellipse">
              <a:avLst/>
            </a:prstGeom>
            <a:solidFill>
              <a:srgbClr val="505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35" name="Google Shape;1835;p63"/>
            <p:cNvCxnSpPr/>
            <p:nvPr/>
          </p:nvCxnSpPr>
          <p:spPr>
            <a:xfrm rot="10800000" flipH="1">
              <a:off x="833423" y="2043653"/>
              <a:ext cx="197700" cy="222300"/>
            </a:xfrm>
            <a:prstGeom prst="straightConnector1">
              <a:avLst/>
            </a:prstGeom>
            <a:noFill/>
            <a:ln w="19050" cap="flat" cmpd="sng">
              <a:solidFill>
                <a:srgbClr val="CECECE"/>
              </a:solidFill>
              <a:prstDash val="dash"/>
              <a:round/>
              <a:headEnd type="none" w="med" len="med"/>
              <a:tailEnd type="none" w="med" len="med"/>
            </a:ln>
          </p:spPr>
        </p:cxnSp>
        <p:cxnSp>
          <p:nvCxnSpPr>
            <p:cNvPr id="1836" name="Google Shape;1836;p63"/>
            <p:cNvCxnSpPr/>
            <p:nvPr/>
          </p:nvCxnSpPr>
          <p:spPr>
            <a:xfrm rot="10800000" flipH="1">
              <a:off x="1154418" y="1935619"/>
              <a:ext cx="166500" cy="188700"/>
            </a:xfrm>
            <a:prstGeom prst="straightConnector1">
              <a:avLst/>
            </a:prstGeom>
            <a:noFill/>
            <a:ln w="19050" cap="flat" cmpd="sng">
              <a:solidFill>
                <a:srgbClr val="CECECE"/>
              </a:solidFill>
              <a:prstDash val="dash"/>
              <a:round/>
              <a:headEnd type="none" w="med" len="med"/>
              <a:tailEnd type="none" w="med" len="med"/>
            </a:ln>
          </p:spPr>
        </p:cxnSp>
        <p:cxnSp>
          <p:nvCxnSpPr>
            <p:cNvPr id="1837" name="Google Shape;1837;p63"/>
            <p:cNvCxnSpPr/>
            <p:nvPr/>
          </p:nvCxnSpPr>
          <p:spPr>
            <a:xfrm rot="10800000" flipH="1">
              <a:off x="1289774" y="2227068"/>
              <a:ext cx="197700" cy="222300"/>
            </a:xfrm>
            <a:prstGeom prst="straightConnector1">
              <a:avLst/>
            </a:prstGeom>
            <a:noFill/>
            <a:ln w="19050" cap="flat" cmpd="sng">
              <a:solidFill>
                <a:srgbClr val="CECECE"/>
              </a:solidFill>
              <a:prstDash val="dash"/>
              <a:round/>
              <a:headEnd type="none" w="med" len="med"/>
              <a:tailEnd type="none" w="med" len="med"/>
            </a:ln>
          </p:spPr>
        </p:cxnSp>
        <p:cxnSp>
          <p:nvCxnSpPr>
            <p:cNvPr id="1838" name="Google Shape;1838;p63"/>
            <p:cNvCxnSpPr/>
            <p:nvPr/>
          </p:nvCxnSpPr>
          <p:spPr>
            <a:xfrm rot="10800000" flipH="1">
              <a:off x="971263" y="2365847"/>
              <a:ext cx="197700" cy="222300"/>
            </a:xfrm>
            <a:prstGeom prst="straightConnector1">
              <a:avLst/>
            </a:prstGeom>
            <a:noFill/>
            <a:ln w="19050" cap="flat" cmpd="sng">
              <a:solidFill>
                <a:srgbClr val="CECECE"/>
              </a:solidFill>
              <a:prstDash val="dash"/>
              <a:round/>
              <a:headEnd type="none" w="med" len="med"/>
              <a:tailEnd type="none" w="med" len="med"/>
            </a:ln>
          </p:spPr>
        </p:cxnSp>
      </p:grpSp>
      <p:grpSp>
        <p:nvGrpSpPr>
          <p:cNvPr id="1839" name="Google Shape;1839;p63"/>
          <p:cNvGrpSpPr/>
          <p:nvPr/>
        </p:nvGrpSpPr>
        <p:grpSpPr>
          <a:xfrm>
            <a:off x="1047324" y="2919060"/>
            <a:ext cx="1030259" cy="768580"/>
            <a:chOff x="495816" y="2774849"/>
            <a:chExt cx="1509537" cy="1126125"/>
          </a:xfrm>
        </p:grpSpPr>
        <p:sp>
          <p:nvSpPr>
            <p:cNvPr id="1840" name="Google Shape;1840;p63"/>
            <p:cNvSpPr/>
            <p:nvPr/>
          </p:nvSpPr>
          <p:spPr>
            <a:xfrm>
              <a:off x="514352" y="2798774"/>
              <a:ext cx="1491000" cy="1102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3"/>
            <p:cNvSpPr txBox="1"/>
            <p:nvPr/>
          </p:nvSpPr>
          <p:spPr>
            <a:xfrm>
              <a:off x="495816" y="2774849"/>
              <a:ext cx="1494900" cy="11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lt1"/>
                  </a:solidFill>
                </a:rPr>
                <a:t>&lt;/&gt;</a:t>
              </a:r>
              <a:endParaRPr sz="3600">
                <a:solidFill>
                  <a:schemeClr val="lt1"/>
                </a:solidFill>
              </a:endParaRPr>
            </a:p>
          </p:txBody>
        </p:sp>
      </p:grpSp>
      <p:sp>
        <p:nvSpPr>
          <p:cNvPr id="1842" name="Google Shape;1842;p63"/>
          <p:cNvSpPr/>
          <p:nvPr/>
        </p:nvSpPr>
        <p:spPr>
          <a:xfrm>
            <a:off x="2494182" y="2929243"/>
            <a:ext cx="1012500" cy="748200"/>
          </a:xfrm>
          <a:prstGeom prst="rect">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3" name="Google Shape;1843;p63"/>
          <p:cNvGrpSpPr/>
          <p:nvPr/>
        </p:nvGrpSpPr>
        <p:grpSpPr>
          <a:xfrm>
            <a:off x="4015296" y="2929255"/>
            <a:ext cx="1012500" cy="748200"/>
            <a:chOff x="1217321" y="3849205"/>
            <a:chExt cx="1012500" cy="748200"/>
          </a:xfrm>
        </p:grpSpPr>
        <p:sp>
          <p:nvSpPr>
            <p:cNvPr id="1844" name="Google Shape;1844;p63"/>
            <p:cNvSpPr/>
            <p:nvPr/>
          </p:nvSpPr>
          <p:spPr>
            <a:xfrm>
              <a:off x="1217321" y="3849205"/>
              <a:ext cx="1012500" cy="748200"/>
            </a:xfrm>
            <a:prstGeom prst="rect">
              <a:avLst/>
            </a:prstGeom>
            <a:solidFill>
              <a:srgbClr val="BBBB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63"/>
            <p:cNvSpPr/>
            <p:nvPr/>
          </p:nvSpPr>
          <p:spPr>
            <a:xfrm>
              <a:off x="1383679" y="3907373"/>
              <a:ext cx="632100" cy="632100"/>
            </a:xfrm>
            <a:prstGeom prst="sun">
              <a:avLst>
                <a:gd name="adj" fmla="val 25000"/>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6" name="Google Shape;1846;p63"/>
          <p:cNvGrpSpPr/>
          <p:nvPr/>
        </p:nvGrpSpPr>
        <p:grpSpPr>
          <a:xfrm>
            <a:off x="5536424" y="2919060"/>
            <a:ext cx="1030259" cy="768580"/>
            <a:chOff x="495816" y="2774849"/>
            <a:chExt cx="1509537" cy="1126125"/>
          </a:xfrm>
        </p:grpSpPr>
        <p:sp>
          <p:nvSpPr>
            <p:cNvPr id="1847" name="Google Shape;1847;p63"/>
            <p:cNvSpPr/>
            <p:nvPr/>
          </p:nvSpPr>
          <p:spPr>
            <a:xfrm>
              <a:off x="514352" y="2798774"/>
              <a:ext cx="1491000" cy="1102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3"/>
            <p:cNvSpPr txBox="1"/>
            <p:nvPr/>
          </p:nvSpPr>
          <p:spPr>
            <a:xfrm>
              <a:off x="495816" y="2774849"/>
              <a:ext cx="1494900" cy="11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solidFill>
                  <a:schemeClr val="lt1"/>
                </a:solidFill>
              </a:endParaRPr>
            </a:p>
          </p:txBody>
        </p:sp>
      </p:grpSp>
      <p:grpSp>
        <p:nvGrpSpPr>
          <p:cNvPr id="1849" name="Google Shape;1849;p63"/>
          <p:cNvGrpSpPr/>
          <p:nvPr/>
        </p:nvGrpSpPr>
        <p:grpSpPr>
          <a:xfrm>
            <a:off x="5545307" y="893343"/>
            <a:ext cx="1012500" cy="748200"/>
            <a:chOff x="1217332" y="3095893"/>
            <a:chExt cx="1012500" cy="748200"/>
          </a:xfrm>
        </p:grpSpPr>
        <p:sp>
          <p:nvSpPr>
            <p:cNvPr id="1850" name="Google Shape;1850;p63"/>
            <p:cNvSpPr/>
            <p:nvPr/>
          </p:nvSpPr>
          <p:spPr>
            <a:xfrm>
              <a:off x="1217332" y="3095893"/>
              <a:ext cx="1012500" cy="748200"/>
            </a:xfrm>
            <a:prstGeom prst="rect">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3"/>
            <p:cNvSpPr/>
            <p:nvPr/>
          </p:nvSpPr>
          <p:spPr>
            <a:xfrm>
              <a:off x="1466220" y="3298296"/>
              <a:ext cx="466800" cy="466500"/>
            </a:xfrm>
            <a:prstGeom prst="ellipse">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52" name="Google Shape;1852;p63"/>
            <p:cNvCxnSpPr>
              <a:stCxn id="1851" idx="6"/>
            </p:cNvCxnSpPr>
            <p:nvPr/>
          </p:nvCxnSpPr>
          <p:spPr>
            <a:xfrm rot="10800000" flipH="1">
              <a:off x="1933020" y="3136146"/>
              <a:ext cx="6600" cy="395400"/>
            </a:xfrm>
            <a:prstGeom prst="straightConnector1">
              <a:avLst/>
            </a:prstGeom>
            <a:noFill/>
            <a:ln w="28575" cap="flat" cmpd="sng">
              <a:solidFill>
                <a:srgbClr val="FFFFFF"/>
              </a:solidFill>
              <a:prstDash val="solid"/>
              <a:round/>
              <a:headEnd type="none" w="med" len="med"/>
              <a:tailEnd type="none" w="med" len="med"/>
            </a:ln>
          </p:spPr>
        </p:cxnSp>
      </p:grpSp>
      <p:sp>
        <p:nvSpPr>
          <p:cNvPr id="1853" name="Google Shape;1853;p63"/>
          <p:cNvSpPr/>
          <p:nvPr/>
        </p:nvSpPr>
        <p:spPr>
          <a:xfrm>
            <a:off x="7075296" y="1916393"/>
            <a:ext cx="1012500" cy="748200"/>
          </a:xfrm>
          <a:prstGeom prst="rect">
            <a:avLst/>
          </a:prstGeom>
          <a:solidFill>
            <a:srgbClr val="BBBB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4" name="Google Shape;1854;p63"/>
          <p:cNvGrpSpPr/>
          <p:nvPr/>
        </p:nvGrpSpPr>
        <p:grpSpPr>
          <a:xfrm>
            <a:off x="2531399" y="923860"/>
            <a:ext cx="1030259" cy="768580"/>
            <a:chOff x="495816" y="2774849"/>
            <a:chExt cx="1509537" cy="1126125"/>
          </a:xfrm>
        </p:grpSpPr>
        <p:sp>
          <p:nvSpPr>
            <p:cNvPr id="1855" name="Google Shape;1855;p63"/>
            <p:cNvSpPr/>
            <p:nvPr/>
          </p:nvSpPr>
          <p:spPr>
            <a:xfrm>
              <a:off x="514352" y="2798774"/>
              <a:ext cx="1491000" cy="1102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3"/>
            <p:cNvSpPr txBox="1"/>
            <p:nvPr/>
          </p:nvSpPr>
          <p:spPr>
            <a:xfrm>
              <a:off x="495816" y="2774849"/>
              <a:ext cx="1494900" cy="11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solidFill>
                  <a:schemeClr val="lt1"/>
                </a:solidFill>
              </a:endParaRPr>
            </a:p>
          </p:txBody>
        </p:sp>
      </p:grpSp>
      <p:sp>
        <p:nvSpPr>
          <p:cNvPr id="1857" name="Google Shape;1857;p63"/>
          <p:cNvSpPr/>
          <p:nvPr/>
        </p:nvSpPr>
        <p:spPr>
          <a:xfrm>
            <a:off x="4047259" y="944183"/>
            <a:ext cx="1012500" cy="748200"/>
          </a:xfrm>
          <a:prstGeom prst="rect">
            <a:avLst/>
          </a:prstGeom>
          <a:solidFill>
            <a:srgbClr val="BBBB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3"/>
          <p:cNvSpPr/>
          <p:nvPr/>
        </p:nvSpPr>
        <p:spPr>
          <a:xfrm>
            <a:off x="2773950" y="3034538"/>
            <a:ext cx="452952" cy="537624"/>
          </a:xfrm>
          <a:prstGeom prst="lightningBol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9" name="Google Shape;1859;p6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71713" y="1024381"/>
            <a:ext cx="572700" cy="572700"/>
          </a:xfrm>
          <a:prstGeom prst="rect">
            <a:avLst/>
          </a:prstGeom>
          <a:noFill/>
          <a:ln>
            <a:noFill/>
          </a:ln>
        </p:spPr>
      </p:pic>
      <p:pic>
        <p:nvPicPr>
          <p:cNvPr id="1860" name="Google Shape;1860;p6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95188" y="2004156"/>
            <a:ext cx="572700" cy="572700"/>
          </a:xfrm>
          <a:prstGeom prst="rect">
            <a:avLst/>
          </a:prstGeom>
          <a:noFill/>
          <a:ln>
            <a:noFill/>
          </a:ln>
        </p:spPr>
      </p:pic>
      <p:sp>
        <p:nvSpPr>
          <p:cNvPr id="1861" name="Google Shape;1861;p63"/>
          <p:cNvSpPr/>
          <p:nvPr/>
        </p:nvSpPr>
        <p:spPr>
          <a:xfrm>
            <a:off x="7346375" y="998638"/>
            <a:ext cx="452952" cy="537624"/>
          </a:xfrm>
          <a:prstGeom prst="lightningBol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3"/>
          <p:cNvSpPr txBox="1"/>
          <p:nvPr/>
        </p:nvSpPr>
        <p:spPr>
          <a:xfrm>
            <a:off x="4006443" y="933781"/>
            <a:ext cx="1090800" cy="76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lt1"/>
                </a:solidFill>
              </a:rPr>
              <a:t>&lt;/&gt;</a:t>
            </a:r>
            <a:endParaRPr/>
          </a:p>
        </p:txBody>
      </p:sp>
      <p:sp>
        <p:nvSpPr>
          <p:cNvPr id="1863" name="Google Shape;1863;p63"/>
          <p:cNvSpPr/>
          <p:nvPr/>
        </p:nvSpPr>
        <p:spPr>
          <a:xfrm rot="10800000">
            <a:off x="5820613" y="3085250"/>
            <a:ext cx="453000" cy="436200"/>
          </a:xfrm>
          <a:prstGeom prst="smileyFace">
            <a:avLst>
              <a:gd name="adj" fmla="val 4653"/>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1865" name="Google Shape;1865;p63"/>
          <p:cNvSpPr/>
          <p:nvPr/>
        </p:nvSpPr>
        <p:spPr>
          <a:xfrm>
            <a:off x="4015300" y="2919125"/>
            <a:ext cx="1012500" cy="768600"/>
          </a:xfrm>
          <a:prstGeom prst="rect">
            <a:avLst/>
          </a:prstGeom>
          <a:solidFill>
            <a:srgbClr val="BBBBB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3"/>
          <p:cNvSpPr/>
          <p:nvPr/>
        </p:nvSpPr>
        <p:spPr>
          <a:xfrm rot="3640141">
            <a:off x="4369477" y="3216096"/>
            <a:ext cx="664484" cy="171638"/>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67" name="Google Shape;1867;p63"/>
          <p:cNvCxnSpPr>
            <a:stCxn id="1866" idx="1"/>
          </p:cNvCxnSpPr>
          <p:nvPr/>
        </p:nvCxnSpPr>
        <p:spPr>
          <a:xfrm>
            <a:off x="4538969" y="3012265"/>
            <a:ext cx="0" cy="0"/>
          </a:xfrm>
          <a:prstGeom prst="straightConnector1">
            <a:avLst/>
          </a:prstGeom>
          <a:noFill/>
          <a:ln w="9525" cap="flat" cmpd="sng">
            <a:solidFill>
              <a:schemeClr val="dk2"/>
            </a:solidFill>
            <a:prstDash val="solid"/>
            <a:round/>
            <a:headEnd type="none" w="med" len="med"/>
            <a:tailEnd type="none" w="med" len="med"/>
          </a:ln>
        </p:spPr>
      </p:cxnSp>
      <p:cxnSp>
        <p:nvCxnSpPr>
          <p:cNvPr id="1868" name="Google Shape;1868;p63"/>
          <p:cNvCxnSpPr/>
          <p:nvPr/>
        </p:nvCxnSpPr>
        <p:spPr>
          <a:xfrm rot="3560960">
            <a:off x="4583281" y="3000694"/>
            <a:ext cx="9415" cy="124972"/>
          </a:xfrm>
          <a:prstGeom prst="straightConnector1">
            <a:avLst/>
          </a:prstGeom>
          <a:noFill/>
          <a:ln w="28575" cap="flat" cmpd="sng">
            <a:solidFill>
              <a:schemeClr val="lt1"/>
            </a:solidFill>
            <a:prstDash val="solid"/>
            <a:round/>
            <a:headEnd type="none" w="med" len="med"/>
            <a:tailEnd type="none" w="med" len="med"/>
          </a:ln>
        </p:spPr>
      </p:cxnSp>
      <p:cxnSp>
        <p:nvCxnSpPr>
          <p:cNvPr id="1869" name="Google Shape;1869;p63"/>
          <p:cNvCxnSpPr/>
          <p:nvPr/>
        </p:nvCxnSpPr>
        <p:spPr>
          <a:xfrm rot="3560960">
            <a:off x="4650422" y="3086669"/>
            <a:ext cx="9415" cy="93743"/>
          </a:xfrm>
          <a:prstGeom prst="straightConnector1">
            <a:avLst/>
          </a:prstGeom>
          <a:noFill/>
          <a:ln w="28575" cap="flat" cmpd="sng">
            <a:solidFill>
              <a:schemeClr val="lt1"/>
            </a:solidFill>
            <a:prstDash val="solid"/>
            <a:round/>
            <a:headEnd type="none" w="med" len="med"/>
            <a:tailEnd type="none" w="med" len="med"/>
          </a:ln>
        </p:spPr>
      </p:cxnSp>
      <p:cxnSp>
        <p:nvCxnSpPr>
          <p:cNvPr id="1870" name="Google Shape;1870;p63"/>
          <p:cNvCxnSpPr/>
          <p:nvPr/>
        </p:nvCxnSpPr>
        <p:spPr>
          <a:xfrm rot="3560960">
            <a:off x="4686756" y="3160086"/>
            <a:ext cx="9415" cy="124972"/>
          </a:xfrm>
          <a:prstGeom prst="straightConnector1">
            <a:avLst/>
          </a:prstGeom>
          <a:noFill/>
          <a:ln w="28575" cap="flat" cmpd="sng">
            <a:solidFill>
              <a:schemeClr val="lt1"/>
            </a:solidFill>
            <a:prstDash val="solid"/>
            <a:round/>
            <a:headEnd type="none" w="med" len="med"/>
            <a:tailEnd type="none" w="med" len="med"/>
          </a:ln>
        </p:spPr>
      </p:cxnSp>
      <p:cxnSp>
        <p:nvCxnSpPr>
          <p:cNvPr id="1871" name="Google Shape;1871;p63"/>
          <p:cNvCxnSpPr/>
          <p:nvPr/>
        </p:nvCxnSpPr>
        <p:spPr>
          <a:xfrm rot="3560960">
            <a:off x="4743501" y="3246011"/>
            <a:ext cx="9415" cy="93743"/>
          </a:xfrm>
          <a:prstGeom prst="straightConnector1">
            <a:avLst/>
          </a:prstGeom>
          <a:noFill/>
          <a:ln w="28575" cap="flat" cmpd="sng">
            <a:solidFill>
              <a:schemeClr val="lt1"/>
            </a:solidFill>
            <a:prstDash val="solid"/>
            <a:round/>
            <a:headEnd type="none" w="med" len="med"/>
            <a:tailEnd type="none" w="med" len="med"/>
          </a:ln>
        </p:spPr>
      </p:cxnSp>
      <p:cxnSp>
        <p:nvCxnSpPr>
          <p:cNvPr id="1872" name="Google Shape;1872;p63"/>
          <p:cNvCxnSpPr/>
          <p:nvPr/>
        </p:nvCxnSpPr>
        <p:spPr>
          <a:xfrm rot="3560960">
            <a:off x="4775744" y="3319478"/>
            <a:ext cx="9415" cy="124972"/>
          </a:xfrm>
          <a:prstGeom prst="straightConnector1">
            <a:avLst/>
          </a:prstGeom>
          <a:noFill/>
          <a:ln w="28575" cap="flat" cmpd="sng">
            <a:solidFill>
              <a:schemeClr val="lt1"/>
            </a:solidFill>
            <a:prstDash val="solid"/>
            <a:round/>
            <a:headEnd type="none" w="med" len="med"/>
            <a:tailEnd type="none" w="med" len="med"/>
          </a:ln>
        </p:spPr>
      </p:cxnSp>
      <p:cxnSp>
        <p:nvCxnSpPr>
          <p:cNvPr id="1873" name="Google Shape;1873;p63"/>
          <p:cNvCxnSpPr/>
          <p:nvPr/>
        </p:nvCxnSpPr>
        <p:spPr>
          <a:xfrm rot="3568218">
            <a:off x="5155461" y="696646"/>
            <a:ext cx="13583" cy="137084"/>
          </a:xfrm>
          <a:prstGeom prst="straightConnector1">
            <a:avLst/>
          </a:prstGeom>
          <a:noFill/>
          <a:ln w="28575" cap="flat" cmpd="sng">
            <a:solidFill>
              <a:schemeClr val="lt1"/>
            </a:solidFill>
            <a:prstDash val="solid"/>
            <a:round/>
            <a:headEnd type="none" w="med" len="med"/>
            <a:tailEnd type="none" w="med" len="med"/>
          </a:ln>
        </p:spPr>
      </p:cxnSp>
      <p:sp>
        <p:nvSpPr>
          <p:cNvPr id="1874" name="Google Shape;1874;p63"/>
          <p:cNvSpPr/>
          <p:nvPr/>
        </p:nvSpPr>
        <p:spPr>
          <a:xfrm>
            <a:off x="4084731" y="3256704"/>
            <a:ext cx="423300" cy="369900"/>
          </a:xfrm>
          <a:prstGeom prst="trapezoid">
            <a:avLst>
              <a:gd name="adj"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3"/>
          <p:cNvSpPr/>
          <p:nvPr/>
        </p:nvSpPr>
        <p:spPr>
          <a:xfrm>
            <a:off x="4200623" y="3130454"/>
            <a:ext cx="189600" cy="251100"/>
          </a:xfrm>
          <a:prstGeom prst="blockArc">
            <a:avLst>
              <a:gd name="adj1" fmla="val 10800000"/>
              <a:gd name="adj2" fmla="val 0"/>
              <a:gd name="adj3"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3"/>
          <p:cNvSpPr/>
          <p:nvPr/>
        </p:nvSpPr>
        <p:spPr>
          <a:xfrm>
            <a:off x="7084525" y="883148"/>
            <a:ext cx="1012500" cy="748200"/>
          </a:xfrm>
          <a:prstGeom prst="rect">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3"/>
          <p:cNvSpPr/>
          <p:nvPr/>
        </p:nvSpPr>
        <p:spPr>
          <a:xfrm>
            <a:off x="7250612" y="1338054"/>
            <a:ext cx="248400" cy="2484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3"/>
          <p:cNvSpPr/>
          <p:nvPr/>
        </p:nvSpPr>
        <p:spPr>
          <a:xfrm rot="-2699355">
            <a:off x="7242838" y="1183413"/>
            <a:ext cx="682917" cy="149000"/>
          </a:xfrm>
          <a:prstGeom prst="flowChartProcess">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3"/>
          <p:cNvSpPr/>
          <p:nvPr/>
        </p:nvSpPr>
        <p:spPr>
          <a:xfrm>
            <a:off x="7262530" y="1348685"/>
            <a:ext cx="223500" cy="223500"/>
          </a:xfrm>
          <a:prstGeom prst="ellipse">
            <a:avLst/>
          </a:prstGeom>
          <a:solidFill>
            <a:srgbClr val="000000"/>
          </a:solidFill>
          <a:ln w="9525" cap="flat" cmpd="sng">
            <a:solidFill>
              <a:srgbClr val="505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3"/>
          <p:cNvSpPr/>
          <p:nvPr/>
        </p:nvSpPr>
        <p:spPr>
          <a:xfrm>
            <a:off x="7765500" y="926598"/>
            <a:ext cx="149100" cy="1491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3"/>
          <p:cNvSpPr/>
          <p:nvPr/>
        </p:nvSpPr>
        <p:spPr>
          <a:xfrm rot="-2699339">
            <a:off x="7243880" y="1184834"/>
            <a:ext cx="709339" cy="117958"/>
          </a:xfrm>
          <a:prstGeom prst="flowChartProcess">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82" name="Google Shape;1882;p63"/>
          <p:cNvCxnSpPr/>
          <p:nvPr/>
        </p:nvCxnSpPr>
        <p:spPr>
          <a:xfrm>
            <a:off x="7483598" y="1315709"/>
            <a:ext cx="74700" cy="74700"/>
          </a:xfrm>
          <a:prstGeom prst="straightConnector1">
            <a:avLst/>
          </a:prstGeom>
          <a:noFill/>
          <a:ln w="28575" cap="flat" cmpd="sng">
            <a:solidFill>
              <a:schemeClr val="lt1"/>
            </a:solidFill>
            <a:prstDash val="solid"/>
            <a:round/>
            <a:headEnd type="none" w="med" len="med"/>
            <a:tailEnd type="none" w="med" len="med"/>
          </a:ln>
        </p:spPr>
      </p:cxnSp>
      <p:cxnSp>
        <p:nvCxnSpPr>
          <p:cNvPr id="1883" name="Google Shape;1883;p63"/>
          <p:cNvCxnSpPr/>
          <p:nvPr/>
        </p:nvCxnSpPr>
        <p:spPr>
          <a:xfrm>
            <a:off x="7560586" y="1230749"/>
            <a:ext cx="74700" cy="74700"/>
          </a:xfrm>
          <a:prstGeom prst="straightConnector1">
            <a:avLst/>
          </a:prstGeom>
          <a:noFill/>
          <a:ln w="28575" cap="flat" cmpd="sng">
            <a:solidFill>
              <a:schemeClr val="lt1"/>
            </a:solidFill>
            <a:prstDash val="solid"/>
            <a:round/>
            <a:headEnd type="none" w="med" len="med"/>
            <a:tailEnd type="none" w="med" len="med"/>
          </a:ln>
        </p:spPr>
      </p:cxnSp>
      <p:cxnSp>
        <p:nvCxnSpPr>
          <p:cNvPr id="1884" name="Google Shape;1884;p63"/>
          <p:cNvCxnSpPr/>
          <p:nvPr/>
        </p:nvCxnSpPr>
        <p:spPr>
          <a:xfrm>
            <a:off x="7722033" y="1075570"/>
            <a:ext cx="74700" cy="74700"/>
          </a:xfrm>
          <a:prstGeom prst="straightConnector1">
            <a:avLst/>
          </a:prstGeom>
          <a:noFill/>
          <a:ln w="28575" cap="flat" cmpd="sng">
            <a:solidFill>
              <a:schemeClr val="lt1"/>
            </a:solidFill>
            <a:prstDash val="solid"/>
            <a:round/>
            <a:headEnd type="none" w="med" len="med"/>
            <a:tailEnd type="none" w="med" len="med"/>
          </a:ln>
        </p:spPr>
      </p:cxnSp>
      <p:cxnSp>
        <p:nvCxnSpPr>
          <p:cNvPr id="1885" name="Google Shape;1885;p63"/>
          <p:cNvCxnSpPr/>
          <p:nvPr/>
        </p:nvCxnSpPr>
        <p:spPr>
          <a:xfrm>
            <a:off x="7638836" y="1160530"/>
            <a:ext cx="74700" cy="74700"/>
          </a:xfrm>
          <a:prstGeom prst="straightConnector1">
            <a:avLst/>
          </a:prstGeom>
          <a:noFill/>
          <a:ln w="28575" cap="flat" cmpd="sng">
            <a:solidFill>
              <a:schemeClr val="lt1"/>
            </a:solidFill>
            <a:prstDash val="solid"/>
            <a:round/>
            <a:headEnd type="none" w="med" len="med"/>
            <a:tailEnd type="none" w="med" len="med"/>
          </a:ln>
        </p:spPr>
      </p:cxnSp>
      <p:sp>
        <p:nvSpPr>
          <p:cNvPr id="1886" name="Google Shape;1886;p63"/>
          <p:cNvSpPr/>
          <p:nvPr/>
        </p:nvSpPr>
        <p:spPr>
          <a:xfrm>
            <a:off x="7084200" y="2929250"/>
            <a:ext cx="1012500" cy="741000"/>
          </a:xfrm>
          <a:prstGeom prst="rect">
            <a:avLst/>
          </a:prstGeom>
          <a:solidFill>
            <a:srgbClr val="CFB87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3"/>
          <p:cNvSpPr/>
          <p:nvPr/>
        </p:nvSpPr>
        <p:spPr>
          <a:xfrm rot="3450069">
            <a:off x="7215279" y="3144430"/>
            <a:ext cx="743303" cy="395521"/>
          </a:xfrm>
          <a:custGeom>
            <a:avLst/>
            <a:gdLst/>
            <a:ahLst/>
            <a:cxnLst/>
            <a:rect l="l" t="t" r="r" b="b"/>
            <a:pathLst>
              <a:path w="170123" h="66256" extrusionOk="0">
                <a:moveTo>
                  <a:pt x="0" y="7987"/>
                </a:moveTo>
                <a:cubicBezTo>
                  <a:pt x="781" y="7050"/>
                  <a:pt x="2109" y="3457"/>
                  <a:pt x="4687" y="2363"/>
                </a:cubicBezTo>
                <a:cubicBezTo>
                  <a:pt x="7265" y="1270"/>
                  <a:pt x="12107" y="1114"/>
                  <a:pt x="15466" y="1426"/>
                </a:cubicBezTo>
                <a:cubicBezTo>
                  <a:pt x="18825" y="1739"/>
                  <a:pt x="21871" y="1426"/>
                  <a:pt x="24839" y="4238"/>
                </a:cubicBezTo>
                <a:cubicBezTo>
                  <a:pt x="27807" y="7050"/>
                  <a:pt x="31322" y="13298"/>
                  <a:pt x="33275" y="18297"/>
                </a:cubicBezTo>
                <a:cubicBezTo>
                  <a:pt x="35228" y="23296"/>
                  <a:pt x="35853" y="28842"/>
                  <a:pt x="36556" y="34232"/>
                </a:cubicBezTo>
                <a:cubicBezTo>
                  <a:pt x="37259" y="39622"/>
                  <a:pt x="37962" y="46261"/>
                  <a:pt x="37493" y="50635"/>
                </a:cubicBezTo>
                <a:cubicBezTo>
                  <a:pt x="37024" y="55009"/>
                  <a:pt x="35463" y="57977"/>
                  <a:pt x="33744" y="60476"/>
                </a:cubicBezTo>
                <a:cubicBezTo>
                  <a:pt x="32026" y="62976"/>
                  <a:pt x="29213" y="64929"/>
                  <a:pt x="27182" y="65632"/>
                </a:cubicBezTo>
                <a:cubicBezTo>
                  <a:pt x="25151" y="66335"/>
                  <a:pt x="23199" y="66647"/>
                  <a:pt x="21559" y="64694"/>
                </a:cubicBezTo>
                <a:cubicBezTo>
                  <a:pt x="19919" y="62741"/>
                  <a:pt x="18044" y="58914"/>
                  <a:pt x="17341" y="53915"/>
                </a:cubicBezTo>
                <a:cubicBezTo>
                  <a:pt x="16638" y="48916"/>
                  <a:pt x="16638" y="40636"/>
                  <a:pt x="17341" y="34700"/>
                </a:cubicBezTo>
                <a:cubicBezTo>
                  <a:pt x="18044" y="28764"/>
                  <a:pt x="19450" y="23140"/>
                  <a:pt x="21559" y="18297"/>
                </a:cubicBezTo>
                <a:cubicBezTo>
                  <a:pt x="23668" y="13454"/>
                  <a:pt x="27182" y="8456"/>
                  <a:pt x="29994" y="5644"/>
                </a:cubicBezTo>
                <a:cubicBezTo>
                  <a:pt x="32806" y="2832"/>
                  <a:pt x="35540" y="1973"/>
                  <a:pt x="38430" y="1426"/>
                </a:cubicBezTo>
                <a:cubicBezTo>
                  <a:pt x="41320" y="879"/>
                  <a:pt x="44133" y="723"/>
                  <a:pt x="47335" y="2363"/>
                </a:cubicBezTo>
                <a:cubicBezTo>
                  <a:pt x="50538" y="4003"/>
                  <a:pt x="55224" y="8065"/>
                  <a:pt x="57645" y="11267"/>
                </a:cubicBezTo>
                <a:cubicBezTo>
                  <a:pt x="60066" y="14470"/>
                  <a:pt x="60770" y="17985"/>
                  <a:pt x="61863" y="21578"/>
                </a:cubicBezTo>
                <a:cubicBezTo>
                  <a:pt x="62957" y="25171"/>
                  <a:pt x="63737" y="28218"/>
                  <a:pt x="64206" y="32826"/>
                </a:cubicBezTo>
                <a:cubicBezTo>
                  <a:pt x="64675" y="37435"/>
                  <a:pt x="65066" y="44777"/>
                  <a:pt x="64675" y="49229"/>
                </a:cubicBezTo>
                <a:cubicBezTo>
                  <a:pt x="64285" y="53681"/>
                  <a:pt x="63347" y="56883"/>
                  <a:pt x="61863" y="59539"/>
                </a:cubicBezTo>
                <a:cubicBezTo>
                  <a:pt x="60379" y="62195"/>
                  <a:pt x="57567" y="64616"/>
                  <a:pt x="55770" y="65163"/>
                </a:cubicBezTo>
                <a:cubicBezTo>
                  <a:pt x="53974" y="65710"/>
                  <a:pt x="52412" y="64851"/>
                  <a:pt x="51084" y="62820"/>
                </a:cubicBezTo>
                <a:cubicBezTo>
                  <a:pt x="49756" y="60789"/>
                  <a:pt x="48662" y="56103"/>
                  <a:pt x="47803" y="52978"/>
                </a:cubicBezTo>
                <a:cubicBezTo>
                  <a:pt x="46944" y="49854"/>
                  <a:pt x="45929" y="47979"/>
                  <a:pt x="45929" y="44073"/>
                </a:cubicBezTo>
                <a:cubicBezTo>
                  <a:pt x="45929" y="40168"/>
                  <a:pt x="46710" y="34544"/>
                  <a:pt x="47803" y="29545"/>
                </a:cubicBezTo>
                <a:cubicBezTo>
                  <a:pt x="48897" y="24546"/>
                  <a:pt x="50381" y="18219"/>
                  <a:pt x="52490" y="14079"/>
                </a:cubicBezTo>
                <a:cubicBezTo>
                  <a:pt x="54599" y="9939"/>
                  <a:pt x="58036" y="6815"/>
                  <a:pt x="60457" y="4706"/>
                </a:cubicBezTo>
                <a:cubicBezTo>
                  <a:pt x="62878" y="2597"/>
                  <a:pt x="63894" y="1660"/>
                  <a:pt x="67018" y="1426"/>
                </a:cubicBezTo>
                <a:cubicBezTo>
                  <a:pt x="70142" y="1192"/>
                  <a:pt x="75922" y="1660"/>
                  <a:pt x="79203" y="3300"/>
                </a:cubicBezTo>
                <a:cubicBezTo>
                  <a:pt x="82484" y="4940"/>
                  <a:pt x="84749" y="8221"/>
                  <a:pt x="86702" y="11267"/>
                </a:cubicBezTo>
                <a:cubicBezTo>
                  <a:pt x="88655" y="14313"/>
                  <a:pt x="89592" y="17048"/>
                  <a:pt x="90920" y="21578"/>
                </a:cubicBezTo>
                <a:cubicBezTo>
                  <a:pt x="92248" y="26109"/>
                  <a:pt x="94279" y="33217"/>
                  <a:pt x="94669" y="38450"/>
                </a:cubicBezTo>
                <a:cubicBezTo>
                  <a:pt x="95060" y="43683"/>
                  <a:pt x="94044" y="48995"/>
                  <a:pt x="93263" y="52978"/>
                </a:cubicBezTo>
                <a:cubicBezTo>
                  <a:pt x="92482" y="56962"/>
                  <a:pt x="91622" y="60164"/>
                  <a:pt x="89982" y="62351"/>
                </a:cubicBezTo>
                <a:cubicBezTo>
                  <a:pt x="88342" y="64538"/>
                  <a:pt x="85842" y="66725"/>
                  <a:pt x="83421" y="66100"/>
                </a:cubicBezTo>
                <a:cubicBezTo>
                  <a:pt x="81000" y="65475"/>
                  <a:pt x="77094" y="62117"/>
                  <a:pt x="75454" y="58602"/>
                </a:cubicBezTo>
                <a:cubicBezTo>
                  <a:pt x="73814" y="55087"/>
                  <a:pt x="73657" y="49620"/>
                  <a:pt x="73579" y="45011"/>
                </a:cubicBezTo>
                <a:cubicBezTo>
                  <a:pt x="73501" y="40403"/>
                  <a:pt x="73735" y="36263"/>
                  <a:pt x="74985" y="30951"/>
                </a:cubicBezTo>
                <a:cubicBezTo>
                  <a:pt x="76235" y="25640"/>
                  <a:pt x="78266" y="17907"/>
                  <a:pt x="81078" y="13142"/>
                </a:cubicBezTo>
                <a:cubicBezTo>
                  <a:pt x="83890" y="8377"/>
                  <a:pt x="88186" y="4238"/>
                  <a:pt x="91857" y="2363"/>
                </a:cubicBezTo>
                <a:cubicBezTo>
                  <a:pt x="95528" y="488"/>
                  <a:pt x="99746" y="957"/>
                  <a:pt x="103105" y="1894"/>
                </a:cubicBezTo>
                <a:cubicBezTo>
                  <a:pt x="106464" y="2831"/>
                  <a:pt x="109432" y="5331"/>
                  <a:pt x="112009" y="7987"/>
                </a:cubicBezTo>
                <a:cubicBezTo>
                  <a:pt x="114587" y="10643"/>
                  <a:pt x="117008" y="14783"/>
                  <a:pt x="118570" y="17829"/>
                </a:cubicBezTo>
                <a:cubicBezTo>
                  <a:pt x="120132" y="20875"/>
                  <a:pt x="120523" y="22359"/>
                  <a:pt x="121382" y="26264"/>
                </a:cubicBezTo>
                <a:cubicBezTo>
                  <a:pt x="122241" y="30169"/>
                  <a:pt x="123726" y="36496"/>
                  <a:pt x="123726" y="41261"/>
                </a:cubicBezTo>
                <a:cubicBezTo>
                  <a:pt x="123726" y="46026"/>
                  <a:pt x="122398" y="51182"/>
                  <a:pt x="121382" y="54853"/>
                </a:cubicBezTo>
                <a:cubicBezTo>
                  <a:pt x="120367" y="58524"/>
                  <a:pt x="119664" y="61648"/>
                  <a:pt x="117633" y="63288"/>
                </a:cubicBezTo>
                <a:cubicBezTo>
                  <a:pt x="115602" y="64928"/>
                  <a:pt x="111540" y="66022"/>
                  <a:pt x="109197" y="64694"/>
                </a:cubicBezTo>
                <a:cubicBezTo>
                  <a:pt x="106854" y="63366"/>
                  <a:pt x="104510" y="59695"/>
                  <a:pt x="103573" y="55321"/>
                </a:cubicBezTo>
                <a:cubicBezTo>
                  <a:pt x="102636" y="50947"/>
                  <a:pt x="103026" y="43996"/>
                  <a:pt x="103573" y="38450"/>
                </a:cubicBezTo>
                <a:cubicBezTo>
                  <a:pt x="104120" y="32904"/>
                  <a:pt x="104901" y="27359"/>
                  <a:pt x="106854" y="22047"/>
                </a:cubicBezTo>
                <a:cubicBezTo>
                  <a:pt x="108807" y="16736"/>
                  <a:pt x="111619" y="10252"/>
                  <a:pt x="115290" y="6581"/>
                </a:cubicBezTo>
                <a:cubicBezTo>
                  <a:pt x="118961" y="2910"/>
                  <a:pt x="124819" y="98"/>
                  <a:pt x="128881" y="20"/>
                </a:cubicBezTo>
                <a:cubicBezTo>
                  <a:pt x="132943" y="-58"/>
                  <a:pt x="136458" y="2832"/>
                  <a:pt x="139660" y="6112"/>
                </a:cubicBezTo>
                <a:cubicBezTo>
                  <a:pt x="142863" y="9393"/>
                  <a:pt x="146065" y="15173"/>
                  <a:pt x="148096" y="19703"/>
                </a:cubicBezTo>
                <a:cubicBezTo>
                  <a:pt x="150127" y="24233"/>
                  <a:pt x="151298" y="28139"/>
                  <a:pt x="151845" y="33294"/>
                </a:cubicBezTo>
                <a:cubicBezTo>
                  <a:pt x="152392" y="38449"/>
                  <a:pt x="152079" y="45948"/>
                  <a:pt x="151376" y="50635"/>
                </a:cubicBezTo>
                <a:cubicBezTo>
                  <a:pt x="150673" y="55322"/>
                  <a:pt x="149658" y="58915"/>
                  <a:pt x="147627" y="61414"/>
                </a:cubicBezTo>
                <a:cubicBezTo>
                  <a:pt x="145596" y="63914"/>
                  <a:pt x="141534" y="66413"/>
                  <a:pt x="139191" y="65632"/>
                </a:cubicBezTo>
                <a:cubicBezTo>
                  <a:pt x="136848" y="64851"/>
                  <a:pt x="134582" y="61257"/>
                  <a:pt x="133567" y="56727"/>
                </a:cubicBezTo>
                <a:cubicBezTo>
                  <a:pt x="132552" y="52197"/>
                  <a:pt x="132630" y="44621"/>
                  <a:pt x="133099" y="38450"/>
                </a:cubicBezTo>
                <a:cubicBezTo>
                  <a:pt x="133568" y="32279"/>
                  <a:pt x="134348" y="25405"/>
                  <a:pt x="136379" y="19703"/>
                </a:cubicBezTo>
                <a:cubicBezTo>
                  <a:pt x="138410" y="14001"/>
                  <a:pt x="142472" y="7284"/>
                  <a:pt x="145284" y="4238"/>
                </a:cubicBezTo>
                <a:cubicBezTo>
                  <a:pt x="148096" y="1192"/>
                  <a:pt x="150595" y="1895"/>
                  <a:pt x="153251" y="1426"/>
                </a:cubicBezTo>
                <a:cubicBezTo>
                  <a:pt x="155907" y="957"/>
                  <a:pt x="158406" y="411"/>
                  <a:pt x="161218" y="1426"/>
                </a:cubicBezTo>
                <a:cubicBezTo>
                  <a:pt x="164030" y="2441"/>
                  <a:pt x="168639" y="6503"/>
                  <a:pt x="170123" y="7518"/>
                </a:cubicBezTo>
              </a:path>
            </a:pathLst>
          </a:custGeom>
          <a:noFill/>
          <a:ln w="28575" cap="flat" cmpd="sng">
            <a:solidFill>
              <a:schemeClr val="lt1"/>
            </a:solidFill>
            <a:prstDash val="solid"/>
            <a:round/>
            <a:headEnd type="none" w="med" len="med"/>
            <a:tailEnd type="none" w="med" len="med"/>
          </a:ln>
        </p:spPr>
      </p:sp>
      <p:sp>
        <p:nvSpPr>
          <p:cNvPr id="1888" name="Google Shape;1888;p63"/>
          <p:cNvSpPr/>
          <p:nvPr/>
        </p:nvSpPr>
        <p:spPr>
          <a:xfrm>
            <a:off x="2534225" y="934650"/>
            <a:ext cx="1030200" cy="7686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3"/>
          <p:cNvSpPr/>
          <p:nvPr/>
        </p:nvSpPr>
        <p:spPr>
          <a:xfrm>
            <a:off x="2888800" y="1574625"/>
            <a:ext cx="341100" cy="1098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3"/>
          <p:cNvSpPr/>
          <p:nvPr/>
        </p:nvSpPr>
        <p:spPr>
          <a:xfrm>
            <a:off x="2888808" y="1306293"/>
            <a:ext cx="342600" cy="27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3"/>
          <p:cNvSpPr/>
          <p:nvPr/>
        </p:nvSpPr>
        <p:spPr>
          <a:xfrm>
            <a:off x="2888808" y="1041573"/>
            <a:ext cx="342600" cy="27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92" name="Google Shape;1892;p63"/>
          <p:cNvCxnSpPr/>
          <p:nvPr/>
        </p:nvCxnSpPr>
        <p:spPr>
          <a:xfrm flipH="1">
            <a:off x="2749496" y="1124918"/>
            <a:ext cx="97200" cy="87600"/>
          </a:xfrm>
          <a:prstGeom prst="straightConnector1">
            <a:avLst/>
          </a:prstGeom>
          <a:noFill/>
          <a:ln w="19050" cap="flat" cmpd="sng">
            <a:solidFill>
              <a:schemeClr val="lt1"/>
            </a:solidFill>
            <a:prstDash val="solid"/>
            <a:round/>
            <a:headEnd type="none" w="med" len="med"/>
            <a:tailEnd type="none" w="med" len="med"/>
          </a:ln>
        </p:spPr>
      </p:cxnSp>
      <p:cxnSp>
        <p:nvCxnSpPr>
          <p:cNvPr id="1893" name="Google Shape;1893;p63"/>
          <p:cNvCxnSpPr/>
          <p:nvPr/>
        </p:nvCxnSpPr>
        <p:spPr>
          <a:xfrm rot="5400000" flipH="1">
            <a:off x="2744047" y="1213804"/>
            <a:ext cx="97800" cy="86700"/>
          </a:xfrm>
          <a:prstGeom prst="straightConnector1">
            <a:avLst/>
          </a:prstGeom>
          <a:noFill/>
          <a:ln w="19050" cap="flat" cmpd="sng">
            <a:solidFill>
              <a:schemeClr val="lt1"/>
            </a:solidFill>
            <a:prstDash val="solid"/>
            <a:round/>
            <a:headEnd type="none" w="med" len="med"/>
            <a:tailEnd type="none" w="med" len="med"/>
          </a:ln>
        </p:spPr>
      </p:cxnSp>
      <p:cxnSp>
        <p:nvCxnSpPr>
          <p:cNvPr id="1894" name="Google Shape;1894;p63"/>
          <p:cNvCxnSpPr/>
          <p:nvPr/>
        </p:nvCxnSpPr>
        <p:spPr>
          <a:xfrm flipH="1">
            <a:off x="2748604" y="1303594"/>
            <a:ext cx="97200" cy="88800"/>
          </a:xfrm>
          <a:prstGeom prst="straightConnector1">
            <a:avLst/>
          </a:prstGeom>
          <a:noFill/>
          <a:ln w="19050" cap="flat" cmpd="sng">
            <a:solidFill>
              <a:schemeClr val="lt1"/>
            </a:solidFill>
            <a:prstDash val="solid"/>
            <a:round/>
            <a:headEnd type="none" w="med" len="med"/>
            <a:tailEnd type="none" w="med" len="med"/>
          </a:ln>
        </p:spPr>
      </p:cxnSp>
      <p:cxnSp>
        <p:nvCxnSpPr>
          <p:cNvPr id="1895" name="Google Shape;1895;p63"/>
          <p:cNvCxnSpPr/>
          <p:nvPr/>
        </p:nvCxnSpPr>
        <p:spPr>
          <a:xfrm rot="5400000" flipH="1">
            <a:off x="2744047" y="1391696"/>
            <a:ext cx="97800" cy="86700"/>
          </a:xfrm>
          <a:prstGeom prst="straightConnector1">
            <a:avLst/>
          </a:prstGeom>
          <a:noFill/>
          <a:ln w="19050" cap="flat" cmpd="sng">
            <a:solidFill>
              <a:schemeClr val="lt1"/>
            </a:solidFill>
            <a:prstDash val="solid"/>
            <a:round/>
            <a:headEnd type="none" w="med" len="med"/>
            <a:tailEnd type="none" w="med" len="med"/>
          </a:ln>
        </p:spPr>
      </p:cxnSp>
      <p:cxnSp>
        <p:nvCxnSpPr>
          <p:cNvPr id="1896" name="Google Shape;1896;p63"/>
          <p:cNvCxnSpPr/>
          <p:nvPr/>
        </p:nvCxnSpPr>
        <p:spPr>
          <a:xfrm flipH="1">
            <a:off x="2667286" y="1127615"/>
            <a:ext cx="100200" cy="87600"/>
          </a:xfrm>
          <a:prstGeom prst="straightConnector1">
            <a:avLst/>
          </a:prstGeom>
          <a:noFill/>
          <a:ln w="19050" cap="flat" cmpd="sng">
            <a:solidFill>
              <a:schemeClr val="lt1"/>
            </a:solidFill>
            <a:prstDash val="solid"/>
            <a:round/>
            <a:headEnd type="none" w="med" len="med"/>
            <a:tailEnd type="none" w="med" len="med"/>
          </a:ln>
        </p:spPr>
      </p:cxnSp>
      <p:cxnSp>
        <p:nvCxnSpPr>
          <p:cNvPr id="1897" name="Google Shape;1897;p63"/>
          <p:cNvCxnSpPr/>
          <p:nvPr/>
        </p:nvCxnSpPr>
        <p:spPr>
          <a:xfrm rot="5400000" flipH="1">
            <a:off x="2663023" y="1214998"/>
            <a:ext cx="97800" cy="89700"/>
          </a:xfrm>
          <a:prstGeom prst="straightConnector1">
            <a:avLst/>
          </a:prstGeom>
          <a:noFill/>
          <a:ln w="19050" cap="flat" cmpd="sng">
            <a:solidFill>
              <a:schemeClr val="lt1"/>
            </a:solidFill>
            <a:prstDash val="solid"/>
            <a:round/>
            <a:headEnd type="none" w="med" len="med"/>
            <a:tailEnd type="none" w="med" len="med"/>
          </a:ln>
        </p:spPr>
      </p:cxnSp>
      <p:cxnSp>
        <p:nvCxnSpPr>
          <p:cNvPr id="1898" name="Google Shape;1898;p63"/>
          <p:cNvCxnSpPr/>
          <p:nvPr/>
        </p:nvCxnSpPr>
        <p:spPr>
          <a:xfrm flipH="1">
            <a:off x="2666367" y="1306289"/>
            <a:ext cx="100200" cy="88800"/>
          </a:xfrm>
          <a:prstGeom prst="straightConnector1">
            <a:avLst/>
          </a:prstGeom>
          <a:noFill/>
          <a:ln w="19050" cap="flat" cmpd="sng">
            <a:solidFill>
              <a:schemeClr val="lt1"/>
            </a:solidFill>
            <a:prstDash val="solid"/>
            <a:round/>
            <a:headEnd type="none" w="med" len="med"/>
            <a:tailEnd type="none" w="med" len="med"/>
          </a:ln>
        </p:spPr>
      </p:cxnSp>
      <p:cxnSp>
        <p:nvCxnSpPr>
          <p:cNvPr id="1899" name="Google Shape;1899;p63"/>
          <p:cNvCxnSpPr/>
          <p:nvPr/>
        </p:nvCxnSpPr>
        <p:spPr>
          <a:xfrm rot="5400000" flipH="1">
            <a:off x="2663023" y="1392888"/>
            <a:ext cx="97800" cy="89700"/>
          </a:xfrm>
          <a:prstGeom prst="straightConnector1">
            <a:avLst/>
          </a:prstGeom>
          <a:noFill/>
          <a:ln w="19050" cap="flat" cmpd="sng">
            <a:solidFill>
              <a:schemeClr val="lt1"/>
            </a:solidFill>
            <a:prstDash val="solid"/>
            <a:round/>
            <a:headEnd type="none" w="med" len="med"/>
            <a:tailEnd type="none" w="med" len="med"/>
          </a:ln>
        </p:spPr>
      </p:cxnSp>
      <p:cxnSp>
        <p:nvCxnSpPr>
          <p:cNvPr id="1900" name="Google Shape;1900;p63"/>
          <p:cNvCxnSpPr/>
          <p:nvPr/>
        </p:nvCxnSpPr>
        <p:spPr>
          <a:xfrm rot="10800000" flipH="1">
            <a:off x="3266694" y="1399038"/>
            <a:ext cx="97200" cy="87600"/>
          </a:xfrm>
          <a:prstGeom prst="straightConnector1">
            <a:avLst/>
          </a:prstGeom>
          <a:noFill/>
          <a:ln w="19050" cap="flat" cmpd="sng">
            <a:solidFill>
              <a:schemeClr val="lt1"/>
            </a:solidFill>
            <a:prstDash val="solid"/>
            <a:round/>
            <a:headEnd type="none" w="med" len="med"/>
            <a:tailEnd type="none" w="med" len="med"/>
          </a:ln>
        </p:spPr>
      </p:cxnSp>
      <p:cxnSp>
        <p:nvCxnSpPr>
          <p:cNvPr id="1901" name="Google Shape;1901;p63"/>
          <p:cNvCxnSpPr/>
          <p:nvPr/>
        </p:nvCxnSpPr>
        <p:spPr>
          <a:xfrm rot="-5400000" flipH="1">
            <a:off x="3271543" y="1311053"/>
            <a:ext cx="97800" cy="86700"/>
          </a:xfrm>
          <a:prstGeom prst="straightConnector1">
            <a:avLst/>
          </a:prstGeom>
          <a:noFill/>
          <a:ln w="19050" cap="flat" cmpd="sng">
            <a:solidFill>
              <a:schemeClr val="lt1"/>
            </a:solidFill>
            <a:prstDash val="solid"/>
            <a:round/>
            <a:headEnd type="none" w="med" len="med"/>
            <a:tailEnd type="none" w="med" len="med"/>
          </a:ln>
        </p:spPr>
      </p:cxnSp>
      <p:cxnSp>
        <p:nvCxnSpPr>
          <p:cNvPr id="1902" name="Google Shape;1902;p63"/>
          <p:cNvCxnSpPr/>
          <p:nvPr/>
        </p:nvCxnSpPr>
        <p:spPr>
          <a:xfrm rot="10800000" flipH="1">
            <a:off x="3267586" y="1219162"/>
            <a:ext cx="97200" cy="88800"/>
          </a:xfrm>
          <a:prstGeom prst="straightConnector1">
            <a:avLst/>
          </a:prstGeom>
          <a:noFill/>
          <a:ln w="19050" cap="flat" cmpd="sng">
            <a:solidFill>
              <a:schemeClr val="lt1"/>
            </a:solidFill>
            <a:prstDash val="solid"/>
            <a:round/>
            <a:headEnd type="none" w="med" len="med"/>
            <a:tailEnd type="none" w="med" len="med"/>
          </a:ln>
        </p:spPr>
      </p:cxnSp>
      <p:cxnSp>
        <p:nvCxnSpPr>
          <p:cNvPr id="1903" name="Google Shape;1903;p63"/>
          <p:cNvCxnSpPr/>
          <p:nvPr/>
        </p:nvCxnSpPr>
        <p:spPr>
          <a:xfrm rot="-5400000" flipH="1">
            <a:off x="3271543" y="1133160"/>
            <a:ext cx="97800" cy="86700"/>
          </a:xfrm>
          <a:prstGeom prst="straightConnector1">
            <a:avLst/>
          </a:prstGeom>
          <a:noFill/>
          <a:ln w="19050" cap="flat" cmpd="sng">
            <a:solidFill>
              <a:schemeClr val="lt1"/>
            </a:solidFill>
            <a:prstDash val="solid"/>
            <a:round/>
            <a:headEnd type="none" w="med" len="med"/>
            <a:tailEnd type="none" w="med" len="med"/>
          </a:ln>
        </p:spPr>
      </p:cxnSp>
      <p:cxnSp>
        <p:nvCxnSpPr>
          <p:cNvPr id="1904" name="Google Shape;1904;p63"/>
          <p:cNvCxnSpPr/>
          <p:nvPr/>
        </p:nvCxnSpPr>
        <p:spPr>
          <a:xfrm rot="10800000" flipH="1">
            <a:off x="3345904" y="1396341"/>
            <a:ext cx="100200" cy="87600"/>
          </a:xfrm>
          <a:prstGeom prst="straightConnector1">
            <a:avLst/>
          </a:prstGeom>
          <a:noFill/>
          <a:ln w="19050" cap="flat" cmpd="sng">
            <a:solidFill>
              <a:schemeClr val="lt1"/>
            </a:solidFill>
            <a:prstDash val="solid"/>
            <a:round/>
            <a:headEnd type="none" w="med" len="med"/>
            <a:tailEnd type="none" w="med" len="med"/>
          </a:ln>
        </p:spPr>
      </p:cxnSp>
      <p:cxnSp>
        <p:nvCxnSpPr>
          <p:cNvPr id="1905" name="Google Shape;1905;p63"/>
          <p:cNvCxnSpPr/>
          <p:nvPr/>
        </p:nvCxnSpPr>
        <p:spPr>
          <a:xfrm rot="-5400000" flipH="1">
            <a:off x="3352567" y="1306858"/>
            <a:ext cx="97800" cy="89700"/>
          </a:xfrm>
          <a:prstGeom prst="straightConnector1">
            <a:avLst/>
          </a:prstGeom>
          <a:noFill/>
          <a:ln w="19050" cap="flat" cmpd="sng">
            <a:solidFill>
              <a:schemeClr val="lt1"/>
            </a:solidFill>
            <a:prstDash val="solid"/>
            <a:round/>
            <a:headEnd type="none" w="med" len="med"/>
            <a:tailEnd type="none" w="med" len="med"/>
          </a:ln>
        </p:spPr>
      </p:cxnSp>
      <p:cxnSp>
        <p:nvCxnSpPr>
          <p:cNvPr id="1906" name="Google Shape;1906;p63"/>
          <p:cNvCxnSpPr/>
          <p:nvPr/>
        </p:nvCxnSpPr>
        <p:spPr>
          <a:xfrm rot="10800000" flipH="1">
            <a:off x="3346823" y="1216468"/>
            <a:ext cx="100200" cy="88800"/>
          </a:xfrm>
          <a:prstGeom prst="straightConnector1">
            <a:avLst/>
          </a:prstGeom>
          <a:noFill/>
          <a:ln w="19050" cap="flat" cmpd="sng">
            <a:solidFill>
              <a:schemeClr val="lt1"/>
            </a:solidFill>
            <a:prstDash val="solid"/>
            <a:round/>
            <a:headEnd type="none" w="med" len="med"/>
            <a:tailEnd type="none" w="med" len="med"/>
          </a:ln>
        </p:spPr>
      </p:cxnSp>
      <p:cxnSp>
        <p:nvCxnSpPr>
          <p:cNvPr id="1907" name="Google Shape;1907;p63"/>
          <p:cNvCxnSpPr/>
          <p:nvPr/>
        </p:nvCxnSpPr>
        <p:spPr>
          <a:xfrm rot="-5400000" flipH="1">
            <a:off x="3352567" y="1128968"/>
            <a:ext cx="97800" cy="89700"/>
          </a:xfrm>
          <a:prstGeom prst="straightConnector1">
            <a:avLst/>
          </a:prstGeom>
          <a:noFill/>
          <a:ln w="19050" cap="flat" cmpd="sng">
            <a:solidFill>
              <a:schemeClr val="lt1"/>
            </a:solidFill>
            <a:prstDash val="solid"/>
            <a:round/>
            <a:headEnd type="none" w="med" len="med"/>
            <a:tailEnd type="none" w="med" len="med"/>
          </a:ln>
        </p:spPr>
      </p:cxnSp>
      <p:sp>
        <p:nvSpPr>
          <p:cNvPr id="1908" name="Google Shape;1908;p63"/>
          <p:cNvSpPr/>
          <p:nvPr/>
        </p:nvSpPr>
        <p:spPr>
          <a:xfrm>
            <a:off x="4047225" y="937777"/>
            <a:ext cx="1030200" cy="754500"/>
          </a:xfrm>
          <a:prstGeom prst="rect">
            <a:avLst/>
          </a:prstGeom>
          <a:solidFill>
            <a:srgbClr val="BBBBB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3"/>
          <p:cNvSpPr/>
          <p:nvPr/>
        </p:nvSpPr>
        <p:spPr>
          <a:xfrm rot="-123213">
            <a:off x="4235881" y="1203664"/>
            <a:ext cx="226045" cy="229033"/>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3"/>
          <p:cNvSpPr/>
          <p:nvPr/>
        </p:nvSpPr>
        <p:spPr>
          <a:xfrm rot="10676787">
            <a:off x="4485160" y="1412563"/>
            <a:ext cx="226045" cy="229033"/>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3"/>
          <p:cNvSpPr/>
          <p:nvPr/>
        </p:nvSpPr>
        <p:spPr>
          <a:xfrm rot="2384703">
            <a:off x="4619642" y="959321"/>
            <a:ext cx="327317" cy="198183"/>
          </a:xfrm>
          <a:prstGeom prst="flowChartExtra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3"/>
          <p:cNvSpPr/>
          <p:nvPr/>
        </p:nvSpPr>
        <p:spPr>
          <a:xfrm rot="-2984657">
            <a:off x="4342815" y="1114230"/>
            <a:ext cx="510556" cy="324221"/>
          </a:xfrm>
          <a:prstGeom prst="flowChartDisplay">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3"/>
          <p:cNvSpPr/>
          <p:nvPr/>
        </p:nvSpPr>
        <p:spPr>
          <a:xfrm>
            <a:off x="4593431" y="1141117"/>
            <a:ext cx="126300" cy="126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3"/>
          <p:cNvSpPr/>
          <p:nvPr/>
        </p:nvSpPr>
        <p:spPr>
          <a:xfrm>
            <a:off x="4340309" y="1338042"/>
            <a:ext cx="226149" cy="246732"/>
          </a:xfrm>
          <a:custGeom>
            <a:avLst/>
            <a:gdLst/>
            <a:ahLst/>
            <a:cxnLst/>
            <a:rect l="l" t="t" r="r" b="b"/>
            <a:pathLst>
              <a:path w="13093" h="14414" extrusionOk="0">
                <a:moveTo>
                  <a:pt x="3916" y="0"/>
                </a:moveTo>
                <a:cubicBezTo>
                  <a:pt x="2531" y="1732"/>
                  <a:pt x="-967" y="3851"/>
                  <a:pt x="364" y="5625"/>
                </a:cubicBezTo>
                <a:cubicBezTo>
                  <a:pt x="838" y="6256"/>
                  <a:pt x="2101" y="5151"/>
                  <a:pt x="2732" y="5625"/>
                </a:cubicBezTo>
                <a:cubicBezTo>
                  <a:pt x="3730" y="6374"/>
                  <a:pt x="432" y="8619"/>
                  <a:pt x="1548" y="9177"/>
                </a:cubicBezTo>
                <a:cubicBezTo>
                  <a:pt x="2640" y="9723"/>
                  <a:pt x="4085" y="7612"/>
                  <a:pt x="5101" y="8289"/>
                </a:cubicBezTo>
                <a:cubicBezTo>
                  <a:pt x="6277" y="9072"/>
                  <a:pt x="2877" y="10797"/>
                  <a:pt x="3324" y="12137"/>
                </a:cubicBezTo>
                <a:cubicBezTo>
                  <a:pt x="3765" y="13461"/>
                  <a:pt x="6352" y="10708"/>
                  <a:pt x="7469" y="11545"/>
                </a:cubicBezTo>
                <a:cubicBezTo>
                  <a:pt x="8184" y="12081"/>
                  <a:pt x="6325" y="13926"/>
                  <a:pt x="7173" y="14209"/>
                </a:cubicBezTo>
                <a:cubicBezTo>
                  <a:pt x="9630" y="15028"/>
                  <a:pt x="11262" y="11008"/>
                  <a:pt x="13093" y="9177"/>
                </a:cubicBezTo>
              </a:path>
            </a:pathLst>
          </a:custGeom>
          <a:noFill/>
          <a:ln w="19050" cap="flat" cmpd="sng">
            <a:solidFill>
              <a:schemeClr val="lt1"/>
            </a:solidFill>
            <a:prstDash val="solid"/>
            <a:round/>
            <a:headEnd type="none" w="med" len="med"/>
            <a:tailEnd type="none" w="med" len="med"/>
          </a:ln>
        </p:spPr>
      </p:sp>
      <p:sp>
        <p:nvSpPr>
          <p:cNvPr id="1915" name="Google Shape;1915;p63"/>
          <p:cNvSpPr/>
          <p:nvPr/>
        </p:nvSpPr>
        <p:spPr>
          <a:xfrm>
            <a:off x="4499083" y="1241480"/>
            <a:ext cx="126300" cy="126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64"/>
          <p:cNvSpPr txBox="1">
            <a:spLocks noGrp="1"/>
          </p:cNvSpPr>
          <p:nvPr>
            <p:ph type="title"/>
          </p:nvPr>
        </p:nvSpPr>
        <p:spPr>
          <a:xfrm>
            <a:off x="311700" y="20194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000000"/>
                </a:solidFill>
                <a:latin typeface="Proxima Nova"/>
                <a:ea typeface="Proxima Nova"/>
                <a:cs typeface="Proxima Nova"/>
                <a:sym typeface="Proxima Nova"/>
              </a:rPr>
              <a:t>Backup Slides</a:t>
            </a:r>
            <a:endParaRPr b="1">
              <a:solidFill>
                <a:srgbClr val="000000"/>
              </a:solidFill>
              <a:latin typeface="Proxima Nova"/>
              <a:ea typeface="Proxima Nova"/>
              <a:cs typeface="Proxima Nova"/>
              <a:sym typeface="Proxima Nova"/>
            </a:endParaRPr>
          </a:p>
        </p:txBody>
      </p:sp>
      <p:sp>
        <p:nvSpPr>
          <p:cNvPr id="1921" name="Google Shape;1921;p64"/>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4"/>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4"/>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4"/>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4"/>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926" name="Google Shape;1926;p64"/>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1927" name="Google Shape;1927;p64"/>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928" name="Google Shape;1928;p64"/>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4"/>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4"/>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grpSp>
        <p:nvGrpSpPr>
          <p:cNvPr id="1931" name="Google Shape;1931;p64"/>
          <p:cNvGrpSpPr/>
          <p:nvPr/>
        </p:nvGrpSpPr>
        <p:grpSpPr>
          <a:xfrm>
            <a:off x="1056030" y="932783"/>
            <a:ext cx="1012836" cy="750745"/>
            <a:chOff x="516808" y="956450"/>
            <a:chExt cx="1209645" cy="896626"/>
          </a:xfrm>
        </p:grpSpPr>
        <p:sp>
          <p:nvSpPr>
            <p:cNvPr id="1932" name="Google Shape;1932;p64"/>
            <p:cNvSpPr/>
            <p:nvPr/>
          </p:nvSpPr>
          <p:spPr>
            <a:xfrm>
              <a:off x="516808" y="958776"/>
              <a:ext cx="1209600" cy="894300"/>
            </a:xfrm>
            <a:prstGeom prst="rect">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3" name="Google Shape;1933;p64"/>
            <p:cNvCxnSpPr/>
            <p:nvPr/>
          </p:nvCxnSpPr>
          <p:spPr>
            <a:xfrm rot="10800000" flipH="1">
              <a:off x="516817" y="956450"/>
              <a:ext cx="505500" cy="720300"/>
            </a:xfrm>
            <a:prstGeom prst="straightConnector1">
              <a:avLst/>
            </a:prstGeom>
            <a:noFill/>
            <a:ln w="28575" cap="flat" cmpd="sng">
              <a:solidFill>
                <a:srgbClr val="FFFFFF"/>
              </a:solidFill>
              <a:prstDash val="solid"/>
              <a:round/>
              <a:headEnd type="none" w="med" len="med"/>
              <a:tailEnd type="none" w="med" len="med"/>
            </a:ln>
          </p:spPr>
        </p:cxnSp>
        <p:cxnSp>
          <p:nvCxnSpPr>
            <p:cNvPr id="1934" name="Google Shape;1934;p64"/>
            <p:cNvCxnSpPr/>
            <p:nvPr/>
          </p:nvCxnSpPr>
          <p:spPr>
            <a:xfrm rot="10800000" flipH="1">
              <a:off x="868925" y="961099"/>
              <a:ext cx="624900" cy="891900"/>
            </a:xfrm>
            <a:prstGeom prst="straightConnector1">
              <a:avLst/>
            </a:prstGeom>
            <a:noFill/>
            <a:ln w="28575" cap="flat" cmpd="sng">
              <a:solidFill>
                <a:srgbClr val="FFFFFF"/>
              </a:solidFill>
              <a:prstDash val="solid"/>
              <a:round/>
              <a:headEnd type="none" w="med" len="med"/>
              <a:tailEnd type="none" w="med" len="med"/>
            </a:ln>
          </p:spPr>
        </p:cxnSp>
        <p:cxnSp>
          <p:nvCxnSpPr>
            <p:cNvPr id="1935" name="Google Shape;1935;p64"/>
            <p:cNvCxnSpPr/>
            <p:nvPr/>
          </p:nvCxnSpPr>
          <p:spPr>
            <a:xfrm rot="10800000" flipH="1">
              <a:off x="613587" y="958350"/>
              <a:ext cx="624900" cy="891900"/>
            </a:xfrm>
            <a:prstGeom prst="straightConnector1">
              <a:avLst/>
            </a:prstGeom>
            <a:noFill/>
            <a:ln w="28575" cap="flat" cmpd="sng">
              <a:solidFill>
                <a:srgbClr val="FFFFFF"/>
              </a:solidFill>
              <a:prstDash val="solid"/>
              <a:round/>
              <a:headEnd type="none" w="med" len="med"/>
              <a:tailEnd type="none" w="med" len="med"/>
            </a:ln>
          </p:spPr>
        </p:cxnSp>
        <p:cxnSp>
          <p:nvCxnSpPr>
            <p:cNvPr id="1936" name="Google Shape;1936;p64"/>
            <p:cNvCxnSpPr/>
            <p:nvPr/>
          </p:nvCxnSpPr>
          <p:spPr>
            <a:xfrm rot="10800000" flipH="1">
              <a:off x="1101553" y="961099"/>
              <a:ext cx="624900" cy="891900"/>
            </a:xfrm>
            <a:prstGeom prst="straightConnector1">
              <a:avLst/>
            </a:prstGeom>
            <a:noFill/>
            <a:ln w="28575" cap="flat" cmpd="sng">
              <a:solidFill>
                <a:srgbClr val="FFFFFF"/>
              </a:solidFill>
              <a:prstDash val="solid"/>
              <a:round/>
              <a:headEnd type="none" w="med" len="med"/>
              <a:tailEnd type="none" w="med" len="med"/>
            </a:ln>
          </p:spPr>
        </p:cxnSp>
        <p:cxnSp>
          <p:nvCxnSpPr>
            <p:cNvPr id="1937" name="Google Shape;1937;p64"/>
            <p:cNvCxnSpPr/>
            <p:nvPr/>
          </p:nvCxnSpPr>
          <p:spPr>
            <a:xfrm rot="10800000" flipH="1">
              <a:off x="613587" y="1536421"/>
              <a:ext cx="226800" cy="9000"/>
            </a:xfrm>
            <a:prstGeom prst="straightConnector1">
              <a:avLst/>
            </a:prstGeom>
            <a:noFill/>
            <a:ln w="9525" cap="flat" cmpd="sng">
              <a:solidFill>
                <a:srgbClr val="FFFFFF"/>
              </a:solidFill>
              <a:prstDash val="solid"/>
              <a:round/>
              <a:headEnd type="none" w="med" len="med"/>
              <a:tailEnd type="none" w="med" len="med"/>
            </a:ln>
          </p:spPr>
        </p:cxnSp>
        <p:cxnSp>
          <p:nvCxnSpPr>
            <p:cNvPr id="1938" name="Google Shape;1938;p64"/>
            <p:cNvCxnSpPr/>
            <p:nvPr/>
          </p:nvCxnSpPr>
          <p:spPr>
            <a:xfrm>
              <a:off x="840308" y="1552197"/>
              <a:ext cx="339600" cy="201900"/>
            </a:xfrm>
            <a:prstGeom prst="straightConnector1">
              <a:avLst/>
            </a:prstGeom>
            <a:noFill/>
            <a:ln w="9525" cap="flat" cmpd="sng">
              <a:solidFill>
                <a:srgbClr val="FFFFFF"/>
              </a:solidFill>
              <a:prstDash val="solid"/>
              <a:round/>
              <a:headEnd type="none" w="med" len="med"/>
              <a:tailEnd type="none" w="med" len="med"/>
            </a:ln>
          </p:spPr>
        </p:cxnSp>
        <p:cxnSp>
          <p:nvCxnSpPr>
            <p:cNvPr id="1939" name="Google Shape;1939;p64"/>
            <p:cNvCxnSpPr/>
            <p:nvPr/>
          </p:nvCxnSpPr>
          <p:spPr>
            <a:xfrm>
              <a:off x="613587" y="1545421"/>
              <a:ext cx="339900" cy="203700"/>
            </a:xfrm>
            <a:prstGeom prst="straightConnector1">
              <a:avLst/>
            </a:prstGeom>
            <a:noFill/>
            <a:ln w="9525" cap="flat" cmpd="sng">
              <a:solidFill>
                <a:srgbClr val="FFFFFF"/>
              </a:solidFill>
              <a:prstDash val="solid"/>
              <a:round/>
              <a:headEnd type="none" w="med" len="med"/>
              <a:tailEnd type="none" w="med" len="med"/>
            </a:ln>
          </p:spPr>
        </p:cxnSp>
        <p:cxnSp>
          <p:nvCxnSpPr>
            <p:cNvPr id="1940" name="Google Shape;1940;p64"/>
            <p:cNvCxnSpPr/>
            <p:nvPr/>
          </p:nvCxnSpPr>
          <p:spPr>
            <a:xfrm rot="10800000" flipH="1">
              <a:off x="953668" y="1749173"/>
              <a:ext cx="226800" cy="9000"/>
            </a:xfrm>
            <a:prstGeom prst="straightConnector1">
              <a:avLst/>
            </a:prstGeom>
            <a:noFill/>
            <a:ln w="9525" cap="flat" cmpd="sng">
              <a:solidFill>
                <a:srgbClr val="FFFFFF"/>
              </a:solidFill>
              <a:prstDash val="solid"/>
              <a:round/>
              <a:headEnd type="none" w="med" len="med"/>
              <a:tailEnd type="none" w="med" len="med"/>
            </a:ln>
          </p:spPr>
        </p:cxnSp>
        <p:sp>
          <p:nvSpPr>
            <p:cNvPr id="1941" name="Google Shape;1941;p64"/>
            <p:cNvSpPr/>
            <p:nvPr/>
          </p:nvSpPr>
          <p:spPr>
            <a:xfrm>
              <a:off x="516817" y="957178"/>
              <a:ext cx="1209600" cy="894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42" name="Google Shape;1942;p64"/>
            <p:cNvCxnSpPr/>
            <p:nvPr/>
          </p:nvCxnSpPr>
          <p:spPr>
            <a:xfrm rot="10800000" flipH="1">
              <a:off x="927013" y="1081915"/>
              <a:ext cx="226800" cy="9000"/>
            </a:xfrm>
            <a:prstGeom prst="straightConnector1">
              <a:avLst/>
            </a:prstGeom>
            <a:noFill/>
            <a:ln w="9525" cap="flat" cmpd="sng">
              <a:solidFill>
                <a:srgbClr val="FFFFFF"/>
              </a:solidFill>
              <a:prstDash val="solid"/>
              <a:round/>
              <a:headEnd type="none" w="med" len="med"/>
              <a:tailEnd type="none" w="med" len="med"/>
            </a:ln>
          </p:spPr>
        </p:cxnSp>
        <p:cxnSp>
          <p:nvCxnSpPr>
            <p:cNvPr id="1943" name="Google Shape;1943;p64"/>
            <p:cNvCxnSpPr/>
            <p:nvPr/>
          </p:nvCxnSpPr>
          <p:spPr>
            <a:xfrm>
              <a:off x="1153734" y="1097692"/>
              <a:ext cx="339600" cy="201900"/>
            </a:xfrm>
            <a:prstGeom prst="straightConnector1">
              <a:avLst/>
            </a:prstGeom>
            <a:noFill/>
            <a:ln w="9525" cap="flat" cmpd="sng">
              <a:solidFill>
                <a:srgbClr val="FFFFFF"/>
              </a:solidFill>
              <a:prstDash val="solid"/>
              <a:round/>
              <a:headEnd type="none" w="med" len="med"/>
              <a:tailEnd type="none" w="med" len="med"/>
            </a:ln>
          </p:spPr>
        </p:cxnSp>
        <p:cxnSp>
          <p:nvCxnSpPr>
            <p:cNvPr id="1944" name="Google Shape;1944;p64"/>
            <p:cNvCxnSpPr/>
            <p:nvPr/>
          </p:nvCxnSpPr>
          <p:spPr>
            <a:xfrm>
              <a:off x="927013" y="1090915"/>
              <a:ext cx="339900" cy="203700"/>
            </a:xfrm>
            <a:prstGeom prst="straightConnector1">
              <a:avLst/>
            </a:prstGeom>
            <a:noFill/>
            <a:ln w="9525" cap="flat" cmpd="sng">
              <a:solidFill>
                <a:srgbClr val="FFFFFF"/>
              </a:solidFill>
              <a:prstDash val="solid"/>
              <a:round/>
              <a:headEnd type="none" w="med" len="med"/>
              <a:tailEnd type="none" w="med" len="med"/>
            </a:ln>
          </p:spPr>
        </p:cxnSp>
        <p:cxnSp>
          <p:nvCxnSpPr>
            <p:cNvPr id="1945" name="Google Shape;1945;p64"/>
            <p:cNvCxnSpPr/>
            <p:nvPr/>
          </p:nvCxnSpPr>
          <p:spPr>
            <a:xfrm rot="10800000" flipH="1">
              <a:off x="1267095" y="1294667"/>
              <a:ext cx="226800" cy="9000"/>
            </a:xfrm>
            <a:prstGeom prst="straightConnector1">
              <a:avLst/>
            </a:prstGeom>
            <a:noFill/>
            <a:ln w="9525" cap="flat" cmpd="sng">
              <a:solidFill>
                <a:srgbClr val="FFFFFF"/>
              </a:solidFill>
              <a:prstDash val="solid"/>
              <a:round/>
              <a:headEnd type="none" w="med" len="med"/>
              <a:tailEnd type="none" w="med" len="med"/>
            </a:ln>
          </p:spPr>
        </p:cxnSp>
      </p:grpSp>
      <p:grpSp>
        <p:nvGrpSpPr>
          <p:cNvPr id="1946" name="Google Shape;1946;p64"/>
          <p:cNvGrpSpPr/>
          <p:nvPr/>
        </p:nvGrpSpPr>
        <p:grpSpPr>
          <a:xfrm>
            <a:off x="1056059" y="1916358"/>
            <a:ext cx="1012435" cy="748278"/>
            <a:chOff x="515682" y="1853866"/>
            <a:chExt cx="1209600" cy="894000"/>
          </a:xfrm>
        </p:grpSpPr>
        <p:sp>
          <p:nvSpPr>
            <p:cNvPr id="1947" name="Google Shape;1947;p64"/>
            <p:cNvSpPr/>
            <p:nvPr/>
          </p:nvSpPr>
          <p:spPr>
            <a:xfrm>
              <a:off x="515681" y="1853866"/>
              <a:ext cx="1209600" cy="894000"/>
            </a:xfrm>
            <a:prstGeom prst="rect">
              <a:avLst/>
            </a:prstGeom>
            <a:solidFill>
              <a:srgbClr val="BBBB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4"/>
            <p:cNvSpPr/>
            <p:nvPr/>
          </p:nvSpPr>
          <p:spPr>
            <a:xfrm rot="-1405583">
              <a:off x="833114" y="2128523"/>
              <a:ext cx="455768" cy="455612"/>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4"/>
            <p:cNvSpPr/>
            <p:nvPr/>
          </p:nvSpPr>
          <p:spPr>
            <a:xfrm>
              <a:off x="806383" y="2237622"/>
              <a:ext cx="58200" cy="58200"/>
            </a:xfrm>
            <a:prstGeom prst="ellipse">
              <a:avLst/>
            </a:prstGeom>
            <a:solidFill>
              <a:srgbClr val="505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4"/>
            <p:cNvSpPr/>
            <p:nvPr/>
          </p:nvSpPr>
          <p:spPr>
            <a:xfrm>
              <a:off x="1123231" y="2093193"/>
              <a:ext cx="58200" cy="58200"/>
            </a:xfrm>
            <a:prstGeom prst="ellipse">
              <a:avLst/>
            </a:prstGeom>
            <a:solidFill>
              <a:srgbClr val="505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4"/>
            <p:cNvSpPr/>
            <p:nvPr/>
          </p:nvSpPr>
          <p:spPr>
            <a:xfrm>
              <a:off x="943108" y="2559465"/>
              <a:ext cx="58200" cy="58200"/>
            </a:xfrm>
            <a:prstGeom prst="ellipse">
              <a:avLst/>
            </a:prstGeom>
            <a:solidFill>
              <a:srgbClr val="505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4"/>
            <p:cNvSpPr/>
            <p:nvPr/>
          </p:nvSpPr>
          <p:spPr>
            <a:xfrm>
              <a:off x="1256747" y="2415681"/>
              <a:ext cx="58200" cy="58200"/>
            </a:xfrm>
            <a:prstGeom prst="ellipse">
              <a:avLst/>
            </a:prstGeom>
            <a:solidFill>
              <a:srgbClr val="505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3" name="Google Shape;1953;p64"/>
            <p:cNvCxnSpPr/>
            <p:nvPr/>
          </p:nvCxnSpPr>
          <p:spPr>
            <a:xfrm rot="10800000" flipH="1">
              <a:off x="833423" y="2043653"/>
              <a:ext cx="197700" cy="222300"/>
            </a:xfrm>
            <a:prstGeom prst="straightConnector1">
              <a:avLst/>
            </a:prstGeom>
            <a:noFill/>
            <a:ln w="19050" cap="flat" cmpd="sng">
              <a:solidFill>
                <a:srgbClr val="CECECE"/>
              </a:solidFill>
              <a:prstDash val="dash"/>
              <a:round/>
              <a:headEnd type="none" w="med" len="med"/>
              <a:tailEnd type="none" w="med" len="med"/>
            </a:ln>
          </p:spPr>
        </p:cxnSp>
        <p:cxnSp>
          <p:nvCxnSpPr>
            <p:cNvPr id="1954" name="Google Shape;1954;p64"/>
            <p:cNvCxnSpPr/>
            <p:nvPr/>
          </p:nvCxnSpPr>
          <p:spPr>
            <a:xfrm rot="10800000" flipH="1">
              <a:off x="1154418" y="1935619"/>
              <a:ext cx="166500" cy="188700"/>
            </a:xfrm>
            <a:prstGeom prst="straightConnector1">
              <a:avLst/>
            </a:prstGeom>
            <a:noFill/>
            <a:ln w="19050" cap="flat" cmpd="sng">
              <a:solidFill>
                <a:srgbClr val="CECECE"/>
              </a:solidFill>
              <a:prstDash val="dash"/>
              <a:round/>
              <a:headEnd type="none" w="med" len="med"/>
              <a:tailEnd type="none" w="med" len="med"/>
            </a:ln>
          </p:spPr>
        </p:cxnSp>
        <p:cxnSp>
          <p:nvCxnSpPr>
            <p:cNvPr id="1955" name="Google Shape;1955;p64"/>
            <p:cNvCxnSpPr/>
            <p:nvPr/>
          </p:nvCxnSpPr>
          <p:spPr>
            <a:xfrm rot="10800000" flipH="1">
              <a:off x="1289774" y="2227068"/>
              <a:ext cx="197700" cy="222300"/>
            </a:xfrm>
            <a:prstGeom prst="straightConnector1">
              <a:avLst/>
            </a:prstGeom>
            <a:noFill/>
            <a:ln w="19050" cap="flat" cmpd="sng">
              <a:solidFill>
                <a:srgbClr val="CECECE"/>
              </a:solidFill>
              <a:prstDash val="dash"/>
              <a:round/>
              <a:headEnd type="none" w="med" len="med"/>
              <a:tailEnd type="none" w="med" len="med"/>
            </a:ln>
          </p:spPr>
        </p:cxnSp>
        <p:cxnSp>
          <p:nvCxnSpPr>
            <p:cNvPr id="1956" name="Google Shape;1956;p64"/>
            <p:cNvCxnSpPr/>
            <p:nvPr/>
          </p:nvCxnSpPr>
          <p:spPr>
            <a:xfrm rot="10800000" flipH="1">
              <a:off x="971263" y="2365847"/>
              <a:ext cx="197700" cy="222300"/>
            </a:xfrm>
            <a:prstGeom prst="straightConnector1">
              <a:avLst/>
            </a:prstGeom>
            <a:noFill/>
            <a:ln w="19050" cap="flat" cmpd="sng">
              <a:solidFill>
                <a:srgbClr val="CECECE"/>
              </a:solidFill>
              <a:prstDash val="dash"/>
              <a:round/>
              <a:headEnd type="none" w="med" len="med"/>
              <a:tailEnd type="none" w="med" len="med"/>
            </a:ln>
          </p:spPr>
        </p:cxnSp>
      </p:grpSp>
      <p:grpSp>
        <p:nvGrpSpPr>
          <p:cNvPr id="1957" name="Google Shape;1957;p64"/>
          <p:cNvGrpSpPr/>
          <p:nvPr/>
        </p:nvGrpSpPr>
        <p:grpSpPr>
          <a:xfrm>
            <a:off x="1047324" y="2919060"/>
            <a:ext cx="1030259" cy="768580"/>
            <a:chOff x="495816" y="2774849"/>
            <a:chExt cx="1509537" cy="1126125"/>
          </a:xfrm>
        </p:grpSpPr>
        <p:sp>
          <p:nvSpPr>
            <p:cNvPr id="1958" name="Google Shape;1958;p64"/>
            <p:cNvSpPr/>
            <p:nvPr/>
          </p:nvSpPr>
          <p:spPr>
            <a:xfrm>
              <a:off x="514352" y="2798774"/>
              <a:ext cx="1491000" cy="1102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4"/>
            <p:cNvSpPr txBox="1"/>
            <p:nvPr/>
          </p:nvSpPr>
          <p:spPr>
            <a:xfrm>
              <a:off x="495816" y="2774849"/>
              <a:ext cx="1494900" cy="11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lt1"/>
                  </a:solidFill>
                </a:rPr>
                <a:t>&lt;/&gt;</a:t>
              </a:r>
              <a:endParaRPr sz="3600">
                <a:solidFill>
                  <a:schemeClr val="lt1"/>
                </a:solidFill>
              </a:endParaRPr>
            </a:p>
          </p:txBody>
        </p:sp>
      </p:grpSp>
      <p:sp>
        <p:nvSpPr>
          <p:cNvPr id="1960" name="Google Shape;1960;p64"/>
          <p:cNvSpPr/>
          <p:nvPr/>
        </p:nvSpPr>
        <p:spPr>
          <a:xfrm>
            <a:off x="2494182" y="2929243"/>
            <a:ext cx="1012500" cy="748200"/>
          </a:xfrm>
          <a:prstGeom prst="rect">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1" name="Google Shape;1961;p64"/>
          <p:cNvGrpSpPr/>
          <p:nvPr/>
        </p:nvGrpSpPr>
        <p:grpSpPr>
          <a:xfrm>
            <a:off x="4015296" y="2929255"/>
            <a:ext cx="1012500" cy="748200"/>
            <a:chOff x="1217321" y="3849205"/>
            <a:chExt cx="1012500" cy="748200"/>
          </a:xfrm>
        </p:grpSpPr>
        <p:sp>
          <p:nvSpPr>
            <p:cNvPr id="1962" name="Google Shape;1962;p64"/>
            <p:cNvSpPr/>
            <p:nvPr/>
          </p:nvSpPr>
          <p:spPr>
            <a:xfrm>
              <a:off x="1217321" y="3849205"/>
              <a:ext cx="1012500" cy="748200"/>
            </a:xfrm>
            <a:prstGeom prst="rect">
              <a:avLst/>
            </a:prstGeom>
            <a:solidFill>
              <a:srgbClr val="BBBB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4"/>
            <p:cNvSpPr/>
            <p:nvPr/>
          </p:nvSpPr>
          <p:spPr>
            <a:xfrm>
              <a:off x="1383679" y="3907373"/>
              <a:ext cx="632100" cy="632100"/>
            </a:xfrm>
            <a:prstGeom prst="sun">
              <a:avLst>
                <a:gd name="adj" fmla="val 25000"/>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64"/>
          <p:cNvGrpSpPr/>
          <p:nvPr/>
        </p:nvGrpSpPr>
        <p:grpSpPr>
          <a:xfrm>
            <a:off x="5536424" y="2919060"/>
            <a:ext cx="1030259" cy="768580"/>
            <a:chOff x="495816" y="2774849"/>
            <a:chExt cx="1509537" cy="1126125"/>
          </a:xfrm>
        </p:grpSpPr>
        <p:sp>
          <p:nvSpPr>
            <p:cNvPr id="1965" name="Google Shape;1965;p64"/>
            <p:cNvSpPr/>
            <p:nvPr/>
          </p:nvSpPr>
          <p:spPr>
            <a:xfrm>
              <a:off x="514352" y="2798774"/>
              <a:ext cx="1491000" cy="1102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4"/>
            <p:cNvSpPr txBox="1"/>
            <p:nvPr/>
          </p:nvSpPr>
          <p:spPr>
            <a:xfrm>
              <a:off x="495816" y="2774849"/>
              <a:ext cx="1494900" cy="11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solidFill>
                  <a:schemeClr val="lt1"/>
                </a:solidFill>
              </a:endParaRPr>
            </a:p>
          </p:txBody>
        </p:sp>
      </p:grpSp>
      <p:grpSp>
        <p:nvGrpSpPr>
          <p:cNvPr id="1967" name="Google Shape;1967;p64"/>
          <p:cNvGrpSpPr/>
          <p:nvPr/>
        </p:nvGrpSpPr>
        <p:grpSpPr>
          <a:xfrm>
            <a:off x="5545307" y="893343"/>
            <a:ext cx="1012500" cy="748200"/>
            <a:chOff x="1217332" y="3095893"/>
            <a:chExt cx="1012500" cy="748200"/>
          </a:xfrm>
        </p:grpSpPr>
        <p:sp>
          <p:nvSpPr>
            <p:cNvPr id="1968" name="Google Shape;1968;p64"/>
            <p:cNvSpPr/>
            <p:nvPr/>
          </p:nvSpPr>
          <p:spPr>
            <a:xfrm>
              <a:off x="1217332" y="3095893"/>
              <a:ext cx="1012500" cy="748200"/>
            </a:xfrm>
            <a:prstGeom prst="rect">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4"/>
            <p:cNvSpPr/>
            <p:nvPr/>
          </p:nvSpPr>
          <p:spPr>
            <a:xfrm>
              <a:off x="1466220" y="3298296"/>
              <a:ext cx="466800" cy="466500"/>
            </a:xfrm>
            <a:prstGeom prst="ellipse">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0" name="Google Shape;1970;p64"/>
            <p:cNvCxnSpPr>
              <a:stCxn id="1969" idx="6"/>
            </p:cNvCxnSpPr>
            <p:nvPr/>
          </p:nvCxnSpPr>
          <p:spPr>
            <a:xfrm rot="10800000" flipH="1">
              <a:off x="1933020" y="3136146"/>
              <a:ext cx="6600" cy="395400"/>
            </a:xfrm>
            <a:prstGeom prst="straightConnector1">
              <a:avLst/>
            </a:prstGeom>
            <a:noFill/>
            <a:ln w="28575" cap="flat" cmpd="sng">
              <a:solidFill>
                <a:srgbClr val="FFFFFF"/>
              </a:solidFill>
              <a:prstDash val="solid"/>
              <a:round/>
              <a:headEnd type="none" w="med" len="med"/>
              <a:tailEnd type="none" w="med" len="med"/>
            </a:ln>
          </p:spPr>
        </p:cxnSp>
      </p:grpSp>
      <p:sp>
        <p:nvSpPr>
          <p:cNvPr id="1971" name="Google Shape;1971;p64"/>
          <p:cNvSpPr/>
          <p:nvPr/>
        </p:nvSpPr>
        <p:spPr>
          <a:xfrm>
            <a:off x="7075296" y="1916393"/>
            <a:ext cx="1012500" cy="748200"/>
          </a:xfrm>
          <a:prstGeom prst="rect">
            <a:avLst/>
          </a:prstGeom>
          <a:solidFill>
            <a:srgbClr val="BBBB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2" name="Google Shape;1972;p64"/>
          <p:cNvGrpSpPr/>
          <p:nvPr/>
        </p:nvGrpSpPr>
        <p:grpSpPr>
          <a:xfrm>
            <a:off x="2531399" y="923860"/>
            <a:ext cx="1030259" cy="768580"/>
            <a:chOff x="495816" y="2774849"/>
            <a:chExt cx="1509537" cy="1126125"/>
          </a:xfrm>
        </p:grpSpPr>
        <p:sp>
          <p:nvSpPr>
            <p:cNvPr id="1973" name="Google Shape;1973;p64"/>
            <p:cNvSpPr/>
            <p:nvPr/>
          </p:nvSpPr>
          <p:spPr>
            <a:xfrm>
              <a:off x="514352" y="2798774"/>
              <a:ext cx="1491000" cy="1102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4"/>
            <p:cNvSpPr txBox="1"/>
            <p:nvPr/>
          </p:nvSpPr>
          <p:spPr>
            <a:xfrm>
              <a:off x="495816" y="2774849"/>
              <a:ext cx="1494900" cy="11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solidFill>
                  <a:schemeClr val="lt1"/>
                </a:solidFill>
              </a:endParaRPr>
            </a:p>
          </p:txBody>
        </p:sp>
      </p:grpSp>
      <p:sp>
        <p:nvSpPr>
          <p:cNvPr id="1975" name="Google Shape;1975;p64"/>
          <p:cNvSpPr/>
          <p:nvPr/>
        </p:nvSpPr>
        <p:spPr>
          <a:xfrm>
            <a:off x="4047259" y="944183"/>
            <a:ext cx="1012500" cy="748200"/>
          </a:xfrm>
          <a:prstGeom prst="rect">
            <a:avLst/>
          </a:prstGeom>
          <a:solidFill>
            <a:srgbClr val="BBBB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4"/>
          <p:cNvSpPr/>
          <p:nvPr/>
        </p:nvSpPr>
        <p:spPr>
          <a:xfrm>
            <a:off x="2773950" y="3034538"/>
            <a:ext cx="452952" cy="537624"/>
          </a:xfrm>
          <a:prstGeom prst="lightningBol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7" name="Google Shape;1977;p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71713" y="1024381"/>
            <a:ext cx="572700" cy="572700"/>
          </a:xfrm>
          <a:prstGeom prst="rect">
            <a:avLst/>
          </a:prstGeom>
          <a:noFill/>
          <a:ln>
            <a:noFill/>
          </a:ln>
        </p:spPr>
      </p:pic>
      <p:pic>
        <p:nvPicPr>
          <p:cNvPr id="1978" name="Google Shape;1978;p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95188" y="2004156"/>
            <a:ext cx="572700" cy="572700"/>
          </a:xfrm>
          <a:prstGeom prst="rect">
            <a:avLst/>
          </a:prstGeom>
          <a:noFill/>
          <a:ln>
            <a:noFill/>
          </a:ln>
        </p:spPr>
      </p:pic>
      <p:sp>
        <p:nvSpPr>
          <p:cNvPr id="1979" name="Google Shape;1979;p64"/>
          <p:cNvSpPr/>
          <p:nvPr/>
        </p:nvSpPr>
        <p:spPr>
          <a:xfrm>
            <a:off x="7346375" y="998638"/>
            <a:ext cx="452952" cy="537624"/>
          </a:xfrm>
          <a:prstGeom prst="lightningBol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4"/>
          <p:cNvSpPr txBox="1"/>
          <p:nvPr/>
        </p:nvSpPr>
        <p:spPr>
          <a:xfrm>
            <a:off x="4006443" y="933781"/>
            <a:ext cx="1090800" cy="76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lt1"/>
                </a:solidFill>
              </a:rPr>
              <a:t>&lt;/&gt;</a:t>
            </a:r>
            <a:endParaRPr/>
          </a:p>
        </p:txBody>
      </p:sp>
      <p:sp>
        <p:nvSpPr>
          <p:cNvPr id="1981" name="Google Shape;1981;p64"/>
          <p:cNvSpPr/>
          <p:nvPr/>
        </p:nvSpPr>
        <p:spPr>
          <a:xfrm rot="10800000">
            <a:off x="5820613" y="3085250"/>
            <a:ext cx="453000" cy="436200"/>
          </a:xfrm>
          <a:prstGeom prst="smileyFace">
            <a:avLst>
              <a:gd name="adj" fmla="val 4653"/>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
        <p:nvSpPr>
          <p:cNvPr id="1983" name="Google Shape;1983;p64"/>
          <p:cNvSpPr/>
          <p:nvPr/>
        </p:nvSpPr>
        <p:spPr>
          <a:xfrm>
            <a:off x="4015300" y="2919125"/>
            <a:ext cx="1012500" cy="768600"/>
          </a:xfrm>
          <a:prstGeom prst="rect">
            <a:avLst/>
          </a:prstGeom>
          <a:solidFill>
            <a:srgbClr val="BBBBB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4"/>
          <p:cNvSpPr/>
          <p:nvPr/>
        </p:nvSpPr>
        <p:spPr>
          <a:xfrm rot="3640141">
            <a:off x="4369477" y="3216096"/>
            <a:ext cx="664484" cy="171638"/>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85" name="Google Shape;1985;p64"/>
          <p:cNvCxnSpPr>
            <a:stCxn id="1984" idx="1"/>
          </p:cNvCxnSpPr>
          <p:nvPr/>
        </p:nvCxnSpPr>
        <p:spPr>
          <a:xfrm>
            <a:off x="4538969" y="3012265"/>
            <a:ext cx="0" cy="0"/>
          </a:xfrm>
          <a:prstGeom prst="straightConnector1">
            <a:avLst/>
          </a:prstGeom>
          <a:noFill/>
          <a:ln w="9525" cap="flat" cmpd="sng">
            <a:solidFill>
              <a:schemeClr val="dk2"/>
            </a:solidFill>
            <a:prstDash val="solid"/>
            <a:round/>
            <a:headEnd type="none" w="med" len="med"/>
            <a:tailEnd type="none" w="med" len="med"/>
          </a:ln>
        </p:spPr>
      </p:cxnSp>
      <p:cxnSp>
        <p:nvCxnSpPr>
          <p:cNvPr id="1986" name="Google Shape;1986;p64"/>
          <p:cNvCxnSpPr/>
          <p:nvPr/>
        </p:nvCxnSpPr>
        <p:spPr>
          <a:xfrm rot="3560960">
            <a:off x="4583281" y="3000694"/>
            <a:ext cx="9415" cy="124972"/>
          </a:xfrm>
          <a:prstGeom prst="straightConnector1">
            <a:avLst/>
          </a:prstGeom>
          <a:noFill/>
          <a:ln w="28575" cap="flat" cmpd="sng">
            <a:solidFill>
              <a:schemeClr val="lt1"/>
            </a:solidFill>
            <a:prstDash val="solid"/>
            <a:round/>
            <a:headEnd type="none" w="med" len="med"/>
            <a:tailEnd type="none" w="med" len="med"/>
          </a:ln>
        </p:spPr>
      </p:cxnSp>
      <p:cxnSp>
        <p:nvCxnSpPr>
          <p:cNvPr id="1987" name="Google Shape;1987;p64"/>
          <p:cNvCxnSpPr/>
          <p:nvPr/>
        </p:nvCxnSpPr>
        <p:spPr>
          <a:xfrm rot="3560960">
            <a:off x="4650422" y="3086669"/>
            <a:ext cx="9415" cy="93743"/>
          </a:xfrm>
          <a:prstGeom prst="straightConnector1">
            <a:avLst/>
          </a:prstGeom>
          <a:noFill/>
          <a:ln w="28575" cap="flat" cmpd="sng">
            <a:solidFill>
              <a:schemeClr val="lt1"/>
            </a:solidFill>
            <a:prstDash val="solid"/>
            <a:round/>
            <a:headEnd type="none" w="med" len="med"/>
            <a:tailEnd type="none" w="med" len="med"/>
          </a:ln>
        </p:spPr>
      </p:cxnSp>
      <p:cxnSp>
        <p:nvCxnSpPr>
          <p:cNvPr id="1988" name="Google Shape;1988;p64"/>
          <p:cNvCxnSpPr/>
          <p:nvPr/>
        </p:nvCxnSpPr>
        <p:spPr>
          <a:xfrm rot="3560960">
            <a:off x="4686756" y="3160086"/>
            <a:ext cx="9415" cy="124972"/>
          </a:xfrm>
          <a:prstGeom prst="straightConnector1">
            <a:avLst/>
          </a:prstGeom>
          <a:noFill/>
          <a:ln w="28575" cap="flat" cmpd="sng">
            <a:solidFill>
              <a:schemeClr val="lt1"/>
            </a:solidFill>
            <a:prstDash val="solid"/>
            <a:round/>
            <a:headEnd type="none" w="med" len="med"/>
            <a:tailEnd type="none" w="med" len="med"/>
          </a:ln>
        </p:spPr>
      </p:cxnSp>
      <p:cxnSp>
        <p:nvCxnSpPr>
          <p:cNvPr id="1989" name="Google Shape;1989;p64"/>
          <p:cNvCxnSpPr/>
          <p:nvPr/>
        </p:nvCxnSpPr>
        <p:spPr>
          <a:xfrm rot="3560960">
            <a:off x="4743501" y="3246011"/>
            <a:ext cx="9415" cy="93743"/>
          </a:xfrm>
          <a:prstGeom prst="straightConnector1">
            <a:avLst/>
          </a:prstGeom>
          <a:noFill/>
          <a:ln w="28575" cap="flat" cmpd="sng">
            <a:solidFill>
              <a:schemeClr val="lt1"/>
            </a:solidFill>
            <a:prstDash val="solid"/>
            <a:round/>
            <a:headEnd type="none" w="med" len="med"/>
            <a:tailEnd type="none" w="med" len="med"/>
          </a:ln>
        </p:spPr>
      </p:cxnSp>
      <p:cxnSp>
        <p:nvCxnSpPr>
          <p:cNvPr id="1990" name="Google Shape;1990;p64"/>
          <p:cNvCxnSpPr/>
          <p:nvPr/>
        </p:nvCxnSpPr>
        <p:spPr>
          <a:xfrm rot="3560960">
            <a:off x="4775744" y="3319478"/>
            <a:ext cx="9415" cy="124972"/>
          </a:xfrm>
          <a:prstGeom prst="straightConnector1">
            <a:avLst/>
          </a:prstGeom>
          <a:noFill/>
          <a:ln w="28575" cap="flat" cmpd="sng">
            <a:solidFill>
              <a:schemeClr val="lt1"/>
            </a:solidFill>
            <a:prstDash val="solid"/>
            <a:round/>
            <a:headEnd type="none" w="med" len="med"/>
            <a:tailEnd type="none" w="med" len="med"/>
          </a:ln>
        </p:spPr>
      </p:cxnSp>
      <p:cxnSp>
        <p:nvCxnSpPr>
          <p:cNvPr id="1991" name="Google Shape;1991;p64"/>
          <p:cNvCxnSpPr/>
          <p:nvPr/>
        </p:nvCxnSpPr>
        <p:spPr>
          <a:xfrm rot="3568218">
            <a:off x="5155461" y="696646"/>
            <a:ext cx="13583" cy="137084"/>
          </a:xfrm>
          <a:prstGeom prst="straightConnector1">
            <a:avLst/>
          </a:prstGeom>
          <a:noFill/>
          <a:ln w="28575" cap="flat" cmpd="sng">
            <a:solidFill>
              <a:schemeClr val="lt1"/>
            </a:solidFill>
            <a:prstDash val="solid"/>
            <a:round/>
            <a:headEnd type="none" w="med" len="med"/>
            <a:tailEnd type="none" w="med" len="med"/>
          </a:ln>
        </p:spPr>
      </p:cxnSp>
      <p:sp>
        <p:nvSpPr>
          <p:cNvPr id="1992" name="Google Shape;1992;p64"/>
          <p:cNvSpPr/>
          <p:nvPr/>
        </p:nvSpPr>
        <p:spPr>
          <a:xfrm>
            <a:off x="4084731" y="3256704"/>
            <a:ext cx="423300" cy="369900"/>
          </a:xfrm>
          <a:prstGeom prst="trapezoid">
            <a:avLst>
              <a:gd name="adj"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4"/>
          <p:cNvSpPr/>
          <p:nvPr/>
        </p:nvSpPr>
        <p:spPr>
          <a:xfrm>
            <a:off x="4200623" y="3130454"/>
            <a:ext cx="189600" cy="251100"/>
          </a:xfrm>
          <a:prstGeom prst="blockArc">
            <a:avLst>
              <a:gd name="adj1" fmla="val 10800000"/>
              <a:gd name="adj2" fmla="val 0"/>
              <a:gd name="adj3" fmla="val 250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4"/>
          <p:cNvSpPr/>
          <p:nvPr/>
        </p:nvSpPr>
        <p:spPr>
          <a:xfrm>
            <a:off x="7084525" y="883148"/>
            <a:ext cx="1012500" cy="748200"/>
          </a:xfrm>
          <a:prstGeom prst="rect">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4"/>
          <p:cNvSpPr/>
          <p:nvPr/>
        </p:nvSpPr>
        <p:spPr>
          <a:xfrm>
            <a:off x="7250612" y="1338054"/>
            <a:ext cx="248400" cy="2484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4"/>
          <p:cNvSpPr/>
          <p:nvPr/>
        </p:nvSpPr>
        <p:spPr>
          <a:xfrm rot="-2699355">
            <a:off x="7242838" y="1183413"/>
            <a:ext cx="682917" cy="149000"/>
          </a:xfrm>
          <a:prstGeom prst="flowChartProcess">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4"/>
          <p:cNvSpPr/>
          <p:nvPr/>
        </p:nvSpPr>
        <p:spPr>
          <a:xfrm>
            <a:off x="7262530" y="1348685"/>
            <a:ext cx="223500" cy="223500"/>
          </a:xfrm>
          <a:prstGeom prst="ellipse">
            <a:avLst/>
          </a:prstGeom>
          <a:solidFill>
            <a:srgbClr val="000000"/>
          </a:solidFill>
          <a:ln w="9525" cap="flat" cmpd="sng">
            <a:solidFill>
              <a:srgbClr val="505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4"/>
          <p:cNvSpPr/>
          <p:nvPr/>
        </p:nvSpPr>
        <p:spPr>
          <a:xfrm>
            <a:off x="7765500" y="926598"/>
            <a:ext cx="149100" cy="1491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4"/>
          <p:cNvSpPr/>
          <p:nvPr/>
        </p:nvSpPr>
        <p:spPr>
          <a:xfrm rot="-2699339">
            <a:off x="7243880" y="1184834"/>
            <a:ext cx="709339" cy="117958"/>
          </a:xfrm>
          <a:prstGeom prst="flowChartProcess">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00" name="Google Shape;2000;p64"/>
          <p:cNvCxnSpPr/>
          <p:nvPr/>
        </p:nvCxnSpPr>
        <p:spPr>
          <a:xfrm>
            <a:off x="7483598" y="1315709"/>
            <a:ext cx="74700" cy="74700"/>
          </a:xfrm>
          <a:prstGeom prst="straightConnector1">
            <a:avLst/>
          </a:prstGeom>
          <a:noFill/>
          <a:ln w="28575" cap="flat" cmpd="sng">
            <a:solidFill>
              <a:schemeClr val="lt1"/>
            </a:solidFill>
            <a:prstDash val="solid"/>
            <a:round/>
            <a:headEnd type="none" w="med" len="med"/>
            <a:tailEnd type="none" w="med" len="med"/>
          </a:ln>
        </p:spPr>
      </p:cxnSp>
      <p:cxnSp>
        <p:nvCxnSpPr>
          <p:cNvPr id="2001" name="Google Shape;2001;p64"/>
          <p:cNvCxnSpPr/>
          <p:nvPr/>
        </p:nvCxnSpPr>
        <p:spPr>
          <a:xfrm>
            <a:off x="7560586" y="1230749"/>
            <a:ext cx="74700" cy="74700"/>
          </a:xfrm>
          <a:prstGeom prst="straightConnector1">
            <a:avLst/>
          </a:prstGeom>
          <a:noFill/>
          <a:ln w="28575" cap="flat" cmpd="sng">
            <a:solidFill>
              <a:schemeClr val="lt1"/>
            </a:solidFill>
            <a:prstDash val="solid"/>
            <a:round/>
            <a:headEnd type="none" w="med" len="med"/>
            <a:tailEnd type="none" w="med" len="med"/>
          </a:ln>
        </p:spPr>
      </p:cxnSp>
      <p:cxnSp>
        <p:nvCxnSpPr>
          <p:cNvPr id="2002" name="Google Shape;2002;p64"/>
          <p:cNvCxnSpPr/>
          <p:nvPr/>
        </p:nvCxnSpPr>
        <p:spPr>
          <a:xfrm>
            <a:off x="7722033" y="1075570"/>
            <a:ext cx="74700" cy="74700"/>
          </a:xfrm>
          <a:prstGeom prst="straightConnector1">
            <a:avLst/>
          </a:prstGeom>
          <a:noFill/>
          <a:ln w="28575" cap="flat" cmpd="sng">
            <a:solidFill>
              <a:schemeClr val="lt1"/>
            </a:solidFill>
            <a:prstDash val="solid"/>
            <a:round/>
            <a:headEnd type="none" w="med" len="med"/>
            <a:tailEnd type="none" w="med" len="med"/>
          </a:ln>
        </p:spPr>
      </p:cxnSp>
      <p:cxnSp>
        <p:nvCxnSpPr>
          <p:cNvPr id="2003" name="Google Shape;2003;p64"/>
          <p:cNvCxnSpPr/>
          <p:nvPr/>
        </p:nvCxnSpPr>
        <p:spPr>
          <a:xfrm>
            <a:off x="7638836" y="1160530"/>
            <a:ext cx="74700" cy="74700"/>
          </a:xfrm>
          <a:prstGeom prst="straightConnector1">
            <a:avLst/>
          </a:prstGeom>
          <a:noFill/>
          <a:ln w="28575" cap="flat" cmpd="sng">
            <a:solidFill>
              <a:schemeClr val="lt1"/>
            </a:solidFill>
            <a:prstDash val="solid"/>
            <a:round/>
            <a:headEnd type="none" w="med" len="med"/>
            <a:tailEnd type="none" w="med" len="med"/>
          </a:ln>
        </p:spPr>
      </p:cxnSp>
      <p:sp>
        <p:nvSpPr>
          <p:cNvPr id="2004" name="Google Shape;2004;p64"/>
          <p:cNvSpPr/>
          <p:nvPr/>
        </p:nvSpPr>
        <p:spPr>
          <a:xfrm>
            <a:off x="7084200" y="2929250"/>
            <a:ext cx="1012500" cy="741000"/>
          </a:xfrm>
          <a:prstGeom prst="rect">
            <a:avLst/>
          </a:prstGeom>
          <a:solidFill>
            <a:srgbClr val="CFB87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4"/>
          <p:cNvSpPr/>
          <p:nvPr/>
        </p:nvSpPr>
        <p:spPr>
          <a:xfrm rot="3450069">
            <a:off x="7215279" y="3144430"/>
            <a:ext cx="743303" cy="395521"/>
          </a:xfrm>
          <a:custGeom>
            <a:avLst/>
            <a:gdLst/>
            <a:ahLst/>
            <a:cxnLst/>
            <a:rect l="l" t="t" r="r" b="b"/>
            <a:pathLst>
              <a:path w="170123" h="66256" extrusionOk="0">
                <a:moveTo>
                  <a:pt x="0" y="7987"/>
                </a:moveTo>
                <a:cubicBezTo>
                  <a:pt x="781" y="7050"/>
                  <a:pt x="2109" y="3457"/>
                  <a:pt x="4687" y="2363"/>
                </a:cubicBezTo>
                <a:cubicBezTo>
                  <a:pt x="7265" y="1270"/>
                  <a:pt x="12107" y="1114"/>
                  <a:pt x="15466" y="1426"/>
                </a:cubicBezTo>
                <a:cubicBezTo>
                  <a:pt x="18825" y="1739"/>
                  <a:pt x="21871" y="1426"/>
                  <a:pt x="24839" y="4238"/>
                </a:cubicBezTo>
                <a:cubicBezTo>
                  <a:pt x="27807" y="7050"/>
                  <a:pt x="31322" y="13298"/>
                  <a:pt x="33275" y="18297"/>
                </a:cubicBezTo>
                <a:cubicBezTo>
                  <a:pt x="35228" y="23296"/>
                  <a:pt x="35853" y="28842"/>
                  <a:pt x="36556" y="34232"/>
                </a:cubicBezTo>
                <a:cubicBezTo>
                  <a:pt x="37259" y="39622"/>
                  <a:pt x="37962" y="46261"/>
                  <a:pt x="37493" y="50635"/>
                </a:cubicBezTo>
                <a:cubicBezTo>
                  <a:pt x="37024" y="55009"/>
                  <a:pt x="35463" y="57977"/>
                  <a:pt x="33744" y="60476"/>
                </a:cubicBezTo>
                <a:cubicBezTo>
                  <a:pt x="32026" y="62976"/>
                  <a:pt x="29213" y="64929"/>
                  <a:pt x="27182" y="65632"/>
                </a:cubicBezTo>
                <a:cubicBezTo>
                  <a:pt x="25151" y="66335"/>
                  <a:pt x="23199" y="66647"/>
                  <a:pt x="21559" y="64694"/>
                </a:cubicBezTo>
                <a:cubicBezTo>
                  <a:pt x="19919" y="62741"/>
                  <a:pt x="18044" y="58914"/>
                  <a:pt x="17341" y="53915"/>
                </a:cubicBezTo>
                <a:cubicBezTo>
                  <a:pt x="16638" y="48916"/>
                  <a:pt x="16638" y="40636"/>
                  <a:pt x="17341" y="34700"/>
                </a:cubicBezTo>
                <a:cubicBezTo>
                  <a:pt x="18044" y="28764"/>
                  <a:pt x="19450" y="23140"/>
                  <a:pt x="21559" y="18297"/>
                </a:cubicBezTo>
                <a:cubicBezTo>
                  <a:pt x="23668" y="13454"/>
                  <a:pt x="27182" y="8456"/>
                  <a:pt x="29994" y="5644"/>
                </a:cubicBezTo>
                <a:cubicBezTo>
                  <a:pt x="32806" y="2832"/>
                  <a:pt x="35540" y="1973"/>
                  <a:pt x="38430" y="1426"/>
                </a:cubicBezTo>
                <a:cubicBezTo>
                  <a:pt x="41320" y="879"/>
                  <a:pt x="44133" y="723"/>
                  <a:pt x="47335" y="2363"/>
                </a:cubicBezTo>
                <a:cubicBezTo>
                  <a:pt x="50538" y="4003"/>
                  <a:pt x="55224" y="8065"/>
                  <a:pt x="57645" y="11267"/>
                </a:cubicBezTo>
                <a:cubicBezTo>
                  <a:pt x="60066" y="14470"/>
                  <a:pt x="60770" y="17985"/>
                  <a:pt x="61863" y="21578"/>
                </a:cubicBezTo>
                <a:cubicBezTo>
                  <a:pt x="62957" y="25171"/>
                  <a:pt x="63737" y="28218"/>
                  <a:pt x="64206" y="32826"/>
                </a:cubicBezTo>
                <a:cubicBezTo>
                  <a:pt x="64675" y="37435"/>
                  <a:pt x="65066" y="44777"/>
                  <a:pt x="64675" y="49229"/>
                </a:cubicBezTo>
                <a:cubicBezTo>
                  <a:pt x="64285" y="53681"/>
                  <a:pt x="63347" y="56883"/>
                  <a:pt x="61863" y="59539"/>
                </a:cubicBezTo>
                <a:cubicBezTo>
                  <a:pt x="60379" y="62195"/>
                  <a:pt x="57567" y="64616"/>
                  <a:pt x="55770" y="65163"/>
                </a:cubicBezTo>
                <a:cubicBezTo>
                  <a:pt x="53974" y="65710"/>
                  <a:pt x="52412" y="64851"/>
                  <a:pt x="51084" y="62820"/>
                </a:cubicBezTo>
                <a:cubicBezTo>
                  <a:pt x="49756" y="60789"/>
                  <a:pt x="48662" y="56103"/>
                  <a:pt x="47803" y="52978"/>
                </a:cubicBezTo>
                <a:cubicBezTo>
                  <a:pt x="46944" y="49854"/>
                  <a:pt x="45929" y="47979"/>
                  <a:pt x="45929" y="44073"/>
                </a:cubicBezTo>
                <a:cubicBezTo>
                  <a:pt x="45929" y="40168"/>
                  <a:pt x="46710" y="34544"/>
                  <a:pt x="47803" y="29545"/>
                </a:cubicBezTo>
                <a:cubicBezTo>
                  <a:pt x="48897" y="24546"/>
                  <a:pt x="50381" y="18219"/>
                  <a:pt x="52490" y="14079"/>
                </a:cubicBezTo>
                <a:cubicBezTo>
                  <a:pt x="54599" y="9939"/>
                  <a:pt x="58036" y="6815"/>
                  <a:pt x="60457" y="4706"/>
                </a:cubicBezTo>
                <a:cubicBezTo>
                  <a:pt x="62878" y="2597"/>
                  <a:pt x="63894" y="1660"/>
                  <a:pt x="67018" y="1426"/>
                </a:cubicBezTo>
                <a:cubicBezTo>
                  <a:pt x="70142" y="1192"/>
                  <a:pt x="75922" y="1660"/>
                  <a:pt x="79203" y="3300"/>
                </a:cubicBezTo>
                <a:cubicBezTo>
                  <a:pt x="82484" y="4940"/>
                  <a:pt x="84749" y="8221"/>
                  <a:pt x="86702" y="11267"/>
                </a:cubicBezTo>
                <a:cubicBezTo>
                  <a:pt x="88655" y="14313"/>
                  <a:pt x="89592" y="17048"/>
                  <a:pt x="90920" y="21578"/>
                </a:cubicBezTo>
                <a:cubicBezTo>
                  <a:pt x="92248" y="26109"/>
                  <a:pt x="94279" y="33217"/>
                  <a:pt x="94669" y="38450"/>
                </a:cubicBezTo>
                <a:cubicBezTo>
                  <a:pt x="95060" y="43683"/>
                  <a:pt x="94044" y="48995"/>
                  <a:pt x="93263" y="52978"/>
                </a:cubicBezTo>
                <a:cubicBezTo>
                  <a:pt x="92482" y="56962"/>
                  <a:pt x="91622" y="60164"/>
                  <a:pt x="89982" y="62351"/>
                </a:cubicBezTo>
                <a:cubicBezTo>
                  <a:pt x="88342" y="64538"/>
                  <a:pt x="85842" y="66725"/>
                  <a:pt x="83421" y="66100"/>
                </a:cubicBezTo>
                <a:cubicBezTo>
                  <a:pt x="81000" y="65475"/>
                  <a:pt x="77094" y="62117"/>
                  <a:pt x="75454" y="58602"/>
                </a:cubicBezTo>
                <a:cubicBezTo>
                  <a:pt x="73814" y="55087"/>
                  <a:pt x="73657" y="49620"/>
                  <a:pt x="73579" y="45011"/>
                </a:cubicBezTo>
                <a:cubicBezTo>
                  <a:pt x="73501" y="40403"/>
                  <a:pt x="73735" y="36263"/>
                  <a:pt x="74985" y="30951"/>
                </a:cubicBezTo>
                <a:cubicBezTo>
                  <a:pt x="76235" y="25640"/>
                  <a:pt x="78266" y="17907"/>
                  <a:pt x="81078" y="13142"/>
                </a:cubicBezTo>
                <a:cubicBezTo>
                  <a:pt x="83890" y="8377"/>
                  <a:pt x="88186" y="4238"/>
                  <a:pt x="91857" y="2363"/>
                </a:cubicBezTo>
                <a:cubicBezTo>
                  <a:pt x="95528" y="488"/>
                  <a:pt x="99746" y="957"/>
                  <a:pt x="103105" y="1894"/>
                </a:cubicBezTo>
                <a:cubicBezTo>
                  <a:pt x="106464" y="2831"/>
                  <a:pt x="109432" y="5331"/>
                  <a:pt x="112009" y="7987"/>
                </a:cubicBezTo>
                <a:cubicBezTo>
                  <a:pt x="114587" y="10643"/>
                  <a:pt x="117008" y="14783"/>
                  <a:pt x="118570" y="17829"/>
                </a:cubicBezTo>
                <a:cubicBezTo>
                  <a:pt x="120132" y="20875"/>
                  <a:pt x="120523" y="22359"/>
                  <a:pt x="121382" y="26264"/>
                </a:cubicBezTo>
                <a:cubicBezTo>
                  <a:pt x="122241" y="30169"/>
                  <a:pt x="123726" y="36496"/>
                  <a:pt x="123726" y="41261"/>
                </a:cubicBezTo>
                <a:cubicBezTo>
                  <a:pt x="123726" y="46026"/>
                  <a:pt x="122398" y="51182"/>
                  <a:pt x="121382" y="54853"/>
                </a:cubicBezTo>
                <a:cubicBezTo>
                  <a:pt x="120367" y="58524"/>
                  <a:pt x="119664" y="61648"/>
                  <a:pt x="117633" y="63288"/>
                </a:cubicBezTo>
                <a:cubicBezTo>
                  <a:pt x="115602" y="64928"/>
                  <a:pt x="111540" y="66022"/>
                  <a:pt x="109197" y="64694"/>
                </a:cubicBezTo>
                <a:cubicBezTo>
                  <a:pt x="106854" y="63366"/>
                  <a:pt x="104510" y="59695"/>
                  <a:pt x="103573" y="55321"/>
                </a:cubicBezTo>
                <a:cubicBezTo>
                  <a:pt x="102636" y="50947"/>
                  <a:pt x="103026" y="43996"/>
                  <a:pt x="103573" y="38450"/>
                </a:cubicBezTo>
                <a:cubicBezTo>
                  <a:pt x="104120" y="32904"/>
                  <a:pt x="104901" y="27359"/>
                  <a:pt x="106854" y="22047"/>
                </a:cubicBezTo>
                <a:cubicBezTo>
                  <a:pt x="108807" y="16736"/>
                  <a:pt x="111619" y="10252"/>
                  <a:pt x="115290" y="6581"/>
                </a:cubicBezTo>
                <a:cubicBezTo>
                  <a:pt x="118961" y="2910"/>
                  <a:pt x="124819" y="98"/>
                  <a:pt x="128881" y="20"/>
                </a:cubicBezTo>
                <a:cubicBezTo>
                  <a:pt x="132943" y="-58"/>
                  <a:pt x="136458" y="2832"/>
                  <a:pt x="139660" y="6112"/>
                </a:cubicBezTo>
                <a:cubicBezTo>
                  <a:pt x="142863" y="9393"/>
                  <a:pt x="146065" y="15173"/>
                  <a:pt x="148096" y="19703"/>
                </a:cubicBezTo>
                <a:cubicBezTo>
                  <a:pt x="150127" y="24233"/>
                  <a:pt x="151298" y="28139"/>
                  <a:pt x="151845" y="33294"/>
                </a:cubicBezTo>
                <a:cubicBezTo>
                  <a:pt x="152392" y="38449"/>
                  <a:pt x="152079" y="45948"/>
                  <a:pt x="151376" y="50635"/>
                </a:cubicBezTo>
                <a:cubicBezTo>
                  <a:pt x="150673" y="55322"/>
                  <a:pt x="149658" y="58915"/>
                  <a:pt x="147627" y="61414"/>
                </a:cubicBezTo>
                <a:cubicBezTo>
                  <a:pt x="145596" y="63914"/>
                  <a:pt x="141534" y="66413"/>
                  <a:pt x="139191" y="65632"/>
                </a:cubicBezTo>
                <a:cubicBezTo>
                  <a:pt x="136848" y="64851"/>
                  <a:pt x="134582" y="61257"/>
                  <a:pt x="133567" y="56727"/>
                </a:cubicBezTo>
                <a:cubicBezTo>
                  <a:pt x="132552" y="52197"/>
                  <a:pt x="132630" y="44621"/>
                  <a:pt x="133099" y="38450"/>
                </a:cubicBezTo>
                <a:cubicBezTo>
                  <a:pt x="133568" y="32279"/>
                  <a:pt x="134348" y="25405"/>
                  <a:pt x="136379" y="19703"/>
                </a:cubicBezTo>
                <a:cubicBezTo>
                  <a:pt x="138410" y="14001"/>
                  <a:pt x="142472" y="7284"/>
                  <a:pt x="145284" y="4238"/>
                </a:cubicBezTo>
                <a:cubicBezTo>
                  <a:pt x="148096" y="1192"/>
                  <a:pt x="150595" y="1895"/>
                  <a:pt x="153251" y="1426"/>
                </a:cubicBezTo>
                <a:cubicBezTo>
                  <a:pt x="155907" y="957"/>
                  <a:pt x="158406" y="411"/>
                  <a:pt x="161218" y="1426"/>
                </a:cubicBezTo>
                <a:cubicBezTo>
                  <a:pt x="164030" y="2441"/>
                  <a:pt x="168639" y="6503"/>
                  <a:pt x="170123" y="7518"/>
                </a:cubicBezTo>
              </a:path>
            </a:pathLst>
          </a:custGeom>
          <a:noFill/>
          <a:ln w="28575" cap="flat" cmpd="sng">
            <a:solidFill>
              <a:schemeClr val="lt1"/>
            </a:solidFill>
            <a:prstDash val="solid"/>
            <a:round/>
            <a:headEnd type="none" w="med" len="med"/>
            <a:tailEnd type="none" w="med" len="med"/>
          </a:ln>
        </p:spPr>
      </p:sp>
      <p:sp>
        <p:nvSpPr>
          <p:cNvPr id="2006" name="Google Shape;2006;p64"/>
          <p:cNvSpPr/>
          <p:nvPr/>
        </p:nvSpPr>
        <p:spPr>
          <a:xfrm>
            <a:off x="2534225" y="934650"/>
            <a:ext cx="1030200" cy="7686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4"/>
          <p:cNvSpPr/>
          <p:nvPr/>
        </p:nvSpPr>
        <p:spPr>
          <a:xfrm>
            <a:off x="2888800" y="1574625"/>
            <a:ext cx="341100" cy="1098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4"/>
          <p:cNvSpPr/>
          <p:nvPr/>
        </p:nvSpPr>
        <p:spPr>
          <a:xfrm>
            <a:off x="2888808" y="1306293"/>
            <a:ext cx="342600" cy="27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4"/>
          <p:cNvSpPr/>
          <p:nvPr/>
        </p:nvSpPr>
        <p:spPr>
          <a:xfrm>
            <a:off x="2888808" y="1041573"/>
            <a:ext cx="342600" cy="273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10" name="Google Shape;2010;p64"/>
          <p:cNvCxnSpPr/>
          <p:nvPr/>
        </p:nvCxnSpPr>
        <p:spPr>
          <a:xfrm flipH="1">
            <a:off x="2749496" y="1124918"/>
            <a:ext cx="97200" cy="87600"/>
          </a:xfrm>
          <a:prstGeom prst="straightConnector1">
            <a:avLst/>
          </a:prstGeom>
          <a:noFill/>
          <a:ln w="19050" cap="flat" cmpd="sng">
            <a:solidFill>
              <a:schemeClr val="lt1"/>
            </a:solidFill>
            <a:prstDash val="solid"/>
            <a:round/>
            <a:headEnd type="none" w="med" len="med"/>
            <a:tailEnd type="none" w="med" len="med"/>
          </a:ln>
        </p:spPr>
      </p:cxnSp>
      <p:cxnSp>
        <p:nvCxnSpPr>
          <p:cNvPr id="2011" name="Google Shape;2011;p64"/>
          <p:cNvCxnSpPr/>
          <p:nvPr/>
        </p:nvCxnSpPr>
        <p:spPr>
          <a:xfrm rot="5400000" flipH="1">
            <a:off x="2744047" y="1213804"/>
            <a:ext cx="97800" cy="86700"/>
          </a:xfrm>
          <a:prstGeom prst="straightConnector1">
            <a:avLst/>
          </a:prstGeom>
          <a:noFill/>
          <a:ln w="19050" cap="flat" cmpd="sng">
            <a:solidFill>
              <a:schemeClr val="lt1"/>
            </a:solidFill>
            <a:prstDash val="solid"/>
            <a:round/>
            <a:headEnd type="none" w="med" len="med"/>
            <a:tailEnd type="none" w="med" len="med"/>
          </a:ln>
        </p:spPr>
      </p:cxnSp>
      <p:cxnSp>
        <p:nvCxnSpPr>
          <p:cNvPr id="2012" name="Google Shape;2012;p64"/>
          <p:cNvCxnSpPr/>
          <p:nvPr/>
        </p:nvCxnSpPr>
        <p:spPr>
          <a:xfrm flipH="1">
            <a:off x="2748604" y="1303594"/>
            <a:ext cx="97200" cy="88800"/>
          </a:xfrm>
          <a:prstGeom prst="straightConnector1">
            <a:avLst/>
          </a:prstGeom>
          <a:noFill/>
          <a:ln w="19050" cap="flat" cmpd="sng">
            <a:solidFill>
              <a:schemeClr val="lt1"/>
            </a:solidFill>
            <a:prstDash val="solid"/>
            <a:round/>
            <a:headEnd type="none" w="med" len="med"/>
            <a:tailEnd type="none" w="med" len="med"/>
          </a:ln>
        </p:spPr>
      </p:cxnSp>
      <p:cxnSp>
        <p:nvCxnSpPr>
          <p:cNvPr id="2013" name="Google Shape;2013;p64"/>
          <p:cNvCxnSpPr/>
          <p:nvPr/>
        </p:nvCxnSpPr>
        <p:spPr>
          <a:xfrm rot="5400000" flipH="1">
            <a:off x="2744047" y="1391696"/>
            <a:ext cx="97800" cy="86700"/>
          </a:xfrm>
          <a:prstGeom prst="straightConnector1">
            <a:avLst/>
          </a:prstGeom>
          <a:noFill/>
          <a:ln w="19050" cap="flat" cmpd="sng">
            <a:solidFill>
              <a:schemeClr val="lt1"/>
            </a:solidFill>
            <a:prstDash val="solid"/>
            <a:round/>
            <a:headEnd type="none" w="med" len="med"/>
            <a:tailEnd type="none" w="med" len="med"/>
          </a:ln>
        </p:spPr>
      </p:cxnSp>
      <p:cxnSp>
        <p:nvCxnSpPr>
          <p:cNvPr id="2014" name="Google Shape;2014;p64"/>
          <p:cNvCxnSpPr/>
          <p:nvPr/>
        </p:nvCxnSpPr>
        <p:spPr>
          <a:xfrm flipH="1">
            <a:off x="2667286" y="1127615"/>
            <a:ext cx="100200" cy="87600"/>
          </a:xfrm>
          <a:prstGeom prst="straightConnector1">
            <a:avLst/>
          </a:prstGeom>
          <a:noFill/>
          <a:ln w="19050" cap="flat" cmpd="sng">
            <a:solidFill>
              <a:schemeClr val="lt1"/>
            </a:solidFill>
            <a:prstDash val="solid"/>
            <a:round/>
            <a:headEnd type="none" w="med" len="med"/>
            <a:tailEnd type="none" w="med" len="med"/>
          </a:ln>
        </p:spPr>
      </p:cxnSp>
      <p:cxnSp>
        <p:nvCxnSpPr>
          <p:cNvPr id="2015" name="Google Shape;2015;p64"/>
          <p:cNvCxnSpPr/>
          <p:nvPr/>
        </p:nvCxnSpPr>
        <p:spPr>
          <a:xfrm rot="5400000" flipH="1">
            <a:off x="2663023" y="1214998"/>
            <a:ext cx="97800" cy="89700"/>
          </a:xfrm>
          <a:prstGeom prst="straightConnector1">
            <a:avLst/>
          </a:prstGeom>
          <a:noFill/>
          <a:ln w="19050" cap="flat" cmpd="sng">
            <a:solidFill>
              <a:schemeClr val="lt1"/>
            </a:solidFill>
            <a:prstDash val="solid"/>
            <a:round/>
            <a:headEnd type="none" w="med" len="med"/>
            <a:tailEnd type="none" w="med" len="med"/>
          </a:ln>
        </p:spPr>
      </p:cxnSp>
      <p:cxnSp>
        <p:nvCxnSpPr>
          <p:cNvPr id="2016" name="Google Shape;2016;p64"/>
          <p:cNvCxnSpPr/>
          <p:nvPr/>
        </p:nvCxnSpPr>
        <p:spPr>
          <a:xfrm flipH="1">
            <a:off x="2666367" y="1306289"/>
            <a:ext cx="100200" cy="88800"/>
          </a:xfrm>
          <a:prstGeom prst="straightConnector1">
            <a:avLst/>
          </a:prstGeom>
          <a:noFill/>
          <a:ln w="19050" cap="flat" cmpd="sng">
            <a:solidFill>
              <a:schemeClr val="lt1"/>
            </a:solidFill>
            <a:prstDash val="solid"/>
            <a:round/>
            <a:headEnd type="none" w="med" len="med"/>
            <a:tailEnd type="none" w="med" len="med"/>
          </a:ln>
        </p:spPr>
      </p:cxnSp>
      <p:cxnSp>
        <p:nvCxnSpPr>
          <p:cNvPr id="2017" name="Google Shape;2017;p64"/>
          <p:cNvCxnSpPr/>
          <p:nvPr/>
        </p:nvCxnSpPr>
        <p:spPr>
          <a:xfrm rot="5400000" flipH="1">
            <a:off x="2663023" y="1392888"/>
            <a:ext cx="97800" cy="89700"/>
          </a:xfrm>
          <a:prstGeom prst="straightConnector1">
            <a:avLst/>
          </a:prstGeom>
          <a:noFill/>
          <a:ln w="19050" cap="flat" cmpd="sng">
            <a:solidFill>
              <a:schemeClr val="lt1"/>
            </a:solidFill>
            <a:prstDash val="solid"/>
            <a:round/>
            <a:headEnd type="none" w="med" len="med"/>
            <a:tailEnd type="none" w="med" len="med"/>
          </a:ln>
        </p:spPr>
      </p:cxnSp>
      <p:cxnSp>
        <p:nvCxnSpPr>
          <p:cNvPr id="2018" name="Google Shape;2018;p64"/>
          <p:cNvCxnSpPr/>
          <p:nvPr/>
        </p:nvCxnSpPr>
        <p:spPr>
          <a:xfrm rot="10800000" flipH="1">
            <a:off x="3266694" y="1399038"/>
            <a:ext cx="97200" cy="87600"/>
          </a:xfrm>
          <a:prstGeom prst="straightConnector1">
            <a:avLst/>
          </a:prstGeom>
          <a:noFill/>
          <a:ln w="19050" cap="flat" cmpd="sng">
            <a:solidFill>
              <a:schemeClr val="lt1"/>
            </a:solidFill>
            <a:prstDash val="solid"/>
            <a:round/>
            <a:headEnd type="none" w="med" len="med"/>
            <a:tailEnd type="none" w="med" len="med"/>
          </a:ln>
        </p:spPr>
      </p:cxnSp>
      <p:cxnSp>
        <p:nvCxnSpPr>
          <p:cNvPr id="2019" name="Google Shape;2019;p64"/>
          <p:cNvCxnSpPr/>
          <p:nvPr/>
        </p:nvCxnSpPr>
        <p:spPr>
          <a:xfrm rot="-5400000" flipH="1">
            <a:off x="3271543" y="1311053"/>
            <a:ext cx="97800" cy="86700"/>
          </a:xfrm>
          <a:prstGeom prst="straightConnector1">
            <a:avLst/>
          </a:prstGeom>
          <a:noFill/>
          <a:ln w="19050" cap="flat" cmpd="sng">
            <a:solidFill>
              <a:schemeClr val="lt1"/>
            </a:solidFill>
            <a:prstDash val="solid"/>
            <a:round/>
            <a:headEnd type="none" w="med" len="med"/>
            <a:tailEnd type="none" w="med" len="med"/>
          </a:ln>
        </p:spPr>
      </p:cxnSp>
      <p:cxnSp>
        <p:nvCxnSpPr>
          <p:cNvPr id="2020" name="Google Shape;2020;p64"/>
          <p:cNvCxnSpPr/>
          <p:nvPr/>
        </p:nvCxnSpPr>
        <p:spPr>
          <a:xfrm rot="10800000" flipH="1">
            <a:off x="3267586" y="1219162"/>
            <a:ext cx="97200" cy="88800"/>
          </a:xfrm>
          <a:prstGeom prst="straightConnector1">
            <a:avLst/>
          </a:prstGeom>
          <a:noFill/>
          <a:ln w="19050" cap="flat" cmpd="sng">
            <a:solidFill>
              <a:schemeClr val="lt1"/>
            </a:solidFill>
            <a:prstDash val="solid"/>
            <a:round/>
            <a:headEnd type="none" w="med" len="med"/>
            <a:tailEnd type="none" w="med" len="med"/>
          </a:ln>
        </p:spPr>
      </p:cxnSp>
      <p:cxnSp>
        <p:nvCxnSpPr>
          <p:cNvPr id="2021" name="Google Shape;2021;p64"/>
          <p:cNvCxnSpPr/>
          <p:nvPr/>
        </p:nvCxnSpPr>
        <p:spPr>
          <a:xfrm rot="-5400000" flipH="1">
            <a:off x="3271543" y="1133160"/>
            <a:ext cx="97800" cy="86700"/>
          </a:xfrm>
          <a:prstGeom prst="straightConnector1">
            <a:avLst/>
          </a:prstGeom>
          <a:noFill/>
          <a:ln w="19050" cap="flat" cmpd="sng">
            <a:solidFill>
              <a:schemeClr val="lt1"/>
            </a:solidFill>
            <a:prstDash val="solid"/>
            <a:round/>
            <a:headEnd type="none" w="med" len="med"/>
            <a:tailEnd type="none" w="med" len="med"/>
          </a:ln>
        </p:spPr>
      </p:cxnSp>
      <p:cxnSp>
        <p:nvCxnSpPr>
          <p:cNvPr id="2022" name="Google Shape;2022;p64"/>
          <p:cNvCxnSpPr/>
          <p:nvPr/>
        </p:nvCxnSpPr>
        <p:spPr>
          <a:xfrm rot="10800000" flipH="1">
            <a:off x="3345904" y="1396341"/>
            <a:ext cx="100200" cy="87600"/>
          </a:xfrm>
          <a:prstGeom prst="straightConnector1">
            <a:avLst/>
          </a:prstGeom>
          <a:noFill/>
          <a:ln w="19050" cap="flat" cmpd="sng">
            <a:solidFill>
              <a:schemeClr val="lt1"/>
            </a:solidFill>
            <a:prstDash val="solid"/>
            <a:round/>
            <a:headEnd type="none" w="med" len="med"/>
            <a:tailEnd type="none" w="med" len="med"/>
          </a:ln>
        </p:spPr>
      </p:cxnSp>
      <p:cxnSp>
        <p:nvCxnSpPr>
          <p:cNvPr id="2023" name="Google Shape;2023;p64"/>
          <p:cNvCxnSpPr/>
          <p:nvPr/>
        </p:nvCxnSpPr>
        <p:spPr>
          <a:xfrm rot="-5400000" flipH="1">
            <a:off x="3352567" y="1306858"/>
            <a:ext cx="97800" cy="89700"/>
          </a:xfrm>
          <a:prstGeom prst="straightConnector1">
            <a:avLst/>
          </a:prstGeom>
          <a:noFill/>
          <a:ln w="19050" cap="flat" cmpd="sng">
            <a:solidFill>
              <a:schemeClr val="lt1"/>
            </a:solidFill>
            <a:prstDash val="solid"/>
            <a:round/>
            <a:headEnd type="none" w="med" len="med"/>
            <a:tailEnd type="none" w="med" len="med"/>
          </a:ln>
        </p:spPr>
      </p:cxnSp>
      <p:cxnSp>
        <p:nvCxnSpPr>
          <p:cNvPr id="2024" name="Google Shape;2024;p64"/>
          <p:cNvCxnSpPr/>
          <p:nvPr/>
        </p:nvCxnSpPr>
        <p:spPr>
          <a:xfrm rot="10800000" flipH="1">
            <a:off x="3346823" y="1216468"/>
            <a:ext cx="100200" cy="88800"/>
          </a:xfrm>
          <a:prstGeom prst="straightConnector1">
            <a:avLst/>
          </a:prstGeom>
          <a:noFill/>
          <a:ln w="19050" cap="flat" cmpd="sng">
            <a:solidFill>
              <a:schemeClr val="lt1"/>
            </a:solidFill>
            <a:prstDash val="solid"/>
            <a:round/>
            <a:headEnd type="none" w="med" len="med"/>
            <a:tailEnd type="none" w="med" len="med"/>
          </a:ln>
        </p:spPr>
      </p:cxnSp>
      <p:cxnSp>
        <p:nvCxnSpPr>
          <p:cNvPr id="2025" name="Google Shape;2025;p64"/>
          <p:cNvCxnSpPr/>
          <p:nvPr/>
        </p:nvCxnSpPr>
        <p:spPr>
          <a:xfrm rot="-5400000" flipH="1">
            <a:off x="3352567" y="1128968"/>
            <a:ext cx="97800" cy="89700"/>
          </a:xfrm>
          <a:prstGeom prst="straightConnector1">
            <a:avLst/>
          </a:prstGeom>
          <a:noFill/>
          <a:ln w="19050" cap="flat" cmpd="sng">
            <a:solidFill>
              <a:schemeClr val="lt1"/>
            </a:solidFill>
            <a:prstDash val="solid"/>
            <a:round/>
            <a:headEnd type="none" w="med" len="med"/>
            <a:tailEnd type="none" w="med" len="med"/>
          </a:ln>
        </p:spPr>
      </p:cxnSp>
      <p:sp>
        <p:nvSpPr>
          <p:cNvPr id="2026" name="Google Shape;2026;p64"/>
          <p:cNvSpPr/>
          <p:nvPr/>
        </p:nvSpPr>
        <p:spPr>
          <a:xfrm>
            <a:off x="4047225" y="937777"/>
            <a:ext cx="1030200" cy="754500"/>
          </a:xfrm>
          <a:prstGeom prst="rect">
            <a:avLst/>
          </a:prstGeom>
          <a:solidFill>
            <a:srgbClr val="BBBBB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4"/>
          <p:cNvSpPr/>
          <p:nvPr/>
        </p:nvSpPr>
        <p:spPr>
          <a:xfrm rot="-123213">
            <a:off x="4235881" y="1203664"/>
            <a:ext cx="226045" cy="229033"/>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4"/>
          <p:cNvSpPr/>
          <p:nvPr/>
        </p:nvSpPr>
        <p:spPr>
          <a:xfrm rot="10676787">
            <a:off x="4485160" y="1412563"/>
            <a:ext cx="226045" cy="229033"/>
          </a:xfrm>
          <a:prstGeom prst="diagStrip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4"/>
          <p:cNvSpPr/>
          <p:nvPr/>
        </p:nvSpPr>
        <p:spPr>
          <a:xfrm rot="2384703">
            <a:off x="4619642" y="959321"/>
            <a:ext cx="327317" cy="198183"/>
          </a:xfrm>
          <a:prstGeom prst="flowChartExtra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4"/>
          <p:cNvSpPr/>
          <p:nvPr/>
        </p:nvSpPr>
        <p:spPr>
          <a:xfrm rot="-2984657">
            <a:off x="4342815" y="1114230"/>
            <a:ext cx="510556" cy="324221"/>
          </a:xfrm>
          <a:prstGeom prst="flowChartDisplay">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4"/>
          <p:cNvSpPr/>
          <p:nvPr/>
        </p:nvSpPr>
        <p:spPr>
          <a:xfrm>
            <a:off x="4593431" y="1141117"/>
            <a:ext cx="126300" cy="126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4"/>
          <p:cNvSpPr/>
          <p:nvPr/>
        </p:nvSpPr>
        <p:spPr>
          <a:xfrm>
            <a:off x="4340309" y="1338042"/>
            <a:ext cx="226149" cy="246732"/>
          </a:xfrm>
          <a:custGeom>
            <a:avLst/>
            <a:gdLst/>
            <a:ahLst/>
            <a:cxnLst/>
            <a:rect l="l" t="t" r="r" b="b"/>
            <a:pathLst>
              <a:path w="13093" h="14414" extrusionOk="0">
                <a:moveTo>
                  <a:pt x="3916" y="0"/>
                </a:moveTo>
                <a:cubicBezTo>
                  <a:pt x="2531" y="1732"/>
                  <a:pt x="-967" y="3851"/>
                  <a:pt x="364" y="5625"/>
                </a:cubicBezTo>
                <a:cubicBezTo>
                  <a:pt x="838" y="6256"/>
                  <a:pt x="2101" y="5151"/>
                  <a:pt x="2732" y="5625"/>
                </a:cubicBezTo>
                <a:cubicBezTo>
                  <a:pt x="3730" y="6374"/>
                  <a:pt x="432" y="8619"/>
                  <a:pt x="1548" y="9177"/>
                </a:cubicBezTo>
                <a:cubicBezTo>
                  <a:pt x="2640" y="9723"/>
                  <a:pt x="4085" y="7612"/>
                  <a:pt x="5101" y="8289"/>
                </a:cubicBezTo>
                <a:cubicBezTo>
                  <a:pt x="6277" y="9072"/>
                  <a:pt x="2877" y="10797"/>
                  <a:pt x="3324" y="12137"/>
                </a:cubicBezTo>
                <a:cubicBezTo>
                  <a:pt x="3765" y="13461"/>
                  <a:pt x="6352" y="10708"/>
                  <a:pt x="7469" y="11545"/>
                </a:cubicBezTo>
                <a:cubicBezTo>
                  <a:pt x="8184" y="12081"/>
                  <a:pt x="6325" y="13926"/>
                  <a:pt x="7173" y="14209"/>
                </a:cubicBezTo>
                <a:cubicBezTo>
                  <a:pt x="9630" y="15028"/>
                  <a:pt x="11262" y="11008"/>
                  <a:pt x="13093" y="9177"/>
                </a:cubicBezTo>
              </a:path>
            </a:pathLst>
          </a:custGeom>
          <a:noFill/>
          <a:ln w="19050" cap="flat" cmpd="sng">
            <a:solidFill>
              <a:schemeClr val="lt1"/>
            </a:solidFill>
            <a:prstDash val="solid"/>
            <a:round/>
            <a:headEnd type="none" w="med" len="med"/>
            <a:tailEnd type="none" w="med" len="med"/>
          </a:ln>
        </p:spPr>
      </p:sp>
      <p:sp>
        <p:nvSpPr>
          <p:cNvPr id="2033" name="Google Shape;2033;p64"/>
          <p:cNvSpPr/>
          <p:nvPr/>
        </p:nvSpPr>
        <p:spPr>
          <a:xfrm>
            <a:off x="4499083" y="1241480"/>
            <a:ext cx="126300" cy="126600"/>
          </a:xfrm>
          <a:prstGeom prst="ellipse">
            <a:avLst/>
          </a:prstGeom>
          <a:solidFill>
            <a:srgbClr val="BBBBB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0"/>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0"/>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0"/>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0"/>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0"/>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163" name="Google Shape;163;p20"/>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64" name="Google Shape;164;p20"/>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165" name="Google Shape;165;p20"/>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66" name="Google Shape;166;p2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67" name="Google Shape;167;p2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68" name="Google Shape;168;p2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69" name="Google Shape;169;p20"/>
          <p:cNvSpPr txBox="1"/>
          <p:nvPr/>
        </p:nvSpPr>
        <p:spPr>
          <a:xfrm>
            <a:off x="311700" y="22635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roxima Nova"/>
                <a:ea typeface="Proxima Nova"/>
                <a:cs typeface="Proxima Nova"/>
                <a:sym typeface="Proxima Nova"/>
              </a:rPr>
              <a:t>CONOPS</a:t>
            </a:r>
            <a:endParaRPr sz="3000">
              <a:latin typeface="Proxima Nova"/>
              <a:ea typeface="Proxima Nova"/>
              <a:cs typeface="Proxima Nova"/>
              <a:sym typeface="Proxima Nova"/>
            </a:endParaRPr>
          </a:p>
        </p:txBody>
      </p:sp>
      <p:pic>
        <p:nvPicPr>
          <p:cNvPr id="170" name="Google Shape;170;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400" y="799050"/>
            <a:ext cx="4387172" cy="3037273"/>
          </a:xfrm>
          <a:prstGeom prst="rect">
            <a:avLst/>
          </a:prstGeom>
          <a:noFill/>
          <a:ln>
            <a:noFill/>
          </a:ln>
        </p:spPr>
      </p:pic>
      <p:pic>
        <p:nvPicPr>
          <p:cNvPr id="171" name="Google Shape;171;p2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82072" y="2150575"/>
            <a:ext cx="4408627" cy="2479853"/>
          </a:xfrm>
          <a:prstGeom prst="rect">
            <a:avLst/>
          </a:prstGeom>
          <a:noFill/>
          <a:ln>
            <a:noFill/>
          </a:ln>
        </p:spPr>
      </p:pic>
      <p:pic>
        <p:nvPicPr>
          <p:cNvPr id="172" name="Google Shape;172;p2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682063" y="2150557"/>
            <a:ext cx="4408627" cy="2479869"/>
          </a:xfrm>
          <a:prstGeom prst="rect">
            <a:avLst/>
          </a:prstGeom>
          <a:noFill/>
          <a:ln>
            <a:noFill/>
          </a:ln>
        </p:spPr>
      </p:pic>
      <p:pic>
        <p:nvPicPr>
          <p:cNvPr id="173" name="Google Shape;173;p2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682062" y="2150579"/>
            <a:ext cx="4408627" cy="2479820"/>
          </a:xfrm>
          <a:prstGeom prst="rect">
            <a:avLst/>
          </a:prstGeom>
          <a:noFill/>
          <a:ln>
            <a:noFill/>
          </a:ln>
        </p:spPr>
      </p:pic>
      <p:pic>
        <p:nvPicPr>
          <p:cNvPr id="174" name="Google Shape;174;p2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667225" y="2142217"/>
            <a:ext cx="4438301" cy="2496533"/>
          </a:xfrm>
          <a:prstGeom prst="rect">
            <a:avLst/>
          </a:prstGeom>
          <a:noFill/>
          <a:ln>
            <a:noFill/>
          </a:ln>
        </p:spPr>
      </p:pic>
      <p:sp>
        <p:nvSpPr>
          <p:cNvPr id="175" name="Google Shape;175;p20"/>
          <p:cNvSpPr/>
          <p:nvPr/>
        </p:nvSpPr>
        <p:spPr>
          <a:xfrm>
            <a:off x="124950" y="885025"/>
            <a:ext cx="2111700" cy="14160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0"/>
          <p:cNvSpPr/>
          <p:nvPr/>
        </p:nvSpPr>
        <p:spPr>
          <a:xfrm>
            <a:off x="2236650" y="885025"/>
            <a:ext cx="2111700" cy="14160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0"/>
          <p:cNvSpPr/>
          <p:nvPr/>
        </p:nvSpPr>
        <p:spPr>
          <a:xfrm>
            <a:off x="124950" y="2301025"/>
            <a:ext cx="2111700" cy="14160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0"/>
          <p:cNvSpPr/>
          <p:nvPr/>
        </p:nvSpPr>
        <p:spPr>
          <a:xfrm>
            <a:off x="2236650" y="2301025"/>
            <a:ext cx="2111700" cy="14160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childTnLst>
                                </p:cTn>
                              </p:par>
                              <p:par>
                                <p:cTn id="8" presetID="1" presetClass="entr" presetSubtype="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1000"/>
                                          </p:stCondLst>
                                        </p:cTn>
                                        <p:tgtEl>
                                          <p:spTgt spid="175"/>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72"/>
                                        </p:tgtEl>
                                        <p:attrNameLst>
                                          <p:attrName>style.visibility</p:attrName>
                                        </p:attrNameLst>
                                      </p:cBhvr>
                                      <p:to>
                                        <p:strVal val="visible"/>
                                      </p:to>
                                    </p:set>
                                    <p:animEffect transition="in" filter="fade">
                                      <p:cBhvr>
                                        <p:cTn id="17" dur="1000"/>
                                        <p:tgtEl>
                                          <p:spTgt spid="172"/>
                                        </p:tgtEl>
                                      </p:cBhvr>
                                    </p:animEffect>
                                  </p:childTnLst>
                                </p:cTn>
                              </p:par>
                              <p:par>
                                <p:cTn id="18" presetID="1" presetClass="entr" presetSubtype="0" fill="hold" nodeType="withEffect">
                                  <p:stCondLst>
                                    <p:cond delay="0"/>
                                  </p:stCondLst>
                                  <p:childTnLst>
                                    <p:set>
                                      <p:cBhvr>
                                        <p:cTn id="19" dur="1" fill="hold">
                                          <p:stCondLst>
                                            <p:cond delay="0"/>
                                          </p:stCondLst>
                                        </p:cTn>
                                        <p:tgtEl>
                                          <p:spTgt spid="17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1000"/>
                                          </p:stCondLst>
                                        </p:cTn>
                                        <p:tgtEl>
                                          <p:spTgt spid="176"/>
                                        </p:tgtEl>
                                        <p:attrNameLst>
                                          <p:attrName>style.visibility</p:attrName>
                                        </p:attrNameLst>
                                      </p:cBhvr>
                                      <p:to>
                                        <p:strVal val="hidden"/>
                                      </p:to>
                                    </p:se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73"/>
                                        </p:tgtEl>
                                        <p:attrNameLst>
                                          <p:attrName>style.visibility</p:attrName>
                                        </p:attrNameLst>
                                      </p:cBhvr>
                                      <p:to>
                                        <p:strVal val="visible"/>
                                      </p:to>
                                    </p:set>
                                    <p:animEffect transition="in" filter="fade">
                                      <p:cBhvr>
                                        <p:cTn id="27" dur="1000"/>
                                        <p:tgtEl>
                                          <p:spTgt spid="173"/>
                                        </p:tgtEl>
                                      </p:cBhvr>
                                    </p:animEffect>
                                  </p:childTnLst>
                                </p:cTn>
                              </p:par>
                              <p:par>
                                <p:cTn id="28" presetID="1" presetClass="entr" presetSubtype="0" fill="hold" nodeType="withEffect">
                                  <p:stCondLst>
                                    <p:cond delay="0"/>
                                  </p:stCondLst>
                                  <p:childTnLst>
                                    <p:set>
                                      <p:cBhvr>
                                        <p:cTn id="29" dur="1" fill="hold">
                                          <p:stCondLst>
                                            <p:cond delay="0"/>
                                          </p:stCondLst>
                                        </p:cTn>
                                        <p:tgtEl>
                                          <p:spTgt spid="17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1500"/>
                                          </p:stCondLst>
                                        </p:cTn>
                                        <p:tgtEl>
                                          <p:spTgt spid="177"/>
                                        </p:tgtEl>
                                        <p:attrNameLst>
                                          <p:attrName>style.visibility</p:attrName>
                                        </p:attrNameLst>
                                      </p:cBhvr>
                                      <p:to>
                                        <p:strVal val="hidden"/>
                                      </p:to>
                                    </p:se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74"/>
                                        </p:tgtEl>
                                        <p:attrNameLst>
                                          <p:attrName>style.visibility</p:attrName>
                                        </p:attrNameLst>
                                      </p:cBhvr>
                                      <p:to>
                                        <p:strVal val="visible"/>
                                      </p:to>
                                    </p:set>
                                    <p:animEffect transition="in" filter="fade">
                                      <p:cBhvr>
                                        <p:cTn id="37" dur="1500"/>
                                        <p:tgtEl>
                                          <p:spTgt spid="174"/>
                                        </p:tgtEl>
                                      </p:cBhvr>
                                    </p:animEffect>
                                  </p:childTnLst>
                                </p:cTn>
                              </p:par>
                              <p:par>
                                <p:cTn id="38" presetID="1" presetClass="entr" presetSubtype="0" fill="hold" nodeType="withEffect">
                                  <p:stCondLst>
                                    <p:cond delay="0"/>
                                  </p:stCondLst>
                                  <p:childTnLst>
                                    <p:set>
                                      <p:cBhvr>
                                        <p:cTn id="39" dur="1" fill="hold">
                                          <p:stCondLst>
                                            <p:cond delay="0"/>
                                          </p:stCondLst>
                                        </p:cTn>
                                        <p:tgtEl>
                                          <p:spTgt spid="1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1000"/>
                                          </p:stCondLst>
                                        </p:cTn>
                                        <p:tgtEl>
                                          <p:spTgt spid="1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38" name="Google Shape;2038;p65"/>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2039" name="Google Shape;2039;p65"/>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2040" name="Google Shape;2040;p65"/>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2041" name="Google Shape;2041;p65"/>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2042" name="Google Shape;2042;p65"/>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Project Schedule</a:t>
            </a:r>
            <a:endParaRPr sz="1200">
              <a:latin typeface="Proxima Nova"/>
              <a:ea typeface="Proxima Nova"/>
              <a:cs typeface="Proxima Nova"/>
              <a:sym typeface="Proxima Nova"/>
            </a:endParaRPr>
          </a:p>
        </p:txBody>
      </p:sp>
      <p:sp>
        <p:nvSpPr>
          <p:cNvPr id="2043" name="Google Shape;2043;p65"/>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Manufacturing Status</a:t>
            </a:r>
            <a:endParaRPr sz="1200">
              <a:latin typeface="Proxima Nova"/>
              <a:ea typeface="Proxima Nova"/>
              <a:cs typeface="Proxima Nova"/>
              <a:sym typeface="Proxima Nova"/>
            </a:endParaRPr>
          </a:p>
        </p:txBody>
      </p:sp>
      <p:sp>
        <p:nvSpPr>
          <p:cNvPr id="2044" name="Google Shape;2044;p65"/>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Budget</a:t>
            </a:r>
            <a:endParaRPr sz="1200">
              <a:latin typeface="Proxima Nova"/>
              <a:ea typeface="Proxima Nova"/>
              <a:cs typeface="Proxima Nova"/>
              <a:sym typeface="Proxima Nova"/>
            </a:endParaRPr>
          </a:p>
        </p:txBody>
      </p:sp>
      <p:sp>
        <p:nvSpPr>
          <p:cNvPr id="2045" name="Google Shape;2045;p65"/>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2046" name="Google Shape;2046;p65"/>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2047" name="Google Shape;2047;p65"/>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sp>
        <p:nvSpPr>
          <p:cNvPr id="2048" name="Google Shape;2048;p6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50</a:t>
            </a:fld>
            <a:endParaRPr>
              <a:latin typeface="Proxima Nova"/>
              <a:ea typeface="Proxima Nova"/>
              <a:cs typeface="Proxima Nova"/>
              <a:sym typeface="Proxima Nova"/>
            </a:endParaRPr>
          </a:p>
        </p:txBody>
      </p:sp>
      <p:sp>
        <p:nvSpPr>
          <p:cNvPr id="2049" name="Google Shape;2049;p65"/>
          <p:cNvSpPr txBox="1"/>
          <p:nvPr/>
        </p:nvSpPr>
        <p:spPr>
          <a:xfrm>
            <a:off x="105000" y="66300"/>
            <a:ext cx="37884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Power Test</a:t>
            </a:r>
            <a:endParaRPr sz="2800">
              <a:latin typeface="Proxima Nova"/>
              <a:ea typeface="Proxima Nova"/>
              <a:cs typeface="Proxima Nova"/>
              <a:sym typeface="Proxima Nova"/>
            </a:endParaRPr>
          </a:p>
        </p:txBody>
      </p:sp>
      <p:sp>
        <p:nvSpPr>
          <p:cNvPr id="2050" name="Google Shape;2050;p65"/>
          <p:cNvSpPr txBox="1"/>
          <p:nvPr/>
        </p:nvSpPr>
        <p:spPr>
          <a:xfrm>
            <a:off x="102750" y="624588"/>
            <a:ext cx="89385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Motivation - Determine the power consumption of the Polyethylene-Burn Wire system. Used to verify </a:t>
            </a:r>
            <a:endParaRPr b="1">
              <a:latin typeface="Proxima Nova"/>
              <a:ea typeface="Proxima Nova"/>
              <a:cs typeface="Proxima Nova"/>
              <a:sym typeface="Proxima Nova"/>
            </a:endParaRPr>
          </a:p>
          <a:p>
            <a:pPr marL="0" lvl="0" indent="457200" algn="l" rtl="0">
              <a:spcBef>
                <a:spcPts val="0"/>
              </a:spcBef>
              <a:spcAft>
                <a:spcPts val="0"/>
              </a:spcAft>
              <a:buNone/>
            </a:pPr>
            <a:r>
              <a:rPr lang="en" b="1">
                <a:latin typeface="Proxima Nova"/>
                <a:ea typeface="Proxima Nova"/>
                <a:cs typeface="Proxima Nova"/>
                <a:sym typeface="Proxima Nova"/>
              </a:rPr>
              <a:t>            requirement DR_1.3</a:t>
            </a:r>
            <a:endParaRPr b="1">
              <a:latin typeface="Proxima Nova"/>
              <a:ea typeface="Proxima Nova"/>
              <a:cs typeface="Proxima Nova"/>
              <a:sym typeface="Proxima Nova"/>
            </a:endParaRPr>
          </a:p>
        </p:txBody>
      </p:sp>
      <p:sp>
        <p:nvSpPr>
          <p:cNvPr id="2051" name="Google Shape;2051;p65"/>
          <p:cNvSpPr txBox="1"/>
          <p:nvPr/>
        </p:nvSpPr>
        <p:spPr>
          <a:xfrm>
            <a:off x="104300" y="1089300"/>
            <a:ext cx="4608000" cy="32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Facilities:</a:t>
            </a:r>
            <a:endParaRPr sz="1200" b="1">
              <a:latin typeface="Proxima Nova"/>
              <a:ea typeface="Proxima Nova"/>
              <a:cs typeface="Proxima Nova"/>
              <a:sym typeface="Proxima Nova"/>
            </a:endParaRPr>
          </a:p>
          <a:p>
            <a:pPr marL="457200" lvl="0" indent="-304800" algn="l" rtl="0">
              <a:spcBef>
                <a:spcPts val="0"/>
              </a:spcBef>
              <a:spcAft>
                <a:spcPts val="0"/>
              </a:spcAft>
              <a:buSzPts val="1200"/>
              <a:buFont typeface="Proxima Nova"/>
              <a:buChar char="●"/>
            </a:pPr>
            <a:r>
              <a:rPr lang="en" sz="1200">
                <a:latin typeface="Proxima Nova"/>
                <a:ea typeface="Proxima Nova"/>
                <a:cs typeface="Proxima Nova"/>
                <a:sym typeface="Proxima Nova"/>
              </a:rPr>
              <a:t>Electronics Lab</a:t>
            </a:r>
            <a:endParaRPr sz="1200">
              <a:latin typeface="Proxima Nova"/>
              <a:ea typeface="Proxima Nova"/>
              <a:cs typeface="Proxima Nova"/>
              <a:sym typeface="Proxima Nova"/>
            </a:endParaRPr>
          </a:p>
          <a:p>
            <a:pPr marL="0" lvl="0" indent="0" algn="l" rtl="0">
              <a:spcBef>
                <a:spcPts val="0"/>
              </a:spcBef>
              <a:spcAft>
                <a:spcPts val="0"/>
              </a:spcAft>
              <a:buNone/>
            </a:pPr>
            <a:r>
              <a:rPr lang="en" sz="1200" b="1">
                <a:latin typeface="Proxima Nova"/>
                <a:ea typeface="Proxima Nova"/>
                <a:cs typeface="Proxima Nova"/>
                <a:sym typeface="Proxima Nova"/>
              </a:rPr>
              <a:t>Equipment:</a:t>
            </a:r>
            <a:endParaRPr sz="1200" b="1">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highlight>
                  <a:srgbClr val="FFFFFF"/>
                </a:highlight>
                <a:latin typeface="Proxima Nova"/>
                <a:ea typeface="Proxima Nova"/>
                <a:cs typeface="Proxima Nova"/>
                <a:sym typeface="Proxima Nova"/>
              </a:rPr>
              <a:t>Sorensen XPH 35-4D Power Supply set as Current Supply</a:t>
            </a:r>
            <a:endParaRPr sz="1200">
              <a:solidFill>
                <a:schemeClr val="dk1"/>
              </a:solidFill>
              <a:highlight>
                <a:srgbClr val="FFFFFF"/>
              </a:highlight>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highlight>
                  <a:srgbClr val="FFFFFF"/>
                </a:highlight>
                <a:latin typeface="Proxima Nova"/>
                <a:ea typeface="Proxima Nova"/>
                <a:cs typeface="Proxima Nova"/>
                <a:sym typeface="Proxima Nova"/>
              </a:rPr>
              <a:t>Keysight 34461A Digit Multimeter set as Ohmmeter</a:t>
            </a:r>
            <a:endParaRPr sz="1200">
              <a:solidFill>
                <a:schemeClr val="dk1"/>
              </a:solidFill>
              <a:highlight>
                <a:srgbClr val="FFFFFF"/>
              </a:highlight>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highlight>
                  <a:srgbClr val="FFFFFF"/>
                </a:highlight>
                <a:latin typeface="Proxima Nova"/>
                <a:ea typeface="Proxima Nova"/>
                <a:cs typeface="Proxima Nova"/>
                <a:sym typeface="Proxima Nova"/>
              </a:rPr>
              <a:t>Mock Polyethylene-Burn Wire System</a:t>
            </a:r>
            <a:endParaRPr sz="1200">
              <a:solidFill>
                <a:schemeClr val="dk1"/>
              </a:solidFill>
              <a:highlight>
                <a:srgbClr val="FFFFFF"/>
              </a:highlight>
              <a:latin typeface="Proxima Nova"/>
              <a:ea typeface="Proxima Nova"/>
              <a:cs typeface="Proxima Nova"/>
              <a:sym typeface="Proxima Nova"/>
            </a:endParaRPr>
          </a:p>
          <a:p>
            <a:pPr marL="0" lvl="0" indent="0" algn="l" rtl="0">
              <a:spcBef>
                <a:spcPts val="0"/>
              </a:spcBef>
              <a:spcAft>
                <a:spcPts val="0"/>
              </a:spcAft>
              <a:buNone/>
            </a:pPr>
            <a:r>
              <a:rPr lang="en" sz="1200" b="1">
                <a:solidFill>
                  <a:schemeClr val="dk1"/>
                </a:solidFill>
                <a:highlight>
                  <a:srgbClr val="FFFFFF"/>
                </a:highlight>
                <a:latin typeface="Proxima Nova"/>
                <a:ea typeface="Proxima Nova"/>
                <a:cs typeface="Proxima Nova"/>
                <a:sym typeface="Proxima Nova"/>
              </a:rPr>
              <a:t>General Procedure:</a:t>
            </a:r>
            <a:endParaRPr sz="1200" b="1">
              <a:solidFill>
                <a:schemeClr val="dk1"/>
              </a:solidFill>
              <a:highlight>
                <a:srgbClr val="FFFFFF"/>
              </a:highlight>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highlight>
                  <a:srgbClr val="FFFFFF"/>
                </a:highlight>
                <a:latin typeface="Proxima Nova"/>
                <a:ea typeface="Proxima Nova"/>
                <a:cs typeface="Proxima Nova"/>
                <a:sym typeface="Proxima Nova"/>
              </a:rPr>
              <a:t>Measure systems resistance</a:t>
            </a:r>
            <a:endParaRPr sz="1200">
              <a:solidFill>
                <a:schemeClr val="dk1"/>
              </a:solidFill>
              <a:highlight>
                <a:srgbClr val="FFFFFF"/>
              </a:highlight>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highlight>
                  <a:srgbClr val="FFFFFF"/>
                </a:highlight>
                <a:latin typeface="Proxima Nova"/>
                <a:ea typeface="Proxima Nova"/>
                <a:cs typeface="Proxima Nova"/>
                <a:sym typeface="Proxima Nova"/>
              </a:rPr>
              <a:t>Set current to 0.8 Amps and start test</a:t>
            </a:r>
            <a:endParaRPr sz="1200">
              <a:solidFill>
                <a:schemeClr val="dk1"/>
              </a:solidFill>
              <a:highlight>
                <a:srgbClr val="FFFFFF"/>
              </a:highlight>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highlight>
                  <a:srgbClr val="FFFFFF"/>
                </a:highlight>
                <a:latin typeface="Proxima Nova"/>
                <a:ea typeface="Proxima Nova"/>
                <a:cs typeface="Proxima Nova"/>
                <a:sym typeface="Proxima Nova"/>
              </a:rPr>
              <a:t>Record time taken to burn</a:t>
            </a:r>
            <a:endParaRPr sz="1200">
              <a:solidFill>
                <a:schemeClr val="dk1"/>
              </a:solidFill>
              <a:highlight>
                <a:srgbClr val="FFFFFF"/>
              </a:highlight>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highlight>
                  <a:srgbClr val="FFFFFF"/>
                </a:highlight>
                <a:latin typeface="Proxima Nova"/>
                <a:ea typeface="Proxima Nova"/>
                <a:cs typeface="Proxima Nova"/>
                <a:sym typeface="Proxima Nova"/>
              </a:rPr>
              <a:t>Calculate Power consumption (P=I^2*R)</a:t>
            </a:r>
            <a:endParaRPr sz="1200">
              <a:solidFill>
                <a:schemeClr val="dk1"/>
              </a:solidFill>
              <a:highlight>
                <a:srgbClr val="FFFFFF"/>
              </a:highlight>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highlight>
                <a:srgbClr val="FFFFFF"/>
              </a:highlight>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highlight>
                <a:srgbClr val="FFFFFF"/>
              </a:highlight>
              <a:latin typeface="Proxima Nova"/>
              <a:ea typeface="Proxima Nova"/>
              <a:cs typeface="Proxima Nova"/>
              <a:sym typeface="Proxima Nova"/>
            </a:endParaRPr>
          </a:p>
          <a:p>
            <a:pPr marL="0" lvl="0" indent="0" algn="l" rtl="0">
              <a:spcBef>
                <a:spcPts val="0"/>
              </a:spcBef>
              <a:spcAft>
                <a:spcPts val="0"/>
              </a:spcAft>
              <a:buNone/>
            </a:pPr>
            <a:r>
              <a:rPr lang="en" sz="1200" b="1">
                <a:solidFill>
                  <a:schemeClr val="dk1"/>
                </a:solidFill>
                <a:highlight>
                  <a:srgbClr val="FFFFFF"/>
                </a:highlight>
                <a:latin typeface="Proxima Nova"/>
                <a:ea typeface="Proxima Nova"/>
                <a:cs typeface="Proxima Nova"/>
                <a:sym typeface="Proxima Nova"/>
              </a:rPr>
              <a:t>Risk Reduction:</a:t>
            </a:r>
            <a:r>
              <a:rPr lang="en" sz="1200">
                <a:solidFill>
                  <a:schemeClr val="dk1"/>
                </a:solidFill>
                <a:highlight>
                  <a:srgbClr val="FFFFFF"/>
                </a:highlight>
                <a:latin typeface="Proxima Nova"/>
                <a:ea typeface="Proxima Nova"/>
                <a:cs typeface="Proxima Nova"/>
                <a:sym typeface="Proxima Nova"/>
              </a:rPr>
              <a:t> Confirms that the deployment mechanism uses less than the maximum allocated amount of power of 30 W.</a:t>
            </a:r>
            <a:endParaRPr sz="1200">
              <a:solidFill>
                <a:schemeClr val="dk1"/>
              </a:solidFill>
              <a:highlight>
                <a:srgbClr val="FFFFFF"/>
              </a:highlight>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highlight>
                <a:srgbClr val="FFFFFF"/>
              </a:highlight>
              <a:latin typeface="Proxima Nova"/>
              <a:ea typeface="Proxima Nova"/>
              <a:cs typeface="Proxima Nova"/>
              <a:sym typeface="Proxima Nova"/>
            </a:endParaRPr>
          </a:p>
        </p:txBody>
      </p:sp>
      <p:sp>
        <p:nvSpPr>
          <p:cNvPr id="2052" name="Google Shape;2052;p65"/>
          <p:cNvSpPr/>
          <p:nvPr/>
        </p:nvSpPr>
        <p:spPr>
          <a:xfrm>
            <a:off x="4713600" y="1098900"/>
            <a:ext cx="4269000" cy="486300"/>
          </a:xfrm>
          <a:prstGeom prst="rect">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Proxima Nova"/>
                <a:ea typeface="Proxima Nova"/>
                <a:cs typeface="Proxima Nova"/>
                <a:sym typeface="Proxima Nova"/>
              </a:rPr>
              <a:t>Test Results</a:t>
            </a:r>
            <a:endParaRPr sz="1600">
              <a:latin typeface="Proxima Nova"/>
              <a:ea typeface="Proxima Nova"/>
              <a:cs typeface="Proxima Nova"/>
              <a:sym typeface="Proxima Nova"/>
            </a:endParaRPr>
          </a:p>
        </p:txBody>
      </p:sp>
      <p:sp>
        <p:nvSpPr>
          <p:cNvPr id="2053" name="Google Shape;2053;p65"/>
          <p:cNvSpPr/>
          <p:nvPr/>
        </p:nvSpPr>
        <p:spPr>
          <a:xfrm>
            <a:off x="4713700" y="1585200"/>
            <a:ext cx="7590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Test No.</a:t>
            </a:r>
            <a:endParaRPr sz="1200">
              <a:latin typeface="Proxima Nova"/>
              <a:ea typeface="Proxima Nova"/>
              <a:cs typeface="Proxima Nova"/>
              <a:sym typeface="Proxima Nova"/>
            </a:endParaRPr>
          </a:p>
        </p:txBody>
      </p:sp>
      <p:sp>
        <p:nvSpPr>
          <p:cNvPr id="2054" name="Google Shape;2054;p65"/>
          <p:cNvSpPr/>
          <p:nvPr/>
        </p:nvSpPr>
        <p:spPr>
          <a:xfrm>
            <a:off x="5472700" y="1585200"/>
            <a:ext cx="10908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Resistance</a:t>
            </a:r>
            <a:endParaRPr sz="1200">
              <a:latin typeface="Proxima Nova"/>
              <a:ea typeface="Proxima Nova"/>
              <a:cs typeface="Proxima Nova"/>
              <a:sym typeface="Proxima Nova"/>
            </a:endParaRPr>
          </a:p>
        </p:txBody>
      </p:sp>
      <p:sp>
        <p:nvSpPr>
          <p:cNvPr id="2055" name="Google Shape;2055;p65"/>
          <p:cNvSpPr/>
          <p:nvPr/>
        </p:nvSpPr>
        <p:spPr>
          <a:xfrm>
            <a:off x="7357900" y="1585200"/>
            <a:ext cx="8316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Time of Burn</a:t>
            </a:r>
            <a:endParaRPr sz="1200">
              <a:latin typeface="Proxima Nova"/>
              <a:ea typeface="Proxima Nova"/>
              <a:cs typeface="Proxima Nova"/>
              <a:sym typeface="Proxima Nova"/>
            </a:endParaRPr>
          </a:p>
        </p:txBody>
      </p:sp>
      <p:sp>
        <p:nvSpPr>
          <p:cNvPr id="2056" name="Google Shape;2056;p65"/>
          <p:cNvSpPr/>
          <p:nvPr/>
        </p:nvSpPr>
        <p:spPr>
          <a:xfrm>
            <a:off x="8189500" y="1585200"/>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Power</a:t>
            </a:r>
            <a:endParaRPr sz="1200">
              <a:latin typeface="Proxima Nova"/>
              <a:ea typeface="Proxima Nova"/>
              <a:cs typeface="Proxima Nova"/>
              <a:sym typeface="Proxima Nova"/>
            </a:endParaRPr>
          </a:p>
        </p:txBody>
      </p:sp>
      <p:sp>
        <p:nvSpPr>
          <p:cNvPr id="2057" name="Google Shape;2057;p65"/>
          <p:cNvSpPr/>
          <p:nvPr/>
        </p:nvSpPr>
        <p:spPr>
          <a:xfrm>
            <a:off x="6563500" y="1585200"/>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Current</a:t>
            </a:r>
            <a:endParaRPr sz="1200">
              <a:latin typeface="Proxima Nova"/>
              <a:ea typeface="Proxima Nova"/>
              <a:cs typeface="Proxima Nova"/>
              <a:sym typeface="Proxima Nova"/>
            </a:endParaRPr>
          </a:p>
        </p:txBody>
      </p:sp>
      <p:sp>
        <p:nvSpPr>
          <p:cNvPr id="2058" name="Google Shape;2058;p65"/>
          <p:cNvSpPr/>
          <p:nvPr/>
        </p:nvSpPr>
        <p:spPr>
          <a:xfrm>
            <a:off x="4713000" y="2021400"/>
            <a:ext cx="7590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1</a:t>
            </a:r>
            <a:endParaRPr sz="1200">
              <a:latin typeface="Proxima Nova"/>
              <a:ea typeface="Proxima Nova"/>
              <a:cs typeface="Proxima Nova"/>
              <a:sym typeface="Proxima Nova"/>
            </a:endParaRPr>
          </a:p>
        </p:txBody>
      </p:sp>
      <p:sp>
        <p:nvSpPr>
          <p:cNvPr id="2059" name="Google Shape;2059;p65"/>
          <p:cNvSpPr/>
          <p:nvPr/>
        </p:nvSpPr>
        <p:spPr>
          <a:xfrm>
            <a:off x="5472000" y="2021400"/>
            <a:ext cx="10908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 3.59Ω</a:t>
            </a:r>
            <a:endParaRPr sz="1200">
              <a:latin typeface="Proxima Nova"/>
              <a:ea typeface="Proxima Nova"/>
              <a:cs typeface="Proxima Nova"/>
              <a:sym typeface="Proxima Nova"/>
            </a:endParaRPr>
          </a:p>
        </p:txBody>
      </p:sp>
      <p:sp>
        <p:nvSpPr>
          <p:cNvPr id="2060" name="Google Shape;2060;p65"/>
          <p:cNvSpPr/>
          <p:nvPr/>
        </p:nvSpPr>
        <p:spPr>
          <a:xfrm>
            <a:off x="7357200" y="2021400"/>
            <a:ext cx="8316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 3 sec</a:t>
            </a:r>
            <a:endParaRPr sz="1200">
              <a:latin typeface="Proxima Nova"/>
              <a:ea typeface="Proxima Nova"/>
              <a:cs typeface="Proxima Nova"/>
              <a:sym typeface="Proxima Nova"/>
            </a:endParaRPr>
          </a:p>
        </p:txBody>
      </p:sp>
      <p:sp>
        <p:nvSpPr>
          <p:cNvPr id="2061" name="Google Shape;2061;p65"/>
          <p:cNvSpPr/>
          <p:nvPr/>
        </p:nvSpPr>
        <p:spPr>
          <a:xfrm>
            <a:off x="8188800" y="2021400"/>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 2.30 W</a:t>
            </a:r>
            <a:endParaRPr sz="1200">
              <a:latin typeface="Proxima Nova"/>
              <a:ea typeface="Proxima Nova"/>
              <a:cs typeface="Proxima Nova"/>
              <a:sym typeface="Proxima Nova"/>
            </a:endParaRPr>
          </a:p>
        </p:txBody>
      </p:sp>
      <p:sp>
        <p:nvSpPr>
          <p:cNvPr id="2062" name="Google Shape;2062;p65"/>
          <p:cNvSpPr/>
          <p:nvPr/>
        </p:nvSpPr>
        <p:spPr>
          <a:xfrm>
            <a:off x="6562800" y="2021400"/>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0.8 A</a:t>
            </a:r>
            <a:endParaRPr sz="1200">
              <a:latin typeface="Proxima Nova"/>
              <a:ea typeface="Proxima Nova"/>
              <a:cs typeface="Proxima Nova"/>
              <a:sym typeface="Proxima Nova"/>
            </a:endParaRPr>
          </a:p>
        </p:txBody>
      </p:sp>
      <p:sp>
        <p:nvSpPr>
          <p:cNvPr id="2063" name="Google Shape;2063;p65"/>
          <p:cNvSpPr/>
          <p:nvPr/>
        </p:nvSpPr>
        <p:spPr>
          <a:xfrm>
            <a:off x="4713000" y="2453300"/>
            <a:ext cx="7590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2</a:t>
            </a:r>
            <a:endParaRPr sz="1200">
              <a:latin typeface="Proxima Nova"/>
              <a:ea typeface="Proxima Nova"/>
              <a:cs typeface="Proxima Nova"/>
              <a:sym typeface="Proxima Nova"/>
            </a:endParaRPr>
          </a:p>
        </p:txBody>
      </p:sp>
      <p:sp>
        <p:nvSpPr>
          <p:cNvPr id="2064" name="Google Shape;2064;p65"/>
          <p:cNvSpPr/>
          <p:nvPr/>
        </p:nvSpPr>
        <p:spPr>
          <a:xfrm>
            <a:off x="5472000" y="2453300"/>
            <a:ext cx="10908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 3.59Ω</a:t>
            </a:r>
            <a:endParaRPr sz="1200">
              <a:latin typeface="Proxima Nova"/>
              <a:ea typeface="Proxima Nova"/>
              <a:cs typeface="Proxima Nova"/>
              <a:sym typeface="Proxima Nova"/>
            </a:endParaRPr>
          </a:p>
        </p:txBody>
      </p:sp>
      <p:sp>
        <p:nvSpPr>
          <p:cNvPr id="2065" name="Google Shape;2065;p65"/>
          <p:cNvSpPr/>
          <p:nvPr/>
        </p:nvSpPr>
        <p:spPr>
          <a:xfrm>
            <a:off x="7357200" y="2453300"/>
            <a:ext cx="8316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roxima Nova"/>
                <a:ea typeface="Proxima Nova"/>
                <a:cs typeface="Proxima Nova"/>
                <a:sym typeface="Proxima Nova"/>
              </a:rPr>
              <a:t> 4 sec</a:t>
            </a:r>
            <a:endParaRPr sz="1200">
              <a:solidFill>
                <a:schemeClr val="dk1"/>
              </a:solidFill>
              <a:latin typeface="Proxima Nova"/>
              <a:ea typeface="Proxima Nova"/>
              <a:cs typeface="Proxima Nova"/>
              <a:sym typeface="Proxima Nova"/>
            </a:endParaRPr>
          </a:p>
        </p:txBody>
      </p:sp>
      <p:sp>
        <p:nvSpPr>
          <p:cNvPr id="2066" name="Google Shape;2066;p65"/>
          <p:cNvSpPr/>
          <p:nvPr/>
        </p:nvSpPr>
        <p:spPr>
          <a:xfrm>
            <a:off x="8188800" y="2453300"/>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roxima Nova"/>
                <a:ea typeface="Proxima Nova"/>
                <a:cs typeface="Proxima Nova"/>
                <a:sym typeface="Proxima Nova"/>
              </a:rPr>
              <a:t>2.30  W</a:t>
            </a:r>
            <a:endParaRPr sz="1200">
              <a:latin typeface="Proxima Nova"/>
              <a:ea typeface="Proxima Nova"/>
              <a:cs typeface="Proxima Nova"/>
              <a:sym typeface="Proxima Nova"/>
            </a:endParaRPr>
          </a:p>
        </p:txBody>
      </p:sp>
      <p:sp>
        <p:nvSpPr>
          <p:cNvPr id="2067" name="Google Shape;2067;p65"/>
          <p:cNvSpPr/>
          <p:nvPr/>
        </p:nvSpPr>
        <p:spPr>
          <a:xfrm>
            <a:off x="6562800" y="2453300"/>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0.8 A</a:t>
            </a:r>
            <a:endParaRPr sz="1200">
              <a:latin typeface="Proxima Nova"/>
              <a:ea typeface="Proxima Nova"/>
              <a:cs typeface="Proxima Nova"/>
              <a:sym typeface="Proxima Nova"/>
            </a:endParaRPr>
          </a:p>
        </p:txBody>
      </p:sp>
      <p:sp>
        <p:nvSpPr>
          <p:cNvPr id="2068" name="Google Shape;2068;p65"/>
          <p:cNvSpPr/>
          <p:nvPr/>
        </p:nvSpPr>
        <p:spPr>
          <a:xfrm>
            <a:off x="4713000" y="2894525"/>
            <a:ext cx="7590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3</a:t>
            </a:r>
            <a:endParaRPr sz="1200">
              <a:latin typeface="Proxima Nova"/>
              <a:ea typeface="Proxima Nova"/>
              <a:cs typeface="Proxima Nova"/>
              <a:sym typeface="Proxima Nova"/>
            </a:endParaRPr>
          </a:p>
        </p:txBody>
      </p:sp>
      <p:sp>
        <p:nvSpPr>
          <p:cNvPr id="2069" name="Google Shape;2069;p65"/>
          <p:cNvSpPr/>
          <p:nvPr/>
        </p:nvSpPr>
        <p:spPr>
          <a:xfrm>
            <a:off x="5472000" y="2894525"/>
            <a:ext cx="10908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3.59 Ω</a:t>
            </a:r>
            <a:endParaRPr sz="1200">
              <a:latin typeface="Proxima Nova"/>
              <a:ea typeface="Proxima Nova"/>
              <a:cs typeface="Proxima Nova"/>
              <a:sym typeface="Proxima Nova"/>
            </a:endParaRPr>
          </a:p>
        </p:txBody>
      </p:sp>
      <p:sp>
        <p:nvSpPr>
          <p:cNvPr id="2070" name="Google Shape;2070;p65"/>
          <p:cNvSpPr/>
          <p:nvPr/>
        </p:nvSpPr>
        <p:spPr>
          <a:xfrm>
            <a:off x="7357200" y="2894525"/>
            <a:ext cx="8316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roxima Nova"/>
                <a:ea typeface="Proxima Nova"/>
                <a:cs typeface="Proxima Nova"/>
                <a:sym typeface="Proxima Nova"/>
              </a:rPr>
              <a:t> 3 sec</a:t>
            </a:r>
            <a:endParaRPr sz="1200">
              <a:solidFill>
                <a:schemeClr val="dk1"/>
              </a:solidFill>
              <a:latin typeface="Proxima Nova"/>
              <a:ea typeface="Proxima Nova"/>
              <a:cs typeface="Proxima Nova"/>
              <a:sym typeface="Proxima Nova"/>
            </a:endParaRPr>
          </a:p>
        </p:txBody>
      </p:sp>
      <p:sp>
        <p:nvSpPr>
          <p:cNvPr id="2071" name="Google Shape;2071;p65"/>
          <p:cNvSpPr/>
          <p:nvPr/>
        </p:nvSpPr>
        <p:spPr>
          <a:xfrm>
            <a:off x="8188800" y="2894525"/>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roxima Nova"/>
                <a:ea typeface="Proxima Nova"/>
                <a:cs typeface="Proxima Nova"/>
                <a:sym typeface="Proxima Nova"/>
              </a:rPr>
              <a:t> 2.30 W</a:t>
            </a:r>
            <a:endParaRPr sz="1200">
              <a:latin typeface="Proxima Nova"/>
              <a:ea typeface="Proxima Nova"/>
              <a:cs typeface="Proxima Nova"/>
              <a:sym typeface="Proxima Nova"/>
            </a:endParaRPr>
          </a:p>
        </p:txBody>
      </p:sp>
      <p:sp>
        <p:nvSpPr>
          <p:cNvPr id="2072" name="Google Shape;2072;p65"/>
          <p:cNvSpPr/>
          <p:nvPr/>
        </p:nvSpPr>
        <p:spPr>
          <a:xfrm>
            <a:off x="6562800" y="2894525"/>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0.8 A</a:t>
            </a:r>
            <a:endParaRPr sz="1200">
              <a:latin typeface="Proxima Nova"/>
              <a:ea typeface="Proxima Nova"/>
              <a:cs typeface="Proxima Nova"/>
              <a:sym typeface="Proxima Nova"/>
            </a:endParaRPr>
          </a:p>
        </p:txBody>
      </p:sp>
      <p:sp>
        <p:nvSpPr>
          <p:cNvPr id="2073" name="Google Shape;2073;p65"/>
          <p:cNvSpPr/>
          <p:nvPr/>
        </p:nvSpPr>
        <p:spPr>
          <a:xfrm>
            <a:off x="4713000" y="3330725"/>
            <a:ext cx="7590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4</a:t>
            </a:r>
            <a:endParaRPr sz="1200">
              <a:latin typeface="Proxima Nova"/>
              <a:ea typeface="Proxima Nova"/>
              <a:cs typeface="Proxima Nova"/>
              <a:sym typeface="Proxima Nova"/>
            </a:endParaRPr>
          </a:p>
        </p:txBody>
      </p:sp>
      <p:sp>
        <p:nvSpPr>
          <p:cNvPr id="2074" name="Google Shape;2074;p65"/>
          <p:cNvSpPr/>
          <p:nvPr/>
        </p:nvSpPr>
        <p:spPr>
          <a:xfrm>
            <a:off x="5472000" y="3330725"/>
            <a:ext cx="10908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3.59 Ω</a:t>
            </a:r>
            <a:endParaRPr sz="1200">
              <a:latin typeface="Proxima Nova"/>
              <a:ea typeface="Proxima Nova"/>
              <a:cs typeface="Proxima Nova"/>
              <a:sym typeface="Proxima Nova"/>
            </a:endParaRPr>
          </a:p>
        </p:txBody>
      </p:sp>
      <p:sp>
        <p:nvSpPr>
          <p:cNvPr id="2075" name="Google Shape;2075;p65"/>
          <p:cNvSpPr/>
          <p:nvPr/>
        </p:nvSpPr>
        <p:spPr>
          <a:xfrm>
            <a:off x="7357200" y="3330725"/>
            <a:ext cx="8316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roxima Nova"/>
                <a:ea typeface="Proxima Nova"/>
                <a:cs typeface="Proxima Nova"/>
                <a:sym typeface="Proxima Nova"/>
              </a:rPr>
              <a:t> 3 sec</a:t>
            </a:r>
            <a:endParaRPr sz="1200">
              <a:latin typeface="Proxima Nova"/>
              <a:ea typeface="Proxima Nova"/>
              <a:cs typeface="Proxima Nova"/>
              <a:sym typeface="Proxima Nova"/>
            </a:endParaRPr>
          </a:p>
        </p:txBody>
      </p:sp>
      <p:sp>
        <p:nvSpPr>
          <p:cNvPr id="2076" name="Google Shape;2076;p65"/>
          <p:cNvSpPr/>
          <p:nvPr/>
        </p:nvSpPr>
        <p:spPr>
          <a:xfrm>
            <a:off x="8188800" y="3330725"/>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roxima Nova"/>
                <a:ea typeface="Proxima Nova"/>
                <a:cs typeface="Proxima Nova"/>
                <a:sym typeface="Proxima Nova"/>
              </a:rPr>
              <a:t> 2.30 W</a:t>
            </a:r>
            <a:endParaRPr sz="1200">
              <a:latin typeface="Proxima Nova"/>
              <a:ea typeface="Proxima Nova"/>
              <a:cs typeface="Proxima Nova"/>
              <a:sym typeface="Proxima Nova"/>
            </a:endParaRPr>
          </a:p>
        </p:txBody>
      </p:sp>
      <p:sp>
        <p:nvSpPr>
          <p:cNvPr id="2077" name="Google Shape;2077;p65"/>
          <p:cNvSpPr/>
          <p:nvPr/>
        </p:nvSpPr>
        <p:spPr>
          <a:xfrm>
            <a:off x="6562800" y="3330725"/>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0.8 A</a:t>
            </a:r>
            <a:endParaRPr sz="1200">
              <a:latin typeface="Proxima Nova"/>
              <a:ea typeface="Proxima Nova"/>
              <a:cs typeface="Proxima Nova"/>
              <a:sym typeface="Proxima Nova"/>
            </a:endParaRPr>
          </a:p>
        </p:txBody>
      </p:sp>
      <p:sp>
        <p:nvSpPr>
          <p:cNvPr id="2078" name="Google Shape;2078;p65"/>
          <p:cNvSpPr/>
          <p:nvPr/>
        </p:nvSpPr>
        <p:spPr>
          <a:xfrm>
            <a:off x="4713000" y="3767288"/>
            <a:ext cx="7590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5</a:t>
            </a:r>
            <a:endParaRPr sz="1200">
              <a:latin typeface="Proxima Nova"/>
              <a:ea typeface="Proxima Nova"/>
              <a:cs typeface="Proxima Nova"/>
              <a:sym typeface="Proxima Nova"/>
            </a:endParaRPr>
          </a:p>
        </p:txBody>
      </p:sp>
      <p:sp>
        <p:nvSpPr>
          <p:cNvPr id="2079" name="Google Shape;2079;p65"/>
          <p:cNvSpPr/>
          <p:nvPr/>
        </p:nvSpPr>
        <p:spPr>
          <a:xfrm>
            <a:off x="5472000" y="3767288"/>
            <a:ext cx="10908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 3.59 Ω</a:t>
            </a:r>
            <a:endParaRPr sz="1200">
              <a:latin typeface="Proxima Nova"/>
              <a:ea typeface="Proxima Nova"/>
              <a:cs typeface="Proxima Nova"/>
              <a:sym typeface="Proxima Nova"/>
            </a:endParaRPr>
          </a:p>
        </p:txBody>
      </p:sp>
      <p:sp>
        <p:nvSpPr>
          <p:cNvPr id="2080" name="Google Shape;2080;p65"/>
          <p:cNvSpPr/>
          <p:nvPr/>
        </p:nvSpPr>
        <p:spPr>
          <a:xfrm>
            <a:off x="7357200" y="3767288"/>
            <a:ext cx="8316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roxima Nova"/>
                <a:ea typeface="Proxima Nova"/>
                <a:cs typeface="Proxima Nova"/>
                <a:sym typeface="Proxima Nova"/>
              </a:rPr>
              <a:t> 2 sec</a:t>
            </a:r>
            <a:endParaRPr sz="1200">
              <a:latin typeface="Proxima Nova"/>
              <a:ea typeface="Proxima Nova"/>
              <a:cs typeface="Proxima Nova"/>
              <a:sym typeface="Proxima Nova"/>
            </a:endParaRPr>
          </a:p>
        </p:txBody>
      </p:sp>
      <p:sp>
        <p:nvSpPr>
          <p:cNvPr id="2081" name="Google Shape;2081;p65"/>
          <p:cNvSpPr/>
          <p:nvPr/>
        </p:nvSpPr>
        <p:spPr>
          <a:xfrm>
            <a:off x="8188800" y="3767288"/>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roxima Nova"/>
                <a:ea typeface="Proxima Nova"/>
                <a:cs typeface="Proxima Nova"/>
                <a:sym typeface="Proxima Nova"/>
              </a:rPr>
              <a:t> 2.30 W</a:t>
            </a:r>
            <a:endParaRPr sz="1200">
              <a:latin typeface="Proxima Nova"/>
              <a:ea typeface="Proxima Nova"/>
              <a:cs typeface="Proxima Nova"/>
              <a:sym typeface="Proxima Nova"/>
            </a:endParaRPr>
          </a:p>
        </p:txBody>
      </p:sp>
      <p:sp>
        <p:nvSpPr>
          <p:cNvPr id="2082" name="Google Shape;2082;p65"/>
          <p:cNvSpPr/>
          <p:nvPr/>
        </p:nvSpPr>
        <p:spPr>
          <a:xfrm>
            <a:off x="6562800" y="3767288"/>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0.8 A</a:t>
            </a:r>
            <a:endParaRPr sz="1200">
              <a:latin typeface="Proxima Nova"/>
              <a:ea typeface="Proxima Nova"/>
              <a:cs typeface="Proxima Nova"/>
              <a:sym typeface="Proxima Nova"/>
            </a:endParaRPr>
          </a:p>
        </p:txBody>
      </p:sp>
      <p:sp>
        <p:nvSpPr>
          <p:cNvPr id="2083" name="Google Shape;2083;p65"/>
          <p:cNvSpPr/>
          <p:nvPr/>
        </p:nvSpPr>
        <p:spPr>
          <a:xfrm>
            <a:off x="4713000" y="4203875"/>
            <a:ext cx="7590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Avg.</a:t>
            </a:r>
            <a:endParaRPr sz="1200">
              <a:latin typeface="Proxima Nova"/>
              <a:ea typeface="Proxima Nova"/>
              <a:cs typeface="Proxima Nova"/>
              <a:sym typeface="Proxima Nova"/>
            </a:endParaRPr>
          </a:p>
        </p:txBody>
      </p:sp>
      <p:sp>
        <p:nvSpPr>
          <p:cNvPr id="2084" name="Google Shape;2084;p65"/>
          <p:cNvSpPr/>
          <p:nvPr/>
        </p:nvSpPr>
        <p:spPr>
          <a:xfrm>
            <a:off x="5472000" y="4203875"/>
            <a:ext cx="10908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 3.59 Ω</a:t>
            </a:r>
            <a:endParaRPr sz="1200">
              <a:latin typeface="Proxima Nova"/>
              <a:ea typeface="Proxima Nova"/>
              <a:cs typeface="Proxima Nova"/>
              <a:sym typeface="Proxima Nova"/>
            </a:endParaRPr>
          </a:p>
        </p:txBody>
      </p:sp>
      <p:sp>
        <p:nvSpPr>
          <p:cNvPr id="2085" name="Google Shape;2085;p65"/>
          <p:cNvSpPr/>
          <p:nvPr/>
        </p:nvSpPr>
        <p:spPr>
          <a:xfrm>
            <a:off x="7357200" y="4203875"/>
            <a:ext cx="8316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roxima Nova"/>
                <a:ea typeface="Proxima Nova"/>
                <a:cs typeface="Proxima Nova"/>
                <a:sym typeface="Proxima Nova"/>
              </a:rPr>
              <a:t>3 sec</a:t>
            </a:r>
            <a:endParaRPr sz="1200">
              <a:latin typeface="Proxima Nova"/>
              <a:ea typeface="Proxima Nova"/>
              <a:cs typeface="Proxima Nova"/>
              <a:sym typeface="Proxima Nova"/>
            </a:endParaRPr>
          </a:p>
        </p:txBody>
      </p:sp>
      <p:sp>
        <p:nvSpPr>
          <p:cNvPr id="2086" name="Google Shape;2086;p65"/>
          <p:cNvSpPr/>
          <p:nvPr/>
        </p:nvSpPr>
        <p:spPr>
          <a:xfrm>
            <a:off x="8188800" y="4203875"/>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roxima Nova"/>
                <a:ea typeface="Proxima Nova"/>
                <a:cs typeface="Proxima Nova"/>
                <a:sym typeface="Proxima Nova"/>
              </a:rPr>
              <a:t> 2.30 W</a:t>
            </a:r>
            <a:endParaRPr sz="1200">
              <a:latin typeface="Proxima Nova"/>
              <a:ea typeface="Proxima Nova"/>
              <a:cs typeface="Proxima Nova"/>
              <a:sym typeface="Proxima Nova"/>
            </a:endParaRPr>
          </a:p>
        </p:txBody>
      </p:sp>
      <p:sp>
        <p:nvSpPr>
          <p:cNvPr id="2087" name="Google Shape;2087;p65"/>
          <p:cNvSpPr/>
          <p:nvPr/>
        </p:nvSpPr>
        <p:spPr>
          <a:xfrm>
            <a:off x="6562800" y="4203875"/>
            <a:ext cx="794400" cy="436200"/>
          </a:xfrm>
          <a:prstGeom prst="rect">
            <a:avLst/>
          </a:prstGeom>
          <a:solidFill>
            <a:srgbClr val="CECEC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0.8 A</a:t>
            </a:r>
            <a:endParaRPr sz="1200">
              <a:latin typeface="Proxima Nova"/>
              <a:ea typeface="Proxima Nova"/>
              <a:cs typeface="Proxima Nova"/>
              <a:sym typeface="Proxima Nova"/>
            </a:endParaRPr>
          </a:p>
        </p:txBody>
      </p:sp>
      <p:sp>
        <p:nvSpPr>
          <p:cNvPr id="2088" name="Google Shape;2088;p65"/>
          <p:cNvSpPr/>
          <p:nvPr/>
        </p:nvSpPr>
        <p:spPr>
          <a:xfrm>
            <a:off x="4713600" y="4203875"/>
            <a:ext cx="4269000" cy="4362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sp>
        <p:nvSpPr>
          <p:cNvPr id="2093" name="Google Shape;2093;p66"/>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6"/>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6"/>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6"/>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6"/>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098" name="Google Shape;2098;p66"/>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099" name="Google Shape;2099;p66"/>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grpSp>
        <p:nvGrpSpPr>
          <p:cNvPr id="2100" name="Google Shape;2100;p66"/>
          <p:cNvGrpSpPr/>
          <p:nvPr/>
        </p:nvGrpSpPr>
        <p:grpSpPr>
          <a:xfrm>
            <a:off x="2885775" y="4783500"/>
            <a:ext cx="3372438" cy="436200"/>
            <a:chOff x="2885775" y="4783500"/>
            <a:chExt cx="3372438" cy="436200"/>
          </a:xfrm>
        </p:grpSpPr>
        <p:sp>
          <p:nvSpPr>
            <p:cNvPr id="2101" name="Google Shape;2101;p66"/>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6"/>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6"/>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grpSp>
      <p:sp>
        <p:nvSpPr>
          <p:cNvPr id="2104" name="Google Shape;2104;p6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
        <p:nvSpPr>
          <p:cNvPr id="2105" name="Google Shape;2105;p66"/>
          <p:cNvSpPr txBox="1"/>
          <p:nvPr/>
        </p:nvSpPr>
        <p:spPr>
          <a:xfrm>
            <a:off x="152400" y="62975"/>
            <a:ext cx="8243700" cy="5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Epoxy Test</a:t>
            </a:r>
            <a:endParaRPr sz="2800">
              <a:latin typeface="Proxima Nova"/>
              <a:ea typeface="Proxima Nova"/>
              <a:cs typeface="Proxima Nova"/>
              <a:sym typeface="Proxima Nova"/>
            </a:endParaRPr>
          </a:p>
        </p:txBody>
      </p:sp>
      <p:sp>
        <p:nvSpPr>
          <p:cNvPr id="2106" name="Google Shape;2106;p66"/>
          <p:cNvSpPr txBox="1"/>
          <p:nvPr/>
        </p:nvSpPr>
        <p:spPr>
          <a:xfrm>
            <a:off x="1248500" y="1152475"/>
            <a:ext cx="7133400" cy="3187200"/>
          </a:xfrm>
          <a:prstGeom prst="rect">
            <a:avLst/>
          </a:prstGeom>
          <a:noFill/>
          <a:ln>
            <a:noFill/>
          </a:ln>
        </p:spPr>
        <p:txBody>
          <a:bodyPr spcFirstLastPara="1" wrap="square" lIns="91425" tIns="91425" rIns="91425" bIns="91425" anchor="t" anchorCtr="0">
            <a:noAutofit/>
          </a:bodyPr>
          <a:lstStyle/>
          <a:p>
            <a:pPr marL="457200" lvl="0" indent="-342900" algn="just" rtl="0">
              <a:lnSpc>
                <a:spcPct val="150000"/>
              </a:lnSpc>
              <a:spcBef>
                <a:spcPts val="0"/>
              </a:spcBef>
              <a:spcAft>
                <a:spcPts val="0"/>
              </a:spcAft>
              <a:buClr>
                <a:srgbClr val="595959"/>
              </a:buClr>
              <a:buSzPts val="1800"/>
              <a:buFont typeface="Proxima Nova"/>
              <a:buChar char="●"/>
            </a:pPr>
            <a:r>
              <a:rPr lang="en" sz="1800">
                <a:solidFill>
                  <a:srgbClr val="595959"/>
                </a:solidFill>
                <a:latin typeface="Proxima Nova"/>
                <a:ea typeface="Proxima Nova"/>
                <a:cs typeface="Proxima Nova"/>
                <a:sym typeface="Proxima Nova"/>
              </a:rPr>
              <a:t>Axial stress test to failure</a:t>
            </a:r>
            <a:endParaRPr sz="1800">
              <a:solidFill>
                <a:srgbClr val="595959"/>
              </a:solidFill>
              <a:latin typeface="Proxima Nova"/>
              <a:ea typeface="Proxima Nova"/>
              <a:cs typeface="Proxima Nova"/>
              <a:sym typeface="Proxima Nova"/>
            </a:endParaRPr>
          </a:p>
          <a:p>
            <a:pPr marL="457200" lvl="0" indent="-342900" algn="just" rtl="0">
              <a:lnSpc>
                <a:spcPct val="150000"/>
              </a:lnSpc>
              <a:spcBef>
                <a:spcPts val="0"/>
              </a:spcBef>
              <a:spcAft>
                <a:spcPts val="0"/>
              </a:spcAft>
              <a:buClr>
                <a:srgbClr val="595959"/>
              </a:buClr>
              <a:buSzPts val="1800"/>
              <a:buFont typeface="Proxima Nova"/>
              <a:buChar char="●"/>
            </a:pPr>
            <a:r>
              <a:rPr lang="en" sz="1800">
                <a:solidFill>
                  <a:srgbClr val="595959"/>
                </a:solidFill>
                <a:latin typeface="Proxima Nova"/>
                <a:ea typeface="Proxima Nova"/>
                <a:cs typeface="Proxima Nova"/>
                <a:sym typeface="Proxima Nova"/>
              </a:rPr>
              <a:t>Three tests of each plug design, </a:t>
            </a:r>
            <a:endParaRPr sz="1800">
              <a:solidFill>
                <a:srgbClr val="595959"/>
              </a:solidFill>
              <a:latin typeface="Proxima Nova"/>
              <a:ea typeface="Proxima Nova"/>
              <a:cs typeface="Proxima Nova"/>
              <a:sym typeface="Proxima Nova"/>
            </a:endParaRPr>
          </a:p>
          <a:p>
            <a:pPr marL="457200" lvl="0" indent="-342900" algn="just" rtl="0">
              <a:lnSpc>
                <a:spcPct val="150000"/>
              </a:lnSpc>
              <a:spcBef>
                <a:spcPts val="0"/>
              </a:spcBef>
              <a:spcAft>
                <a:spcPts val="0"/>
              </a:spcAft>
              <a:buClr>
                <a:srgbClr val="595959"/>
              </a:buClr>
              <a:buSzPts val="1800"/>
              <a:buFont typeface="Proxima Nova"/>
              <a:buChar char="●"/>
            </a:pPr>
            <a:r>
              <a:rPr lang="en" sz="1800">
                <a:solidFill>
                  <a:srgbClr val="595959"/>
                </a:solidFill>
                <a:latin typeface="Proxima Nova"/>
                <a:ea typeface="Proxima Nova"/>
                <a:cs typeface="Proxima Nova"/>
                <a:sym typeface="Proxima Nova"/>
              </a:rPr>
              <a:t>Plug A held 12.1 +/- 1.96 kg</a:t>
            </a:r>
            <a:endParaRPr sz="1800">
              <a:solidFill>
                <a:srgbClr val="595959"/>
              </a:solidFill>
              <a:latin typeface="Proxima Nova"/>
              <a:ea typeface="Proxima Nova"/>
              <a:cs typeface="Proxima Nova"/>
              <a:sym typeface="Proxima Nova"/>
            </a:endParaRPr>
          </a:p>
          <a:p>
            <a:pPr marL="457200" lvl="0" indent="-342900" algn="just" rtl="0">
              <a:lnSpc>
                <a:spcPct val="150000"/>
              </a:lnSpc>
              <a:spcBef>
                <a:spcPts val="0"/>
              </a:spcBef>
              <a:spcAft>
                <a:spcPts val="0"/>
              </a:spcAft>
              <a:buClr>
                <a:srgbClr val="595959"/>
              </a:buClr>
              <a:buSzPts val="1800"/>
              <a:buFont typeface="Proxima Nova"/>
              <a:buChar char="●"/>
            </a:pPr>
            <a:r>
              <a:rPr lang="en" sz="1800">
                <a:solidFill>
                  <a:srgbClr val="595959"/>
                </a:solidFill>
                <a:latin typeface="Proxima Nova"/>
                <a:ea typeface="Proxima Nova"/>
                <a:cs typeface="Proxima Nova"/>
                <a:sym typeface="Proxima Nova"/>
              </a:rPr>
              <a:t>Plug B held 11.2 +/- 1.70 kg</a:t>
            </a:r>
            <a:endParaRPr sz="1800">
              <a:solidFill>
                <a:srgbClr val="595959"/>
              </a:solidFill>
              <a:latin typeface="Proxima Nova"/>
              <a:ea typeface="Proxima Nova"/>
              <a:cs typeface="Proxima Nova"/>
              <a:sym typeface="Proxima Nova"/>
            </a:endParaRPr>
          </a:p>
          <a:p>
            <a:pPr marL="457200" lvl="0" indent="-342900" algn="just" rtl="0">
              <a:lnSpc>
                <a:spcPct val="150000"/>
              </a:lnSpc>
              <a:spcBef>
                <a:spcPts val="0"/>
              </a:spcBef>
              <a:spcAft>
                <a:spcPts val="0"/>
              </a:spcAft>
              <a:buClr>
                <a:srgbClr val="595959"/>
              </a:buClr>
              <a:buSzPts val="1800"/>
              <a:buFont typeface="Proxima Nova"/>
              <a:buChar char="●"/>
            </a:pPr>
            <a:r>
              <a:rPr lang="en" sz="1800">
                <a:solidFill>
                  <a:srgbClr val="595959"/>
                </a:solidFill>
                <a:latin typeface="Proxima Nova"/>
                <a:ea typeface="Proxima Nova"/>
                <a:cs typeface="Proxima Nova"/>
                <a:sym typeface="Proxima Nova"/>
              </a:rPr>
              <a:t>Plug C held 7.9 +/- 3.73 kg</a:t>
            </a:r>
            <a:endParaRPr sz="1800">
              <a:solidFill>
                <a:srgbClr val="595959"/>
              </a:solidFill>
              <a:latin typeface="Proxima Nova"/>
              <a:ea typeface="Proxima Nova"/>
              <a:cs typeface="Proxima Nova"/>
              <a:sym typeface="Proxima Nova"/>
            </a:endParaRPr>
          </a:p>
        </p:txBody>
      </p:sp>
      <p:pic>
        <p:nvPicPr>
          <p:cNvPr id="2107" name="Google Shape;2107;p6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984126" y="6"/>
            <a:ext cx="4159877" cy="1669651"/>
          </a:xfrm>
          <a:prstGeom prst="rect">
            <a:avLst/>
          </a:prstGeom>
          <a:noFill/>
          <a:ln>
            <a:noFill/>
          </a:ln>
        </p:spPr>
      </p:pic>
      <p:pic>
        <p:nvPicPr>
          <p:cNvPr id="2108" name="Google Shape;2108;p6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79551" y="1669650"/>
            <a:ext cx="2464451" cy="1961073"/>
          </a:xfrm>
          <a:prstGeom prst="rect">
            <a:avLst/>
          </a:prstGeom>
          <a:noFill/>
          <a:ln>
            <a:noFill/>
          </a:ln>
        </p:spPr>
      </p:pic>
      <p:pic>
        <p:nvPicPr>
          <p:cNvPr id="2109" name="Google Shape;2109;p66"/>
          <p:cNvPicPr preferRelativeResize="0"/>
          <p:nvPr/>
        </p:nvPicPr>
        <p:blipFill rotWithShape="1">
          <a:blip r:embed="rId5" cstate="screen">
            <a:alphaModFix/>
            <a:extLst>
              <a:ext uri="{28A0092B-C50C-407E-A947-70E740481C1C}">
                <a14:useLocalDpi xmlns:a14="http://schemas.microsoft.com/office/drawing/2010/main"/>
              </a:ext>
            </a:extLst>
          </a:blip>
          <a:srcRect b="-1276"/>
          <a:stretch/>
        </p:blipFill>
        <p:spPr>
          <a:xfrm>
            <a:off x="0" y="854975"/>
            <a:ext cx="1248492" cy="387122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p67"/>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7"/>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7"/>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7"/>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7"/>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119" name="Google Shape;2119;p67"/>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120" name="Google Shape;2120;p67"/>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grpSp>
        <p:nvGrpSpPr>
          <p:cNvPr id="2121" name="Google Shape;2121;p67"/>
          <p:cNvGrpSpPr/>
          <p:nvPr/>
        </p:nvGrpSpPr>
        <p:grpSpPr>
          <a:xfrm>
            <a:off x="2885775" y="4783500"/>
            <a:ext cx="3372438" cy="436200"/>
            <a:chOff x="2885775" y="4783500"/>
            <a:chExt cx="3372438" cy="436200"/>
          </a:xfrm>
        </p:grpSpPr>
        <p:sp>
          <p:nvSpPr>
            <p:cNvPr id="2122" name="Google Shape;2122;p67"/>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7"/>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67"/>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grpSp>
      <p:sp>
        <p:nvSpPr>
          <p:cNvPr id="2125" name="Google Shape;2125;p6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
        <p:nvSpPr>
          <p:cNvPr id="2126" name="Google Shape;2126;p67"/>
          <p:cNvSpPr txBox="1"/>
          <p:nvPr/>
        </p:nvSpPr>
        <p:spPr>
          <a:xfrm>
            <a:off x="138000" y="83775"/>
            <a:ext cx="8243700" cy="5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Nitinol Test</a:t>
            </a:r>
            <a:endParaRPr sz="2800">
              <a:latin typeface="Proxima Nova"/>
              <a:ea typeface="Proxima Nova"/>
              <a:cs typeface="Proxima Nova"/>
              <a:sym typeface="Proxima Nova"/>
            </a:endParaRPr>
          </a:p>
        </p:txBody>
      </p:sp>
      <p:sp>
        <p:nvSpPr>
          <p:cNvPr id="2127" name="Google Shape;2127;p67"/>
          <p:cNvSpPr txBox="1"/>
          <p:nvPr/>
        </p:nvSpPr>
        <p:spPr>
          <a:xfrm>
            <a:off x="311700" y="1152475"/>
            <a:ext cx="8070000" cy="31872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1600"/>
              </a:spcAft>
              <a:buNone/>
            </a:pPr>
            <a:endParaRPr sz="1800">
              <a:solidFill>
                <a:srgbClr val="595959"/>
              </a:solidFill>
              <a:latin typeface="Proxima Nova"/>
              <a:ea typeface="Proxima Nova"/>
              <a:cs typeface="Proxima Nova"/>
              <a:sym typeface="Proxima Nova"/>
            </a:endParaRPr>
          </a:p>
        </p:txBody>
      </p:sp>
      <p:pic>
        <p:nvPicPr>
          <p:cNvPr id="2128" name="Google Shape;2128;p6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705" y="863225"/>
            <a:ext cx="3425174" cy="3797924"/>
          </a:xfrm>
          <a:prstGeom prst="rect">
            <a:avLst/>
          </a:prstGeom>
          <a:noFill/>
          <a:ln>
            <a:noFill/>
          </a:ln>
        </p:spPr>
      </p:pic>
      <p:pic>
        <p:nvPicPr>
          <p:cNvPr id="2129" name="Google Shape;2129;p6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729975" y="854975"/>
            <a:ext cx="3425174" cy="381442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2134" name="Google Shape;2134;p68"/>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68"/>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68"/>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68"/>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68"/>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139" name="Google Shape;2139;p68"/>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140" name="Google Shape;2140;p68"/>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grpSp>
        <p:nvGrpSpPr>
          <p:cNvPr id="2141" name="Google Shape;2141;p68"/>
          <p:cNvGrpSpPr/>
          <p:nvPr/>
        </p:nvGrpSpPr>
        <p:grpSpPr>
          <a:xfrm>
            <a:off x="2885775" y="4783500"/>
            <a:ext cx="3372438" cy="436200"/>
            <a:chOff x="2885775" y="4783500"/>
            <a:chExt cx="3372438" cy="436200"/>
          </a:xfrm>
        </p:grpSpPr>
        <p:sp>
          <p:nvSpPr>
            <p:cNvPr id="2142" name="Google Shape;2142;p68"/>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68"/>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68"/>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grpSp>
      <p:sp>
        <p:nvSpPr>
          <p:cNvPr id="2145" name="Google Shape;2145;p6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2146" name="Google Shape;2146;p68"/>
          <p:cNvSpPr txBox="1"/>
          <p:nvPr/>
        </p:nvSpPr>
        <p:spPr>
          <a:xfrm>
            <a:off x="152400" y="62975"/>
            <a:ext cx="8243700" cy="5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Nitinol Test</a:t>
            </a:r>
            <a:endParaRPr sz="2800">
              <a:latin typeface="Proxima Nova"/>
              <a:ea typeface="Proxima Nova"/>
              <a:cs typeface="Proxima Nova"/>
              <a:sym typeface="Proxima Nova"/>
            </a:endParaRPr>
          </a:p>
        </p:txBody>
      </p:sp>
      <p:sp>
        <p:nvSpPr>
          <p:cNvPr id="2147" name="Google Shape;2147;p68"/>
          <p:cNvSpPr txBox="1"/>
          <p:nvPr/>
        </p:nvSpPr>
        <p:spPr>
          <a:xfrm>
            <a:off x="311700" y="1152475"/>
            <a:ext cx="8070000" cy="31872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1600"/>
              </a:spcAft>
              <a:buNone/>
            </a:pPr>
            <a:endParaRPr sz="1800">
              <a:solidFill>
                <a:srgbClr val="595959"/>
              </a:solidFill>
              <a:latin typeface="Proxima Nova"/>
              <a:ea typeface="Proxima Nova"/>
              <a:cs typeface="Proxima Nova"/>
              <a:sym typeface="Proxima Nova"/>
            </a:endParaRPr>
          </a:p>
        </p:txBody>
      </p:sp>
      <p:pic>
        <p:nvPicPr>
          <p:cNvPr id="2148" name="Google Shape;2148;p6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04801" y="891775"/>
            <a:ext cx="2840652" cy="3787576"/>
          </a:xfrm>
          <a:prstGeom prst="rect">
            <a:avLst/>
          </a:prstGeom>
          <a:noFill/>
          <a:ln>
            <a:noFill/>
          </a:ln>
        </p:spPr>
      </p:pic>
      <p:pic>
        <p:nvPicPr>
          <p:cNvPr id="2149" name="Google Shape;2149;p6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98549" y="891775"/>
            <a:ext cx="2840652" cy="3787571"/>
          </a:xfrm>
          <a:prstGeom prst="rect">
            <a:avLst/>
          </a:prstGeom>
          <a:noFill/>
          <a:ln>
            <a:noFill/>
          </a:ln>
        </p:spPr>
      </p:pic>
      <p:pic>
        <p:nvPicPr>
          <p:cNvPr id="2150" name="Google Shape;2150;p6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12150" y="891788"/>
            <a:ext cx="2519700" cy="378755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69"/>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9"/>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9"/>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9"/>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9"/>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160" name="Google Shape;2160;p69"/>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161" name="Google Shape;2161;p69"/>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grpSp>
        <p:nvGrpSpPr>
          <p:cNvPr id="2162" name="Google Shape;2162;p69"/>
          <p:cNvGrpSpPr/>
          <p:nvPr/>
        </p:nvGrpSpPr>
        <p:grpSpPr>
          <a:xfrm>
            <a:off x="2885775" y="4783500"/>
            <a:ext cx="3372438" cy="436200"/>
            <a:chOff x="2885775" y="4783500"/>
            <a:chExt cx="3372438" cy="436200"/>
          </a:xfrm>
        </p:grpSpPr>
        <p:sp>
          <p:nvSpPr>
            <p:cNvPr id="2163" name="Google Shape;2163;p69"/>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9"/>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9"/>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grpSp>
      <p:sp>
        <p:nvSpPr>
          <p:cNvPr id="2166" name="Google Shape;2166;p6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
        <p:nvSpPr>
          <p:cNvPr id="2167" name="Google Shape;2167;p69"/>
          <p:cNvSpPr txBox="1"/>
          <p:nvPr/>
        </p:nvSpPr>
        <p:spPr>
          <a:xfrm>
            <a:off x="152400" y="62975"/>
            <a:ext cx="8243700" cy="5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Nitinol Test Results</a:t>
            </a:r>
            <a:endParaRPr sz="2800">
              <a:latin typeface="Proxima Nova"/>
              <a:ea typeface="Proxima Nova"/>
              <a:cs typeface="Proxima Nova"/>
              <a:sym typeface="Proxima Nova"/>
            </a:endParaRPr>
          </a:p>
        </p:txBody>
      </p:sp>
      <p:pic>
        <p:nvPicPr>
          <p:cNvPr id="2168" name="Google Shape;2168;p69"/>
          <p:cNvPicPr preferRelativeResize="0"/>
          <p:nvPr/>
        </p:nvPicPr>
        <p:blipFill>
          <a:blip r:embed="rId3">
            <a:alphaModFix/>
          </a:blip>
          <a:stretch>
            <a:fillRect/>
          </a:stretch>
        </p:blipFill>
        <p:spPr>
          <a:xfrm>
            <a:off x="3285675" y="495300"/>
            <a:ext cx="5537199" cy="4152900"/>
          </a:xfrm>
          <a:prstGeom prst="rect">
            <a:avLst/>
          </a:prstGeom>
          <a:noFill/>
          <a:ln>
            <a:noFill/>
          </a:ln>
        </p:spPr>
      </p:pic>
      <p:sp>
        <p:nvSpPr>
          <p:cNvPr id="2169" name="Google Shape;2169;p69"/>
          <p:cNvSpPr txBox="1"/>
          <p:nvPr/>
        </p:nvSpPr>
        <p:spPr>
          <a:xfrm>
            <a:off x="235250" y="803150"/>
            <a:ext cx="2748300" cy="37887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595959"/>
              </a:buClr>
              <a:buSzPts val="1400"/>
              <a:buFont typeface="Proxima Nova"/>
              <a:buChar char="●"/>
            </a:pPr>
            <a:r>
              <a:rPr lang="en">
                <a:solidFill>
                  <a:srgbClr val="595959"/>
                </a:solidFill>
                <a:latin typeface="Proxima Nova"/>
                <a:ea typeface="Proxima Nova"/>
                <a:cs typeface="Proxima Nova"/>
                <a:sym typeface="Proxima Nova"/>
              </a:rPr>
              <a:t>Mean force: 5.3 N</a:t>
            </a:r>
            <a:endParaRPr>
              <a:solidFill>
                <a:srgbClr val="595959"/>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595959"/>
              </a:buClr>
              <a:buSzPts val="1400"/>
              <a:buFont typeface="Proxima Nova"/>
              <a:buChar char="●"/>
            </a:pPr>
            <a:r>
              <a:rPr lang="en">
                <a:solidFill>
                  <a:srgbClr val="595959"/>
                </a:solidFill>
                <a:latin typeface="Proxima Nova"/>
                <a:ea typeface="Proxima Nova"/>
                <a:cs typeface="Proxima Nova"/>
                <a:sym typeface="Proxima Nova"/>
              </a:rPr>
              <a:t>Total displacement: 18.7 cm</a:t>
            </a:r>
            <a:endParaRPr>
              <a:solidFill>
                <a:srgbClr val="595959"/>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595959"/>
              </a:buClr>
              <a:buSzPts val="1400"/>
              <a:buFont typeface="Proxima Nova"/>
              <a:buChar char="●"/>
            </a:pPr>
            <a:r>
              <a:rPr lang="en">
                <a:solidFill>
                  <a:srgbClr val="595959"/>
                </a:solidFill>
                <a:latin typeface="Proxima Nova"/>
                <a:ea typeface="Proxima Nova"/>
                <a:cs typeface="Proxima Nova"/>
                <a:sym typeface="Proxima Nova"/>
              </a:rPr>
              <a:t>Total work: 4.05 J</a:t>
            </a:r>
            <a:endParaRPr>
              <a:solidFill>
                <a:srgbClr val="595959"/>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595959"/>
              </a:buClr>
              <a:buSzPts val="1400"/>
              <a:buFont typeface="Proxima Nova"/>
              <a:buChar char="●"/>
            </a:pPr>
            <a:r>
              <a:rPr lang="en">
                <a:solidFill>
                  <a:srgbClr val="595959"/>
                </a:solidFill>
                <a:latin typeface="Proxima Nova"/>
                <a:ea typeface="Proxima Nova"/>
                <a:cs typeface="Proxima Nova"/>
                <a:sym typeface="Proxima Nova"/>
              </a:rPr>
              <a:t>Work-Energy Theorem implies that 2.0 J stored as potential energy in each truss bay</a:t>
            </a:r>
            <a:endParaRPr>
              <a:solidFill>
                <a:srgbClr val="595959"/>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595959"/>
              </a:buClr>
              <a:buSzPts val="1400"/>
              <a:buFont typeface="Proxima Nova"/>
              <a:buChar char="●"/>
            </a:pPr>
            <a:r>
              <a:rPr lang="en">
                <a:solidFill>
                  <a:srgbClr val="595959"/>
                </a:solidFill>
                <a:latin typeface="Proxima Nova"/>
                <a:ea typeface="Proxima Nova"/>
                <a:cs typeface="Proxima Nova"/>
                <a:sym typeface="Proxima Nova"/>
              </a:rPr>
              <a:t>Conservation of energy for a massless boom yields a final velocity of the instrument</a:t>
            </a:r>
            <a:endParaRPr>
              <a:solidFill>
                <a:srgbClr val="595959"/>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595959"/>
              </a:buClr>
              <a:buSzPts val="1400"/>
              <a:buFont typeface="Proxima Nova"/>
              <a:buChar char="●"/>
            </a:pPr>
            <a:r>
              <a:rPr lang="en">
                <a:solidFill>
                  <a:srgbClr val="595959"/>
                </a:solidFill>
                <a:latin typeface="Proxima Nova"/>
                <a:ea typeface="Proxima Nova"/>
                <a:cs typeface="Proxima Nova"/>
                <a:sym typeface="Proxima Nova"/>
              </a:rPr>
              <a:t>8-bay truss gives 4.0 m/s</a:t>
            </a:r>
            <a:endParaRPr>
              <a:solidFill>
                <a:srgbClr val="595959"/>
              </a:solidFill>
              <a:latin typeface="Proxima Nova"/>
              <a:ea typeface="Proxima Nova"/>
              <a:cs typeface="Proxima Nova"/>
              <a:sym typeface="Proxima Nov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70"/>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0"/>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0"/>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0"/>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0"/>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179" name="Google Shape;2179;p70"/>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180" name="Google Shape;2180;p70"/>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grpSp>
        <p:nvGrpSpPr>
          <p:cNvPr id="2181" name="Google Shape;2181;p70"/>
          <p:cNvGrpSpPr/>
          <p:nvPr/>
        </p:nvGrpSpPr>
        <p:grpSpPr>
          <a:xfrm>
            <a:off x="2885775" y="4783500"/>
            <a:ext cx="3372438" cy="436200"/>
            <a:chOff x="2885775" y="4783500"/>
            <a:chExt cx="3372438" cy="436200"/>
          </a:xfrm>
        </p:grpSpPr>
        <p:sp>
          <p:nvSpPr>
            <p:cNvPr id="2182" name="Google Shape;2182;p70"/>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0"/>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0"/>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grpSp>
      <p:sp>
        <p:nvSpPr>
          <p:cNvPr id="2185" name="Google Shape;2185;p7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
        <p:nvSpPr>
          <p:cNvPr id="2186" name="Google Shape;2186;p70"/>
          <p:cNvSpPr txBox="1">
            <a:spLocks noGrp="1"/>
          </p:cNvSpPr>
          <p:nvPr>
            <p:ph type="title"/>
          </p:nvPr>
        </p:nvSpPr>
        <p:spPr>
          <a:xfrm>
            <a:off x="301225" y="128975"/>
            <a:ext cx="648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Proxima Nova"/>
                <a:ea typeface="Proxima Nova"/>
                <a:cs typeface="Proxima Nova"/>
                <a:sym typeface="Proxima Nova"/>
              </a:rPr>
              <a:t>Telemetry Switch Trade Study</a:t>
            </a:r>
            <a:endParaRPr>
              <a:solidFill>
                <a:srgbClr val="000000"/>
              </a:solidFill>
              <a:latin typeface="Proxima Nova"/>
              <a:ea typeface="Proxima Nova"/>
              <a:cs typeface="Proxima Nova"/>
              <a:sym typeface="Proxima Nova"/>
            </a:endParaRPr>
          </a:p>
        </p:txBody>
      </p:sp>
      <p:graphicFrame>
        <p:nvGraphicFramePr>
          <p:cNvPr id="2187" name="Google Shape;2187;p70"/>
          <p:cNvGraphicFramePr/>
          <p:nvPr/>
        </p:nvGraphicFramePr>
        <p:xfrm>
          <a:off x="3593363" y="701675"/>
          <a:ext cx="5348525" cy="2986950"/>
        </p:xfrm>
        <a:graphic>
          <a:graphicData uri="http://schemas.openxmlformats.org/drawingml/2006/table">
            <a:tbl>
              <a:tblPr>
                <a:noFill/>
                <a:tableStyleId>{9355F06C-F9C3-4A8F-B44D-54226A7B1954}</a:tableStyleId>
              </a:tblPr>
              <a:tblGrid>
                <a:gridCol w="1447800">
                  <a:extLst>
                    <a:ext uri="{9D8B030D-6E8A-4147-A177-3AD203B41FA5}">
                      <a16:colId xmlns:a16="http://schemas.microsoft.com/office/drawing/2014/main" val="20000"/>
                    </a:ext>
                  </a:extLst>
                </a:gridCol>
                <a:gridCol w="812875">
                  <a:extLst>
                    <a:ext uri="{9D8B030D-6E8A-4147-A177-3AD203B41FA5}">
                      <a16:colId xmlns:a16="http://schemas.microsoft.com/office/drawing/2014/main" val="20001"/>
                    </a:ext>
                  </a:extLst>
                </a:gridCol>
                <a:gridCol w="1026900">
                  <a:extLst>
                    <a:ext uri="{9D8B030D-6E8A-4147-A177-3AD203B41FA5}">
                      <a16:colId xmlns:a16="http://schemas.microsoft.com/office/drawing/2014/main" val="20002"/>
                    </a:ext>
                  </a:extLst>
                </a:gridCol>
                <a:gridCol w="927050">
                  <a:extLst>
                    <a:ext uri="{9D8B030D-6E8A-4147-A177-3AD203B41FA5}">
                      <a16:colId xmlns:a16="http://schemas.microsoft.com/office/drawing/2014/main" val="20003"/>
                    </a:ext>
                  </a:extLst>
                </a:gridCol>
                <a:gridCol w="113390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b="1">
                          <a:latin typeface="Proxima Nova"/>
                          <a:ea typeface="Proxima Nova"/>
                          <a:cs typeface="Proxima Nova"/>
                          <a:sym typeface="Proxima Nova"/>
                        </a:rPr>
                        <a:t>Weight</a:t>
                      </a:r>
                      <a:endParaRPr sz="1000"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b="1">
                          <a:latin typeface="Proxima Nova"/>
                          <a:ea typeface="Proxima Nova"/>
                          <a:cs typeface="Proxima Nova"/>
                          <a:sym typeface="Proxima Nova"/>
                        </a:rPr>
                        <a:t>Snap Switch</a:t>
                      </a:r>
                      <a:endParaRPr sz="1000" b="1">
                        <a:latin typeface="Proxima Nova"/>
                        <a:ea typeface="Proxima Nova"/>
                        <a:cs typeface="Proxima Nova"/>
                        <a:sym typeface="Proxima Nova"/>
                      </a:endParaRPr>
                    </a:p>
                  </a:txBody>
                  <a:tcPr marL="91425" marR="91425" marT="91425" marB="91425">
                    <a:solidFill>
                      <a:srgbClr val="D9D9D9"/>
                    </a:solidFill>
                  </a:tcPr>
                </a:tc>
                <a:tc>
                  <a:txBody>
                    <a:bodyPr/>
                    <a:lstStyle/>
                    <a:p>
                      <a:pPr marL="0" lvl="0" indent="0" algn="l" rtl="0">
                        <a:spcBef>
                          <a:spcPts val="0"/>
                        </a:spcBef>
                        <a:spcAft>
                          <a:spcPts val="0"/>
                        </a:spcAft>
                        <a:buNone/>
                      </a:pPr>
                      <a:r>
                        <a:rPr lang="en" sz="1000" b="1">
                          <a:latin typeface="Proxima Nova"/>
                          <a:ea typeface="Proxima Nova"/>
                          <a:cs typeface="Proxima Nova"/>
                          <a:sym typeface="Proxima Nova"/>
                        </a:rPr>
                        <a:t>IR Sensor</a:t>
                      </a:r>
                      <a:endParaRPr sz="1000" b="1">
                        <a:latin typeface="Proxima Nova"/>
                        <a:ea typeface="Proxima Nova"/>
                        <a:cs typeface="Proxima Nova"/>
                        <a:sym typeface="Proxima Nova"/>
                      </a:endParaRPr>
                    </a:p>
                  </a:txBody>
                  <a:tcPr marL="91425" marR="91425" marT="91425" marB="91425">
                    <a:solidFill>
                      <a:srgbClr val="D9D9D9"/>
                    </a:solidFill>
                  </a:tcPr>
                </a:tc>
                <a:tc>
                  <a:txBody>
                    <a:bodyPr/>
                    <a:lstStyle/>
                    <a:p>
                      <a:pPr marL="0" lvl="0" indent="0" algn="l" rtl="0">
                        <a:spcBef>
                          <a:spcPts val="0"/>
                        </a:spcBef>
                        <a:spcAft>
                          <a:spcPts val="0"/>
                        </a:spcAft>
                        <a:buNone/>
                      </a:pPr>
                      <a:r>
                        <a:rPr lang="en" sz="1000" b="1">
                          <a:latin typeface="Proxima Nova"/>
                          <a:ea typeface="Proxima Nova"/>
                          <a:cs typeface="Proxima Nova"/>
                          <a:sym typeface="Proxima Nova"/>
                        </a:rPr>
                        <a:t>Optical Encoder</a:t>
                      </a:r>
                      <a:endParaRPr sz="1000" b="1">
                        <a:latin typeface="Proxima Nova"/>
                        <a:ea typeface="Proxima Nova"/>
                        <a:cs typeface="Proxima Nova"/>
                        <a:sym typeface="Proxima Nova"/>
                      </a:endParaRPr>
                    </a:p>
                  </a:txBody>
                  <a:tcPr marL="91425" marR="91425" marT="91425" marB="91425">
                    <a:solidFill>
                      <a:srgbClr val="D9D9D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latin typeface="Proxima Nova"/>
                          <a:ea typeface="Proxima Nova"/>
                          <a:cs typeface="Proxima Nova"/>
                          <a:sym typeface="Proxima Nova"/>
                        </a:rPr>
                        <a:t>Mechanical Complexity (0-5)</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30%</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2</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5</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3</a:t>
                      </a:r>
                      <a:endParaRPr sz="10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a:latin typeface="Proxima Nova"/>
                          <a:ea typeface="Proxima Nova"/>
                          <a:cs typeface="Proxima Nova"/>
                          <a:sym typeface="Proxima Nova"/>
                        </a:rPr>
                        <a:t>Redundancy Opportunity (0-1)</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10%</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0</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1</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1</a:t>
                      </a:r>
                      <a:endParaRPr sz="10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a:latin typeface="Proxima Nova"/>
                          <a:ea typeface="Proxima Nova"/>
                          <a:cs typeface="Proxima Nova"/>
                          <a:sym typeface="Proxima Nova"/>
                        </a:rPr>
                        <a:t>Software Complexity (0-5)</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10%</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5</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5</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3</a:t>
                      </a:r>
                      <a:endParaRPr sz="10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000">
                          <a:latin typeface="Proxima Nova"/>
                          <a:ea typeface="Proxima Nova"/>
                          <a:cs typeface="Proxima Nova"/>
                          <a:sym typeface="Proxima Nova"/>
                        </a:rPr>
                        <a:t>Power Draw (0-5)</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10%</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5</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3</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4</a:t>
                      </a:r>
                      <a:endParaRPr sz="10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000">
                          <a:latin typeface="Proxima Nova"/>
                          <a:ea typeface="Proxima Nova"/>
                          <a:cs typeface="Proxima Nova"/>
                          <a:sym typeface="Proxima Nova"/>
                        </a:rPr>
                        <a:t>Size (0-5)</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40%</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1</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5</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4</a:t>
                      </a:r>
                      <a:endParaRPr sz="10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000" b="1">
                          <a:latin typeface="Proxima Nova"/>
                          <a:ea typeface="Proxima Nova"/>
                          <a:cs typeface="Proxima Nova"/>
                          <a:sym typeface="Proxima Nova"/>
                        </a:rPr>
                        <a:t>Total</a:t>
                      </a:r>
                      <a:endParaRPr sz="1000"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100%</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40%</a:t>
                      </a:r>
                      <a:endParaRPr sz="10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000">
                          <a:latin typeface="Proxima Nova"/>
                          <a:ea typeface="Proxima Nova"/>
                          <a:cs typeface="Proxima Nova"/>
                          <a:sym typeface="Proxima Nova"/>
                        </a:rPr>
                        <a:t>96%</a:t>
                      </a:r>
                      <a:endParaRPr sz="1000">
                        <a:latin typeface="Proxima Nova"/>
                        <a:ea typeface="Proxima Nova"/>
                        <a:cs typeface="Proxima Nova"/>
                        <a:sym typeface="Proxima Nova"/>
                      </a:endParaRPr>
                    </a:p>
                  </a:txBody>
                  <a:tcPr marL="91425" marR="91425" marT="91425" marB="91425">
                    <a:solidFill>
                      <a:srgbClr val="59FF00">
                        <a:alpha val="71910"/>
                      </a:srgbClr>
                    </a:solidFill>
                  </a:tcPr>
                </a:tc>
                <a:tc>
                  <a:txBody>
                    <a:bodyPr/>
                    <a:lstStyle/>
                    <a:p>
                      <a:pPr marL="0" lvl="0" indent="0" algn="l" rtl="0">
                        <a:spcBef>
                          <a:spcPts val="0"/>
                        </a:spcBef>
                        <a:spcAft>
                          <a:spcPts val="0"/>
                        </a:spcAft>
                        <a:buNone/>
                      </a:pPr>
                      <a:r>
                        <a:rPr lang="en" sz="1000">
                          <a:latin typeface="Proxima Nova"/>
                          <a:ea typeface="Proxima Nova"/>
                          <a:cs typeface="Proxima Nova"/>
                          <a:sym typeface="Proxima Nova"/>
                        </a:rPr>
                        <a:t>74%</a:t>
                      </a:r>
                      <a:endParaRPr sz="10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6"/>
                  </a:ext>
                </a:extLst>
              </a:tr>
            </a:tbl>
          </a:graphicData>
        </a:graphic>
      </p:graphicFrame>
      <p:sp>
        <p:nvSpPr>
          <p:cNvPr id="2188" name="Google Shape;2188;p70"/>
          <p:cNvSpPr txBox="1"/>
          <p:nvPr/>
        </p:nvSpPr>
        <p:spPr>
          <a:xfrm>
            <a:off x="0" y="1145325"/>
            <a:ext cx="3459900" cy="21795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595959"/>
              </a:buClr>
              <a:buSzPts val="1200"/>
              <a:buFont typeface="Proxima Nova"/>
              <a:buChar char="●"/>
            </a:pPr>
            <a:r>
              <a:rPr lang="en" sz="1200">
                <a:solidFill>
                  <a:srgbClr val="595959"/>
                </a:solidFill>
                <a:latin typeface="Proxima Nova"/>
                <a:ea typeface="Proxima Nova"/>
                <a:cs typeface="Proxima Nova"/>
                <a:sym typeface="Proxima Nova"/>
              </a:rPr>
              <a:t>During MSR a valid point was brought up as to why an encoder was not considered to count rotations. </a:t>
            </a:r>
            <a:endParaRPr sz="1200">
              <a:solidFill>
                <a:srgbClr val="595959"/>
              </a:solidFill>
              <a:latin typeface="Proxima Nova"/>
              <a:ea typeface="Proxima Nova"/>
              <a:cs typeface="Proxima Nova"/>
              <a:sym typeface="Proxima Nova"/>
            </a:endParaRPr>
          </a:p>
          <a:p>
            <a:pPr marL="914400" lvl="1" indent="-304800" algn="l" rtl="0">
              <a:lnSpc>
                <a:spcPct val="115000"/>
              </a:lnSpc>
              <a:spcBef>
                <a:spcPts val="0"/>
              </a:spcBef>
              <a:spcAft>
                <a:spcPts val="0"/>
              </a:spcAft>
              <a:buClr>
                <a:srgbClr val="595959"/>
              </a:buClr>
              <a:buSzPts val="1200"/>
              <a:buFont typeface="Proxima Nova"/>
              <a:buChar char="○"/>
            </a:pPr>
            <a:r>
              <a:rPr lang="en" sz="1200">
                <a:solidFill>
                  <a:srgbClr val="595959"/>
                </a:solidFill>
                <a:latin typeface="Proxima Nova"/>
                <a:ea typeface="Proxima Nova"/>
                <a:cs typeface="Proxima Nova"/>
                <a:sym typeface="Proxima Nova"/>
              </a:rPr>
              <a:t>A viable option given manufacturing timeline and space available</a:t>
            </a:r>
            <a:endParaRPr sz="1200">
              <a:solidFill>
                <a:srgbClr val="595959"/>
              </a:solidFill>
              <a:latin typeface="Proxima Nova"/>
              <a:ea typeface="Proxima Nova"/>
              <a:cs typeface="Proxima Nova"/>
              <a:sym typeface="Proxima Nova"/>
            </a:endParaRPr>
          </a:p>
          <a:p>
            <a:pPr marL="457200" lvl="0" indent="-304800" algn="l" rtl="0">
              <a:lnSpc>
                <a:spcPct val="115000"/>
              </a:lnSpc>
              <a:spcBef>
                <a:spcPts val="0"/>
              </a:spcBef>
              <a:spcAft>
                <a:spcPts val="0"/>
              </a:spcAft>
              <a:buClr>
                <a:srgbClr val="595959"/>
              </a:buClr>
              <a:buSzPts val="1200"/>
              <a:buFont typeface="Proxima Nova"/>
              <a:buChar char="●"/>
            </a:pPr>
            <a:r>
              <a:rPr lang="en" sz="1200">
                <a:solidFill>
                  <a:srgbClr val="595959"/>
                </a:solidFill>
                <a:latin typeface="Proxima Nova"/>
                <a:ea typeface="Proxima Nova"/>
                <a:cs typeface="Proxima Nova"/>
                <a:sym typeface="Proxima Nova"/>
              </a:rPr>
              <a:t>A trade study was performed against the current baseline design option and optical encoder based options</a:t>
            </a:r>
            <a:endParaRPr sz="1200">
              <a:solidFill>
                <a:srgbClr val="595959"/>
              </a:solidFill>
              <a:latin typeface="Proxima Nova"/>
              <a:ea typeface="Proxima Nova"/>
              <a:cs typeface="Proxima Nova"/>
              <a:sym typeface="Proxima Nova"/>
            </a:endParaRPr>
          </a:p>
        </p:txBody>
      </p:sp>
      <p:pic>
        <p:nvPicPr>
          <p:cNvPr id="2189" name="Google Shape;2189;p7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971600" y="3738963"/>
            <a:ext cx="873925" cy="873925"/>
          </a:xfrm>
          <a:prstGeom prst="rect">
            <a:avLst/>
          </a:prstGeom>
          <a:noFill/>
          <a:ln>
            <a:noFill/>
          </a:ln>
        </p:spPr>
      </p:pic>
      <p:pic>
        <p:nvPicPr>
          <p:cNvPr id="2190" name="Google Shape;2190;p7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80950" y="3738963"/>
            <a:ext cx="873925" cy="873925"/>
          </a:xfrm>
          <a:prstGeom prst="rect">
            <a:avLst/>
          </a:prstGeom>
          <a:noFill/>
          <a:ln>
            <a:noFill/>
          </a:ln>
        </p:spPr>
      </p:pic>
      <p:pic>
        <p:nvPicPr>
          <p:cNvPr id="2191" name="Google Shape;2191;p7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5919498" y="3738975"/>
            <a:ext cx="834268" cy="8739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sp>
        <p:nvSpPr>
          <p:cNvPr id="2196" name="Google Shape;2196;p71"/>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1"/>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1"/>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1"/>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1"/>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201" name="Google Shape;2201;p71"/>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202" name="Google Shape;2202;p71"/>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2203" name="Google Shape;2203;p71"/>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1"/>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1"/>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sp>
        <p:nvSpPr>
          <p:cNvPr id="2206" name="Google Shape;2206;p7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pic>
        <p:nvPicPr>
          <p:cNvPr id="2207" name="Google Shape;2207;p71"/>
          <p:cNvPicPr preferRelativeResize="0"/>
          <p:nvPr/>
        </p:nvPicPr>
        <p:blipFill>
          <a:blip r:embed="rId3">
            <a:alphaModFix/>
          </a:blip>
          <a:stretch>
            <a:fillRect/>
          </a:stretch>
        </p:blipFill>
        <p:spPr>
          <a:xfrm>
            <a:off x="152400" y="152400"/>
            <a:ext cx="7595130" cy="44787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2212" name="Google Shape;2212;p72"/>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2"/>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2"/>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2"/>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2"/>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217" name="Google Shape;2217;p72"/>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218" name="Google Shape;2218;p72"/>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2219" name="Google Shape;2219;p72"/>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2"/>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2"/>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sp>
        <p:nvSpPr>
          <p:cNvPr id="2222" name="Google Shape;2222;p7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pic>
        <p:nvPicPr>
          <p:cNvPr id="2223" name="Google Shape;2223;p72"/>
          <p:cNvPicPr preferRelativeResize="0"/>
          <p:nvPr/>
        </p:nvPicPr>
        <p:blipFill>
          <a:blip r:embed="rId3">
            <a:alphaModFix/>
          </a:blip>
          <a:stretch>
            <a:fillRect/>
          </a:stretch>
        </p:blipFill>
        <p:spPr>
          <a:xfrm>
            <a:off x="152400" y="420700"/>
            <a:ext cx="8839202" cy="3195154"/>
          </a:xfrm>
          <a:prstGeom prst="rect">
            <a:avLst/>
          </a:prstGeom>
          <a:noFill/>
          <a:ln>
            <a:noFill/>
          </a:ln>
        </p:spPr>
      </p:pic>
      <p:pic>
        <p:nvPicPr>
          <p:cNvPr id="2224" name="Google Shape;2224;p72"/>
          <p:cNvPicPr preferRelativeResize="0"/>
          <p:nvPr/>
        </p:nvPicPr>
        <p:blipFill>
          <a:blip r:embed="rId4">
            <a:alphaModFix/>
          </a:blip>
          <a:stretch>
            <a:fillRect/>
          </a:stretch>
        </p:blipFill>
        <p:spPr>
          <a:xfrm>
            <a:off x="152400" y="228600"/>
            <a:ext cx="8839201" cy="26829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73"/>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3"/>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3"/>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3"/>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3"/>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234" name="Google Shape;2234;p73"/>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235" name="Google Shape;2235;p73"/>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2236" name="Google Shape;2236;p73"/>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3"/>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3"/>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sp>
        <p:nvSpPr>
          <p:cNvPr id="2239" name="Google Shape;2239;p7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pic>
        <p:nvPicPr>
          <p:cNvPr id="2240" name="Google Shape;2240;p73"/>
          <p:cNvPicPr preferRelativeResize="0"/>
          <p:nvPr/>
        </p:nvPicPr>
        <p:blipFill>
          <a:blip r:embed="rId3">
            <a:alphaModFix/>
          </a:blip>
          <a:stretch>
            <a:fillRect/>
          </a:stretch>
        </p:blipFill>
        <p:spPr>
          <a:xfrm>
            <a:off x="3222525" y="130975"/>
            <a:ext cx="5372768" cy="4478699"/>
          </a:xfrm>
          <a:prstGeom prst="rect">
            <a:avLst/>
          </a:prstGeom>
          <a:noFill/>
          <a:ln>
            <a:noFill/>
          </a:ln>
        </p:spPr>
      </p:pic>
      <p:sp>
        <p:nvSpPr>
          <p:cNvPr id="2241" name="Google Shape;2241;p73"/>
          <p:cNvSpPr txBox="1"/>
          <p:nvPr/>
        </p:nvSpPr>
        <p:spPr>
          <a:xfrm>
            <a:off x="105000" y="66300"/>
            <a:ext cx="37884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GEVS Standard</a:t>
            </a:r>
            <a:endParaRPr sz="2800">
              <a:latin typeface="Proxima Nova"/>
              <a:ea typeface="Proxima Nova"/>
              <a:cs typeface="Proxima Nova"/>
              <a:sym typeface="Proxima Nov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2246" name="Google Shape;2246;p74"/>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251" name="Google Shape;2251;p74"/>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252" name="Google Shape;2252;p74"/>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grpSp>
        <p:nvGrpSpPr>
          <p:cNvPr id="2253" name="Google Shape;2253;p74"/>
          <p:cNvGrpSpPr/>
          <p:nvPr/>
        </p:nvGrpSpPr>
        <p:grpSpPr>
          <a:xfrm>
            <a:off x="2885775" y="4783500"/>
            <a:ext cx="3372438" cy="436200"/>
            <a:chOff x="2885775" y="4783500"/>
            <a:chExt cx="3372438" cy="436200"/>
          </a:xfrm>
        </p:grpSpPr>
        <p:sp>
          <p:nvSpPr>
            <p:cNvPr id="2254" name="Google Shape;2254;p74"/>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4"/>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4"/>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grpSp>
      <p:sp>
        <p:nvSpPr>
          <p:cNvPr id="2257" name="Google Shape;2257;p7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2258" name="Google Shape;2258;p74"/>
          <p:cNvSpPr txBox="1">
            <a:spLocks noGrp="1"/>
          </p:cNvSpPr>
          <p:nvPr>
            <p:ph type="title"/>
          </p:nvPr>
        </p:nvSpPr>
        <p:spPr>
          <a:xfrm>
            <a:off x="225025" y="52775"/>
            <a:ext cx="648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Proxima Nova"/>
                <a:ea typeface="Proxima Nova"/>
                <a:cs typeface="Proxima Nova"/>
                <a:sym typeface="Proxima Nova"/>
              </a:rPr>
              <a:t>Software FBD</a:t>
            </a:r>
            <a:endParaRPr>
              <a:solidFill>
                <a:srgbClr val="000000"/>
              </a:solidFill>
              <a:latin typeface="Proxima Nova"/>
              <a:ea typeface="Proxima Nova"/>
              <a:cs typeface="Proxima Nova"/>
              <a:sym typeface="Proxima Nova"/>
            </a:endParaRPr>
          </a:p>
        </p:txBody>
      </p:sp>
      <p:sp>
        <p:nvSpPr>
          <p:cNvPr id="2259" name="Google Shape;2259;p74"/>
          <p:cNvSpPr/>
          <p:nvPr/>
        </p:nvSpPr>
        <p:spPr>
          <a:xfrm>
            <a:off x="301225" y="701675"/>
            <a:ext cx="1245600" cy="1181100"/>
          </a:xfrm>
          <a:prstGeom prst="roundRect">
            <a:avLst>
              <a:gd name="adj" fmla="val 16667"/>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MATLAB App</a:t>
            </a:r>
            <a:endParaRPr/>
          </a:p>
        </p:txBody>
      </p:sp>
      <p:sp>
        <p:nvSpPr>
          <p:cNvPr id="2260" name="Google Shape;2260;p74"/>
          <p:cNvSpPr/>
          <p:nvPr/>
        </p:nvSpPr>
        <p:spPr>
          <a:xfrm>
            <a:off x="301225" y="2737663"/>
            <a:ext cx="1245600" cy="1181100"/>
          </a:xfrm>
          <a:prstGeom prst="roundRect">
            <a:avLst>
              <a:gd name="adj" fmla="val 16667"/>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Arduino Code</a:t>
            </a:r>
            <a:endParaRPr/>
          </a:p>
        </p:txBody>
      </p:sp>
      <p:sp>
        <p:nvSpPr>
          <p:cNvPr id="2261" name="Google Shape;2261;p74"/>
          <p:cNvSpPr/>
          <p:nvPr/>
        </p:nvSpPr>
        <p:spPr>
          <a:xfrm>
            <a:off x="2426875" y="701675"/>
            <a:ext cx="1245600" cy="789300"/>
          </a:xfrm>
          <a:prstGeom prst="roundRect">
            <a:avLst>
              <a:gd name="adj" fmla="val 16667"/>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Sense Temp</a:t>
            </a:r>
            <a:endParaRPr/>
          </a:p>
        </p:txBody>
      </p:sp>
      <p:sp>
        <p:nvSpPr>
          <p:cNvPr id="2262" name="Google Shape;2262;p74"/>
          <p:cNvSpPr/>
          <p:nvPr/>
        </p:nvSpPr>
        <p:spPr>
          <a:xfrm>
            <a:off x="2426875" y="3824925"/>
            <a:ext cx="1245600" cy="789300"/>
          </a:xfrm>
          <a:prstGeom prst="roundRect">
            <a:avLst>
              <a:gd name="adj" fmla="val 16667"/>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Arm Relay</a:t>
            </a:r>
            <a:endParaRPr/>
          </a:p>
        </p:txBody>
      </p:sp>
      <p:sp>
        <p:nvSpPr>
          <p:cNvPr id="2263" name="Google Shape;2263;p74"/>
          <p:cNvSpPr/>
          <p:nvPr/>
        </p:nvSpPr>
        <p:spPr>
          <a:xfrm>
            <a:off x="3417475" y="2263300"/>
            <a:ext cx="1245600" cy="789300"/>
          </a:xfrm>
          <a:prstGeom prst="roundRect">
            <a:avLst>
              <a:gd name="adj" fmla="val 16667"/>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Deploy Boom</a:t>
            </a:r>
            <a:endParaRPr/>
          </a:p>
        </p:txBody>
      </p:sp>
      <p:sp>
        <p:nvSpPr>
          <p:cNvPr id="2264" name="Google Shape;2264;p74"/>
          <p:cNvSpPr/>
          <p:nvPr/>
        </p:nvSpPr>
        <p:spPr>
          <a:xfrm>
            <a:off x="5009725" y="345400"/>
            <a:ext cx="1245600" cy="720600"/>
          </a:xfrm>
          <a:prstGeom prst="roundRect">
            <a:avLst>
              <a:gd name="adj" fmla="val 16667"/>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Confirm Temp</a:t>
            </a:r>
            <a:endParaRPr/>
          </a:p>
        </p:txBody>
      </p:sp>
      <p:sp>
        <p:nvSpPr>
          <p:cNvPr id="2265" name="Google Shape;2265;p74"/>
          <p:cNvSpPr/>
          <p:nvPr/>
        </p:nvSpPr>
        <p:spPr>
          <a:xfrm>
            <a:off x="5009725" y="1390775"/>
            <a:ext cx="1245600" cy="720600"/>
          </a:xfrm>
          <a:prstGeom prst="roundRect">
            <a:avLst>
              <a:gd name="adj" fmla="val 16667"/>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Confirm Relay Arming</a:t>
            </a:r>
            <a:endParaRPr/>
          </a:p>
        </p:txBody>
      </p:sp>
      <p:sp>
        <p:nvSpPr>
          <p:cNvPr id="2266" name="Google Shape;2266;p74"/>
          <p:cNvSpPr/>
          <p:nvPr/>
        </p:nvSpPr>
        <p:spPr>
          <a:xfrm>
            <a:off x="5009725" y="2436150"/>
            <a:ext cx="1245600" cy="720600"/>
          </a:xfrm>
          <a:prstGeom prst="roundRect">
            <a:avLst>
              <a:gd name="adj" fmla="val 16667"/>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Power IR LED</a:t>
            </a:r>
            <a:endParaRPr/>
          </a:p>
        </p:txBody>
      </p:sp>
      <p:sp>
        <p:nvSpPr>
          <p:cNvPr id="2267" name="Google Shape;2267;p74"/>
          <p:cNvSpPr/>
          <p:nvPr/>
        </p:nvSpPr>
        <p:spPr>
          <a:xfrm>
            <a:off x="5009725" y="3481513"/>
            <a:ext cx="1245600" cy="720600"/>
          </a:xfrm>
          <a:prstGeom prst="roundRect">
            <a:avLst>
              <a:gd name="adj" fmla="val 16667"/>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Close Relay</a:t>
            </a:r>
            <a:endParaRPr/>
          </a:p>
        </p:txBody>
      </p:sp>
      <p:sp>
        <p:nvSpPr>
          <p:cNvPr id="2268" name="Google Shape;2268;p74"/>
          <p:cNvSpPr/>
          <p:nvPr/>
        </p:nvSpPr>
        <p:spPr>
          <a:xfrm>
            <a:off x="7065225" y="740600"/>
            <a:ext cx="1245600" cy="720600"/>
          </a:xfrm>
          <a:prstGeom prst="roundRect">
            <a:avLst>
              <a:gd name="adj" fmla="val 16667"/>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Detect Spool Revolutions</a:t>
            </a:r>
            <a:endParaRPr/>
          </a:p>
        </p:txBody>
      </p:sp>
      <p:sp>
        <p:nvSpPr>
          <p:cNvPr id="2269" name="Google Shape;2269;p74"/>
          <p:cNvSpPr/>
          <p:nvPr/>
        </p:nvSpPr>
        <p:spPr>
          <a:xfrm>
            <a:off x="7065225" y="1851925"/>
            <a:ext cx="1245600" cy="720600"/>
          </a:xfrm>
          <a:prstGeom prst="roundRect">
            <a:avLst>
              <a:gd name="adj" fmla="val 16667"/>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Open Relay</a:t>
            </a:r>
            <a:endParaRPr/>
          </a:p>
        </p:txBody>
      </p:sp>
      <p:sp>
        <p:nvSpPr>
          <p:cNvPr id="2270" name="Google Shape;2270;p74"/>
          <p:cNvSpPr/>
          <p:nvPr/>
        </p:nvSpPr>
        <p:spPr>
          <a:xfrm>
            <a:off x="7065225" y="2963250"/>
            <a:ext cx="1245600" cy="720600"/>
          </a:xfrm>
          <a:prstGeom prst="roundRect">
            <a:avLst>
              <a:gd name="adj" fmla="val 16667"/>
            </a:avLst>
          </a:prstGeom>
          <a:solidFill>
            <a:srgbClr val="CFB87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Report Deployment State</a:t>
            </a:r>
            <a:endParaRPr/>
          </a:p>
        </p:txBody>
      </p:sp>
      <p:cxnSp>
        <p:nvCxnSpPr>
          <p:cNvPr id="2271" name="Google Shape;2271;p74"/>
          <p:cNvCxnSpPr>
            <a:stCxn id="2259" idx="2"/>
            <a:endCxn id="2260" idx="0"/>
          </p:cNvCxnSpPr>
          <p:nvPr/>
        </p:nvCxnSpPr>
        <p:spPr>
          <a:xfrm>
            <a:off x="924025" y="1882775"/>
            <a:ext cx="0" cy="855000"/>
          </a:xfrm>
          <a:prstGeom prst="straightConnector1">
            <a:avLst/>
          </a:prstGeom>
          <a:noFill/>
          <a:ln w="28575" cap="flat" cmpd="sng">
            <a:solidFill>
              <a:schemeClr val="dk2"/>
            </a:solidFill>
            <a:prstDash val="solid"/>
            <a:round/>
            <a:headEnd type="triangle" w="med" len="med"/>
            <a:tailEnd type="triangle" w="med" len="med"/>
          </a:ln>
        </p:spPr>
      </p:cxnSp>
      <p:cxnSp>
        <p:nvCxnSpPr>
          <p:cNvPr id="2272" name="Google Shape;2272;p74"/>
          <p:cNvCxnSpPr>
            <a:stCxn id="2260" idx="3"/>
            <a:endCxn id="2261" idx="1"/>
          </p:cNvCxnSpPr>
          <p:nvPr/>
        </p:nvCxnSpPr>
        <p:spPr>
          <a:xfrm rot="10800000" flipH="1">
            <a:off x="1546825" y="1096213"/>
            <a:ext cx="880200" cy="2232000"/>
          </a:xfrm>
          <a:prstGeom prst="bentConnector3">
            <a:avLst>
              <a:gd name="adj1" fmla="val 50009"/>
            </a:avLst>
          </a:prstGeom>
          <a:noFill/>
          <a:ln w="28575" cap="flat" cmpd="sng">
            <a:solidFill>
              <a:schemeClr val="dk2"/>
            </a:solidFill>
            <a:prstDash val="solid"/>
            <a:round/>
            <a:headEnd type="triangle" w="med" len="med"/>
            <a:tailEnd type="triangle" w="med" len="med"/>
          </a:ln>
        </p:spPr>
      </p:cxnSp>
      <p:cxnSp>
        <p:nvCxnSpPr>
          <p:cNvPr id="2273" name="Google Shape;2273;p74"/>
          <p:cNvCxnSpPr>
            <a:stCxn id="2260" idx="3"/>
            <a:endCxn id="2263" idx="1"/>
          </p:cNvCxnSpPr>
          <p:nvPr/>
        </p:nvCxnSpPr>
        <p:spPr>
          <a:xfrm rot="10800000" flipH="1">
            <a:off x="1546825" y="2658013"/>
            <a:ext cx="1870800" cy="670200"/>
          </a:xfrm>
          <a:prstGeom prst="bentConnector3">
            <a:avLst>
              <a:gd name="adj1" fmla="val 23503"/>
            </a:avLst>
          </a:prstGeom>
          <a:noFill/>
          <a:ln w="28575" cap="flat" cmpd="sng">
            <a:solidFill>
              <a:schemeClr val="dk2"/>
            </a:solidFill>
            <a:prstDash val="solid"/>
            <a:round/>
            <a:headEnd type="triangle" w="med" len="med"/>
            <a:tailEnd type="triangle" w="med" len="med"/>
          </a:ln>
        </p:spPr>
      </p:cxnSp>
      <p:cxnSp>
        <p:nvCxnSpPr>
          <p:cNvPr id="2274" name="Google Shape;2274;p74"/>
          <p:cNvCxnSpPr>
            <a:stCxn id="2260" idx="3"/>
            <a:endCxn id="2262" idx="1"/>
          </p:cNvCxnSpPr>
          <p:nvPr/>
        </p:nvCxnSpPr>
        <p:spPr>
          <a:xfrm>
            <a:off x="1546825" y="3328213"/>
            <a:ext cx="880200" cy="891300"/>
          </a:xfrm>
          <a:prstGeom prst="bentConnector3">
            <a:avLst>
              <a:gd name="adj1" fmla="val 50009"/>
            </a:avLst>
          </a:prstGeom>
          <a:noFill/>
          <a:ln w="28575" cap="flat" cmpd="sng">
            <a:solidFill>
              <a:schemeClr val="dk2"/>
            </a:solidFill>
            <a:prstDash val="solid"/>
            <a:round/>
            <a:headEnd type="triangle" w="med" len="med"/>
            <a:tailEnd type="triangle" w="med" len="med"/>
          </a:ln>
        </p:spPr>
      </p:cxnSp>
      <p:cxnSp>
        <p:nvCxnSpPr>
          <p:cNvPr id="2275" name="Google Shape;2275;p74"/>
          <p:cNvCxnSpPr>
            <a:stCxn id="2263" idx="0"/>
            <a:endCxn id="2264" idx="0"/>
          </p:cNvCxnSpPr>
          <p:nvPr/>
        </p:nvCxnSpPr>
        <p:spPr>
          <a:xfrm rot="-5400000">
            <a:off x="3877525" y="508150"/>
            <a:ext cx="1917900" cy="1592400"/>
          </a:xfrm>
          <a:prstGeom prst="bentConnector3">
            <a:avLst>
              <a:gd name="adj1" fmla="val 112416"/>
            </a:avLst>
          </a:prstGeom>
          <a:noFill/>
          <a:ln w="28575" cap="flat" cmpd="sng">
            <a:solidFill>
              <a:schemeClr val="dk2"/>
            </a:solidFill>
            <a:prstDash val="solid"/>
            <a:round/>
            <a:headEnd type="none" w="med" len="med"/>
            <a:tailEnd type="triangle" w="med" len="med"/>
          </a:ln>
        </p:spPr>
      </p:cxnSp>
      <p:cxnSp>
        <p:nvCxnSpPr>
          <p:cNvPr id="2276" name="Google Shape;2276;p74"/>
          <p:cNvCxnSpPr>
            <a:stCxn id="2267" idx="2"/>
            <a:endCxn id="2268" idx="0"/>
          </p:cNvCxnSpPr>
          <p:nvPr/>
        </p:nvCxnSpPr>
        <p:spPr>
          <a:xfrm rot="-5400000">
            <a:off x="4929625" y="1443613"/>
            <a:ext cx="3461400" cy="2055600"/>
          </a:xfrm>
          <a:prstGeom prst="bentConnector5">
            <a:avLst>
              <a:gd name="adj1" fmla="val -6879"/>
              <a:gd name="adj2" fmla="val 49998"/>
              <a:gd name="adj3" fmla="val 106883"/>
            </a:avLst>
          </a:prstGeom>
          <a:noFill/>
          <a:ln w="28575" cap="flat" cmpd="sng">
            <a:solidFill>
              <a:schemeClr val="dk2"/>
            </a:solidFill>
            <a:prstDash val="solid"/>
            <a:round/>
            <a:headEnd type="none" w="med" len="med"/>
            <a:tailEnd type="triangle" w="med" len="med"/>
          </a:ln>
        </p:spPr>
      </p:cxnSp>
      <p:cxnSp>
        <p:nvCxnSpPr>
          <p:cNvPr id="2277" name="Google Shape;2277;p74"/>
          <p:cNvCxnSpPr>
            <a:stCxn id="2270" idx="2"/>
            <a:endCxn id="2263" idx="2"/>
          </p:cNvCxnSpPr>
          <p:nvPr/>
        </p:nvCxnSpPr>
        <p:spPr>
          <a:xfrm rot="5400000" flipH="1">
            <a:off x="5548575" y="1544400"/>
            <a:ext cx="631200" cy="3647700"/>
          </a:xfrm>
          <a:prstGeom prst="bentConnector3">
            <a:avLst>
              <a:gd name="adj1" fmla="val -146190"/>
            </a:avLst>
          </a:prstGeom>
          <a:noFill/>
          <a:ln w="28575" cap="flat" cmpd="sng">
            <a:solidFill>
              <a:schemeClr val="dk2"/>
            </a:solidFill>
            <a:prstDash val="solid"/>
            <a:round/>
            <a:headEnd type="none" w="med" len="med"/>
            <a:tailEnd type="triangle" w="med" len="med"/>
          </a:ln>
        </p:spPr>
      </p:cxnSp>
      <p:cxnSp>
        <p:nvCxnSpPr>
          <p:cNvPr id="2278" name="Google Shape;2278;p74"/>
          <p:cNvCxnSpPr>
            <a:stCxn id="2264" idx="2"/>
            <a:endCxn id="2265" idx="0"/>
          </p:cNvCxnSpPr>
          <p:nvPr/>
        </p:nvCxnSpPr>
        <p:spPr>
          <a:xfrm>
            <a:off x="5632525" y="1066000"/>
            <a:ext cx="0" cy="324900"/>
          </a:xfrm>
          <a:prstGeom prst="straightConnector1">
            <a:avLst/>
          </a:prstGeom>
          <a:noFill/>
          <a:ln w="28575" cap="flat" cmpd="sng">
            <a:solidFill>
              <a:schemeClr val="dk2"/>
            </a:solidFill>
            <a:prstDash val="solid"/>
            <a:round/>
            <a:headEnd type="none" w="med" len="med"/>
            <a:tailEnd type="triangle" w="med" len="med"/>
          </a:ln>
        </p:spPr>
      </p:cxnSp>
      <p:cxnSp>
        <p:nvCxnSpPr>
          <p:cNvPr id="2279" name="Google Shape;2279;p74"/>
          <p:cNvCxnSpPr>
            <a:stCxn id="2265" idx="2"/>
            <a:endCxn id="2266" idx="0"/>
          </p:cNvCxnSpPr>
          <p:nvPr/>
        </p:nvCxnSpPr>
        <p:spPr>
          <a:xfrm>
            <a:off x="5632525" y="2111375"/>
            <a:ext cx="0" cy="324900"/>
          </a:xfrm>
          <a:prstGeom prst="straightConnector1">
            <a:avLst/>
          </a:prstGeom>
          <a:noFill/>
          <a:ln w="28575" cap="flat" cmpd="sng">
            <a:solidFill>
              <a:schemeClr val="dk2"/>
            </a:solidFill>
            <a:prstDash val="solid"/>
            <a:round/>
            <a:headEnd type="none" w="med" len="med"/>
            <a:tailEnd type="triangle" w="med" len="med"/>
          </a:ln>
        </p:spPr>
      </p:cxnSp>
      <p:cxnSp>
        <p:nvCxnSpPr>
          <p:cNvPr id="2280" name="Google Shape;2280;p74"/>
          <p:cNvCxnSpPr>
            <a:stCxn id="2266" idx="2"/>
            <a:endCxn id="2267" idx="0"/>
          </p:cNvCxnSpPr>
          <p:nvPr/>
        </p:nvCxnSpPr>
        <p:spPr>
          <a:xfrm>
            <a:off x="5632525" y="3156750"/>
            <a:ext cx="0" cy="324900"/>
          </a:xfrm>
          <a:prstGeom prst="straightConnector1">
            <a:avLst/>
          </a:prstGeom>
          <a:noFill/>
          <a:ln w="28575" cap="flat" cmpd="sng">
            <a:solidFill>
              <a:schemeClr val="dk2"/>
            </a:solidFill>
            <a:prstDash val="solid"/>
            <a:round/>
            <a:headEnd type="none" w="med" len="med"/>
            <a:tailEnd type="triangle" w="med" len="med"/>
          </a:ln>
        </p:spPr>
      </p:cxnSp>
      <p:cxnSp>
        <p:nvCxnSpPr>
          <p:cNvPr id="2281" name="Google Shape;2281;p74"/>
          <p:cNvCxnSpPr>
            <a:stCxn id="2268" idx="2"/>
            <a:endCxn id="2269" idx="0"/>
          </p:cNvCxnSpPr>
          <p:nvPr/>
        </p:nvCxnSpPr>
        <p:spPr>
          <a:xfrm>
            <a:off x="7688025" y="1461200"/>
            <a:ext cx="0" cy="390600"/>
          </a:xfrm>
          <a:prstGeom prst="straightConnector1">
            <a:avLst/>
          </a:prstGeom>
          <a:noFill/>
          <a:ln w="28575" cap="flat" cmpd="sng">
            <a:solidFill>
              <a:schemeClr val="dk2"/>
            </a:solidFill>
            <a:prstDash val="solid"/>
            <a:round/>
            <a:headEnd type="none" w="med" len="med"/>
            <a:tailEnd type="triangle" w="med" len="med"/>
          </a:ln>
        </p:spPr>
      </p:cxnSp>
      <p:cxnSp>
        <p:nvCxnSpPr>
          <p:cNvPr id="2282" name="Google Shape;2282;p74"/>
          <p:cNvCxnSpPr>
            <a:stCxn id="2269" idx="2"/>
            <a:endCxn id="2270" idx="0"/>
          </p:cNvCxnSpPr>
          <p:nvPr/>
        </p:nvCxnSpPr>
        <p:spPr>
          <a:xfrm>
            <a:off x="7688025" y="2572525"/>
            <a:ext cx="0" cy="390600"/>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1"/>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1"/>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1"/>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188" name="Google Shape;188;p21"/>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189" name="Google Shape;189;p21"/>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190" name="Google Shape;190;p21"/>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191" name="Google Shape;191;p2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92" name="Google Shape;192;p2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93" name="Google Shape;193;p21"/>
          <p:cNvPicPr preferRelativeResize="0"/>
          <p:nvPr/>
        </p:nvPicPr>
        <p:blipFill rotWithShape="1">
          <a:blip r:embed="rId3">
            <a:alphaModFix/>
          </a:blip>
          <a:srcRect/>
          <a:stretch/>
        </p:blipFill>
        <p:spPr>
          <a:xfrm>
            <a:off x="692975" y="0"/>
            <a:ext cx="8420624" cy="4736599"/>
          </a:xfrm>
          <a:prstGeom prst="rect">
            <a:avLst/>
          </a:prstGeom>
          <a:noFill/>
          <a:ln>
            <a:noFill/>
          </a:ln>
        </p:spPr>
      </p:pic>
      <p:sp>
        <p:nvSpPr>
          <p:cNvPr id="194" name="Google Shape;194;p21"/>
          <p:cNvSpPr txBox="1"/>
          <p:nvPr/>
        </p:nvSpPr>
        <p:spPr>
          <a:xfrm>
            <a:off x="104125" y="177000"/>
            <a:ext cx="447600" cy="7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FBD</a:t>
            </a:r>
            <a:endParaRPr sz="2800">
              <a:latin typeface="Proxima Nova"/>
              <a:ea typeface="Proxima Nova"/>
              <a:cs typeface="Proxima Nova"/>
              <a:sym typeface="Proxima Nov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86"/>
        <p:cNvGrpSpPr/>
        <p:nvPr/>
      </p:nvGrpSpPr>
      <p:grpSpPr>
        <a:xfrm>
          <a:off x="0" y="0"/>
          <a:ext cx="0" cy="0"/>
          <a:chOff x="0" y="0"/>
          <a:chExt cx="0" cy="0"/>
        </a:xfrm>
      </p:grpSpPr>
      <p:sp>
        <p:nvSpPr>
          <p:cNvPr id="2287" name="Google Shape;2287;p75"/>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5"/>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5"/>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5"/>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5"/>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292" name="Google Shape;2292;p75"/>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293" name="Google Shape;2293;p75"/>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grpSp>
        <p:nvGrpSpPr>
          <p:cNvPr id="2294" name="Google Shape;2294;p75"/>
          <p:cNvGrpSpPr/>
          <p:nvPr/>
        </p:nvGrpSpPr>
        <p:grpSpPr>
          <a:xfrm>
            <a:off x="2885775" y="4783500"/>
            <a:ext cx="3372438" cy="436200"/>
            <a:chOff x="2885775" y="4783500"/>
            <a:chExt cx="3372438" cy="436200"/>
          </a:xfrm>
        </p:grpSpPr>
        <p:sp>
          <p:nvSpPr>
            <p:cNvPr id="2295" name="Google Shape;2295;p75"/>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5"/>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5"/>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grpSp>
      <p:sp>
        <p:nvSpPr>
          <p:cNvPr id="2298" name="Google Shape;2298;p7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
        <p:nvSpPr>
          <p:cNvPr id="2299" name="Google Shape;2299;p75"/>
          <p:cNvSpPr txBox="1">
            <a:spLocks noGrp="1"/>
          </p:cNvSpPr>
          <p:nvPr>
            <p:ph type="title"/>
          </p:nvPr>
        </p:nvSpPr>
        <p:spPr>
          <a:xfrm>
            <a:off x="225025" y="52775"/>
            <a:ext cx="648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Proxima Nova"/>
                <a:ea typeface="Proxima Nova"/>
                <a:cs typeface="Proxima Nova"/>
                <a:sym typeface="Proxima Nova"/>
              </a:rPr>
              <a:t>Circuit Board V1.0</a:t>
            </a:r>
            <a:endParaRPr>
              <a:solidFill>
                <a:srgbClr val="000000"/>
              </a:solidFill>
              <a:latin typeface="Proxima Nova"/>
              <a:ea typeface="Proxima Nova"/>
              <a:cs typeface="Proxima Nova"/>
              <a:sym typeface="Proxima Nova"/>
            </a:endParaRPr>
          </a:p>
        </p:txBody>
      </p:sp>
      <p:pic>
        <p:nvPicPr>
          <p:cNvPr id="2300" name="Google Shape;2300;p7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701675"/>
            <a:ext cx="7093575" cy="3929425"/>
          </a:xfrm>
          <a:prstGeom prst="rect">
            <a:avLst/>
          </a:prstGeom>
          <a:noFill/>
          <a:ln>
            <a:noFill/>
          </a:ln>
        </p:spPr>
      </p:pic>
      <p:sp>
        <p:nvSpPr>
          <p:cNvPr id="2301" name="Google Shape;2301;p75"/>
          <p:cNvSpPr txBox="1"/>
          <p:nvPr/>
        </p:nvSpPr>
        <p:spPr>
          <a:xfrm>
            <a:off x="7292775" y="778850"/>
            <a:ext cx="1775100" cy="87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Key</a:t>
            </a:r>
            <a:endParaRPr b="1">
              <a:latin typeface="Proxima Nova"/>
              <a:ea typeface="Proxima Nova"/>
              <a:cs typeface="Proxima Nova"/>
              <a:sym typeface="Proxima Nova"/>
            </a:endParaRPr>
          </a:p>
          <a:p>
            <a:pPr marL="0" lvl="0" indent="457200" algn="l" rtl="0">
              <a:spcBef>
                <a:spcPts val="0"/>
              </a:spcBef>
              <a:spcAft>
                <a:spcPts val="0"/>
              </a:spcAft>
              <a:buNone/>
            </a:pPr>
            <a:r>
              <a:rPr lang="en">
                <a:latin typeface="Proxima Nova"/>
                <a:ea typeface="Proxima Nova"/>
                <a:cs typeface="Proxima Nova"/>
                <a:sym typeface="Proxima Nova"/>
              </a:rPr>
              <a:t>GND Layer</a:t>
            </a:r>
            <a:endParaRPr>
              <a:latin typeface="Proxima Nova"/>
              <a:ea typeface="Proxima Nova"/>
              <a:cs typeface="Proxima Nova"/>
              <a:sym typeface="Proxima Nova"/>
            </a:endParaRPr>
          </a:p>
          <a:p>
            <a:pPr marL="0" lvl="0" indent="457200" algn="l" rtl="0">
              <a:spcBef>
                <a:spcPts val="0"/>
              </a:spcBef>
              <a:spcAft>
                <a:spcPts val="0"/>
              </a:spcAft>
              <a:buNone/>
            </a:pPr>
            <a:r>
              <a:rPr lang="en">
                <a:latin typeface="Proxima Nova"/>
                <a:ea typeface="Proxima Nova"/>
                <a:cs typeface="Proxima Nova"/>
                <a:sym typeface="Proxima Nova"/>
              </a:rPr>
              <a:t>Top Layer</a:t>
            </a:r>
            <a:endParaRPr>
              <a:latin typeface="Proxima Nova"/>
              <a:ea typeface="Proxima Nova"/>
              <a:cs typeface="Proxima Nova"/>
              <a:sym typeface="Proxima Nova"/>
            </a:endParaRPr>
          </a:p>
          <a:p>
            <a:pPr marL="0" lvl="0" indent="0" algn="l" rtl="0">
              <a:spcBef>
                <a:spcPts val="0"/>
              </a:spcBef>
              <a:spcAft>
                <a:spcPts val="0"/>
              </a:spcAft>
              <a:buNone/>
            </a:pPr>
            <a:endParaRPr/>
          </a:p>
        </p:txBody>
      </p:sp>
      <p:sp>
        <p:nvSpPr>
          <p:cNvPr id="2302" name="Google Shape;2302;p75"/>
          <p:cNvSpPr/>
          <p:nvPr/>
        </p:nvSpPr>
        <p:spPr>
          <a:xfrm>
            <a:off x="7413275" y="1348975"/>
            <a:ext cx="365700" cy="1362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5"/>
          <p:cNvSpPr/>
          <p:nvPr/>
        </p:nvSpPr>
        <p:spPr>
          <a:xfrm>
            <a:off x="7413275" y="1113525"/>
            <a:ext cx="365700" cy="1362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07"/>
        <p:cNvGrpSpPr/>
        <p:nvPr/>
      </p:nvGrpSpPr>
      <p:grpSpPr>
        <a:xfrm>
          <a:off x="0" y="0"/>
          <a:ext cx="0" cy="0"/>
          <a:chOff x="0" y="0"/>
          <a:chExt cx="0" cy="0"/>
        </a:xfrm>
      </p:grpSpPr>
      <p:sp>
        <p:nvSpPr>
          <p:cNvPr id="2308" name="Google Shape;2308;p76"/>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6"/>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6"/>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6"/>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6"/>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313" name="Google Shape;2313;p76"/>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314" name="Google Shape;2314;p76"/>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grpSp>
        <p:nvGrpSpPr>
          <p:cNvPr id="2315" name="Google Shape;2315;p76"/>
          <p:cNvGrpSpPr/>
          <p:nvPr/>
        </p:nvGrpSpPr>
        <p:grpSpPr>
          <a:xfrm>
            <a:off x="2885775" y="4783500"/>
            <a:ext cx="3372438" cy="436200"/>
            <a:chOff x="2885775" y="4783500"/>
            <a:chExt cx="3372438" cy="436200"/>
          </a:xfrm>
        </p:grpSpPr>
        <p:sp>
          <p:nvSpPr>
            <p:cNvPr id="2316" name="Google Shape;2316;p76"/>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6"/>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6"/>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grpSp>
      <p:sp>
        <p:nvSpPr>
          <p:cNvPr id="2319" name="Google Shape;2319;p7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
        <p:nvSpPr>
          <p:cNvPr id="2320" name="Google Shape;2320;p76"/>
          <p:cNvSpPr txBox="1"/>
          <p:nvPr/>
        </p:nvSpPr>
        <p:spPr>
          <a:xfrm>
            <a:off x="152400" y="0"/>
            <a:ext cx="6818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roxima Nova"/>
                <a:ea typeface="Proxima Nova"/>
                <a:cs typeface="Proxima Nova"/>
                <a:sym typeface="Proxima Nova"/>
              </a:rPr>
              <a:t>Thermal Model MATLAB Equations</a:t>
            </a:r>
            <a:endParaRPr sz="3000">
              <a:solidFill>
                <a:srgbClr val="000000"/>
              </a:solidFill>
              <a:latin typeface="Proxima Nova"/>
              <a:ea typeface="Proxima Nova"/>
              <a:cs typeface="Proxima Nova"/>
              <a:sym typeface="Proxima Nova"/>
            </a:endParaRPr>
          </a:p>
        </p:txBody>
      </p:sp>
      <p:pic>
        <p:nvPicPr>
          <p:cNvPr id="2321" name="Google Shape;2321;p76"/>
          <p:cNvPicPr preferRelativeResize="0"/>
          <p:nvPr/>
        </p:nvPicPr>
        <p:blipFill>
          <a:blip r:embed="rId3">
            <a:alphaModFix/>
          </a:blip>
          <a:stretch>
            <a:fillRect/>
          </a:stretch>
        </p:blipFill>
        <p:spPr>
          <a:xfrm>
            <a:off x="152400" y="725100"/>
            <a:ext cx="8839201" cy="318275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6" name="Google Shape;2326;p77"/>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7"/>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7"/>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7"/>
          <p:cNvSpPr/>
          <p:nvPr/>
        </p:nvSpPr>
        <p:spPr>
          <a:xfrm>
            <a:off x="0" y="4783500"/>
            <a:ext cx="25197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7"/>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331" name="Google Shape;2331;p77"/>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332" name="Google Shape;2332;p77"/>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grpSp>
        <p:nvGrpSpPr>
          <p:cNvPr id="2333" name="Google Shape;2333;p77"/>
          <p:cNvGrpSpPr/>
          <p:nvPr/>
        </p:nvGrpSpPr>
        <p:grpSpPr>
          <a:xfrm>
            <a:off x="2885775" y="4783500"/>
            <a:ext cx="3372438" cy="436200"/>
            <a:chOff x="2885775" y="4783500"/>
            <a:chExt cx="3372438" cy="436200"/>
          </a:xfrm>
        </p:grpSpPr>
        <p:sp>
          <p:nvSpPr>
            <p:cNvPr id="2334" name="Google Shape;2334;p77"/>
            <p:cNvSpPr/>
            <p:nvPr/>
          </p:nvSpPr>
          <p:spPr>
            <a:xfrm>
              <a:off x="2885775"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7"/>
            <p:cNvSpPr/>
            <p:nvPr/>
          </p:nvSpPr>
          <p:spPr>
            <a:xfrm flipH="1">
              <a:off x="4347813" y="4783500"/>
              <a:ext cx="1910400" cy="360000"/>
            </a:xfrm>
            <a:prstGeom prst="chevron">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7"/>
            <p:cNvSpPr txBox="1"/>
            <p:nvPr/>
          </p:nvSpPr>
          <p:spPr>
            <a:xfrm>
              <a:off x="3567150" y="4783500"/>
              <a:ext cx="20097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Proxima Nova"/>
                  <a:ea typeface="Proxima Nova"/>
                  <a:cs typeface="Proxima Nova"/>
                  <a:sym typeface="Proxima Nova"/>
                </a:rPr>
                <a:t>Backup Slides</a:t>
              </a:r>
              <a:endParaRPr sz="1200" b="1">
                <a:latin typeface="Proxima Nova"/>
                <a:ea typeface="Proxima Nova"/>
                <a:cs typeface="Proxima Nova"/>
                <a:sym typeface="Proxima Nova"/>
              </a:endParaRPr>
            </a:p>
          </p:txBody>
        </p:sp>
      </p:grpSp>
      <p:sp>
        <p:nvSpPr>
          <p:cNvPr id="2337" name="Google Shape;2337;p7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
        <p:nvSpPr>
          <p:cNvPr id="2338" name="Google Shape;2338;p77"/>
          <p:cNvSpPr txBox="1"/>
          <p:nvPr/>
        </p:nvSpPr>
        <p:spPr>
          <a:xfrm>
            <a:off x="152400" y="0"/>
            <a:ext cx="6818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roxima Nova"/>
                <a:ea typeface="Proxima Nova"/>
                <a:cs typeface="Proxima Nova"/>
                <a:sym typeface="Proxima Nova"/>
              </a:rPr>
              <a:t>Resonant Frequency Analytical Model</a:t>
            </a:r>
            <a:endParaRPr sz="3000">
              <a:solidFill>
                <a:srgbClr val="000000"/>
              </a:solidFill>
              <a:latin typeface="Proxima Nova"/>
              <a:ea typeface="Proxima Nova"/>
              <a:cs typeface="Proxima Nova"/>
              <a:sym typeface="Proxima Nova"/>
            </a:endParaRPr>
          </a:p>
        </p:txBody>
      </p:sp>
      <p:pic>
        <p:nvPicPr>
          <p:cNvPr id="2339" name="Google Shape;2339;p7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00313" y="743450"/>
            <a:ext cx="6943375" cy="2768450"/>
          </a:xfrm>
          <a:prstGeom prst="rect">
            <a:avLst/>
          </a:prstGeom>
          <a:noFill/>
          <a:ln>
            <a:noFill/>
          </a:ln>
        </p:spPr>
      </p:pic>
      <p:sp>
        <p:nvSpPr>
          <p:cNvPr id="2340" name="Google Shape;2340;p77"/>
          <p:cNvSpPr txBox="1"/>
          <p:nvPr/>
        </p:nvSpPr>
        <p:spPr>
          <a:xfrm>
            <a:off x="514350" y="3532963"/>
            <a:ext cx="8192700" cy="12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“The Solidworks vibration simulations have been run with accurate physical models, meaning that the physical assembly being meshed is fully compliant with what the team intends to produce in the end. Sixteen cases were run, made up of cases for one bay through eight bays, all with both an instrument case and a no instrument case. A max of only eight bays was run because any more than that is pushing the limit of what a laptop can do, and it’s the number of bays needed for 60cm extension. All sixteen simulations were run with the highest quality blended-curvature mesh, using the adaptive solver.”</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2"/>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2"/>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2"/>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2"/>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204" name="Google Shape;204;p22"/>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05" name="Google Shape;205;p22"/>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06" name="Google Shape;206;p22"/>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207" name="Google Shape;207;p2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08" name="Google Shape;208;p2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209" name="Google Shape;209;p22"/>
          <p:cNvPicPr preferRelativeResize="0"/>
          <p:nvPr/>
        </p:nvPicPr>
        <p:blipFill rotWithShape="1">
          <a:blip r:embed="rId3">
            <a:alphaModFix/>
          </a:blip>
          <a:srcRect/>
          <a:stretch/>
        </p:blipFill>
        <p:spPr>
          <a:xfrm>
            <a:off x="692975" y="0"/>
            <a:ext cx="8420624" cy="4736599"/>
          </a:xfrm>
          <a:prstGeom prst="rect">
            <a:avLst/>
          </a:prstGeom>
          <a:noFill/>
          <a:ln>
            <a:noFill/>
          </a:ln>
        </p:spPr>
      </p:pic>
      <p:sp>
        <p:nvSpPr>
          <p:cNvPr id="210" name="Google Shape;210;p22"/>
          <p:cNvSpPr txBox="1"/>
          <p:nvPr/>
        </p:nvSpPr>
        <p:spPr>
          <a:xfrm>
            <a:off x="104125" y="177000"/>
            <a:ext cx="447600" cy="7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FBD</a:t>
            </a:r>
            <a:endParaRPr sz="2800">
              <a:latin typeface="Proxima Nova"/>
              <a:ea typeface="Proxima Nova"/>
              <a:cs typeface="Proxima Nova"/>
              <a:sym typeface="Proxima Nova"/>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3"/>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220" name="Google Shape;220;p23"/>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21" name="Google Shape;221;p23"/>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22" name="Google Shape;222;p23"/>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223" name="Google Shape;223;p2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24" name="Google Shape;224;p2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225" name="Google Shape;225;p23"/>
          <p:cNvPicPr preferRelativeResize="0"/>
          <p:nvPr/>
        </p:nvPicPr>
        <p:blipFill rotWithShape="1">
          <a:blip r:embed="rId3">
            <a:alphaModFix/>
          </a:blip>
          <a:srcRect/>
          <a:stretch/>
        </p:blipFill>
        <p:spPr>
          <a:xfrm>
            <a:off x="692975" y="0"/>
            <a:ext cx="8420624" cy="4736599"/>
          </a:xfrm>
          <a:prstGeom prst="rect">
            <a:avLst/>
          </a:prstGeom>
          <a:noFill/>
          <a:ln>
            <a:noFill/>
          </a:ln>
        </p:spPr>
      </p:pic>
      <p:sp>
        <p:nvSpPr>
          <p:cNvPr id="226" name="Google Shape;226;p23"/>
          <p:cNvSpPr txBox="1"/>
          <p:nvPr/>
        </p:nvSpPr>
        <p:spPr>
          <a:xfrm>
            <a:off x="104125" y="177000"/>
            <a:ext cx="447600" cy="7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FBD</a:t>
            </a:r>
            <a:endParaRPr sz="2800">
              <a:latin typeface="Proxima Nova"/>
              <a:ea typeface="Proxima Nova"/>
              <a:cs typeface="Proxima Nova"/>
              <a:sym typeface="Proxima Nova"/>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4"/>
          <p:cNvSpPr/>
          <p:nvPr/>
        </p:nvSpPr>
        <p:spPr>
          <a:xfrm>
            <a:off x="6795300" y="4783500"/>
            <a:ext cx="2348700" cy="360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4"/>
          <p:cNvSpPr/>
          <p:nvPr/>
        </p:nvSpPr>
        <p:spPr>
          <a:xfrm>
            <a:off x="4382425" y="4783500"/>
            <a:ext cx="27021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4"/>
          <p:cNvSpPr/>
          <p:nvPr/>
        </p:nvSpPr>
        <p:spPr>
          <a:xfrm>
            <a:off x="2120300" y="4783500"/>
            <a:ext cx="2592600" cy="360000"/>
          </a:xfrm>
          <a:prstGeom prst="homePlat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4"/>
          <p:cNvSpPr/>
          <p:nvPr/>
        </p:nvSpPr>
        <p:spPr>
          <a:xfrm>
            <a:off x="0" y="4783500"/>
            <a:ext cx="2519700" cy="360000"/>
          </a:xfrm>
          <a:prstGeom prst="homePlate">
            <a:avLst>
              <a:gd name="adj" fmla="val 50000"/>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4"/>
          <p:cNvSpPr txBox="1"/>
          <p:nvPr/>
        </p:nvSpPr>
        <p:spPr>
          <a:xfrm>
            <a:off x="227100" y="4783500"/>
            <a:ext cx="20097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Overview</a:t>
            </a:r>
            <a:endParaRPr sz="1200" b="1">
              <a:latin typeface="Proxima Nova"/>
              <a:ea typeface="Proxima Nova"/>
              <a:cs typeface="Proxima Nova"/>
              <a:sym typeface="Proxima Nova"/>
            </a:endParaRPr>
          </a:p>
        </p:txBody>
      </p:sp>
      <p:sp>
        <p:nvSpPr>
          <p:cNvPr id="236" name="Google Shape;236;p24"/>
          <p:cNvSpPr txBox="1"/>
          <p:nvPr/>
        </p:nvSpPr>
        <p:spPr>
          <a:xfrm>
            <a:off x="2655475" y="4783500"/>
            <a:ext cx="17751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Project Schedule</a:t>
            </a:r>
            <a:endParaRPr sz="1200" b="1">
              <a:latin typeface="Proxima Nova"/>
              <a:ea typeface="Proxima Nova"/>
              <a:cs typeface="Proxima Nova"/>
              <a:sym typeface="Proxima Nova"/>
            </a:endParaRPr>
          </a:p>
        </p:txBody>
      </p:sp>
      <p:sp>
        <p:nvSpPr>
          <p:cNvPr id="237" name="Google Shape;237;p24"/>
          <p:cNvSpPr txBox="1"/>
          <p:nvPr/>
        </p:nvSpPr>
        <p:spPr>
          <a:xfrm>
            <a:off x="4789000" y="4783500"/>
            <a:ext cx="20097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Manufacturing Status</a:t>
            </a:r>
            <a:endParaRPr sz="1200" b="1">
              <a:latin typeface="Proxima Nova"/>
              <a:ea typeface="Proxima Nova"/>
              <a:cs typeface="Proxima Nova"/>
              <a:sym typeface="Proxima Nova"/>
            </a:endParaRPr>
          </a:p>
        </p:txBody>
      </p:sp>
      <p:sp>
        <p:nvSpPr>
          <p:cNvPr id="238" name="Google Shape;238;p24"/>
          <p:cNvSpPr txBox="1"/>
          <p:nvPr/>
        </p:nvSpPr>
        <p:spPr>
          <a:xfrm>
            <a:off x="7142625" y="4783500"/>
            <a:ext cx="1090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Budget</a:t>
            </a:r>
            <a:endParaRPr sz="1200" b="1">
              <a:latin typeface="Proxima Nova"/>
              <a:ea typeface="Proxima Nova"/>
              <a:cs typeface="Proxima Nova"/>
              <a:sym typeface="Proxima Nova"/>
            </a:endParaRPr>
          </a:p>
        </p:txBody>
      </p:sp>
      <p:sp>
        <p:nvSpPr>
          <p:cNvPr id="239" name="Google Shape;239;p2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40" name="Google Shape;240;p2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241" name="Google Shape;241;p24"/>
          <p:cNvPicPr preferRelativeResize="0"/>
          <p:nvPr/>
        </p:nvPicPr>
        <p:blipFill rotWithShape="1">
          <a:blip r:embed="rId3">
            <a:alphaModFix/>
          </a:blip>
          <a:srcRect/>
          <a:stretch/>
        </p:blipFill>
        <p:spPr>
          <a:xfrm>
            <a:off x="692975" y="0"/>
            <a:ext cx="8420624" cy="4736599"/>
          </a:xfrm>
          <a:prstGeom prst="rect">
            <a:avLst/>
          </a:prstGeom>
          <a:noFill/>
          <a:ln>
            <a:noFill/>
          </a:ln>
        </p:spPr>
      </p:pic>
      <p:sp>
        <p:nvSpPr>
          <p:cNvPr id="242" name="Google Shape;242;p24"/>
          <p:cNvSpPr txBox="1"/>
          <p:nvPr/>
        </p:nvSpPr>
        <p:spPr>
          <a:xfrm>
            <a:off x="104125" y="177000"/>
            <a:ext cx="447600" cy="7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FBD</a:t>
            </a:r>
            <a:endParaRPr sz="2800">
              <a:latin typeface="Proxima Nova"/>
              <a:ea typeface="Proxima Nova"/>
              <a:cs typeface="Proxima Nova"/>
              <a:sym typeface="Proxima Nova"/>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3444</Words>
  <Application>Microsoft Office PowerPoint</Application>
  <PresentationFormat>On-screen Show (16:9)</PresentationFormat>
  <Paragraphs>1283</Paragraphs>
  <Slides>62</Slides>
  <Notes>62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Roboto</vt:lpstr>
      <vt:lpstr>Proxima Nova</vt:lpstr>
      <vt:lpstr>Proxima Nova Semibold</vt:lpstr>
      <vt:lpstr>Arial</vt:lpstr>
      <vt:lpstr>Proxima Nova Extrabold</vt:lpstr>
      <vt:lpstr>Simple Light</vt:lpstr>
      <vt:lpstr>PowerPoint Presentation</vt:lpstr>
      <vt:lpstr>Overview</vt:lpstr>
      <vt:lpstr>Project Overview</vt:lpstr>
      <vt:lpstr>Project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Baseline Design</vt:lpstr>
      <vt:lpstr>Baseline Design Change - IR sensor</vt:lpstr>
      <vt:lpstr>Software Baseline</vt:lpstr>
      <vt:lpstr>Critical Project Elements</vt:lpstr>
      <vt:lpstr>Schedule Update</vt:lpstr>
      <vt:lpstr>PowerPoint Presentation</vt:lpstr>
      <vt:lpstr>Schedule</vt:lpstr>
      <vt:lpstr>Testing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Deployment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  Update</vt:lpstr>
      <vt:lpstr>PowerPoint Presentation</vt:lpstr>
      <vt:lpstr>PowerPoint Presentation</vt:lpstr>
      <vt:lpstr>Questions?</vt:lpstr>
      <vt:lpstr>Backup Slides</vt:lpstr>
      <vt:lpstr>PowerPoint Presentation</vt:lpstr>
      <vt:lpstr>PowerPoint Presentation</vt:lpstr>
      <vt:lpstr>PowerPoint Presentation</vt:lpstr>
      <vt:lpstr>PowerPoint Presentation</vt:lpstr>
      <vt:lpstr>PowerPoint Presentation</vt:lpstr>
      <vt:lpstr>Telemetry Switch Trade Study</vt:lpstr>
      <vt:lpstr>PowerPoint Presentation</vt:lpstr>
      <vt:lpstr>PowerPoint Presentation</vt:lpstr>
      <vt:lpstr>PowerPoint Presentation</vt:lpstr>
      <vt:lpstr>Software FBD</vt:lpstr>
      <vt:lpstr>Circuit Board V1.0</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Jeff Zehnder</cp:lastModifiedBy>
  <cp:revision>6</cp:revision>
  <dcterms:modified xsi:type="dcterms:W3CDTF">2020-05-28T01:59:18Z</dcterms:modified>
</cp:coreProperties>
</file>