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Lst>
  <p:sldSz cx="10515600" cy="5143500"/>
  <p:notesSz cx="6858000" cy="9144000"/>
  <p:embeddedFontLst>
    <p:embeddedFont>
      <p:font typeface="Calibri" panose="020F0502020204030204" pitchFamily="34" charset="0"/>
      <p:regular r:id="rId127"/>
      <p:bold r:id="rId128"/>
      <p:italic r:id="rId129"/>
      <p:boldItalic r:id="rId130"/>
    </p:embeddedFont>
    <p:embeddedFont>
      <p:font typeface="Century Gothic" panose="020B0502020202020204" pitchFamily="34" charset="0"/>
      <p:regular r:id="rId131"/>
      <p:bold r:id="rId132"/>
      <p:italic r:id="rId133"/>
      <p:boldItalic r:id="rId134"/>
    </p:embeddedFont>
    <p:embeddedFont>
      <p:font typeface="Roboto" panose="02000000000000000000" pitchFamily="2" charset="0"/>
      <p:regular r:id="rId135"/>
      <p:bold r:id="rId136"/>
      <p:italic r:id="rId137"/>
      <p:boldItalic r:id="rId138"/>
    </p:embeddedFont>
    <p:embeddedFont>
      <p:font typeface="Roboto Medium" panose="02000000000000000000" pitchFamily="2" charset="0"/>
      <p:regular r:id="rId139"/>
      <p:bold r:id="rId140"/>
      <p:italic r:id="rId141"/>
      <p:boldItalic r:id="rId1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33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1F7B37-8746-44A8-BB93-F1712CF56D35}">
  <a:tblStyle styleId="{F11F7B37-8746-44A8-BB93-F1712CF56D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BB1551B-3859-4678-8D3A-B806A081842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50" y="62"/>
      </p:cViewPr>
      <p:guideLst>
        <p:guide orient="horz" pos="1620"/>
        <p:guide pos="3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2.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3.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4.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4.fntdata"/><Relationship Id="rId135" Type="http://schemas.openxmlformats.org/officeDocument/2006/relationships/font" Target="fonts/font9.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5.fntdata"/><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6.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6.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7.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5900" y="685800"/>
            <a:ext cx="7010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en.wikipedia.org/wiki/Rutan_Voyager"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Rutan_Voyag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degreesymbol.net/#:~:text=How%20to%20Type%20Degree%20Symbol,0176%20numbers%20of%20degree%20symbo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88ced9dcb_3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Flip the slide template. Title on the left and make more space in general. Move the page numbers to the right side. Mka the timeline on the bottom of each slide to half the slide. Include transition slides to give a pause moment.</a:t>
            </a:r>
            <a:endParaRPr/>
          </a:p>
        </p:txBody>
      </p:sp>
      <p:sp>
        <p:nvSpPr>
          <p:cNvPr id="127" name="Google Shape;127;ga88ced9dcb_3_7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033ec095a9_0_4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Focus: Inherent  pitch/yaw stability - Min flow disturbance  </a:t>
            </a:r>
            <a:endParaRPr/>
          </a:p>
          <a:p>
            <a:pPr marL="457200" lvl="0" indent="-298450" algn="l" rtl="0">
              <a:spcBef>
                <a:spcPts val="0"/>
              </a:spcBef>
              <a:spcAft>
                <a:spcPts val="0"/>
              </a:spcAft>
              <a:buSzPts val="1100"/>
              <a:buChar char="-"/>
            </a:pPr>
            <a:r>
              <a:rPr lang="en"/>
              <a:t>Features Aerodynamic Sleeving - Three piece identical mount and control surfaces - Easy manufacturing and replacement</a:t>
            </a:r>
            <a:endParaRPr/>
          </a:p>
        </p:txBody>
      </p:sp>
      <p:sp>
        <p:nvSpPr>
          <p:cNvPr id="275" name="Google Shape;275;g1033ec095a9_0_482: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10162688bbb_0_3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2" name="Google Shape;1842;g10162688bbb_0_38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fbc4c92ade_2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1" name="Google Shape;1851;gfbc4c92ade_2_1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fbc4c92ade_1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because modularity</a:t>
            </a:r>
            <a:endParaRPr/>
          </a:p>
        </p:txBody>
      </p:sp>
      <p:sp>
        <p:nvSpPr>
          <p:cNvPr id="1865" name="Google Shape;1865;gfbc4c92ade_1_4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fbc4c92ade_1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8" name="Google Shape;1878;gfbc4c92ade_1_6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bc4c92ade_1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wing harness b/c it needs to be portable so important and modularity</a:t>
            </a:r>
            <a:endParaRPr/>
          </a:p>
        </p:txBody>
      </p:sp>
      <p:sp>
        <p:nvSpPr>
          <p:cNvPr id="1891" name="Google Shape;1891;gfbc4c92ade_1_1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102ac6f7e8f_1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4" name="Google Shape;1904;g102ac6f7e8f_1_1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102ac6f7e8f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6" name="Google Shape;1916;g102ac6f7e8f_1_3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02d051a636_18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7" name="Google Shape;1927;g102d051a636_18_1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102d051a636_1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7" name="Google Shape;1937;g102d051a636_1_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cf9da56e41_5_2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MAX? MAx AOA before Stall? Maximum achievable speed? Not sure why its worth talking about. </a:t>
            </a:r>
            <a:endParaRPr/>
          </a:p>
          <a:p>
            <a:pPr marL="0" lvl="0" indent="0" algn="l" rtl="0">
              <a:spcBef>
                <a:spcPts val="0"/>
              </a:spcBef>
              <a:spcAft>
                <a:spcPts val="0"/>
              </a:spcAft>
              <a:buNone/>
            </a:pPr>
            <a:r>
              <a:rPr lang="en"/>
              <a:t>Albatross is highly efficient bird able to fly 100km /day without flapping wings, with 22:1 glide ratio</a:t>
            </a:r>
            <a:endParaRPr/>
          </a:p>
          <a:p>
            <a:pPr marL="0" lvl="0" indent="0" algn="l" rtl="0">
              <a:spcBef>
                <a:spcPts val="0"/>
              </a:spcBef>
              <a:spcAft>
                <a:spcPts val="0"/>
              </a:spcAft>
              <a:buNone/>
            </a:pPr>
            <a:r>
              <a:rPr lang="en"/>
              <a:t>U-2 spyplane - prolific recon plane with 12 hr unrefueled endurance</a:t>
            </a:r>
            <a:endParaRPr/>
          </a:p>
          <a:p>
            <a:pPr marL="0" lvl="0" indent="0" algn="l" rtl="0">
              <a:spcBef>
                <a:spcPts val="0"/>
              </a:spcBef>
              <a:spcAft>
                <a:spcPts val="0"/>
              </a:spcAft>
              <a:buNone/>
            </a:pPr>
            <a:r>
              <a:rPr lang="en"/>
              <a:t>Rutan Voyageer: first plane to circumnavigate the globe unrefueled, non stop. 216 hoursa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Sources: </a:t>
            </a:r>
            <a:r>
              <a:rPr lang="en" u="sng">
                <a:solidFill>
                  <a:schemeClr val="hlink"/>
                </a:solidFill>
                <a:hlinkClick r:id="rId3"/>
              </a:rPr>
              <a:t>https://en.wikipedia.org/wiki/Rutan_Voyager</a:t>
            </a:r>
            <a:r>
              <a:rPr lang="en"/>
              <a:t>, https://en.wikipedia.org/wiki/Lift-to-drag_ratio</a:t>
            </a:r>
            <a:endParaRPr/>
          </a:p>
        </p:txBody>
      </p:sp>
      <p:sp>
        <p:nvSpPr>
          <p:cNvPr id="1950" name="Google Shape;1950;gcf9da56e41_5_29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2ac6f7e8f_7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Most critical component</a:t>
            </a:r>
            <a:endParaRPr/>
          </a:p>
          <a:p>
            <a:pPr marL="457200" lvl="0" indent="-298450" algn="l" rtl="0">
              <a:spcBef>
                <a:spcPts val="0"/>
              </a:spcBef>
              <a:spcAft>
                <a:spcPts val="0"/>
              </a:spcAft>
              <a:buSzPts val="1100"/>
              <a:buChar char="-"/>
            </a:pPr>
            <a:r>
              <a:rPr lang="en"/>
              <a:t>Span of 1.52 m</a:t>
            </a:r>
            <a:endParaRPr/>
          </a:p>
          <a:p>
            <a:pPr marL="457200" lvl="0" indent="-298450" algn="l" rtl="0">
              <a:spcBef>
                <a:spcPts val="0"/>
              </a:spcBef>
              <a:spcAft>
                <a:spcPts val="0"/>
              </a:spcAft>
              <a:buSzPts val="1100"/>
              <a:buChar char="-"/>
            </a:pPr>
            <a:r>
              <a:rPr lang="en"/>
              <a:t>Starting at root </a:t>
            </a:r>
            <a:endParaRPr/>
          </a:p>
          <a:p>
            <a:pPr marL="457200" lvl="0" indent="-298450" algn="l" rtl="0">
              <a:spcBef>
                <a:spcPts val="0"/>
              </a:spcBef>
              <a:spcAft>
                <a:spcPts val="0"/>
              </a:spcAft>
              <a:buSzPts val="1100"/>
              <a:buChar char="-"/>
            </a:pPr>
            <a:r>
              <a:rPr lang="en"/>
              <a:t>At ⅗ span, beghin transition to NACA 4406</a:t>
            </a:r>
            <a:endParaRPr/>
          </a:p>
          <a:p>
            <a:pPr marL="457200" lvl="0" indent="-298450" algn="l" rtl="0">
              <a:spcBef>
                <a:spcPts val="0"/>
              </a:spcBef>
              <a:spcAft>
                <a:spcPts val="0"/>
              </a:spcAft>
              <a:buSzPts val="1100"/>
              <a:buChar char="-"/>
            </a:pPr>
            <a:r>
              <a:rPr lang="en"/>
              <a:t>Tip</a:t>
            </a:r>
            <a:endParaRPr/>
          </a:p>
          <a:p>
            <a:pPr marL="0" lvl="0" indent="0" algn="l" rtl="0">
              <a:spcBef>
                <a:spcPts val="0"/>
              </a:spcBef>
              <a:spcAft>
                <a:spcPts val="0"/>
              </a:spcAft>
              <a:buNone/>
            </a:pPr>
            <a:endParaRPr/>
          </a:p>
          <a:p>
            <a:pPr marL="0" lvl="0" indent="0" algn="l" rtl="0">
              <a:spcBef>
                <a:spcPts val="0"/>
              </a:spcBef>
              <a:spcAft>
                <a:spcPts val="0"/>
              </a:spcAft>
              <a:buNone/>
            </a:pPr>
            <a:r>
              <a:rPr lang="en"/>
              <a:t>4:43</a:t>
            </a:r>
            <a:endParaRPr/>
          </a:p>
        </p:txBody>
      </p:sp>
      <p:sp>
        <p:nvSpPr>
          <p:cNvPr id="296" name="Google Shape;296;g102ac6f7e8f_7_51: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10162688bbb_0_2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4" name="Google Shape;1964;g10162688bbb_0_292: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102d051a636_4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973" name="Google Shape;1973;g102d051a636_4_5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10498b7c52e_1_1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985" name="Google Shape;1985;g10498b7c52e_1_13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cf9da56e41_4_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999" name="Google Shape;1999;gcf9da56e41_4_9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102d051a636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10" name="Google Shape;2010;g102d051a636_4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cf9da56e41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21" name="Google Shape;2021;gcf9da56e41_4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cf9da56e41_4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33" name="Google Shape;2033;gcf9da56e41_4_1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102d051a636_12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44" name="Google Shape;2044;g102d051a636_12_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g102d051a636_12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61" name="Google Shape;2061;g102d051a636_12_3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102d051a636_2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71" name="Google Shape;2071;g102d051a636_2_2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02ac6f7e8f_7_1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team selected a 470Kv brushless motor with a 17x7E propeller which is capable of </a:t>
            </a:r>
            <a:r>
              <a:rPr lang="en">
                <a:solidFill>
                  <a:schemeClr val="dk1"/>
                </a:solidFill>
              </a:rPr>
              <a:t>efficiently </a:t>
            </a:r>
            <a:r>
              <a:rPr lang="en"/>
              <a:t>generating over 16 lbs of thrust and is fully compatible with our battery” </a:t>
            </a:r>
            <a:endParaRPr/>
          </a:p>
        </p:txBody>
      </p:sp>
      <p:sp>
        <p:nvSpPr>
          <p:cNvPr id="317" name="Google Shape;317;g102ac6f7e8f_7_111: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gfbc4c92ade_4_2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4" name="Google Shape;2084;gfbc4c92ade_4_28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033ec095a9_0_2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094" name="Google Shape;2094;g1033ec095a9_0_23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102b4a10de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2104" name="Google Shape;2104;g102b4a10dea_0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102d051a636_6_6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4" name="Google Shape;2114;g102d051a636_6_61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0397ee81f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Aircraft components that would achieve flight included Spektrum ESC and 8-Channel Receiver as well as a 4 servos that have been chosen primarily for 3 reasons:</a:t>
            </a:r>
            <a:endParaRPr b="1"/>
          </a:p>
          <a:p>
            <a:pPr marL="457200" lvl="0" indent="-298450" algn="l" rtl="0">
              <a:spcBef>
                <a:spcPts val="0"/>
              </a:spcBef>
              <a:spcAft>
                <a:spcPts val="0"/>
              </a:spcAft>
              <a:buSzPts val="1100"/>
              <a:buAutoNum type="arabicPeriod"/>
            </a:pPr>
            <a:r>
              <a:rPr lang="en" b="1"/>
              <a:t>These parts are readily available in the market</a:t>
            </a:r>
            <a:endParaRPr b="1"/>
          </a:p>
          <a:p>
            <a:pPr marL="457200" lvl="0" indent="-298450" algn="l" rtl="0">
              <a:spcBef>
                <a:spcPts val="0"/>
              </a:spcBef>
              <a:spcAft>
                <a:spcPts val="0"/>
              </a:spcAft>
              <a:buSzPts val="1100"/>
              <a:buAutoNum type="arabicPeriod"/>
            </a:pPr>
            <a:r>
              <a:rPr lang="en" b="1"/>
              <a:t>Spektrum offers data acquisition of in-flight telemetry</a:t>
            </a:r>
            <a:endParaRPr b="1"/>
          </a:p>
          <a:p>
            <a:pPr marL="457200" lvl="0" indent="-298450" algn="l" rtl="0">
              <a:spcBef>
                <a:spcPts val="0"/>
              </a:spcBef>
              <a:spcAft>
                <a:spcPts val="0"/>
              </a:spcAft>
              <a:buSzPts val="1100"/>
              <a:buAutoNum type="arabicPeriod"/>
            </a:pPr>
            <a:r>
              <a:rPr lang="en" b="1"/>
              <a:t>And these components can be interfaced with Phase 1b’s Pixhawk 4 flight controller.</a:t>
            </a:r>
            <a:endParaRPr b="1"/>
          </a:p>
          <a:p>
            <a:pPr marL="0" lvl="0" indent="0" algn="l" rtl="0">
              <a:spcBef>
                <a:spcPts val="0"/>
              </a:spcBef>
              <a:spcAft>
                <a:spcPts val="0"/>
              </a:spcAft>
              <a:buNone/>
            </a:pPr>
            <a:endParaRPr/>
          </a:p>
          <a:p>
            <a:pPr marL="0" lvl="0" indent="0" algn="l" rtl="0">
              <a:spcBef>
                <a:spcPts val="0"/>
              </a:spcBef>
              <a:spcAft>
                <a:spcPts val="0"/>
              </a:spcAft>
              <a:buNone/>
            </a:pPr>
            <a:r>
              <a:rPr lang="en"/>
              <a:t>Esc controls the motor, its wide range of use from 11.1 to 22.2 volts, which correlates to a 3s to 6s power source, means that we can use a variety of battery packs without requiring a change in ESC.This specific ESC can accommodate a continuous current of up to 100 amps. </a:t>
            </a:r>
            <a:endParaRPr/>
          </a:p>
          <a:p>
            <a:pPr marL="0" lvl="0" indent="0" algn="l" rtl="0">
              <a:spcBef>
                <a:spcPts val="0"/>
              </a:spcBef>
              <a:spcAft>
                <a:spcPts val="0"/>
              </a:spcAft>
              <a:buNone/>
            </a:pPr>
            <a:r>
              <a:rPr lang="en"/>
              <a:t>Receiver allows for control up to 8 different channels corresponding to 8 control surfaces operating at the FAA approved frequency of 2.4 GHz.</a:t>
            </a:r>
            <a:endParaRPr/>
          </a:p>
          <a:p>
            <a:pPr marL="0" lvl="0" indent="0" algn="l" rtl="0">
              <a:spcBef>
                <a:spcPts val="0"/>
              </a:spcBef>
              <a:spcAft>
                <a:spcPts val="0"/>
              </a:spcAft>
              <a:buNone/>
            </a:pPr>
            <a:r>
              <a:rPr lang="en"/>
              <a:t>In our case, the servos correspond to four control surfaces including a flaperon on each wing, which is effectively a hybrid flap and aileron, as well as the </a:t>
            </a:r>
            <a:r>
              <a:rPr lang="en">
                <a:solidFill>
                  <a:schemeClr val="dk1"/>
                </a:solidFill>
              </a:rPr>
              <a:t>horizontal and vertical </a:t>
            </a:r>
            <a:r>
              <a:rPr lang="en"/>
              <a:t>stabs also known as the elevator and </a:t>
            </a:r>
            <a:r>
              <a:rPr lang="en">
                <a:solidFill>
                  <a:schemeClr val="dk1"/>
                </a:solidFill>
              </a:rPr>
              <a:t>rudder</a:t>
            </a:r>
            <a:r>
              <a:rPr lang="en"/>
              <a:t>.</a:t>
            </a:r>
            <a:endParaRPr/>
          </a:p>
        </p:txBody>
      </p:sp>
      <p:sp>
        <p:nvSpPr>
          <p:cNvPr id="348" name="Google Shape;348;g10397ee81fe_0_0: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02ac6f7e8f_7_1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conducting some trade studies, the Lishen 21700 battery was chosen to power the Talon due to its high capacity to mass ratio. To suit the voltage and current demands of the Talon, the cells were put into a 5 series and 9 parallel configuration boosting the voltage to 18.25 V, continuous discharge rate of 86.40 A, and a nominal capacity of 45000 mAh. However, since lithium based batteries cannot be safely discharged to their full capacity, we assumed that we could drain the battery to 10% of the nominal capacity bringing the total usable capacity to 40500 mAh. </a:t>
            </a:r>
            <a:r>
              <a:rPr lang="en">
                <a:solidFill>
                  <a:schemeClr val="dk1"/>
                </a:solidFill>
              </a:rPr>
              <a:t>The model on the left is a crude mockup of the battery pack which has an</a:t>
            </a:r>
            <a:r>
              <a:rPr lang="en"/>
              <a:t> estimated weight of 3.06 kg or 6.75 lbs.</a:t>
            </a:r>
            <a:endParaRPr/>
          </a:p>
        </p:txBody>
      </p:sp>
      <p:sp>
        <p:nvSpPr>
          <p:cNvPr id="379" name="Google Shape;379;g102ac6f7e8f_7_126: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43b60bb07_1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043b60bb07_1_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f9da56e41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cf9da56e41_2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33ec095a9_0_4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0" name="Google Shape;430;g1033ec095a9_0_468: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2d051a636_2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g102d051a636_2_5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fbc4c92ade_4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FR1: overwatch of 12 hours</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FR2: outlines aircraft portability through a single user</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endParaRPr sz="1150">
              <a:solidFill>
                <a:schemeClr val="dk1"/>
              </a:solidFill>
              <a:highlight>
                <a:srgbClr val="F2F2F2"/>
              </a:highlight>
            </a:endParaRPr>
          </a:p>
          <a:p>
            <a:pPr marL="0" lvl="0" indent="0" algn="l" rtl="0">
              <a:spcBef>
                <a:spcPts val="0"/>
              </a:spcBef>
              <a:spcAft>
                <a:spcPts val="0"/>
              </a:spcAft>
              <a:buNone/>
            </a:pPr>
            <a:endParaRPr/>
          </a:p>
        </p:txBody>
      </p:sp>
      <p:sp>
        <p:nvSpPr>
          <p:cNvPr id="456" name="Google Shape;456;gfbc4c92ade_4_3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462173ca9_1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our the abcd… from the project overview. Keep the baseline design details</a:t>
            </a:r>
            <a:endParaRPr/>
          </a:p>
        </p:txBody>
      </p:sp>
      <p:sp>
        <p:nvSpPr>
          <p:cNvPr id="142" name="Google Shape;142;g10462173ca9_1_2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fbc4c92ade_4_1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FR3: Outlines short takeoff and landing</a:t>
            </a:r>
            <a:endParaRPr/>
          </a:p>
          <a:p>
            <a:pPr marL="0" lvl="0" indent="0" algn="l" rtl="0">
              <a:spcBef>
                <a:spcPts val="0"/>
              </a:spcBef>
              <a:spcAft>
                <a:spcPts val="0"/>
              </a:spcAft>
              <a:buNone/>
            </a:pPr>
            <a:r>
              <a:rPr lang="en"/>
              <a:t>FR4: Read it off.</a:t>
            </a:r>
            <a:endParaRPr/>
          </a:p>
        </p:txBody>
      </p:sp>
      <p:sp>
        <p:nvSpPr>
          <p:cNvPr id="472" name="Google Shape;472;gfbc4c92ade_4_13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02ac6f7e8f_7_1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g102ac6f7e8f_7_17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2d051a636_2_3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g102d051a636_2_352: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02ac6f7e8f_7_2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102ac6f7e8f_7_21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cf9da56e41_5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Breguet Endurance Formula for a reciprocating propeller driven aircraft. While our a/c is electric, we understand that to maximize endurance we want to minimize the power required which is not influenced by the propulsion system. Thus we see that endurance, from an aerodynamic perspective is a function of CL over CD. </a:t>
            </a:r>
            <a:endParaRPr/>
          </a:p>
          <a:p>
            <a:pPr marL="0" lvl="0" indent="0" algn="l" rtl="0">
              <a:spcBef>
                <a:spcPts val="0"/>
              </a:spcBef>
              <a:spcAft>
                <a:spcPts val="0"/>
              </a:spcAft>
              <a:buNone/>
            </a:pPr>
            <a:endParaRPr/>
          </a:p>
          <a:p>
            <a:pPr marL="0" lvl="0" indent="0" algn="l" rtl="0">
              <a:spcBef>
                <a:spcPts val="0"/>
              </a:spcBef>
              <a:spcAft>
                <a:spcPts val="0"/>
              </a:spcAft>
              <a:buNone/>
            </a:pPr>
            <a:r>
              <a:rPr lang="en"/>
              <a:t>We used this heuristic in comparing airfoils and making design choices such as Airfoil, taper and AR.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For discussion tomorrow: It may be a problem that we don’t have a prediction for Endurance? Needed for validation stage. </a:t>
            </a:r>
            <a:endParaRPr/>
          </a:p>
        </p:txBody>
      </p:sp>
      <p:sp>
        <p:nvSpPr>
          <p:cNvPr id="575" name="Google Shape;575;gcf9da56e41_5_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02d051a636_2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MAX? MAx AOA before Stall? Maximum achievable speed? Not sure why its worth talking about. </a:t>
            </a:r>
            <a:endParaRPr/>
          </a:p>
          <a:p>
            <a:pPr marL="0" lvl="0" indent="0" algn="l" rtl="0">
              <a:spcBef>
                <a:spcPts val="0"/>
              </a:spcBef>
              <a:spcAft>
                <a:spcPts val="0"/>
              </a:spcAft>
              <a:buNone/>
            </a:pPr>
            <a:r>
              <a:rPr lang="en"/>
              <a:t>Albatross is highly efficient bird able to fly 100km /day without flapping wings, with 22:1 glide ratio</a:t>
            </a:r>
            <a:endParaRPr/>
          </a:p>
          <a:p>
            <a:pPr marL="0" lvl="0" indent="0" algn="l" rtl="0">
              <a:spcBef>
                <a:spcPts val="0"/>
              </a:spcBef>
              <a:spcAft>
                <a:spcPts val="0"/>
              </a:spcAft>
              <a:buNone/>
            </a:pPr>
            <a:r>
              <a:rPr lang="en"/>
              <a:t>U-2 spyplane - prolific recon plane with 12 hr unrefueled endurance</a:t>
            </a:r>
            <a:endParaRPr/>
          </a:p>
          <a:p>
            <a:pPr marL="0" lvl="0" indent="0" algn="l" rtl="0">
              <a:spcBef>
                <a:spcPts val="0"/>
              </a:spcBef>
              <a:spcAft>
                <a:spcPts val="0"/>
              </a:spcAft>
              <a:buNone/>
            </a:pPr>
            <a:r>
              <a:rPr lang="en"/>
              <a:t>Rutan Voyager: first plane to circumnavigate the globe unrefueled, non stop. 216 hours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Birds:</a:t>
            </a:r>
            <a:r>
              <a:rPr lang="en">
                <a:solidFill>
                  <a:schemeClr val="dk1"/>
                </a:solidFill>
              </a:rPr>
              <a:t> Government Surveillance Drones?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Sources: </a:t>
            </a:r>
            <a:r>
              <a:rPr lang="en" u="sng">
                <a:solidFill>
                  <a:schemeClr val="hlink"/>
                </a:solidFill>
                <a:hlinkClick r:id="rId3"/>
              </a:rPr>
              <a:t>https://en.wikipedia.org/wiki/Rutan_Voyager</a:t>
            </a:r>
            <a:r>
              <a:rPr lang="en"/>
              <a:t>, https://en.wikipedia.org/wiki/Lift-to-drag_ratio</a:t>
            </a:r>
            <a:endParaRPr/>
          </a:p>
        </p:txBody>
      </p:sp>
      <p:sp>
        <p:nvSpPr>
          <p:cNvPr id="603" name="Google Shape;603;g102d051a636_2_6: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2ac6f7e8f_7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g102ac6f7e8f_7_23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33ec095a9_0_1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033ec095a9_0_12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035d3ae061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FR3 is met if the thrust generated from propulsion system is greater than the model’s estimated required thrust for level 3 climbout.</a:t>
            </a:r>
            <a:endParaRPr/>
          </a:p>
          <a:p>
            <a:pPr marL="0" lvl="0" indent="0" algn="l" rtl="0">
              <a:spcBef>
                <a:spcPts val="0"/>
              </a:spcBef>
              <a:spcAft>
                <a:spcPts val="0"/>
              </a:spcAft>
              <a:buNone/>
            </a:pPr>
            <a:r>
              <a:rPr lang="en"/>
              <a:t>FR1 is met if the thrust generated from the propulsion system is greater than the model’s estimated required thrust while simultaneously reducing current draw as much as possible. </a:t>
            </a:r>
            <a:endParaRPr/>
          </a:p>
          <a:p>
            <a:pPr marL="0" lvl="0" indent="0" algn="l" rtl="0">
              <a:spcBef>
                <a:spcPts val="0"/>
              </a:spcBef>
              <a:spcAft>
                <a:spcPts val="0"/>
              </a:spcAft>
              <a:buNone/>
            </a:pPr>
            <a:r>
              <a:rPr lang="en"/>
              <a:t>P_req = Power required for steady level unaccelerated flight</a:t>
            </a:r>
            <a:endParaRPr/>
          </a:p>
          <a:p>
            <a:pPr marL="457200" lvl="0" indent="-311150" algn="l" rtl="0">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Endurance Amp Draw driving motor and propellor combo</a:t>
            </a:r>
            <a:endParaRPr sz="13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660" name="Google Shape;660;g1035d3ae061_0_22: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33ec095a9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1033ec095a9_0_2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fbc4c92ade_4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our the abcd… from the project overview. Keep the baseline design details</a:t>
            </a:r>
            <a:endParaRPr/>
          </a:p>
        </p:txBody>
      </p:sp>
      <p:sp>
        <p:nvSpPr>
          <p:cNvPr id="158" name="Google Shape;158;gfbc4c92ade_4_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033ec095a9_0_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CONDENSED:</a:t>
            </a:r>
            <a:endParaRPr b="1"/>
          </a:p>
          <a:p>
            <a:pPr marL="457200" lvl="0" indent="-298450" algn="l" rtl="0">
              <a:spcBef>
                <a:spcPts val="0"/>
              </a:spcBef>
              <a:spcAft>
                <a:spcPts val="0"/>
              </a:spcAft>
              <a:buSzPts val="1100"/>
              <a:buChar char="●"/>
            </a:pPr>
            <a:r>
              <a:rPr lang="en"/>
              <a:t>Restate goal</a:t>
            </a:r>
            <a:endParaRPr/>
          </a:p>
          <a:p>
            <a:pPr marL="457200" lvl="0" indent="-298450" algn="l" rtl="0">
              <a:spcBef>
                <a:spcPts val="0"/>
              </a:spcBef>
              <a:spcAft>
                <a:spcPts val="0"/>
              </a:spcAft>
              <a:buSzPts val="1100"/>
              <a:buChar char="●"/>
            </a:pPr>
            <a:r>
              <a:rPr lang="en"/>
              <a:t>Streamline the Functional Block Diagram (FBD)</a:t>
            </a:r>
            <a:endParaRPr/>
          </a:p>
          <a:p>
            <a:pPr marL="457200" lvl="0" indent="-298450" algn="l" rtl="0">
              <a:spcBef>
                <a:spcPts val="0"/>
              </a:spcBef>
              <a:spcAft>
                <a:spcPts val="0"/>
              </a:spcAft>
              <a:buSzPts val="1100"/>
              <a:buChar char="●"/>
            </a:pPr>
            <a:r>
              <a:rPr lang="en"/>
              <a:t>Understanding that the power budget assumptions outline ideal conditions we have accounted for this with the use of 20 percent margin.</a:t>
            </a:r>
            <a:endParaRPr/>
          </a:p>
          <a:p>
            <a:pPr marL="0" lvl="0" indent="0" algn="l" rtl="0">
              <a:spcBef>
                <a:spcPts val="0"/>
              </a:spcBef>
              <a:spcAft>
                <a:spcPts val="0"/>
              </a:spcAft>
              <a:buNone/>
            </a:pPr>
            <a:r>
              <a:rPr lang="en" b="1"/>
              <a:t>-------------------------------------------------------</a:t>
            </a:r>
            <a:r>
              <a:rPr lang="en" b="1">
                <a:solidFill>
                  <a:schemeClr val="dk1"/>
                </a:solidFill>
              </a:rPr>
              <a:t>------------------------------------------------------------------------</a:t>
            </a:r>
            <a:endParaRPr b="1"/>
          </a:p>
          <a:p>
            <a:pPr marL="0" lvl="0" indent="0" algn="l" rtl="0">
              <a:spcBef>
                <a:spcPts val="0"/>
              </a:spcBef>
              <a:spcAft>
                <a:spcPts val="0"/>
              </a:spcAft>
              <a:buNone/>
            </a:pPr>
            <a:r>
              <a:rPr lang="en" b="1"/>
              <a:t>Power Budget Assumptions:</a:t>
            </a:r>
            <a:endParaRPr b="1"/>
          </a:p>
          <a:p>
            <a:pPr marL="457200" lvl="0" indent="-298450" algn="l" rtl="0">
              <a:spcBef>
                <a:spcPts val="0"/>
              </a:spcBef>
              <a:spcAft>
                <a:spcPts val="0"/>
              </a:spcAft>
              <a:buSzPts val="1100"/>
              <a:buAutoNum type="arabicPeriod"/>
            </a:pPr>
            <a:r>
              <a:rPr lang="en"/>
              <a:t>Define high loading takeoff conditions: maximum flight angle of 21.8 degrees to meet level 3 success, sea level conditions (i.e. density of air at sea level), minimum takeoff distance of 50ft or 15.24 meters which will require high amperage demand from the battery.</a:t>
            </a:r>
            <a:endParaRPr/>
          </a:p>
          <a:p>
            <a:pPr marL="457200" lvl="0" indent="-298450" algn="l" rtl="0">
              <a:spcBef>
                <a:spcPts val="0"/>
              </a:spcBef>
              <a:spcAft>
                <a:spcPts val="0"/>
              </a:spcAft>
              <a:buSzPts val="1100"/>
              <a:buAutoNum type="arabicPeriod"/>
            </a:pPr>
            <a:r>
              <a:rPr lang="en"/>
              <a:t>Ideal flight: no adverse wind effects</a:t>
            </a:r>
            <a:endParaRPr/>
          </a:p>
          <a:p>
            <a:pPr marL="457200" lvl="0" indent="-298450" algn="l" rtl="0">
              <a:spcBef>
                <a:spcPts val="0"/>
              </a:spcBef>
              <a:spcAft>
                <a:spcPts val="0"/>
              </a:spcAft>
              <a:buSzPts val="1100"/>
              <a:buAutoNum type="arabicPeriod"/>
            </a:pPr>
            <a:r>
              <a:rPr lang="en"/>
              <a:t>Overall efficiency of the system is model to have no losses in the wiring, battery, and motor.</a:t>
            </a:r>
            <a:endParaRPr/>
          </a:p>
          <a:p>
            <a:pPr marL="457200" lvl="0" indent="-298450" algn="l" rtl="0">
              <a:spcBef>
                <a:spcPts val="0"/>
              </a:spcBef>
              <a:spcAft>
                <a:spcPts val="0"/>
              </a:spcAft>
              <a:buSzPts val="1100"/>
              <a:buAutoNum type="arabicPeriod"/>
            </a:pPr>
            <a:r>
              <a:rPr lang="en"/>
              <a:t>Although current draw to the servos and motor will vary on the flight conditions as well as aircraft configuration, but constant </a:t>
            </a:r>
            <a:r>
              <a:rPr lang="en">
                <a:solidFill>
                  <a:schemeClr val="dk1"/>
                </a:solidFill>
              </a:rPr>
              <a:t>representative </a:t>
            </a:r>
            <a:r>
              <a:rPr lang="en"/>
              <a:t>values have been chosen to model our aircraft power budget. </a:t>
            </a:r>
            <a:endParaRPr/>
          </a:p>
          <a:p>
            <a:pPr marL="457200" lvl="0" indent="-298450" algn="l" rtl="0">
              <a:spcBef>
                <a:spcPts val="0"/>
              </a:spcBef>
              <a:spcAft>
                <a:spcPts val="0"/>
              </a:spcAft>
              <a:buSzPts val="1100"/>
              <a:buAutoNum type="arabicPeriod"/>
            </a:pPr>
            <a:r>
              <a:rPr lang="en"/>
              <a:t>The ESC is modeled to be ideal, therefore the ESC will draw the same amount current that is required by the motor without any losses due to lack of manufacture provided efficiency data.</a:t>
            </a:r>
            <a:endParaRPr/>
          </a:p>
          <a:p>
            <a:pPr marL="0" lvl="0" indent="0" algn="l" rtl="0">
              <a:spcBef>
                <a:spcPts val="0"/>
              </a:spcBef>
              <a:spcAft>
                <a:spcPts val="0"/>
              </a:spcAft>
              <a:buNone/>
            </a:pPr>
            <a:r>
              <a:rPr lang="en" b="1"/>
              <a:t>SOLUTION:</a:t>
            </a:r>
            <a:endParaRPr b="1"/>
          </a:p>
          <a:p>
            <a:pPr marL="457200" lvl="0" indent="-298450" algn="l" rtl="0">
              <a:spcBef>
                <a:spcPts val="0"/>
              </a:spcBef>
              <a:spcAft>
                <a:spcPts val="0"/>
              </a:spcAft>
              <a:buSzPts val="1100"/>
              <a:buAutoNum type="arabicPeriod"/>
            </a:pPr>
            <a:r>
              <a:rPr lang="en"/>
              <a:t>Since many of these assumptions and component efficiencies can not be easily verified without a full system test, a 20% contingency power cost was implemented to cover the differences that will result from the ideal cases</a:t>
            </a:r>
            <a:endParaRPr/>
          </a:p>
        </p:txBody>
      </p:sp>
      <p:sp>
        <p:nvSpPr>
          <p:cNvPr id="694" name="Google Shape;694;g1033ec095a9_0_6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0397ee81fe_2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As previously mentioned, the ESC effectively behaves as a power valve, meeting the amperage demands of the motor. Given the lack of efficiency data, the 20% margin was implemented to cover the possibility of power losses and power consumption of the ESC. </a:t>
            </a:r>
            <a:endParaRPr/>
          </a:p>
          <a:p>
            <a:pPr marL="457200" lvl="0" indent="-298450" algn="l" rtl="0">
              <a:spcBef>
                <a:spcPts val="0"/>
              </a:spcBef>
              <a:spcAft>
                <a:spcPts val="0"/>
              </a:spcAft>
              <a:buSzPts val="1100"/>
              <a:buChar char="●"/>
            </a:pPr>
            <a:r>
              <a:rPr lang="en"/>
              <a:t>Worst case scenario the receiver is expected to draw 80 milliamps, which appeared to be the upper threshold/worst case across RC industry standard receivers. </a:t>
            </a:r>
            <a:endParaRPr/>
          </a:p>
          <a:p>
            <a:pPr marL="457200" lvl="0" indent="-298450" algn="l" rtl="0">
              <a:spcBef>
                <a:spcPts val="0"/>
              </a:spcBef>
              <a:spcAft>
                <a:spcPts val="0"/>
              </a:spcAft>
              <a:buSzPts val="1100"/>
              <a:buChar char="●"/>
            </a:pPr>
            <a:r>
              <a:rPr lang="en"/>
              <a:t>The servo is assumed to have 2 different power requirements for takeoff and cruise due to loading inherited from the level 3 success </a:t>
            </a:r>
            <a:r>
              <a:rPr lang="en">
                <a:solidFill>
                  <a:schemeClr val="dk1"/>
                </a:solidFill>
              </a:rPr>
              <a:t>and conditions experienced </a:t>
            </a:r>
            <a:r>
              <a:rPr lang="en"/>
              <a:t>for each stage of flight </a:t>
            </a:r>
            <a:endParaRPr/>
          </a:p>
          <a:p>
            <a:pPr marL="457200" lvl="0" indent="-298450" algn="l" rtl="0">
              <a:spcBef>
                <a:spcPts val="0"/>
              </a:spcBef>
              <a:spcAft>
                <a:spcPts val="0"/>
              </a:spcAft>
              <a:buSzPts val="1100"/>
              <a:buChar char="●"/>
            </a:pPr>
            <a:r>
              <a:rPr lang="en"/>
              <a:t>HIghlight AMPERAGE requirements for TO at 52.91-63.49A and Cruise at 7.78-9.34A</a:t>
            </a:r>
            <a:endParaRPr/>
          </a:p>
        </p:txBody>
      </p:sp>
      <p:sp>
        <p:nvSpPr>
          <p:cNvPr id="734" name="Google Shape;734;g10397ee81fe_2_79: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33ec095a9_0_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quickly reiterate, the custom battery pack we are going with will have 45 cells with 5 cells in series and 9 cells in parallel. This in turn will supply us with 18.25 nominal voltage and a capacity of around 40500mAh with a maximum continuous discharge rate of 86.40 A which can not be exceed for prolonged periods of time. We can draw up to this threshold but can not exceed it otherwise the battery would be insufficient. </a:t>
            </a:r>
            <a:endParaRPr/>
          </a:p>
        </p:txBody>
      </p:sp>
      <p:sp>
        <p:nvSpPr>
          <p:cNvPr id="751" name="Google Shape;751;g1033ec095a9_0_77: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033ec095a9_0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that the time required to climb to altitude is around 6 minutes or 0.1 of an hour, we multiplied the current used at takeoff by the time to altitude to find how much of the battery capacity was used for takeoff. Then we subtracted that from the usable capacity of 40500 mAh to find the capacity left for cruise. The next step was to divided the left over capacity by the current required to maintain cruise finally yielding the time of cruise you see in gray boxes. With that said, we are estimating a cruise time between 3.6 to 4.5 hours from the electronics alone which satisfies FR1 endurance of around 4 hours while also meeting the climbout requirements of FR3. </a:t>
            </a:r>
            <a:endParaRPr/>
          </a:p>
        </p:txBody>
      </p:sp>
      <p:sp>
        <p:nvSpPr>
          <p:cNvPr id="770" name="Google Shape;770;g1033ec095a9_0_116: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033ec095a9_0_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8" name="Google Shape;798;g1033ec095a9_0_10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033ec095a9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814" name="Google Shape;814;g1033ec095a9_0_18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cf9da56e41_4_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832" name="Google Shape;832;gcf9da56e41_4_52: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02d051a636_4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851" name="Google Shape;851;g102d051a636_4_79: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2ac6f7e8f_7_1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2" name="Google Shape;872;g102ac6f7e8f_7_18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fbc4c92ade_4_3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8" name="Google Shape;888;gfbc4c92ade_4_30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fbc4c92ade_4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fbc4c92ade_4_1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bc4c92ade_4_3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7" name="Google Shape;907;gfbc4c92ade_4_32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0162688bbb_0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g10162688bbb_0_2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0498b7c52e_1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3" name="Google Shape;943;g10498b7c52e_1_61: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fc0b0acb12_1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Desire maximum Thrust per Amps during cruise conditions while simultaneously able to exceed climbout thrust performance requirements as this is most demanding part of mission. </a:t>
            </a:r>
            <a:endParaRPr/>
          </a:p>
        </p:txBody>
      </p:sp>
      <p:sp>
        <p:nvSpPr>
          <p:cNvPr id="967" name="Google Shape;967;gfc0b0acb12_1_58: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02d051a636_6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battery validation, we are going to determine the viability of a 5S battery by testing previously available 4S and 6S batteries with predetermined propellor and motor combination. This set up on a static test stand will allow us to analyze the thrust and current draw to ensure that we achieve the climbout requirements of our FR3 and maximize the cruise requirement of FR1. </a:t>
            </a:r>
            <a:endParaRPr/>
          </a:p>
        </p:txBody>
      </p:sp>
      <p:sp>
        <p:nvSpPr>
          <p:cNvPr id="986" name="Google Shape;986;g102d051a636_6_22: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033ec095a9_0_3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found that the 4s battery configuration provided a maximum of 10.7 lbs of thrust at 35 Amps while the </a:t>
            </a:r>
            <a:r>
              <a:rPr lang="en">
                <a:solidFill>
                  <a:schemeClr val="dk1"/>
                </a:solidFill>
              </a:rPr>
              <a:t>6s battery configuration provided 17.6 lbs of thrust but required upward of 100 amps of continuous current. Both of these cases, exceeded the thrust requirement for maximum climbout of 8.2 lbs. Using this data, we are confident that the 5s battery would supply us a solid middle ground to power the TALON system. However, we will continue to further examine motor and propellor combinations to potentially allow us to scale down to a 4s battery. This in turn would allow us to further scale the capacity of the battery and increase the cruise time of the aircraft.</a:t>
            </a:r>
            <a:endParaRPr/>
          </a:p>
        </p:txBody>
      </p:sp>
      <p:sp>
        <p:nvSpPr>
          <p:cNvPr id="1007" name="Google Shape;1007;g1033ec095a9_0_37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fc0b0acb12_1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 I NEED TO UPDATE THIS EQUATION for Delta T</a:t>
            </a:r>
            <a:endParaRPr/>
          </a:p>
        </p:txBody>
      </p:sp>
      <p:sp>
        <p:nvSpPr>
          <p:cNvPr id="1028" name="Google Shape;1028;gfc0b0acb12_1_9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10498b7c52e_1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053" name="Google Shape;1053;g10498b7c52e_1_95: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fc0b0acb12_1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a:p>
            <a:pPr marL="457200" lvl="0" indent="-298450" algn="l" rtl="0">
              <a:spcBef>
                <a:spcPts val="0"/>
              </a:spcBef>
              <a:spcAft>
                <a:spcPts val="0"/>
              </a:spcAft>
              <a:buSzPts val="1100"/>
              <a:buChar char="●"/>
            </a:pPr>
            <a:r>
              <a:rPr lang="en"/>
              <a:t>Lith poly is hotter than lithium ion. </a:t>
            </a:r>
            <a:endParaRPr/>
          </a:p>
          <a:p>
            <a:pPr marL="457200" lvl="0" indent="-298450" algn="l" rtl="0">
              <a:spcBef>
                <a:spcPts val="0"/>
              </a:spcBef>
              <a:spcAft>
                <a:spcPts val="0"/>
              </a:spcAft>
              <a:buSzPts val="1100"/>
              <a:buChar char="●"/>
            </a:pPr>
            <a:r>
              <a:rPr lang="en"/>
              <a:t>Gen 1 fuselage is 3mm thicker</a:t>
            </a:r>
            <a:endParaRPr/>
          </a:p>
          <a:p>
            <a:pPr marL="457200" lvl="0" indent="-298450" algn="l" rtl="0">
              <a:spcBef>
                <a:spcPts val="0"/>
              </a:spcBef>
              <a:spcAft>
                <a:spcPts val="0"/>
              </a:spcAft>
              <a:buSzPts val="1100"/>
              <a:buChar char="●"/>
            </a:pPr>
            <a:r>
              <a:rPr lang="en"/>
              <a:t>Full fuselage will have larger internal volume</a:t>
            </a:r>
            <a:endParaRPr/>
          </a:p>
          <a:p>
            <a:pPr marL="457200" lvl="0" indent="0" algn="l" rtl="0">
              <a:spcBef>
                <a:spcPts val="0"/>
              </a:spcBef>
              <a:spcAft>
                <a:spcPts val="0"/>
              </a:spcAft>
              <a:buNone/>
            </a:pPr>
            <a:endParaRPr/>
          </a:p>
        </p:txBody>
      </p:sp>
      <p:sp>
        <p:nvSpPr>
          <p:cNvPr id="1074" name="Google Shape;1074;gfc0b0acb12_1_41: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0498b7c52e_1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093" name="Google Shape;1093;g10498b7c52e_1_116: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02ac6f7e8f_7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102ac6f7e8f_7_2: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02d051a636_4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111" name="Google Shape;1111;g102d051a636_4_17: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cf9da56e41_5_2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FORMATTING</a:t>
            </a:r>
            <a:endParaRPr/>
          </a:p>
          <a:p>
            <a:pPr marL="0" lvl="0" indent="0" algn="l" rtl="0">
              <a:spcBef>
                <a:spcPts val="0"/>
              </a:spcBef>
              <a:spcAft>
                <a:spcPts val="0"/>
              </a:spcAft>
              <a:buNone/>
            </a:pPr>
            <a:r>
              <a:rPr lang="en" b="1"/>
              <a:t>Notes for slide that is now in appendix:</a:t>
            </a:r>
            <a:endParaRPr b="1"/>
          </a:p>
          <a:p>
            <a:pPr marL="457200" lvl="0" indent="-298450" algn="l" rtl="0">
              <a:spcBef>
                <a:spcPts val="0"/>
              </a:spcBef>
              <a:spcAft>
                <a:spcPts val="0"/>
              </a:spcAft>
              <a:buSzPts val="1100"/>
              <a:buChar char="●"/>
            </a:pPr>
            <a:r>
              <a:rPr lang="en"/>
              <a:t>2% error for CL vs. AOA between CFD and Experimental.</a:t>
            </a:r>
            <a:endParaRPr/>
          </a:p>
          <a:p>
            <a:pPr marL="457200" lvl="0" indent="-298450" algn="l" rtl="0">
              <a:spcBef>
                <a:spcPts val="0"/>
              </a:spcBef>
              <a:spcAft>
                <a:spcPts val="0"/>
              </a:spcAft>
              <a:buSzPts val="1100"/>
              <a:buChar char="●"/>
            </a:pPr>
            <a:r>
              <a:rPr lang="en"/>
              <a:t>40% error for CL vs. CD between CFD and Experimental.</a:t>
            </a:r>
            <a:endParaRPr/>
          </a:p>
        </p:txBody>
      </p:sp>
      <p:sp>
        <p:nvSpPr>
          <p:cNvPr id="1129" name="Google Shape;1129;gcf9da56e41_5_228: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02d051a636_13_2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Seen above are the streamlines of the flow directly around the NACA 4412 airfoil color coded according to velocity. This sim was run with an AOA of 4.8</a:t>
            </a:r>
            <a:r>
              <a:rPr lang="en" sz="1000">
                <a:solidFill>
                  <a:srgbClr val="1A0DAB"/>
                </a:solidFill>
                <a:highlight>
                  <a:schemeClr val="lt1"/>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en" sz="1000">
                <a:solidFill>
                  <a:schemeClr val="dk1"/>
                </a:solidFill>
                <a:latin typeface="Calibri"/>
                <a:ea typeface="Calibri"/>
                <a:cs typeface="Calibri"/>
                <a:sym typeface="Calibri"/>
              </a:rPr>
              <a:t> and and inlet velocity of 16.4 m/s at standard atmospheric conditions of 10,000ft in altitude.</a:t>
            </a:r>
            <a:endParaRPr/>
          </a:p>
        </p:txBody>
      </p:sp>
      <p:sp>
        <p:nvSpPr>
          <p:cNvPr id="1147" name="Google Shape;1147;g102d051a636_13_256: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cf9da56e41_5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 to flesh out</a:t>
            </a:r>
            <a:endParaRPr/>
          </a:p>
        </p:txBody>
      </p:sp>
      <p:sp>
        <p:nvSpPr>
          <p:cNvPr id="1168" name="Google Shape;1168;gcf9da56e41_5_30: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33ec095a9_0_2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g1033ec095a9_0_22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10462173ca9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2" name="Google Shape;1202;g10462173ca9_0_1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1033ec095a9_0_2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218" name="Google Shape;1218;g1033ec095a9_0_25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1033ec095a9_0_2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1" name="Google Shape;1231;g1033ec095a9_0_24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102b4a10dea_4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249" name="Google Shape;1249;g102b4a10dea_4_2: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0462173ca9_0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258" name="Google Shape;1258;g10462173ca9_0_37: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2ac6f7e8f_7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FBD is comprised of 4 sections: Ground, UAV, Payload, Supported Additions</a:t>
            </a:r>
            <a:endParaRPr/>
          </a:p>
          <a:p>
            <a:pPr marL="457200" lvl="0" indent="-298450" algn="l" rtl="0">
              <a:spcBef>
                <a:spcPts val="0"/>
              </a:spcBef>
              <a:spcAft>
                <a:spcPts val="0"/>
              </a:spcAft>
              <a:buSzPts val="1100"/>
              <a:buChar char="-"/>
            </a:pPr>
            <a:r>
              <a:rPr lang="en"/>
              <a:t>Ground Team operates a transmitter</a:t>
            </a:r>
            <a:endParaRPr/>
          </a:p>
          <a:p>
            <a:pPr marL="457200" lvl="0" indent="-298450" algn="l" rtl="0">
              <a:spcBef>
                <a:spcPts val="0"/>
              </a:spcBef>
              <a:spcAft>
                <a:spcPts val="0"/>
              </a:spcAft>
              <a:buSzPts val="1100"/>
              <a:buChar char="-"/>
            </a:pPr>
            <a:r>
              <a:rPr lang="en"/>
              <a:t>Received by 8 channel receiver Onbard UAV</a:t>
            </a:r>
            <a:endParaRPr/>
          </a:p>
          <a:p>
            <a:pPr marL="457200" lvl="0" indent="-298450" algn="l" rtl="0">
              <a:spcBef>
                <a:spcPts val="0"/>
              </a:spcBef>
              <a:spcAft>
                <a:spcPts val="0"/>
              </a:spcAft>
              <a:buSzPts val="1100"/>
              <a:buChar char="-"/>
            </a:pPr>
            <a:r>
              <a:rPr lang="en"/>
              <a:t>Communicates to inline current sensor and electric speed controller which drive the motor and propellor, and servos which control the flaperons elevator and rudder. </a:t>
            </a:r>
            <a:endParaRPr/>
          </a:p>
          <a:p>
            <a:pPr marL="457200" lvl="0" indent="-298450" algn="l" rtl="0">
              <a:spcBef>
                <a:spcPts val="0"/>
              </a:spcBef>
              <a:spcAft>
                <a:spcPts val="0"/>
              </a:spcAft>
              <a:buSzPts val="1100"/>
              <a:buChar char="-"/>
            </a:pPr>
            <a:r>
              <a:rPr lang="en"/>
              <a:t>All these systems run off our power supply solution</a:t>
            </a:r>
            <a:endParaRPr/>
          </a:p>
          <a:p>
            <a:pPr marL="457200" lvl="0" indent="-298450" algn="l" rtl="0">
              <a:spcBef>
                <a:spcPts val="0"/>
              </a:spcBef>
              <a:spcAft>
                <a:spcPts val="0"/>
              </a:spcAft>
              <a:buSzPts val="1100"/>
              <a:buChar char="-"/>
            </a:pPr>
            <a:r>
              <a:rPr lang="en"/>
              <a:t>Payload is comprised of customer dictated system and power supply</a:t>
            </a:r>
            <a:endParaRPr/>
          </a:p>
          <a:p>
            <a:pPr marL="457200" lvl="0" indent="-298450" algn="l" rtl="0">
              <a:spcBef>
                <a:spcPts val="0"/>
              </a:spcBef>
              <a:spcAft>
                <a:spcPts val="0"/>
              </a:spcAft>
              <a:buSzPts val="1100"/>
              <a:buChar char="-"/>
            </a:pPr>
            <a:r>
              <a:rPr lang="en"/>
              <a:t>In addition, we accommodate Phase 1bs integrate with a pitiot tube and pixhawk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Transmitter/Receiver in Ground Control System (Tx/Rx)</a:t>
            </a:r>
            <a:endParaRPr/>
          </a:p>
        </p:txBody>
      </p:sp>
      <p:sp>
        <p:nvSpPr>
          <p:cNvPr id="197" name="Google Shape;197;g102ac6f7e8f_7_2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102b4a10dea_4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267" name="Google Shape;1267;g102b4a10dea_4_42:notes"/>
          <p:cNvSpPr>
            <a:spLocks noGrp="1" noRot="1" noChangeAspect="1"/>
          </p:cNvSpPr>
          <p:nvPr>
            <p:ph type="sldImg" idx="2"/>
          </p:nvPr>
        </p:nvSpPr>
        <p:spPr>
          <a:xfrm>
            <a:off x="274638" y="1143000"/>
            <a:ext cx="63087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03b6297337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6" name="Google Shape;1276;g103b6297337_0_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1033ec095a9_0_2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5" name="Google Shape;1285;g1033ec095a9_0_28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103b6297337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4" name="Google Shape;1294;g103b6297337_1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102d051a636_23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Breguet Endurance Formula for a reciprocating propeller driven aircraft. While our a/c is electric, we understand that to maximize endurance we want to minimize the power required which is not influenced by the propulsion system. Thus we see that endurance, from an aerodynamic perspective is a function of CL over CD. </a:t>
            </a:r>
            <a:endParaRPr/>
          </a:p>
          <a:p>
            <a:pPr marL="0" lvl="0" indent="0" algn="l" rtl="0">
              <a:spcBef>
                <a:spcPts val="0"/>
              </a:spcBef>
              <a:spcAft>
                <a:spcPts val="0"/>
              </a:spcAft>
              <a:buNone/>
            </a:pPr>
            <a:endParaRPr/>
          </a:p>
          <a:p>
            <a:pPr marL="0" lvl="0" indent="0" algn="l" rtl="0">
              <a:spcBef>
                <a:spcPts val="0"/>
              </a:spcBef>
              <a:spcAft>
                <a:spcPts val="0"/>
              </a:spcAft>
              <a:buNone/>
            </a:pPr>
            <a:r>
              <a:rPr lang="en"/>
              <a:t>We used this heuristic in comparing airfoils and making design choices such as Airfoil, taper and AR.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For discussion tomorrow: It may be a problem that we don’t have a prediction for Endurance? Needed for validation stage. </a:t>
            </a:r>
            <a:endParaRPr/>
          </a:p>
        </p:txBody>
      </p:sp>
      <p:sp>
        <p:nvSpPr>
          <p:cNvPr id="1303" name="Google Shape;1303;g102d051a636_23_3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cf9da56e41_5_2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low reynolds numbers (below 100,000) flow separation can cause decrease in lift and increase in drag reducing efficiency. Near the wing tips and at lower flight speeds this is a concern for the last ⅓ of the wing. To mitigate this</a:t>
            </a:r>
            <a:endParaRPr/>
          </a:p>
          <a:p>
            <a:pPr marL="0" lvl="0" indent="0" algn="l" rtl="0">
              <a:spcBef>
                <a:spcPts val="0"/>
              </a:spcBef>
              <a:spcAft>
                <a:spcPts val="0"/>
              </a:spcAft>
              <a:buNone/>
            </a:pPr>
            <a:r>
              <a:rPr lang="en"/>
              <a:t>increasing chord, and  add aerodynamic twist at the wing tips. The thinner airfoils should emulate rough airfoils or flat plate increasing efficiency vs the conventional NACA 4412. Additionally we will use advanced computational methods to better understand these flows. </a:t>
            </a:r>
            <a:endParaRPr/>
          </a:p>
        </p:txBody>
      </p:sp>
      <p:sp>
        <p:nvSpPr>
          <p:cNvPr id="1322" name="Google Shape;1322;gcf9da56e41_5_27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02d051a636_23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8 from aero junkyard</a:t>
            </a:r>
            <a:endParaRPr/>
          </a:p>
        </p:txBody>
      </p:sp>
      <p:sp>
        <p:nvSpPr>
          <p:cNvPr id="1332" name="Google Shape;1332;g102d051a636_23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103b6297337_1_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plots. State error in CL and CD vs wind tunnel</a:t>
            </a:r>
            <a:endParaRPr/>
          </a:p>
        </p:txBody>
      </p:sp>
      <p:sp>
        <p:nvSpPr>
          <p:cNvPr id="1343" name="Google Shape;1343;g103b6297337_1_57:notes"/>
          <p:cNvSpPr>
            <a:spLocks noGrp="1" noRot="1" noChangeAspect="1"/>
          </p:cNvSpPr>
          <p:nvPr>
            <p:ph type="sldImg" idx="2"/>
          </p:nvPr>
        </p:nvSpPr>
        <p:spPr>
          <a:xfrm>
            <a:off x="274316"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fc7b6899bb_3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6" name="Google Shape;1356;gfc7b6899bb_3_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102d051a636_13_1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7" name="Google Shape;1367;g102d051a636_13_15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02ac6f7e8f_7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 Streamlined/Aerodynamic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Easily serviceable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Small package footprint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High Wing mount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Conventional Tail</a:t>
            </a:r>
            <a:endParaRPr/>
          </a:p>
          <a:p>
            <a:pPr marL="457200" lvl="0" indent="-298450" algn="l" rtl="0">
              <a:spcBef>
                <a:spcPts val="0"/>
              </a:spcBef>
              <a:spcAft>
                <a:spcPts val="0"/>
              </a:spcAft>
              <a:buSzPts val="1100"/>
              <a:buChar char="-"/>
            </a:pPr>
            <a:r>
              <a:rPr lang="en"/>
              <a:t>1.46 m (5 ft) long </a:t>
            </a:r>
            <a:endParaRPr/>
          </a:p>
          <a:p>
            <a:pPr marL="457200" lvl="0" indent="-298450" algn="l" rtl="0">
              <a:spcBef>
                <a:spcPts val="0"/>
              </a:spcBef>
              <a:spcAft>
                <a:spcPts val="0"/>
              </a:spcAft>
              <a:buSzPts val="1100"/>
              <a:buChar char="-"/>
            </a:pPr>
            <a:r>
              <a:rPr lang="en"/>
              <a:t>10 ft wing span</a:t>
            </a:r>
            <a:endParaRPr/>
          </a:p>
        </p:txBody>
      </p:sp>
      <p:sp>
        <p:nvSpPr>
          <p:cNvPr id="219" name="Google Shape;219;g102ac6f7e8f_7_3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fc7b6899bb_3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Started with a basic 2d CFD simulation and decreased cell count to see error induced. Allows us to understand a bare minimum cell count for “accurate” results with quantifiable error. </a:t>
            </a:r>
            <a:endParaRPr/>
          </a:p>
        </p:txBody>
      </p:sp>
      <p:sp>
        <p:nvSpPr>
          <p:cNvPr id="1379" name="Google Shape;1379;gfc7b6899bb_3_5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02d051a636_13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1" name="Google Shape;1391;g102d051a636_13_4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102d051a636_13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2" name="Google Shape;1402;g102d051a636_13_5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102d051a636_13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4" name="Google Shape;1414;g102d051a636_13_6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102d051a636_13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8" name="Google Shape;1428;g102d051a636_13_7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02d051a636_13_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3" name="Google Shape;1443;g102d051a636_13_9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02d051a636_13_1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7" name="Google Shape;1457;g102d051a636_13_12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02d051a636_13_1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0" name="Google Shape;1470;g102d051a636_13_13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102d051a636_13_1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2" name="Google Shape;1482;g102d051a636_13_10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0162688bbb_0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3" name="Google Shape;1493;g10162688bbb_0_11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02ac6f7e8f_7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Primary focus:  Structurally supportive - Rapidly serviable </a:t>
            </a:r>
            <a:endParaRPr/>
          </a:p>
          <a:p>
            <a:pPr marL="457200" lvl="0" indent="-298450" algn="l" rtl="0">
              <a:spcBef>
                <a:spcPts val="0"/>
              </a:spcBef>
              <a:spcAft>
                <a:spcPts val="0"/>
              </a:spcAft>
              <a:buSzPts val="1100"/>
              <a:buChar char="-"/>
            </a:pPr>
            <a:r>
              <a:rPr lang="en"/>
              <a:t>Features: - Removable canopy for electronics access - Removable payload bay for mission specific uses</a:t>
            </a:r>
            <a:endParaRPr/>
          </a:p>
          <a:p>
            <a:pPr marL="457200" lvl="0" indent="0" algn="l" rtl="0">
              <a:spcBef>
                <a:spcPts val="0"/>
              </a:spcBef>
              <a:spcAft>
                <a:spcPts val="0"/>
              </a:spcAft>
              <a:buNone/>
            </a:pPr>
            <a:endParaRPr/>
          </a:p>
        </p:txBody>
      </p:sp>
      <p:sp>
        <p:nvSpPr>
          <p:cNvPr id="237" name="Google Shape;237;g102ac6f7e8f_7_6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fbc4c92ade_3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2" name="Google Shape;1502;gfbc4c92ade_3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cf9da56e41_1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4" name="Google Shape;1514;gcf9da56e41_1_7: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102d051a636_19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FR3 is met if the thrust generated from propulsion system is greater than the model’s estimated required thrust for level 3 climbout.</a:t>
            </a:r>
            <a:endParaRPr/>
          </a:p>
          <a:p>
            <a:pPr marL="0" lvl="0" indent="0" algn="l" rtl="0">
              <a:spcBef>
                <a:spcPts val="0"/>
              </a:spcBef>
              <a:spcAft>
                <a:spcPts val="0"/>
              </a:spcAft>
              <a:buNone/>
            </a:pPr>
            <a:r>
              <a:rPr lang="en"/>
              <a:t>FR1 is met if the thrust generated from the propulsion system is greater than the model’s estimated required thrust while simultaneously reducing current draw as much as possible. </a:t>
            </a:r>
            <a:endParaRPr/>
          </a:p>
          <a:p>
            <a:pPr marL="0" lvl="0" indent="0" algn="l" rtl="0">
              <a:spcBef>
                <a:spcPts val="0"/>
              </a:spcBef>
              <a:spcAft>
                <a:spcPts val="0"/>
              </a:spcAft>
              <a:buNone/>
            </a:pPr>
            <a:r>
              <a:rPr lang="en"/>
              <a:t>P_req = Power required for steady level unaccelerated flight</a:t>
            </a:r>
            <a:endParaRPr/>
          </a:p>
        </p:txBody>
      </p:sp>
      <p:sp>
        <p:nvSpPr>
          <p:cNvPr id="1537" name="Google Shape;1537;g102d051a636_19_3: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102d051a636_6_5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2" name="Google Shape;1582;g102d051a636_6_502: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fbc4c92ade_3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303030"/>
                </a:solidFill>
                <a:highlight>
                  <a:srgbClr val="FFFFFF"/>
                </a:highlight>
              </a:rPr>
              <a:t>A low Kv motor has more winds of thinner wire—it will carry more volts at fewer amps, produce higher torque, and swing a bigger prop. A high Kv motor has fewer winds of thicker wire that carry more amps at fewer volts and spin a smaller prop at high revolutions.</a:t>
            </a:r>
            <a:endParaRPr/>
          </a:p>
        </p:txBody>
      </p:sp>
      <p:sp>
        <p:nvSpPr>
          <p:cNvPr id="1607" name="Google Shape;1607;gfbc4c92ade_3_17: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fbc4c92ade_3_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3" name="Google Shape;1623;gfbc4c92ade_3_4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fbc4c92ade_3_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6" name="Google Shape;1636;gfbc4c92ade_3_6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02867c5ef2_1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0" name="Google Shape;1660;g102867c5ef2_1_1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fbc4c92ade_3_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2" name="Google Shape;1672;gfbc4c92ade_3_8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fc7b6899bb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data that is handed to team 1b</a:t>
            </a:r>
            <a:endParaRPr/>
          </a:p>
        </p:txBody>
      </p:sp>
      <p:sp>
        <p:nvSpPr>
          <p:cNvPr id="1684" name="Google Shape;1684;gfc7b6899bb_2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02ac6f7e8f_7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Focus: -Integration of high mounted wing design - Structural support</a:t>
            </a:r>
            <a:endParaRPr/>
          </a:p>
          <a:p>
            <a:pPr marL="457200" lvl="0" indent="-298450" algn="l" rtl="0">
              <a:spcBef>
                <a:spcPts val="0"/>
              </a:spcBef>
              <a:spcAft>
                <a:spcPts val="0"/>
              </a:spcAft>
              <a:buSzPts val="1100"/>
              <a:buChar char="-"/>
            </a:pPr>
            <a:r>
              <a:rPr lang="en"/>
              <a:t>Features: -Three piece dovetail system - Structural support at critical shear point on fuseagle interface  </a:t>
            </a:r>
            <a:endParaRPr/>
          </a:p>
        </p:txBody>
      </p:sp>
      <p:sp>
        <p:nvSpPr>
          <p:cNvPr id="256" name="Google Shape;256;g102ac6f7e8f_7_8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10162688bbb_0_2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7" name="Google Shape;1697;g10162688bbb_0_204: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fba434378c_0_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6" name="Google Shape;1706;gfba434378c_0_7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fc7b6899bb_1_1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6" name="Google Shape;1716;gfc7b6899bb_1_145: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103b6297337_2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6" name="Google Shape;1726;g103b6297337_2_9: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fba434378c_0_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0" name="Google Shape;1740;gfba434378c_0_117: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102d051a636_5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cave man eliminated it without being able to quantify</a:t>
            </a:r>
            <a:endParaRPr/>
          </a:p>
        </p:txBody>
      </p:sp>
      <p:sp>
        <p:nvSpPr>
          <p:cNvPr id="1753" name="Google Shape;1753;g102d051a636_5_0: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fbc4c92ade_1_1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a:t>
            </a:r>
            <a:endParaRPr/>
          </a:p>
        </p:txBody>
      </p:sp>
      <p:sp>
        <p:nvSpPr>
          <p:cNvPr id="1765" name="Google Shape;1765;gfbc4c92ade_1_101: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fbc4c92ade_1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a:t>
            </a:r>
            <a:endParaRPr/>
          </a:p>
        </p:txBody>
      </p:sp>
      <p:sp>
        <p:nvSpPr>
          <p:cNvPr id="1809" name="Google Shape;1809;gfbc4c92ade_1_116: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102d051a636_1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a:t>
            </a:r>
            <a:endParaRPr/>
          </a:p>
        </p:txBody>
      </p:sp>
      <p:sp>
        <p:nvSpPr>
          <p:cNvPr id="1820" name="Google Shape;1820;g102d051a636_1_2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fba43433ad_0_1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2" name="Google Shape;1832;gfba43433ad_0_148:notes"/>
          <p:cNvSpPr>
            <a:spLocks noGrp="1" noRot="1" noChangeAspect="1"/>
          </p:cNvSpPr>
          <p:nvPr>
            <p:ph type="sldImg" idx="2"/>
          </p:nvPr>
        </p:nvSpPr>
        <p:spPr>
          <a:xfrm>
            <a:off x="274320" y="1143000"/>
            <a:ext cx="6309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58465" y="744575"/>
            <a:ext cx="9798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58455" y="2834125"/>
            <a:ext cx="9798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58455" y="1106125"/>
            <a:ext cx="9798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58455" y="3152225"/>
            <a:ext cx="9798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314450" y="841772"/>
            <a:ext cx="78867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314450" y="2701528"/>
            <a:ext cx="78867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7949528" y="4737663"/>
            <a:ext cx="2368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000" b="1">
                <a:solidFill>
                  <a:schemeClr val="dk1"/>
                </a:solidFill>
                <a:latin typeface="Century Gothic"/>
                <a:ea typeface="Century Gothic"/>
                <a:cs typeface="Century Gothic"/>
                <a:sym typeface="Century Gothic"/>
              </a:defRPr>
            </a:lvl1pPr>
            <a:lvl2pPr marL="0" lvl="1" indent="0" algn="r" rtl="0">
              <a:spcBef>
                <a:spcPts val="0"/>
              </a:spcBef>
              <a:buNone/>
              <a:defRPr sz="1000" b="1">
                <a:solidFill>
                  <a:schemeClr val="dk1"/>
                </a:solidFill>
                <a:latin typeface="Century Gothic"/>
                <a:ea typeface="Century Gothic"/>
                <a:cs typeface="Century Gothic"/>
                <a:sym typeface="Century Gothic"/>
              </a:defRPr>
            </a:lvl2pPr>
            <a:lvl3pPr marL="0" lvl="2" indent="0" algn="r" rtl="0">
              <a:spcBef>
                <a:spcPts val="0"/>
              </a:spcBef>
              <a:buNone/>
              <a:defRPr sz="1000" b="1">
                <a:solidFill>
                  <a:schemeClr val="dk1"/>
                </a:solidFill>
                <a:latin typeface="Century Gothic"/>
                <a:ea typeface="Century Gothic"/>
                <a:cs typeface="Century Gothic"/>
                <a:sym typeface="Century Gothic"/>
              </a:defRPr>
            </a:lvl3pPr>
            <a:lvl4pPr marL="0" lvl="3" indent="0" algn="r" rtl="0">
              <a:spcBef>
                <a:spcPts val="0"/>
              </a:spcBef>
              <a:buNone/>
              <a:defRPr sz="1000" b="1">
                <a:solidFill>
                  <a:schemeClr val="dk1"/>
                </a:solidFill>
                <a:latin typeface="Century Gothic"/>
                <a:ea typeface="Century Gothic"/>
                <a:cs typeface="Century Gothic"/>
                <a:sym typeface="Century Gothic"/>
              </a:defRPr>
            </a:lvl4pPr>
            <a:lvl5pPr marL="0" lvl="4" indent="0" algn="r" rtl="0">
              <a:spcBef>
                <a:spcPts val="0"/>
              </a:spcBef>
              <a:buNone/>
              <a:defRPr sz="1000" b="1">
                <a:solidFill>
                  <a:schemeClr val="dk1"/>
                </a:solidFill>
                <a:latin typeface="Century Gothic"/>
                <a:ea typeface="Century Gothic"/>
                <a:cs typeface="Century Gothic"/>
                <a:sym typeface="Century Gothic"/>
              </a:defRPr>
            </a:lvl5pPr>
            <a:lvl6pPr marL="0" lvl="5" indent="0" algn="r" rtl="0">
              <a:spcBef>
                <a:spcPts val="0"/>
              </a:spcBef>
              <a:buNone/>
              <a:defRPr sz="1000" b="1">
                <a:solidFill>
                  <a:schemeClr val="dk1"/>
                </a:solidFill>
                <a:latin typeface="Century Gothic"/>
                <a:ea typeface="Century Gothic"/>
                <a:cs typeface="Century Gothic"/>
                <a:sym typeface="Century Gothic"/>
              </a:defRPr>
            </a:lvl6pPr>
            <a:lvl7pPr marL="0" lvl="6" indent="0" algn="r" rtl="0">
              <a:spcBef>
                <a:spcPts val="0"/>
              </a:spcBef>
              <a:buNone/>
              <a:defRPr sz="1000" b="1">
                <a:solidFill>
                  <a:schemeClr val="dk1"/>
                </a:solidFill>
                <a:latin typeface="Century Gothic"/>
                <a:ea typeface="Century Gothic"/>
                <a:cs typeface="Century Gothic"/>
                <a:sym typeface="Century Gothic"/>
              </a:defRPr>
            </a:lvl7pPr>
            <a:lvl8pPr marL="0" lvl="7" indent="0" algn="r" rtl="0">
              <a:spcBef>
                <a:spcPts val="0"/>
              </a:spcBef>
              <a:buNone/>
              <a:defRPr sz="1000" b="1">
                <a:solidFill>
                  <a:schemeClr val="dk1"/>
                </a:solidFill>
                <a:latin typeface="Century Gothic"/>
                <a:ea typeface="Century Gothic"/>
                <a:cs typeface="Century Gothic"/>
                <a:sym typeface="Century Gothic"/>
              </a:defRPr>
            </a:lvl8pPr>
            <a:lvl9pPr marL="0" lvl="8" indent="0" algn="r" rtl="0">
              <a:spcBef>
                <a:spcPts val="0"/>
              </a:spcBef>
              <a:buNone/>
              <a:defRPr sz="1000" b="1">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722947" y="273844"/>
            <a:ext cx="9069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722947" y="1369219"/>
            <a:ext cx="90696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17471" y="1282304"/>
            <a:ext cx="90696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717471" y="3442097"/>
            <a:ext cx="90696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722947" y="273844"/>
            <a:ext cx="9069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722947" y="1369219"/>
            <a:ext cx="44691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5323523" y="1369219"/>
            <a:ext cx="44691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724317" y="273844"/>
            <a:ext cx="9069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724317" y="1260872"/>
            <a:ext cx="4448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724317" y="1878806"/>
            <a:ext cx="4448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5323523" y="1260872"/>
            <a:ext cx="44706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5323523" y="1878806"/>
            <a:ext cx="44706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722947" y="273844"/>
            <a:ext cx="9069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724317" y="342900"/>
            <a:ext cx="33918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4470500" y="740569"/>
            <a:ext cx="53232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724317" y="1543050"/>
            <a:ext cx="33918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58455" y="2150850"/>
            <a:ext cx="9798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724317" y="342900"/>
            <a:ext cx="33918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4470500" y="740569"/>
            <a:ext cx="53232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724317" y="1543050"/>
            <a:ext cx="33918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722947" y="273844"/>
            <a:ext cx="9069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626152" y="-1533881"/>
            <a:ext cx="3263400" cy="9069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6479452" y="1319644"/>
            <a:ext cx="4359000" cy="2267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878881" y="-882056"/>
            <a:ext cx="4359000" cy="667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58455" y="445025"/>
            <a:ext cx="979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58455" y="1152475"/>
            <a:ext cx="9798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58455" y="445025"/>
            <a:ext cx="979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58455" y="1152475"/>
            <a:ext cx="45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5557260" y="1152475"/>
            <a:ext cx="45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58455" y="445025"/>
            <a:ext cx="979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58455" y="555600"/>
            <a:ext cx="32292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58455" y="1389600"/>
            <a:ext cx="32292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63788" y="450150"/>
            <a:ext cx="73230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257800" y="-125"/>
            <a:ext cx="5257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05325" y="1233175"/>
            <a:ext cx="46521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305325" y="2803075"/>
            <a:ext cx="4652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5680425" y="724075"/>
            <a:ext cx="44124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58455" y="4230575"/>
            <a:ext cx="68985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9743326" y="4663217"/>
            <a:ext cx="6309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8455" y="445025"/>
            <a:ext cx="9798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58455" y="1152475"/>
            <a:ext cx="9798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9743326" y="4663217"/>
            <a:ext cx="6309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2947" y="273844"/>
            <a:ext cx="90696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722947" y="1369219"/>
            <a:ext cx="90696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722947" y="4767263"/>
            <a:ext cx="23661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483293" y="4767263"/>
            <a:ext cx="35490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7426643" y="4767263"/>
            <a:ext cx="23661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12.xml"/><Relationship Id="rId5" Type="http://schemas.openxmlformats.org/officeDocument/2006/relationships/image" Target="../media/image140.png"/><Relationship Id="rId4" Type="http://schemas.openxmlformats.org/officeDocument/2006/relationships/image" Target="../media/image139.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141.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43.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12.xml"/><Relationship Id="rId5" Type="http://schemas.openxmlformats.org/officeDocument/2006/relationships/image" Target="../media/image146.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12.xml"/><Relationship Id="rId5" Type="http://schemas.openxmlformats.org/officeDocument/2006/relationships/image" Target="../media/image148.png"/><Relationship Id="rId4" Type="http://schemas.openxmlformats.org/officeDocument/2006/relationships/image" Target="../media/image147.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6.gif"/><Relationship Id="rId2" Type="http://schemas.openxmlformats.org/officeDocument/2006/relationships/notesSlide" Target="../notesSlides/notesSlide112.xml"/><Relationship Id="rId1" Type="http://schemas.openxmlformats.org/officeDocument/2006/relationships/slideLayout" Target="../slideLayouts/slideLayout12.xml"/><Relationship Id="rId6" Type="http://schemas.openxmlformats.org/officeDocument/2006/relationships/image" Target="../media/image155.gif"/><Relationship Id="rId5" Type="http://schemas.openxmlformats.org/officeDocument/2006/relationships/image" Target="../media/image154.gif"/><Relationship Id="rId4" Type="http://schemas.openxmlformats.org/officeDocument/2006/relationships/image" Target="../media/image153.gif"/></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12.xml"/><Relationship Id="rId4" Type="http://schemas.openxmlformats.org/officeDocument/2006/relationships/image" Target="../media/image157.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12.xml"/><Relationship Id="rId4" Type="http://schemas.openxmlformats.org/officeDocument/2006/relationships/image" Target="../media/image158.gif"/></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12.xml"/><Relationship Id="rId5" Type="http://schemas.openxmlformats.org/officeDocument/2006/relationships/image" Target="../media/image160.gif"/><Relationship Id="rId4" Type="http://schemas.openxmlformats.org/officeDocument/2006/relationships/image" Target="../media/image159.gif"/></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6.xml"/><Relationship Id="rId1" Type="http://schemas.openxmlformats.org/officeDocument/2006/relationships/slideLayout" Target="../slideLayouts/slideLayout12.xml"/><Relationship Id="rId4" Type="http://schemas.openxmlformats.org/officeDocument/2006/relationships/image" Target="../media/image161.jpg"/></Relationships>
</file>

<file path=ppt/slides/_rels/slide11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3.png"/><Relationship Id="rId7" Type="http://schemas.openxmlformats.org/officeDocument/2006/relationships/image" Target="../media/image165.png"/><Relationship Id="rId2" Type="http://schemas.openxmlformats.org/officeDocument/2006/relationships/notesSlide" Target="../notesSlides/notesSlide117.xml"/><Relationship Id="rId1" Type="http://schemas.openxmlformats.org/officeDocument/2006/relationships/slideLayout" Target="../slideLayouts/slideLayout12.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8.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119.xml.rels><?xml version="1.0" encoding="UTF-8" standalone="yes"?>
<Relationships xmlns="http://schemas.openxmlformats.org/package/2006/relationships"><Relationship Id="rId8" Type="http://schemas.openxmlformats.org/officeDocument/2006/relationships/hyperlink" Target="http://drive.google.com/file/d/1qEV3TZAOyKVFhv-Dh7V3cSPqF4B3ZfLB/view" TargetMode="External"/><Relationship Id="rId3" Type="http://schemas.openxmlformats.org/officeDocument/2006/relationships/image" Target="../media/image3.png"/><Relationship Id="rId7"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12.xml"/><Relationship Id="rId6" Type="http://schemas.openxmlformats.org/officeDocument/2006/relationships/hyperlink" Target="http://drive.google.com/file/d/1JIXSOVP52XigWyvqlJaDUZJv8shpKHF7/view" TargetMode="External"/><Relationship Id="rId5" Type="http://schemas.openxmlformats.org/officeDocument/2006/relationships/image" Target="../media/image170.jpg"/><Relationship Id="rId4" Type="http://schemas.openxmlformats.org/officeDocument/2006/relationships/image" Target="../media/image169.jpg"/><Relationship Id="rId9" Type="http://schemas.openxmlformats.org/officeDocument/2006/relationships/image" Target="../media/image171.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0.xml"/><Relationship Id="rId1" Type="http://schemas.openxmlformats.org/officeDocument/2006/relationships/slideLayout" Target="../slideLayouts/slideLayout12.xml"/><Relationship Id="rId4" Type="http://schemas.openxmlformats.org/officeDocument/2006/relationships/image" Target="../media/image172.pn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12.xml"/><Relationship Id="rId6" Type="http://schemas.openxmlformats.org/officeDocument/2006/relationships/hyperlink" Target="https://www.sciencedirect.com/book/9780081009147/aircraft-structures-for-engineering-students" TargetMode="External"/><Relationship Id="rId5" Type="http://schemas.openxmlformats.org/officeDocument/2006/relationships/hyperlink" Target="https://www.apcprop.com/technical-information/performance-data/"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slide" Target="slide8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gif"/><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7.jp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0.jp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72.jpg"/><Relationship Id="rId4" Type="http://schemas.openxmlformats.org/officeDocument/2006/relationships/image" Target="../media/image71.jp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png"/><Relationship Id="rId7" Type="http://schemas.openxmlformats.org/officeDocument/2006/relationships/image" Target="../media/image97.png"/><Relationship Id="rId12"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1.gif"/><Relationship Id="rId5" Type="http://schemas.openxmlformats.org/officeDocument/2006/relationships/image" Target="../media/image95.png"/><Relationship Id="rId10" Type="http://schemas.openxmlformats.org/officeDocument/2006/relationships/image" Target="../media/image100.gif"/><Relationship Id="rId4" Type="http://schemas.openxmlformats.org/officeDocument/2006/relationships/image" Target="../media/image94.png"/><Relationship Id="rId9" Type="http://schemas.openxmlformats.org/officeDocument/2006/relationships/image" Target="../media/image99.png"/></Relationships>
</file>

<file path=ppt/slides/_rels/slide82.xml.rels><?xml version="1.0" encoding="UTF-8" standalone="yes"?>
<Relationships xmlns="http://schemas.openxmlformats.org/package/2006/relationships"><Relationship Id="rId8" Type="http://schemas.openxmlformats.org/officeDocument/2006/relationships/image" Target="../media/image106.gif"/><Relationship Id="rId13" Type="http://schemas.openxmlformats.org/officeDocument/2006/relationships/image" Target="../media/image111.gif"/><Relationship Id="rId3" Type="http://schemas.openxmlformats.org/officeDocument/2006/relationships/image" Target="../media/image3.png"/><Relationship Id="rId7" Type="http://schemas.openxmlformats.org/officeDocument/2006/relationships/image" Target="../media/image105.gif"/><Relationship Id="rId12" Type="http://schemas.openxmlformats.org/officeDocument/2006/relationships/image" Target="../media/image110.gif"/><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104.png"/><Relationship Id="rId11" Type="http://schemas.openxmlformats.org/officeDocument/2006/relationships/image" Target="../media/image109.gif"/><Relationship Id="rId5" Type="http://schemas.openxmlformats.org/officeDocument/2006/relationships/image" Target="../media/image103.gif"/><Relationship Id="rId10" Type="http://schemas.openxmlformats.org/officeDocument/2006/relationships/image" Target="../media/image108.gif"/><Relationship Id="rId4" Type="http://schemas.openxmlformats.org/officeDocument/2006/relationships/image" Target="../media/image102.png"/><Relationship Id="rId9" Type="http://schemas.openxmlformats.org/officeDocument/2006/relationships/image" Target="../media/image107.gif"/><Relationship Id="rId14" Type="http://schemas.openxmlformats.org/officeDocument/2006/relationships/image" Target="../media/image28.png"/></Relationships>
</file>

<file path=ppt/slides/_rels/slide83.xml.rels><?xml version="1.0" encoding="UTF-8" standalone="yes"?>
<Relationships xmlns="http://schemas.openxmlformats.org/package/2006/relationships"><Relationship Id="rId8" Type="http://schemas.openxmlformats.org/officeDocument/2006/relationships/image" Target="../media/image114.gif"/><Relationship Id="rId3" Type="http://schemas.openxmlformats.org/officeDocument/2006/relationships/image" Target="../media/image3.png"/><Relationship Id="rId7" Type="http://schemas.openxmlformats.org/officeDocument/2006/relationships/image" Target="../media/image113.gif"/><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112.gif"/><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12.xml"/><Relationship Id="rId5" Type="http://schemas.openxmlformats.org/officeDocument/2006/relationships/image" Target="../media/image118.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120.jpg"/><Relationship Id="rId4" Type="http://schemas.openxmlformats.org/officeDocument/2006/relationships/image" Target="../media/image119.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126.png"/><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12.xml"/><Relationship Id="rId5" Type="http://schemas.openxmlformats.org/officeDocument/2006/relationships/image" Target="../media/image138.png"/><Relationship Id="rId4" Type="http://schemas.openxmlformats.org/officeDocument/2006/relationships/hyperlink" Target="http://drive.google.com/file/d/1-Q1pOVDP6VBkIzz8wLoSa7UzPCsgyP3n/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p:nvPr/>
        </p:nvSpPr>
        <p:spPr>
          <a:xfrm>
            <a:off x="0" y="-19050"/>
            <a:ext cx="1774800" cy="5162700"/>
          </a:xfrm>
          <a:prstGeom prst="rect">
            <a:avLst/>
          </a:prstGeom>
          <a:blipFill rotWithShape="1">
            <a:blip r:embed="rId3">
              <a:alphaModFix/>
            </a:blip>
            <a:stretch>
              <a:fillRect l="-299965" r="-29993"/>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0" name="Google Shape;130;p25"/>
          <p:cNvSpPr/>
          <p:nvPr/>
        </p:nvSpPr>
        <p:spPr>
          <a:xfrm>
            <a:off x="-173507" y="0"/>
            <a:ext cx="12208500" cy="5143500"/>
          </a:xfrm>
          <a:prstGeom prst="parallelogram">
            <a:avLst>
              <a:gd name="adj" fmla="val 29000"/>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1" name="Google Shape;131;p25"/>
          <p:cNvSpPr/>
          <p:nvPr/>
        </p:nvSpPr>
        <p:spPr>
          <a:xfrm>
            <a:off x="0" y="0"/>
            <a:ext cx="12208500" cy="5143500"/>
          </a:xfrm>
          <a:prstGeom prst="parallelogram">
            <a:avLst>
              <a:gd name="adj" fmla="val 29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2" name="Google Shape;132;p25"/>
          <p:cNvSpPr txBox="1"/>
          <p:nvPr/>
        </p:nvSpPr>
        <p:spPr>
          <a:xfrm>
            <a:off x="1774788" y="96202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TALON: Tactical Autopilot Long-Term Overwatch Network (HERD-CU)</a:t>
            </a:r>
            <a:endParaRPr sz="1100"/>
          </a:p>
        </p:txBody>
      </p:sp>
      <p:sp>
        <p:nvSpPr>
          <p:cNvPr id="133" name="Google Shape;133;p25"/>
          <p:cNvSpPr txBox="1"/>
          <p:nvPr/>
        </p:nvSpPr>
        <p:spPr>
          <a:xfrm>
            <a:off x="1774811" y="2040752"/>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Critical Design Review</a:t>
            </a:r>
            <a:endParaRPr sz="24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02 December 2021</a:t>
            </a:r>
            <a:endParaRPr sz="2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3000" b="1">
                <a:solidFill>
                  <a:schemeClr val="dk1"/>
                </a:solidFill>
                <a:latin typeface="Century Gothic"/>
                <a:ea typeface="Century Gothic"/>
                <a:cs typeface="Century Gothic"/>
                <a:sym typeface="Century Gothic"/>
              </a:rPr>
              <a:t> </a:t>
            </a:r>
            <a:endParaRPr sz="1100"/>
          </a:p>
        </p:txBody>
      </p:sp>
      <p:sp>
        <p:nvSpPr>
          <p:cNvPr id="134" name="Google Shape;134;p25"/>
          <p:cNvSpPr txBox="1"/>
          <p:nvPr/>
        </p:nvSpPr>
        <p:spPr>
          <a:xfrm>
            <a:off x="5163204" y="3504925"/>
            <a:ext cx="4002000" cy="5310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500" b="1">
                <a:solidFill>
                  <a:schemeClr val="dk1"/>
                </a:solidFill>
                <a:latin typeface="Century Gothic"/>
                <a:ea typeface="Century Gothic"/>
                <a:cs typeface="Century Gothic"/>
                <a:sym typeface="Century Gothic"/>
              </a:rPr>
              <a:t>Jason Peloquin (Project Manager)</a:t>
            </a:r>
            <a:endParaRPr sz="1500" b="1">
              <a:solidFill>
                <a:schemeClr val="dk1"/>
              </a:solidFill>
              <a:latin typeface="Century Gothic"/>
              <a:ea typeface="Century Gothic"/>
              <a:cs typeface="Century Gothic"/>
              <a:sym typeface="Century Gothic"/>
            </a:endParaRPr>
          </a:p>
          <a:p>
            <a:pPr marL="0" lvl="0" indent="0" algn="r" rtl="0">
              <a:spcBef>
                <a:spcPts val="0"/>
              </a:spcBef>
              <a:spcAft>
                <a:spcPts val="0"/>
              </a:spcAft>
              <a:buClr>
                <a:schemeClr val="dk1"/>
              </a:buClr>
              <a:buFont typeface="Arial"/>
              <a:buNone/>
            </a:pPr>
            <a:r>
              <a:rPr lang="en" sz="1500">
                <a:solidFill>
                  <a:schemeClr val="dk1"/>
                </a:solidFill>
                <a:latin typeface="Century Gothic"/>
                <a:ea typeface="Century Gothic"/>
                <a:cs typeface="Century Gothic"/>
                <a:sym typeface="Century Gothic"/>
              </a:rPr>
              <a:t>Vyacheslav Rychenko</a:t>
            </a:r>
            <a:endParaRPr sz="1500">
              <a:solidFill>
                <a:schemeClr val="dk1"/>
              </a:solidFill>
              <a:latin typeface="Century Gothic"/>
              <a:ea typeface="Century Gothic"/>
              <a:cs typeface="Century Gothic"/>
              <a:sym typeface="Century Gothic"/>
            </a:endParaRPr>
          </a:p>
          <a:p>
            <a:pPr marL="0" lvl="0" indent="0" algn="r" rtl="0">
              <a:spcBef>
                <a:spcPts val="0"/>
              </a:spcBef>
              <a:spcAft>
                <a:spcPts val="0"/>
              </a:spcAft>
              <a:buNone/>
            </a:pPr>
            <a:r>
              <a:rPr lang="en" sz="1500">
                <a:solidFill>
                  <a:schemeClr val="dk1"/>
                </a:solidFill>
                <a:latin typeface="Century Gothic"/>
                <a:ea typeface="Century Gothic"/>
                <a:cs typeface="Century Gothic"/>
                <a:sym typeface="Century Gothic"/>
              </a:rPr>
              <a:t>Patrick Tippens</a:t>
            </a:r>
            <a:endParaRPr sz="150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r>
              <a:rPr lang="en" sz="1500">
                <a:solidFill>
                  <a:schemeClr val="dk1"/>
                </a:solidFill>
                <a:latin typeface="Century Gothic"/>
                <a:ea typeface="Century Gothic"/>
                <a:cs typeface="Century Gothic"/>
                <a:sym typeface="Century Gothic"/>
              </a:rPr>
              <a:t>Zachary Vanlangendonck</a:t>
            </a:r>
            <a:endParaRPr sz="150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r>
              <a:rPr lang="en" sz="1500">
                <a:solidFill>
                  <a:schemeClr val="dk1"/>
                </a:solidFill>
                <a:latin typeface="Century Gothic"/>
                <a:ea typeface="Century Gothic"/>
                <a:cs typeface="Century Gothic"/>
                <a:sym typeface="Century Gothic"/>
              </a:rPr>
              <a:t>Dante Vigil</a:t>
            </a:r>
            <a:endParaRPr sz="1500">
              <a:solidFill>
                <a:schemeClr val="dk1"/>
              </a:solidFill>
              <a:latin typeface="Century Gothic"/>
              <a:ea typeface="Century Gothic"/>
              <a:cs typeface="Century Gothic"/>
              <a:sym typeface="Century Gothic"/>
            </a:endParaRPr>
          </a:p>
          <a:p>
            <a:pPr marL="0" lvl="0" indent="0" algn="r" rtl="0">
              <a:spcBef>
                <a:spcPts val="0"/>
              </a:spcBef>
              <a:spcAft>
                <a:spcPts val="0"/>
              </a:spcAft>
              <a:buClr>
                <a:schemeClr val="dk1"/>
              </a:buClr>
              <a:buFont typeface="Arial"/>
              <a:buNone/>
            </a:pPr>
            <a:r>
              <a:rPr lang="en" sz="1500">
                <a:solidFill>
                  <a:schemeClr val="dk1"/>
                </a:solidFill>
                <a:latin typeface="Century Gothic"/>
                <a:ea typeface="Century Gothic"/>
                <a:cs typeface="Century Gothic"/>
                <a:sym typeface="Century Gothic"/>
              </a:rPr>
              <a:t>Christian Williams</a:t>
            </a:r>
            <a:endParaRPr sz="150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a:p>
        </p:txBody>
      </p:sp>
      <p:sp>
        <p:nvSpPr>
          <p:cNvPr id="135" name="Google Shape;135;p25"/>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6" name="Google Shape;136;p25"/>
          <p:cNvSpPr txBox="1"/>
          <p:nvPr/>
        </p:nvSpPr>
        <p:spPr>
          <a:xfrm>
            <a:off x="1291354" y="3504925"/>
            <a:ext cx="4002000" cy="531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500">
                <a:solidFill>
                  <a:schemeClr val="dk1"/>
                </a:solidFill>
                <a:latin typeface="Century Gothic"/>
                <a:ea typeface="Century Gothic"/>
                <a:cs typeface="Century Gothic"/>
                <a:sym typeface="Century Gothic"/>
              </a:rPr>
              <a:t>Selmo Almeida </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en" sz="1500">
                <a:solidFill>
                  <a:schemeClr val="dk1"/>
                </a:solidFill>
                <a:latin typeface="Century Gothic"/>
                <a:ea typeface="Century Gothic"/>
                <a:cs typeface="Century Gothic"/>
                <a:sym typeface="Century Gothic"/>
              </a:rPr>
              <a:t>Nicholas Boender </a:t>
            </a:r>
            <a:endParaRPr sz="15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1500">
                <a:solidFill>
                  <a:schemeClr val="dk1"/>
                </a:solidFill>
                <a:latin typeface="Century Gothic"/>
                <a:ea typeface="Century Gothic"/>
                <a:cs typeface="Century Gothic"/>
                <a:sym typeface="Century Gothic"/>
              </a:rPr>
              <a:t>Anthony Danna</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500">
                <a:solidFill>
                  <a:schemeClr val="dk1"/>
                </a:solidFill>
                <a:latin typeface="Century Gothic"/>
                <a:ea typeface="Century Gothic"/>
                <a:cs typeface="Century Gothic"/>
                <a:sym typeface="Century Gothic"/>
              </a:rPr>
              <a:t>Ethan Fleer</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500">
                <a:solidFill>
                  <a:schemeClr val="dk1"/>
                </a:solidFill>
                <a:latin typeface="Century Gothic"/>
                <a:ea typeface="Century Gothic"/>
                <a:cs typeface="Century Gothic"/>
                <a:sym typeface="Century Gothic"/>
              </a:rPr>
              <a:t>Collin Kasunic</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500">
                <a:solidFill>
                  <a:schemeClr val="dk1"/>
                </a:solidFill>
                <a:latin typeface="Century Gothic"/>
                <a:ea typeface="Century Gothic"/>
                <a:cs typeface="Century Gothic"/>
                <a:sym typeface="Century Gothic"/>
              </a:rPr>
              <a:t>John Oliver</a:t>
            </a:r>
            <a:endParaRPr sz="15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a:p>
        </p:txBody>
      </p:sp>
      <p:sp>
        <p:nvSpPr>
          <p:cNvPr id="137" name="Google Shape;137;p25"/>
          <p:cNvSpPr txBox="1"/>
          <p:nvPr/>
        </p:nvSpPr>
        <p:spPr>
          <a:xfrm>
            <a:off x="1774811" y="2895627"/>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dk1"/>
                </a:solidFill>
                <a:latin typeface="Century Gothic"/>
                <a:ea typeface="Century Gothic"/>
                <a:cs typeface="Century Gothic"/>
                <a:sym typeface="Century Gothic"/>
              </a:rPr>
              <a:t>Customer: Professor John K. Mah</a:t>
            </a:r>
            <a:endParaRPr sz="21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3000" b="1">
                <a:solidFill>
                  <a:schemeClr val="dk1"/>
                </a:solidFill>
                <a:latin typeface="Century Gothic"/>
                <a:ea typeface="Century Gothic"/>
                <a:cs typeface="Century Gothic"/>
                <a:sym typeface="Century Gothic"/>
              </a:rPr>
              <a:t> </a:t>
            </a:r>
            <a:endParaRPr sz="1100"/>
          </a:p>
        </p:txBody>
      </p:sp>
      <p:pic>
        <p:nvPicPr>
          <p:cNvPr id="138" name="Google Shape;138;p25"/>
          <p:cNvPicPr preferRelativeResize="0"/>
          <p:nvPr/>
        </p:nvPicPr>
        <p:blipFill>
          <a:blip r:embed="rId4">
            <a:alphaModFix/>
          </a:blip>
          <a:stretch>
            <a:fillRect/>
          </a:stretch>
        </p:blipFill>
        <p:spPr>
          <a:xfrm>
            <a:off x="1487200" y="-4"/>
            <a:ext cx="3409975" cy="688800"/>
          </a:xfrm>
          <a:prstGeom prst="rect">
            <a:avLst/>
          </a:prstGeom>
          <a:noFill/>
          <a:ln>
            <a:noFill/>
          </a:ln>
        </p:spPr>
      </p:pic>
      <p:sp>
        <p:nvSpPr>
          <p:cNvPr id="139" name="Google Shape;139;p25"/>
          <p:cNvSpPr txBox="1">
            <a:spLocks noGrp="1"/>
          </p:cNvSpPr>
          <p:nvPr>
            <p:ph type="sldNum" idx="12"/>
          </p:nvPr>
        </p:nvSpPr>
        <p:spPr>
          <a:xfrm>
            <a:off x="7949528" y="4737663"/>
            <a:ext cx="2368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4"/>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Tail</a:t>
            </a:r>
            <a:endParaRPr sz="2300" b="1">
              <a:solidFill>
                <a:schemeClr val="dk1"/>
              </a:solidFill>
              <a:latin typeface="Century Gothic"/>
              <a:ea typeface="Century Gothic"/>
              <a:cs typeface="Century Gothic"/>
              <a:sym typeface="Century Gothic"/>
            </a:endParaRPr>
          </a:p>
        </p:txBody>
      </p:sp>
      <p:pic>
        <p:nvPicPr>
          <p:cNvPr id="278" name="Google Shape;278;p3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79" name="Google Shape;279;p3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80" name="Google Shape;280;p34"/>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pic>
        <p:nvPicPr>
          <p:cNvPr id="281" name="Google Shape;281;p34"/>
          <p:cNvPicPr preferRelativeResize="0"/>
          <p:nvPr/>
        </p:nvPicPr>
        <p:blipFill rotWithShape="1">
          <a:blip r:embed="rId4">
            <a:alphaModFix/>
          </a:blip>
          <a:srcRect l="5313" t="3615" r="6136" b="4851"/>
          <a:stretch/>
        </p:blipFill>
        <p:spPr>
          <a:xfrm>
            <a:off x="6625383" y="926500"/>
            <a:ext cx="3313018" cy="2103949"/>
          </a:xfrm>
          <a:prstGeom prst="rect">
            <a:avLst/>
          </a:prstGeom>
          <a:noFill/>
          <a:ln>
            <a:noFill/>
          </a:ln>
        </p:spPr>
      </p:pic>
      <p:sp>
        <p:nvSpPr>
          <p:cNvPr id="282" name="Google Shape;282;p34"/>
          <p:cNvSpPr/>
          <p:nvPr/>
        </p:nvSpPr>
        <p:spPr>
          <a:xfrm>
            <a:off x="5414188" y="1718175"/>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txBox="1"/>
          <p:nvPr/>
        </p:nvSpPr>
        <p:spPr>
          <a:xfrm>
            <a:off x="680875" y="3581950"/>
            <a:ext cx="90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84" name="Google Shape;284;p34"/>
          <p:cNvSpPr txBox="1"/>
          <p:nvPr/>
        </p:nvSpPr>
        <p:spPr>
          <a:xfrm>
            <a:off x="488250" y="3150675"/>
            <a:ext cx="9386700" cy="118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Focus: </a:t>
            </a:r>
            <a:r>
              <a:rPr lang="en">
                <a:solidFill>
                  <a:schemeClr val="dk1"/>
                </a:solidFill>
                <a:latin typeface="Century Gothic"/>
                <a:ea typeface="Century Gothic"/>
                <a:cs typeface="Century Gothic"/>
                <a:sym typeface="Century Gothic"/>
              </a:rPr>
              <a:t>Providing pitch and yaw stability while minimizing flow disturbance.</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Features: </a:t>
            </a:r>
            <a:r>
              <a:rPr lang="en">
                <a:solidFill>
                  <a:schemeClr val="dk1"/>
                </a:solidFill>
                <a:latin typeface="Century Gothic"/>
                <a:ea typeface="Century Gothic"/>
                <a:cs typeface="Century Gothic"/>
                <a:sym typeface="Century Gothic"/>
              </a:rPr>
              <a:t>Aerodynamic sleeving leading up to the empennage decreases turbulent flow to tail. The three identical control surfaces provide rapid manufacturing and replacement, all acting on the same dovetail mounting platform.</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p:txBody>
      </p:sp>
      <p:pic>
        <p:nvPicPr>
          <p:cNvPr id="285" name="Google Shape;285;p34"/>
          <p:cNvPicPr preferRelativeResize="0"/>
          <p:nvPr/>
        </p:nvPicPr>
        <p:blipFill rotWithShape="1">
          <a:blip r:embed="rId5">
            <a:alphaModFix/>
          </a:blip>
          <a:srcRect t="11800" r="2657" b="15583"/>
          <a:stretch/>
        </p:blipFill>
        <p:spPr>
          <a:xfrm>
            <a:off x="581138" y="926500"/>
            <a:ext cx="4523124" cy="2142269"/>
          </a:xfrm>
          <a:prstGeom prst="rect">
            <a:avLst/>
          </a:prstGeom>
          <a:noFill/>
          <a:ln>
            <a:noFill/>
          </a:ln>
        </p:spPr>
      </p:pic>
      <p:pic>
        <p:nvPicPr>
          <p:cNvPr id="286" name="Google Shape;286;p34"/>
          <p:cNvPicPr preferRelativeResize="0"/>
          <p:nvPr/>
        </p:nvPicPr>
        <p:blipFill rotWithShape="1">
          <a:blip r:embed="rId6">
            <a:alphaModFix/>
          </a:blip>
          <a:srcRect l="10881" t="15253" r="7917" b="15253"/>
          <a:stretch/>
        </p:blipFill>
        <p:spPr>
          <a:xfrm>
            <a:off x="6625375" y="926500"/>
            <a:ext cx="3313025" cy="2103949"/>
          </a:xfrm>
          <a:prstGeom prst="rect">
            <a:avLst/>
          </a:prstGeom>
          <a:noFill/>
          <a:ln>
            <a:noFill/>
          </a:ln>
        </p:spPr>
      </p:pic>
      <p:sp>
        <p:nvSpPr>
          <p:cNvPr id="287" name="Google Shape;287;p34"/>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288" name="Google Shape;288;p34"/>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289" name="Google Shape;289;p34"/>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290" name="Google Shape;290;p34"/>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291" name="Google Shape;291;p34"/>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292" name="Google Shape;292;p34"/>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293" name="Google Shape;293;p34"/>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124"/>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CAD Model - Backup</a:t>
            </a:r>
            <a:endParaRPr sz="1100"/>
          </a:p>
        </p:txBody>
      </p:sp>
      <p:sp>
        <p:nvSpPr>
          <p:cNvPr id="1845" name="Google Shape;1845;p124"/>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46" name="Google Shape;1846;p124"/>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847" name="Google Shape;1847;p124"/>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100</a:t>
            </a:fld>
            <a:endParaRPr/>
          </a:p>
        </p:txBody>
      </p:sp>
      <p:pic>
        <p:nvPicPr>
          <p:cNvPr id="1848" name="Google Shape;1848;p124"/>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25"/>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TALON - Electronics Housing Design - Backup </a:t>
            </a:r>
            <a:endParaRPr sz="2300" b="1">
              <a:solidFill>
                <a:schemeClr val="dk1"/>
              </a:solidFill>
              <a:latin typeface="Century Gothic"/>
              <a:ea typeface="Century Gothic"/>
              <a:cs typeface="Century Gothic"/>
              <a:sym typeface="Century Gothic"/>
            </a:endParaRPr>
          </a:p>
        </p:txBody>
      </p:sp>
      <p:pic>
        <p:nvPicPr>
          <p:cNvPr id="1854" name="Google Shape;1854;p12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55" name="Google Shape;1855;p12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56" name="Google Shape;1856;p125"/>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101</a:t>
            </a:fld>
            <a:endParaRPr/>
          </a:p>
        </p:txBody>
      </p:sp>
      <p:sp>
        <p:nvSpPr>
          <p:cNvPr id="1857" name="Google Shape;1857;p125"/>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858" name="Google Shape;1858;p125"/>
          <p:cNvPicPr preferRelativeResize="0"/>
          <p:nvPr/>
        </p:nvPicPr>
        <p:blipFill rotWithShape="1">
          <a:blip r:embed="rId4">
            <a:alphaModFix/>
          </a:blip>
          <a:srcRect t="5981" b="13184"/>
          <a:stretch/>
        </p:blipFill>
        <p:spPr>
          <a:xfrm>
            <a:off x="581150" y="916150"/>
            <a:ext cx="4569874" cy="2158300"/>
          </a:xfrm>
          <a:prstGeom prst="rect">
            <a:avLst/>
          </a:prstGeom>
          <a:noFill/>
          <a:ln>
            <a:noFill/>
          </a:ln>
        </p:spPr>
      </p:pic>
      <p:pic>
        <p:nvPicPr>
          <p:cNvPr id="1859" name="Google Shape;1859;p125"/>
          <p:cNvPicPr preferRelativeResize="0"/>
          <p:nvPr/>
        </p:nvPicPr>
        <p:blipFill rotWithShape="1">
          <a:blip r:embed="rId5">
            <a:alphaModFix/>
          </a:blip>
          <a:srcRect l="7922" t="15982" r="9806" b="13044"/>
          <a:stretch/>
        </p:blipFill>
        <p:spPr>
          <a:xfrm>
            <a:off x="6506225" y="948975"/>
            <a:ext cx="3432175" cy="2158300"/>
          </a:xfrm>
          <a:prstGeom prst="rect">
            <a:avLst/>
          </a:prstGeom>
          <a:noFill/>
          <a:ln>
            <a:noFill/>
          </a:ln>
        </p:spPr>
      </p:pic>
      <p:sp>
        <p:nvSpPr>
          <p:cNvPr id="1860" name="Google Shape;1860;p125"/>
          <p:cNvSpPr/>
          <p:nvPr/>
        </p:nvSpPr>
        <p:spPr>
          <a:xfrm>
            <a:off x="5420775" y="1882100"/>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25"/>
          <p:cNvSpPr txBox="1"/>
          <p:nvPr/>
        </p:nvSpPr>
        <p:spPr>
          <a:xfrm>
            <a:off x="609600" y="3759575"/>
            <a:ext cx="93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862" name="Google Shape;1862;p125"/>
          <p:cNvSpPr txBox="1"/>
          <p:nvPr/>
        </p:nvSpPr>
        <p:spPr>
          <a:xfrm>
            <a:off x="593400" y="3625250"/>
            <a:ext cx="93288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Focus: </a:t>
            </a:r>
            <a:r>
              <a:rPr lang="en" sz="1600" i="1">
                <a:solidFill>
                  <a:schemeClr val="dk1"/>
                </a:solidFill>
                <a:latin typeface="Century Gothic"/>
                <a:ea typeface="Century Gothic"/>
                <a:cs typeface="Century Gothic"/>
                <a:sym typeface="Century Gothic"/>
              </a:rPr>
              <a:t>Provide seamless access to electrical components such as battery, motor, and flight controller without complete disassembly or hassle </a:t>
            </a:r>
            <a:endParaRPr sz="16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Features: </a:t>
            </a:r>
            <a:r>
              <a:rPr lang="en" sz="1600" i="1">
                <a:solidFill>
                  <a:schemeClr val="dk1"/>
                </a:solidFill>
                <a:latin typeface="Century Gothic"/>
                <a:ea typeface="Century Gothic"/>
                <a:cs typeface="Century Gothic"/>
                <a:sym typeface="Century Gothic"/>
              </a:rPr>
              <a:t>Rapidly removable canopy for ease of access into electronics bay </a:t>
            </a:r>
            <a:endParaRPr sz="1600" i="1">
              <a:solidFill>
                <a:schemeClr val="dk1"/>
              </a:solidFill>
              <a:latin typeface="Century Gothic"/>
              <a:ea typeface="Century Gothic"/>
              <a:cs typeface="Century Gothic"/>
              <a:sym typeface="Century Gothic"/>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126"/>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TALON - Payload Bay Design - Backup </a:t>
            </a:r>
            <a:endParaRPr sz="2300" b="1">
              <a:solidFill>
                <a:schemeClr val="dk1"/>
              </a:solidFill>
              <a:latin typeface="Century Gothic"/>
              <a:ea typeface="Century Gothic"/>
              <a:cs typeface="Century Gothic"/>
              <a:sym typeface="Century Gothic"/>
            </a:endParaRPr>
          </a:p>
        </p:txBody>
      </p:sp>
      <p:pic>
        <p:nvPicPr>
          <p:cNvPr id="1868" name="Google Shape;1868;p12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69" name="Google Shape;1869;p12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70" name="Google Shape;1870;p126"/>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102</a:t>
            </a:fld>
            <a:endParaRPr/>
          </a:p>
        </p:txBody>
      </p:sp>
      <p:sp>
        <p:nvSpPr>
          <p:cNvPr id="1871" name="Google Shape;1871;p126"/>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872" name="Google Shape;1872;p126"/>
          <p:cNvPicPr preferRelativeResize="0"/>
          <p:nvPr/>
        </p:nvPicPr>
        <p:blipFill rotWithShape="1">
          <a:blip r:embed="rId4">
            <a:alphaModFix/>
          </a:blip>
          <a:srcRect r="6942"/>
          <a:stretch/>
        </p:blipFill>
        <p:spPr>
          <a:xfrm>
            <a:off x="581151" y="960150"/>
            <a:ext cx="4569876" cy="2158300"/>
          </a:xfrm>
          <a:prstGeom prst="rect">
            <a:avLst/>
          </a:prstGeom>
          <a:noFill/>
          <a:ln>
            <a:noFill/>
          </a:ln>
        </p:spPr>
      </p:pic>
      <p:pic>
        <p:nvPicPr>
          <p:cNvPr id="1873" name="Google Shape;1873;p126"/>
          <p:cNvPicPr preferRelativeResize="0"/>
          <p:nvPr/>
        </p:nvPicPr>
        <p:blipFill rotWithShape="1">
          <a:blip r:embed="rId5">
            <a:alphaModFix/>
          </a:blip>
          <a:srcRect l="15060" t="14999" r="19515" b="14113"/>
          <a:stretch/>
        </p:blipFill>
        <p:spPr>
          <a:xfrm>
            <a:off x="6506225" y="960150"/>
            <a:ext cx="3432175" cy="2135951"/>
          </a:xfrm>
          <a:prstGeom prst="rect">
            <a:avLst/>
          </a:prstGeom>
          <a:noFill/>
          <a:ln>
            <a:noFill/>
          </a:ln>
        </p:spPr>
      </p:pic>
      <p:sp>
        <p:nvSpPr>
          <p:cNvPr id="1874" name="Google Shape;1874;p126"/>
          <p:cNvSpPr/>
          <p:nvPr/>
        </p:nvSpPr>
        <p:spPr>
          <a:xfrm>
            <a:off x="5420775" y="1882100"/>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26"/>
          <p:cNvSpPr txBox="1"/>
          <p:nvPr/>
        </p:nvSpPr>
        <p:spPr>
          <a:xfrm>
            <a:off x="609600" y="3486388"/>
            <a:ext cx="9328800" cy="128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Focus: </a:t>
            </a:r>
            <a:r>
              <a:rPr lang="en" sz="1600" i="1">
                <a:solidFill>
                  <a:schemeClr val="dk1"/>
                </a:solidFill>
                <a:latin typeface="Century Gothic"/>
                <a:ea typeface="Century Gothic"/>
                <a:cs typeface="Century Gothic"/>
                <a:sym typeface="Century Gothic"/>
              </a:rPr>
              <a:t>Provide a mass and volume for user to fill with mission specific payload while not disturbing aircraft dynamics and flight characteristics </a:t>
            </a:r>
            <a:endParaRPr sz="16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Features : </a:t>
            </a:r>
            <a:r>
              <a:rPr lang="en" sz="1600" i="1">
                <a:solidFill>
                  <a:schemeClr val="dk1"/>
                </a:solidFill>
                <a:latin typeface="Century Gothic"/>
                <a:ea typeface="Century Gothic"/>
                <a:cs typeface="Century Gothic"/>
                <a:sym typeface="Century Gothic"/>
              </a:rPr>
              <a:t>Provides rapid interchangeability and spacious room for various user defined payloads</a:t>
            </a:r>
            <a:endParaRPr sz="1600" i="1">
              <a:solidFill>
                <a:schemeClr val="dk1"/>
              </a:solidFill>
              <a:latin typeface="Century Gothic"/>
              <a:ea typeface="Century Gothic"/>
              <a:cs typeface="Century Gothic"/>
              <a:sym typeface="Century Gothic"/>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27"/>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TALON - Mounting - Backup </a:t>
            </a:r>
            <a:endParaRPr sz="2300" b="1">
              <a:solidFill>
                <a:schemeClr val="dk1"/>
              </a:solidFill>
              <a:latin typeface="Century Gothic"/>
              <a:ea typeface="Century Gothic"/>
              <a:cs typeface="Century Gothic"/>
              <a:sym typeface="Century Gothic"/>
            </a:endParaRPr>
          </a:p>
        </p:txBody>
      </p:sp>
      <p:pic>
        <p:nvPicPr>
          <p:cNvPr id="1881" name="Google Shape;1881;p12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82" name="Google Shape;1882;p12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83" name="Google Shape;1883;p127"/>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103</a:t>
            </a:fld>
            <a:endParaRPr/>
          </a:p>
        </p:txBody>
      </p:sp>
      <p:sp>
        <p:nvSpPr>
          <p:cNvPr id="1884" name="Google Shape;1884;p127"/>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885" name="Google Shape;1885;p127"/>
          <p:cNvPicPr preferRelativeResize="0"/>
          <p:nvPr/>
        </p:nvPicPr>
        <p:blipFill rotWithShape="1">
          <a:blip r:embed="rId4">
            <a:alphaModFix/>
          </a:blip>
          <a:srcRect t="2296" b="4368"/>
          <a:stretch/>
        </p:blipFill>
        <p:spPr>
          <a:xfrm>
            <a:off x="5449475" y="976375"/>
            <a:ext cx="4551575" cy="2158299"/>
          </a:xfrm>
          <a:prstGeom prst="rect">
            <a:avLst/>
          </a:prstGeom>
          <a:noFill/>
          <a:ln>
            <a:noFill/>
          </a:ln>
        </p:spPr>
      </p:pic>
      <p:sp>
        <p:nvSpPr>
          <p:cNvPr id="1886" name="Google Shape;1886;p127"/>
          <p:cNvSpPr/>
          <p:nvPr/>
        </p:nvSpPr>
        <p:spPr>
          <a:xfrm>
            <a:off x="4267200" y="1799925"/>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7" name="Google Shape;1887;p127"/>
          <p:cNvPicPr preferRelativeResize="0"/>
          <p:nvPr/>
        </p:nvPicPr>
        <p:blipFill rotWithShape="1">
          <a:blip r:embed="rId5">
            <a:alphaModFix/>
          </a:blip>
          <a:srcRect t="4775" r="4906" b="7766"/>
          <a:stretch/>
        </p:blipFill>
        <p:spPr>
          <a:xfrm>
            <a:off x="581150" y="987550"/>
            <a:ext cx="3432174" cy="2135950"/>
          </a:xfrm>
          <a:prstGeom prst="rect">
            <a:avLst/>
          </a:prstGeom>
          <a:noFill/>
          <a:ln>
            <a:noFill/>
          </a:ln>
        </p:spPr>
      </p:pic>
      <p:sp>
        <p:nvSpPr>
          <p:cNvPr id="1888" name="Google Shape;1888;p127"/>
          <p:cNvSpPr txBox="1"/>
          <p:nvPr/>
        </p:nvSpPr>
        <p:spPr>
          <a:xfrm>
            <a:off x="609600" y="3460900"/>
            <a:ext cx="9156600" cy="120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Concepts Considered: </a:t>
            </a:r>
            <a:r>
              <a:rPr lang="en" sz="1600" i="1">
                <a:solidFill>
                  <a:schemeClr val="dk1"/>
                </a:solidFill>
                <a:latin typeface="Century Gothic"/>
                <a:ea typeface="Century Gothic"/>
                <a:cs typeface="Century Gothic"/>
                <a:sym typeface="Century Gothic"/>
              </a:rPr>
              <a:t>3D printing clips</a:t>
            </a:r>
            <a:endParaRPr sz="16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Focus: </a:t>
            </a:r>
            <a:r>
              <a:rPr lang="en" sz="1600" i="1">
                <a:solidFill>
                  <a:schemeClr val="dk1"/>
                </a:solidFill>
                <a:latin typeface="Century Gothic"/>
                <a:ea typeface="Century Gothic"/>
                <a:cs typeface="Century Gothic"/>
                <a:sym typeface="Century Gothic"/>
              </a:rPr>
              <a:t>Provide access to crucial components without jeopardizing mission performance</a:t>
            </a:r>
            <a:endParaRPr sz="16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Features: </a:t>
            </a:r>
            <a:r>
              <a:rPr lang="en" sz="1600" i="1">
                <a:solidFill>
                  <a:schemeClr val="dk1"/>
                </a:solidFill>
                <a:latin typeface="Century Gothic"/>
                <a:ea typeface="Century Gothic"/>
                <a:cs typeface="Century Gothic"/>
                <a:sym typeface="Century Gothic"/>
              </a:rPr>
              <a:t>Rapid removal and securing for minimal down time between service and operation</a:t>
            </a:r>
            <a:endParaRPr sz="1600" i="1">
              <a:solidFill>
                <a:schemeClr val="dk1"/>
              </a:solidFill>
              <a:latin typeface="Century Gothic"/>
              <a:ea typeface="Century Gothic"/>
              <a:cs typeface="Century Gothic"/>
              <a:sym typeface="Century Gothic"/>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128"/>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TALON - Wing Integration Design - Backup </a:t>
            </a:r>
            <a:endParaRPr sz="2300" b="1">
              <a:solidFill>
                <a:schemeClr val="dk1"/>
              </a:solidFill>
              <a:latin typeface="Century Gothic"/>
              <a:ea typeface="Century Gothic"/>
              <a:cs typeface="Century Gothic"/>
              <a:sym typeface="Century Gothic"/>
            </a:endParaRPr>
          </a:p>
        </p:txBody>
      </p:sp>
      <p:pic>
        <p:nvPicPr>
          <p:cNvPr id="1894" name="Google Shape;1894;p128"/>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95" name="Google Shape;1895;p12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96" name="Google Shape;1896;p128"/>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104</a:t>
            </a:fld>
            <a:endParaRPr/>
          </a:p>
        </p:txBody>
      </p:sp>
      <p:sp>
        <p:nvSpPr>
          <p:cNvPr id="1897" name="Google Shape;1897;p128"/>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
        <p:nvSpPr>
          <p:cNvPr id="1898" name="Google Shape;1898;p128"/>
          <p:cNvSpPr txBox="1"/>
          <p:nvPr/>
        </p:nvSpPr>
        <p:spPr>
          <a:xfrm>
            <a:off x="482625" y="3301700"/>
            <a:ext cx="9386700" cy="15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Concepts Considered:</a:t>
            </a:r>
            <a:r>
              <a:rPr lang="en" b="1">
                <a:solidFill>
                  <a:schemeClr val="accent4"/>
                </a:solidFill>
                <a:latin typeface="Century Gothic"/>
                <a:ea typeface="Century Gothic"/>
                <a:cs typeface="Century Gothic"/>
                <a:sym typeface="Century Gothic"/>
              </a:rPr>
              <a:t> </a:t>
            </a:r>
            <a:r>
              <a:rPr lang="en" i="1">
                <a:solidFill>
                  <a:schemeClr val="dk1"/>
                </a:solidFill>
                <a:latin typeface="Century Gothic"/>
                <a:ea typeface="Century Gothic"/>
                <a:cs typeface="Century Gothic"/>
                <a:sym typeface="Century Gothic"/>
              </a:rPr>
              <a:t>Integrated Wing and FishBAC Control Surfaces</a:t>
            </a:r>
            <a:endParaRPr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Focus: </a:t>
            </a:r>
            <a:r>
              <a:rPr lang="en" i="1">
                <a:solidFill>
                  <a:schemeClr val="dk1"/>
                </a:solidFill>
                <a:latin typeface="Century Gothic"/>
                <a:ea typeface="Century Gothic"/>
                <a:cs typeface="Century Gothic"/>
                <a:sym typeface="Century Gothic"/>
              </a:rPr>
              <a:t>Integrating the wing with fuselage while providing structural support</a:t>
            </a:r>
            <a:endParaRPr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Features: </a:t>
            </a:r>
            <a:r>
              <a:rPr lang="en" i="1">
                <a:latin typeface="Century Gothic"/>
                <a:ea typeface="Century Gothic"/>
                <a:cs typeface="Century Gothic"/>
                <a:sym typeface="Century Gothic"/>
              </a:rPr>
              <a:t>Three piece system  based on dovetail connections for rapid interchangeability and servicing. Structural reinforcement for wings at critical shear point along the fuselage interface  </a:t>
            </a:r>
            <a:endParaRPr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p:txBody>
      </p:sp>
      <p:pic>
        <p:nvPicPr>
          <p:cNvPr id="1899" name="Google Shape;1899;p128"/>
          <p:cNvPicPr preferRelativeResize="0"/>
          <p:nvPr/>
        </p:nvPicPr>
        <p:blipFill rotWithShape="1">
          <a:blip r:embed="rId4">
            <a:alphaModFix/>
          </a:blip>
          <a:srcRect l="19042" t="9934" r="8278" b="7625"/>
          <a:stretch/>
        </p:blipFill>
        <p:spPr>
          <a:xfrm>
            <a:off x="581150" y="907950"/>
            <a:ext cx="3432176" cy="2135950"/>
          </a:xfrm>
          <a:prstGeom prst="rect">
            <a:avLst/>
          </a:prstGeom>
          <a:noFill/>
          <a:ln>
            <a:noFill/>
          </a:ln>
        </p:spPr>
      </p:pic>
      <p:pic>
        <p:nvPicPr>
          <p:cNvPr id="1900" name="Google Shape;1900;p128"/>
          <p:cNvPicPr preferRelativeResize="0"/>
          <p:nvPr/>
        </p:nvPicPr>
        <p:blipFill rotWithShape="1">
          <a:blip r:embed="rId5">
            <a:alphaModFix/>
          </a:blip>
          <a:srcRect l="5009" t="5616" r="16956" b="12630"/>
          <a:stretch/>
        </p:blipFill>
        <p:spPr>
          <a:xfrm>
            <a:off x="5396975" y="907950"/>
            <a:ext cx="4541424" cy="2019625"/>
          </a:xfrm>
          <a:prstGeom prst="rect">
            <a:avLst/>
          </a:prstGeom>
          <a:noFill/>
          <a:ln>
            <a:noFill/>
          </a:ln>
        </p:spPr>
      </p:pic>
      <p:sp>
        <p:nvSpPr>
          <p:cNvPr id="1901" name="Google Shape;1901;p128"/>
          <p:cNvSpPr/>
          <p:nvPr/>
        </p:nvSpPr>
        <p:spPr>
          <a:xfrm>
            <a:off x="4267200" y="1799925"/>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129"/>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Aircraft Dynamics - Backup </a:t>
            </a:r>
            <a:endParaRPr sz="2300" b="1">
              <a:solidFill>
                <a:schemeClr val="dk1"/>
              </a:solidFill>
              <a:latin typeface="Century Gothic"/>
              <a:ea typeface="Century Gothic"/>
              <a:cs typeface="Century Gothic"/>
              <a:sym typeface="Century Gothic"/>
            </a:endParaRPr>
          </a:p>
        </p:txBody>
      </p:sp>
      <p:pic>
        <p:nvPicPr>
          <p:cNvPr id="1907" name="Google Shape;1907;p12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08" name="Google Shape;1908;p129"/>
          <p:cNvSpPr txBox="1"/>
          <p:nvPr/>
        </p:nvSpPr>
        <p:spPr>
          <a:xfrm>
            <a:off x="896675" y="672650"/>
            <a:ext cx="8710500" cy="247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Maintain controllability and establish inherent stability to reduce flightpath deviation and energy draw for correction</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909" name="Google Shape;1909;p12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10" name="Google Shape;1910;p129"/>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105</a:t>
            </a:fld>
            <a:endParaRPr/>
          </a:p>
        </p:txBody>
      </p:sp>
      <p:sp>
        <p:nvSpPr>
          <p:cNvPr id="1911" name="Google Shape;1911;p129"/>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912" name="Google Shape;1912;p129"/>
          <p:cNvPicPr preferRelativeResize="0"/>
          <p:nvPr/>
        </p:nvPicPr>
        <p:blipFill>
          <a:blip r:embed="rId4">
            <a:alphaModFix/>
          </a:blip>
          <a:stretch>
            <a:fillRect/>
          </a:stretch>
        </p:blipFill>
        <p:spPr>
          <a:xfrm>
            <a:off x="5912650" y="1844225"/>
            <a:ext cx="3219300" cy="2775300"/>
          </a:xfrm>
          <a:prstGeom prst="rect">
            <a:avLst/>
          </a:prstGeom>
          <a:noFill/>
          <a:ln>
            <a:noFill/>
          </a:ln>
        </p:spPr>
      </p:pic>
      <p:pic>
        <p:nvPicPr>
          <p:cNvPr id="1913" name="Google Shape;1913;p129"/>
          <p:cNvPicPr preferRelativeResize="0"/>
          <p:nvPr/>
        </p:nvPicPr>
        <p:blipFill>
          <a:blip r:embed="rId5">
            <a:alphaModFix/>
          </a:blip>
          <a:stretch>
            <a:fillRect/>
          </a:stretch>
        </p:blipFill>
        <p:spPr>
          <a:xfrm>
            <a:off x="991700" y="1844225"/>
            <a:ext cx="3219300" cy="27753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130"/>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Aircraft Dynamics - Backup </a:t>
            </a:r>
            <a:endParaRPr sz="2300" b="1">
              <a:solidFill>
                <a:schemeClr val="dk1"/>
              </a:solidFill>
              <a:latin typeface="Century Gothic"/>
              <a:ea typeface="Century Gothic"/>
              <a:cs typeface="Century Gothic"/>
              <a:sym typeface="Century Gothic"/>
            </a:endParaRPr>
          </a:p>
        </p:txBody>
      </p:sp>
      <p:pic>
        <p:nvPicPr>
          <p:cNvPr id="1919" name="Google Shape;1919;p13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20" name="Google Shape;1920;p130"/>
          <p:cNvSpPr txBox="1"/>
          <p:nvPr/>
        </p:nvSpPr>
        <p:spPr>
          <a:xfrm>
            <a:off x="896675" y="672650"/>
            <a:ext cx="8710500" cy="285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Maintain controllability and establish inherent stability to reduce flightpath deviation and energy draw for correction</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921" name="Google Shape;1921;p13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22" name="Google Shape;1922;p130"/>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106</a:t>
            </a:fld>
            <a:endParaRPr/>
          </a:p>
        </p:txBody>
      </p:sp>
      <p:sp>
        <p:nvSpPr>
          <p:cNvPr id="1923" name="Google Shape;1923;p130"/>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graphicFrame>
        <p:nvGraphicFramePr>
          <p:cNvPr id="1924" name="Google Shape;1924;p130"/>
          <p:cNvGraphicFramePr/>
          <p:nvPr/>
        </p:nvGraphicFramePr>
        <p:xfrm>
          <a:off x="2737275" y="2083695"/>
          <a:ext cx="3000000" cy="3000000"/>
        </p:xfrm>
        <a:graphic>
          <a:graphicData uri="http://schemas.openxmlformats.org/drawingml/2006/table">
            <a:tbl>
              <a:tblPr>
                <a:noFill/>
                <a:tableStyleId>{F11F7B37-8746-44A8-BB93-F1712CF56D35}</a:tableStyleId>
              </a:tblPr>
              <a:tblGrid>
                <a:gridCol w="1093075">
                  <a:extLst>
                    <a:ext uri="{9D8B030D-6E8A-4147-A177-3AD203B41FA5}">
                      <a16:colId xmlns:a16="http://schemas.microsoft.com/office/drawing/2014/main" val="20000"/>
                    </a:ext>
                  </a:extLst>
                </a:gridCol>
                <a:gridCol w="1471075">
                  <a:extLst>
                    <a:ext uri="{9D8B030D-6E8A-4147-A177-3AD203B41FA5}">
                      <a16:colId xmlns:a16="http://schemas.microsoft.com/office/drawing/2014/main" val="20001"/>
                    </a:ext>
                  </a:extLst>
                </a:gridCol>
                <a:gridCol w="988675">
                  <a:extLst>
                    <a:ext uri="{9D8B030D-6E8A-4147-A177-3AD203B41FA5}">
                      <a16:colId xmlns:a16="http://schemas.microsoft.com/office/drawing/2014/main" val="20002"/>
                    </a:ext>
                  </a:extLst>
                </a:gridCol>
                <a:gridCol w="1106000">
                  <a:extLst>
                    <a:ext uri="{9D8B030D-6E8A-4147-A177-3AD203B41FA5}">
                      <a16:colId xmlns:a16="http://schemas.microsoft.com/office/drawing/2014/main" val="20003"/>
                    </a:ext>
                  </a:extLst>
                </a:gridCol>
                <a:gridCol w="1051050">
                  <a:extLst>
                    <a:ext uri="{9D8B030D-6E8A-4147-A177-3AD203B41FA5}">
                      <a16:colId xmlns:a16="http://schemas.microsoft.com/office/drawing/2014/main" val="20004"/>
                    </a:ext>
                  </a:extLst>
                </a:gridCol>
              </a:tblGrid>
              <a:tr h="731475">
                <a:tc>
                  <a:txBody>
                    <a:bodyPr/>
                    <a:lstStyle/>
                    <a:p>
                      <a:pPr marL="0" lvl="0" indent="0" algn="l" rtl="0">
                        <a:spcBef>
                          <a:spcPts val="0"/>
                        </a:spcBef>
                        <a:spcAft>
                          <a:spcPts val="0"/>
                        </a:spcAft>
                        <a:buNone/>
                      </a:pP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Volume coefficient</a:t>
                      </a:r>
                      <a:endParaRPr sz="12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Surface Area [ft^2]</a:t>
                      </a:r>
                      <a:endParaRPr sz="12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Span</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[ft]</a:t>
                      </a:r>
                      <a:endParaRPr sz="12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Weight</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[lbs]</a:t>
                      </a:r>
                      <a:endParaRPr sz="12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731500">
                <a:tc>
                  <a:txBody>
                    <a:bodyPr/>
                    <a:lstStyle/>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Horizontal Tail Estimates</a:t>
                      </a:r>
                      <a:endParaRPr sz="12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0.40</a:t>
                      </a:r>
                      <a:endParaRPr>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0.85</a:t>
                      </a:r>
                      <a:endParaRPr>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1.69</a:t>
                      </a:r>
                      <a:endParaRPr>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0.35</a:t>
                      </a:r>
                      <a:endParaRPr>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731500">
                <a:tc>
                  <a:txBody>
                    <a:bodyPr/>
                    <a:lstStyle/>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Vertical Tail Estimates</a:t>
                      </a:r>
                      <a:endParaRPr sz="12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0.02</a:t>
                      </a:r>
                      <a:endParaRPr>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a:solidFill>
                            <a:schemeClr val="dk1"/>
                          </a:solidFill>
                          <a:latin typeface="Century Gothic"/>
                          <a:ea typeface="Century Gothic"/>
                          <a:cs typeface="Century Gothic"/>
                          <a:sym typeface="Century Gothic"/>
                        </a:rPr>
                        <a:t>0.36</a:t>
                      </a:r>
                      <a:endParaRPr sz="700"/>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solidFill>
                            <a:schemeClr val="dk1"/>
                          </a:solidFill>
                          <a:latin typeface="Century Gothic"/>
                          <a:ea typeface="Century Gothic"/>
                          <a:cs typeface="Century Gothic"/>
                          <a:sym typeface="Century Gothic"/>
                        </a:rPr>
                        <a:t>0.73</a:t>
                      </a:r>
                      <a:endParaRPr>
                        <a:solidFill>
                          <a:schemeClr val="dk1"/>
                        </a:solidFill>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solidFill>
                            <a:schemeClr val="dk1"/>
                          </a:solidFill>
                          <a:latin typeface="Century Gothic"/>
                          <a:ea typeface="Century Gothic"/>
                          <a:cs typeface="Century Gothic"/>
                          <a:sym typeface="Century Gothic"/>
                        </a:rPr>
                        <a:t>0.15</a:t>
                      </a:r>
                      <a:endParaRPr>
                        <a:solidFill>
                          <a:schemeClr val="dk1"/>
                        </a:solidFill>
                        <a:latin typeface="Century Gothic"/>
                        <a:ea typeface="Century Gothic"/>
                        <a:cs typeface="Century Gothic"/>
                        <a:sym typeface="Century Gothic"/>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131"/>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Aircraft Dynamics - Backup </a:t>
            </a:r>
            <a:endParaRPr sz="2300" b="1">
              <a:solidFill>
                <a:schemeClr val="dk1"/>
              </a:solidFill>
              <a:latin typeface="Century Gothic"/>
              <a:ea typeface="Century Gothic"/>
              <a:cs typeface="Century Gothic"/>
              <a:sym typeface="Century Gothic"/>
            </a:endParaRPr>
          </a:p>
        </p:txBody>
      </p:sp>
      <p:pic>
        <p:nvPicPr>
          <p:cNvPr id="1930" name="Google Shape;1930;p13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31" name="Google Shape;1931;p131"/>
          <p:cNvSpPr txBox="1"/>
          <p:nvPr/>
        </p:nvSpPr>
        <p:spPr>
          <a:xfrm>
            <a:off x="896675" y="672650"/>
            <a:ext cx="8710500" cy="36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Maintain controllability and establish inherent stability to reduce flightpath deviation and energy draw for correction</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i="1">
                <a:latin typeface="Century Gothic"/>
                <a:ea typeface="Century Gothic"/>
                <a:cs typeface="Century Gothic"/>
                <a:sym typeface="Century Gothic"/>
              </a:rPr>
              <a:t>Cm_alpha = -1.9849</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i="1">
                <a:latin typeface="Century Gothic"/>
                <a:ea typeface="Century Gothic"/>
                <a:cs typeface="Century Gothic"/>
                <a:sym typeface="Century Gothic"/>
              </a:rPr>
              <a:t>Neutral Point = 51.1% Chord</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i="1">
                <a:latin typeface="Century Gothic"/>
                <a:ea typeface="Century Gothic"/>
                <a:cs typeface="Century Gothic"/>
                <a:sym typeface="Century Gothic"/>
              </a:rPr>
              <a:t>SM = 0.3377 % chord = 4.05 inches</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i="1">
                <a:latin typeface="Century Gothic"/>
                <a:ea typeface="Century Gothic"/>
                <a:cs typeface="Century Gothic"/>
                <a:sym typeface="Century Gothic"/>
              </a:rPr>
              <a:t>Cn_beta = </a:t>
            </a:r>
            <a:endParaRPr sz="2200" i="1">
              <a:latin typeface="Century Gothic"/>
              <a:ea typeface="Century Gothic"/>
              <a:cs typeface="Century Gothic"/>
              <a:sym typeface="Century Gothic"/>
            </a:endParaRPr>
          </a:p>
        </p:txBody>
      </p:sp>
      <p:sp>
        <p:nvSpPr>
          <p:cNvPr id="1932" name="Google Shape;1932;p13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33" name="Google Shape;1933;p131"/>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107</a:t>
            </a:fld>
            <a:endParaRPr/>
          </a:p>
        </p:txBody>
      </p:sp>
      <p:sp>
        <p:nvSpPr>
          <p:cNvPr id="1934" name="Google Shape;1934;p131"/>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132"/>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Modular Design - Backup </a:t>
            </a:r>
            <a:endParaRPr sz="2300" b="1">
              <a:solidFill>
                <a:schemeClr val="dk1"/>
              </a:solidFill>
              <a:latin typeface="Century Gothic"/>
              <a:ea typeface="Century Gothic"/>
              <a:cs typeface="Century Gothic"/>
              <a:sym typeface="Century Gothic"/>
            </a:endParaRPr>
          </a:p>
        </p:txBody>
      </p:sp>
      <p:pic>
        <p:nvPicPr>
          <p:cNvPr id="1940" name="Google Shape;1940;p13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41" name="Google Shape;1941;p132"/>
          <p:cNvSpPr txBox="1"/>
          <p:nvPr/>
        </p:nvSpPr>
        <p:spPr>
          <a:xfrm>
            <a:off x="5467675" y="672650"/>
            <a:ext cx="4139400" cy="285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i="1">
                <a:latin typeface="Century Gothic"/>
                <a:ea typeface="Century Gothic"/>
                <a:cs typeface="Century Gothic"/>
                <a:sym typeface="Century Gothic"/>
              </a:rPr>
              <a:t>Carbon Fiber Bar</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2200" i="1">
                <a:latin typeface="Century Gothic"/>
                <a:ea typeface="Century Gothic"/>
                <a:cs typeface="Century Gothic"/>
                <a:sym typeface="Century Gothic"/>
              </a:rPr>
              <a:t>Carbon Fiber Rod</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2200" i="1">
                <a:latin typeface="Century Gothic"/>
                <a:ea typeface="Century Gothic"/>
                <a:cs typeface="Century Gothic"/>
                <a:sym typeface="Century Gothic"/>
              </a:rPr>
              <a:t>Clevis Pin</a:t>
            </a: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942" name="Google Shape;1942;p13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43" name="Google Shape;1943;p132"/>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108</a:t>
            </a:fld>
            <a:endParaRPr/>
          </a:p>
        </p:txBody>
      </p:sp>
      <p:sp>
        <p:nvSpPr>
          <p:cNvPr id="1944" name="Google Shape;1944;p132"/>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945" name="Google Shape;1945;p132"/>
          <p:cNvPicPr preferRelativeResize="0"/>
          <p:nvPr/>
        </p:nvPicPr>
        <p:blipFill>
          <a:blip r:embed="rId4">
            <a:alphaModFix/>
          </a:blip>
          <a:stretch>
            <a:fillRect/>
          </a:stretch>
        </p:blipFill>
        <p:spPr>
          <a:xfrm>
            <a:off x="641250" y="3002300"/>
            <a:ext cx="4200525" cy="1933575"/>
          </a:xfrm>
          <a:prstGeom prst="rect">
            <a:avLst/>
          </a:prstGeom>
          <a:noFill/>
          <a:ln>
            <a:noFill/>
          </a:ln>
        </p:spPr>
      </p:pic>
      <p:pic>
        <p:nvPicPr>
          <p:cNvPr id="1946" name="Google Shape;1946;p132"/>
          <p:cNvPicPr preferRelativeResize="0"/>
          <p:nvPr/>
        </p:nvPicPr>
        <p:blipFill>
          <a:blip r:embed="rId5">
            <a:alphaModFix/>
          </a:blip>
          <a:stretch>
            <a:fillRect/>
          </a:stretch>
        </p:blipFill>
        <p:spPr>
          <a:xfrm>
            <a:off x="5594575" y="2926613"/>
            <a:ext cx="3825378" cy="2084950"/>
          </a:xfrm>
          <a:prstGeom prst="rect">
            <a:avLst/>
          </a:prstGeom>
          <a:noFill/>
          <a:ln>
            <a:noFill/>
          </a:ln>
        </p:spPr>
      </p:pic>
      <p:pic>
        <p:nvPicPr>
          <p:cNvPr id="1947" name="Google Shape;1947;p132"/>
          <p:cNvPicPr preferRelativeResize="0"/>
          <p:nvPr/>
        </p:nvPicPr>
        <p:blipFill>
          <a:blip r:embed="rId6">
            <a:alphaModFix/>
          </a:blip>
          <a:stretch>
            <a:fillRect/>
          </a:stretch>
        </p:blipFill>
        <p:spPr>
          <a:xfrm>
            <a:off x="400375" y="743313"/>
            <a:ext cx="4991100" cy="23717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33"/>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Aerodynamics</a:t>
            </a:r>
            <a:endParaRPr sz="2300" b="1">
              <a:solidFill>
                <a:schemeClr val="dk1"/>
              </a:solidFill>
              <a:latin typeface="Century Gothic"/>
              <a:ea typeface="Century Gothic"/>
              <a:cs typeface="Century Gothic"/>
              <a:sym typeface="Century Gothic"/>
            </a:endParaRPr>
          </a:p>
        </p:txBody>
      </p:sp>
      <p:pic>
        <p:nvPicPr>
          <p:cNvPr id="1953" name="Google Shape;1953;p13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54" name="Google Shape;1954;p13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55" name="Google Shape;1955;p133"/>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109</a:t>
            </a:fld>
            <a:endParaRPr/>
          </a:p>
        </p:txBody>
      </p:sp>
      <p:graphicFrame>
        <p:nvGraphicFramePr>
          <p:cNvPr id="1956" name="Google Shape;1956;p133"/>
          <p:cNvGraphicFramePr/>
          <p:nvPr/>
        </p:nvGraphicFramePr>
        <p:xfrm>
          <a:off x="802400" y="1239413"/>
          <a:ext cx="3000000" cy="3000000"/>
        </p:xfrm>
        <a:graphic>
          <a:graphicData uri="http://schemas.openxmlformats.org/drawingml/2006/table">
            <a:tbl>
              <a:tblPr>
                <a:noFill/>
                <a:tableStyleId>{F11F7B37-8746-44A8-BB93-F1712CF56D35}</a:tableStyleId>
              </a:tblPr>
              <a:tblGrid>
                <a:gridCol w="1259750">
                  <a:extLst>
                    <a:ext uri="{9D8B030D-6E8A-4147-A177-3AD203B41FA5}">
                      <a16:colId xmlns:a16="http://schemas.microsoft.com/office/drawing/2014/main" val="20000"/>
                    </a:ext>
                  </a:extLst>
                </a:gridCol>
                <a:gridCol w="1198800">
                  <a:extLst>
                    <a:ext uri="{9D8B030D-6E8A-4147-A177-3AD203B41FA5}">
                      <a16:colId xmlns:a16="http://schemas.microsoft.com/office/drawing/2014/main" val="20001"/>
                    </a:ext>
                  </a:extLst>
                </a:gridCol>
                <a:gridCol w="1248325">
                  <a:extLst>
                    <a:ext uri="{9D8B030D-6E8A-4147-A177-3AD203B41FA5}">
                      <a16:colId xmlns:a16="http://schemas.microsoft.com/office/drawing/2014/main" val="20002"/>
                    </a:ext>
                  </a:extLst>
                </a:gridCol>
                <a:gridCol w="1208725">
                  <a:extLst>
                    <a:ext uri="{9D8B030D-6E8A-4147-A177-3AD203B41FA5}">
                      <a16:colId xmlns:a16="http://schemas.microsoft.com/office/drawing/2014/main" val="20003"/>
                    </a:ext>
                  </a:extLst>
                </a:gridCol>
              </a:tblGrid>
              <a:tr h="482450">
                <a:tc gridSpan="2">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Cruise: 4.8° AOA / 16.4 m/s</a:t>
                      </a:r>
                      <a:endParaRPr sz="1300" b="1">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FFD966"/>
                    </a:solidFill>
                  </a:tcPr>
                </a:tc>
                <a:tc hMerge="1">
                  <a:txBody>
                    <a:bodyPr/>
                    <a:lstStyle/>
                    <a:p>
                      <a:endParaRPr lang="en-US"/>
                    </a:p>
                  </a:txBody>
                  <a:tcPr/>
                </a:tc>
                <a:tc gridSpan="2">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Max: 11.5° / 22 m/s</a:t>
                      </a:r>
                      <a:endParaRPr sz="1300" b="1">
                        <a:latin typeface="Century Gothic"/>
                        <a:ea typeface="Century Gothic"/>
                        <a:cs typeface="Century Gothic"/>
                        <a:sym typeface="Century Gothic"/>
                      </a:endParaRPr>
                    </a:p>
                  </a:txBody>
                  <a:tcPr marL="857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48245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L</a:t>
                      </a:r>
                      <a:r>
                        <a:rPr lang="en" sz="1300">
                          <a:latin typeface="Century Gothic"/>
                          <a:ea typeface="Century Gothic"/>
                          <a:cs typeface="Century Gothic"/>
                          <a:sym typeface="Century Gothic"/>
                        </a:rPr>
                        <a:t> </a:t>
                      </a:r>
                      <a:r>
                        <a:rPr lang="en" sz="1300">
                          <a:solidFill>
                            <a:srgbClr val="38761D"/>
                          </a:solidFill>
                          <a:latin typeface="Century Gothic"/>
                          <a:ea typeface="Century Gothic"/>
                          <a:cs typeface="Century Gothic"/>
                          <a:sym typeface="Century Gothic"/>
                        </a:rPr>
                        <a:t>(Cruise)</a:t>
                      </a:r>
                      <a:endParaRPr sz="1300">
                        <a:solidFill>
                          <a:srgbClr val="38761D"/>
                        </a:solidFill>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0.7991</a:t>
                      </a:r>
                      <a:endParaRPr sz="1300">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L</a:t>
                      </a:r>
                      <a:r>
                        <a:rPr lang="en" sz="1300">
                          <a:latin typeface="Century Gothic"/>
                          <a:ea typeface="Century Gothic"/>
                          <a:cs typeface="Century Gothic"/>
                          <a:sym typeface="Century Gothic"/>
                        </a:rPr>
                        <a:t> </a:t>
                      </a:r>
                      <a:r>
                        <a:rPr lang="en" sz="1300">
                          <a:solidFill>
                            <a:srgbClr val="980000"/>
                          </a:solidFill>
                          <a:latin typeface="Century Gothic"/>
                          <a:ea typeface="Century Gothic"/>
                          <a:cs typeface="Century Gothic"/>
                          <a:sym typeface="Century Gothic"/>
                        </a:rPr>
                        <a:t>(Max)</a:t>
                      </a:r>
                      <a:endParaRPr sz="1300">
                        <a:solidFill>
                          <a:srgbClr val="980000"/>
                        </a:solidFill>
                        <a:latin typeface="Century Gothic"/>
                        <a:ea typeface="Century Gothic"/>
                        <a:cs typeface="Century Gothic"/>
                        <a:sym typeface="Century Gothic"/>
                      </a:endParaRPr>
                    </a:p>
                  </a:txBody>
                  <a:tcPr marL="857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1.402</a:t>
                      </a:r>
                      <a:endParaRPr sz="1300">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48245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D</a:t>
                      </a:r>
                      <a:r>
                        <a:rPr lang="en" sz="1300">
                          <a:latin typeface="Century Gothic"/>
                          <a:ea typeface="Century Gothic"/>
                          <a:cs typeface="Century Gothic"/>
                          <a:sym typeface="Century Gothic"/>
                        </a:rPr>
                        <a:t> </a:t>
                      </a:r>
                      <a:r>
                        <a:rPr lang="en" sz="1300">
                          <a:solidFill>
                            <a:srgbClr val="38761D"/>
                          </a:solidFill>
                          <a:latin typeface="Century Gothic"/>
                          <a:ea typeface="Century Gothic"/>
                          <a:cs typeface="Century Gothic"/>
                          <a:sym typeface="Century Gothic"/>
                        </a:rPr>
                        <a:t>(Cruise)</a:t>
                      </a:r>
                      <a:endParaRPr sz="1300">
                        <a:latin typeface="Century Gothic"/>
                        <a:ea typeface="Century Gothic"/>
                        <a:cs typeface="Century Gothic"/>
                        <a:sym typeface="Century Goth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0.0319</a:t>
                      </a:r>
                      <a:endParaRPr sz="1300">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D</a:t>
                      </a:r>
                      <a:r>
                        <a:rPr lang="en" sz="1300">
                          <a:latin typeface="Century Gothic"/>
                          <a:ea typeface="Century Gothic"/>
                          <a:cs typeface="Century Gothic"/>
                          <a:sym typeface="Century Gothic"/>
                        </a:rPr>
                        <a:t> </a:t>
                      </a:r>
                      <a:r>
                        <a:rPr lang="en" sz="1300">
                          <a:solidFill>
                            <a:srgbClr val="980000"/>
                          </a:solidFill>
                          <a:latin typeface="Century Gothic"/>
                          <a:ea typeface="Century Gothic"/>
                          <a:cs typeface="Century Gothic"/>
                          <a:sym typeface="Century Gothic"/>
                        </a:rPr>
                        <a:t>(Max)</a:t>
                      </a:r>
                      <a:endParaRPr sz="1300">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0.0716</a:t>
                      </a:r>
                      <a:endParaRPr sz="1300">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79075">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C</a:t>
                      </a:r>
                      <a:r>
                        <a:rPr lang="en" sz="1300" b="1" baseline="-25000">
                          <a:latin typeface="Century Gothic"/>
                          <a:ea typeface="Century Gothic"/>
                          <a:cs typeface="Century Gothic"/>
                          <a:sym typeface="Century Gothic"/>
                        </a:rPr>
                        <a:t>L</a:t>
                      </a:r>
                      <a:r>
                        <a:rPr lang="en" sz="1300" b="1">
                          <a:latin typeface="Century Gothic"/>
                          <a:ea typeface="Century Gothic"/>
                          <a:cs typeface="Century Gothic"/>
                          <a:sym typeface="Century Gothic"/>
                        </a:rPr>
                        <a:t>/C</a:t>
                      </a:r>
                      <a:r>
                        <a:rPr lang="en" sz="1300" b="1" baseline="-25000">
                          <a:latin typeface="Century Gothic"/>
                          <a:ea typeface="Century Gothic"/>
                          <a:cs typeface="Century Gothic"/>
                          <a:sym typeface="Century Gothic"/>
                        </a:rPr>
                        <a:t>D</a:t>
                      </a:r>
                      <a:r>
                        <a:rPr lang="en" sz="1300" b="1">
                          <a:latin typeface="Century Gothic"/>
                          <a:ea typeface="Century Gothic"/>
                          <a:cs typeface="Century Gothic"/>
                          <a:sym typeface="Century Gothic"/>
                        </a:rPr>
                        <a:t> </a:t>
                      </a:r>
                      <a:r>
                        <a:rPr lang="en" sz="1300" b="1">
                          <a:solidFill>
                            <a:srgbClr val="38761D"/>
                          </a:solidFill>
                          <a:latin typeface="Century Gothic"/>
                          <a:ea typeface="Century Gothic"/>
                          <a:cs typeface="Century Gothic"/>
                          <a:sym typeface="Century Gothic"/>
                        </a:rPr>
                        <a:t>(Cruise)</a:t>
                      </a:r>
                      <a:endParaRPr sz="1300" b="1">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25.06</a:t>
                      </a:r>
                      <a:endParaRPr sz="1300" b="1">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C</a:t>
                      </a:r>
                      <a:r>
                        <a:rPr lang="en" sz="1300" b="1" baseline="-25000">
                          <a:solidFill>
                            <a:schemeClr val="dk1"/>
                          </a:solidFill>
                          <a:latin typeface="Century Gothic"/>
                          <a:ea typeface="Century Gothic"/>
                          <a:cs typeface="Century Gothic"/>
                          <a:sym typeface="Century Gothic"/>
                        </a:rPr>
                        <a:t>L</a:t>
                      </a:r>
                      <a:r>
                        <a:rPr lang="en" sz="1300" b="1">
                          <a:solidFill>
                            <a:schemeClr val="dk1"/>
                          </a:solidFill>
                          <a:latin typeface="Century Gothic"/>
                          <a:ea typeface="Century Gothic"/>
                          <a:cs typeface="Century Gothic"/>
                          <a:sym typeface="Century Gothic"/>
                        </a:rPr>
                        <a:t>/C</a:t>
                      </a:r>
                      <a:r>
                        <a:rPr lang="en" sz="1300" b="1" baseline="-25000">
                          <a:solidFill>
                            <a:schemeClr val="dk1"/>
                          </a:solidFill>
                          <a:latin typeface="Century Gothic"/>
                          <a:ea typeface="Century Gothic"/>
                          <a:cs typeface="Century Gothic"/>
                          <a:sym typeface="Century Gothic"/>
                        </a:rPr>
                        <a:t>D</a:t>
                      </a:r>
                      <a:r>
                        <a:rPr lang="en" sz="1300" b="1">
                          <a:solidFill>
                            <a:schemeClr val="dk1"/>
                          </a:solidFill>
                          <a:latin typeface="Century Gothic"/>
                          <a:ea typeface="Century Gothic"/>
                          <a:cs typeface="Century Gothic"/>
                          <a:sym typeface="Century Gothic"/>
                        </a:rPr>
                        <a:t> </a:t>
                      </a:r>
                      <a:r>
                        <a:rPr lang="en" sz="1300" b="1">
                          <a:solidFill>
                            <a:srgbClr val="980000"/>
                          </a:solidFill>
                          <a:latin typeface="Century Gothic"/>
                          <a:ea typeface="Century Gothic"/>
                          <a:cs typeface="Century Gothic"/>
                          <a:sym typeface="Century Gothic"/>
                        </a:rPr>
                        <a:t>(Max)</a:t>
                      </a:r>
                      <a:endParaRPr sz="1300" b="1">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19.59</a:t>
                      </a:r>
                      <a:endParaRPr sz="1300" b="1">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48245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Lift </a:t>
                      </a:r>
                      <a:r>
                        <a:rPr lang="en" sz="1300">
                          <a:solidFill>
                            <a:srgbClr val="38761D"/>
                          </a:solidFill>
                          <a:latin typeface="Century Gothic"/>
                          <a:ea typeface="Century Gothic"/>
                          <a:cs typeface="Century Gothic"/>
                          <a:sym typeface="Century Gothic"/>
                        </a:rPr>
                        <a:t>(Cruise)</a:t>
                      </a:r>
                      <a:endParaRPr sz="1300">
                        <a:latin typeface="Century Gothic"/>
                        <a:ea typeface="Century Gothic"/>
                        <a:cs typeface="Century Gothic"/>
                        <a:sym typeface="Century Gothic"/>
                      </a:endParaRPr>
                    </a:p>
                  </a:txBody>
                  <a:tcPr marL="91425" marR="91425" marT="91425" marB="91425">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72.1 (N)</a:t>
                      </a:r>
                      <a:endParaRPr sz="1300">
                        <a:solidFill>
                          <a:schemeClr val="dk1"/>
                        </a:solidFill>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Lift </a:t>
                      </a:r>
                      <a:r>
                        <a:rPr lang="en" sz="1300">
                          <a:solidFill>
                            <a:srgbClr val="980000"/>
                          </a:solidFill>
                          <a:latin typeface="Century Gothic"/>
                          <a:ea typeface="Century Gothic"/>
                          <a:cs typeface="Century Gothic"/>
                          <a:sym typeface="Century Gothic"/>
                        </a:rPr>
                        <a:t>(Max)</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199.7 (N)</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8245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Drag </a:t>
                      </a:r>
                      <a:r>
                        <a:rPr lang="en" sz="1300">
                          <a:solidFill>
                            <a:srgbClr val="38761D"/>
                          </a:solidFill>
                          <a:latin typeface="Century Gothic"/>
                          <a:ea typeface="Century Gothic"/>
                          <a:cs typeface="Century Gothic"/>
                          <a:sym typeface="Century Gothic"/>
                        </a:rPr>
                        <a:t>(Cruise)</a:t>
                      </a:r>
                      <a:endParaRPr sz="13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5.9 (N)</a:t>
                      </a:r>
                      <a:endParaRPr sz="1300">
                        <a:solidFill>
                          <a:schemeClr val="dk1"/>
                        </a:solidFill>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Drag </a:t>
                      </a:r>
                      <a:r>
                        <a:rPr lang="en" sz="1300">
                          <a:solidFill>
                            <a:srgbClr val="980000"/>
                          </a:solidFill>
                          <a:latin typeface="Century Gothic"/>
                          <a:ea typeface="Century Gothic"/>
                          <a:cs typeface="Century Gothic"/>
                          <a:sym typeface="Century Gothic"/>
                        </a:rPr>
                        <a:t>(Max)</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22.9(N)</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sp>
        <p:nvSpPr>
          <p:cNvPr id="1957" name="Google Shape;1957;p133"/>
          <p:cNvSpPr txBox="1"/>
          <p:nvPr/>
        </p:nvSpPr>
        <p:spPr>
          <a:xfrm>
            <a:off x="733550" y="825050"/>
            <a:ext cx="941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Predicted Aerodynamic Characteristics - Potential Flow Theory</a:t>
            </a:r>
            <a:endParaRPr sz="2200">
              <a:latin typeface="Calibri"/>
              <a:ea typeface="Calibri"/>
              <a:cs typeface="Calibri"/>
              <a:sym typeface="Calibri"/>
            </a:endParaRPr>
          </a:p>
        </p:txBody>
      </p:sp>
      <p:sp>
        <p:nvSpPr>
          <p:cNvPr id="1958" name="Google Shape;1958;p133"/>
          <p:cNvSpPr txBox="1"/>
          <p:nvPr/>
        </p:nvSpPr>
        <p:spPr>
          <a:xfrm>
            <a:off x="6018250" y="1349838"/>
            <a:ext cx="1984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entury Gothic"/>
                <a:ea typeface="Century Gothic"/>
                <a:cs typeface="Century Gothic"/>
                <a:sym typeface="Century Gothic"/>
              </a:rPr>
              <a:t>Albatross (Bird)</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20:1</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U-2 (Spy Plane):</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25.6:1 (12 Hrs)</a:t>
            </a: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Rutan Voyager</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27:1 (216 Hrs)</a:t>
            </a:r>
            <a:endParaRPr>
              <a:latin typeface="Century Gothic"/>
              <a:ea typeface="Century Gothic"/>
              <a:cs typeface="Century Gothic"/>
              <a:sym typeface="Century Gothic"/>
            </a:endParaRPr>
          </a:p>
        </p:txBody>
      </p:sp>
      <p:pic>
        <p:nvPicPr>
          <p:cNvPr id="1959" name="Google Shape;1959;p133"/>
          <p:cNvPicPr preferRelativeResize="0"/>
          <p:nvPr/>
        </p:nvPicPr>
        <p:blipFill rotWithShape="1">
          <a:blip r:embed="rId4">
            <a:alphaModFix/>
          </a:blip>
          <a:srcRect l="3790" r="-3789"/>
          <a:stretch/>
        </p:blipFill>
        <p:spPr>
          <a:xfrm>
            <a:off x="8375838" y="1042695"/>
            <a:ext cx="1683100" cy="1122075"/>
          </a:xfrm>
          <a:prstGeom prst="rect">
            <a:avLst/>
          </a:prstGeom>
          <a:noFill/>
          <a:ln>
            <a:noFill/>
          </a:ln>
        </p:spPr>
      </p:pic>
      <p:pic>
        <p:nvPicPr>
          <p:cNvPr id="1960" name="Google Shape;1960;p133"/>
          <p:cNvPicPr preferRelativeResize="0"/>
          <p:nvPr/>
        </p:nvPicPr>
        <p:blipFill>
          <a:blip r:embed="rId5">
            <a:alphaModFix/>
          </a:blip>
          <a:stretch>
            <a:fillRect/>
          </a:stretch>
        </p:blipFill>
        <p:spPr>
          <a:xfrm>
            <a:off x="8507897" y="3277649"/>
            <a:ext cx="1623905" cy="1122075"/>
          </a:xfrm>
          <a:prstGeom prst="rect">
            <a:avLst/>
          </a:prstGeom>
          <a:noFill/>
          <a:ln>
            <a:noFill/>
          </a:ln>
        </p:spPr>
      </p:pic>
      <p:pic>
        <p:nvPicPr>
          <p:cNvPr id="1961" name="Google Shape;1961;p133"/>
          <p:cNvPicPr preferRelativeResize="0"/>
          <p:nvPr/>
        </p:nvPicPr>
        <p:blipFill>
          <a:blip r:embed="rId6">
            <a:alphaModFix/>
          </a:blip>
          <a:stretch>
            <a:fillRect/>
          </a:stretch>
        </p:blipFill>
        <p:spPr>
          <a:xfrm>
            <a:off x="8302995" y="2322011"/>
            <a:ext cx="1828800" cy="7984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p:cNvPicPr preferRelativeResize="0"/>
          <p:nvPr/>
        </p:nvPicPr>
        <p:blipFill>
          <a:blip r:embed="rId3">
            <a:alphaModFix/>
          </a:blip>
          <a:stretch>
            <a:fillRect/>
          </a:stretch>
        </p:blipFill>
        <p:spPr>
          <a:xfrm>
            <a:off x="0" y="2328714"/>
            <a:ext cx="7815099" cy="2217161"/>
          </a:xfrm>
          <a:prstGeom prst="rect">
            <a:avLst/>
          </a:prstGeom>
          <a:noFill/>
          <a:ln>
            <a:noFill/>
          </a:ln>
        </p:spPr>
      </p:pic>
      <p:sp>
        <p:nvSpPr>
          <p:cNvPr id="299" name="Google Shape;299;p35"/>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Wing</a:t>
            </a:r>
            <a:endParaRPr sz="2300" b="1">
              <a:solidFill>
                <a:schemeClr val="dk1"/>
              </a:solidFill>
              <a:latin typeface="Century Gothic"/>
              <a:ea typeface="Century Gothic"/>
              <a:cs typeface="Century Gothic"/>
              <a:sym typeface="Century Gothic"/>
            </a:endParaRPr>
          </a:p>
        </p:txBody>
      </p:sp>
      <p:pic>
        <p:nvPicPr>
          <p:cNvPr id="300" name="Google Shape;300;p35"/>
          <p:cNvPicPr preferRelativeResize="0"/>
          <p:nvPr/>
        </p:nvPicPr>
        <p:blipFill rotWithShape="1">
          <a:blip r:embed="rId4">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301" name="Google Shape;301;p35"/>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302" name="Google Shape;302;p35"/>
          <p:cNvSpPr/>
          <p:nvPr/>
        </p:nvSpPr>
        <p:spPr>
          <a:xfrm>
            <a:off x="5102838" y="3134175"/>
            <a:ext cx="881700" cy="338700"/>
          </a:xfrm>
          <a:prstGeom prst="leftArrow">
            <a:avLst>
              <a:gd name="adj1" fmla="val 50000"/>
              <a:gd name="adj2" fmla="val 50000"/>
            </a:avLst>
          </a:prstGeom>
          <a:solidFill>
            <a:schemeClr val="lt2"/>
          </a:solidFill>
          <a:ln w="38100" cap="flat" cmpd="sng">
            <a:solidFill>
              <a:srgbClr val="008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08500"/>
                </a:solidFill>
              </a:rPr>
              <a:t>NACA4412</a:t>
            </a:r>
            <a:endParaRPr sz="900" b="1">
              <a:solidFill>
                <a:srgbClr val="008500"/>
              </a:solidFill>
            </a:endParaRPr>
          </a:p>
        </p:txBody>
      </p:sp>
      <p:sp>
        <p:nvSpPr>
          <p:cNvPr id="303" name="Google Shape;303;p35"/>
          <p:cNvSpPr/>
          <p:nvPr/>
        </p:nvSpPr>
        <p:spPr>
          <a:xfrm flipH="1">
            <a:off x="424238" y="3134175"/>
            <a:ext cx="881700" cy="338700"/>
          </a:xfrm>
          <a:prstGeom prst="rightArrow">
            <a:avLst>
              <a:gd name="adj1" fmla="val 50000"/>
              <a:gd name="adj2" fmla="val 50000"/>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FF0000"/>
                </a:solidFill>
              </a:rPr>
              <a:t>NACA4412</a:t>
            </a:r>
            <a:endParaRPr sz="900" b="1">
              <a:solidFill>
                <a:srgbClr val="FF0000"/>
              </a:solidFill>
            </a:endParaRPr>
          </a:p>
        </p:txBody>
      </p:sp>
      <p:sp>
        <p:nvSpPr>
          <p:cNvPr id="304" name="Google Shape;304;p35"/>
          <p:cNvSpPr/>
          <p:nvPr/>
        </p:nvSpPr>
        <p:spPr>
          <a:xfrm flipH="1">
            <a:off x="6421138" y="3134175"/>
            <a:ext cx="881700" cy="338700"/>
          </a:xfrm>
          <a:prstGeom prst="leftArrow">
            <a:avLst>
              <a:gd name="adj1" fmla="val 50000"/>
              <a:gd name="adj2" fmla="val 50000"/>
            </a:avLst>
          </a:prstGeom>
          <a:solidFill>
            <a:schemeClr val="lt2"/>
          </a:solid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0000FF"/>
                </a:solidFill>
              </a:rPr>
              <a:t>NACA4406</a:t>
            </a:r>
            <a:endParaRPr sz="900" b="1">
              <a:solidFill>
                <a:srgbClr val="0000FF"/>
              </a:solidFill>
            </a:endParaRPr>
          </a:p>
        </p:txBody>
      </p:sp>
      <p:graphicFrame>
        <p:nvGraphicFramePr>
          <p:cNvPr id="305" name="Google Shape;305;p35"/>
          <p:cNvGraphicFramePr/>
          <p:nvPr/>
        </p:nvGraphicFramePr>
        <p:xfrm>
          <a:off x="7981263" y="622000"/>
          <a:ext cx="2272975" cy="3923875"/>
        </p:xfrm>
        <a:graphic>
          <a:graphicData uri="http://schemas.openxmlformats.org/drawingml/2006/table">
            <a:tbl>
              <a:tblPr>
                <a:noFill/>
                <a:tableStyleId>{F11F7B37-8746-44A8-BB93-F1712CF56D35}</a:tableStyleId>
              </a:tblPr>
              <a:tblGrid>
                <a:gridCol w="1103850">
                  <a:extLst>
                    <a:ext uri="{9D8B030D-6E8A-4147-A177-3AD203B41FA5}">
                      <a16:colId xmlns:a16="http://schemas.microsoft.com/office/drawing/2014/main" val="20000"/>
                    </a:ext>
                  </a:extLst>
                </a:gridCol>
                <a:gridCol w="1169125">
                  <a:extLst>
                    <a:ext uri="{9D8B030D-6E8A-4147-A177-3AD203B41FA5}">
                      <a16:colId xmlns:a16="http://schemas.microsoft.com/office/drawing/2014/main" val="20001"/>
                    </a:ext>
                  </a:extLst>
                </a:gridCol>
              </a:tblGrid>
              <a:tr h="410400">
                <a:tc>
                  <a:txBody>
                    <a:bodyPr/>
                    <a:lstStyle/>
                    <a:p>
                      <a:pPr marL="0" lvl="0" indent="0" algn="ctr" rtl="0">
                        <a:spcBef>
                          <a:spcPts val="0"/>
                        </a:spcBef>
                        <a:spcAft>
                          <a:spcPts val="0"/>
                        </a:spcAft>
                        <a:buNone/>
                      </a:pPr>
                      <a:r>
                        <a:rPr lang="en">
                          <a:latin typeface="Century Gothic"/>
                          <a:ea typeface="Century Gothic"/>
                          <a:cs typeface="Century Gothic"/>
                          <a:sym typeface="Century Gothic"/>
                        </a:rPr>
                        <a:t>Span</a:t>
                      </a:r>
                      <a:endParaRPr>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1524 mm</a:t>
                      </a:r>
                      <a:endParaRPr>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a:latin typeface="Century Gothic"/>
                          <a:ea typeface="Century Gothic"/>
                          <a:cs typeface="Century Gothic"/>
                          <a:sym typeface="Century Gothic"/>
                        </a:rPr>
                        <a:t>Taper Ratio</a:t>
                      </a:r>
                      <a:endParaRPr>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0.40</a:t>
                      </a:r>
                      <a:endParaRPr>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1"/>
                  </a:ext>
                </a:extLst>
              </a:tr>
              <a:tr h="410400">
                <a:tc>
                  <a:txBody>
                    <a:bodyPr/>
                    <a:lstStyle/>
                    <a:p>
                      <a:pPr marL="0" lvl="0" indent="0" algn="ctr" rtl="0">
                        <a:spcBef>
                          <a:spcPts val="0"/>
                        </a:spcBef>
                        <a:spcAft>
                          <a:spcPts val="0"/>
                        </a:spcAft>
                        <a:buNone/>
                      </a:pPr>
                      <a:r>
                        <a:rPr lang="en">
                          <a:latin typeface="Century Gothic"/>
                          <a:ea typeface="Century Gothic"/>
                          <a:cs typeface="Century Gothic"/>
                          <a:sym typeface="Century Gothic"/>
                        </a:rPr>
                        <a:t>AR</a:t>
                      </a:r>
                      <a:endParaRPr>
                        <a:latin typeface="Century Gothic"/>
                        <a:ea typeface="Century Gothic"/>
                        <a:cs typeface="Century Gothic"/>
                        <a:sym typeface="Century Gothic"/>
                      </a:endParaRPr>
                    </a:p>
                  </a:txBody>
                  <a:tcPr marL="91425" marR="91425" marT="91425" marB="91425" anchor="ctr">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14.25</a:t>
                      </a:r>
                      <a:endParaRPr>
                        <a:latin typeface="Century Gothic"/>
                        <a:ea typeface="Century Gothic"/>
                        <a:cs typeface="Century Gothic"/>
                        <a:sym typeface="Century Gothic"/>
                      </a:endParaRPr>
                    </a:p>
                  </a:txBody>
                  <a:tcPr marL="91425" marR="91425" marT="91425" marB="91425" anchor="ctr">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609575">
                <a:tc>
                  <a:txBody>
                    <a:bodyPr/>
                    <a:lstStyle/>
                    <a:p>
                      <a:pPr marL="0" lvl="0" indent="0" algn="ctr" rtl="0">
                        <a:spcBef>
                          <a:spcPts val="0"/>
                        </a:spcBef>
                        <a:spcAft>
                          <a:spcPts val="0"/>
                        </a:spcAft>
                        <a:buNone/>
                      </a:pPr>
                      <a:r>
                        <a:rPr lang="en">
                          <a:latin typeface="Century Gothic"/>
                          <a:ea typeface="Century Gothic"/>
                          <a:cs typeface="Century Gothic"/>
                          <a:sym typeface="Century Gothic"/>
                        </a:rPr>
                        <a:t>Root Chord</a:t>
                      </a:r>
                      <a:endParaRPr>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304.8 mm</a:t>
                      </a:r>
                      <a:endParaRPr strike="sngStrike">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09575">
                <a:tc>
                  <a:txBody>
                    <a:bodyPr/>
                    <a:lstStyle/>
                    <a:p>
                      <a:pPr marL="0" lvl="0" indent="0" algn="ctr" rtl="0">
                        <a:spcBef>
                          <a:spcPts val="0"/>
                        </a:spcBef>
                        <a:spcAft>
                          <a:spcPts val="0"/>
                        </a:spcAft>
                        <a:buNone/>
                      </a:pPr>
                      <a:r>
                        <a:rPr lang="en">
                          <a:latin typeface="Century Gothic"/>
                          <a:ea typeface="Century Gothic"/>
                          <a:cs typeface="Century Gothic"/>
                          <a:sym typeface="Century Gothic"/>
                        </a:rPr>
                        <a:t>Root Airfoil</a:t>
                      </a:r>
                      <a:endParaRPr>
                        <a:latin typeface="Century Gothic"/>
                        <a:ea typeface="Century Gothic"/>
                        <a:cs typeface="Century Gothic"/>
                        <a:sym typeface="Century Gothic"/>
                      </a:endParaRPr>
                    </a:p>
                  </a:txBody>
                  <a:tcPr marL="91425" marR="91425" marT="91425" marB="9142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NACA4412</a:t>
                      </a:r>
                      <a:endParaRPr>
                        <a:latin typeface="Century Gothic"/>
                        <a:ea typeface="Century Gothic"/>
                        <a:cs typeface="Century Gothic"/>
                        <a:sym typeface="Century Gothic"/>
                      </a:endParaRPr>
                    </a:p>
                  </a:txBody>
                  <a:tcPr marL="91425" marR="91425" marT="91425" marB="9142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609575">
                <a:tc>
                  <a:txBody>
                    <a:bodyPr/>
                    <a:lstStyle/>
                    <a:p>
                      <a:pPr marL="0" lvl="0" indent="0" algn="ctr" rtl="0">
                        <a:spcBef>
                          <a:spcPts val="0"/>
                        </a:spcBef>
                        <a:spcAft>
                          <a:spcPts val="0"/>
                        </a:spcAft>
                        <a:buNone/>
                      </a:pPr>
                      <a:r>
                        <a:rPr lang="en">
                          <a:latin typeface="Century Gothic"/>
                          <a:ea typeface="Century Gothic"/>
                          <a:cs typeface="Century Gothic"/>
                          <a:sym typeface="Century Gothic"/>
                        </a:rPr>
                        <a:t>Tip Chord</a:t>
                      </a:r>
                      <a:endParaRPr>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121.9 mm</a:t>
                      </a:r>
                      <a:endParaRPr strike="sngStrike">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64775">
                <a:tc>
                  <a:txBody>
                    <a:bodyPr/>
                    <a:lstStyle/>
                    <a:p>
                      <a:pPr marL="0" lvl="0" indent="0" algn="ctr" rtl="0">
                        <a:spcBef>
                          <a:spcPts val="0"/>
                        </a:spcBef>
                        <a:spcAft>
                          <a:spcPts val="0"/>
                        </a:spcAft>
                        <a:buNone/>
                      </a:pPr>
                      <a:r>
                        <a:rPr lang="en">
                          <a:latin typeface="Century Gothic"/>
                          <a:ea typeface="Century Gothic"/>
                          <a:cs typeface="Century Gothic"/>
                          <a:sym typeface="Century Gothic"/>
                        </a:rPr>
                        <a:t>Tip Airfoil</a:t>
                      </a:r>
                      <a:endParaRPr>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latin typeface="Century Gothic"/>
                          <a:ea typeface="Century Gothic"/>
                          <a:cs typeface="Century Gothic"/>
                          <a:sym typeface="Century Gothic"/>
                        </a:rPr>
                        <a:t>NACA4406</a:t>
                      </a:r>
                      <a:endParaRPr strike="sngStrike">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bl>
          </a:graphicData>
        </a:graphic>
      </p:graphicFrame>
      <p:pic>
        <p:nvPicPr>
          <p:cNvPr id="306" name="Google Shape;306;p35"/>
          <p:cNvPicPr preferRelativeResize="0"/>
          <p:nvPr/>
        </p:nvPicPr>
        <p:blipFill>
          <a:blip r:embed="rId5">
            <a:alphaModFix/>
          </a:blip>
          <a:stretch>
            <a:fillRect/>
          </a:stretch>
        </p:blipFill>
        <p:spPr>
          <a:xfrm>
            <a:off x="0" y="607422"/>
            <a:ext cx="7815104" cy="1603250"/>
          </a:xfrm>
          <a:prstGeom prst="rect">
            <a:avLst/>
          </a:prstGeom>
          <a:noFill/>
          <a:ln>
            <a:noFill/>
          </a:ln>
        </p:spPr>
      </p:pic>
      <p:sp>
        <p:nvSpPr>
          <p:cNvPr id="307" name="Google Shape;307;p35"/>
          <p:cNvSpPr/>
          <p:nvPr/>
        </p:nvSpPr>
        <p:spPr>
          <a:xfrm>
            <a:off x="3149100" y="3029425"/>
            <a:ext cx="1428900" cy="249900"/>
          </a:xfrm>
          <a:prstGeom prst="rect">
            <a:avLst/>
          </a:prstGeom>
          <a:solidFill>
            <a:schemeClr val="lt2"/>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rPr>
              <a:t>Leading Edge</a:t>
            </a:r>
            <a:endParaRPr b="1">
              <a:solidFill>
                <a:schemeClr val="accent2"/>
              </a:solidFill>
            </a:endParaRPr>
          </a:p>
        </p:txBody>
      </p:sp>
      <p:sp>
        <p:nvSpPr>
          <p:cNvPr id="308" name="Google Shape;308;p35"/>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309" name="Google Shape;309;p35"/>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310" name="Google Shape;310;p35"/>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311" name="Google Shape;311;p35"/>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312" name="Google Shape;312;p35"/>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313" name="Google Shape;313;p35"/>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314" name="Google Shape;314;p35"/>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134"/>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Structures - Backup</a:t>
            </a:r>
            <a:endParaRPr sz="3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3000" b="1">
              <a:solidFill>
                <a:schemeClr val="dk1"/>
              </a:solidFill>
              <a:latin typeface="Century Gothic"/>
              <a:ea typeface="Century Gothic"/>
              <a:cs typeface="Century Gothic"/>
              <a:sym typeface="Century Gothic"/>
            </a:endParaRPr>
          </a:p>
        </p:txBody>
      </p:sp>
      <p:sp>
        <p:nvSpPr>
          <p:cNvPr id="1967" name="Google Shape;1967;p134"/>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68" name="Google Shape;1968;p134"/>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969" name="Google Shape;1969;p134"/>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110</a:t>
            </a:fld>
            <a:endParaRPr/>
          </a:p>
        </p:txBody>
      </p:sp>
      <p:pic>
        <p:nvPicPr>
          <p:cNvPr id="1970" name="Google Shape;1970;p134"/>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135"/>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 - Landing</a:t>
            </a:r>
            <a:endParaRPr sz="2300" b="1">
              <a:solidFill>
                <a:schemeClr val="dk1"/>
              </a:solidFill>
              <a:latin typeface="Century Gothic"/>
              <a:ea typeface="Century Gothic"/>
              <a:cs typeface="Century Gothic"/>
              <a:sym typeface="Century Gothic"/>
            </a:endParaRPr>
          </a:p>
        </p:txBody>
      </p:sp>
      <p:pic>
        <p:nvPicPr>
          <p:cNvPr id="1976" name="Google Shape;1976;p13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77" name="Google Shape;1977;p13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78" name="Google Shape;1978;p135"/>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111</a:t>
            </a:fld>
            <a:endParaRPr/>
          </a:p>
        </p:txBody>
      </p:sp>
      <p:sp>
        <p:nvSpPr>
          <p:cNvPr id="1979" name="Google Shape;1979;p135"/>
          <p:cNvSpPr txBox="1"/>
          <p:nvPr/>
        </p:nvSpPr>
        <p:spPr>
          <a:xfrm>
            <a:off x="381000" y="650200"/>
            <a:ext cx="41022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entury Gothic"/>
                <a:ea typeface="Century Gothic"/>
                <a:cs typeface="Century Gothic"/>
                <a:sym typeface="Century Gothic"/>
              </a:rPr>
              <a:t>ANSYS Wing Setup - Landing</a:t>
            </a:r>
            <a:endParaRPr sz="1600" b="1">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Fixed support at wing harness </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Acceleration determined to be:</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5.00 m/s² </a:t>
            </a:r>
            <a:r>
              <a:rPr lang="en" sz="1100" i="1">
                <a:latin typeface="Century Gothic"/>
                <a:ea typeface="Century Gothic"/>
                <a:cs typeface="Century Gothic"/>
                <a:sym typeface="Century Gothic"/>
              </a:rPr>
              <a:t>(+y)</a:t>
            </a:r>
            <a:endParaRPr sz="1100" i="1">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4.90 m</a:t>
            </a:r>
            <a:r>
              <a:rPr lang="en" sz="1100">
                <a:solidFill>
                  <a:schemeClr val="dk1"/>
                </a:solidFill>
                <a:latin typeface="Century Gothic"/>
                <a:ea typeface="Century Gothic"/>
                <a:cs typeface="Century Gothic"/>
                <a:sym typeface="Century Gothic"/>
              </a:rPr>
              <a:t>/s² </a:t>
            </a:r>
            <a:r>
              <a:rPr lang="en" sz="1100" i="1">
                <a:solidFill>
                  <a:schemeClr val="dk1"/>
                </a:solidFill>
                <a:latin typeface="Century Gothic"/>
                <a:ea typeface="Century Gothic"/>
                <a:cs typeface="Century Gothic"/>
                <a:sym typeface="Century Gothic"/>
              </a:rPr>
              <a:t>(-z)</a:t>
            </a:r>
            <a:endParaRPr sz="1100" i="1">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Standard Earth gravity </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Large deflections ON - account for nonlinear behavior</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Stiffness changes as material deforms</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Simulation run until 1% solution convergence</a:t>
            </a:r>
            <a:endParaRPr sz="1100">
              <a:solidFill>
                <a:schemeClr val="dk1"/>
              </a:solidFill>
              <a:latin typeface="Century Gothic"/>
              <a:ea typeface="Century Gothic"/>
              <a:cs typeface="Century Gothic"/>
              <a:sym typeface="Century Gothic"/>
            </a:endParaRPr>
          </a:p>
        </p:txBody>
      </p:sp>
      <p:sp>
        <p:nvSpPr>
          <p:cNvPr id="1980" name="Google Shape;1980;p135"/>
          <p:cNvSpPr txBox="1"/>
          <p:nvPr/>
        </p:nvSpPr>
        <p:spPr>
          <a:xfrm>
            <a:off x="381000" y="2771250"/>
            <a:ext cx="41022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entury Gothic"/>
                <a:ea typeface="Century Gothic"/>
                <a:cs typeface="Century Gothic"/>
                <a:sym typeface="Century Gothic"/>
              </a:rPr>
              <a:t>Limitations</a:t>
            </a:r>
            <a:endParaRPr sz="1600" b="1">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latin typeface="Century Gothic"/>
                <a:ea typeface="Century Gothic"/>
                <a:cs typeface="Century Gothic"/>
                <a:sym typeface="Century Gothic"/>
              </a:rPr>
              <a:t>Assumed entirely solid wing</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Unable to test inclusion of carbon fiber supports</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Meshing limitations with complex geometry</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Used typical XPS foam values</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 = 48 kg/m³</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E = 80.12 MPa</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3D Print properties difficult to estimate - Wing harness set as ABS plastic</a:t>
            </a:r>
            <a:endParaRPr sz="1100">
              <a:latin typeface="Century Gothic"/>
              <a:ea typeface="Century Gothic"/>
              <a:cs typeface="Century Gothic"/>
              <a:sym typeface="Century Gothic"/>
            </a:endParaRPr>
          </a:p>
        </p:txBody>
      </p:sp>
      <p:pic>
        <p:nvPicPr>
          <p:cNvPr id="1981" name="Google Shape;1981;p135"/>
          <p:cNvPicPr preferRelativeResize="0"/>
          <p:nvPr/>
        </p:nvPicPr>
        <p:blipFill>
          <a:blip r:embed="rId4">
            <a:alphaModFix/>
          </a:blip>
          <a:stretch>
            <a:fillRect/>
          </a:stretch>
        </p:blipFill>
        <p:spPr>
          <a:xfrm>
            <a:off x="4332525" y="849000"/>
            <a:ext cx="6054624" cy="3707850"/>
          </a:xfrm>
          <a:prstGeom prst="rect">
            <a:avLst/>
          </a:prstGeom>
          <a:noFill/>
          <a:ln>
            <a:noFill/>
          </a:ln>
        </p:spPr>
      </p:pic>
      <p:sp>
        <p:nvSpPr>
          <p:cNvPr id="1982" name="Google Shape;1982;p135"/>
          <p:cNvSpPr/>
          <p:nvPr/>
        </p:nvSpPr>
        <p:spPr>
          <a:xfrm>
            <a:off x="9586575" y="3502100"/>
            <a:ext cx="776700" cy="933900"/>
          </a:xfrm>
          <a:prstGeom prst="ellipse">
            <a:avLst/>
          </a:prstGeom>
          <a:no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p13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 - Landing</a:t>
            </a:r>
            <a:endParaRPr sz="2300" b="1">
              <a:solidFill>
                <a:schemeClr val="dk1"/>
              </a:solidFill>
              <a:latin typeface="Century Gothic"/>
              <a:ea typeface="Century Gothic"/>
              <a:cs typeface="Century Gothic"/>
              <a:sym typeface="Century Gothic"/>
            </a:endParaRPr>
          </a:p>
        </p:txBody>
      </p:sp>
      <p:pic>
        <p:nvPicPr>
          <p:cNvPr id="1988" name="Google Shape;1988;p13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989" name="Google Shape;1989;p13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990" name="Google Shape;1990;p13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112</a:t>
            </a:fld>
            <a:endParaRPr/>
          </a:p>
        </p:txBody>
      </p:sp>
      <p:graphicFrame>
        <p:nvGraphicFramePr>
          <p:cNvPr id="1991" name="Google Shape;1991;p136"/>
          <p:cNvGraphicFramePr/>
          <p:nvPr/>
        </p:nvGraphicFramePr>
        <p:xfrm>
          <a:off x="4865250" y="1050375"/>
          <a:ext cx="3000000" cy="3000000"/>
        </p:xfrm>
        <a:graphic>
          <a:graphicData uri="http://schemas.openxmlformats.org/drawingml/2006/table">
            <a:tbl>
              <a:tblPr>
                <a:noFill/>
                <a:tableStyleId>{F11F7B37-8746-44A8-BB93-F1712CF56D35}</a:tableStyleId>
              </a:tblPr>
              <a:tblGrid>
                <a:gridCol w="1640800">
                  <a:extLst>
                    <a:ext uri="{9D8B030D-6E8A-4147-A177-3AD203B41FA5}">
                      <a16:colId xmlns:a16="http://schemas.microsoft.com/office/drawing/2014/main" val="20000"/>
                    </a:ext>
                  </a:extLst>
                </a:gridCol>
                <a:gridCol w="902775">
                  <a:extLst>
                    <a:ext uri="{9D8B030D-6E8A-4147-A177-3AD203B41FA5}">
                      <a16:colId xmlns:a16="http://schemas.microsoft.com/office/drawing/2014/main" val="20001"/>
                    </a:ext>
                  </a:extLst>
                </a:gridCol>
                <a:gridCol w="993875">
                  <a:extLst>
                    <a:ext uri="{9D8B030D-6E8A-4147-A177-3AD203B41FA5}">
                      <a16:colId xmlns:a16="http://schemas.microsoft.com/office/drawing/2014/main" val="20002"/>
                    </a:ext>
                  </a:extLst>
                </a:gridCol>
                <a:gridCol w="1120000">
                  <a:extLst>
                    <a:ext uri="{9D8B030D-6E8A-4147-A177-3AD203B41FA5}">
                      <a16:colId xmlns:a16="http://schemas.microsoft.com/office/drawing/2014/main" val="20003"/>
                    </a:ext>
                  </a:extLst>
                </a:gridCol>
                <a:gridCol w="937350">
                  <a:extLst>
                    <a:ext uri="{9D8B030D-6E8A-4147-A177-3AD203B41FA5}">
                      <a16:colId xmlns:a16="http://schemas.microsoft.com/office/drawing/2014/main" val="20004"/>
                    </a:ext>
                  </a:extLst>
                </a:gridCol>
              </a:tblGrid>
              <a:tr h="3652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Wing Landing Simulation</a:t>
                      </a:r>
                      <a:endParaRPr sz="1200" b="1">
                        <a:latin typeface="Century Gothic"/>
                        <a:ea typeface="Century Gothic"/>
                        <a:cs typeface="Century Gothic"/>
                        <a:sym typeface="Century Gothic"/>
                      </a:endParaRPr>
                    </a:p>
                  </a:txBody>
                  <a:tcPr marL="91425" marR="91425" marT="0" marB="0" anchor="ctr">
                    <a:lnB w="9525"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Wing Results</a:t>
                      </a:r>
                      <a:endParaRPr sz="1200" b="1">
                        <a:latin typeface="Century Gothic"/>
                        <a:ea typeface="Century Gothic"/>
                        <a:cs typeface="Century Gothic"/>
                        <a:sym typeface="Century Gothic"/>
                      </a:endParaRPr>
                    </a:p>
                  </a:txBody>
                  <a:tcPr marL="91425" marR="91425" marT="0" marB="0" anchor="ctr">
                    <a:lnR w="9525" cap="flat" cmpd="sng">
                      <a:solidFill>
                        <a:srgbClr val="9E9E9E"/>
                      </a:solidFill>
                      <a:prstDash val="solid"/>
                      <a:round/>
                      <a:headEnd type="none" w="sm" len="sm"/>
                      <a:tailEnd type="none" w="sm" len="sm"/>
                    </a:ln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XPS Wing</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Allowed</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ABS Harness Results</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Harness</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Allowed</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solidFill>
                      <a:srgbClr val="FFD966"/>
                    </a:solidFill>
                  </a:tcPr>
                </a:tc>
                <a:extLst>
                  <a:ext uri="{0D108BD9-81ED-4DB2-BD59-A6C34878D82A}">
                    <a16:rowId xmlns:a16="http://schemas.microsoft.com/office/drawing/2014/main" val="10000"/>
                  </a:ext>
                </a:extLst>
              </a:tr>
              <a:tr h="407075">
                <a:tc>
                  <a:txBody>
                    <a:bodyPr/>
                    <a:lstStyle/>
                    <a:p>
                      <a:pPr marL="0" lvl="0" indent="0" algn="ctr" rtl="0">
                        <a:spcBef>
                          <a:spcPts val="0"/>
                        </a:spcBef>
                        <a:spcAft>
                          <a:spcPts val="0"/>
                        </a:spcAft>
                        <a:buNone/>
                      </a:pPr>
                      <a:r>
                        <a:rPr lang="en" sz="900" b="1">
                          <a:latin typeface="Century Gothic"/>
                          <a:ea typeface="Century Gothic"/>
                          <a:cs typeface="Century Gothic"/>
                          <a:sym typeface="Century Gothic"/>
                        </a:rPr>
                        <a:t>Max. Tensile </a:t>
                      </a:r>
                      <a:endParaRPr sz="900" b="1">
                        <a:latin typeface="Century Gothic"/>
                        <a:ea typeface="Century Gothic"/>
                        <a:cs typeface="Century Gothic"/>
                        <a:sym typeface="Century Gothic"/>
                      </a:endParaRPr>
                    </a:p>
                    <a:p>
                      <a:pPr marL="0" lvl="0" indent="0" algn="ctr" rtl="0">
                        <a:spcBef>
                          <a:spcPts val="0"/>
                        </a:spcBef>
                        <a:spcAft>
                          <a:spcPts val="0"/>
                        </a:spcAft>
                        <a:buNone/>
                      </a:pPr>
                      <a:r>
                        <a:rPr lang="en" sz="900" b="1">
                          <a:latin typeface="Century Gothic"/>
                          <a:ea typeface="Century Gothic"/>
                          <a:cs typeface="Century Gothic"/>
                          <a:sym typeface="Century Gothic"/>
                        </a:rPr>
                        <a:t>Bending Stress</a:t>
                      </a:r>
                      <a:endParaRPr sz="9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340 kPa</a:t>
                      </a:r>
                      <a:endParaRPr sz="9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99999"/>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234 kPa</a:t>
                      </a:r>
                      <a:endParaRPr sz="9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1.058 MPa</a:t>
                      </a:r>
                      <a:endParaRPr sz="9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99999"/>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14.85 MPa</a:t>
                      </a:r>
                      <a:endParaRPr sz="9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386450">
                <a:tc>
                  <a:txBody>
                    <a:bodyPr/>
                    <a:lstStyle/>
                    <a:p>
                      <a:pPr marL="0" lvl="0" indent="0" algn="ctr" rtl="0">
                        <a:spcBef>
                          <a:spcPts val="0"/>
                        </a:spcBef>
                        <a:spcAft>
                          <a:spcPts val="0"/>
                        </a:spcAft>
                        <a:buNone/>
                      </a:pPr>
                      <a:r>
                        <a:rPr lang="en" sz="900" b="1">
                          <a:latin typeface="Century Gothic"/>
                          <a:ea typeface="Century Gothic"/>
                          <a:cs typeface="Century Gothic"/>
                          <a:sym typeface="Century Gothic"/>
                        </a:rPr>
                        <a:t>Max. Compressive</a:t>
                      </a:r>
                      <a:endParaRPr sz="900" b="1">
                        <a:latin typeface="Century Gothic"/>
                        <a:ea typeface="Century Gothic"/>
                        <a:cs typeface="Century Gothic"/>
                        <a:sym typeface="Century Gothic"/>
                      </a:endParaRPr>
                    </a:p>
                    <a:p>
                      <a:pPr marL="0" lvl="0" indent="0" algn="ctr" rtl="0">
                        <a:spcBef>
                          <a:spcPts val="0"/>
                        </a:spcBef>
                        <a:spcAft>
                          <a:spcPts val="0"/>
                        </a:spcAft>
                        <a:buNone/>
                      </a:pPr>
                      <a:r>
                        <a:rPr lang="en" sz="900" b="1">
                          <a:latin typeface="Century Gothic"/>
                          <a:ea typeface="Century Gothic"/>
                          <a:cs typeface="Century Gothic"/>
                          <a:sym typeface="Century Gothic"/>
                        </a:rPr>
                        <a:t>Bending Stress</a:t>
                      </a:r>
                      <a:endParaRPr sz="900" b="1">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347 kPa</a:t>
                      </a:r>
                      <a:endParaRPr sz="9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234 kPa</a:t>
                      </a:r>
                      <a:endParaRPr sz="9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0.984 MPa</a:t>
                      </a:r>
                      <a:endParaRPr sz="9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14.85 MPa</a:t>
                      </a:r>
                      <a:endParaRPr sz="9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31850">
                <a:tc>
                  <a:txBody>
                    <a:bodyPr/>
                    <a:lstStyle/>
                    <a:p>
                      <a:pPr marL="0" lvl="0" indent="0" algn="ctr" rtl="0">
                        <a:spcBef>
                          <a:spcPts val="0"/>
                        </a:spcBef>
                        <a:spcAft>
                          <a:spcPts val="0"/>
                        </a:spcAft>
                        <a:buNone/>
                      </a:pPr>
                      <a:r>
                        <a:rPr lang="en" sz="900" b="1">
                          <a:latin typeface="Century Gothic"/>
                          <a:ea typeface="Century Gothic"/>
                          <a:cs typeface="Century Gothic"/>
                          <a:sym typeface="Century Gothic"/>
                        </a:rPr>
                        <a:t>Total Tip Deflection</a:t>
                      </a:r>
                      <a:endParaRPr sz="9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0.165 m</a:t>
                      </a:r>
                      <a:endParaRPr sz="900">
                        <a:latin typeface="Century Gothic"/>
                        <a:ea typeface="Century Gothic"/>
                        <a:cs typeface="Century Gothic"/>
                        <a:sym typeface="Century Gothic"/>
                      </a:endParaRPr>
                    </a:p>
                    <a:p>
                      <a:pPr marL="0" lvl="0" indent="0" algn="ctr" rtl="0">
                        <a:spcBef>
                          <a:spcPts val="0"/>
                        </a:spcBef>
                        <a:spcAft>
                          <a:spcPts val="0"/>
                        </a:spcAft>
                        <a:buNone/>
                      </a:pPr>
                      <a:r>
                        <a:rPr lang="en" sz="900">
                          <a:latin typeface="Century Gothic"/>
                          <a:ea typeface="Century Gothic"/>
                          <a:cs typeface="Century Gothic"/>
                          <a:sym typeface="Century Gothic"/>
                        </a:rPr>
                        <a:t>6.5 in</a:t>
                      </a:r>
                      <a:endParaRPr sz="9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0.08 - 0.2 m</a:t>
                      </a:r>
                      <a:endParaRPr sz="9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900">
                          <a:solidFill>
                            <a:schemeClr val="dk1"/>
                          </a:solidFill>
                          <a:latin typeface="Century Gothic"/>
                          <a:ea typeface="Century Gothic"/>
                          <a:cs typeface="Century Gothic"/>
                          <a:sym typeface="Century Gothic"/>
                        </a:rPr>
                        <a:t>3.0 - 7.8 in</a:t>
                      </a:r>
                      <a:endParaRPr sz="900">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900">
                          <a:latin typeface="Century Gothic"/>
                          <a:ea typeface="Century Gothic"/>
                          <a:cs typeface="Century Gothic"/>
                          <a:sym typeface="Century Gothic"/>
                        </a:rPr>
                        <a:t>N/A</a:t>
                      </a:r>
                      <a:endParaRPr sz="9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1"/>
                          </a:solidFill>
                          <a:latin typeface="Century Gothic"/>
                          <a:ea typeface="Century Gothic"/>
                          <a:cs typeface="Century Gothic"/>
                          <a:sym typeface="Century Gothic"/>
                        </a:rPr>
                        <a:t>N/A</a:t>
                      </a:r>
                      <a:endParaRPr sz="900">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992" name="Google Shape;1992;p136"/>
          <p:cNvSpPr txBox="1"/>
          <p:nvPr/>
        </p:nvSpPr>
        <p:spPr>
          <a:xfrm>
            <a:off x="0" y="650200"/>
            <a:ext cx="1031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Wing Launch </a:t>
            </a:r>
            <a:r>
              <a:rPr lang="en" b="1">
                <a:solidFill>
                  <a:schemeClr val="dk1"/>
                </a:solidFill>
                <a:latin typeface="Century Gothic"/>
                <a:ea typeface="Century Gothic"/>
                <a:cs typeface="Century Gothic"/>
                <a:sym typeface="Century Gothic"/>
              </a:rPr>
              <a:t>- Total Deformation [Top] / Wing Bending Stress [Bottom] / Harness Bending Stress [Bottom-Right]</a:t>
            </a:r>
            <a:endParaRPr sz="500">
              <a:solidFill>
                <a:schemeClr val="dk1"/>
              </a:solidFill>
              <a:latin typeface="Calibri"/>
              <a:ea typeface="Calibri"/>
              <a:cs typeface="Calibri"/>
              <a:sym typeface="Calibri"/>
            </a:endParaRPr>
          </a:p>
        </p:txBody>
      </p:sp>
      <p:pic>
        <p:nvPicPr>
          <p:cNvPr id="1993" name="Google Shape;1993;p136"/>
          <p:cNvPicPr preferRelativeResize="0"/>
          <p:nvPr/>
        </p:nvPicPr>
        <p:blipFill>
          <a:blip r:embed="rId4">
            <a:alphaModFix/>
          </a:blip>
          <a:stretch>
            <a:fillRect/>
          </a:stretch>
        </p:blipFill>
        <p:spPr>
          <a:xfrm>
            <a:off x="76200" y="1050450"/>
            <a:ext cx="4748926" cy="1949325"/>
          </a:xfrm>
          <a:prstGeom prst="rect">
            <a:avLst/>
          </a:prstGeom>
          <a:noFill/>
          <a:ln>
            <a:noFill/>
          </a:ln>
        </p:spPr>
      </p:pic>
      <p:pic>
        <p:nvPicPr>
          <p:cNvPr id="1994" name="Google Shape;1994;p136"/>
          <p:cNvPicPr preferRelativeResize="0"/>
          <p:nvPr/>
        </p:nvPicPr>
        <p:blipFill>
          <a:blip r:embed="rId5">
            <a:alphaModFix/>
          </a:blip>
          <a:stretch>
            <a:fillRect/>
          </a:stretch>
        </p:blipFill>
        <p:spPr>
          <a:xfrm>
            <a:off x="76200" y="2787525"/>
            <a:ext cx="4748926" cy="1829850"/>
          </a:xfrm>
          <a:prstGeom prst="rect">
            <a:avLst/>
          </a:prstGeom>
          <a:noFill/>
          <a:ln>
            <a:noFill/>
          </a:ln>
        </p:spPr>
      </p:pic>
      <p:pic>
        <p:nvPicPr>
          <p:cNvPr id="1995" name="Google Shape;1995;p136"/>
          <p:cNvPicPr preferRelativeResize="0"/>
          <p:nvPr/>
        </p:nvPicPr>
        <p:blipFill>
          <a:blip r:embed="rId6">
            <a:alphaModFix/>
          </a:blip>
          <a:stretch>
            <a:fillRect/>
          </a:stretch>
        </p:blipFill>
        <p:spPr>
          <a:xfrm>
            <a:off x="4793575" y="2787525"/>
            <a:ext cx="2833249" cy="1829850"/>
          </a:xfrm>
          <a:prstGeom prst="rect">
            <a:avLst/>
          </a:prstGeom>
          <a:noFill/>
          <a:ln>
            <a:noFill/>
          </a:ln>
        </p:spPr>
      </p:pic>
      <p:pic>
        <p:nvPicPr>
          <p:cNvPr id="1996" name="Google Shape;1996;p136"/>
          <p:cNvPicPr preferRelativeResize="0"/>
          <p:nvPr/>
        </p:nvPicPr>
        <p:blipFill>
          <a:blip r:embed="rId7">
            <a:alphaModFix/>
          </a:blip>
          <a:stretch>
            <a:fillRect/>
          </a:stretch>
        </p:blipFill>
        <p:spPr>
          <a:xfrm>
            <a:off x="7626825" y="2787525"/>
            <a:ext cx="2833249" cy="18298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p137"/>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 - Landing</a:t>
            </a:r>
            <a:endParaRPr sz="2300" b="1">
              <a:solidFill>
                <a:srgbClr val="FF0000"/>
              </a:solidFill>
              <a:latin typeface="Century Gothic"/>
              <a:ea typeface="Century Gothic"/>
              <a:cs typeface="Century Gothic"/>
              <a:sym typeface="Century Gothic"/>
            </a:endParaRPr>
          </a:p>
        </p:txBody>
      </p:sp>
      <p:pic>
        <p:nvPicPr>
          <p:cNvPr id="2002" name="Google Shape;2002;p13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03" name="Google Shape;2003;p13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04" name="Google Shape;2004;p137"/>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113</a:t>
            </a:fld>
            <a:endParaRPr/>
          </a:p>
        </p:txBody>
      </p:sp>
      <p:sp>
        <p:nvSpPr>
          <p:cNvPr id="2005" name="Google Shape;2005;p137"/>
          <p:cNvSpPr txBox="1"/>
          <p:nvPr/>
        </p:nvSpPr>
        <p:spPr>
          <a:xfrm>
            <a:off x="381000" y="650200"/>
            <a:ext cx="41682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entury Gothic"/>
                <a:ea typeface="Century Gothic"/>
                <a:cs typeface="Century Gothic"/>
                <a:sym typeface="Century Gothic"/>
              </a:rPr>
              <a:t>ANSYS Fuselage Setup - Landing</a:t>
            </a:r>
            <a:endParaRPr sz="1600" b="1">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Fixed support on furthest side of simulated soil from fuselage</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Velocity of fuselage set to:</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0.5 </a:t>
            </a:r>
            <a:r>
              <a:rPr lang="en" sz="1100">
                <a:latin typeface="Century Gothic"/>
                <a:ea typeface="Century Gothic"/>
                <a:cs typeface="Century Gothic"/>
                <a:sym typeface="Century Gothic"/>
              </a:rPr>
              <a:t>m/s² (-y in ANSYS coordinates)</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10.0 </a:t>
            </a:r>
            <a:r>
              <a:rPr lang="en" sz="1100">
                <a:latin typeface="Century Gothic"/>
                <a:ea typeface="Century Gothic"/>
                <a:cs typeface="Century Gothic"/>
                <a:sym typeface="Century Gothic"/>
              </a:rPr>
              <a:t>m</a:t>
            </a:r>
            <a:r>
              <a:rPr lang="en" sz="1100">
                <a:solidFill>
                  <a:schemeClr val="dk1"/>
                </a:solidFill>
                <a:latin typeface="Century Gothic"/>
                <a:ea typeface="Century Gothic"/>
                <a:cs typeface="Century Gothic"/>
                <a:sym typeface="Century Gothic"/>
              </a:rPr>
              <a:t>/s² (+z in ANSYS coordinates)</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Standard Earth gravity over entire system</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Large deflections on to account for potential nonlinear behavior</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Used typical values of soft clay for soil composition</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 = 1.3 g/cm³</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E = 3 MPa</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Coefficient of static/dynamic friction: 0.3/0.2</a:t>
            </a:r>
            <a:endParaRPr sz="1100">
              <a:solidFill>
                <a:schemeClr val="dk1"/>
              </a:solidFill>
              <a:latin typeface="Century Gothic"/>
              <a:ea typeface="Century Gothic"/>
              <a:cs typeface="Century Gothic"/>
              <a:sym typeface="Century Gothic"/>
            </a:endParaRPr>
          </a:p>
        </p:txBody>
      </p:sp>
      <p:sp>
        <p:nvSpPr>
          <p:cNvPr id="2006" name="Google Shape;2006;p137"/>
          <p:cNvSpPr txBox="1"/>
          <p:nvPr/>
        </p:nvSpPr>
        <p:spPr>
          <a:xfrm>
            <a:off x="381000" y="2999850"/>
            <a:ext cx="4224900" cy="161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entury Gothic"/>
                <a:ea typeface="Century Gothic"/>
                <a:cs typeface="Century Gothic"/>
                <a:sym typeface="Century Gothic"/>
              </a:rPr>
              <a:t>Limitations</a:t>
            </a:r>
            <a:endParaRPr sz="1600" b="1">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latin typeface="Century Gothic"/>
                <a:ea typeface="Century Gothic"/>
                <a:cs typeface="Century Gothic"/>
                <a:sym typeface="Century Gothic"/>
              </a:rPr>
              <a:t>Assumed primary fuselage thickness of 0.5 in.</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Assumed solid ABS plastic for tail connection</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Meshing limitations with complex geometry</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Main fuselage was assumed to be </a:t>
            </a:r>
            <a:r>
              <a:rPr lang="en" sz="1100">
                <a:solidFill>
                  <a:schemeClr val="dk1"/>
                </a:solidFill>
                <a:latin typeface="Century Gothic"/>
                <a:ea typeface="Century Gothic"/>
                <a:cs typeface="Century Gothic"/>
                <a:sym typeface="Century Gothic"/>
              </a:rPr>
              <a:t>high density polyethylene</a:t>
            </a:r>
            <a:r>
              <a:rPr lang="en" sz="1100">
                <a:latin typeface="Century Gothic"/>
                <a:ea typeface="Century Gothic"/>
                <a:cs typeface="Century Gothic"/>
                <a:sym typeface="Century Gothic"/>
              </a:rPr>
              <a:t> plastic with similar properties to 3D printing materials</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External forces applied for weight of wings and tail</a:t>
            </a:r>
            <a:endParaRPr sz="1100">
              <a:latin typeface="Century Gothic"/>
              <a:ea typeface="Century Gothic"/>
              <a:cs typeface="Century Gothic"/>
              <a:sym typeface="Century Gothic"/>
            </a:endParaRPr>
          </a:p>
        </p:txBody>
      </p:sp>
      <p:pic>
        <p:nvPicPr>
          <p:cNvPr id="2007" name="Google Shape;2007;p137"/>
          <p:cNvPicPr preferRelativeResize="0"/>
          <p:nvPr/>
        </p:nvPicPr>
        <p:blipFill>
          <a:blip r:embed="rId4">
            <a:alphaModFix/>
          </a:blip>
          <a:stretch>
            <a:fillRect/>
          </a:stretch>
        </p:blipFill>
        <p:spPr>
          <a:xfrm>
            <a:off x="4458975" y="933900"/>
            <a:ext cx="6012787" cy="35128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138"/>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 - Landing</a:t>
            </a:r>
            <a:endParaRPr sz="2300" b="1">
              <a:solidFill>
                <a:srgbClr val="FF0000"/>
              </a:solidFill>
              <a:latin typeface="Century Gothic"/>
              <a:ea typeface="Century Gothic"/>
              <a:cs typeface="Century Gothic"/>
              <a:sym typeface="Century Gothic"/>
            </a:endParaRPr>
          </a:p>
        </p:txBody>
      </p:sp>
      <p:pic>
        <p:nvPicPr>
          <p:cNvPr id="2013" name="Google Shape;2013;p138"/>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14" name="Google Shape;2014;p13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15" name="Google Shape;2015;p138"/>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114</a:t>
            </a:fld>
            <a:endParaRPr/>
          </a:p>
        </p:txBody>
      </p:sp>
      <p:sp>
        <p:nvSpPr>
          <p:cNvPr id="2016" name="Google Shape;2016;p138"/>
          <p:cNvSpPr txBox="1"/>
          <p:nvPr/>
        </p:nvSpPr>
        <p:spPr>
          <a:xfrm>
            <a:off x="76200" y="650200"/>
            <a:ext cx="64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Fuselage Landing - </a:t>
            </a:r>
            <a:r>
              <a:rPr lang="en" b="1">
                <a:solidFill>
                  <a:schemeClr val="dk1"/>
                </a:solidFill>
                <a:latin typeface="Century Gothic"/>
                <a:ea typeface="Century Gothic"/>
                <a:cs typeface="Century Gothic"/>
                <a:sym typeface="Century Gothic"/>
              </a:rPr>
              <a:t>Fuselage deformation on impact</a:t>
            </a:r>
            <a:endParaRPr sz="500">
              <a:solidFill>
                <a:schemeClr val="dk1"/>
              </a:solidFill>
              <a:latin typeface="Calibri"/>
              <a:ea typeface="Calibri"/>
              <a:cs typeface="Calibri"/>
              <a:sym typeface="Calibri"/>
            </a:endParaRPr>
          </a:p>
        </p:txBody>
      </p:sp>
      <p:graphicFrame>
        <p:nvGraphicFramePr>
          <p:cNvPr id="2017" name="Google Shape;2017;p138"/>
          <p:cNvGraphicFramePr/>
          <p:nvPr/>
        </p:nvGraphicFramePr>
        <p:xfrm>
          <a:off x="5639700" y="1292913"/>
          <a:ext cx="3000000" cy="3000000"/>
        </p:xfrm>
        <a:graphic>
          <a:graphicData uri="http://schemas.openxmlformats.org/drawingml/2006/table">
            <a:tbl>
              <a:tblPr>
                <a:noFill/>
                <a:tableStyleId>{F11F7B37-8746-44A8-BB93-F1712CF56D35}</a:tableStyleId>
              </a:tblPr>
              <a:tblGrid>
                <a:gridCol w="1702525">
                  <a:extLst>
                    <a:ext uri="{9D8B030D-6E8A-4147-A177-3AD203B41FA5}">
                      <a16:colId xmlns:a16="http://schemas.microsoft.com/office/drawing/2014/main" val="20000"/>
                    </a:ext>
                  </a:extLst>
                </a:gridCol>
                <a:gridCol w="1205875">
                  <a:extLst>
                    <a:ext uri="{9D8B030D-6E8A-4147-A177-3AD203B41FA5}">
                      <a16:colId xmlns:a16="http://schemas.microsoft.com/office/drawing/2014/main" val="20001"/>
                    </a:ext>
                  </a:extLst>
                </a:gridCol>
              </a:tblGrid>
              <a:tr h="6609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Fuselage Landing Simulation</a:t>
                      </a:r>
                      <a:endParaRPr sz="1200" b="1">
                        <a:latin typeface="Century Gothic"/>
                        <a:ea typeface="Century Gothic"/>
                        <a:cs typeface="Century Gothic"/>
                        <a:sym typeface="Century Gothic"/>
                      </a:endParaRPr>
                    </a:p>
                  </a:txBody>
                  <a:tcPr marL="91425" marR="91425" marT="0" marB="0" anchor="ct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Results</a:t>
                      </a:r>
                      <a:endParaRPr sz="1200" b="1">
                        <a:latin typeface="Century Gothic"/>
                        <a:ea typeface="Century Gothic"/>
                        <a:cs typeface="Century Gothic"/>
                        <a:sym typeface="Century Gothic"/>
                      </a:endParaRPr>
                    </a:p>
                  </a:txBody>
                  <a:tcPr marL="91425" marR="91425" marT="0" marB="0" anchor="ctr">
                    <a:solidFill>
                      <a:srgbClr val="FFD966"/>
                    </a:solidFill>
                  </a:tcPr>
                </a:tc>
                <a:extLst>
                  <a:ext uri="{0D108BD9-81ED-4DB2-BD59-A6C34878D82A}">
                    <a16:rowId xmlns:a16="http://schemas.microsoft.com/office/drawing/2014/main" val="10000"/>
                  </a:ext>
                </a:extLst>
              </a:tr>
              <a:tr h="4720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Max. Tail Connector Deflection</a:t>
                      </a:r>
                      <a:endParaRPr sz="1200" b="1">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0.6 in</a:t>
                      </a:r>
                      <a:endParaRPr sz="1200">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018" name="Google Shape;2018;p138"/>
          <p:cNvPicPr preferRelativeResize="0"/>
          <p:nvPr/>
        </p:nvPicPr>
        <p:blipFill>
          <a:blip r:embed="rId4">
            <a:alphaModFix/>
          </a:blip>
          <a:stretch>
            <a:fillRect/>
          </a:stretch>
        </p:blipFill>
        <p:spPr>
          <a:xfrm>
            <a:off x="152400" y="1292925"/>
            <a:ext cx="4877899" cy="30298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39"/>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 - Landing</a:t>
            </a:r>
            <a:endParaRPr sz="2300" b="1">
              <a:solidFill>
                <a:srgbClr val="FF0000"/>
              </a:solidFill>
              <a:latin typeface="Century Gothic"/>
              <a:ea typeface="Century Gothic"/>
              <a:cs typeface="Century Gothic"/>
              <a:sym typeface="Century Gothic"/>
            </a:endParaRPr>
          </a:p>
        </p:txBody>
      </p:sp>
      <p:pic>
        <p:nvPicPr>
          <p:cNvPr id="2024" name="Google Shape;2024;p13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25" name="Google Shape;2025;p13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26" name="Google Shape;2026;p139"/>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115</a:t>
            </a:fld>
            <a:endParaRPr/>
          </a:p>
        </p:txBody>
      </p:sp>
      <p:sp>
        <p:nvSpPr>
          <p:cNvPr id="2027" name="Google Shape;2027;p139"/>
          <p:cNvSpPr txBox="1"/>
          <p:nvPr/>
        </p:nvSpPr>
        <p:spPr>
          <a:xfrm>
            <a:off x="76200" y="650200"/>
            <a:ext cx="64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Fuselage Landing - </a:t>
            </a:r>
            <a:r>
              <a:rPr lang="en" b="1">
                <a:solidFill>
                  <a:schemeClr val="dk1"/>
                </a:solidFill>
                <a:latin typeface="Century Gothic"/>
                <a:ea typeface="Century Gothic"/>
                <a:cs typeface="Century Gothic"/>
                <a:sym typeface="Century Gothic"/>
              </a:rPr>
              <a:t>Normal Stress [Top] / Shear Stress [Bottom]</a:t>
            </a:r>
            <a:endParaRPr sz="500">
              <a:solidFill>
                <a:schemeClr val="dk1"/>
              </a:solidFill>
              <a:latin typeface="Calibri"/>
              <a:ea typeface="Calibri"/>
              <a:cs typeface="Calibri"/>
              <a:sym typeface="Calibri"/>
            </a:endParaRPr>
          </a:p>
        </p:txBody>
      </p:sp>
      <p:graphicFrame>
        <p:nvGraphicFramePr>
          <p:cNvPr id="2028" name="Google Shape;2028;p139"/>
          <p:cNvGraphicFramePr/>
          <p:nvPr/>
        </p:nvGraphicFramePr>
        <p:xfrm>
          <a:off x="5222250" y="1108388"/>
          <a:ext cx="3000000" cy="3000000"/>
        </p:xfrm>
        <a:graphic>
          <a:graphicData uri="http://schemas.openxmlformats.org/drawingml/2006/table">
            <a:tbl>
              <a:tblPr>
                <a:noFill/>
                <a:tableStyleId>{F11F7B37-8746-44A8-BB93-F1712CF56D35}</a:tableStyleId>
              </a:tblPr>
              <a:tblGrid>
                <a:gridCol w="1702525">
                  <a:extLst>
                    <a:ext uri="{9D8B030D-6E8A-4147-A177-3AD203B41FA5}">
                      <a16:colId xmlns:a16="http://schemas.microsoft.com/office/drawing/2014/main" val="20000"/>
                    </a:ext>
                  </a:extLst>
                </a:gridCol>
                <a:gridCol w="1205875">
                  <a:extLst>
                    <a:ext uri="{9D8B030D-6E8A-4147-A177-3AD203B41FA5}">
                      <a16:colId xmlns:a16="http://schemas.microsoft.com/office/drawing/2014/main" val="20001"/>
                    </a:ext>
                  </a:extLst>
                </a:gridCol>
              </a:tblGrid>
              <a:tr h="6609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Wing Launch Simulation</a:t>
                      </a:r>
                      <a:endParaRPr sz="1200" b="1">
                        <a:latin typeface="Century Gothic"/>
                        <a:ea typeface="Century Gothic"/>
                        <a:cs typeface="Century Gothic"/>
                        <a:sym typeface="Century Gothic"/>
                      </a:endParaRPr>
                    </a:p>
                  </a:txBody>
                  <a:tcPr marL="91425" marR="91425" marT="0" marB="0" anchor="ct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Results</a:t>
                      </a:r>
                      <a:endParaRPr sz="1200" b="1">
                        <a:latin typeface="Century Gothic"/>
                        <a:ea typeface="Century Gothic"/>
                        <a:cs typeface="Century Gothic"/>
                        <a:sym typeface="Century Gothic"/>
                      </a:endParaRPr>
                    </a:p>
                  </a:txBody>
                  <a:tcPr marL="91425" marR="91425" marT="0" marB="0" anchor="ctr">
                    <a:solidFill>
                      <a:srgbClr val="FFD966"/>
                    </a:solidFill>
                  </a:tcPr>
                </a:tc>
                <a:extLst>
                  <a:ext uri="{0D108BD9-81ED-4DB2-BD59-A6C34878D82A}">
                    <a16:rowId xmlns:a16="http://schemas.microsoft.com/office/drawing/2014/main" val="10000"/>
                  </a:ext>
                </a:extLst>
              </a:tr>
              <a:tr h="4720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Max. Shear Stress [MPa]</a:t>
                      </a:r>
                      <a:endParaRPr sz="1200" b="1">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0.447</a:t>
                      </a:r>
                      <a:endParaRPr sz="1200">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44815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Max. Normal Stress [MPa]</a:t>
                      </a:r>
                      <a:endParaRPr sz="1200" b="1">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1.916</a:t>
                      </a:r>
                      <a:endParaRPr sz="12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4365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Max. Shear Strain</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[m/m]</a:t>
                      </a:r>
                      <a:endParaRPr sz="1200" b="1">
                        <a:latin typeface="Century Gothic"/>
                        <a:ea typeface="Century Gothic"/>
                        <a:cs typeface="Century Gothic"/>
                        <a:sym typeface="Century Gothic"/>
                      </a:endParaRPr>
                    </a:p>
                  </a:txBody>
                  <a:tcPr marL="91425" marR="91425" marT="0" marB="0" anchor="ct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0.000749</a:t>
                      </a:r>
                      <a:endParaRPr sz="1200">
                        <a:latin typeface="Century Gothic"/>
                        <a:ea typeface="Century Gothic"/>
                        <a:cs typeface="Century Gothic"/>
                        <a:sym typeface="Century Gothic"/>
                      </a:endParaRPr>
                    </a:p>
                  </a:txBody>
                  <a:tcPr marL="91425" marR="91425" marT="0" marB="0" anchor="ct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54365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Max. Normal Strain</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[m/m]</a:t>
                      </a:r>
                      <a:endParaRPr sz="1200" b="1">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0.000343</a:t>
                      </a:r>
                      <a:endParaRPr sz="12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pic>
        <p:nvPicPr>
          <p:cNvPr id="2029" name="Google Shape;2029;p139"/>
          <p:cNvPicPr preferRelativeResize="0"/>
          <p:nvPr/>
        </p:nvPicPr>
        <p:blipFill>
          <a:blip r:embed="rId4">
            <a:alphaModFix/>
          </a:blip>
          <a:stretch>
            <a:fillRect/>
          </a:stretch>
        </p:blipFill>
        <p:spPr>
          <a:xfrm>
            <a:off x="69625" y="1050250"/>
            <a:ext cx="4314399" cy="1687750"/>
          </a:xfrm>
          <a:prstGeom prst="rect">
            <a:avLst/>
          </a:prstGeom>
          <a:noFill/>
          <a:ln>
            <a:noFill/>
          </a:ln>
        </p:spPr>
      </p:pic>
      <p:pic>
        <p:nvPicPr>
          <p:cNvPr id="2030" name="Google Shape;2030;p139"/>
          <p:cNvPicPr preferRelativeResize="0"/>
          <p:nvPr/>
        </p:nvPicPr>
        <p:blipFill>
          <a:blip r:embed="rId5">
            <a:alphaModFix/>
          </a:blip>
          <a:stretch>
            <a:fillRect/>
          </a:stretch>
        </p:blipFill>
        <p:spPr>
          <a:xfrm>
            <a:off x="69625" y="2738000"/>
            <a:ext cx="4314399" cy="1773524"/>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035" name="Google Shape;2035;p140"/>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a:t>
            </a:r>
            <a:endParaRPr sz="2300" b="1">
              <a:solidFill>
                <a:schemeClr val="dk1"/>
              </a:solidFill>
              <a:latin typeface="Century Gothic"/>
              <a:ea typeface="Century Gothic"/>
              <a:cs typeface="Century Gothic"/>
              <a:sym typeface="Century Gothic"/>
            </a:endParaRPr>
          </a:p>
        </p:txBody>
      </p:sp>
      <p:pic>
        <p:nvPicPr>
          <p:cNvPr id="2036" name="Google Shape;2036;p14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37" name="Google Shape;2037;p14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38" name="Google Shape;2038;p140"/>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116</a:t>
            </a:fld>
            <a:endParaRPr/>
          </a:p>
        </p:txBody>
      </p:sp>
      <p:graphicFrame>
        <p:nvGraphicFramePr>
          <p:cNvPr id="2039" name="Google Shape;2039;p140"/>
          <p:cNvGraphicFramePr/>
          <p:nvPr/>
        </p:nvGraphicFramePr>
        <p:xfrm>
          <a:off x="4772025" y="820267"/>
          <a:ext cx="3000000" cy="300000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Confirm that XPS foam reinforced with carbon fiber rods satisfies our aircraft structural requirements </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Perform tensile testing on a sample of XPS with carbon fiber rods and strips  inserted</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Confirm that tensile testing results are consistent with previously found flexure testing results.</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Yield Strength greater than 298 kPa with an acceptable factor of safety of 1.5</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Wing able to support the takeoff loads imparted by level 3 success of </a:t>
                      </a:r>
                      <a:r>
                        <a:rPr lang="en" sz="1100" b="1">
                          <a:latin typeface="Century Gothic"/>
                          <a:ea typeface="Century Gothic"/>
                          <a:cs typeface="Century Gothic"/>
                          <a:sym typeface="Century Gothic"/>
                        </a:rPr>
                        <a:t>FR3</a:t>
                      </a:r>
                      <a:endParaRPr sz="11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2040" name="Google Shape;2040;p140"/>
          <p:cNvSpPr txBox="1"/>
          <p:nvPr/>
        </p:nvSpPr>
        <p:spPr>
          <a:xfrm>
            <a:off x="128500" y="650150"/>
            <a:ext cx="4491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4"/>
                </a:solidFill>
                <a:latin typeface="Century Gothic"/>
                <a:ea typeface="Century Gothic"/>
                <a:cs typeface="Century Gothic"/>
                <a:sym typeface="Century Gothic"/>
              </a:rPr>
              <a:t>Structures </a:t>
            </a:r>
            <a:r>
              <a:rPr lang="en" sz="2000">
                <a:latin typeface="Century Gothic"/>
                <a:ea typeface="Century Gothic"/>
                <a:cs typeface="Century Gothic"/>
                <a:sym typeface="Century Gothic"/>
              </a:rPr>
              <a:t>- Wing Tensile Testing</a:t>
            </a:r>
            <a:endParaRPr>
              <a:latin typeface="Century Gothic"/>
              <a:ea typeface="Century Gothic"/>
              <a:cs typeface="Century Gothic"/>
              <a:sym typeface="Century Gothic"/>
            </a:endParaRPr>
          </a:p>
        </p:txBody>
      </p:sp>
      <p:pic>
        <p:nvPicPr>
          <p:cNvPr id="2041" name="Google Shape;2041;p140"/>
          <p:cNvPicPr preferRelativeResize="0"/>
          <p:nvPr/>
        </p:nvPicPr>
        <p:blipFill>
          <a:blip r:embed="rId4">
            <a:alphaModFix/>
          </a:blip>
          <a:stretch>
            <a:fillRect/>
          </a:stretch>
        </p:blipFill>
        <p:spPr>
          <a:xfrm>
            <a:off x="1177625" y="1231297"/>
            <a:ext cx="1656852" cy="31555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14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Structures Backup Slide</a:t>
            </a:r>
            <a:endParaRPr sz="2300" b="1">
              <a:solidFill>
                <a:srgbClr val="FF0000"/>
              </a:solidFill>
              <a:latin typeface="Century Gothic"/>
              <a:ea typeface="Century Gothic"/>
              <a:cs typeface="Century Gothic"/>
              <a:sym typeface="Century Gothic"/>
            </a:endParaRPr>
          </a:p>
        </p:txBody>
      </p:sp>
      <p:pic>
        <p:nvPicPr>
          <p:cNvPr id="2047" name="Google Shape;2047;p14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48" name="Google Shape;2048;p14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49" name="Google Shape;2049;p14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117</a:t>
            </a:fld>
            <a:endParaRPr/>
          </a:p>
        </p:txBody>
      </p:sp>
      <p:sp>
        <p:nvSpPr>
          <p:cNvPr id="2050" name="Google Shape;2050;p141"/>
          <p:cNvSpPr txBox="1"/>
          <p:nvPr/>
        </p:nvSpPr>
        <p:spPr>
          <a:xfrm>
            <a:off x="113200" y="778250"/>
            <a:ext cx="4278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Rectangular Wing Lift Distribution: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Bending Stress: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Bending Stress Along Wing:</a:t>
            </a:r>
            <a:endParaRPr>
              <a:latin typeface="Calibri"/>
              <a:ea typeface="Calibri"/>
              <a:cs typeface="Calibri"/>
              <a:sym typeface="Calibri"/>
            </a:endParaRPr>
          </a:p>
        </p:txBody>
      </p:sp>
      <p:pic>
        <p:nvPicPr>
          <p:cNvPr id="2051" name="Google Shape;2051;p141"/>
          <p:cNvPicPr preferRelativeResize="0"/>
          <p:nvPr/>
        </p:nvPicPr>
        <p:blipFill>
          <a:blip r:embed="rId4">
            <a:alphaModFix/>
          </a:blip>
          <a:stretch>
            <a:fillRect/>
          </a:stretch>
        </p:blipFill>
        <p:spPr>
          <a:xfrm>
            <a:off x="2734750" y="778250"/>
            <a:ext cx="1657350" cy="504825"/>
          </a:xfrm>
          <a:prstGeom prst="rect">
            <a:avLst/>
          </a:prstGeom>
          <a:noFill/>
          <a:ln>
            <a:noFill/>
          </a:ln>
        </p:spPr>
      </p:pic>
      <p:pic>
        <p:nvPicPr>
          <p:cNvPr id="2052" name="Google Shape;2052;p141"/>
          <p:cNvPicPr preferRelativeResize="0"/>
          <p:nvPr/>
        </p:nvPicPr>
        <p:blipFill>
          <a:blip r:embed="rId5">
            <a:alphaModFix/>
          </a:blip>
          <a:stretch>
            <a:fillRect/>
          </a:stretch>
        </p:blipFill>
        <p:spPr>
          <a:xfrm>
            <a:off x="1428175" y="1178600"/>
            <a:ext cx="1306575" cy="473525"/>
          </a:xfrm>
          <a:prstGeom prst="rect">
            <a:avLst/>
          </a:prstGeom>
          <a:noFill/>
          <a:ln>
            <a:noFill/>
          </a:ln>
        </p:spPr>
      </p:pic>
      <p:pic>
        <p:nvPicPr>
          <p:cNvPr id="2053" name="Google Shape;2053;p141"/>
          <p:cNvPicPr preferRelativeResize="0"/>
          <p:nvPr/>
        </p:nvPicPr>
        <p:blipFill>
          <a:blip r:embed="rId6">
            <a:alphaModFix/>
          </a:blip>
          <a:stretch>
            <a:fillRect/>
          </a:stretch>
        </p:blipFill>
        <p:spPr>
          <a:xfrm>
            <a:off x="2430525" y="1602600"/>
            <a:ext cx="1590675" cy="485775"/>
          </a:xfrm>
          <a:prstGeom prst="rect">
            <a:avLst/>
          </a:prstGeom>
          <a:noFill/>
          <a:ln>
            <a:noFill/>
          </a:ln>
        </p:spPr>
      </p:pic>
      <p:pic>
        <p:nvPicPr>
          <p:cNvPr id="2054" name="Google Shape;2054;p141"/>
          <p:cNvPicPr preferRelativeResize="0"/>
          <p:nvPr/>
        </p:nvPicPr>
        <p:blipFill>
          <a:blip r:embed="rId7">
            <a:alphaModFix/>
          </a:blip>
          <a:stretch>
            <a:fillRect/>
          </a:stretch>
        </p:blipFill>
        <p:spPr>
          <a:xfrm>
            <a:off x="654538" y="2168450"/>
            <a:ext cx="3731133" cy="2798350"/>
          </a:xfrm>
          <a:prstGeom prst="rect">
            <a:avLst/>
          </a:prstGeom>
          <a:noFill/>
          <a:ln>
            <a:noFill/>
          </a:ln>
        </p:spPr>
      </p:pic>
      <p:pic>
        <p:nvPicPr>
          <p:cNvPr id="2055" name="Google Shape;2055;p141"/>
          <p:cNvPicPr preferRelativeResize="0"/>
          <p:nvPr/>
        </p:nvPicPr>
        <p:blipFill>
          <a:blip r:embed="rId8">
            <a:alphaModFix/>
          </a:blip>
          <a:stretch>
            <a:fillRect/>
          </a:stretch>
        </p:blipFill>
        <p:spPr>
          <a:xfrm>
            <a:off x="6129938" y="2168450"/>
            <a:ext cx="3731133" cy="2798350"/>
          </a:xfrm>
          <a:prstGeom prst="rect">
            <a:avLst/>
          </a:prstGeom>
          <a:noFill/>
          <a:ln>
            <a:noFill/>
          </a:ln>
        </p:spPr>
      </p:pic>
      <p:sp>
        <p:nvSpPr>
          <p:cNvPr id="2056" name="Google Shape;2056;p141"/>
          <p:cNvSpPr txBox="1"/>
          <p:nvPr/>
        </p:nvSpPr>
        <p:spPr>
          <a:xfrm>
            <a:off x="4782675" y="806550"/>
            <a:ext cx="5243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Moment of Inertia of Wing: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Bending Stiffness: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2057" name="Google Shape;2057;p141"/>
          <p:cNvPicPr preferRelativeResize="0"/>
          <p:nvPr/>
        </p:nvPicPr>
        <p:blipFill>
          <a:blip r:embed="rId9">
            <a:alphaModFix/>
          </a:blip>
          <a:stretch>
            <a:fillRect/>
          </a:stretch>
        </p:blipFill>
        <p:spPr>
          <a:xfrm>
            <a:off x="7084400" y="768725"/>
            <a:ext cx="1504950" cy="523875"/>
          </a:xfrm>
          <a:prstGeom prst="rect">
            <a:avLst/>
          </a:prstGeom>
          <a:noFill/>
          <a:ln>
            <a:noFill/>
          </a:ln>
        </p:spPr>
      </p:pic>
      <p:pic>
        <p:nvPicPr>
          <p:cNvPr id="2058" name="Google Shape;2058;p141"/>
          <p:cNvPicPr preferRelativeResize="0"/>
          <p:nvPr/>
        </p:nvPicPr>
        <p:blipFill>
          <a:blip r:embed="rId10">
            <a:alphaModFix/>
          </a:blip>
          <a:stretch>
            <a:fillRect/>
          </a:stretch>
        </p:blipFill>
        <p:spPr>
          <a:xfrm>
            <a:off x="6325433" y="1283075"/>
            <a:ext cx="1439467" cy="47712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142"/>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Structures Backup Slide</a:t>
            </a:r>
            <a:endParaRPr sz="2300" b="1">
              <a:solidFill>
                <a:srgbClr val="FF0000"/>
              </a:solidFill>
              <a:latin typeface="Century Gothic"/>
              <a:ea typeface="Century Gothic"/>
              <a:cs typeface="Century Gothic"/>
              <a:sym typeface="Century Gothic"/>
            </a:endParaRPr>
          </a:p>
        </p:txBody>
      </p:sp>
      <p:pic>
        <p:nvPicPr>
          <p:cNvPr id="2064" name="Google Shape;2064;p14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65" name="Google Shape;2065;p14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66" name="Google Shape;2066;p142"/>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118</a:t>
            </a:fld>
            <a:endParaRPr/>
          </a:p>
        </p:txBody>
      </p:sp>
      <p:pic>
        <p:nvPicPr>
          <p:cNvPr id="2067" name="Google Shape;2067;p142"/>
          <p:cNvPicPr preferRelativeResize="0"/>
          <p:nvPr/>
        </p:nvPicPr>
        <p:blipFill>
          <a:blip r:embed="rId4">
            <a:alphaModFix/>
          </a:blip>
          <a:stretch>
            <a:fillRect/>
          </a:stretch>
        </p:blipFill>
        <p:spPr>
          <a:xfrm>
            <a:off x="102751" y="882400"/>
            <a:ext cx="4862293" cy="1693200"/>
          </a:xfrm>
          <a:prstGeom prst="rect">
            <a:avLst/>
          </a:prstGeom>
          <a:noFill/>
          <a:ln>
            <a:noFill/>
          </a:ln>
        </p:spPr>
      </p:pic>
      <p:sp>
        <p:nvSpPr>
          <p:cNvPr id="2068" name="Google Shape;2068;p142"/>
          <p:cNvSpPr txBox="1"/>
          <p:nvPr/>
        </p:nvSpPr>
        <p:spPr>
          <a:xfrm>
            <a:off x="5164725" y="983425"/>
            <a:ext cx="515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V_climbout = 16.4m/s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Time to 50 feet = 3.05s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Upwards acceleration to 20ft: 1.31m/s^2</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L = m(g + a_z) = 6.4kg(9.81m/s^2 + 1.31m/s) = 75.6N = 37.8N/wing</a:t>
            </a:r>
            <a:endParaRPr>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143"/>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Operator Launch - Backup</a:t>
            </a:r>
            <a:endParaRPr sz="2300" b="1">
              <a:solidFill>
                <a:srgbClr val="FF0000"/>
              </a:solidFill>
              <a:latin typeface="Century Gothic"/>
              <a:ea typeface="Century Gothic"/>
              <a:cs typeface="Century Gothic"/>
              <a:sym typeface="Century Gothic"/>
            </a:endParaRPr>
          </a:p>
        </p:txBody>
      </p:sp>
      <p:pic>
        <p:nvPicPr>
          <p:cNvPr id="2074" name="Google Shape;2074;p14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75" name="Google Shape;2075;p14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76" name="Google Shape;2076;p143"/>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119</a:t>
            </a:fld>
            <a:endParaRPr/>
          </a:p>
        </p:txBody>
      </p:sp>
      <p:sp>
        <p:nvSpPr>
          <p:cNvPr id="2077" name="Google Shape;2077;p143"/>
          <p:cNvSpPr txBox="1"/>
          <p:nvPr/>
        </p:nvSpPr>
        <p:spPr>
          <a:xfrm>
            <a:off x="76200" y="650200"/>
            <a:ext cx="5350500" cy="928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800" b="1" dirty="0">
                <a:solidFill>
                  <a:schemeClr val="accent4"/>
                </a:solidFill>
                <a:latin typeface="Century Gothic"/>
                <a:ea typeface="Century Gothic"/>
                <a:cs typeface="Century Gothic"/>
                <a:sym typeface="Century Gothic"/>
              </a:rPr>
              <a:t>Goals:</a:t>
            </a:r>
            <a:endParaRPr sz="1800" b="1" dirty="0">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Simulate an operator overhead TALON launch</a:t>
            </a:r>
            <a:endParaRPr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b="1" dirty="0">
                <a:solidFill>
                  <a:schemeClr val="accent4"/>
                </a:solidFill>
                <a:latin typeface="Century Gothic"/>
                <a:ea typeface="Century Gothic"/>
                <a:cs typeface="Century Gothic"/>
                <a:sym typeface="Century Gothic"/>
              </a:rPr>
              <a:t>Test Parameters:</a:t>
            </a:r>
            <a:endParaRPr sz="1800" b="1" dirty="0">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Controlled Repeatable Launch</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1 Step overhead throw</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Minimal launch angle</a:t>
            </a:r>
            <a:endParaRPr sz="1500" dirty="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20lb Med ball </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1.33X TALON weight</a:t>
            </a:r>
            <a:endParaRPr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b="1" dirty="0">
                <a:solidFill>
                  <a:schemeClr val="accent4"/>
                </a:solidFill>
                <a:latin typeface="Century Gothic"/>
                <a:ea typeface="Century Gothic"/>
                <a:cs typeface="Century Gothic"/>
                <a:sym typeface="Century Gothic"/>
              </a:rPr>
              <a:t>Testing:</a:t>
            </a:r>
            <a:endParaRPr sz="1800" b="1" dirty="0">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Non fatigued Launch</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Launch under normal heart rate</a:t>
            </a:r>
            <a:endParaRPr sz="1500" dirty="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Launch under operational stress</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Upper body workout + 1 mile run</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No rest</a:t>
            </a:r>
            <a:endParaRPr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b="1" dirty="0">
                <a:solidFill>
                  <a:schemeClr val="accent4"/>
                </a:solidFill>
                <a:latin typeface="Century Gothic"/>
                <a:ea typeface="Century Gothic"/>
                <a:cs typeface="Century Gothic"/>
                <a:sym typeface="Century Gothic"/>
              </a:rPr>
              <a:t>Results:</a:t>
            </a:r>
            <a:endParaRPr sz="1800" b="1" dirty="0">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Controlled launch velocity of 6.1 m/s (20 ft/s)</a:t>
            </a:r>
            <a:endParaRPr sz="1500" dirty="0">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dirty="0">
                <a:solidFill>
                  <a:schemeClr val="dk1"/>
                </a:solidFill>
                <a:latin typeface="Century Gothic"/>
                <a:ea typeface="Century Gothic"/>
                <a:cs typeface="Century Gothic"/>
                <a:sym typeface="Century Gothic"/>
              </a:rPr>
              <a:t>39% of the required 15.7 m/s TALON launch velocity</a:t>
            </a:r>
            <a:endParaRPr sz="1500" dirty="0">
              <a:solidFill>
                <a:schemeClr val="dk1"/>
              </a:solidFill>
              <a:latin typeface="Century Gothic"/>
              <a:ea typeface="Century Gothic"/>
              <a:cs typeface="Century Gothic"/>
              <a:sym typeface="Century Gothic"/>
            </a:endParaRPr>
          </a:p>
          <a:p>
            <a:pPr marL="91440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000" b="1" dirty="0">
              <a:solidFill>
                <a:schemeClr val="accent4"/>
              </a:solidFill>
              <a:latin typeface="Century Gothic"/>
              <a:ea typeface="Century Gothic"/>
              <a:cs typeface="Century Gothic"/>
              <a:sym typeface="Century Gothic"/>
            </a:endParaRPr>
          </a:p>
          <a:p>
            <a:pPr marL="0" lvl="0" indent="0" algn="l" rtl="0">
              <a:spcBef>
                <a:spcPts val="0"/>
              </a:spcBef>
              <a:spcAft>
                <a:spcPts val="0"/>
              </a:spcAft>
              <a:buNone/>
            </a:pPr>
            <a:endParaRPr sz="2000" b="1" dirty="0">
              <a:solidFill>
                <a:schemeClr val="accent4"/>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p:txBody>
      </p:sp>
      <p:pic>
        <p:nvPicPr>
          <p:cNvPr id="2078" name="Google Shape;2078;p143"/>
          <p:cNvPicPr preferRelativeResize="0"/>
          <p:nvPr/>
        </p:nvPicPr>
        <p:blipFill>
          <a:blip r:embed="rId4">
            <a:alphaModFix/>
          </a:blip>
          <a:stretch>
            <a:fillRect/>
          </a:stretch>
        </p:blipFill>
        <p:spPr>
          <a:xfrm>
            <a:off x="5201850" y="2911625"/>
            <a:ext cx="1814850" cy="1740800"/>
          </a:xfrm>
          <a:prstGeom prst="rect">
            <a:avLst/>
          </a:prstGeom>
          <a:noFill/>
          <a:ln w="9525" cap="flat" cmpd="sng">
            <a:solidFill>
              <a:schemeClr val="dk2"/>
            </a:solidFill>
            <a:prstDash val="solid"/>
            <a:round/>
            <a:headEnd type="none" w="sm" len="sm"/>
            <a:tailEnd type="none" w="sm" len="sm"/>
          </a:ln>
        </p:spPr>
      </p:pic>
      <p:pic>
        <p:nvPicPr>
          <p:cNvPr id="2079" name="Google Shape;2079;p143"/>
          <p:cNvPicPr preferRelativeResize="0"/>
          <p:nvPr/>
        </p:nvPicPr>
        <p:blipFill rotWithShape="1">
          <a:blip r:embed="rId5">
            <a:alphaModFix/>
          </a:blip>
          <a:srcRect l="-2322" t="11456" b="12625"/>
          <a:stretch/>
        </p:blipFill>
        <p:spPr>
          <a:xfrm>
            <a:off x="5201825" y="1147450"/>
            <a:ext cx="1814876" cy="1679452"/>
          </a:xfrm>
          <a:prstGeom prst="rect">
            <a:avLst/>
          </a:prstGeom>
          <a:noFill/>
          <a:ln w="9525" cap="flat" cmpd="sng">
            <a:solidFill>
              <a:schemeClr val="dk2"/>
            </a:solidFill>
            <a:prstDash val="solid"/>
            <a:round/>
            <a:headEnd type="none" w="sm" len="sm"/>
            <a:tailEnd type="none" w="sm" len="sm"/>
          </a:ln>
        </p:spPr>
      </p:pic>
      <p:pic>
        <p:nvPicPr>
          <p:cNvPr id="2080" name="Google Shape;2080;p143" title="IMG_7240.mov">
            <a:hlinkClick r:id="rId6"/>
          </p:cNvPr>
          <p:cNvPicPr preferRelativeResize="0"/>
          <p:nvPr/>
        </p:nvPicPr>
        <p:blipFill>
          <a:blip r:embed="rId7">
            <a:alphaModFix/>
          </a:blip>
          <a:stretch>
            <a:fillRect/>
          </a:stretch>
        </p:blipFill>
        <p:spPr>
          <a:xfrm>
            <a:off x="7114800" y="2911625"/>
            <a:ext cx="3024976" cy="1740800"/>
          </a:xfrm>
          <a:prstGeom prst="rect">
            <a:avLst/>
          </a:prstGeom>
          <a:noFill/>
          <a:ln w="9525" cap="flat" cmpd="sng">
            <a:solidFill>
              <a:schemeClr val="dk2"/>
            </a:solidFill>
            <a:prstDash val="solid"/>
            <a:round/>
            <a:headEnd type="none" w="sm" len="sm"/>
            <a:tailEnd type="none" w="sm" len="sm"/>
          </a:ln>
        </p:spPr>
      </p:pic>
      <p:pic>
        <p:nvPicPr>
          <p:cNvPr id="2081" name="Google Shape;2081;p143" title="IMG_7229.MOV">
            <a:hlinkClick r:id="rId8"/>
          </p:cNvPr>
          <p:cNvPicPr preferRelativeResize="0"/>
          <p:nvPr/>
        </p:nvPicPr>
        <p:blipFill>
          <a:blip r:embed="rId9">
            <a:alphaModFix/>
          </a:blip>
          <a:stretch>
            <a:fillRect/>
          </a:stretch>
        </p:blipFill>
        <p:spPr>
          <a:xfrm>
            <a:off x="7114800" y="1147450"/>
            <a:ext cx="3024974" cy="1679451"/>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0"/>
                                        </p:tgtEl>
                                        <p:attrNameLst>
                                          <p:attrName>style.visibility</p:attrName>
                                        </p:attrNameLst>
                                      </p:cBhvr>
                                      <p:to>
                                        <p:strVal val="visible"/>
                                      </p:to>
                                    </p:set>
                                    <p:animEffect transition="in" filter="fade">
                                      <p:cBhvr>
                                        <p:cTn id="7" dur="1000"/>
                                        <p:tgtEl>
                                          <p:spTgt spid="2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1"/>
                                        </p:tgtEl>
                                        <p:attrNameLst>
                                          <p:attrName>style.visibility</p:attrName>
                                        </p:attrNameLst>
                                      </p:cBhvr>
                                      <p:to>
                                        <p:strVal val="visible"/>
                                      </p:to>
                                    </p:set>
                                    <p:animEffect transition="in" filter="fade">
                                      <p:cBhvr>
                                        <p:cTn id="12" dur="10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Propulsion</a:t>
            </a:r>
            <a:endParaRPr sz="2300" b="1">
              <a:solidFill>
                <a:schemeClr val="dk1"/>
              </a:solidFill>
              <a:latin typeface="Century Gothic"/>
              <a:ea typeface="Century Gothic"/>
              <a:cs typeface="Century Gothic"/>
              <a:sym typeface="Century Gothic"/>
            </a:endParaRPr>
          </a:p>
        </p:txBody>
      </p:sp>
      <p:pic>
        <p:nvPicPr>
          <p:cNvPr id="320" name="Google Shape;320;p3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321" name="Google Shape;321;p36"/>
          <p:cNvSpPr txBox="1"/>
          <p:nvPr/>
        </p:nvSpPr>
        <p:spPr>
          <a:xfrm>
            <a:off x="609600" y="795850"/>
            <a:ext cx="4491300" cy="3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a:solidFill>
                  <a:schemeClr val="accent4"/>
                </a:solidFill>
                <a:latin typeface="Century Gothic"/>
                <a:ea typeface="Century Gothic"/>
                <a:cs typeface="Century Gothic"/>
                <a:sym typeface="Century Gothic"/>
              </a:rPr>
              <a:t>Motor:</a:t>
            </a:r>
            <a:endParaRPr sz="1700" b="1">
              <a:solidFill>
                <a:schemeClr val="accent4"/>
              </a:solidFill>
              <a:latin typeface="Century Gothic"/>
              <a:ea typeface="Century Gothic"/>
              <a:cs typeface="Century Gothic"/>
              <a:sym typeface="Century Gothic"/>
            </a:endParaRPr>
          </a:p>
          <a:p>
            <a:pPr marL="457200" lvl="0" indent="-330200" algn="l" rtl="0">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470Kv (Kv=RPM per Volt)</a:t>
            </a:r>
            <a:endParaRPr sz="1500">
              <a:solidFill>
                <a:schemeClr val="dk1"/>
              </a:solidFill>
              <a:latin typeface="Century Gothic"/>
              <a:ea typeface="Century Gothic"/>
              <a:cs typeface="Century Gothic"/>
              <a:sym typeface="Century Gothic"/>
            </a:endParaRPr>
          </a:p>
          <a:p>
            <a:pPr marL="457200" lvl="0" indent="-3365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Low Amp Draw</a:t>
            </a:r>
            <a:endParaRPr sz="1700">
              <a:solidFill>
                <a:schemeClr val="dk1"/>
              </a:solidFill>
              <a:latin typeface="Century Gothic"/>
              <a:ea typeface="Century Gothic"/>
              <a:cs typeface="Century Gothic"/>
              <a:sym typeface="Century Gothic"/>
            </a:endParaRPr>
          </a:p>
          <a:p>
            <a:pPr marL="457200" lvl="0" indent="-3365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4S-6S compatible </a:t>
            </a:r>
            <a:endParaRPr sz="17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700" b="1">
                <a:solidFill>
                  <a:schemeClr val="accent4"/>
                </a:solidFill>
                <a:latin typeface="Century Gothic"/>
                <a:ea typeface="Century Gothic"/>
                <a:cs typeface="Century Gothic"/>
                <a:sym typeface="Century Gothic"/>
              </a:rPr>
              <a:t>Propeller:</a:t>
            </a:r>
            <a:endParaRPr sz="1700" b="1">
              <a:solidFill>
                <a:schemeClr val="accent4"/>
              </a:solidFill>
              <a:latin typeface="Century Gothic"/>
              <a:ea typeface="Century Gothic"/>
              <a:cs typeface="Century Gothic"/>
              <a:sym typeface="Century Gothic"/>
            </a:endParaRPr>
          </a:p>
          <a:p>
            <a:pPr marL="457200" lvl="0" indent="-3365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17x7E</a:t>
            </a:r>
            <a:endParaRPr sz="1700">
              <a:solidFill>
                <a:schemeClr val="dk1"/>
              </a:solidFill>
              <a:latin typeface="Century Gothic"/>
              <a:ea typeface="Century Gothic"/>
              <a:cs typeface="Century Gothic"/>
              <a:sym typeface="Century Gothic"/>
            </a:endParaRPr>
          </a:p>
          <a:p>
            <a:pPr marL="457200" lvl="0" indent="-3365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Maximum RPM = 8,529</a:t>
            </a:r>
            <a:endParaRPr sz="1700">
              <a:solidFill>
                <a:schemeClr val="dk1"/>
              </a:solidFill>
              <a:latin typeface="Century Gothic"/>
              <a:ea typeface="Century Gothic"/>
              <a:cs typeface="Century Gothic"/>
              <a:sym typeface="Century Gothic"/>
            </a:endParaRPr>
          </a:p>
          <a:p>
            <a:pPr marL="457200" lvl="0" indent="-3365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Lightweight Plastic</a:t>
            </a:r>
            <a:endParaRPr sz="1700">
              <a:solidFill>
                <a:schemeClr val="dk1"/>
              </a:solidFill>
              <a:latin typeface="Century Gothic"/>
              <a:ea typeface="Century Gothic"/>
              <a:cs typeface="Century Gothic"/>
              <a:sym typeface="Century Gothic"/>
            </a:endParaRPr>
          </a:p>
          <a:p>
            <a:pPr marL="457200" lvl="0" indent="-3365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Economical</a:t>
            </a:r>
            <a:endParaRPr sz="17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700" b="1">
                <a:solidFill>
                  <a:schemeClr val="accent4"/>
                </a:solidFill>
                <a:latin typeface="Century Gothic"/>
                <a:ea typeface="Century Gothic"/>
                <a:cs typeface="Century Gothic"/>
                <a:sym typeface="Century Gothic"/>
              </a:rPr>
              <a:t>Motor/Propeller Combination:</a:t>
            </a:r>
            <a:endParaRPr sz="1700" b="1">
              <a:solidFill>
                <a:schemeClr val="accent4"/>
              </a:solidFill>
              <a:latin typeface="Century Gothic"/>
              <a:ea typeface="Century Gothic"/>
              <a:cs typeface="Century Gothic"/>
              <a:sym typeface="Century Gothic"/>
            </a:endParaRPr>
          </a:p>
          <a:p>
            <a:pPr marL="457200" lvl="0" indent="-330200" algn="l" rtl="0">
              <a:lnSpc>
                <a:spcPct val="115000"/>
              </a:lnSpc>
              <a:spcBef>
                <a:spcPts val="0"/>
              </a:spcBef>
              <a:spcAft>
                <a:spcPts val="0"/>
              </a:spcAft>
              <a:buClr>
                <a:schemeClr val="dk1"/>
              </a:buClr>
              <a:buSzPts val="1600"/>
              <a:buFont typeface="Century Gothic"/>
              <a:buChar char="●"/>
            </a:pPr>
            <a:r>
              <a:rPr lang="en" sz="1700">
                <a:solidFill>
                  <a:schemeClr val="dk1"/>
                </a:solidFill>
                <a:latin typeface="Century Gothic"/>
                <a:ea typeface="Century Gothic"/>
                <a:cs typeface="Century Gothic"/>
                <a:sym typeface="Century Gothic"/>
              </a:rPr>
              <a:t>Capable of generating 16+ lbs of thrust</a:t>
            </a:r>
            <a:r>
              <a:rPr lang="en" sz="1600">
                <a:solidFill>
                  <a:schemeClr val="dk1"/>
                </a:solidFill>
                <a:latin typeface="Century Gothic"/>
                <a:ea typeface="Century Gothic"/>
                <a:cs typeface="Century Gothic"/>
                <a:sym typeface="Century Gothic"/>
              </a:rPr>
              <a:t> </a:t>
            </a:r>
            <a:endParaRPr sz="1600">
              <a:solidFill>
                <a:schemeClr val="dk1"/>
              </a:solidFill>
              <a:latin typeface="Century Gothic"/>
              <a:ea typeface="Century Gothic"/>
              <a:cs typeface="Century Gothic"/>
              <a:sym typeface="Century Gothic"/>
            </a:endParaRPr>
          </a:p>
        </p:txBody>
      </p:sp>
      <p:sp>
        <p:nvSpPr>
          <p:cNvPr id="322" name="Google Shape;322;p3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323" name="Google Shape;323;p3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324" name="Google Shape;324;p36"/>
          <p:cNvSpPr/>
          <p:nvPr/>
        </p:nvSpPr>
        <p:spPr>
          <a:xfrm>
            <a:off x="7775400" y="795838"/>
            <a:ext cx="1978200" cy="3722400"/>
          </a:xfrm>
          <a:prstGeom prst="rect">
            <a:avLst/>
          </a:prstGeom>
          <a:solidFill>
            <a:srgbClr val="EFEFE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36"/>
          <p:cNvGrpSpPr/>
          <p:nvPr/>
        </p:nvGrpSpPr>
        <p:grpSpPr>
          <a:xfrm>
            <a:off x="7873663" y="904125"/>
            <a:ext cx="1776026" cy="1820313"/>
            <a:chOff x="7358513" y="1017150"/>
            <a:chExt cx="1776026" cy="1820313"/>
          </a:xfrm>
        </p:grpSpPr>
        <p:pic>
          <p:nvPicPr>
            <p:cNvPr id="326" name="Google Shape;326;p36"/>
            <p:cNvPicPr preferRelativeResize="0"/>
            <p:nvPr/>
          </p:nvPicPr>
          <p:blipFill rotWithShape="1">
            <a:blip r:embed="rId4">
              <a:alphaModFix/>
            </a:blip>
            <a:srcRect l="9619" t="13707" r="5920" b="14412"/>
            <a:stretch/>
          </p:blipFill>
          <p:spPr>
            <a:xfrm>
              <a:off x="7358513" y="1602156"/>
              <a:ext cx="1776026" cy="1235308"/>
            </a:xfrm>
            <a:prstGeom prst="rect">
              <a:avLst/>
            </a:prstGeom>
            <a:noFill/>
            <a:ln w="9525" cap="flat" cmpd="sng">
              <a:solidFill>
                <a:schemeClr val="dk2"/>
              </a:solidFill>
              <a:prstDash val="solid"/>
              <a:round/>
              <a:headEnd type="none" w="sm" len="sm"/>
              <a:tailEnd type="none" w="sm" len="sm"/>
            </a:ln>
          </p:spPr>
        </p:pic>
        <p:sp>
          <p:nvSpPr>
            <p:cNvPr id="327" name="Google Shape;327;p36"/>
            <p:cNvSpPr txBox="1"/>
            <p:nvPr/>
          </p:nvSpPr>
          <p:spPr>
            <a:xfrm>
              <a:off x="7358538" y="1017150"/>
              <a:ext cx="1776000" cy="585000"/>
            </a:xfrm>
            <a:prstGeom prst="rect">
              <a:avLst/>
            </a:prstGeom>
            <a:solidFill>
              <a:srgbClr val="FFD9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 sz="1300" b="1">
                  <a:latin typeface="Century Gothic"/>
                  <a:ea typeface="Century Gothic"/>
                  <a:cs typeface="Century Gothic"/>
                  <a:sym typeface="Century Gothic"/>
                </a:rPr>
                <a:t>Motor - 470Kv Brushless</a:t>
              </a:r>
              <a:endParaRPr sz="1300" b="1">
                <a:latin typeface="Century Gothic"/>
                <a:ea typeface="Century Gothic"/>
                <a:cs typeface="Century Gothic"/>
                <a:sym typeface="Century Gothic"/>
              </a:endParaRPr>
            </a:p>
          </p:txBody>
        </p:sp>
      </p:grpSp>
      <p:graphicFrame>
        <p:nvGraphicFramePr>
          <p:cNvPr id="328" name="Google Shape;328;p36"/>
          <p:cNvGraphicFramePr/>
          <p:nvPr/>
        </p:nvGraphicFramePr>
        <p:xfrm>
          <a:off x="7873688" y="2907950"/>
          <a:ext cx="1776000" cy="1507250"/>
        </p:xfrm>
        <a:graphic>
          <a:graphicData uri="http://schemas.openxmlformats.org/drawingml/2006/table">
            <a:tbl>
              <a:tblPr>
                <a:noFill/>
                <a:tableStyleId>{F11F7B37-8746-44A8-BB93-F1712CF56D35}</a:tableStyleId>
              </a:tblPr>
              <a:tblGrid>
                <a:gridCol w="940475">
                  <a:extLst>
                    <a:ext uri="{9D8B030D-6E8A-4147-A177-3AD203B41FA5}">
                      <a16:colId xmlns:a16="http://schemas.microsoft.com/office/drawing/2014/main" val="20000"/>
                    </a:ext>
                  </a:extLst>
                </a:gridCol>
                <a:gridCol w="835525">
                  <a:extLst>
                    <a:ext uri="{9D8B030D-6E8A-4147-A177-3AD203B41FA5}">
                      <a16:colId xmlns:a16="http://schemas.microsoft.com/office/drawing/2014/main" val="20001"/>
                    </a:ext>
                  </a:extLst>
                </a:gridCol>
              </a:tblGrid>
              <a:tr h="470500">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Input Voltage:</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14.8-22.2V</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28950">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Idle Current:</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2.1A @ 20V</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07800">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Current:</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Up to 100A</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pic>
        <p:nvPicPr>
          <p:cNvPr id="329" name="Google Shape;329;p36"/>
          <p:cNvPicPr preferRelativeResize="0"/>
          <p:nvPr/>
        </p:nvPicPr>
        <p:blipFill>
          <a:blip r:embed="rId5">
            <a:alphaModFix/>
          </a:blip>
          <a:stretch>
            <a:fillRect/>
          </a:stretch>
        </p:blipFill>
        <p:spPr>
          <a:xfrm>
            <a:off x="5777325" y="1534125"/>
            <a:ext cx="1775999" cy="1249800"/>
          </a:xfrm>
          <a:prstGeom prst="rect">
            <a:avLst/>
          </a:prstGeom>
          <a:noFill/>
          <a:ln>
            <a:noFill/>
          </a:ln>
        </p:spPr>
      </p:pic>
      <p:grpSp>
        <p:nvGrpSpPr>
          <p:cNvPr id="330" name="Google Shape;330;p36"/>
          <p:cNvGrpSpPr/>
          <p:nvPr/>
        </p:nvGrpSpPr>
        <p:grpSpPr>
          <a:xfrm>
            <a:off x="5777300" y="904125"/>
            <a:ext cx="1776026" cy="1820313"/>
            <a:chOff x="7358513" y="1017150"/>
            <a:chExt cx="1776026" cy="1820313"/>
          </a:xfrm>
        </p:grpSpPr>
        <p:pic>
          <p:nvPicPr>
            <p:cNvPr id="331" name="Google Shape;331;p36"/>
            <p:cNvPicPr preferRelativeResize="0"/>
            <p:nvPr/>
          </p:nvPicPr>
          <p:blipFill rotWithShape="1">
            <a:blip r:embed="rId4">
              <a:alphaModFix/>
            </a:blip>
            <a:srcRect l="9619" t="13707" r="5920" b="14412"/>
            <a:stretch/>
          </p:blipFill>
          <p:spPr>
            <a:xfrm>
              <a:off x="7358513" y="1602156"/>
              <a:ext cx="1776026" cy="1235308"/>
            </a:xfrm>
            <a:prstGeom prst="rect">
              <a:avLst/>
            </a:prstGeom>
            <a:noFill/>
            <a:ln w="9525" cap="flat" cmpd="sng">
              <a:solidFill>
                <a:schemeClr val="dk2"/>
              </a:solidFill>
              <a:prstDash val="solid"/>
              <a:round/>
              <a:headEnd type="none" w="sm" len="sm"/>
              <a:tailEnd type="none" w="sm" len="sm"/>
            </a:ln>
          </p:spPr>
        </p:pic>
        <p:sp>
          <p:nvSpPr>
            <p:cNvPr id="332" name="Google Shape;332;p36"/>
            <p:cNvSpPr txBox="1"/>
            <p:nvPr/>
          </p:nvSpPr>
          <p:spPr>
            <a:xfrm>
              <a:off x="7358538" y="1017150"/>
              <a:ext cx="1776000" cy="384900"/>
            </a:xfrm>
            <a:prstGeom prst="rect">
              <a:avLst/>
            </a:prstGeom>
            <a:gradFill>
              <a:gsLst>
                <a:gs pos="0">
                  <a:srgbClr val="F2F2F2"/>
                </a:gs>
                <a:gs pos="100000">
                  <a:srgbClr val="A6A6A6"/>
                </a:gs>
              </a:gsLst>
              <a:lin ang="5400012" scaled="0"/>
            </a:gradFill>
            <a:ln w="19050" cap="flat" cmpd="sng">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 sz="1300" b="1"/>
                <a:t>Propeller - 17X7E</a:t>
              </a:r>
              <a:endParaRPr sz="1300" b="1"/>
            </a:p>
          </p:txBody>
        </p:sp>
      </p:grpSp>
      <p:sp>
        <p:nvSpPr>
          <p:cNvPr id="333" name="Google Shape;333;p36"/>
          <p:cNvSpPr/>
          <p:nvPr/>
        </p:nvSpPr>
        <p:spPr>
          <a:xfrm>
            <a:off x="5717850" y="795838"/>
            <a:ext cx="1978200" cy="3722400"/>
          </a:xfrm>
          <a:prstGeom prst="rect">
            <a:avLst/>
          </a:prstGeom>
          <a:solidFill>
            <a:srgbClr val="EFEFE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36"/>
          <p:cNvGrpSpPr/>
          <p:nvPr/>
        </p:nvGrpSpPr>
        <p:grpSpPr>
          <a:xfrm>
            <a:off x="5792550" y="904148"/>
            <a:ext cx="1828805" cy="1820358"/>
            <a:chOff x="7305734" y="968129"/>
            <a:chExt cx="1828805" cy="1869334"/>
          </a:xfrm>
        </p:grpSpPr>
        <p:pic>
          <p:nvPicPr>
            <p:cNvPr id="335" name="Google Shape;335;p36"/>
            <p:cNvPicPr preferRelativeResize="0"/>
            <p:nvPr/>
          </p:nvPicPr>
          <p:blipFill rotWithShape="1">
            <a:blip r:embed="rId4">
              <a:alphaModFix/>
            </a:blip>
            <a:srcRect l="9619" t="13707" r="5920" b="14412"/>
            <a:stretch/>
          </p:blipFill>
          <p:spPr>
            <a:xfrm>
              <a:off x="7358513" y="1602156"/>
              <a:ext cx="1776026" cy="1235308"/>
            </a:xfrm>
            <a:prstGeom prst="rect">
              <a:avLst/>
            </a:prstGeom>
            <a:noFill/>
            <a:ln w="9525" cap="flat" cmpd="sng">
              <a:solidFill>
                <a:schemeClr val="dk2"/>
              </a:solidFill>
              <a:prstDash val="solid"/>
              <a:round/>
              <a:headEnd type="none" w="sm" len="sm"/>
              <a:tailEnd type="none" w="sm" len="sm"/>
            </a:ln>
          </p:spPr>
        </p:pic>
        <p:sp>
          <p:nvSpPr>
            <p:cNvPr id="336" name="Google Shape;336;p36"/>
            <p:cNvSpPr txBox="1"/>
            <p:nvPr/>
          </p:nvSpPr>
          <p:spPr>
            <a:xfrm>
              <a:off x="7305734" y="968129"/>
              <a:ext cx="1828800" cy="600600"/>
            </a:xfrm>
            <a:prstGeom prst="rect">
              <a:avLst/>
            </a:prstGeom>
            <a:solidFill>
              <a:srgbClr val="FFD9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b="1"/>
            </a:p>
            <a:p>
              <a:pPr marL="0" lvl="0" indent="0" algn="ctr" rtl="0">
                <a:spcBef>
                  <a:spcPts val="0"/>
                </a:spcBef>
                <a:spcAft>
                  <a:spcPts val="0"/>
                </a:spcAft>
                <a:buNone/>
              </a:pPr>
              <a:r>
                <a:rPr lang="en" sz="1300" b="1">
                  <a:latin typeface="Century Gothic"/>
                  <a:ea typeface="Century Gothic"/>
                  <a:cs typeface="Century Gothic"/>
                  <a:sym typeface="Century Gothic"/>
                </a:rPr>
                <a:t>Propeller - 17x7E</a:t>
              </a:r>
              <a:endParaRPr sz="1300" b="1">
                <a:latin typeface="Century Gothic"/>
                <a:ea typeface="Century Gothic"/>
                <a:cs typeface="Century Gothic"/>
                <a:sym typeface="Century Gothic"/>
              </a:endParaRPr>
            </a:p>
            <a:p>
              <a:pPr marL="0" lvl="0" indent="0" algn="ctr" rtl="0">
                <a:spcBef>
                  <a:spcPts val="0"/>
                </a:spcBef>
                <a:spcAft>
                  <a:spcPts val="0"/>
                </a:spcAft>
                <a:buNone/>
              </a:pPr>
              <a:endParaRPr sz="1300" b="1"/>
            </a:p>
          </p:txBody>
        </p:sp>
      </p:grpSp>
      <p:pic>
        <p:nvPicPr>
          <p:cNvPr id="337" name="Google Shape;337;p36"/>
          <p:cNvPicPr preferRelativeResize="0"/>
          <p:nvPr/>
        </p:nvPicPr>
        <p:blipFill>
          <a:blip r:embed="rId5">
            <a:alphaModFix/>
          </a:blip>
          <a:stretch>
            <a:fillRect/>
          </a:stretch>
        </p:blipFill>
        <p:spPr>
          <a:xfrm>
            <a:off x="5792550" y="1504050"/>
            <a:ext cx="1828800" cy="1220400"/>
          </a:xfrm>
          <a:prstGeom prst="rect">
            <a:avLst/>
          </a:prstGeom>
          <a:noFill/>
          <a:ln w="9525" cap="flat" cmpd="sng">
            <a:solidFill>
              <a:schemeClr val="dk2"/>
            </a:solidFill>
            <a:prstDash val="solid"/>
            <a:round/>
            <a:headEnd type="none" w="sm" len="sm"/>
            <a:tailEnd type="none" w="sm" len="sm"/>
          </a:ln>
        </p:spPr>
      </p:pic>
      <p:graphicFrame>
        <p:nvGraphicFramePr>
          <p:cNvPr id="338" name="Google Shape;338;p36"/>
          <p:cNvGraphicFramePr/>
          <p:nvPr/>
        </p:nvGraphicFramePr>
        <p:xfrm>
          <a:off x="5818938" y="2907938"/>
          <a:ext cx="1776000" cy="1507250"/>
        </p:xfrm>
        <a:graphic>
          <a:graphicData uri="http://schemas.openxmlformats.org/drawingml/2006/table">
            <a:tbl>
              <a:tblPr>
                <a:noFill/>
                <a:tableStyleId>{F11F7B37-8746-44A8-BB93-F1712CF56D35}</a:tableStyleId>
              </a:tblPr>
              <a:tblGrid>
                <a:gridCol w="940475">
                  <a:extLst>
                    <a:ext uri="{9D8B030D-6E8A-4147-A177-3AD203B41FA5}">
                      <a16:colId xmlns:a16="http://schemas.microsoft.com/office/drawing/2014/main" val="20000"/>
                    </a:ext>
                  </a:extLst>
                </a:gridCol>
                <a:gridCol w="835525">
                  <a:extLst>
                    <a:ext uri="{9D8B030D-6E8A-4147-A177-3AD203B41FA5}">
                      <a16:colId xmlns:a16="http://schemas.microsoft.com/office/drawing/2014/main" val="20001"/>
                    </a:ext>
                  </a:extLst>
                </a:gridCol>
              </a:tblGrid>
              <a:tr h="470500">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Diameter:</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17 in</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28950">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Pitch</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7E</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07800">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Max RPM:</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8,529</a:t>
                      </a:r>
                      <a:endParaRPr sz="10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339" name="Google Shape;339;p36"/>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340" name="Google Shape;340;p36"/>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341" name="Google Shape;341;p36"/>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342" name="Google Shape;342;p36"/>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343" name="Google Shape;343;p36"/>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344" name="Google Shape;344;p36"/>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345" name="Google Shape;345;p36"/>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144"/>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Risk Matrix Criteria - Scoring - Backup </a:t>
            </a:r>
            <a:endParaRPr sz="2300" b="1">
              <a:solidFill>
                <a:schemeClr val="dk1"/>
              </a:solidFill>
              <a:latin typeface="Century Gothic"/>
              <a:ea typeface="Century Gothic"/>
              <a:cs typeface="Century Gothic"/>
              <a:sym typeface="Century Gothic"/>
            </a:endParaRPr>
          </a:p>
        </p:txBody>
      </p:sp>
      <p:pic>
        <p:nvPicPr>
          <p:cNvPr id="2087" name="Google Shape;2087;p14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88" name="Google Shape;2088;p14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89" name="Google Shape;2089;p144"/>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120</a:t>
            </a:fld>
            <a:endParaRPr/>
          </a:p>
        </p:txBody>
      </p:sp>
      <p:sp>
        <p:nvSpPr>
          <p:cNvPr id="2090" name="Google Shape;2090;p144"/>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2091" name="Google Shape;2091;p144"/>
          <p:cNvPicPr preferRelativeResize="0"/>
          <p:nvPr/>
        </p:nvPicPr>
        <p:blipFill>
          <a:blip r:embed="rId4">
            <a:alphaModFix/>
          </a:blip>
          <a:stretch>
            <a:fillRect/>
          </a:stretch>
        </p:blipFill>
        <p:spPr>
          <a:xfrm>
            <a:off x="1119100" y="802550"/>
            <a:ext cx="8277401" cy="37089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145"/>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Manufacturing - Timetable</a:t>
            </a:r>
            <a:endParaRPr sz="2300" b="1">
              <a:solidFill>
                <a:schemeClr val="dk1"/>
              </a:solidFill>
              <a:latin typeface="Century Gothic"/>
              <a:ea typeface="Century Gothic"/>
              <a:cs typeface="Century Gothic"/>
              <a:sym typeface="Century Gothic"/>
            </a:endParaRPr>
          </a:p>
        </p:txBody>
      </p:sp>
      <p:pic>
        <p:nvPicPr>
          <p:cNvPr id="2097" name="Google Shape;2097;p14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98" name="Google Shape;2098;p145"/>
          <p:cNvSpPr txBox="1"/>
          <p:nvPr/>
        </p:nvSpPr>
        <p:spPr>
          <a:xfrm>
            <a:off x="581150" y="606150"/>
            <a:ext cx="9615300" cy="1123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p:txBody>
      </p:sp>
      <p:sp>
        <p:nvSpPr>
          <p:cNvPr id="2099" name="Google Shape;2099;p14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100" name="Google Shape;2100;p145"/>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121</a:t>
            </a:fld>
            <a:endParaRPr/>
          </a:p>
        </p:txBody>
      </p:sp>
      <p:graphicFrame>
        <p:nvGraphicFramePr>
          <p:cNvPr id="2101" name="Google Shape;2101;p145"/>
          <p:cNvGraphicFramePr/>
          <p:nvPr/>
        </p:nvGraphicFramePr>
        <p:xfrm>
          <a:off x="1263975" y="781638"/>
          <a:ext cx="3000000" cy="3000000"/>
        </p:xfrm>
        <a:graphic>
          <a:graphicData uri="http://schemas.openxmlformats.org/drawingml/2006/table">
            <a:tbl>
              <a:tblPr>
                <a:noFill/>
                <a:tableStyleId>{F11F7B37-8746-44A8-BB93-F1712CF56D35}</a:tableStyleId>
              </a:tblPr>
              <a:tblGrid>
                <a:gridCol w="1898475">
                  <a:extLst>
                    <a:ext uri="{9D8B030D-6E8A-4147-A177-3AD203B41FA5}">
                      <a16:colId xmlns:a16="http://schemas.microsoft.com/office/drawing/2014/main" val="20000"/>
                    </a:ext>
                  </a:extLst>
                </a:gridCol>
                <a:gridCol w="2684275">
                  <a:extLst>
                    <a:ext uri="{9D8B030D-6E8A-4147-A177-3AD203B41FA5}">
                      <a16:colId xmlns:a16="http://schemas.microsoft.com/office/drawing/2014/main" val="20001"/>
                    </a:ext>
                  </a:extLst>
                </a:gridCol>
                <a:gridCol w="1658100">
                  <a:extLst>
                    <a:ext uri="{9D8B030D-6E8A-4147-A177-3AD203B41FA5}">
                      <a16:colId xmlns:a16="http://schemas.microsoft.com/office/drawing/2014/main" val="20002"/>
                    </a:ext>
                  </a:extLst>
                </a:gridCol>
                <a:gridCol w="1658100">
                  <a:extLst>
                    <a:ext uri="{9D8B030D-6E8A-4147-A177-3AD203B41FA5}">
                      <a16:colId xmlns:a16="http://schemas.microsoft.com/office/drawing/2014/main" val="20003"/>
                    </a:ext>
                  </a:extLst>
                </a:gridCol>
              </a:tblGrid>
              <a:tr h="6095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Source</a:t>
                      </a:r>
                      <a:endParaRPr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Items</a:t>
                      </a:r>
                      <a:endParaRPr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Shipping Lead-times </a:t>
                      </a:r>
                      <a:endParaRPr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Shipping Location</a:t>
                      </a:r>
                      <a:endParaRPr b="1">
                        <a:latin typeface="Century Gothic"/>
                        <a:ea typeface="Century Gothic"/>
                        <a:cs typeface="Century Gothic"/>
                        <a:sym typeface="Century Gothic"/>
                      </a:endParaRPr>
                    </a:p>
                  </a:txBody>
                  <a:tcPr marL="91425" marR="91425" marT="91425" marB="91425" anchor="ctr">
                    <a:solidFill>
                      <a:srgbClr val="FFD966"/>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Mohr Composites</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Foam Wings</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 week</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USA</a:t>
                      </a:r>
                      <a:endParaRPr sz="13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Plastic Anvil Workshop</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3D printed materials</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6 days</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N/A</a:t>
                      </a:r>
                      <a:endParaRPr sz="1300">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Mcmaster Carr</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Carbon fiber, Misc. hardware</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2 days</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USA</a:t>
                      </a:r>
                      <a:endParaRPr sz="13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Hobbytown</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Electronics</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N/A</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solidFill>
                            <a:schemeClr val="dk1"/>
                          </a:solidFill>
                          <a:latin typeface="Century Gothic"/>
                          <a:ea typeface="Century Gothic"/>
                          <a:cs typeface="Century Gothic"/>
                          <a:sym typeface="Century Gothic"/>
                        </a:rPr>
                        <a:t>N/A</a:t>
                      </a:r>
                      <a:endParaRPr sz="1300">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4"/>
                  </a:ext>
                </a:extLst>
              </a:tr>
              <a:tr h="3962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Amazon</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Resin for 3D printing</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 day</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USA</a:t>
                      </a:r>
                      <a:endParaRPr sz="13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5"/>
                  </a:ext>
                </a:extLst>
              </a:tr>
              <a:tr h="60957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Fleer Auto Reconditioning</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Painting and Monokote</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2 days</a:t>
                      </a:r>
                      <a:endParaRPr sz="13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N/A</a:t>
                      </a:r>
                      <a:endParaRPr sz="1300">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6"/>
                  </a:ext>
                </a:extLst>
              </a:tr>
              <a:tr h="3962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Horizon Hobby</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Electronics</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3 days</a:t>
                      </a:r>
                      <a:endParaRPr sz="13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USA</a:t>
                      </a:r>
                      <a:endParaRPr sz="13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14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Manufacturing - Task List</a:t>
            </a:r>
            <a:endParaRPr sz="2300" b="1">
              <a:solidFill>
                <a:schemeClr val="dk1"/>
              </a:solidFill>
              <a:latin typeface="Century Gothic"/>
              <a:ea typeface="Century Gothic"/>
              <a:cs typeface="Century Gothic"/>
              <a:sym typeface="Century Gothic"/>
            </a:endParaRPr>
          </a:p>
        </p:txBody>
      </p:sp>
      <p:pic>
        <p:nvPicPr>
          <p:cNvPr id="2107" name="Google Shape;2107;p14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108" name="Google Shape;2108;p146"/>
          <p:cNvSpPr txBox="1"/>
          <p:nvPr/>
        </p:nvSpPr>
        <p:spPr>
          <a:xfrm>
            <a:off x="581150" y="606150"/>
            <a:ext cx="9615300" cy="1123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p:txBody>
      </p:sp>
      <p:sp>
        <p:nvSpPr>
          <p:cNvPr id="2109" name="Google Shape;2109;p14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110" name="Google Shape;2110;p14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122</a:t>
            </a:fld>
            <a:endParaRPr/>
          </a:p>
        </p:txBody>
      </p:sp>
      <p:graphicFrame>
        <p:nvGraphicFramePr>
          <p:cNvPr id="2111" name="Google Shape;2111;p146"/>
          <p:cNvGraphicFramePr/>
          <p:nvPr/>
        </p:nvGraphicFramePr>
        <p:xfrm>
          <a:off x="1765475" y="745075"/>
          <a:ext cx="3000000" cy="3000000"/>
        </p:xfrm>
        <a:graphic>
          <a:graphicData uri="http://schemas.openxmlformats.org/drawingml/2006/table">
            <a:tbl>
              <a:tblPr>
                <a:noFill/>
                <a:tableStyleId>{F11F7B37-8746-44A8-BB93-F1712CF56D35}</a:tableStyleId>
              </a:tblPr>
              <a:tblGrid>
                <a:gridCol w="2152650">
                  <a:extLst>
                    <a:ext uri="{9D8B030D-6E8A-4147-A177-3AD203B41FA5}">
                      <a16:colId xmlns:a16="http://schemas.microsoft.com/office/drawing/2014/main" val="20000"/>
                    </a:ext>
                  </a:extLst>
                </a:gridCol>
                <a:gridCol w="2152650">
                  <a:extLst>
                    <a:ext uri="{9D8B030D-6E8A-4147-A177-3AD203B41FA5}">
                      <a16:colId xmlns:a16="http://schemas.microsoft.com/office/drawing/2014/main" val="20001"/>
                    </a:ext>
                  </a:extLst>
                </a:gridCol>
                <a:gridCol w="2152650">
                  <a:extLst>
                    <a:ext uri="{9D8B030D-6E8A-4147-A177-3AD203B41FA5}">
                      <a16:colId xmlns:a16="http://schemas.microsoft.com/office/drawing/2014/main" val="20002"/>
                    </a:ext>
                  </a:extLst>
                </a:gridCol>
              </a:tblGrid>
              <a:tr h="57222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Task</a:t>
                      </a:r>
                      <a:endParaRPr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Time Required</a:t>
                      </a:r>
                      <a:endParaRPr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Reliance on prior task completion</a:t>
                      </a:r>
                      <a:endParaRPr b="1">
                        <a:latin typeface="Century Gothic"/>
                        <a:ea typeface="Century Gothic"/>
                        <a:cs typeface="Century Gothic"/>
                        <a:sym typeface="Century Gothic"/>
                      </a:endParaRPr>
                    </a:p>
                  </a:txBody>
                  <a:tcPr marL="91425" marR="91425" marT="91425" marB="91425" anchor="ctr">
                    <a:solidFill>
                      <a:srgbClr val="FFD966"/>
                    </a:solidFill>
                  </a:tcPr>
                </a:tc>
                <a:extLst>
                  <a:ext uri="{0D108BD9-81ED-4DB2-BD59-A6C34878D82A}">
                    <a16:rowId xmlns:a16="http://schemas.microsoft.com/office/drawing/2014/main" val="10000"/>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Materials Testing</a:t>
                      </a:r>
                      <a:endParaRPr sz="1200">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1 day</a:t>
                      </a:r>
                      <a:endParaRPr sz="12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No</a:t>
                      </a:r>
                      <a:endParaRPr sz="12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1"/>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Wind Tunnel Testing</a:t>
                      </a:r>
                      <a:endParaRPr sz="12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1 day</a:t>
                      </a:r>
                      <a:endParaRPr sz="1200">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No</a:t>
                      </a:r>
                      <a:endParaRPr sz="1200">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2"/>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Wing assembly</a:t>
                      </a:r>
                      <a:endParaRPr sz="1200">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11 days</a:t>
                      </a:r>
                      <a:endParaRPr sz="1200" b="1">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Yes</a:t>
                      </a:r>
                      <a:endParaRPr sz="1200" b="1">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3"/>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Wing Testing</a:t>
                      </a:r>
                      <a:endParaRPr sz="12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5 days</a:t>
                      </a:r>
                      <a:endParaRPr sz="1200" b="1">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Yes</a:t>
                      </a:r>
                      <a:endParaRPr sz="1200" b="1">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4"/>
                  </a:ext>
                </a:extLst>
              </a:tr>
              <a:tr h="5722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Electronics Harness assembly</a:t>
                      </a:r>
                      <a:endParaRPr sz="1200">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3 days</a:t>
                      </a:r>
                      <a:endParaRPr sz="12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No</a:t>
                      </a:r>
                      <a:endParaRPr sz="12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5"/>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Electronics Stress Test</a:t>
                      </a:r>
                      <a:endParaRPr sz="12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2 days</a:t>
                      </a:r>
                      <a:endParaRPr sz="1200" b="1">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Yes</a:t>
                      </a:r>
                      <a:endParaRPr sz="1200" b="1">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6"/>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Full Vehicle Assembly</a:t>
                      </a:r>
                      <a:endParaRPr sz="1200">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14 days</a:t>
                      </a:r>
                      <a:endParaRPr sz="1200" b="1">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Yes</a:t>
                      </a:r>
                      <a:endParaRPr sz="1200" b="1">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7"/>
                  </a:ext>
                </a:extLst>
              </a:tr>
              <a:tr h="371925">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Full Vehicle Test</a:t>
                      </a:r>
                      <a:endParaRPr sz="12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3 days</a:t>
                      </a:r>
                      <a:endParaRPr sz="1200" b="1">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Yes</a:t>
                      </a:r>
                      <a:endParaRPr sz="1200" b="1">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pic>
        <p:nvPicPr>
          <p:cNvPr id="2116" name="Google Shape;2116;p147"/>
          <p:cNvPicPr preferRelativeResize="0"/>
          <p:nvPr/>
        </p:nvPicPr>
        <p:blipFill rotWithShape="1">
          <a:blip r:embed="rId3">
            <a:alphaModFix/>
          </a:blip>
          <a:srcRect l="49326"/>
          <a:stretch/>
        </p:blipFill>
        <p:spPr>
          <a:xfrm>
            <a:off x="-173495" y="0"/>
            <a:ext cx="2624475" cy="5143500"/>
          </a:xfrm>
          <a:prstGeom prst="rect">
            <a:avLst/>
          </a:prstGeom>
          <a:noFill/>
          <a:ln>
            <a:noFill/>
          </a:ln>
        </p:spPr>
      </p:pic>
      <p:sp>
        <p:nvSpPr>
          <p:cNvPr id="2117" name="Google Shape;2117;p147"/>
          <p:cNvSpPr/>
          <p:nvPr/>
        </p:nvSpPr>
        <p:spPr>
          <a:xfrm>
            <a:off x="-173507" y="0"/>
            <a:ext cx="12208500" cy="5143500"/>
          </a:xfrm>
          <a:prstGeom prst="parallelogram">
            <a:avLst>
              <a:gd name="adj" fmla="val 29000"/>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18" name="Google Shape;2118;p147"/>
          <p:cNvSpPr/>
          <p:nvPr/>
        </p:nvSpPr>
        <p:spPr>
          <a:xfrm>
            <a:off x="0" y="0"/>
            <a:ext cx="12208500" cy="5143500"/>
          </a:xfrm>
          <a:prstGeom prst="parallelogram">
            <a:avLst>
              <a:gd name="adj" fmla="val 29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26_JAN_2017_Florida_Keys_5R_4G_3Bxxxxxxxxxxxxxxxxxxxxxxxxxxxxxxxxxxxxxxxxxxxxxxxxxxxxxxxxxxxxxxxxxxxxxxxxxxxxxxxxxxxxxxxxxxxxxxxxxxxxxx</a:t>
            </a:r>
            <a:endParaRPr sz="1100"/>
          </a:p>
        </p:txBody>
      </p:sp>
      <p:sp>
        <p:nvSpPr>
          <p:cNvPr id="2119" name="Google Shape;2119;p147"/>
          <p:cNvSpPr txBox="1"/>
          <p:nvPr/>
        </p:nvSpPr>
        <p:spPr>
          <a:xfrm>
            <a:off x="2519363" y="76200"/>
            <a:ext cx="7996200" cy="415500"/>
          </a:xfrm>
          <a:prstGeom prst="rect">
            <a:avLst/>
          </a:prstGeom>
          <a:noFill/>
          <a:ln>
            <a:noFill/>
          </a:ln>
        </p:spPr>
        <p:txBody>
          <a:bodyPr spcFirstLastPara="1" wrap="square" lIns="68575" tIns="34275" rIns="68575" bIns="34275" anchor="t" anchorCtr="0">
            <a:noAutofit/>
          </a:bodyPr>
          <a:lstStyle/>
          <a:p>
            <a:pPr marL="2286000" lvl="0" indent="0" algn="l" rtl="0">
              <a:spcBef>
                <a:spcPts val="0"/>
              </a:spcBef>
              <a:spcAft>
                <a:spcPts val="0"/>
              </a:spcAft>
              <a:buClr>
                <a:schemeClr val="dk1"/>
              </a:buClr>
              <a:buFont typeface="Arial"/>
              <a:buNone/>
            </a:pPr>
            <a:r>
              <a:rPr lang="en" sz="2300" b="1">
                <a:solidFill>
                  <a:schemeClr val="dk1"/>
                </a:solidFill>
                <a:latin typeface="Century Gothic"/>
                <a:ea typeface="Century Gothic"/>
                <a:cs typeface="Century Gothic"/>
                <a:sym typeface="Century Gothic"/>
              </a:rPr>
              <a:t>Sources</a:t>
            </a:r>
            <a:endParaRPr sz="1100"/>
          </a:p>
        </p:txBody>
      </p:sp>
      <p:sp>
        <p:nvSpPr>
          <p:cNvPr id="2120" name="Google Shape;2120;p147"/>
          <p:cNvSpPr/>
          <p:nvPr/>
        </p:nvSpPr>
        <p:spPr>
          <a:xfrm>
            <a:off x="1508179" y="624947"/>
            <a:ext cx="10800300" cy="47700"/>
          </a:xfrm>
          <a:prstGeom prst="rect">
            <a:avLst/>
          </a:prstGeom>
          <a:gradFill>
            <a:gsLst>
              <a:gs pos="0">
                <a:srgbClr val="C8B376"/>
              </a:gs>
              <a:gs pos="57000">
                <a:srgbClr val="C8B376">
                  <a:alpha val="66666"/>
                </a:srgbClr>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2121" name="Google Shape;2121;p147"/>
          <p:cNvPicPr preferRelativeResize="0"/>
          <p:nvPr/>
        </p:nvPicPr>
        <p:blipFill rotWithShape="1">
          <a:blip r:embed="rId4">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122" name="Google Shape;2122;p147"/>
          <p:cNvSpPr txBox="1"/>
          <p:nvPr/>
        </p:nvSpPr>
        <p:spPr>
          <a:xfrm>
            <a:off x="1508168" y="805900"/>
            <a:ext cx="9007200" cy="8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b="1">
              <a:solidFill>
                <a:schemeClr val="dk1"/>
              </a:solidFill>
              <a:highlight>
                <a:srgbClr val="FFFFFF"/>
              </a:highlight>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
        <p:nvSpPr>
          <p:cNvPr id="2123" name="Google Shape;2123;p147"/>
          <p:cNvSpPr txBox="1"/>
          <p:nvPr/>
        </p:nvSpPr>
        <p:spPr>
          <a:xfrm>
            <a:off x="1759425" y="751050"/>
            <a:ext cx="8504700" cy="4356900"/>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1200"/>
              </a:spcBef>
              <a:spcAft>
                <a:spcPts val="0"/>
              </a:spcAft>
              <a:buNone/>
            </a:pPr>
            <a:r>
              <a:rPr lang="en" sz="1100">
                <a:solidFill>
                  <a:schemeClr val="dk1"/>
                </a:solidFill>
                <a:latin typeface="Calibri"/>
                <a:ea typeface="Calibri"/>
                <a:cs typeface="Calibri"/>
                <a:sym typeface="Calibri"/>
              </a:rPr>
              <a:t>[1] Traub, Lance W., et al. “Range and Endurance Estimates for Battery-Powered Aircraft.” </a:t>
            </a:r>
            <a:r>
              <a:rPr lang="en" sz="1100" i="1">
                <a:solidFill>
                  <a:schemeClr val="dk1"/>
                </a:solidFill>
                <a:latin typeface="Calibri"/>
                <a:ea typeface="Calibri"/>
                <a:cs typeface="Calibri"/>
                <a:sym typeface="Calibri"/>
              </a:rPr>
              <a:t>Journal of Aircraft</a:t>
            </a:r>
            <a:r>
              <a:rPr lang="en" sz="1100">
                <a:solidFill>
                  <a:schemeClr val="dk1"/>
                </a:solidFill>
                <a:latin typeface="Calibri"/>
                <a:ea typeface="Calibri"/>
                <a:cs typeface="Calibri"/>
                <a:sym typeface="Calibri"/>
              </a:rPr>
              <a:t>, 22 May 2012, https://arc.aiaa.org/doi/10.2514/1.C031027. </a:t>
            </a: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None/>
            </a:pPr>
            <a:r>
              <a:rPr lang="en" sz="1100">
                <a:solidFill>
                  <a:schemeClr val="dk1"/>
                </a:solidFill>
                <a:latin typeface="Calibri"/>
                <a:ea typeface="Calibri"/>
                <a:cs typeface="Calibri"/>
                <a:sym typeface="Calibri"/>
              </a:rPr>
              <a:t>[2] Anderson, J. D., &amp; Bowden, M. L. (2022). </a:t>
            </a:r>
            <a:r>
              <a:rPr lang="en" sz="1100" i="1">
                <a:solidFill>
                  <a:schemeClr val="dk1"/>
                </a:solidFill>
                <a:latin typeface="Calibri"/>
                <a:ea typeface="Calibri"/>
                <a:cs typeface="Calibri"/>
                <a:sym typeface="Calibri"/>
              </a:rPr>
              <a:t>Introduction to flight</a:t>
            </a:r>
            <a:r>
              <a:rPr lang="en" sz="1100">
                <a:solidFill>
                  <a:schemeClr val="dk1"/>
                </a:solidFill>
                <a:latin typeface="Calibri"/>
                <a:ea typeface="Calibri"/>
                <a:cs typeface="Calibri"/>
                <a:sym typeface="Calibri"/>
              </a:rPr>
              <a:t>. McGraw-Hill. </a:t>
            </a: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None/>
            </a:pPr>
            <a:r>
              <a:rPr lang="en" sz="1100">
                <a:solidFill>
                  <a:schemeClr val="dk1"/>
                </a:solidFill>
                <a:latin typeface="Calibri"/>
                <a:ea typeface="Calibri"/>
                <a:cs typeface="Calibri"/>
                <a:sym typeface="Calibri"/>
              </a:rPr>
              <a:t>[3] PROPDRIVE v2 5050 580KV Brushless Outrunner Motor. (n.d.). Retrieved October 8, 2021, from https://hobbyking.com/en_us/propdrive-v2-5050-580kv-brushless-outrunner-motor.html#qa[bW9kZT03JnBhZ2U9MSZxdWVzdGlvbl9zZWFyY2hfY29udGVudD0=]. </a:t>
            </a: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None/>
            </a:pPr>
            <a:r>
              <a:rPr lang="en" sz="1100">
                <a:solidFill>
                  <a:schemeClr val="dk1"/>
                </a:solidFill>
                <a:latin typeface="Calibri"/>
                <a:ea typeface="Calibri"/>
                <a:cs typeface="Calibri"/>
                <a:sym typeface="Calibri"/>
              </a:rPr>
              <a:t>[4] Performance data. APC Propellers. (2021, March 9). Retrieved October 8, 2021, from </a:t>
            </a:r>
            <a:r>
              <a:rPr lang="en" sz="1100" u="sng">
                <a:solidFill>
                  <a:schemeClr val="hlink"/>
                </a:solidFill>
                <a:latin typeface="Calibri"/>
                <a:ea typeface="Calibri"/>
                <a:cs typeface="Calibri"/>
                <a:sym typeface="Calibri"/>
                <a:hlinkClick r:id="rId5"/>
              </a:rPr>
              <a:t>https://www.apcprop.com/technical-information/performance-data/</a:t>
            </a: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None/>
            </a:pPr>
            <a:r>
              <a:rPr lang="en" sz="1100">
                <a:solidFill>
                  <a:schemeClr val="dk1"/>
                </a:solidFill>
                <a:latin typeface="Calibri"/>
                <a:ea typeface="Calibri"/>
                <a:cs typeface="Calibri"/>
                <a:sym typeface="Calibri"/>
              </a:rPr>
              <a:t>[5] </a:t>
            </a:r>
            <a:r>
              <a:rPr lang="en" sz="1100">
                <a:solidFill>
                  <a:srgbClr val="2E2E2E"/>
                </a:solidFill>
                <a:latin typeface="Calibri"/>
                <a:ea typeface="Calibri"/>
                <a:cs typeface="Calibri"/>
                <a:sym typeface="Calibri"/>
              </a:rPr>
              <a:t>T.H.G. Megson, in </a:t>
            </a:r>
            <a:r>
              <a:rPr lang="en" sz="110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Aircraft Structures for Engineering Students (Sixth Edition)</a:t>
            </a:r>
            <a:r>
              <a:rPr lang="en" sz="1100">
                <a:solidFill>
                  <a:srgbClr val="2E2E2E"/>
                </a:solidFill>
                <a:latin typeface="Calibri"/>
                <a:ea typeface="Calibri"/>
                <a:cs typeface="Calibri"/>
                <a:sym typeface="Calibri"/>
              </a:rPr>
              <a:t>, 2017</a:t>
            </a:r>
            <a:endParaRPr sz="1100">
              <a:solidFill>
                <a:srgbClr val="2E2E2E"/>
              </a:solidFill>
              <a:latin typeface="Calibri"/>
              <a:ea typeface="Calibri"/>
              <a:cs typeface="Calibri"/>
              <a:sym typeface="Calibri"/>
            </a:endParaRPr>
          </a:p>
          <a:p>
            <a:pPr marL="457200" lvl="0" indent="-457200" algn="l" rtl="0">
              <a:lnSpc>
                <a:spcPct val="115000"/>
              </a:lnSpc>
              <a:spcBef>
                <a:spcPts val="1200"/>
              </a:spcBef>
              <a:spcAft>
                <a:spcPts val="0"/>
              </a:spcAft>
              <a:buNone/>
            </a:pPr>
            <a:r>
              <a:rPr lang="en" sz="1100">
                <a:solidFill>
                  <a:srgbClr val="2E2E2E"/>
                </a:solidFill>
                <a:latin typeface="Calibri"/>
                <a:ea typeface="Calibri"/>
                <a:cs typeface="Calibri"/>
                <a:sym typeface="Calibri"/>
              </a:rPr>
              <a:t>[6] </a:t>
            </a:r>
            <a:r>
              <a:rPr lang="en" sz="1100">
                <a:solidFill>
                  <a:schemeClr val="dk1"/>
                </a:solidFill>
                <a:latin typeface="Calibri"/>
                <a:ea typeface="Calibri"/>
                <a:cs typeface="Calibri"/>
                <a:sym typeface="Calibri"/>
              </a:rPr>
              <a:t>W. C. Young, Roark’s Formulas for Stress &amp; Strain, McGraw-Hill, 6th ed., 1989, p. 34.</a:t>
            </a: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None/>
            </a:pPr>
            <a:r>
              <a:rPr lang="en" sz="1100">
                <a:solidFill>
                  <a:schemeClr val="dk1"/>
                </a:solidFill>
                <a:latin typeface="Calibri"/>
                <a:ea typeface="Calibri"/>
                <a:cs typeface="Calibri"/>
                <a:sym typeface="Calibri"/>
              </a:rPr>
              <a:t>[7] S. P. Timoshenko and J. N. Goodier, Theory of Elasticity, 3rd ed., McGraw-Hill, New York, 1969, Sec 109.</a:t>
            </a: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None/>
            </a:pPr>
            <a:endParaRPr sz="1100">
              <a:solidFill>
                <a:schemeClr val="dk1"/>
              </a:solidFill>
              <a:latin typeface="Calibri"/>
              <a:ea typeface="Calibri"/>
              <a:cs typeface="Calibri"/>
              <a:sym typeface="Calibri"/>
            </a:endParaRPr>
          </a:p>
          <a:p>
            <a:pPr marL="457200" lvl="0" indent="-457200" algn="l" rtl="0">
              <a:lnSpc>
                <a:spcPct val="115000"/>
              </a:lnSpc>
              <a:spcBef>
                <a:spcPts val="120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spcBef>
                <a:spcPts val="1200"/>
              </a:spcBef>
              <a:spcAft>
                <a:spcPts val="0"/>
              </a:spcAft>
              <a:buNone/>
            </a:pPr>
            <a:endParaRPr>
              <a:latin typeface="Calibri"/>
              <a:ea typeface="Calibri"/>
              <a:cs typeface="Calibri"/>
              <a:sym typeface="Calibri"/>
            </a:endParaRPr>
          </a:p>
        </p:txBody>
      </p:sp>
      <p:sp>
        <p:nvSpPr>
          <p:cNvPr id="2124" name="Google Shape;2124;p147"/>
          <p:cNvSpPr txBox="1">
            <a:spLocks noGrp="1"/>
          </p:cNvSpPr>
          <p:nvPr>
            <p:ph type="sldNum" idx="12"/>
          </p:nvPr>
        </p:nvSpPr>
        <p:spPr>
          <a:xfrm>
            <a:off x="7949528" y="4737663"/>
            <a:ext cx="2368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123</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7"/>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Electronics</a:t>
            </a:r>
            <a:endParaRPr sz="2300" b="1">
              <a:solidFill>
                <a:schemeClr val="dk1"/>
              </a:solidFill>
              <a:latin typeface="Century Gothic"/>
              <a:ea typeface="Century Gothic"/>
              <a:cs typeface="Century Gothic"/>
              <a:sym typeface="Century Gothic"/>
            </a:endParaRPr>
          </a:p>
        </p:txBody>
      </p:sp>
      <p:pic>
        <p:nvPicPr>
          <p:cNvPr id="351" name="Google Shape;351;p3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grpSp>
        <p:nvGrpSpPr>
          <p:cNvPr id="352" name="Google Shape;352;p37"/>
          <p:cNvGrpSpPr/>
          <p:nvPr/>
        </p:nvGrpSpPr>
        <p:grpSpPr>
          <a:xfrm>
            <a:off x="1525634" y="795838"/>
            <a:ext cx="7311934" cy="3722400"/>
            <a:chOff x="2288125" y="795825"/>
            <a:chExt cx="5939350" cy="3722400"/>
          </a:xfrm>
        </p:grpSpPr>
        <p:sp>
          <p:nvSpPr>
            <p:cNvPr id="353" name="Google Shape;353;p37"/>
            <p:cNvSpPr/>
            <p:nvPr/>
          </p:nvSpPr>
          <p:spPr>
            <a:xfrm>
              <a:off x="2288125" y="795825"/>
              <a:ext cx="1978200" cy="3722400"/>
            </a:xfrm>
            <a:prstGeom prst="rect">
              <a:avLst/>
            </a:prstGeom>
            <a:solidFill>
              <a:srgbClr val="EFEFE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7"/>
            <p:cNvSpPr/>
            <p:nvPr/>
          </p:nvSpPr>
          <p:spPr>
            <a:xfrm>
              <a:off x="4271075" y="795825"/>
              <a:ext cx="1978200" cy="3722400"/>
            </a:xfrm>
            <a:prstGeom prst="rect">
              <a:avLst/>
            </a:prstGeom>
            <a:solidFill>
              <a:srgbClr val="EFEFE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7"/>
            <p:cNvSpPr/>
            <p:nvPr/>
          </p:nvSpPr>
          <p:spPr>
            <a:xfrm>
              <a:off x="6249275" y="795825"/>
              <a:ext cx="1978200" cy="3722400"/>
            </a:xfrm>
            <a:prstGeom prst="rect">
              <a:avLst/>
            </a:prstGeom>
            <a:solidFill>
              <a:srgbClr val="EFEFE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7"/>
          <p:cNvGrpSpPr/>
          <p:nvPr/>
        </p:nvGrpSpPr>
        <p:grpSpPr>
          <a:xfrm>
            <a:off x="4316963" y="912835"/>
            <a:ext cx="1776023" cy="1802939"/>
            <a:chOff x="4293588" y="1025848"/>
            <a:chExt cx="1776023" cy="1802939"/>
          </a:xfrm>
        </p:grpSpPr>
        <p:pic>
          <p:nvPicPr>
            <p:cNvPr id="357" name="Google Shape;357;p37"/>
            <p:cNvPicPr preferRelativeResize="0"/>
            <p:nvPr/>
          </p:nvPicPr>
          <p:blipFill rotWithShape="1">
            <a:blip r:embed="rId4">
              <a:alphaModFix/>
            </a:blip>
            <a:srcRect l="1634" t="7555" r="1634" b="7555"/>
            <a:stretch/>
          </p:blipFill>
          <p:spPr>
            <a:xfrm>
              <a:off x="4293588" y="1525088"/>
              <a:ext cx="1776000" cy="1303699"/>
            </a:xfrm>
            <a:prstGeom prst="rect">
              <a:avLst/>
            </a:prstGeom>
            <a:noFill/>
            <a:ln w="9525" cap="flat" cmpd="sng">
              <a:solidFill>
                <a:schemeClr val="dk2"/>
              </a:solidFill>
              <a:prstDash val="solid"/>
              <a:round/>
              <a:headEnd type="none" w="sm" len="sm"/>
              <a:tailEnd type="none" w="sm" len="sm"/>
            </a:ln>
          </p:spPr>
        </p:pic>
        <p:sp>
          <p:nvSpPr>
            <p:cNvPr id="358" name="Google Shape;358;p37"/>
            <p:cNvSpPr txBox="1"/>
            <p:nvPr/>
          </p:nvSpPr>
          <p:spPr>
            <a:xfrm>
              <a:off x="4293611" y="1025848"/>
              <a:ext cx="1776000" cy="585000"/>
            </a:xfrm>
            <a:prstGeom prst="rect">
              <a:avLst/>
            </a:prstGeom>
            <a:solidFill>
              <a:srgbClr val="FFD966"/>
            </a:solidFill>
            <a:ln w="19050" cap="flat" cmpd="sng">
              <a:solidFill>
                <a:srgbClr val="000000"/>
              </a:solidFill>
              <a:prstDash val="solid"/>
              <a:round/>
              <a:headEnd type="none" w="sm" len="sm"/>
              <a:tailEnd type="none" w="sm" len="sm"/>
            </a:ln>
          </p:spPr>
          <p:txBody>
            <a:bodyPr spcFirstLastPara="1" wrap="square" lIns="0" tIns="91425" rIns="0" bIns="91425" anchor="t" anchorCtr="0">
              <a:spAutoFit/>
            </a:bodyPr>
            <a:lstStyle/>
            <a:p>
              <a:pPr marL="0" lvl="0" indent="0" algn="ctr" rtl="0">
                <a:spcBef>
                  <a:spcPts val="0"/>
                </a:spcBef>
                <a:spcAft>
                  <a:spcPts val="0"/>
                </a:spcAft>
                <a:buNone/>
              </a:pPr>
              <a:r>
                <a:rPr lang="en" sz="1300" b="1">
                  <a:latin typeface="Century Gothic"/>
                  <a:ea typeface="Century Gothic"/>
                  <a:cs typeface="Century Gothic"/>
                  <a:sym typeface="Century Gothic"/>
                </a:rPr>
                <a:t>Spektrum 8020T Receiver - 8 Channel</a:t>
              </a:r>
              <a:endParaRPr sz="1300" b="1">
                <a:latin typeface="Century Gothic"/>
                <a:ea typeface="Century Gothic"/>
                <a:cs typeface="Century Gothic"/>
                <a:sym typeface="Century Gothic"/>
              </a:endParaRPr>
            </a:p>
          </p:txBody>
        </p:sp>
      </p:grpSp>
      <p:grpSp>
        <p:nvGrpSpPr>
          <p:cNvPr id="359" name="Google Shape;359;p37"/>
          <p:cNvGrpSpPr/>
          <p:nvPr/>
        </p:nvGrpSpPr>
        <p:grpSpPr>
          <a:xfrm>
            <a:off x="1848823" y="912835"/>
            <a:ext cx="1776002" cy="1802933"/>
            <a:chOff x="1228686" y="1043223"/>
            <a:chExt cx="1776002" cy="1802933"/>
          </a:xfrm>
        </p:grpSpPr>
        <p:pic>
          <p:nvPicPr>
            <p:cNvPr id="360" name="Google Shape;360;p37"/>
            <p:cNvPicPr preferRelativeResize="0"/>
            <p:nvPr/>
          </p:nvPicPr>
          <p:blipFill>
            <a:blip r:embed="rId5">
              <a:alphaModFix/>
            </a:blip>
            <a:stretch>
              <a:fillRect/>
            </a:stretch>
          </p:blipFill>
          <p:spPr>
            <a:xfrm>
              <a:off x="1228688" y="1628218"/>
              <a:ext cx="1776000" cy="1217938"/>
            </a:xfrm>
            <a:prstGeom prst="rect">
              <a:avLst/>
            </a:prstGeom>
            <a:noFill/>
            <a:ln w="9525" cap="flat" cmpd="sng">
              <a:solidFill>
                <a:schemeClr val="dk2"/>
              </a:solidFill>
              <a:prstDash val="solid"/>
              <a:round/>
              <a:headEnd type="none" w="sm" len="sm"/>
              <a:tailEnd type="none" w="sm" len="sm"/>
            </a:ln>
          </p:spPr>
        </p:pic>
        <p:sp>
          <p:nvSpPr>
            <p:cNvPr id="361" name="Google Shape;361;p37"/>
            <p:cNvSpPr txBox="1"/>
            <p:nvPr/>
          </p:nvSpPr>
          <p:spPr>
            <a:xfrm>
              <a:off x="1228686" y="1043223"/>
              <a:ext cx="1776000" cy="585000"/>
            </a:xfrm>
            <a:prstGeom prst="rect">
              <a:avLst/>
            </a:prstGeom>
            <a:solidFill>
              <a:srgbClr val="FFD966"/>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Century Gothic"/>
                  <a:ea typeface="Century Gothic"/>
                  <a:cs typeface="Century Gothic"/>
                  <a:sym typeface="Century Gothic"/>
                </a:rPr>
                <a:t>Spektrum SPMXAE1100 - ESC</a:t>
              </a:r>
              <a:endParaRPr sz="1300" b="1">
                <a:latin typeface="Century Gothic"/>
                <a:ea typeface="Century Gothic"/>
                <a:cs typeface="Century Gothic"/>
                <a:sym typeface="Century Gothic"/>
              </a:endParaRPr>
            </a:p>
          </p:txBody>
        </p:sp>
      </p:grpSp>
      <p:grpSp>
        <p:nvGrpSpPr>
          <p:cNvPr id="362" name="Google Shape;362;p37"/>
          <p:cNvGrpSpPr/>
          <p:nvPr/>
        </p:nvGrpSpPr>
        <p:grpSpPr>
          <a:xfrm>
            <a:off x="6748000" y="912848"/>
            <a:ext cx="1776011" cy="1802927"/>
            <a:chOff x="7363650" y="912823"/>
            <a:chExt cx="1776011" cy="1802927"/>
          </a:xfrm>
        </p:grpSpPr>
        <p:pic>
          <p:nvPicPr>
            <p:cNvPr id="363" name="Google Shape;363;p37"/>
            <p:cNvPicPr preferRelativeResize="0"/>
            <p:nvPr/>
          </p:nvPicPr>
          <p:blipFill rotWithShape="1">
            <a:blip r:embed="rId6">
              <a:alphaModFix/>
            </a:blip>
            <a:srcRect t="7826" b="740"/>
            <a:stretch/>
          </p:blipFill>
          <p:spPr>
            <a:xfrm>
              <a:off x="7363650" y="1497825"/>
              <a:ext cx="1776000" cy="1217925"/>
            </a:xfrm>
            <a:prstGeom prst="rect">
              <a:avLst/>
            </a:prstGeom>
            <a:noFill/>
            <a:ln w="9525" cap="flat" cmpd="sng">
              <a:solidFill>
                <a:schemeClr val="dk2"/>
              </a:solidFill>
              <a:prstDash val="solid"/>
              <a:round/>
              <a:headEnd type="none" w="sm" len="sm"/>
              <a:tailEnd type="none" w="sm" len="sm"/>
            </a:ln>
          </p:spPr>
        </p:pic>
        <p:sp>
          <p:nvSpPr>
            <p:cNvPr id="364" name="Google Shape;364;p37"/>
            <p:cNvSpPr txBox="1"/>
            <p:nvPr/>
          </p:nvSpPr>
          <p:spPr>
            <a:xfrm>
              <a:off x="7363661" y="912823"/>
              <a:ext cx="1776000" cy="585000"/>
            </a:xfrm>
            <a:prstGeom prst="rect">
              <a:avLst/>
            </a:prstGeom>
            <a:solidFill>
              <a:srgbClr val="FFD966"/>
            </a:solidFill>
            <a:ln w="19050" cap="flat" cmpd="sng">
              <a:solidFill>
                <a:srgbClr val="000000"/>
              </a:solidFill>
              <a:prstDash val="solid"/>
              <a:round/>
              <a:headEnd type="none" w="sm" len="sm"/>
              <a:tailEnd type="none" w="sm" len="sm"/>
            </a:ln>
          </p:spPr>
          <p:txBody>
            <a:bodyPr spcFirstLastPara="1" wrap="square" lIns="0" tIns="91425" rIns="0" bIns="91425" anchor="t" anchorCtr="0">
              <a:spAutoFit/>
            </a:bodyPr>
            <a:lstStyle/>
            <a:p>
              <a:pPr marL="0" lvl="0" indent="0" algn="ctr" rtl="0">
                <a:spcBef>
                  <a:spcPts val="0"/>
                </a:spcBef>
                <a:spcAft>
                  <a:spcPts val="0"/>
                </a:spcAft>
                <a:buNone/>
              </a:pPr>
              <a:r>
                <a:rPr lang="en" sz="1300" b="1">
                  <a:latin typeface="Century Gothic"/>
                  <a:ea typeface="Century Gothic"/>
                  <a:cs typeface="Century Gothic"/>
                  <a:sym typeface="Century Gothic"/>
                </a:rPr>
                <a:t>HS-125MG Slim Wing Servo</a:t>
              </a:r>
              <a:endParaRPr sz="1300" b="1">
                <a:latin typeface="Century Gothic"/>
                <a:ea typeface="Century Gothic"/>
                <a:cs typeface="Century Gothic"/>
                <a:sym typeface="Century Gothic"/>
              </a:endParaRPr>
            </a:p>
          </p:txBody>
        </p:sp>
      </p:grpSp>
      <p:sp>
        <p:nvSpPr>
          <p:cNvPr id="365" name="Google Shape;365;p3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366" name="Google Shape;366;p37"/>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graphicFrame>
        <p:nvGraphicFramePr>
          <p:cNvPr id="367" name="Google Shape;367;p37"/>
          <p:cNvGraphicFramePr/>
          <p:nvPr/>
        </p:nvGraphicFramePr>
        <p:xfrm>
          <a:off x="1650850" y="2950350"/>
          <a:ext cx="2171925" cy="1478975"/>
        </p:xfrm>
        <a:graphic>
          <a:graphicData uri="http://schemas.openxmlformats.org/drawingml/2006/table">
            <a:tbl>
              <a:tblPr>
                <a:noFill/>
                <a:tableStyleId>{F11F7B37-8746-44A8-BB93-F1712CF56D35}</a:tableStyleId>
              </a:tblPr>
              <a:tblGrid>
                <a:gridCol w="1036000">
                  <a:extLst>
                    <a:ext uri="{9D8B030D-6E8A-4147-A177-3AD203B41FA5}">
                      <a16:colId xmlns:a16="http://schemas.microsoft.com/office/drawing/2014/main" val="20000"/>
                    </a:ext>
                  </a:extLst>
                </a:gridCol>
                <a:gridCol w="1135925">
                  <a:extLst>
                    <a:ext uri="{9D8B030D-6E8A-4147-A177-3AD203B41FA5}">
                      <a16:colId xmlns:a16="http://schemas.microsoft.com/office/drawing/2014/main" val="20001"/>
                    </a:ext>
                  </a:extLst>
                </a:gridCol>
              </a:tblGrid>
              <a:tr h="461650">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Input Voltage:</a:t>
                      </a:r>
                      <a:endParaRPr sz="11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11.1-22.2V</a:t>
                      </a:r>
                      <a:endParaRPr sz="11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32525">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BEC Voltage:</a:t>
                      </a:r>
                      <a:endParaRPr sz="11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6V, 7.4V, or 8.4V</a:t>
                      </a:r>
                      <a:endParaRPr sz="11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84800">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Cont. Max Current:</a:t>
                      </a:r>
                      <a:endParaRPr sz="11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100A </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(120A Max Burst)</a:t>
                      </a:r>
                      <a:endParaRPr sz="11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graphicFrame>
        <p:nvGraphicFramePr>
          <p:cNvPr id="368" name="Google Shape;368;p37"/>
          <p:cNvGraphicFramePr/>
          <p:nvPr/>
        </p:nvGraphicFramePr>
        <p:xfrm>
          <a:off x="4116163" y="2950363"/>
          <a:ext cx="2144175" cy="1478975"/>
        </p:xfrm>
        <a:graphic>
          <a:graphicData uri="http://schemas.openxmlformats.org/drawingml/2006/table">
            <a:tbl>
              <a:tblPr>
                <a:noFill/>
                <a:tableStyleId>{F11F7B37-8746-44A8-BB93-F1712CF56D35}</a:tableStyleId>
              </a:tblPr>
              <a:tblGrid>
                <a:gridCol w="1135425">
                  <a:extLst>
                    <a:ext uri="{9D8B030D-6E8A-4147-A177-3AD203B41FA5}">
                      <a16:colId xmlns:a16="http://schemas.microsoft.com/office/drawing/2014/main" val="20000"/>
                    </a:ext>
                  </a:extLst>
                </a:gridCol>
                <a:gridCol w="1008750">
                  <a:extLst>
                    <a:ext uri="{9D8B030D-6E8A-4147-A177-3AD203B41FA5}">
                      <a16:colId xmlns:a16="http://schemas.microsoft.com/office/drawing/2014/main" val="20001"/>
                    </a:ext>
                  </a:extLst>
                </a:gridCol>
              </a:tblGrid>
              <a:tr h="46165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Input Voltage:</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3.5-9.0V</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3252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Band (Freq.):</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2.4GHz</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848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Current:</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80mA</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graphicFrame>
        <p:nvGraphicFramePr>
          <p:cNvPr id="369" name="Google Shape;369;p37"/>
          <p:cNvGraphicFramePr/>
          <p:nvPr/>
        </p:nvGraphicFramePr>
        <p:xfrm>
          <a:off x="6526000" y="2950385"/>
          <a:ext cx="2171925" cy="1478950"/>
        </p:xfrm>
        <a:graphic>
          <a:graphicData uri="http://schemas.openxmlformats.org/drawingml/2006/table">
            <a:tbl>
              <a:tblPr>
                <a:noFill/>
                <a:tableStyleId>{F11F7B37-8746-44A8-BB93-F1712CF56D35}</a:tableStyleId>
              </a:tblPr>
              <a:tblGrid>
                <a:gridCol w="1414950">
                  <a:extLst>
                    <a:ext uri="{9D8B030D-6E8A-4147-A177-3AD203B41FA5}">
                      <a16:colId xmlns:a16="http://schemas.microsoft.com/office/drawing/2014/main" val="20000"/>
                    </a:ext>
                  </a:extLst>
                </a:gridCol>
                <a:gridCol w="756975">
                  <a:extLst>
                    <a:ext uri="{9D8B030D-6E8A-4147-A177-3AD203B41FA5}">
                      <a16:colId xmlns:a16="http://schemas.microsoft.com/office/drawing/2014/main" val="20001"/>
                    </a:ext>
                  </a:extLst>
                </a:gridCol>
              </a:tblGrid>
              <a:tr h="46162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Input Voltage:</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6.0V</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3252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No Load Current:</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230mA</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8480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Stall Current</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1.2A</a:t>
                      </a:r>
                      <a:endParaRPr sz="1300">
                        <a:latin typeface="Century Gothic"/>
                        <a:ea typeface="Century Gothic"/>
                        <a:cs typeface="Century Gothic"/>
                        <a:sym typeface="Century Gothic"/>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370" name="Google Shape;370;p37"/>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371" name="Google Shape;371;p37"/>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372" name="Google Shape;372;p37"/>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373" name="Google Shape;373;p37"/>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374" name="Google Shape;374;p37"/>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375" name="Google Shape;375;p37"/>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376" name="Google Shape;376;p37"/>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8"/>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Battery </a:t>
            </a:r>
            <a:endParaRPr sz="2300" b="1">
              <a:solidFill>
                <a:schemeClr val="dk1"/>
              </a:solidFill>
              <a:latin typeface="Century Gothic"/>
              <a:ea typeface="Century Gothic"/>
              <a:cs typeface="Century Gothic"/>
              <a:sym typeface="Century Gothic"/>
            </a:endParaRPr>
          </a:p>
        </p:txBody>
      </p:sp>
      <p:pic>
        <p:nvPicPr>
          <p:cNvPr id="382" name="Google Shape;382;p38"/>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383" name="Google Shape;383;p3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384" name="Google Shape;384;p38"/>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graphicFrame>
        <p:nvGraphicFramePr>
          <p:cNvPr id="385" name="Google Shape;385;p38"/>
          <p:cNvGraphicFramePr/>
          <p:nvPr/>
        </p:nvGraphicFramePr>
        <p:xfrm>
          <a:off x="4627300" y="976950"/>
          <a:ext cx="5339275" cy="2781781"/>
        </p:xfrm>
        <a:graphic>
          <a:graphicData uri="http://schemas.openxmlformats.org/drawingml/2006/table">
            <a:tbl>
              <a:tblPr>
                <a:noFill/>
                <a:tableStyleId>{FBB1551B-3859-4678-8D3A-B806A081842A}</a:tableStyleId>
              </a:tblPr>
              <a:tblGrid>
                <a:gridCol w="2240125">
                  <a:extLst>
                    <a:ext uri="{9D8B030D-6E8A-4147-A177-3AD203B41FA5}">
                      <a16:colId xmlns:a16="http://schemas.microsoft.com/office/drawing/2014/main" val="20000"/>
                    </a:ext>
                  </a:extLst>
                </a:gridCol>
                <a:gridCol w="881100">
                  <a:extLst>
                    <a:ext uri="{9D8B030D-6E8A-4147-A177-3AD203B41FA5}">
                      <a16:colId xmlns:a16="http://schemas.microsoft.com/office/drawing/2014/main" val="20001"/>
                    </a:ext>
                  </a:extLst>
                </a:gridCol>
                <a:gridCol w="695650">
                  <a:extLst>
                    <a:ext uri="{9D8B030D-6E8A-4147-A177-3AD203B41FA5}">
                      <a16:colId xmlns:a16="http://schemas.microsoft.com/office/drawing/2014/main" val="20002"/>
                    </a:ext>
                  </a:extLst>
                </a:gridCol>
                <a:gridCol w="862000">
                  <a:extLst>
                    <a:ext uri="{9D8B030D-6E8A-4147-A177-3AD203B41FA5}">
                      <a16:colId xmlns:a16="http://schemas.microsoft.com/office/drawing/2014/main" val="20003"/>
                    </a:ext>
                  </a:extLst>
                </a:gridCol>
                <a:gridCol w="660400">
                  <a:extLst>
                    <a:ext uri="{9D8B030D-6E8A-4147-A177-3AD203B41FA5}">
                      <a16:colId xmlns:a16="http://schemas.microsoft.com/office/drawing/2014/main" val="20004"/>
                    </a:ext>
                  </a:extLst>
                </a:gridCol>
              </a:tblGrid>
              <a:tr h="271125">
                <a:tc>
                  <a:txBody>
                    <a:bodyPr/>
                    <a:lstStyle/>
                    <a:p>
                      <a:pPr marL="0" lvl="0" indent="0" algn="l" rtl="0">
                        <a:spcBef>
                          <a:spcPts val="0"/>
                        </a:spcBef>
                        <a:spcAft>
                          <a:spcPts val="0"/>
                        </a:spcAft>
                        <a:buNone/>
                      </a:pPr>
                      <a:endParaRPr sz="15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FFFFFF"/>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300" b="1">
                          <a:solidFill>
                            <a:schemeClr val="dk1"/>
                          </a:solidFill>
                          <a:latin typeface="Century Gothic"/>
                          <a:ea typeface="Century Gothic"/>
                          <a:cs typeface="Century Gothic"/>
                          <a:sym typeface="Century Gothic"/>
                        </a:rPr>
                        <a:t>Single Cell</a:t>
                      </a:r>
                      <a:endParaRPr sz="1300" b="1">
                        <a:solidFill>
                          <a:schemeClr val="dk1"/>
                        </a:solidFill>
                        <a:latin typeface="Century Gothic"/>
                        <a:ea typeface="Century Gothic"/>
                        <a:cs typeface="Century Gothic"/>
                        <a:sym typeface="Century Gothic"/>
                      </a:endParaRPr>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966"/>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solidFill>
                            <a:schemeClr val="dk1"/>
                          </a:solidFill>
                          <a:latin typeface="Century Gothic"/>
                          <a:ea typeface="Century Gothic"/>
                          <a:cs typeface="Century Gothic"/>
                          <a:sym typeface="Century Gothic"/>
                        </a:rPr>
                        <a:t>9P-5S</a:t>
                      </a:r>
                      <a:endParaRPr sz="1300" b="1">
                        <a:solidFill>
                          <a:schemeClr val="dk1"/>
                        </a:solidFill>
                        <a:latin typeface="Century Gothic"/>
                        <a:ea typeface="Century Gothic"/>
                        <a:cs typeface="Century Gothic"/>
                        <a:sym typeface="Century Gothic"/>
                      </a:endParaRPr>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254650">
                <a:tc>
                  <a:txBody>
                    <a:bodyPr/>
                    <a:lstStyle/>
                    <a:p>
                      <a:pPr marL="0" lvl="0" indent="0" algn="ctr" rtl="0">
                        <a:lnSpc>
                          <a:spcPct val="115000"/>
                        </a:lnSpc>
                        <a:spcBef>
                          <a:spcPts val="0"/>
                        </a:spcBef>
                        <a:spcAft>
                          <a:spcPts val="0"/>
                        </a:spcAft>
                        <a:buNone/>
                      </a:pPr>
                      <a:r>
                        <a:rPr lang="en" sz="1300" b="1">
                          <a:solidFill>
                            <a:schemeClr val="dk1"/>
                          </a:solidFill>
                          <a:latin typeface="Century Gothic"/>
                          <a:ea typeface="Century Gothic"/>
                          <a:cs typeface="Century Gothic"/>
                          <a:sym typeface="Century Gothic"/>
                        </a:rPr>
                        <a:t>Battery Characteristics</a:t>
                      </a:r>
                      <a:endParaRPr sz="1300" b="1">
                        <a:solidFill>
                          <a:schemeClr val="dk1"/>
                        </a:solidFill>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gridSpan="2">
                  <a:txBody>
                    <a:bodyPr/>
                    <a:lstStyle/>
                    <a:p>
                      <a:pPr marL="0" lvl="0" indent="0" algn="ctr" rtl="0">
                        <a:lnSpc>
                          <a:spcPct val="115000"/>
                        </a:lnSpc>
                        <a:spcBef>
                          <a:spcPts val="0"/>
                        </a:spcBef>
                        <a:spcAft>
                          <a:spcPts val="0"/>
                        </a:spcAft>
                        <a:buNone/>
                      </a:pPr>
                      <a:r>
                        <a:rPr lang="en" sz="1300" b="1">
                          <a:solidFill>
                            <a:schemeClr val="dk1"/>
                          </a:solidFill>
                          <a:latin typeface="Century Gothic"/>
                          <a:ea typeface="Century Gothic"/>
                          <a:cs typeface="Century Gothic"/>
                          <a:sym typeface="Century Gothic"/>
                        </a:rPr>
                        <a:t>Value</a:t>
                      </a:r>
                      <a:endParaRPr sz="1300" b="1">
                        <a:solidFill>
                          <a:schemeClr val="dk1"/>
                        </a:solidFill>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966"/>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solidFill>
                            <a:schemeClr val="dk1"/>
                          </a:solidFill>
                          <a:latin typeface="Century Gothic"/>
                          <a:ea typeface="Century Gothic"/>
                          <a:cs typeface="Century Gothic"/>
                          <a:sym typeface="Century Gothic"/>
                        </a:rPr>
                        <a:t>Value</a:t>
                      </a:r>
                      <a:endParaRPr sz="1300" b="1">
                        <a:solidFill>
                          <a:schemeClr val="dk1"/>
                        </a:solidFill>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1"/>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Nominal Voltage</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3.65</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V</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18.25</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V</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Nominal Capacity</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5000</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mAh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45000</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mAh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Usable Capacity</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4500</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mAh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40500</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mAh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Continuous Discharge Rate</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9.60</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A</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86.40</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A</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2925">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Continuous Power Capability</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35.04</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W</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1576.80</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W</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Nominal Total Energy</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18.25</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Wh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821.25</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Wh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Usable Total Energy</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16.43</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Wh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739.13</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Wh</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r h="254650">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Mass</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68</a:t>
                      </a:r>
                      <a:endParaRPr sz="1300">
                        <a:latin typeface="Century Gothic"/>
                        <a:ea typeface="Century Gothic"/>
                        <a:cs typeface="Century Gothic"/>
                        <a:sym typeface="Century Gothic"/>
                      </a:endParaRPr>
                    </a:p>
                  </a:txBody>
                  <a:tcPr marL="28575" marR="28575" marT="19050" marB="19050"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g</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Century Gothic"/>
                          <a:ea typeface="Century Gothic"/>
                          <a:cs typeface="Century Gothic"/>
                          <a:sym typeface="Century Gothic"/>
                        </a:rPr>
                        <a:t>3060</a:t>
                      </a:r>
                      <a:endParaRPr sz="1300">
                        <a:latin typeface="Century Gothic"/>
                        <a:ea typeface="Century Gothic"/>
                        <a:cs typeface="Century Gothic"/>
                        <a:sym typeface="Century Gothic"/>
                      </a:endParaRPr>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Century Gothic"/>
                          <a:ea typeface="Century Gothic"/>
                          <a:cs typeface="Century Gothic"/>
                          <a:sym typeface="Century Gothic"/>
                        </a:rPr>
                        <a:t>g</a:t>
                      </a:r>
                      <a:endParaRPr sz="1300">
                        <a:latin typeface="Century Gothic"/>
                        <a:ea typeface="Century Gothic"/>
                        <a:cs typeface="Century Gothic"/>
                        <a:sym typeface="Century Gothic"/>
                      </a:endParaRPr>
                    </a:p>
                  </a:txBody>
                  <a:tcPr marL="28575" marR="28575" marT="19050" marB="1905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86" name="Google Shape;386;p38"/>
          <p:cNvSpPr txBox="1"/>
          <p:nvPr/>
        </p:nvSpPr>
        <p:spPr>
          <a:xfrm>
            <a:off x="926700" y="4091775"/>
            <a:ext cx="8782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FFC000"/>
                </a:solidFill>
                <a:latin typeface="Century Gothic"/>
                <a:ea typeface="Century Gothic"/>
                <a:cs typeface="Century Gothic"/>
                <a:sym typeface="Century Gothic"/>
              </a:rPr>
              <a:t>Cell Type: </a:t>
            </a:r>
            <a:r>
              <a:rPr lang="en">
                <a:latin typeface="Century Gothic"/>
                <a:ea typeface="Century Gothic"/>
                <a:cs typeface="Century Gothic"/>
                <a:sym typeface="Century Gothic"/>
              </a:rPr>
              <a:t>Lishen 21700 5000mAh 9.6A Battery (LR2170SD)</a:t>
            </a:r>
            <a:endParaRPr>
              <a:latin typeface="Century Gothic"/>
              <a:ea typeface="Century Gothic"/>
              <a:cs typeface="Century Gothic"/>
              <a:sym typeface="Century Gothic"/>
            </a:endParaRPr>
          </a:p>
        </p:txBody>
      </p:sp>
      <p:pic>
        <p:nvPicPr>
          <p:cNvPr id="387" name="Google Shape;387;p38"/>
          <p:cNvPicPr preferRelativeResize="0"/>
          <p:nvPr/>
        </p:nvPicPr>
        <p:blipFill rotWithShape="1">
          <a:blip r:embed="rId4">
            <a:alphaModFix/>
          </a:blip>
          <a:srcRect l="2752" t="3250"/>
          <a:stretch/>
        </p:blipFill>
        <p:spPr>
          <a:xfrm>
            <a:off x="581151" y="976950"/>
            <a:ext cx="3874439" cy="2933150"/>
          </a:xfrm>
          <a:prstGeom prst="rect">
            <a:avLst/>
          </a:prstGeom>
          <a:noFill/>
          <a:ln>
            <a:noFill/>
          </a:ln>
        </p:spPr>
      </p:pic>
      <p:sp>
        <p:nvSpPr>
          <p:cNvPr id="388" name="Google Shape;388;p38"/>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389" name="Google Shape;389;p38"/>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390" name="Google Shape;390;p38"/>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391" name="Google Shape;391;p38"/>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392" name="Google Shape;392;p38"/>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393" name="Google Shape;393;p38"/>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394" name="Google Shape;394;p38"/>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9"/>
          <p:cNvSpPr txBox="1"/>
          <p:nvPr/>
        </p:nvSpPr>
        <p:spPr>
          <a:xfrm>
            <a:off x="593400" y="-2245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Mass Budget</a:t>
            </a:r>
            <a:endParaRPr sz="2300" b="1">
              <a:solidFill>
                <a:schemeClr val="dk1"/>
              </a:solidFill>
              <a:latin typeface="Century Gothic"/>
              <a:ea typeface="Century Gothic"/>
              <a:cs typeface="Century Gothic"/>
              <a:sym typeface="Century Gothic"/>
            </a:endParaRPr>
          </a:p>
        </p:txBody>
      </p:sp>
      <p:pic>
        <p:nvPicPr>
          <p:cNvPr id="400" name="Google Shape;400;p3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401" name="Google Shape;401;p3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02" name="Google Shape;402;p39"/>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15</a:t>
            </a:fld>
            <a:endParaRPr/>
          </a:p>
        </p:txBody>
      </p:sp>
      <p:sp>
        <p:nvSpPr>
          <p:cNvPr id="403" name="Google Shape;403;p39"/>
          <p:cNvSpPr txBox="1"/>
          <p:nvPr/>
        </p:nvSpPr>
        <p:spPr>
          <a:xfrm>
            <a:off x="5045875" y="764625"/>
            <a:ext cx="4800300" cy="3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accent4"/>
                </a:solidFill>
                <a:latin typeface="Century Gothic"/>
                <a:ea typeface="Century Gothic"/>
                <a:cs typeface="Century Gothic"/>
                <a:sym typeface="Century Gothic"/>
              </a:rPr>
              <a:t>3D Printed Resin</a:t>
            </a:r>
            <a:endParaRPr sz="1900" b="1">
              <a:solidFill>
                <a:schemeClr val="accent4"/>
              </a:solidFill>
              <a:latin typeface="Century Gothic"/>
              <a:ea typeface="Century Gothic"/>
              <a:cs typeface="Century Gothic"/>
              <a:sym typeface="Century Gothic"/>
            </a:endParaRPr>
          </a:p>
          <a:p>
            <a:pPr marL="457200" lvl="0"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Used for most structural components</a:t>
            </a:r>
            <a:endParaRPr sz="1700">
              <a:latin typeface="Century Gothic"/>
              <a:ea typeface="Century Gothic"/>
              <a:cs typeface="Century Gothic"/>
              <a:sym typeface="Century Gothic"/>
            </a:endParaRPr>
          </a:p>
          <a:p>
            <a:pPr marL="457200" lvl="0"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High strength and rigid </a:t>
            </a:r>
            <a:endParaRPr sz="1700">
              <a:latin typeface="Century Gothic"/>
              <a:ea typeface="Century Gothic"/>
              <a:cs typeface="Century Gothic"/>
              <a:sym typeface="Century Gothic"/>
            </a:endParaRPr>
          </a:p>
          <a:p>
            <a:pPr marL="0" lvl="0" indent="0" algn="l" rtl="0">
              <a:spcBef>
                <a:spcPts val="0"/>
              </a:spcBef>
              <a:spcAft>
                <a:spcPts val="0"/>
              </a:spcAft>
              <a:buNone/>
            </a:pPr>
            <a:r>
              <a:rPr lang="en" sz="1900" b="1">
                <a:solidFill>
                  <a:schemeClr val="accent4"/>
                </a:solidFill>
                <a:latin typeface="Century Gothic"/>
                <a:ea typeface="Century Gothic"/>
                <a:cs typeface="Century Gothic"/>
                <a:sym typeface="Century Gothic"/>
              </a:rPr>
              <a:t>3D Printed PLA Foam </a:t>
            </a:r>
            <a:endParaRPr sz="1900" b="1">
              <a:solidFill>
                <a:schemeClr val="accent4"/>
              </a:solidFill>
              <a:latin typeface="Century Gothic"/>
              <a:ea typeface="Century Gothic"/>
              <a:cs typeface="Century Gothic"/>
              <a:sym typeface="Century Gothic"/>
            </a:endParaRPr>
          </a:p>
          <a:p>
            <a:pPr marL="457200" lvl="0"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Used for non-structural components to save weight</a:t>
            </a:r>
            <a:endParaRPr sz="1700">
              <a:latin typeface="Century Gothic"/>
              <a:ea typeface="Century Gothic"/>
              <a:cs typeface="Century Gothic"/>
              <a:sym typeface="Century Gothic"/>
            </a:endParaRPr>
          </a:p>
          <a:p>
            <a:pPr marL="0" lvl="0" indent="0" algn="l" rtl="0">
              <a:spcBef>
                <a:spcPts val="0"/>
              </a:spcBef>
              <a:spcAft>
                <a:spcPts val="0"/>
              </a:spcAft>
              <a:buNone/>
            </a:pPr>
            <a:r>
              <a:rPr lang="en" sz="1900" b="1">
                <a:solidFill>
                  <a:schemeClr val="accent4"/>
                </a:solidFill>
                <a:latin typeface="Century Gothic"/>
                <a:ea typeface="Century Gothic"/>
                <a:cs typeface="Century Gothic"/>
                <a:sym typeface="Century Gothic"/>
              </a:rPr>
              <a:t>Proposed Payload </a:t>
            </a:r>
            <a:endParaRPr sz="1900" b="1">
              <a:solidFill>
                <a:schemeClr val="accent4"/>
              </a:solidFill>
              <a:latin typeface="Century Gothic"/>
              <a:ea typeface="Century Gothic"/>
              <a:cs typeface="Century Gothic"/>
              <a:sym typeface="Century Gothic"/>
            </a:endParaRPr>
          </a:p>
          <a:p>
            <a:pPr marL="457200" lvl="0"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LilyGo LORA Radio</a:t>
            </a:r>
            <a:endParaRPr sz="1700">
              <a:latin typeface="Century Gothic"/>
              <a:ea typeface="Century Gothic"/>
              <a:cs typeface="Century Gothic"/>
              <a:sym typeface="Century Gothic"/>
            </a:endParaRPr>
          </a:p>
          <a:p>
            <a:pPr marL="914400" lvl="1"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Allows long range communication without cell towers</a:t>
            </a:r>
            <a:endParaRPr sz="1700">
              <a:latin typeface="Century Gothic"/>
              <a:ea typeface="Century Gothic"/>
              <a:cs typeface="Century Gothic"/>
              <a:sym typeface="Century Gothic"/>
            </a:endParaRPr>
          </a:p>
          <a:p>
            <a:pPr marL="914400" lvl="1"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Lightweight</a:t>
            </a:r>
            <a:endParaRPr sz="1700">
              <a:latin typeface="Century Gothic"/>
              <a:ea typeface="Century Gothic"/>
              <a:cs typeface="Century Gothic"/>
              <a:sym typeface="Century Gothic"/>
            </a:endParaRPr>
          </a:p>
          <a:p>
            <a:pPr marL="914400" lvl="1"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Fits possible mission case for TALON</a:t>
            </a:r>
            <a:endParaRPr sz="1700">
              <a:latin typeface="Century Gothic"/>
              <a:ea typeface="Century Gothic"/>
              <a:cs typeface="Century Gothic"/>
              <a:sym typeface="Century Gothic"/>
            </a:endParaRPr>
          </a:p>
          <a:p>
            <a:pPr marL="914400" lvl="1"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Allows meshing with other LORA radios</a:t>
            </a:r>
            <a:endParaRPr sz="1700">
              <a:latin typeface="Century Gothic"/>
              <a:ea typeface="Century Gothic"/>
              <a:cs typeface="Century Gothic"/>
              <a:sym typeface="Century Gothic"/>
            </a:endParaRPr>
          </a:p>
          <a:p>
            <a:pPr marL="0" lvl="0" indent="0" algn="l" rtl="0">
              <a:spcBef>
                <a:spcPts val="0"/>
              </a:spcBef>
              <a:spcAft>
                <a:spcPts val="0"/>
              </a:spcAft>
              <a:buNone/>
            </a:pPr>
            <a:endParaRPr sz="1500">
              <a:latin typeface="Calibri"/>
              <a:ea typeface="Calibri"/>
              <a:cs typeface="Calibri"/>
              <a:sym typeface="Calibri"/>
            </a:endParaRPr>
          </a:p>
        </p:txBody>
      </p:sp>
      <p:sp>
        <p:nvSpPr>
          <p:cNvPr id="404" name="Google Shape;404;p39"/>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405" name="Google Shape;405;p39"/>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406" name="Google Shape;406;p39"/>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407" name="Google Shape;407;p39"/>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408" name="Google Shape;408;p39"/>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409" name="Google Shape;409;p39"/>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410" name="Google Shape;410;p39"/>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411" name="Google Shape;411;p39"/>
          <p:cNvPicPr preferRelativeResize="0"/>
          <p:nvPr/>
        </p:nvPicPr>
        <p:blipFill rotWithShape="1">
          <a:blip r:embed="rId4">
            <a:alphaModFix/>
          </a:blip>
          <a:srcRect l="38308" t="39052" r="36125" b="12721"/>
          <a:stretch/>
        </p:blipFill>
        <p:spPr>
          <a:xfrm>
            <a:off x="706800" y="734213"/>
            <a:ext cx="3624926" cy="38462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0"/>
          <p:cNvSpPr txBox="1"/>
          <p:nvPr/>
        </p:nvSpPr>
        <p:spPr>
          <a:xfrm>
            <a:off x="819750" y="2269938"/>
            <a:ext cx="8876100" cy="118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Critical Project Elements Driven By Functional Requirements</a:t>
            </a:r>
            <a:endParaRPr sz="2000">
              <a:solidFill>
                <a:srgbClr val="FFD966"/>
              </a:solidFill>
            </a:endParaRPr>
          </a:p>
        </p:txBody>
      </p:sp>
      <p:sp>
        <p:nvSpPr>
          <p:cNvPr id="417" name="Google Shape;417;p40"/>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18" name="Google Shape;418;p40"/>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19" name="Google Shape;419;p40"/>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pic>
        <p:nvPicPr>
          <p:cNvPr id="420" name="Google Shape;420;p40"/>
          <p:cNvPicPr preferRelativeResize="0"/>
          <p:nvPr/>
        </p:nvPicPr>
        <p:blipFill>
          <a:blip r:embed="rId3">
            <a:alphaModFix/>
          </a:blip>
          <a:stretch>
            <a:fillRect/>
          </a:stretch>
        </p:blipFill>
        <p:spPr>
          <a:xfrm>
            <a:off x="0" y="-4"/>
            <a:ext cx="3409975" cy="688800"/>
          </a:xfrm>
          <a:prstGeom prst="rect">
            <a:avLst/>
          </a:prstGeom>
          <a:noFill/>
          <a:ln>
            <a:noFill/>
          </a:ln>
        </p:spPr>
      </p:pic>
      <p:sp>
        <p:nvSpPr>
          <p:cNvPr id="421" name="Google Shape;421;p40"/>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422" name="Google Shape;422;p40"/>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423" name="Google Shape;423;p40"/>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424" name="Google Shape;424;p40"/>
          <p:cNvSpPr/>
          <p:nvPr/>
        </p:nvSpPr>
        <p:spPr>
          <a:xfrm>
            <a:off x="3253200" y="466391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425" name="Google Shape;425;p40"/>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426" name="Google Shape;426;p40"/>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427" name="Google Shape;427;p40"/>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Project Overview - Critical Project Elements</a:t>
            </a:r>
            <a:endParaRPr sz="2300" b="1">
              <a:solidFill>
                <a:schemeClr val="dk1"/>
              </a:solidFill>
              <a:latin typeface="Century Gothic"/>
              <a:ea typeface="Century Gothic"/>
              <a:cs typeface="Century Gothic"/>
              <a:sym typeface="Century Gothic"/>
            </a:endParaRPr>
          </a:p>
        </p:txBody>
      </p:sp>
      <p:pic>
        <p:nvPicPr>
          <p:cNvPr id="433" name="Google Shape;433;p4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434" name="Google Shape;434;p41"/>
          <p:cNvSpPr txBox="1"/>
          <p:nvPr/>
        </p:nvSpPr>
        <p:spPr>
          <a:xfrm>
            <a:off x="609600" y="530800"/>
            <a:ext cx="96153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b="1">
              <a:solidFill>
                <a:srgbClr val="FF0000"/>
              </a:solidFill>
            </a:endParaRPr>
          </a:p>
          <a:p>
            <a:pPr marL="0" lvl="0" indent="0" algn="l" rtl="0">
              <a:spcBef>
                <a:spcPts val="0"/>
              </a:spcBef>
              <a:spcAft>
                <a:spcPts val="0"/>
              </a:spcAft>
              <a:buNone/>
            </a:pPr>
            <a:endParaRPr sz="2200"/>
          </a:p>
          <a:p>
            <a:pPr marL="0" lvl="0" indent="0" algn="l" rtl="0">
              <a:spcBef>
                <a:spcPts val="0"/>
              </a:spcBef>
              <a:spcAft>
                <a:spcPts val="0"/>
              </a:spcAft>
              <a:buNone/>
            </a:pPr>
            <a:endParaRPr sz="2200">
              <a:latin typeface="Calibri"/>
              <a:ea typeface="Calibri"/>
              <a:cs typeface="Calibri"/>
              <a:sym typeface="Calibri"/>
            </a:endParaRPr>
          </a:p>
        </p:txBody>
      </p:sp>
      <p:sp>
        <p:nvSpPr>
          <p:cNvPr id="435" name="Google Shape;435;p41"/>
          <p:cNvSpPr/>
          <p:nvPr/>
        </p:nvSpPr>
        <p:spPr>
          <a:xfrm rot="10800000">
            <a:off x="0" y="592238"/>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36" name="Google Shape;436;p4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17</a:t>
            </a:fld>
            <a:endParaRPr/>
          </a:p>
        </p:txBody>
      </p:sp>
      <p:graphicFrame>
        <p:nvGraphicFramePr>
          <p:cNvPr id="437" name="Google Shape;437;p41"/>
          <p:cNvGraphicFramePr/>
          <p:nvPr/>
        </p:nvGraphicFramePr>
        <p:xfrm>
          <a:off x="576013" y="710439"/>
          <a:ext cx="9363575" cy="4169734"/>
        </p:xfrm>
        <a:graphic>
          <a:graphicData uri="http://schemas.openxmlformats.org/drawingml/2006/table">
            <a:tbl>
              <a:tblPr>
                <a:noFill/>
                <a:tableStyleId>{F11F7B37-8746-44A8-BB93-F1712CF56D35}</a:tableStyleId>
              </a:tblPr>
              <a:tblGrid>
                <a:gridCol w="2107725">
                  <a:extLst>
                    <a:ext uri="{9D8B030D-6E8A-4147-A177-3AD203B41FA5}">
                      <a16:colId xmlns:a16="http://schemas.microsoft.com/office/drawing/2014/main" val="20000"/>
                    </a:ext>
                  </a:extLst>
                </a:gridCol>
                <a:gridCol w="3378675">
                  <a:extLst>
                    <a:ext uri="{9D8B030D-6E8A-4147-A177-3AD203B41FA5}">
                      <a16:colId xmlns:a16="http://schemas.microsoft.com/office/drawing/2014/main" val="20001"/>
                    </a:ext>
                  </a:extLst>
                </a:gridCol>
                <a:gridCol w="2369625">
                  <a:extLst>
                    <a:ext uri="{9D8B030D-6E8A-4147-A177-3AD203B41FA5}">
                      <a16:colId xmlns:a16="http://schemas.microsoft.com/office/drawing/2014/main" val="20002"/>
                    </a:ext>
                  </a:extLst>
                </a:gridCol>
                <a:gridCol w="1507550">
                  <a:extLst>
                    <a:ext uri="{9D8B030D-6E8A-4147-A177-3AD203B41FA5}">
                      <a16:colId xmlns:a16="http://schemas.microsoft.com/office/drawing/2014/main" val="20003"/>
                    </a:ext>
                  </a:extLst>
                </a:gridCol>
              </a:tblGrid>
              <a:tr h="5851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CPE</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Importance to Success</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Functional Requirement</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D966"/>
                    </a:solidFill>
                  </a:tcPr>
                </a:tc>
                <a:extLst>
                  <a:ext uri="{0D108BD9-81ED-4DB2-BD59-A6C34878D82A}">
                    <a16:rowId xmlns:a16="http://schemas.microsoft.com/office/drawing/2014/main" val="10000"/>
                  </a:ext>
                </a:extLst>
              </a:tr>
              <a:tr h="936275">
                <a:tc>
                  <a:txBody>
                    <a:bodyPr/>
                    <a:lstStyle/>
                    <a:p>
                      <a:pPr marL="0" lvl="0" indent="0" algn="ctr" rtl="0">
                        <a:lnSpc>
                          <a:spcPct val="115000"/>
                        </a:lnSpc>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Maximizing endurance through aerodynamics</a:t>
                      </a:r>
                      <a:endParaRPr sz="1300"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Achieve high endurance through comprehensive aerodynamic design and modelling</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Poor aerodynamics directly translates to decreased endurance</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FR1</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803150">
                <a:tc>
                  <a:txBody>
                    <a:bodyPr/>
                    <a:lstStyle/>
                    <a:p>
                      <a:pPr marL="0" lvl="0" indent="0" algn="ctr" rtl="0">
                        <a:lnSpc>
                          <a:spcPct val="115000"/>
                        </a:lnSpc>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Maximizing endurance through electronics and battery configuration</a:t>
                      </a:r>
                      <a:endParaRPr sz="1300" b="1">
                        <a:latin typeface="Century Gothic"/>
                        <a:ea typeface="Century Gothic"/>
                        <a:cs typeface="Century Gothic"/>
                        <a:sym typeface="Century Gothic"/>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Achieve high endurance through efficient battery design and power use</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Poor electronics design greatly decreases endurance</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FR1</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03150">
                <a:tc>
                  <a:txBody>
                    <a:bodyPr/>
                    <a:lstStyle/>
                    <a:p>
                      <a:pPr marL="0" lvl="0" indent="0" algn="ctr" rtl="0">
                        <a:lnSpc>
                          <a:spcPct val="115000"/>
                        </a:lnSpc>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Propulsion system optimization</a:t>
                      </a:r>
                      <a:endParaRPr sz="1300"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Achieve high endurance through propulsion system optimization</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Propulsion is key for climbout and endurance</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FR1 &amp; FR3</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786425">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Structures</a:t>
                      </a:r>
                      <a:endParaRPr sz="1300"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Ensure structural integrity of vehicle through various flight conditions while maintaining light weight and portability</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Structural design is critical for landing survivability and portability but must be lightweight for endurance</a:t>
                      </a:r>
                      <a:endParaRPr sz="1300">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FR2, FR3 &amp; FR4 </a:t>
                      </a:r>
                      <a:endParaRPr b="1">
                        <a:latin typeface="Century Gothic"/>
                        <a:ea typeface="Century Gothic"/>
                        <a:cs typeface="Century Gothic"/>
                        <a:sym typeface="Century Gothic"/>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p:nvPr/>
        </p:nvSpPr>
        <p:spPr>
          <a:xfrm>
            <a:off x="819750" y="2842738"/>
            <a:ext cx="8876100" cy="118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Primary Functional Requirements</a:t>
            </a:r>
            <a:endParaRPr sz="2000">
              <a:solidFill>
                <a:srgbClr val="FFD966"/>
              </a:solidFill>
            </a:endParaRPr>
          </a:p>
        </p:txBody>
      </p:sp>
      <p:sp>
        <p:nvSpPr>
          <p:cNvPr id="443" name="Google Shape;443;p42"/>
          <p:cNvSpPr/>
          <p:nvPr/>
        </p:nvSpPr>
        <p:spPr>
          <a:xfrm>
            <a:off x="776250"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44" name="Google Shape;444;p42"/>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45" name="Google Shape;445;p42"/>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18</a:t>
            </a:fld>
            <a:endParaRPr/>
          </a:p>
        </p:txBody>
      </p:sp>
      <p:pic>
        <p:nvPicPr>
          <p:cNvPr id="446" name="Google Shape;446;p42"/>
          <p:cNvPicPr preferRelativeResize="0"/>
          <p:nvPr/>
        </p:nvPicPr>
        <p:blipFill>
          <a:blip r:embed="rId3">
            <a:alphaModFix/>
          </a:blip>
          <a:stretch>
            <a:fillRect/>
          </a:stretch>
        </p:blipFill>
        <p:spPr>
          <a:xfrm>
            <a:off x="0" y="-4"/>
            <a:ext cx="3409975" cy="688800"/>
          </a:xfrm>
          <a:prstGeom prst="rect">
            <a:avLst/>
          </a:prstGeom>
          <a:noFill/>
          <a:ln>
            <a:noFill/>
          </a:ln>
        </p:spPr>
      </p:pic>
      <p:sp>
        <p:nvSpPr>
          <p:cNvPr id="447" name="Google Shape;447;p42"/>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448" name="Google Shape;448;p42"/>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449" name="Google Shape;449;p42"/>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450" name="Google Shape;450;p42"/>
          <p:cNvSpPr/>
          <p:nvPr/>
        </p:nvSpPr>
        <p:spPr>
          <a:xfrm>
            <a:off x="3253200" y="466391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451" name="Google Shape;451;p42"/>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452" name="Google Shape;452;p42"/>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453" name="Google Shape;453;p42"/>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3"/>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Project Overview - Functional Requirements</a:t>
            </a:r>
            <a:endParaRPr sz="2300" b="1">
              <a:solidFill>
                <a:schemeClr val="dk1"/>
              </a:solidFill>
              <a:latin typeface="Century Gothic"/>
              <a:ea typeface="Century Gothic"/>
              <a:cs typeface="Century Gothic"/>
              <a:sym typeface="Century Gothic"/>
            </a:endParaRPr>
          </a:p>
        </p:txBody>
      </p:sp>
      <p:pic>
        <p:nvPicPr>
          <p:cNvPr id="459" name="Google Shape;459;p4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460" name="Google Shape;460;p43"/>
          <p:cNvSpPr txBox="1"/>
          <p:nvPr/>
        </p:nvSpPr>
        <p:spPr>
          <a:xfrm>
            <a:off x="896675" y="672650"/>
            <a:ext cx="8710500" cy="311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FR1:</a:t>
            </a:r>
            <a:r>
              <a:rPr lang="en" sz="2200" b="1">
                <a:latin typeface="Century Gothic"/>
                <a:ea typeface="Century Gothic"/>
                <a:cs typeface="Century Gothic"/>
                <a:sym typeface="Century Gothic"/>
              </a:rPr>
              <a:t> </a:t>
            </a:r>
            <a:r>
              <a:rPr lang="en" sz="2000">
                <a:latin typeface="Century Gothic"/>
                <a:ea typeface="Century Gothic"/>
                <a:cs typeface="Century Gothic"/>
                <a:sym typeface="Century Gothic"/>
              </a:rPr>
              <a:t>The UAS shall provide a continuous overwatch window of 12 hours through the use of one or more UAVs (i.e. three UAVs each with 4 hours of endurance is acceptable). </a:t>
            </a:r>
            <a:endParaRPr sz="2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FR2:</a:t>
            </a:r>
            <a:r>
              <a:rPr lang="en" sz="2200" b="1">
                <a:latin typeface="Century Gothic"/>
                <a:ea typeface="Century Gothic"/>
                <a:cs typeface="Century Gothic"/>
                <a:sym typeface="Century Gothic"/>
              </a:rPr>
              <a:t> </a:t>
            </a:r>
            <a:r>
              <a:rPr lang="en" sz="2000">
                <a:latin typeface="Century Gothic"/>
                <a:ea typeface="Century Gothic"/>
                <a:cs typeface="Century Gothic"/>
                <a:sym typeface="Century Gothic"/>
              </a:rPr>
              <a:t>UAS (including all UAVs and their supporting equipment) shall be transported, launched, recovered, and operated by a single person to satisfy Requirement 1 under a 10 minute launch window per UAV.</a:t>
            </a:r>
            <a:endParaRPr sz="2000">
              <a:latin typeface="Calibri"/>
              <a:ea typeface="Calibri"/>
              <a:cs typeface="Calibri"/>
              <a:sym typeface="Calibri"/>
            </a:endParaRPr>
          </a:p>
        </p:txBody>
      </p:sp>
      <p:sp>
        <p:nvSpPr>
          <p:cNvPr id="461" name="Google Shape;461;p4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62" name="Google Shape;462;p43"/>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63" name="Google Shape;463;p43"/>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464" name="Google Shape;464;p43"/>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465" name="Google Shape;465;p43"/>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466" name="Google Shape;466;p43"/>
          <p:cNvSpPr/>
          <p:nvPr/>
        </p:nvSpPr>
        <p:spPr>
          <a:xfrm>
            <a:off x="3253200" y="466391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467" name="Google Shape;467;p43"/>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468" name="Google Shape;468;p43"/>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469" name="Google Shape;469;p43"/>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5" name="Google Shape;145;p26"/>
          <p:cNvSpPr txBox="1"/>
          <p:nvPr/>
        </p:nvSpPr>
        <p:spPr>
          <a:xfrm>
            <a:off x="581150" y="0"/>
            <a:ext cx="9934500" cy="592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2300" b="1">
                <a:solidFill>
                  <a:schemeClr val="dk1"/>
                </a:solidFill>
                <a:latin typeface="Century Gothic"/>
                <a:ea typeface="Century Gothic"/>
                <a:cs typeface="Century Gothic"/>
                <a:sym typeface="Century Gothic"/>
              </a:rPr>
              <a:t>Presentation Outline</a:t>
            </a:r>
            <a:endParaRPr sz="1100"/>
          </a:p>
        </p:txBody>
      </p:sp>
      <p:sp>
        <p:nvSpPr>
          <p:cNvPr id="146" name="Google Shape;146;p2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7" name="Google Shape;147;p26"/>
          <p:cNvSpPr txBox="1">
            <a:spLocks noGrp="1"/>
          </p:cNvSpPr>
          <p:nvPr>
            <p:ph type="sldNum" idx="12"/>
          </p:nvPr>
        </p:nvSpPr>
        <p:spPr>
          <a:xfrm>
            <a:off x="7949528" y="4737663"/>
            <a:ext cx="2368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sp>
        <p:nvSpPr>
          <p:cNvPr id="148" name="Google Shape;148;p26"/>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49" name="Google Shape;149;p26"/>
          <p:cNvSpPr/>
          <p:nvPr/>
        </p:nvSpPr>
        <p:spPr>
          <a:xfrm>
            <a:off x="637800" y="4663925"/>
            <a:ext cx="1307700" cy="385500"/>
          </a:xfrm>
          <a:prstGeom prst="homePlate">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50" name="Google Shape;150;p26"/>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51" name="Google Shape;151;p26"/>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52" name="Google Shape;152;p26"/>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53" name="Google Shape;153;p26"/>
          <p:cNvSpPr txBox="1"/>
          <p:nvPr/>
        </p:nvSpPr>
        <p:spPr>
          <a:xfrm>
            <a:off x="637800" y="672650"/>
            <a:ext cx="8959500" cy="3439500"/>
          </a:xfrm>
          <a:prstGeom prst="rect">
            <a:avLst/>
          </a:prstGeom>
          <a:noFill/>
          <a:ln>
            <a:noFill/>
          </a:ln>
        </p:spPr>
        <p:txBody>
          <a:bodyPr spcFirstLastPara="1" wrap="square" lIns="68575" tIns="34275" rIns="68575" bIns="34275" anchor="t" anchorCtr="0">
            <a:noAutofit/>
          </a:bodyPr>
          <a:lstStyle/>
          <a:p>
            <a:pPr marL="457200" marR="0" lvl="0" indent="-355600" algn="l" rtl="0">
              <a:spcBef>
                <a:spcPts val="0"/>
              </a:spcBef>
              <a:spcAft>
                <a:spcPts val="0"/>
              </a:spcAft>
              <a:buClr>
                <a:srgbClr val="000000"/>
              </a:buClr>
              <a:buSzPts val="2000"/>
              <a:buFont typeface="Century Gothic"/>
              <a:buAutoNum type="arabicPeriod"/>
            </a:pPr>
            <a:r>
              <a:rPr lang="en" sz="2200">
                <a:latin typeface="Century Gothic"/>
                <a:ea typeface="Century Gothic"/>
                <a:cs typeface="Century Gothic"/>
                <a:sym typeface="Century Gothic"/>
              </a:rPr>
              <a:t>Overview</a:t>
            </a:r>
            <a:endParaRPr sz="2200">
              <a:solidFill>
                <a:srgbClr val="000000"/>
              </a:solidFill>
              <a:latin typeface="Century Gothic"/>
              <a:ea typeface="Century Gothic"/>
              <a:cs typeface="Century Gothic"/>
              <a:sym typeface="Century Gothic"/>
            </a:endParaRPr>
          </a:p>
          <a:p>
            <a:pPr marL="457200" marR="0" lvl="0" indent="-368300" algn="l" rtl="0">
              <a:spcBef>
                <a:spcPts val="0"/>
              </a:spcBef>
              <a:spcAft>
                <a:spcPts val="0"/>
              </a:spcAft>
              <a:buClr>
                <a:srgbClr val="000000"/>
              </a:buClr>
              <a:buSzPts val="2200"/>
              <a:buFont typeface="Century Gothic"/>
              <a:buAutoNum type="arabicPeriod"/>
            </a:pPr>
            <a:r>
              <a:rPr lang="en" sz="2200">
                <a:latin typeface="Century Gothic"/>
                <a:ea typeface="Century Gothic"/>
                <a:cs typeface="Century Gothic"/>
                <a:sym typeface="Century Gothic"/>
              </a:rPr>
              <a:t>Design Solution</a:t>
            </a:r>
            <a:endParaRPr sz="2200">
              <a:solidFill>
                <a:srgbClr val="000000"/>
              </a:solidFill>
              <a:latin typeface="Century Gothic"/>
              <a:ea typeface="Century Gothic"/>
              <a:cs typeface="Century Gothic"/>
              <a:sym typeface="Century Gothic"/>
            </a:endParaRPr>
          </a:p>
          <a:p>
            <a:pPr marL="457200" lvl="0" indent="-368300" algn="l" rtl="0">
              <a:spcBef>
                <a:spcPts val="0"/>
              </a:spcBef>
              <a:spcAft>
                <a:spcPts val="0"/>
              </a:spcAft>
              <a:buClr>
                <a:srgbClr val="000000"/>
              </a:buClr>
              <a:buSzPts val="2200"/>
              <a:buFont typeface="Century Gothic"/>
              <a:buAutoNum type="arabicPeriod"/>
            </a:pPr>
            <a:r>
              <a:rPr lang="en" sz="2200">
                <a:latin typeface="Century Gothic"/>
                <a:ea typeface="Century Gothic"/>
                <a:cs typeface="Century Gothic"/>
                <a:sym typeface="Century Gothic"/>
              </a:rPr>
              <a:t>Critical Project Elements (</a:t>
            </a:r>
            <a:r>
              <a:rPr lang="en" sz="2200" i="1">
                <a:latin typeface="Century Gothic"/>
                <a:ea typeface="Century Gothic"/>
                <a:cs typeface="Century Gothic"/>
                <a:sym typeface="Century Gothic"/>
              </a:rPr>
              <a:t>CPEs</a:t>
            </a:r>
            <a:r>
              <a:rPr lang="en" sz="2200">
                <a:latin typeface="Century Gothic"/>
                <a:ea typeface="Century Gothic"/>
                <a:cs typeface="Century Gothic"/>
                <a:sym typeface="Century Gothic"/>
              </a:rPr>
              <a:t>)</a:t>
            </a:r>
            <a:endParaRPr sz="2200">
              <a:solidFill>
                <a:srgbClr val="000000"/>
              </a:solidFill>
              <a:latin typeface="Century Gothic"/>
              <a:ea typeface="Century Gothic"/>
              <a:cs typeface="Century Gothic"/>
              <a:sym typeface="Century Gothic"/>
            </a:endParaRPr>
          </a:p>
          <a:p>
            <a:pPr marL="457200" lvl="0" indent="-368300" algn="l" rtl="0">
              <a:spcBef>
                <a:spcPts val="0"/>
              </a:spcBef>
              <a:spcAft>
                <a:spcPts val="0"/>
              </a:spcAft>
              <a:buClr>
                <a:srgbClr val="000000"/>
              </a:buClr>
              <a:buSzPts val="2200"/>
              <a:buFont typeface="Century Gothic"/>
              <a:buAutoNum type="arabicPeriod"/>
            </a:pPr>
            <a:r>
              <a:rPr lang="en" sz="2200">
                <a:latin typeface="Century Gothic"/>
                <a:ea typeface="Century Gothic"/>
                <a:cs typeface="Century Gothic"/>
                <a:sym typeface="Century Gothic"/>
              </a:rPr>
              <a:t>Design Requirements</a:t>
            </a:r>
            <a:endParaRPr sz="2200">
              <a:solidFill>
                <a:srgbClr val="000000"/>
              </a:solidFill>
              <a:latin typeface="Century Gothic"/>
              <a:ea typeface="Century Gothic"/>
              <a:cs typeface="Century Gothic"/>
              <a:sym typeface="Century Gothic"/>
            </a:endParaRPr>
          </a:p>
          <a:p>
            <a:pPr marL="457200" lvl="0" indent="-368300" algn="l" rtl="0">
              <a:spcBef>
                <a:spcPts val="0"/>
              </a:spcBef>
              <a:spcAft>
                <a:spcPts val="0"/>
              </a:spcAft>
              <a:buClr>
                <a:srgbClr val="000000"/>
              </a:buClr>
              <a:buSzPts val="2200"/>
              <a:buFont typeface="Century Gothic"/>
              <a:buAutoNum type="arabicPeriod"/>
            </a:pPr>
            <a:r>
              <a:rPr lang="en" sz="2200">
                <a:latin typeface="Century Gothic"/>
                <a:ea typeface="Century Gothic"/>
                <a:cs typeface="Century Gothic"/>
                <a:sym typeface="Century Gothic"/>
              </a:rPr>
              <a:t>Project Risks</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 sz="2200">
                <a:latin typeface="Century Gothic"/>
                <a:ea typeface="Century Gothic"/>
                <a:cs typeface="Century Gothic"/>
                <a:sym typeface="Century Gothic"/>
              </a:rPr>
              <a:t>Verification and Validation</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 sz="2200">
                <a:latin typeface="Century Gothic"/>
                <a:ea typeface="Century Gothic"/>
                <a:cs typeface="Century Gothic"/>
                <a:sym typeface="Century Gothic"/>
              </a:rPr>
              <a:t>Project Planning</a:t>
            </a:r>
            <a:endParaRPr sz="2200">
              <a:latin typeface="Century Gothic"/>
              <a:ea typeface="Century Gothic"/>
              <a:cs typeface="Century Gothic"/>
              <a:sym typeface="Century Gothic"/>
            </a:endParaRPr>
          </a:p>
          <a:p>
            <a:pPr marL="0" marR="0" lvl="0" indent="0" algn="l" rtl="0">
              <a:spcBef>
                <a:spcPts val="0"/>
              </a:spcBef>
              <a:spcAft>
                <a:spcPts val="0"/>
              </a:spcAft>
              <a:buNone/>
            </a:pPr>
            <a:endParaRPr sz="2000" b="1" i="1">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a:solidFill>
                <a:srgbClr val="000000"/>
              </a:solidFill>
              <a:latin typeface="Century Gothic"/>
              <a:ea typeface="Century Gothic"/>
              <a:cs typeface="Century Gothic"/>
              <a:sym typeface="Century Gothic"/>
            </a:endParaRPr>
          </a:p>
        </p:txBody>
      </p:sp>
      <p:sp>
        <p:nvSpPr>
          <p:cNvPr id="154" name="Google Shape;154;p26"/>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55" name="Google Shape;155;p26"/>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4"/>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Project Overview - Functional Requirements</a:t>
            </a:r>
            <a:endParaRPr sz="2300" b="1">
              <a:solidFill>
                <a:schemeClr val="dk1"/>
              </a:solidFill>
              <a:latin typeface="Century Gothic"/>
              <a:ea typeface="Century Gothic"/>
              <a:cs typeface="Century Gothic"/>
              <a:sym typeface="Century Gothic"/>
            </a:endParaRPr>
          </a:p>
        </p:txBody>
      </p:sp>
      <p:pic>
        <p:nvPicPr>
          <p:cNvPr id="475" name="Google Shape;475;p4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476" name="Google Shape;476;p44"/>
          <p:cNvSpPr txBox="1"/>
          <p:nvPr/>
        </p:nvSpPr>
        <p:spPr>
          <a:xfrm>
            <a:off x="906525" y="672650"/>
            <a:ext cx="8710500" cy="443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FR3:</a:t>
            </a:r>
            <a:r>
              <a:rPr lang="en" sz="2200">
                <a:solidFill>
                  <a:schemeClr val="dk1"/>
                </a:solidFill>
                <a:latin typeface="Century Gothic"/>
                <a:ea typeface="Century Gothic"/>
                <a:cs typeface="Century Gothic"/>
                <a:sym typeface="Century Gothic"/>
              </a:rPr>
              <a:t> </a:t>
            </a:r>
            <a:r>
              <a:rPr lang="en" sz="2000">
                <a:solidFill>
                  <a:schemeClr val="dk1"/>
                </a:solidFill>
                <a:latin typeface="Century Gothic"/>
                <a:ea typeface="Century Gothic"/>
                <a:cs typeface="Century Gothic"/>
                <a:sym typeface="Century Gothic"/>
              </a:rPr>
              <a:t>UAS shall have short takeoff and landing capabilities to deploy in areas with unprepared launch surfaces and obstructed climb windows as specified by the customer.</a:t>
            </a:r>
            <a:endParaRPr sz="20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2200" b="1">
                <a:solidFill>
                  <a:schemeClr val="accent4"/>
                </a:solidFill>
                <a:latin typeface="Century Gothic"/>
                <a:ea typeface="Century Gothic"/>
                <a:cs typeface="Century Gothic"/>
                <a:sym typeface="Century Gothic"/>
              </a:rPr>
              <a:t>FR4:</a:t>
            </a:r>
            <a:r>
              <a:rPr lang="en" sz="2200">
                <a:solidFill>
                  <a:schemeClr val="dk1"/>
                </a:solidFill>
                <a:latin typeface="Century Gothic"/>
                <a:ea typeface="Century Gothic"/>
                <a:cs typeface="Century Gothic"/>
                <a:sym typeface="Century Gothic"/>
              </a:rPr>
              <a:t> </a:t>
            </a:r>
            <a:r>
              <a:rPr lang="en" sz="2000">
                <a:solidFill>
                  <a:schemeClr val="dk1"/>
                </a:solidFill>
                <a:latin typeface="Century Gothic"/>
                <a:ea typeface="Century Gothic"/>
                <a:cs typeface="Century Gothic"/>
                <a:sym typeface="Century Gothic"/>
              </a:rPr>
              <a:t>UAV shall provide a payload bay to house a sensor suite.</a:t>
            </a:r>
            <a:endParaRPr sz="20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2200" b="1" i="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a:solidFill>
                <a:schemeClr val="dk1"/>
              </a:solidFill>
            </a:endParaRPr>
          </a:p>
          <a:p>
            <a:pPr marL="0" lvl="0" indent="0" algn="l" rtl="0">
              <a:spcBef>
                <a:spcPts val="0"/>
              </a:spcBef>
              <a:spcAft>
                <a:spcPts val="0"/>
              </a:spcAft>
              <a:buClr>
                <a:schemeClr val="dk1"/>
              </a:buClr>
              <a:buSzPts val="1100"/>
              <a:buFont typeface="Arial"/>
              <a:buNone/>
            </a:pPr>
            <a:endParaRPr sz="2200">
              <a:solidFill>
                <a:schemeClr val="dk1"/>
              </a:solidFill>
            </a:endParaRPr>
          </a:p>
          <a:p>
            <a:pPr marL="0" lvl="0" indent="0" algn="l" rtl="0">
              <a:spcBef>
                <a:spcPts val="0"/>
              </a:spcBef>
              <a:spcAft>
                <a:spcPts val="0"/>
              </a:spcAft>
              <a:buNone/>
            </a:pPr>
            <a:endParaRPr sz="2200" b="1"/>
          </a:p>
          <a:p>
            <a:pPr marL="0" lvl="0" indent="0" algn="l" rtl="0">
              <a:spcBef>
                <a:spcPts val="0"/>
              </a:spcBef>
              <a:spcAft>
                <a:spcPts val="0"/>
              </a:spcAft>
              <a:buNone/>
            </a:pPr>
            <a:endParaRPr sz="2200"/>
          </a:p>
          <a:p>
            <a:pPr marL="0" lvl="0" indent="0" algn="l" rtl="0">
              <a:spcBef>
                <a:spcPts val="0"/>
              </a:spcBef>
              <a:spcAft>
                <a:spcPts val="0"/>
              </a:spcAft>
              <a:buNone/>
            </a:pPr>
            <a:endParaRPr sz="2200">
              <a:latin typeface="Calibri"/>
              <a:ea typeface="Calibri"/>
              <a:cs typeface="Calibri"/>
              <a:sym typeface="Calibri"/>
            </a:endParaRPr>
          </a:p>
        </p:txBody>
      </p:sp>
      <p:sp>
        <p:nvSpPr>
          <p:cNvPr id="477" name="Google Shape;477;p4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78" name="Google Shape;478;p44"/>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79" name="Google Shape;479;p44"/>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480" name="Google Shape;480;p44"/>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481" name="Google Shape;481;p44"/>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482" name="Google Shape;482;p44"/>
          <p:cNvSpPr/>
          <p:nvPr/>
        </p:nvSpPr>
        <p:spPr>
          <a:xfrm>
            <a:off x="3253200" y="466391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483" name="Google Shape;483;p44"/>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484" name="Google Shape;484;p44"/>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485" name="Google Shape;485;p44"/>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5"/>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Design Requirement Satisfaction</a:t>
            </a:r>
            <a:endParaRPr sz="2000">
              <a:solidFill>
                <a:srgbClr val="FFD966"/>
              </a:solidFill>
            </a:endParaRPr>
          </a:p>
        </p:txBody>
      </p:sp>
      <p:sp>
        <p:nvSpPr>
          <p:cNvPr id="491" name="Google Shape;491;p45"/>
          <p:cNvSpPr/>
          <p:nvPr/>
        </p:nvSpPr>
        <p:spPr>
          <a:xfrm>
            <a:off x="776250"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492" name="Google Shape;492;p45"/>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93" name="Google Shape;493;p45"/>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pic>
        <p:nvPicPr>
          <p:cNvPr id="494" name="Google Shape;494;p45"/>
          <p:cNvPicPr preferRelativeResize="0"/>
          <p:nvPr/>
        </p:nvPicPr>
        <p:blipFill>
          <a:blip r:embed="rId3">
            <a:alphaModFix/>
          </a:blip>
          <a:stretch>
            <a:fillRect/>
          </a:stretch>
        </p:blipFill>
        <p:spPr>
          <a:xfrm>
            <a:off x="0" y="-4"/>
            <a:ext cx="3409975" cy="688800"/>
          </a:xfrm>
          <a:prstGeom prst="rect">
            <a:avLst/>
          </a:prstGeom>
          <a:noFill/>
          <a:ln>
            <a:noFill/>
          </a:ln>
        </p:spPr>
      </p:pic>
      <p:sp>
        <p:nvSpPr>
          <p:cNvPr id="495" name="Google Shape;495;p45"/>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496" name="Google Shape;496;p45"/>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497" name="Google Shape;497;p45"/>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498" name="Google Shape;498;p45"/>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499" name="Google Shape;499;p45"/>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500" name="Google Shape;500;p45"/>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501" name="Google Shape;501;p45"/>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Requirements - Key Drivers of TALON Success</a:t>
            </a:r>
            <a:endParaRPr sz="2300" b="1">
              <a:solidFill>
                <a:schemeClr val="dk1"/>
              </a:solidFill>
              <a:latin typeface="Century Gothic"/>
              <a:ea typeface="Century Gothic"/>
              <a:cs typeface="Century Gothic"/>
              <a:sym typeface="Century Gothic"/>
            </a:endParaRPr>
          </a:p>
        </p:txBody>
      </p:sp>
      <p:pic>
        <p:nvPicPr>
          <p:cNvPr id="507" name="Google Shape;507;p4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508" name="Google Shape;508;p4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509" name="Google Shape;509;p4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510" name="Google Shape;510;p46"/>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511" name="Google Shape;511;p46"/>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512" name="Google Shape;512;p46"/>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513" name="Google Shape;513;p46"/>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514" name="Google Shape;514;p46"/>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515" name="Google Shape;515;p46"/>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516" name="Google Shape;516;p46"/>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grpSp>
        <p:nvGrpSpPr>
          <p:cNvPr id="517" name="Google Shape;517;p46"/>
          <p:cNvGrpSpPr/>
          <p:nvPr/>
        </p:nvGrpSpPr>
        <p:grpSpPr>
          <a:xfrm>
            <a:off x="1687153" y="1532719"/>
            <a:ext cx="6796858" cy="736679"/>
            <a:chOff x="1593000" y="2322568"/>
            <a:chExt cx="5957975" cy="643500"/>
          </a:xfrm>
        </p:grpSpPr>
        <p:sp>
          <p:nvSpPr>
            <p:cNvPr id="518" name="Google Shape;518;p4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flipH="1">
              <a:off x="2283025" y="2322575"/>
              <a:ext cx="1844400"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rot="-5400000">
              <a:off x="3501574" y="1934671"/>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6"/>
            <p:cNvSpPr/>
            <p:nvPr/>
          </p:nvSpPr>
          <p:spPr>
            <a:xfrm>
              <a:off x="2342625" y="2399951"/>
              <a:ext cx="194070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Roboto Medium"/>
                  <a:ea typeface="Roboto Medium"/>
                  <a:cs typeface="Roboto Medium"/>
                  <a:sym typeface="Roboto Medium"/>
                </a:rPr>
                <a:t>Optimized Propulsion</a:t>
              </a:r>
              <a:endParaRPr sz="1600">
                <a:solidFill>
                  <a:schemeClr val="dk1"/>
                </a:solidFill>
                <a:latin typeface="Roboto"/>
                <a:ea typeface="Roboto"/>
                <a:cs typeface="Roboto"/>
                <a:sym typeface="Roboto"/>
              </a:endParaRPr>
            </a:p>
          </p:txBody>
        </p:sp>
        <p:sp>
          <p:nvSpPr>
            <p:cNvPr id="522" name="Google Shape;522;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6"/>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Roboto"/>
                  <a:ea typeface="Roboto"/>
                  <a:cs typeface="Roboto"/>
                  <a:sym typeface="Roboto"/>
                </a:rPr>
                <a:t>2</a:t>
              </a:r>
              <a:endParaRPr sz="2600" b="1">
                <a:solidFill>
                  <a:schemeClr val="dk1"/>
                </a:solidFill>
                <a:latin typeface="Roboto"/>
                <a:ea typeface="Roboto"/>
                <a:cs typeface="Roboto"/>
                <a:sym typeface="Roboto"/>
              </a:endParaRPr>
            </a:p>
          </p:txBody>
        </p:sp>
        <p:sp>
          <p:nvSpPr>
            <p:cNvPr id="524" name="Google Shape;524;p4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Optimized propeller &amp; motor combination for low amperage draw</a:t>
              </a:r>
              <a:endParaRPr sz="1500">
                <a:solidFill>
                  <a:schemeClr val="dk1"/>
                </a:solidFill>
                <a:latin typeface="Roboto"/>
                <a:ea typeface="Roboto"/>
                <a:cs typeface="Roboto"/>
                <a:sym typeface="Roboto"/>
              </a:endParaRPr>
            </a:p>
          </p:txBody>
        </p:sp>
      </p:grpSp>
      <p:grpSp>
        <p:nvGrpSpPr>
          <p:cNvPr id="525" name="Google Shape;525;p46"/>
          <p:cNvGrpSpPr/>
          <p:nvPr/>
        </p:nvGrpSpPr>
        <p:grpSpPr>
          <a:xfrm>
            <a:off x="1687154" y="2347708"/>
            <a:ext cx="6796858" cy="692213"/>
            <a:chOff x="1593000" y="2322568"/>
            <a:chExt cx="5957975" cy="643500"/>
          </a:xfrm>
        </p:grpSpPr>
        <p:sp>
          <p:nvSpPr>
            <p:cNvPr id="526" name="Google Shape;526;p4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6"/>
            <p:cNvSpPr/>
            <p:nvPr/>
          </p:nvSpPr>
          <p:spPr>
            <a:xfrm flipH="1">
              <a:off x="2283025" y="2322575"/>
              <a:ext cx="1844400"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6"/>
            <p:cNvSpPr/>
            <p:nvPr/>
          </p:nvSpPr>
          <p:spPr>
            <a:xfrm rot="-5400000">
              <a:off x="3501574" y="1934671"/>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6"/>
            <p:cNvSpPr/>
            <p:nvPr/>
          </p:nvSpPr>
          <p:spPr>
            <a:xfrm>
              <a:off x="2342625" y="2399951"/>
              <a:ext cx="194070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Roboto Medium"/>
                  <a:ea typeface="Roboto Medium"/>
                  <a:cs typeface="Roboto Medium"/>
                  <a:sym typeface="Roboto Medium"/>
                </a:rPr>
                <a:t>Efficient Electronics</a:t>
              </a:r>
              <a:endParaRPr sz="2000">
                <a:solidFill>
                  <a:schemeClr val="dk1"/>
                </a:solidFill>
                <a:latin typeface="Roboto"/>
                <a:ea typeface="Roboto"/>
                <a:cs typeface="Roboto"/>
                <a:sym typeface="Roboto"/>
              </a:endParaRPr>
            </a:p>
          </p:txBody>
        </p:sp>
        <p:sp>
          <p:nvSpPr>
            <p:cNvPr id="530" name="Google Shape;530;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6"/>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Roboto"/>
                  <a:ea typeface="Roboto"/>
                  <a:cs typeface="Roboto"/>
                  <a:sym typeface="Roboto"/>
                </a:rPr>
                <a:t>3</a:t>
              </a:r>
              <a:endParaRPr sz="2600" b="1">
                <a:solidFill>
                  <a:schemeClr val="dk1"/>
                </a:solidFill>
                <a:latin typeface="Roboto"/>
                <a:ea typeface="Roboto"/>
                <a:cs typeface="Roboto"/>
                <a:sym typeface="Roboto"/>
              </a:endParaRPr>
            </a:p>
          </p:txBody>
        </p:sp>
        <p:sp>
          <p:nvSpPr>
            <p:cNvPr id="532" name="Google Shape;532;p4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Smart ESC</a:t>
              </a:r>
              <a:endParaRPr>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Appropriately sized servos</a:t>
              </a:r>
              <a:endParaRPr>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Capable of Phase B integration </a:t>
              </a:r>
              <a:endParaRPr>
                <a:solidFill>
                  <a:schemeClr val="dk1"/>
                </a:solidFill>
                <a:latin typeface="Roboto"/>
                <a:ea typeface="Roboto"/>
                <a:cs typeface="Roboto"/>
                <a:sym typeface="Roboto"/>
              </a:endParaRPr>
            </a:p>
          </p:txBody>
        </p:sp>
      </p:grpSp>
      <p:grpSp>
        <p:nvGrpSpPr>
          <p:cNvPr id="533" name="Google Shape;533;p46"/>
          <p:cNvGrpSpPr/>
          <p:nvPr/>
        </p:nvGrpSpPr>
        <p:grpSpPr>
          <a:xfrm>
            <a:off x="1687154" y="3118725"/>
            <a:ext cx="6796858" cy="692213"/>
            <a:chOff x="1593000" y="2322568"/>
            <a:chExt cx="5957975" cy="643500"/>
          </a:xfrm>
        </p:grpSpPr>
        <p:sp>
          <p:nvSpPr>
            <p:cNvPr id="534" name="Google Shape;534;p4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6"/>
            <p:cNvSpPr/>
            <p:nvPr/>
          </p:nvSpPr>
          <p:spPr>
            <a:xfrm flipH="1">
              <a:off x="2283025" y="2322575"/>
              <a:ext cx="1844400"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6"/>
            <p:cNvSpPr/>
            <p:nvPr/>
          </p:nvSpPr>
          <p:spPr>
            <a:xfrm rot="-5400000">
              <a:off x="3501574" y="1934671"/>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6"/>
            <p:cNvSpPr/>
            <p:nvPr/>
          </p:nvSpPr>
          <p:spPr>
            <a:xfrm>
              <a:off x="2342625" y="2399951"/>
              <a:ext cx="194070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Roboto Medium"/>
                  <a:ea typeface="Roboto Medium"/>
                  <a:cs typeface="Roboto Medium"/>
                  <a:sym typeface="Roboto Medium"/>
                </a:rPr>
                <a:t>High Capacity Battery</a:t>
              </a:r>
              <a:endParaRPr sz="1600">
                <a:solidFill>
                  <a:schemeClr val="dk1"/>
                </a:solidFill>
                <a:latin typeface="Roboto"/>
                <a:ea typeface="Roboto"/>
                <a:cs typeface="Roboto"/>
                <a:sym typeface="Roboto"/>
              </a:endParaRPr>
            </a:p>
          </p:txBody>
        </p:sp>
        <p:sp>
          <p:nvSpPr>
            <p:cNvPr id="538" name="Google Shape;538;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6"/>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Roboto"/>
                  <a:ea typeface="Roboto"/>
                  <a:cs typeface="Roboto"/>
                  <a:sym typeface="Roboto"/>
                </a:rPr>
                <a:t>4</a:t>
              </a:r>
              <a:endParaRPr sz="2600" b="1">
                <a:solidFill>
                  <a:schemeClr val="dk1"/>
                </a:solidFill>
                <a:latin typeface="Roboto"/>
                <a:ea typeface="Roboto"/>
                <a:cs typeface="Roboto"/>
                <a:sym typeface="Roboto"/>
              </a:endParaRPr>
            </a:p>
          </p:txBody>
        </p:sp>
        <p:sp>
          <p:nvSpPr>
            <p:cNvPr id="540" name="Google Shape;540;p4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Maximized energy density per overall battery weight</a:t>
              </a:r>
              <a:endParaRPr>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Custom 5S configuration</a:t>
              </a:r>
              <a:endParaRPr>
                <a:solidFill>
                  <a:schemeClr val="dk1"/>
                </a:solidFill>
                <a:latin typeface="Roboto"/>
                <a:ea typeface="Roboto"/>
                <a:cs typeface="Roboto"/>
                <a:sym typeface="Roboto"/>
              </a:endParaRPr>
            </a:p>
          </p:txBody>
        </p:sp>
      </p:grpSp>
      <p:grpSp>
        <p:nvGrpSpPr>
          <p:cNvPr id="541" name="Google Shape;541;p46"/>
          <p:cNvGrpSpPr/>
          <p:nvPr/>
        </p:nvGrpSpPr>
        <p:grpSpPr>
          <a:xfrm>
            <a:off x="1687154" y="3892866"/>
            <a:ext cx="6796858" cy="692213"/>
            <a:chOff x="1593000" y="2322568"/>
            <a:chExt cx="5957975" cy="643500"/>
          </a:xfrm>
        </p:grpSpPr>
        <p:sp>
          <p:nvSpPr>
            <p:cNvPr id="542" name="Google Shape;542;p4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6"/>
            <p:cNvSpPr/>
            <p:nvPr/>
          </p:nvSpPr>
          <p:spPr>
            <a:xfrm flipH="1">
              <a:off x="2283025" y="2322575"/>
              <a:ext cx="1844400"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6"/>
            <p:cNvSpPr/>
            <p:nvPr/>
          </p:nvSpPr>
          <p:spPr>
            <a:xfrm rot="-5400000">
              <a:off x="3501574" y="1934671"/>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6"/>
            <p:cNvSpPr/>
            <p:nvPr/>
          </p:nvSpPr>
          <p:spPr>
            <a:xfrm>
              <a:off x="2342625" y="2399951"/>
              <a:ext cx="194070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Roboto Medium"/>
                  <a:ea typeface="Roboto Medium"/>
                  <a:cs typeface="Roboto Medium"/>
                  <a:sym typeface="Roboto Medium"/>
                </a:rPr>
                <a:t>Strong &amp; Lightweight Materials</a:t>
              </a:r>
              <a:endParaRPr sz="1600">
                <a:solidFill>
                  <a:schemeClr val="dk1"/>
                </a:solidFill>
                <a:latin typeface="Roboto"/>
                <a:ea typeface="Roboto"/>
                <a:cs typeface="Roboto"/>
                <a:sym typeface="Roboto"/>
              </a:endParaRPr>
            </a:p>
          </p:txBody>
        </p:sp>
        <p:sp>
          <p:nvSpPr>
            <p:cNvPr id="546" name="Google Shape;546;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chemeClr val="dk1"/>
                  </a:solidFill>
                  <a:latin typeface="Roboto"/>
                  <a:ea typeface="Roboto"/>
                  <a:cs typeface="Roboto"/>
                  <a:sym typeface="Roboto"/>
                </a:rPr>
                <a:t>   5</a:t>
              </a:r>
              <a:endParaRPr sz="2600" b="1">
                <a:solidFill>
                  <a:schemeClr val="dk1"/>
                </a:solidFill>
                <a:latin typeface="Roboto"/>
                <a:ea typeface="Roboto"/>
                <a:cs typeface="Roboto"/>
                <a:sym typeface="Roboto"/>
              </a:endParaRPr>
            </a:p>
          </p:txBody>
        </p:sp>
        <p:sp>
          <p:nvSpPr>
            <p:cNvPr id="548" name="Google Shape;548;p46"/>
            <p:cNvSpPr/>
            <p:nvPr/>
          </p:nvSpPr>
          <p:spPr>
            <a:xfrm>
              <a:off x="4387855" y="2511302"/>
              <a:ext cx="2971200" cy="4536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Utilize a composite/hybrid wing design to maximize strength and minimize weight </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000">
                <a:solidFill>
                  <a:schemeClr val="dk1"/>
                </a:solidFill>
                <a:latin typeface="Roboto"/>
                <a:ea typeface="Roboto"/>
                <a:cs typeface="Roboto"/>
                <a:sym typeface="Roboto"/>
              </a:endParaRPr>
            </a:p>
          </p:txBody>
        </p:sp>
      </p:grpSp>
      <p:grpSp>
        <p:nvGrpSpPr>
          <p:cNvPr id="549" name="Google Shape;549;p46"/>
          <p:cNvGrpSpPr/>
          <p:nvPr/>
        </p:nvGrpSpPr>
        <p:grpSpPr>
          <a:xfrm>
            <a:off x="1687153" y="728982"/>
            <a:ext cx="6796858" cy="736679"/>
            <a:chOff x="1593000" y="2322568"/>
            <a:chExt cx="5957975" cy="643500"/>
          </a:xfrm>
        </p:grpSpPr>
        <p:sp>
          <p:nvSpPr>
            <p:cNvPr id="550" name="Google Shape;550;p4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flipH="1">
              <a:off x="2283025" y="2322575"/>
              <a:ext cx="1844400"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rot="-5400000">
              <a:off x="3501574" y="1934671"/>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2342625" y="2399951"/>
              <a:ext cx="194070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Roboto Medium"/>
                  <a:ea typeface="Roboto Medium"/>
                  <a:cs typeface="Roboto Medium"/>
                  <a:sym typeface="Roboto Medium"/>
                </a:rPr>
                <a:t>Highly Efficient Wings</a:t>
              </a:r>
              <a:endParaRPr sz="1600">
                <a:solidFill>
                  <a:schemeClr val="dk1"/>
                </a:solidFill>
                <a:latin typeface="Roboto"/>
                <a:ea typeface="Roboto"/>
                <a:cs typeface="Roboto"/>
                <a:sym typeface="Roboto"/>
              </a:endParaRPr>
            </a:p>
          </p:txBody>
        </p:sp>
        <p:sp>
          <p:nvSpPr>
            <p:cNvPr id="554" name="Google Shape;554;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Roboto"/>
                  <a:ea typeface="Roboto"/>
                  <a:cs typeface="Roboto"/>
                  <a:sym typeface="Roboto"/>
                </a:rPr>
                <a:t>1</a:t>
              </a:r>
              <a:endParaRPr sz="2600" b="1">
                <a:solidFill>
                  <a:schemeClr val="dk1"/>
                </a:solidFill>
                <a:latin typeface="Roboto"/>
                <a:ea typeface="Roboto"/>
                <a:cs typeface="Roboto"/>
                <a:sym typeface="Roboto"/>
              </a:endParaRPr>
            </a:p>
          </p:txBody>
        </p:sp>
        <p:sp>
          <p:nvSpPr>
            <p:cNvPr id="556" name="Google Shape;556;p4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High AR</a:t>
              </a:r>
              <a:endParaRPr>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Taper</a:t>
              </a:r>
              <a:endParaRPr>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Aerodynamic twist </a:t>
              </a:r>
              <a:endParaRPr>
                <a:solidFill>
                  <a:schemeClr val="dk1"/>
                </a:solidFill>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7"/>
          <p:cNvSpPr txBox="1"/>
          <p:nvPr/>
        </p:nvSpPr>
        <p:spPr>
          <a:xfrm>
            <a:off x="929850" y="2894300"/>
            <a:ext cx="86559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F1C232"/>
                </a:solidFill>
                <a:latin typeface="Century Gothic"/>
                <a:ea typeface="Century Gothic"/>
                <a:cs typeface="Century Gothic"/>
                <a:sym typeface="Century Gothic"/>
              </a:rPr>
              <a:t>FR1</a:t>
            </a:r>
            <a:r>
              <a:rPr lang="en" sz="3000" b="1">
                <a:solidFill>
                  <a:schemeClr val="dk1"/>
                </a:solidFill>
                <a:latin typeface="Century Gothic"/>
                <a:ea typeface="Century Gothic"/>
                <a:cs typeface="Century Gothic"/>
                <a:sym typeface="Century Gothic"/>
              </a:rPr>
              <a:t> Endurance through Aerodynamics </a:t>
            </a:r>
            <a:endParaRPr sz="2000">
              <a:solidFill>
                <a:srgbClr val="FFD966"/>
              </a:solidFill>
            </a:endParaRPr>
          </a:p>
        </p:txBody>
      </p:sp>
      <p:sp>
        <p:nvSpPr>
          <p:cNvPr id="562" name="Google Shape;562;p47"/>
          <p:cNvSpPr/>
          <p:nvPr/>
        </p:nvSpPr>
        <p:spPr>
          <a:xfrm>
            <a:off x="776250" y="3421347"/>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563" name="Google Shape;563;p47"/>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564" name="Google Shape;564;p47"/>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pic>
        <p:nvPicPr>
          <p:cNvPr id="565" name="Google Shape;565;p47"/>
          <p:cNvPicPr preferRelativeResize="0"/>
          <p:nvPr/>
        </p:nvPicPr>
        <p:blipFill>
          <a:blip r:embed="rId3">
            <a:alphaModFix/>
          </a:blip>
          <a:stretch>
            <a:fillRect/>
          </a:stretch>
        </p:blipFill>
        <p:spPr>
          <a:xfrm>
            <a:off x="0" y="-4"/>
            <a:ext cx="3409975" cy="688800"/>
          </a:xfrm>
          <a:prstGeom prst="rect">
            <a:avLst/>
          </a:prstGeom>
          <a:noFill/>
          <a:ln>
            <a:noFill/>
          </a:ln>
        </p:spPr>
      </p:pic>
      <p:sp>
        <p:nvSpPr>
          <p:cNvPr id="566" name="Google Shape;566;p47"/>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567" name="Google Shape;567;p47"/>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568" name="Google Shape;568;p47"/>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569" name="Google Shape;569;p47"/>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570" name="Google Shape;570;p47"/>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571" name="Google Shape;571;p47"/>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572" name="Google Shape;572;p47"/>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48"/>
          <p:cNvPicPr preferRelativeResize="0"/>
          <p:nvPr/>
        </p:nvPicPr>
        <p:blipFill>
          <a:blip r:embed="rId3">
            <a:alphaModFix/>
          </a:blip>
          <a:stretch>
            <a:fillRect/>
          </a:stretch>
        </p:blipFill>
        <p:spPr>
          <a:xfrm>
            <a:off x="4533488" y="1184149"/>
            <a:ext cx="1494200" cy="453650"/>
          </a:xfrm>
          <a:prstGeom prst="rect">
            <a:avLst/>
          </a:prstGeom>
          <a:noFill/>
          <a:ln>
            <a:noFill/>
          </a:ln>
        </p:spPr>
      </p:pic>
      <p:pic>
        <p:nvPicPr>
          <p:cNvPr id="578" name="Google Shape;578;p48"/>
          <p:cNvPicPr preferRelativeResize="0"/>
          <p:nvPr/>
        </p:nvPicPr>
        <p:blipFill>
          <a:blip r:embed="rId4">
            <a:alphaModFix/>
          </a:blip>
          <a:stretch>
            <a:fillRect/>
          </a:stretch>
        </p:blipFill>
        <p:spPr>
          <a:xfrm>
            <a:off x="609600" y="1110648"/>
            <a:ext cx="2924401" cy="600659"/>
          </a:xfrm>
          <a:prstGeom prst="rect">
            <a:avLst/>
          </a:prstGeom>
          <a:noFill/>
          <a:ln>
            <a:noFill/>
          </a:ln>
        </p:spPr>
      </p:pic>
      <p:sp>
        <p:nvSpPr>
          <p:cNvPr id="579" name="Google Shape;579;p48"/>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Aerodynamics</a:t>
            </a:r>
            <a:endParaRPr sz="2300" b="1">
              <a:solidFill>
                <a:schemeClr val="dk1"/>
              </a:solidFill>
              <a:latin typeface="Century Gothic"/>
              <a:ea typeface="Century Gothic"/>
              <a:cs typeface="Century Gothic"/>
              <a:sym typeface="Century Gothic"/>
            </a:endParaRPr>
          </a:p>
        </p:txBody>
      </p:sp>
      <p:pic>
        <p:nvPicPr>
          <p:cNvPr id="580" name="Google Shape;580;p48"/>
          <p:cNvPicPr preferRelativeResize="0"/>
          <p:nvPr/>
        </p:nvPicPr>
        <p:blipFill rotWithShape="1">
          <a:blip r:embed="rId5">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581" name="Google Shape;581;p48"/>
          <p:cNvSpPr txBox="1"/>
          <p:nvPr/>
        </p:nvSpPr>
        <p:spPr>
          <a:xfrm>
            <a:off x="609600" y="661813"/>
            <a:ext cx="5684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Endurance of Propeller Driven Aircraft</a:t>
            </a:r>
            <a:endParaRPr sz="2400">
              <a:latin typeface="Calibri"/>
              <a:ea typeface="Calibri"/>
              <a:cs typeface="Calibri"/>
              <a:sym typeface="Calibri"/>
            </a:endParaRPr>
          </a:p>
        </p:txBody>
      </p:sp>
      <p:sp>
        <p:nvSpPr>
          <p:cNvPr id="582" name="Google Shape;582;p4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583" name="Google Shape;583;p48"/>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584" name="Google Shape;584;p48"/>
          <p:cNvSpPr txBox="1"/>
          <p:nvPr/>
        </p:nvSpPr>
        <p:spPr>
          <a:xfrm>
            <a:off x="609600" y="1787038"/>
            <a:ext cx="53898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4"/>
                </a:solidFill>
                <a:latin typeface="Century Gothic"/>
                <a:ea typeface="Century Gothic"/>
                <a:cs typeface="Century Gothic"/>
                <a:sym typeface="Century Gothic"/>
              </a:rPr>
              <a:t>Goals:</a:t>
            </a:r>
            <a:r>
              <a:rPr lang="en" sz="1500" b="1">
                <a:latin typeface="Century Gothic"/>
                <a:ea typeface="Century Gothic"/>
                <a:cs typeface="Century Gothic"/>
                <a:sym typeface="Century Gothic"/>
              </a:rPr>
              <a:t> </a:t>
            </a:r>
            <a:endParaRPr sz="1500" b="1">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Design Highly Efficient Aerodynamic Bodies </a:t>
            </a:r>
            <a:endParaRPr sz="1500">
              <a:latin typeface="Century Gothic"/>
              <a:ea typeface="Century Gothic"/>
              <a:cs typeface="Century Gothic"/>
              <a:sym typeface="Century Gothic"/>
            </a:endParaRPr>
          </a:p>
          <a:p>
            <a:pPr marL="0" lvl="0" indent="0" algn="l" rtl="0">
              <a:spcBef>
                <a:spcPts val="0"/>
              </a:spcBef>
              <a:spcAft>
                <a:spcPts val="0"/>
              </a:spcAft>
              <a:buNone/>
            </a:pPr>
            <a:endParaRPr sz="1500">
              <a:latin typeface="Century Gothic"/>
              <a:ea typeface="Century Gothic"/>
              <a:cs typeface="Century Gothic"/>
              <a:sym typeface="Century Gothic"/>
            </a:endParaRPr>
          </a:p>
          <a:p>
            <a:pPr marL="0" lvl="0" indent="0" algn="l" rtl="0">
              <a:spcBef>
                <a:spcPts val="0"/>
              </a:spcBef>
              <a:spcAft>
                <a:spcPts val="0"/>
              </a:spcAft>
              <a:buNone/>
            </a:pPr>
            <a:r>
              <a:rPr lang="en" sz="1500" b="1">
                <a:solidFill>
                  <a:schemeClr val="accent4"/>
                </a:solidFill>
                <a:latin typeface="Century Gothic"/>
                <a:ea typeface="Century Gothic"/>
                <a:cs typeface="Century Gothic"/>
                <a:sym typeface="Century Gothic"/>
              </a:rPr>
              <a:t>Assumptions:</a:t>
            </a:r>
            <a:endParaRPr sz="15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Steady Unaccelerated Flight</a:t>
            </a:r>
            <a:endParaRPr sz="1500">
              <a:latin typeface="Century Gothic"/>
              <a:ea typeface="Century Gothic"/>
              <a:cs typeface="Century Gothic"/>
              <a:sym typeface="Century Gothic"/>
            </a:endParaRPr>
          </a:p>
          <a:p>
            <a:pPr marL="0" lvl="0" indent="0" algn="l" rtl="0">
              <a:spcBef>
                <a:spcPts val="0"/>
              </a:spcBef>
              <a:spcAft>
                <a:spcPts val="0"/>
              </a:spcAft>
              <a:buNone/>
            </a:pPr>
            <a:endParaRPr sz="15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sz="1500" b="1">
                <a:solidFill>
                  <a:schemeClr val="accent4"/>
                </a:solidFill>
                <a:latin typeface="Century Gothic"/>
                <a:ea typeface="Century Gothic"/>
                <a:cs typeface="Century Gothic"/>
                <a:sym typeface="Century Gothic"/>
              </a:rPr>
              <a:t>Limitations:</a:t>
            </a:r>
            <a:endParaRPr sz="15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Ignores Propulsion System &amp; Propeller Efficiency</a:t>
            </a:r>
            <a:endParaRPr sz="1500">
              <a:latin typeface="Century Gothic"/>
              <a:ea typeface="Century Gothic"/>
              <a:cs typeface="Century Gothic"/>
              <a:sym typeface="Century Gothic"/>
            </a:endParaRPr>
          </a:p>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p:txBody>
      </p:sp>
      <p:grpSp>
        <p:nvGrpSpPr>
          <p:cNvPr id="585" name="Google Shape;585;p48"/>
          <p:cNvGrpSpPr/>
          <p:nvPr/>
        </p:nvGrpSpPr>
        <p:grpSpPr>
          <a:xfrm>
            <a:off x="2291250" y="4110075"/>
            <a:ext cx="5933100" cy="400200"/>
            <a:chOff x="2291250" y="4110075"/>
            <a:chExt cx="5933100" cy="400200"/>
          </a:xfrm>
        </p:grpSpPr>
        <p:sp>
          <p:nvSpPr>
            <p:cNvPr id="586" name="Google Shape;586;p48"/>
            <p:cNvSpPr txBox="1"/>
            <p:nvPr/>
          </p:nvSpPr>
          <p:spPr>
            <a:xfrm>
              <a:off x="2291250" y="4110075"/>
              <a:ext cx="593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entury Gothic"/>
                  <a:ea typeface="Century Gothic"/>
                  <a:cs typeface="Century Gothic"/>
                  <a:sym typeface="Century Gothic"/>
                </a:rPr>
                <a:t>Maximize C</a:t>
              </a:r>
              <a:r>
                <a:rPr lang="en" b="1" baseline="-25000">
                  <a:latin typeface="Century Gothic"/>
                  <a:ea typeface="Century Gothic"/>
                  <a:cs typeface="Century Gothic"/>
                  <a:sym typeface="Century Gothic"/>
                </a:rPr>
                <a:t>L</a:t>
              </a:r>
              <a:r>
                <a:rPr lang="en" b="1" baseline="30000">
                  <a:latin typeface="Century Gothic"/>
                  <a:ea typeface="Century Gothic"/>
                  <a:cs typeface="Century Gothic"/>
                  <a:sym typeface="Century Gothic"/>
                </a:rPr>
                <a:t>3/2</a:t>
              </a:r>
              <a:r>
                <a:rPr lang="en" b="1">
                  <a:latin typeface="Century Gothic"/>
                  <a:ea typeface="Century Gothic"/>
                  <a:cs typeface="Century Gothic"/>
                  <a:sym typeface="Century Gothic"/>
                </a:rPr>
                <a:t>/C</a:t>
              </a:r>
              <a:r>
                <a:rPr lang="en" b="1" baseline="-25000">
                  <a:latin typeface="Century Gothic"/>
                  <a:ea typeface="Century Gothic"/>
                  <a:cs typeface="Century Gothic"/>
                  <a:sym typeface="Century Gothic"/>
                </a:rPr>
                <a:t>D</a:t>
              </a:r>
              <a:r>
                <a:rPr lang="en" b="1">
                  <a:latin typeface="Century Gothic"/>
                  <a:ea typeface="Century Gothic"/>
                  <a:cs typeface="Century Gothic"/>
                  <a:sym typeface="Century Gothic"/>
                </a:rPr>
                <a:t> to Meet </a:t>
              </a:r>
              <a:r>
                <a:rPr lang="en" b="1">
                  <a:solidFill>
                    <a:srgbClr val="F1C232"/>
                  </a:solidFill>
                  <a:latin typeface="Century Gothic"/>
                  <a:ea typeface="Century Gothic"/>
                  <a:cs typeface="Century Gothic"/>
                  <a:sym typeface="Century Gothic"/>
                </a:rPr>
                <a:t>FR1 </a:t>
              </a:r>
              <a:r>
                <a:rPr lang="en" b="1">
                  <a:solidFill>
                    <a:schemeClr val="dk1"/>
                  </a:solidFill>
                  <a:latin typeface="Century Gothic"/>
                  <a:ea typeface="Century Gothic"/>
                  <a:cs typeface="Century Gothic"/>
                  <a:sym typeface="Century Gothic"/>
                </a:rPr>
                <a:t>(Cruise) and L/D </a:t>
              </a:r>
              <a:r>
                <a:rPr lang="en" b="1">
                  <a:solidFill>
                    <a:srgbClr val="F1C232"/>
                  </a:solidFill>
                  <a:latin typeface="Century Gothic"/>
                  <a:ea typeface="Century Gothic"/>
                  <a:cs typeface="Century Gothic"/>
                  <a:sym typeface="Century Gothic"/>
                </a:rPr>
                <a:t>FR3 </a:t>
              </a:r>
              <a:r>
                <a:rPr lang="en" b="1">
                  <a:solidFill>
                    <a:schemeClr val="dk1"/>
                  </a:solidFill>
                  <a:latin typeface="Century Gothic"/>
                  <a:ea typeface="Century Gothic"/>
                  <a:cs typeface="Century Gothic"/>
                  <a:sym typeface="Century Gothic"/>
                </a:rPr>
                <a:t>(Climbout)</a:t>
              </a:r>
              <a:r>
                <a:rPr lang="en" b="1">
                  <a:solidFill>
                    <a:srgbClr val="F1C232"/>
                  </a:solidFill>
                  <a:latin typeface="Century Gothic"/>
                  <a:ea typeface="Century Gothic"/>
                  <a:cs typeface="Century Gothic"/>
                  <a:sym typeface="Century Gothic"/>
                </a:rPr>
                <a:t> </a:t>
              </a:r>
              <a:endParaRPr b="1">
                <a:solidFill>
                  <a:schemeClr val="dk1"/>
                </a:solidFill>
                <a:latin typeface="Century Gothic"/>
                <a:ea typeface="Century Gothic"/>
                <a:cs typeface="Century Gothic"/>
                <a:sym typeface="Century Gothic"/>
              </a:endParaRPr>
            </a:p>
          </p:txBody>
        </p:sp>
        <p:pic>
          <p:nvPicPr>
            <p:cNvPr id="587" name="Google Shape;587;p48"/>
            <p:cNvPicPr preferRelativeResize="0"/>
            <p:nvPr/>
          </p:nvPicPr>
          <p:blipFill>
            <a:blip r:embed="rId6">
              <a:alphaModFix/>
            </a:blip>
            <a:stretch>
              <a:fillRect/>
            </a:stretch>
          </p:blipFill>
          <p:spPr>
            <a:xfrm>
              <a:off x="7942426" y="4209650"/>
              <a:ext cx="208100" cy="201700"/>
            </a:xfrm>
            <a:prstGeom prst="rect">
              <a:avLst/>
            </a:prstGeom>
            <a:noFill/>
            <a:ln>
              <a:noFill/>
            </a:ln>
          </p:spPr>
        </p:pic>
      </p:grpSp>
      <p:sp>
        <p:nvSpPr>
          <p:cNvPr id="588" name="Google Shape;588;p48"/>
          <p:cNvSpPr/>
          <p:nvPr/>
        </p:nvSpPr>
        <p:spPr>
          <a:xfrm>
            <a:off x="3789700" y="1318475"/>
            <a:ext cx="356400" cy="153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8"/>
          <p:cNvSpPr/>
          <p:nvPr/>
        </p:nvSpPr>
        <p:spPr>
          <a:xfrm>
            <a:off x="1179175" y="1082825"/>
            <a:ext cx="356400" cy="625200"/>
          </a:xfrm>
          <a:prstGeom prst="rect">
            <a:avLst/>
          </a:prstGeom>
          <a:noFill/>
          <a:ln w="38100" cap="flat" cmpd="sng">
            <a:solidFill>
              <a:srgbClr val="008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8"/>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591" name="Google Shape;591;p48"/>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592" name="Google Shape;592;p48"/>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593" name="Google Shape;593;p48"/>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594" name="Google Shape;594;p48"/>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595" name="Google Shape;595;p48"/>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596" name="Google Shape;596;p48"/>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grpSp>
        <p:nvGrpSpPr>
          <p:cNvPr id="597" name="Google Shape;597;p48"/>
          <p:cNvGrpSpPr/>
          <p:nvPr/>
        </p:nvGrpSpPr>
        <p:grpSpPr>
          <a:xfrm>
            <a:off x="5807581" y="1711300"/>
            <a:ext cx="4218300" cy="1306575"/>
            <a:chOff x="5807581" y="1711300"/>
            <a:chExt cx="4218300" cy="1306575"/>
          </a:xfrm>
        </p:grpSpPr>
        <p:sp>
          <p:nvSpPr>
            <p:cNvPr id="598" name="Google Shape;598;p48"/>
            <p:cNvSpPr txBox="1"/>
            <p:nvPr/>
          </p:nvSpPr>
          <p:spPr>
            <a:xfrm>
              <a:off x="5807581" y="1711300"/>
              <a:ext cx="4218300" cy="4464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accent4"/>
                  </a:solidFill>
                  <a:latin typeface="Century Gothic"/>
                  <a:ea typeface="Century Gothic"/>
                  <a:cs typeface="Century Gothic"/>
                  <a:sym typeface="Century Gothic"/>
                </a:rPr>
                <a:t>TALON Design Elements:</a:t>
              </a:r>
              <a:endParaRPr sz="1700"/>
            </a:p>
          </p:txBody>
        </p:sp>
        <p:sp>
          <p:nvSpPr>
            <p:cNvPr id="599" name="Google Shape;599;p48"/>
            <p:cNvSpPr txBox="1"/>
            <p:nvPr/>
          </p:nvSpPr>
          <p:spPr>
            <a:xfrm>
              <a:off x="5807581" y="2048275"/>
              <a:ext cx="4218300" cy="9696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Airfoil: NACA 4412 &amp; NACA 4406 </a:t>
              </a:r>
              <a:endParaRPr sz="1700" b="1">
                <a:solidFill>
                  <a:schemeClr val="dk1"/>
                </a:solidFill>
                <a:latin typeface="Century Gothic"/>
                <a:ea typeface="Century Gothic"/>
                <a:cs typeface="Century Gothic"/>
                <a:sym typeface="Century Gothic"/>
              </a:endParaRPr>
            </a:p>
            <a:p>
              <a:pPr marL="457200" lvl="0" indent="-336550" algn="l" rtl="0">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Taper Ratio:  0.40</a:t>
              </a:r>
              <a:endParaRPr sz="1700" b="1">
                <a:solidFill>
                  <a:schemeClr val="dk1"/>
                </a:solidFill>
                <a:latin typeface="Century Gothic"/>
                <a:ea typeface="Century Gothic"/>
                <a:cs typeface="Century Gothic"/>
                <a:sym typeface="Century Gothic"/>
              </a:endParaRPr>
            </a:p>
            <a:p>
              <a:pPr marL="457200" lvl="0" indent="-336550" algn="l" rtl="0">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Aspect Ratio: 14.25</a:t>
              </a:r>
              <a:endParaRPr sz="1700"/>
            </a:p>
          </p:txBody>
        </p:sp>
      </p:grpSp>
      <p:sp>
        <p:nvSpPr>
          <p:cNvPr id="600" name="Google Shape;600;p48"/>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49"/>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Aerodynamics</a:t>
            </a:r>
            <a:endParaRPr sz="2300" b="1">
              <a:solidFill>
                <a:schemeClr val="dk1"/>
              </a:solidFill>
              <a:latin typeface="Century Gothic"/>
              <a:ea typeface="Century Gothic"/>
              <a:cs typeface="Century Gothic"/>
              <a:sym typeface="Century Gothic"/>
            </a:endParaRPr>
          </a:p>
        </p:txBody>
      </p:sp>
      <p:pic>
        <p:nvPicPr>
          <p:cNvPr id="606" name="Google Shape;606;p4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607" name="Google Shape;607;p4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608" name="Google Shape;608;p49"/>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25</a:t>
            </a:fld>
            <a:endParaRPr/>
          </a:p>
        </p:txBody>
      </p:sp>
      <p:graphicFrame>
        <p:nvGraphicFramePr>
          <p:cNvPr id="609" name="Google Shape;609;p49"/>
          <p:cNvGraphicFramePr/>
          <p:nvPr/>
        </p:nvGraphicFramePr>
        <p:xfrm>
          <a:off x="3409575" y="1286738"/>
          <a:ext cx="2458550" cy="3087965"/>
        </p:xfrm>
        <a:graphic>
          <a:graphicData uri="http://schemas.openxmlformats.org/drawingml/2006/table">
            <a:tbl>
              <a:tblPr>
                <a:noFill/>
                <a:tableStyleId>{F11F7B37-8746-44A8-BB93-F1712CF56D35}</a:tableStyleId>
              </a:tblPr>
              <a:tblGrid>
                <a:gridCol w="1259750">
                  <a:extLst>
                    <a:ext uri="{9D8B030D-6E8A-4147-A177-3AD203B41FA5}">
                      <a16:colId xmlns:a16="http://schemas.microsoft.com/office/drawing/2014/main" val="20000"/>
                    </a:ext>
                  </a:extLst>
                </a:gridCol>
                <a:gridCol w="1198800">
                  <a:extLst>
                    <a:ext uri="{9D8B030D-6E8A-4147-A177-3AD203B41FA5}">
                      <a16:colId xmlns:a16="http://schemas.microsoft.com/office/drawing/2014/main" val="20001"/>
                    </a:ext>
                  </a:extLst>
                </a:gridCol>
              </a:tblGrid>
              <a:tr h="482450">
                <a:tc gridSpan="2">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Optimal L/D @ 4.8° AOA &amp; 16.4 m/s</a:t>
                      </a:r>
                      <a:endParaRPr sz="1300" b="1">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FFD966"/>
                    </a:solidFill>
                  </a:tcPr>
                </a:tc>
                <a:tc hMerge="1">
                  <a:txBody>
                    <a:bodyPr/>
                    <a:lstStyle/>
                    <a:p>
                      <a:endParaRPr lang="en-US"/>
                    </a:p>
                  </a:txBody>
                  <a:tcPr/>
                </a:tc>
                <a:extLst>
                  <a:ext uri="{0D108BD9-81ED-4DB2-BD59-A6C34878D82A}">
                    <a16:rowId xmlns:a16="http://schemas.microsoft.com/office/drawing/2014/main" val="10000"/>
                  </a:ext>
                </a:extLst>
              </a:tr>
              <a:tr h="48245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L</a:t>
                      </a:r>
                      <a:endParaRPr sz="1300">
                        <a:solidFill>
                          <a:srgbClr val="38761D"/>
                        </a:solidFill>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0.7991</a:t>
                      </a:r>
                      <a:endParaRPr sz="1300">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EFEFEF"/>
                    </a:solidFill>
                  </a:tcPr>
                </a:tc>
                <a:extLst>
                  <a:ext uri="{0D108BD9-81ED-4DB2-BD59-A6C34878D82A}">
                    <a16:rowId xmlns:a16="http://schemas.microsoft.com/office/drawing/2014/main" val="10001"/>
                  </a:ext>
                </a:extLst>
              </a:tr>
              <a:tr h="482450">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D</a:t>
                      </a:r>
                      <a:endParaRPr sz="1300">
                        <a:latin typeface="Century Gothic"/>
                        <a:ea typeface="Century Gothic"/>
                        <a:cs typeface="Century Gothic"/>
                        <a:sym typeface="Century Goth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0.0319</a:t>
                      </a:r>
                      <a:endParaRPr sz="1300">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FFFFFF"/>
                    </a:solidFill>
                  </a:tcPr>
                </a:tc>
                <a:extLst>
                  <a:ext uri="{0D108BD9-81ED-4DB2-BD59-A6C34878D82A}">
                    <a16:rowId xmlns:a16="http://schemas.microsoft.com/office/drawing/2014/main" val="10002"/>
                  </a:ext>
                </a:extLst>
              </a:tr>
              <a:tr h="579075">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C</a:t>
                      </a:r>
                      <a:r>
                        <a:rPr lang="en" sz="1300" b="1" baseline="-25000">
                          <a:latin typeface="Century Gothic"/>
                          <a:ea typeface="Century Gothic"/>
                          <a:cs typeface="Century Gothic"/>
                          <a:sym typeface="Century Gothic"/>
                        </a:rPr>
                        <a:t>L</a:t>
                      </a:r>
                      <a:r>
                        <a:rPr lang="en" sz="1300" b="1">
                          <a:latin typeface="Century Gothic"/>
                          <a:ea typeface="Century Gothic"/>
                          <a:cs typeface="Century Gothic"/>
                          <a:sym typeface="Century Gothic"/>
                        </a:rPr>
                        <a:t>/C</a:t>
                      </a:r>
                      <a:r>
                        <a:rPr lang="en" sz="1300" b="1" baseline="-25000">
                          <a:latin typeface="Century Gothic"/>
                          <a:ea typeface="Century Gothic"/>
                          <a:cs typeface="Century Gothic"/>
                          <a:sym typeface="Century Gothic"/>
                        </a:rPr>
                        <a:t>D</a:t>
                      </a:r>
                      <a:endParaRPr sz="1300" b="1">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25.06</a:t>
                      </a:r>
                      <a:endParaRPr sz="1300" b="1">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EFEFEF"/>
                    </a:solidFill>
                  </a:tcPr>
                </a:tc>
                <a:extLst>
                  <a:ext uri="{0D108BD9-81ED-4DB2-BD59-A6C34878D82A}">
                    <a16:rowId xmlns:a16="http://schemas.microsoft.com/office/drawing/2014/main" val="10003"/>
                  </a:ext>
                </a:extLst>
              </a:tr>
              <a:tr h="48245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Lift</a:t>
                      </a:r>
                      <a:endParaRPr sz="1300">
                        <a:latin typeface="Century Gothic"/>
                        <a:ea typeface="Century Gothic"/>
                        <a:cs typeface="Century Gothic"/>
                        <a:sym typeface="Century Gothic"/>
                      </a:endParaRPr>
                    </a:p>
                  </a:txBody>
                  <a:tcPr marL="91425" marR="91425" marT="91425" marB="91425">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72.1 (N)</a:t>
                      </a:r>
                      <a:endParaRPr sz="1300">
                        <a:solidFill>
                          <a:schemeClr val="dk1"/>
                        </a:solidFill>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chemeClr val="lt1"/>
                    </a:solidFill>
                  </a:tcPr>
                </a:tc>
                <a:extLst>
                  <a:ext uri="{0D108BD9-81ED-4DB2-BD59-A6C34878D82A}">
                    <a16:rowId xmlns:a16="http://schemas.microsoft.com/office/drawing/2014/main" val="10004"/>
                  </a:ext>
                </a:extLst>
              </a:tr>
              <a:tr h="482450">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Drag</a:t>
                      </a:r>
                      <a:endParaRPr sz="13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5.9 (N)</a:t>
                      </a:r>
                      <a:endParaRPr sz="1300">
                        <a:solidFill>
                          <a:schemeClr val="dk1"/>
                        </a:solidFill>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EFEFEF"/>
                    </a:solidFill>
                  </a:tcPr>
                </a:tc>
                <a:extLst>
                  <a:ext uri="{0D108BD9-81ED-4DB2-BD59-A6C34878D82A}">
                    <a16:rowId xmlns:a16="http://schemas.microsoft.com/office/drawing/2014/main" val="10005"/>
                  </a:ext>
                </a:extLst>
              </a:tr>
            </a:tbl>
          </a:graphicData>
        </a:graphic>
      </p:graphicFrame>
      <p:sp>
        <p:nvSpPr>
          <p:cNvPr id="610" name="Google Shape;610;p49"/>
          <p:cNvSpPr txBox="1"/>
          <p:nvPr/>
        </p:nvSpPr>
        <p:spPr>
          <a:xfrm>
            <a:off x="733550" y="825050"/>
            <a:ext cx="941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Predicted Aerodynamic Characteristics - Potential Flow Theory</a:t>
            </a:r>
            <a:endParaRPr sz="2200">
              <a:latin typeface="Calibri"/>
              <a:ea typeface="Calibri"/>
              <a:cs typeface="Calibri"/>
              <a:sym typeface="Calibri"/>
            </a:endParaRPr>
          </a:p>
        </p:txBody>
      </p:sp>
      <p:sp>
        <p:nvSpPr>
          <p:cNvPr id="611" name="Google Shape;611;p49"/>
          <p:cNvSpPr txBox="1"/>
          <p:nvPr/>
        </p:nvSpPr>
        <p:spPr>
          <a:xfrm>
            <a:off x="6018250" y="1349838"/>
            <a:ext cx="1984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entury Gothic"/>
                <a:ea typeface="Century Gothic"/>
                <a:cs typeface="Century Gothic"/>
                <a:sym typeface="Century Gothic"/>
              </a:rPr>
              <a:t>Albatross (Bird)</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20:1</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U-2 (Spy Plane):</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25.6:1 (12 Hrs)</a:t>
            </a: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Rutan Voyager</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27:1 (216 Hrs)</a:t>
            </a:r>
            <a:endParaRPr>
              <a:latin typeface="Century Gothic"/>
              <a:ea typeface="Century Gothic"/>
              <a:cs typeface="Century Gothic"/>
              <a:sym typeface="Century Gothic"/>
            </a:endParaRPr>
          </a:p>
        </p:txBody>
      </p:sp>
      <p:pic>
        <p:nvPicPr>
          <p:cNvPr id="612" name="Google Shape;612;p49"/>
          <p:cNvPicPr preferRelativeResize="0"/>
          <p:nvPr/>
        </p:nvPicPr>
        <p:blipFill rotWithShape="1">
          <a:blip r:embed="rId4">
            <a:alphaModFix/>
          </a:blip>
          <a:srcRect l="3790" r="-3789"/>
          <a:stretch/>
        </p:blipFill>
        <p:spPr>
          <a:xfrm>
            <a:off x="8375838" y="1042695"/>
            <a:ext cx="1683100" cy="1122075"/>
          </a:xfrm>
          <a:prstGeom prst="rect">
            <a:avLst/>
          </a:prstGeom>
          <a:noFill/>
          <a:ln>
            <a:noFill/>
          </a:ln>
        </p:spPr>
      </p:pic>
      <p:pic>
        <p:nvPicPr>
          <p:cNvPr id="613" name="Google Shape;613;p49"/>
          <p:cNvPicPr preferRelativeResize="0"/>
          <p:nvPr/>
        </p:nvPicPr>
        <p:blipFill>
          <a:blip r:embed="rId5">
            <a:alphaModFix/>
          </a:blip>
          <a:stretch>
            <a:fillRect/>
          </a:stretch>
        </p:blipFill>
        <p:spPr>
          <a:xfrm>
            <a:off x="8507897" y="3277649"/>
            <a:ext cx="1623905" cy="1122075"/>
          </a:xfrm>
          <a:prstGeom prst="rect">
            <a:avLst/>
          </a:prstGeom>
          <a:noFill/>
          <a:ln>
            <a:noFill/>
          </a:ln>
        </p:spPr>
      </p:pic>
      <p:pic>
        <p:nvPicPr>
          <p:cNvPr id="614" name="Google Shape;614;p49"/>
          <p:cNvPicPr preferRelativeResize="0"/>
          <p:nvPr/>
        </p:nvPicPr>
        <p:blipFill>
          <a:blip r:embed="rId6">
            <a:alphaModFix/>
          </a:blip>
          <a:stretch>
            <a:fillRect/>
          </a:stretch>
        </p:blipFill>
        <p:spPr>
          <a:xfrm>
            <a:off x="8302995" y="2322011"/>
            <a:ext cx="1828800" cy="798414"/>
          </a:xfrm>
          <a:prstGeom prst="rect">
            <a:avLst/>
          </a:prstGeom>
          <a:noFill/>
          <a:ln>
            <a:noFill/>
          </a:ln>
        </p:spPr>
      </p:pic>
      <p:sp>
        <p:nvSpPr>
          <p:cNvPr id="615" name="Google Shape;615;p49"/>
          <p:cNvSpPr txBox="1"/>
          <p:nvPr/>
        </p:nvSpPr>
        <p:spPr>
          <a:xfrm>
            <a:off x="733550" y="1312050"/>
            <a:ext cx="3000000" cy="29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Century Gothic"/>
                <a:ea typeface="Century Gothic"/>
                <a:cs typeface="Century Gothic"/>
                <a:sym typeface="Century Gothic"/>
              </a:rPr>
              <a:t>Assumptions:</a:t>
            </a:r>
            <a:endParaRPr sz="1500">
              <a:solidFill>
                <a:schemeClr val="dk1"/>
              </a:solidFill>
              <a:latin typeface="Century Gothic"/>
              <a:ea typeface="Century Gothic"/>
              <a:cs typeface="Century Gothic"/>
              <a:sym typeface="Century Gothic"/>
            </a:endParaRPr>
          </a:p>
          <a:p>
            <a:pPr marL="457200" lvl="0" indent="-323850" algn="l" rtl="0">
              <a:lnSpc>
                <a:spcPct val="115000"/>
              </a:lnSpc>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Steady-State</a:t>
            </a:r>
            <a:endParaRPr sz="1500">
              <a:solidFill>
                <a:schemeClr val="dk1"/>
              </a:solidFill>
              <a:latin typeface="Century Gothic"/>
              <a:ea typeface="Century Gothic"/>
              <a:cs typeface="Century Gothic"/>
              <a:sym typeface="Century Gothic"/>
            </a:endParaRPr>
          </a:p>
          <a:p>
            <a:pPr marL="457200" lvl="0" indent="-323850" algn="l" rtl="0">
              <a:lnSpc>
                <a:spcPct val="115000"/>
              </a:lnSpc>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Incompressible Flow</a:t>
            </a:r>
            <a:endParaRPr sz="1500">
              <a:solidFill>
                <a:schemeClr val="dk1"/>
              </a:solidFill>
              <a:latin typeface="Century Gothic"/>
              <a:ea typeface="Century Gothic"/>
              <a:cs typeface="Century Gothic"/>
              <a:sym typeface="Century Gothic"/>
            </a:endParaRPr>
          </a:p>
          <a:p>
            <a:pPr marL="457200" lvl="0" indent="-323850" algn="l" rtl="0">
              <a:lnSpc>
                <a:spcPct val="115000"/>
              </a:lnSpc>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No Side-Slip</a:t>
            </a:r>
            <a:endParaRPr sz="1500">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500">
                <a:solidFill>
                  <a:schemeClr val="dk1"/>
                </a:solidFill>
                <a:latin typeface="Century Gothic"/>
                <a:ea typeface="Century Gothic"/>
                <a:cs typeface="Century Gothic"/>
                <a:sym typeface="Century Gothic"/>
              </a:rPr>
              <a:t>Limitations:</a:t>
            </a:r>
            <a:endParaRPr sz="1500">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r>
              <a:rPr lang="en" sz="1500">
                <a:solidFill>
                  <a:schemeClr val="dk1"/>
                </a:solidFill>
                <a:latin typeface="Century Gothic"/>
                <a:ea typeface="Century Gothic"/>
                <a:cs typeface="Century Gothic"/>
                <a:sym typeface="Century Gothic"/>
              </a:rPr>
              <a:t>No Compressibility</a:t>
            </a:r>
            <a:endParaRPr sz="1500">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r>
              <a:rPr lang="en" sz="1500">
                <a:solidFill>
                  <a:schemeClr val="dk1"/>
                </a:solidFill>
                <a:latin typeface="Century Gothic"/>
                <a:ea typeface="Century Gothic"/>
                <a:cs typeface="Century Gothic"/>
                <a:sym typeface="Century Gothic"/>
              </a:rPr>
              <a:t>No Viscous Drag</a:t>
            </a:r>
            <a:endParaRPr sz="1500">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r>
              <a:rPr lang="en" sz="1500">
                <a:solidFill>
                  <a:schemeClr val="dk1"/>
                </a:solidFill>
                <a:latin typeface="Century Gothic"/>
                <a:ea typeface="Century Gothic"/>
                <a:cs typeface="Century Gothic"/>
                <a:sym typeface="Century Gothic"/>
              </a:rPr>
              <a:t>Simple Geometry</a:t>
            </a:r>
            <a:endParaRPr sz="1500">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a:solidFill>
                <a:schemeClr val="dk1"/>
              </a:solidFill>
              <a:latin typeface="Century Gothic"/>
              <a:ea typeface="Century Gothic"/>
              <a:cs typeface="Century Gothic"/>
              <a:sym typeface="Century Gothic"/>
            </a:endParaRPr>
          </a:p>
        </p:txBody>
      </p:sp>
      <p:pic>
        <p:nvPicPr>
          <p:cNvPr id="616" name="Google Shape;616;p49"/>
          <p:cNvPicPr preferRelativeResize="0"/>
          <p:nvPr/>
        </p:nvPicPr>
        <p:blipFill>
          <a:blip r:embed="rId7">
            <a:alphaModFix/>
          </a:blip>
          <a:stretch>
            <a:fillRect/>
          </a:stretch>
        </p:blipFill>
        <p:spPr>
          <a:xfrm>
            <a:off x="894348" y="2890236"/>
            <a:ext cx="201101" cy="230200"/>
          </a:xfrm>
          <a:prstGeom prst="rect">
            <a:avLst/>
          </a:prstGeom>
          <a:noFill/>
          <a:ln>
            <a:noFill/>
          </a:ln>
        </p:spPr>
      </p:pic>
      <p:pic>
        <p:nvPicPr>
          <p:cNvPr id="617" name="Google Shape;617;p49"/>
          <p:cNvPicPr preferRelativeResize="0"/>
          <p:nvPr/>
        </p:nvPicPr>
        <p:blipFill>
          <a:blip r:embed="rId8">
            <a:alphaModFix/>
          </a:blip>
          <a:stretch>
            <a:fillRect/>
          </a:stretch>
        </p:blipFill>
        <p:spPr>
          <a:xfrm>
            <a:off x="894350" y="3162687"/>
            <a:ext cx="201101" cy="201101"/>
          </a:xfrm>
          <a:prstGeom prst="rect">
            <a:avLst/>
          </a:prstGeom>
          <a:noFill/>
          <a:ln>
            <a:noFill/>
          </a:ln>
        </p:spPr>
      </p:pic>
      <p:pic>
        <p:nvPicPr>
          <p:cNvPr id="618" name="Google Shape;618;p49"/>
          <p:cNvPicPr preferRelativeResize="0"/>
          <p:nvPr/>
        </p:nvPicPr>
        <p:blipFill>
          <a:blip r:embed="rId8">
            <a:alphaModFix/>
          </a:blip>
          <a:stretch>
            <a:fillRect/>
          </a:stretch>
        </p:blipFill>
        <p:spPr>
          <a:xfrm>
            <a:off x="894350" y="3465550"/>
            <a:ext cx="201101" cy="201101"/>
          </a:xfrm>
          <a:prstGeom prst="rect">
            <a:avLst/>
          </a:prstGeom>
          <a:noFill/>
          <a:ln>
            <a:noFill/>
          </a:ln>
        </p:spPr>
      </p:pic>
      <p:sp>
        <p:nvSpPr>
          <p:cNvPr id="619" name="Google Shape;619;p49"/>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620" name="Google Shape;620;p49"/>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621" name="Google Shape;621;p49"/>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622" name="Google Shape;622;p49"/>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623" name="Google Shape;623;p49"/>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624" name="Google Shape;624;p49"/>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625" name="Google Shape;625;p49"/>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0"/>
          <p:cNvSpPr txBox="1"/>
          <p:nvPr/>
        </p:nvSpPr>
        <p:spPr>
          <a:xfrm>
            <a:off x="1378286" y="2777065"/>
            <a:ext cx="79962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rgbClr val="F1C232"/>
                </a:solidFill>
                <a:latin typeface="Century Gothic"/>
                <a:ea typeface="Century Gothic"/>
                <a:cs typeface="Century Gothic"/>
                <a:sym typeface="Century Gothic"/>
              </a:rPr>
              <a:t>FR1 &amp; FR3</a:t>
            </a:r>
            <a:r>
              <a:rPr lang="en" sz="3000" b="1">
                <a:solidFill>
                  <a:schemeClr val="dk1"/>
                </a:solidFill>
                <a:latin typeface="Century Gothic"/>
                <a:ea typeface="Century Gothic"/>
                <a:cs typeface="Century Gothic"/>
                <a:sym typeface="Century Gothic"/>
              </a:rPr>
              <a:t> Propulsion System Optimization</a:t>
            </a:r>
            <a:endParaRPr sz="2000">
              <a:solidFill>
                <a:srgbClr val="FFD966"/>
              </a:solidFill>
            </a:endParaRPr>
          </a:p>
        </p:txBody>
      </p:sp>
      <p:sp>
        <p:nvSpPr>
          <p:cNvPr id="631" name="Google Shape;631;p50"/>
          <p:cNvSpPr/>
          <p:nvPr/>
        </p:nvSpPr>
        <p:spPr>
          <a:xfrm>
            <a:off x="73319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632" name="Google Shape;632;p50"/>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633" name="Google Shape;633;p50"/>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pic>
        <p:nvPicPr>
          <p:cNvPr id="634" name="Google Shape;634;p50"/>
          <p:cNvPicPr preferRelativeResize="0"/>
          <p:nvPr/>
        </p:nvPicPr>
        <p:blipFill>
          <a:blip r:embed="rId3">
            <a:alphaModFix/>
          </a:blip>
          <a:stretch>
            <a:fillRect/>
          </a:stretch>
        </p:blipFill>
        <p:spPr>
          <a:xfrm>
            <a:off x="0" y="-4"/>
            <a:ext cx="3409975" cy="688800"/>
          </a:xfrm>
          <a:prstGeom prst="rect">
            <a:avLst/>
          </a:prstGeom>
          <a:noFill/>
          <a:ln>
            <a:noFill/>
          </a:ln>
        </p:spPr>
      </p:pic>
      <p:sp>
        <p:nvSpPr>
          <p:cNvPr id="635" name="Google Shape;635;p50"/>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636" name="Google Shape;636;p50"/>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637" name="Google Shape;637;p50"/>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638" name="Google Shape;638;p50"/>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639" name="Google Shape;639;p50"/>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640" name="Google Shape;640;p50"/>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641" name="Google Shape;641;p50"/>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Propulsion System Optimization</a:t>
            </a:r>
            <a:endParaRPr sz="2300" b="1">
              <a:solidFill>
                <a:schemeClr val="dk1"/>
              </a:solidFill>
              <a:latin typeface="Century Gothic"/>
              <a:ea typeface="Century Gothic"/>
              <a:cs typeface="Century Gothic"/>
              <a:sym typeface="Century Gothic"/>
            </a:endParaRPr>
          </a:p>
        </p:txBody>
      </p:sp>
      <p:pic>
        <p:nvPicPr>
          <p:cNvPr id="647" name="Google Shape;647;p5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648" name="Google Shape;648;p51"/>
          <p:cNvSpPr txBox="1"/>
          <p:nvPr/>
        </p:nvSpPr>
        <p:spPr>
          <a:xfrm>
            <a:off x="510150" y="688563"/>
            <a:ext cx="96153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Goals</a:t>
            </a:r>
            <a:endParaRPr sz="1800" b="1">
              <a:solidFill>
                <a:schemeClr val="accent4"/>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Solve propulsion requirements for 3 mission profiles</a:t>
            </a:r>
            <a:endParaRPr sz="1600">
              <a:solidFill>
                <a:schemeClr val="dk1"/>
              </a:solidFill>
              <a:latin typeface="Century Gothic"/>
              <a:ea typeface="Century Gothic"/>
              <a:cs typeface="Century Gothic"/>
              <a:sym typeface="Century Gothic"/>
            </a:endParaRPr>
          </a:p>
          <a:p>
            <a:pPr marL="914400" lvl="1" indent="-330200" algn="l" rtl="0">
              <a:spcBef>
                <a:spcPts val="0"/>
              </a:spcBef>
              <a:spcAft>
                <a:spcPts val="0"/>
              </a:spcAft>
              <a:buClr>
                <a:schemeClr val="dk1"/>
              </a:buClr>
              <a:buSzPts val="1600"/>
              <a:buFont typeface="Century Gothic"/>
              <a:buChar char="○"/>
            </a:pPr>
            <a:r>
              <a:rPr lang="en" sz="1600" b="1">
                <a:solidFill>
                  <a:schemeClr val="dk1"/>
                </a:solidFill>
                <a:latin typeface="Century Gothic"/>
                <a:ea typeface="Century Gothic"/>
                <a:cs typeface="Century Gothic"/>
                <a:sym typeface="Century Gothic"/>
              </a:rPr>
              <a:t>Max Endurance, Climbout, Headwind</a:t>
            </a: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Assumptions</a:t>
            </a:r>
            <a:endParaRPr sz="1800" b="1">
              <a:solidFill>
                <a:schemeClr val="accent4"/>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 sz="1600" b="1">
                <a:solidFill>
                  <a:schemeClr val="dk1"/>
                </a:solidFill>
                <a:latin typeface="Century Gothic"/>
                <a:ea typeface="Century Gothic"/>
                <a:cs typeface="Century Gothic"/>
                <a:sym typeface="Century Gothic"/>
              </a:rPr>
              <a:t>All Flight Cases:</a:t>
            </a:r>
            <a:endParaRPr sz="1600" b="1">
              <a:solidFill>
                <a:schemeClr val="dk1"/>
              </a:solidFill>
              <a:latin typeface="Century Gothic"/>
              <a:ea typeface="Century Gothic"/>
              <a:cs typeface="Century Gothic"/>
              <a:sym typeface="Century Gothic"/>
            </a:endParaRPr>
          </a:p>
          <a:p>
            <a:pPr marL="914400" lvl="1" indent="-330200" algn="l" rtl="0">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15 lb. total mass, Finite wing (Induced drag), 5,700 ft alt. conditions </a:t>
            </a: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 sz="1600" b="1">
                <a:solidFill>
                  <a:schemeClr val="dk1"/>
                </a:solidFill>
                <a:latin typeface="Century Gothic"/>
                <a:ea typeface="Century Gothic"/>
                <a:cs typeface="Century Gothic"/>
                <a:sym typeface="Century Gothic"/>
              </a:rPr>
              <a:t>Max Endurance</a:t>
            </a:r>
            <a:endParaRPr sz="1600" b="1">
              <a:solidFill>
                <a:schemeClr val="dk1"/>
              </a:solidFill>
              <a:latin typeface="Century Gothic"/>
              <a:ea typeface="Century Gothic"/>
              <a:cs typeface="Century Gothic"/>
              <a:sym typeface="Century Gothic"/>
            </a:endParaRPr>
          </a:p>
          <a:p>
            <a:pPr marL="914400" lvl="1" indent="-330200" algn="l" rtl="0">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L=W, T=D, C</a:t>
            </a:r>
            <a:r>
              <a:rPr lang="en" sz="1600" baseline="-25000">
                <a:solidFill>
                  <a:schemeClr val="dk1"/>
                </a:solidFill>
                <a:latin typeface="Century Gothic"/>
                <a:ea typeface="Century Gothic"/>
                <a:cs typeface="Century Gothic"/>
                <a:sym typeface="Century Gothic"/>
              </a:rPr>
              <a:t>D0</a:t>
            </a:r>
            <a:r>
              <a:rPr lang="en" sz="1600">
                <a:solidFill>
                  <a:schemeClr val="dk1"/>
                </a:solidFill>
                <a:latin typeface="Century Gothic"/>
                <a:ea typeface="Century Gothic"/>
                <a:cs typeface="Century Gothic"/>
                <a:sym typeface="Century Gothic"/>
              </a:rPr>
              <a:t> = (⅓)kC</a:t>
            </a:r>
            <a:r>
              <a:rPr lang="en" sz="1600" baseline="-25000">
                <a:solidFill>
                  <a:schemeClr val="dk1"/>
                </a:solidFill>
                <a:latin typeface="Century Gothic"/>
                <a:ea typeface="Century Gothic"/>
                <a:cs typeface="Century Gothic"/>
                <a:sym typeface="Century Gothic"/>
              </a:rPr>
              <a:t>L</a:t>
            </a:r>
            <a:r>
              <a:rPr lang="en" sz="1600" baseline="30000">
                <a:solidFill>
                  <a:schemeClr val="dk1"/>
                </a:solidFill>
                <a:latin typeface="Century Gothic"/>
                <a:ea typeface="Century Gothic"/>
                <a:cs typeface="Century Gothic"/>
                <a:sym typeface="Century Gothic"/>
              </a:rPr>
              <a:t>2</a:t>
            </a:r>
            <a:r>
              <a:rPr lang="en" sz="1600">
                <a:solidFill>
                  <a:schemeClr val="dk1"/>
                </a:solidFill>
                <a:latin typeface="Century Gothic"/>
                <a:ea typeface="Century Gothic"/>
                <a:cs typeface="Century Gothic"/>
                <a:sym typeface="Century Gothic"/>
              </a:rPr>
              <a:t>, No wind</a:t>
            </a: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 sz="1600" b="1">
                <a:solidFill>
                  <a:schemeClr val="dk1"/>
                </a:solidFill>
                <a:latin typeface="Century Gothic"/>
                <a:ea typeface="Century Gothic"/>
                <a:cs typeface="Century Gothic"/>
                <a:sym typeface="Century Gothic"/>
              </a:rPr>
              <a:t>Climbout</a:t>
            </a:r>
            <a:endParaRPr sz="1600" b="1">
              <a:solidFill>
                <a:schemeClr val="dk1"/>
              </a:solidFill>
              <a:latin typeface="Century Gothic"/>
              <a:ea typeface="Century Gothic"/>
              <a:cs typeface="Century Gothic"/>
              <a:sym typeface="Century Gothic"/>
            </a:endParaRPr>
          </a:p>
          <a:p>
            <a:pPr marL="914400" lvl="1" indent="-330200" algn="l" rtl="0">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Adheres to Level 3 Req,  C</a:t>
            </a:r>
            <a:r>
              <a:rPr lang="en" sz="1600" baseline="-25000">
                <a:solidFill>
                  <a:schemeClr val="dk1"/>
                </a:solidFill>
                <a:latin typeface="Century Gothic"/>
                <a:ea typeface="Century Gothic"/>
                <a:cs typeface="Century Gothic"/>
                <a:sym typeface="Century Gothic"/>
              </a:rPr>
              <a:t>D0</a:t>
            </a:r>
            <a:r>
              <a:rPr lang="en" sz="1600">
                <a:solidFill>
                  <a:schemeClr val="dk1"/>
                </a:solidFill>
                <a:latin typeface="Century Gothic"/>
                <a:ea typeface="Century Gothic"/>
                <a:cs typeface="Century Gothic"/>
                <a:sym typeface="Century Gothic"/>
              </a:rPr>
              <a:t> = kC</a:t>
            </a:r>
            <a:r>
              <a:rPr lang="en" sz="1600" baseline="-25000">
                <a:solidFill>
                  <a:schemeClr val="dk1"/>
                </a:solidFill>
                <a:latin typeface="Century Gothic"/>
                <a:ea typeface="Century Gothic"/>
                <a:cs typeface="Century Gothic"/>
                <a:sym typeface="Century Gothic"/>
              </a:rPr>
              <a:t>L</a:t>
            </a:r>
            <a:r>
              <a:rPr lang="en" sz="1600" baseline="30000">
                <a:solidFill>
                  <a:schemeClr val="dk1"/>
                </a:solidFill>
                <a:latin typeface="Century Gothic"/>
                <a:ea typeface="Century Gothic"/>
                <a:cs typeface="Century Gothic"/>
                <a:sym typeface="Century Gothic"/>
              </a:rPr>
              <a:t>2 </a:t>
            </a:r>
            <a:r>
              <a:rPr lang="en" sz="1600">
                <a:solidFill>
                  <a:schemeClr val="dk1"/>
                </a:solidFill>
                <a:latin typeface="Century Gothic"/>
                <a:ea typeface="Century Gothic"/>
                <a:cs typeface="Century Gothic"/>
                <a:sym typeface="Century Gothic"/>
              </a:rPr>
              <a:t>, No wind</a:t>
            </a: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 sz="1600" b="1">
                <a:solidFill>
                  <a:schemeClr val="dk1"/>
                </a:solidFill>
                <a:latin typeface="Century Gothic"/>
                <a:ea typeface="Century Gothic"/>
                <a:cs typeface="Century Gothic"/>
                <a:sym typeface="Century Gothic"/>
              </a:rPr>
              <a:t>Headwind</a:t>
            </a:r>
            <a:endParaRPr sz="1600" b="1">
              <a:solidFill>
                <a:schemeClr val="dk1"/>
              </a:solidFill>
              <a:latin typeface="Century Gothic"/>
              <a:ea typeface="Century Gothic"/>
              <a:cs typeface="Century Gothic"/>
              <a:sym typeface="Century Gothic"/>
            </a:endParaRPr>
          </a:p>
          <a:p>
            <a:pPr marL="914400" lvl="1" indent="-330200" algn="l" rtl="0">
              <a:spcBef>
                <a:spcPts val="0"/>
              </a:spcBef>
              <a:spcAft>
                <a:spcPts val="0"/>
              </a:spcAft>
              <a:buClr>
                <a:schemeClr val="dk1"/>
              </a:buClr>
              <a:buSzPts val="1600"/>
              <a:buChar char="○"/>
            </a:pPr>
            <a:r>
              <a:rPr lang="en" sz="1600">
                <a:solidFill>
                  <a:schemeClr val="dk1"/>
                </a:solidFill>
                <a:latin typeface="Century Gothic"/>
                <a:ea typeface="Century Gothic"/>
                <a:cs typeface="Century Gothic"/>
                <a:sym typeface="Century Gothic"/>
              </a:rPr>
              <a:t>No crosswind, constant headwind</a:t>
            </a:r>
            <a:endParaRPr sz="1600">
              <a:latin typeface="Century Gothic"/>
              <a:ea typeface="Century Gothic"/>
              <a:cs typeface="Century Gothic"/>
              <a:sym typeface="Century Gothic"/>
            </a:endParaRPr>
          </a:p>
          <a:p>
            <a:pPr marL="0" lvl="0" indent="0" algn="l" rtl="0">
              <a:spcBef>
                <a:spcPts val="0"/>
              </a:spcBef>
              <a:spcAft>
                <a:spcPts val="0"/>
              </a:spcAft>
              <a:buNone/>
            </a:pP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p:txBody>
      </p:sp>
      <p:sp>
        <p:nvSpPr>
          <p:cNvPr id="649" name="Google Shape;649;p5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650" name="Google Shape;650;p5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651" name="Google Shape;651;p51"/>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652" name="Google Shape;652;p51"/>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653" name="Google Shape;653;p51"/>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654" name="Google Shape;654;p51"/>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655" name="Google Shape;655;p51"/>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656" name="Google Shape;656;p51"/>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657" name="Google Shape;657;p51"/>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2"/>
          <p:cNvSpPr txBox="1"/>
          <p:nvPr/>
        </p:nvSpPr>
        <p:spPr>
          <a:xfrm>
            <a:off x="609600" y="0"/>
            <a:ext cx="99060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Propulsion System Optimization</a:t>
            </a:r>
            <a:endParaRPr sz="2300" b="1">
              <a:solidFill>
                <a:schemeClr val="dk1"/>
              </a:solidFill>
              <a:latin typeface="Century Gothic"/>
              <a:ea typeface="Century Gothic"/>
              <a:cs typeface="Century Gothic"/>
              <a:sym typeface="Century Gothic"/>
            </a:endParaRPr>
          </a:p>
        </p:txBody>
      </p:sp>
      <p:pic>
        <p:nvPicPr>
          <p:cNvPr id="663" name="Google Shape;663;p5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664" name="Google Shape;664;p5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665" name="Google Shape;665;p52"/>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66" name="Google Shape;666;p52"/>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667" name="Google Shape;667;p52"/>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668" name="Google Shape;668;p52"/>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669" name="Google Shape;669;p52"/>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670" name="Google Shape;670;p52"/>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671" name="Google Shape;671;p52"/>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672" name="Google Shape;672;p52"/>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graphicFrame>
        <p:nvGraphicFramePr>
          <p:cNvPr id="673" name="Google Shape;673;p52"/>
          <p:cNvGraphicFramePr/>
          <p:nvPr/>
        </p:nvGraphicFramePr>
        <p:xfrm>
          <a:off x="5486100" y="889000"/>
          <a:ext cx="4119225" cy="3139375"/>
        </p:xfrm>
        <a:graphic>
          <a:graphicData uri="http://schemas.openxmlformats.org/drawingml/2006/table">
            <a:tbl>
              <a:tblPr>
                <a:noFill/>
                <a:tableStyleId>{F11F7B37-8746-44A8-BB93-F1712CF56D35}</a:tableStyleId>
              </a:tblPr>
              <a:tblGrid>
                <a:gridCol w="1395575">
                  <a:extLst>
                    <a:ext uri="{9D8B030D-6E8A-4147-A177-3AD203B41FA5}">
                      <a16:colId xmlns:a16="http://schemas.microsoft.com/office/drawing/2014/main" val="20000"/>
                    </a:ext>
                  </a:extLst>
                </a:gridCol>
                <a:gridCol w="1395575">
                  <a:extLst>
                    <a:ext uri="{9D8B030D-6E8A-4147-A177-3AD203B41FA5}">
                      <a16:colId xmlns:a16="http://schemas.microsoft.com/office/drawing/2014/main" val="20001"/>
                    </a:ext>
                  </a:extLst>
                </a:gridCol>
                <a:gridCol w="1328075">
                  <a:extLst>
                    <a:ext uri="{9D8B030D-6E8A-4147-A177-3AD203B41FA5}">
                      <a16:colId xmlns:a16="http://schemas.microsoft.com/office/drawing/2014/main" val="20002"/>
                    </a:ext>
                  </a:extLst>
                </a:gridCol>
              </a:tblGrid>
              <a:tr h="784825">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Flight Phase</a:t>
                      </a:r>
                      <a:endParaRPr sz="1300"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Thrust Required </a:t>
                      </a:r>
                      <a:r>
                        <a:rPr lang="en" sz="1300" i="1">
                          <a:latin typeface="Century Gothic"/>
                          <a:ea typeface="Century Gothic"/>
                          <a:cs typeface="Century Gothic"/>
                          <a:sym typeface="Century Gothic"/>
                        </a:rPr>
                        <a:t>[lbf]</a:t>
                      </a:r>
                      <a:endParaRPr sz="1300" i="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Amps Desired </a:t>
                      </a:r>
                      <a:r>
                        <a:rPr lang="en" sz="1300" i="1">
                          <a:latin typeface="Century Gothic"/>
                          <a:ea typeface="Century Gothic"/>
                          <a:cs typeface="Century Gothic"/>
                          <a:sym typeface="Century Gothic"/>
                        </a:rPr>
                        <a:t>[A]</a:t>
                      </a:r>
                      <a:endParaRPr sz="1300" i="1">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FFD966"/>
                    </a:solidFill>
                  </a:tcPr>
                </a:tc>
                <a:extLst>
                  <a:ext uri="{0D108BD9-81ED-4DB2-BD59-A6C34878D82A}">
                    <a16:rowId xmlns:a16="http://schemas.microsoft.com/office/drawing/2014/main" val="10000"/>
                  </a:ext>
                </a:extLst>
              </a:tr>
              <a:tr h="784850">
                <a:tc>
                  <a:txBody>
                    <a:bodyPr/>
                    <a:lstStyle/>
                    <a:p>
                      <a:pPr marL="0" lvl="0" indent="0" algn="ctr" rtl="0">
                        <a:spcBef>
                          <a:spcPts val="0"/>
                        </a:spcBef>
                        <a:spcAft>
                          <a:spcPts val="0"/>
                        </a:spcAft>
                        <a:buNone/>
                      </a:pPr>
                      <a:r>
                        <a:rPr lang="en" sz="1300" b="1">
                          <a:solidFill>
                            <a:schemeClr val="dk1"/>
                          </a:solidFill>
                          <a:latin typeface="Century Gothic"/>
                          <a:ea typeface="Century Gothic"/>
                          <a:cs typeface="Century Gothic"/>
                          <a:sym typeface="Century Gothic"/>
                        </a:rPr>
                        <a:t>Endurance</a:t>
                      </a:r>
                      <a:endParaRPr sz="1300" b="1">
                        <a:solidFill>
                          <a:schemeClr val="dk1"/>
                        </a:solidFill>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300">
                          <a:solidFill>
                            <a:schemeClr val="dk1"/>
                          </a:solidFill>
                          <a:latin typeface="Century Gothic"/>
                          <a:ea typeface="Century Gothic"/>
                          <a:cs typeface="Century Gothic"/>
                          <a:sym typeface="Century Gothic"/>
                        </a:rPr>
                        <a:t>0.9</a:t>
                      </a:r>
                      <a:endParaRPr sz="1300">
                        <a:solidFill>
                          <a:schemeClr val="dk1"/>
                        </a:solidFill>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As low as possible</a:t>
                      </a:r>
                      <a:endParaRPr sz="1300">
                        <a:solidFill>
                          <a:schemeClr val="dk1"/>
                        </a:solidFill>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EFEFEF"/>
                    </a:solidFill>
                  </a:tcPr>
                </a:tc>
                <a:extLst>
                  <a:ext uri="{0D108BD9-81ED-4DB2-BD59-A6C34878D82A}">
                    <a16:rowId xmlns:a16="http://schemas.microsoft.com/office/drawing/2014/main" val="10001"/>
                  </a:ext>
                </a:extLst>
              </a:tr>
              <a:tr h="784850">
                <a:tc>
                  <a:txBody>
                    <a:bodyPr/>
                    <a:lstStyle/>
                    <a:p>
                      <a:pPr marL="0" lvl="0" indent="0" algn="ctr" rtl="0">
                        <a:spcBef>
                          <a:spcPts val="0"/>
                        </a:spcBef>
                        <a:spcAft>
                          <a:spcPts val="0"/>
                        </a:spcAft>
                        <a:buNone/>
                      </a:pPr>
                      <a:r>
                        <a:rPr lang="en" sz="1300" b="1">
                          <a:solidFill>
                            <a:schemeClr val="dk1"/>
                          </a:solidFill>
                          <a:latin typeface="Century Gothic"/>
                          <a:ea typeface="Century Gothic"/>
                          <a:cs typeface="Century Gothic"/>
                          <a:sym typeface="Century Gothic"/>
                        </a:rPr>
                        <a:t>Climbout</a:t>
                      </a:r>
                      <a:endParaRPr sz="1300" b="1">
                        <a:solidFill>
                          <a:schemeClr val="dk1"/>
                        </a:solidFill>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8.2</a:t>
                      </a:r>
                      <a:endParaRPr sz="1300">
                        <a:solidFill>
                          <a:schemeClr val="dk1"/>
                        </a:solidFill>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As low as possible</a:t>
                      </a:r>
                      <a:endParaRPr sz="1300">
                        <a:solidFill>
                          <a:schemeClr val="dk1"/>
                        </a:solidFill>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chemeClr val="lt1"/>
                    </a:solidFill>
                  </a:tcPr>
                </a:tc>
                <a:extLst>
                  <a:ext uri="{0D108BD9-81ED-4DB2-BD59-A6C34878D82A}">
                    <a16:rowId xmlns:a16="http://schemas.microsoft.com/office/drawing/2014/main" val="10002"/>
                  </a:ext>
                </a:extLst>
              </a:tr>
              <a:tr h="784850">
                <a:tc>
                  <a:txBody>
                    <a:bodyPr/>
                    <a:lstStyle/>
                    <a:p>
                      <a:pPr marL="0" lvl="0" indent="0" algn="ctr" rtl="0">
                        <a:spcBef>
                          <a:spcPts val="0"/>
                        </a:spcBef>
                        <a:spcAft>
                          <a:spcPts val="0"/>
                        </a:spcAft>
                        <a:buNone/>
                      </a:pPr>
                      <a:r>
                        <a:rPr lang="en" sz="1300" b="1">
                          <a:solidFill>
                            <a:schemeClr val="dk1"/>
                          </a:solidFill>
                          <a:latin typeface="Century Gothic"/>
                          <a:ea typeface="Century Gothic"/>
                          <a:cs typeface="Century Gothic"/>
                          <a:sym typeface="Century Gothic"/>
                        </a:rPr>
                        <a:t>Headwind</a:t>
                      </a:r>
                      <a:endParaRPr sz="1300" b="1">
                        <a:solidFill>
                          <a:schemeClr val="dk1"/>
                        </a:solidFill>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0.78</a:t>
                      </a:r>
                      <a:endParaRPr sz="1300">
                        <a:solidFill>
                          <a:schemeClr val="dk1"/>
                        </a:solidFill>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As low as possible</a:t>
                      </a:r>
                      <a:endParaRPr sz="1300">
                        <a:solidFill>
                          <a:schemeClr val="dk1"/>
                        </a:solidFill>
                        <a:latin typeface="Century Gothic"/>
                        <a:ea typeface="Century Gothic"/>
                        <a:cs typeface="Century Gothic"/>
                        <a:sym typeface="Century Gothic"/>
                      </a:endParaRPr>
                    </a:p>
                  </a:txBody>
                  <a:tcPr marL="91425" marR="91425" marT="91425" marB="91425" anchor="ctr">
                    <a:lnR w="9525" cap="flat" cmpd="sng">
                      <a:solidFill>
                        <a:srgbClr val="9E9E9E"/>
                      </a:solidFill>
                      <a:prstDash val="solid"/>
                      <a:round/>
                      <a:headEnd type="none" w="sm" len="sm"/>
                      <a:tailEnd type="none" w="sm" len="sm"/>
                    </a:lnR>
                    <a:solidFill>
                      <a:srgbClr val="EFEFEF"/>
                    </a:solidFill>
                  </a:tcPr>
                </a:tc>
                <a:extLst>
                  <a:ext uri="{0D108BD9-81ED-4DB2-BD59-A6C34878D82A}">
                    <a16:rowId xmlns:a16="http://schemas.microsoft.com/office/drawing/2014/main" val="10003"/>
                  </a:ext>
                </a:extLst>
              </a:tr>
            </a:tbl>
          </a:graphicData>
        </a:graphic>
      </p:graphicFrame>
      <p:sp>
        <p:nvSpPr>
          <p:cNvPr id="674" name="Google Shape;674;p52"/>
          <p:cNvSpPr txBox="1"/>
          <p:nvPr/>
        </p:nvSpPr>
        <p:spPr>
          <a:xfrm>
            <a:off x="637800" y="889000"/>
            <a:ext cx="48483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Calibri"/>
                <a:ea typeface="Calibri"/>
                <a:cs typeface="Calibri"/>
                <a:sym typeface="Calibri"/>
              </a:rPr>
              <a:t>Propulsion Model </a:t>
            </a:r>
            <a:r>
              <a:rPr lang="en" sz="2000">
                <a:latin typeface="Calibri"/>
                <a:ea typeface="Calibri"/>
                <a:cs typeface="Calibri"/>
                <a:sym typeface="Calibri"/>
              </a:rPr>
              <a:t>Calculates Thrust needed each flight phase </a:t>
            </a:r>
            <a:r>
              <a:rPr lang="en" sz="2000" i="1" u="sng">
                <a:solidFill>
                  <a:schemeClr val="hlink"/>
                </a:solidFill>
                <a:latin typeface="Calibri"/>
                <a:ea typeface="Calibri"/>
                <a:cs typeface="Calibri"/>
                <a:sym typeface="Calibri"/>
                <a:hlinkClick r:id="" action="ppaction://hlinkshowjump?jump=lastslide"/>
              </a:rPr>
              <a:t>[1]</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 sz="2000" b="1">
                <a:latin typeface="Calibri"/>
                <a:ea typeface="Calibri"/>
                <a:cs typeface="Calibri"/>
                <a:sym typeface="Calibri"/>
              </a:rPr>
              <a:t>Propulsion Optimization Findings:</a:t>
            </a:r>
            <a:endParaRPr sz="2000" b="1">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000">
                <a:latin typeface="Calibri"/>
                <a:ea typeface="Calibri"/>
                <a:cs typeface="Calibri"/>
                <a:sym typeface="Calibri"/>
              </a:rPr>
              <a:t>Lower Amperage = More Endurance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000">
                <a:latin typeface="Calibri"/>
                <a:ea typeface="Calibri"/>
                <a:cs typeface="Calibri"/>
                <a:sym typeface="Calibri"/>
              </a:rPr>
              <a:t>Amp draw depends on:</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a:latin typeface="Calibri"/>
                <a:ea typeface="Calibri"/>
                <a:cs typeface="Calibri"/>
                <a:sym typeface="Calibri"/>
              </a:rPr>
              <a:t>Propeller</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a:latin typeface="Calibri"/>
                <a:ea typeface="Calibri"/>
                <a:cs typeface="Calibri"/>
                <a:sym typeface="Calibri"/>
              </a:rPr>
              <a:t>Motor </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a:latin typeface="Calibri"/>
                <a:ea typeface="Calibri"/>
                <a:cs typeface="Calibri"/>
                <a:sym typeface="Calibri"/>
              </a:rPr>
              <a:t>Thrust requirements</a:t>
            </a: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p:txBody>
      </p:sp>
      <p:sp>
        <p:nvSpPr>
          <p:cNvPr id="675" name="Google Shape;675;p52"/>
          <p:cNvSpPr txBox="1"/>
          <p:nvPr/>
        </p:nvSpPr>
        <p:spPr>
          <a:xfrm>
            <a:off x="9055350" y="153950"/>
            <a:ext cx="135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Calibri"/>
                <a:ea typeface="Calibri"/>
                <a:cs typeface="Calibri"/>
                <a:sym typeface="Calibri"/>
                <a:hlinkClick r:id="rId4" action="ppaction://hlinksldjump"/>
              </a:rPr>
              <a:t>Model Slides</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3"/>
          <p:cNvSpPr txBox="1"/>
          <p:nvPr/>
        </p:nvSpPr>
        <p:spPr>
          <a:xfrm>
            <a:off x="901000" y="2854000"/>
            <a:ext cx="9416700" cy="957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a:solidFill>
                  <a:srgbClr val="F1C232"/>
                </a:solidFill>
                <a:latin typeface="Century Gothic"/>
                <a:ea typeface="Century Gothic"/>
                <a:cs typeface="Century Gothic"/>
                <a:sym typeface="Century Gothic"/>
              </a:rPr>
              <a:t>FR1 &amp; FR3</a:t>
            </a:r>
            <a:r>
              <a:rPr lang="en" sz="2800" b="1">
                <a:solidFill>
                  <a:schemeClr val="dk1"/>
                </a:solidFill>
                <a:latin typeface="Century Gothic"/>
                <a:ea typeface="Century Gothic"/>
                <a:cs typeface="Century Gothic"/>
                <a:sym typeface="Century Gothic"/>
              </a:rPr>
              <a:t> Endurance through Electronics and Battery </a:t>
            </a:r>
            <a:endParaRPr sz="1800">
              <a:solidFill>
                <a:srgbClr val="FFD966"/>
              </a:solidFill>
            </a:endParaRPr>
          </a:p>
        </p:txBody>
      </p:sp>
      <p:sp>
        <p:nvSpPr>
          <p:cNvPr id="681" name="Google Shape;681;p53"/>
          <p:cNvSpPr/>
          <p:nvPr/>
        </p:nvSpPr>
        <p:spPr>
          <a:xfrm>
            <a:off x="959845" y="3308047"/>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682" name="Google Shape;682;p53"/>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683" name="Google Shape;683;p53"/>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29</a:t>
            </a:fld>
            <a:endParaRPr/>
          </a:p>
        </p:txBody>
      </p:sp>
      <p:pic>
        <p:nvPicPr>
          <p:cNvPr id="684" name="Google Shape;684;p53"/>
          <p:cNvPicPr preferRelativeResize="0"/>
          <p:nvPr/>
        </p:nvPicPr>
        <p:blipFill>
          <a:blip r:embed="rId3">
            <a:alphaModFix/>
          </a:blip>
          <a:stretch>
            <a:fillRect/>
          </a:stretch>
        </p:blipFill>
        <p:spPr>
          <a:xfrm>
            <a:off x="0" y="-4"/>
            <a:ext cx="3409975" cy="688800"/>
          </a:xfrm>
          <a:prstGeom prst="rect">
            <a:avLst/>
          </a:prstGeom>
          <a:noFill/>
          <a:ln>
            <a:noFill/>
          </a:ln>
        </p:spPr>
      </p:pic>
      <p:sp>
        <p:nvSpPr>
          <p:cNvPr id="685" name="Google Shape;685;p53"/>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686" name="Google Shape;686;p53"/>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687" name="Google Shape;687;p53"/>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688" name="Google Shape;688;p53"/>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689" name="Google Shape;689;p53"/>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690" name="Google Shape;690;p53"/>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691" name="Google Shape;691;p53"/>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1" name="Google Shape;161;p27"/>
          <p:cNvSpPr txBox="1"/>
          <p:nvPr/>
        </p:nvSpPr>
        <p:spPr>
          <a:xfrm>
            <a:off x="581150" y="0"/>
            <a:ext cx="9934500" cy="592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2300" b="1">
                <a:solidFill>
                  <a:schemeClr val="dk1"/>
                </a:solidFill>
                <a:latin typeface="Century Gothic"/>
                <a:ea typeface="Century Gothic"/>
                <a:cs typeface="Century Gothic"/>
                <a:sym typeface="Century Gothic"/>
              </a:rPr>
              <a:t>Project Overview - Mission Statement</a:t>
            </a:r>
            <a:endParaRPr sz="1100"/>
          </a:p>
        </p:txBody>
      </p:sp>
      <p:sp>
        <p:nvSpPr>
          <p:cNvPr id="162" name="Google Shape;162;p27"/>
          <p:cNvSpPr txBox="1"/>
          <p:nvPr/>
        </p:nvSpPr>
        <p:spPr>
          <a:xfrm>
            <a:off x="407975" y="852000"/>
            <a:ext cx="5830200" cy="34395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2200" b="1">
                <a:solidFill>
                  <a:srgbClr val="FFC000"/>
                </a:solidFill>
                <a:latin typeface="Century Gothic"/>
                <a:ea typeface="Century Gothic"/>
                <a:cs typeface="Century Gothic"/>
                <a:sym typeface="Century Gothic"/>
              </a:rPr>
              <a:t>Project TALON’s purpose</a:t>
            </a:r>
            <a:r>
              <a:rPr lang="en" sz="2200">
                <a:solidFill>
                  <a:schemeClr val="dk1"/>
                </a:solidFill>
                <a:latin typeface="Century Gothic"/>
                <a:ea typeface="Century Gothic"/>
                <a:cs typeface="Century Gothic"/>
                <a:sym typeface="Century Gothic"/>
              </a:rPr>
              <a:t> </a:t>
            </a:r>
            <a:r>
              <a:rPr lang="en" sz="2000">
                <a:solidFill>
                  <a:schemeClr val="dk1"/>
                </a:solidFill>
                <a:latin typeface="Century Gothic"/>
                <a:ea typeface="Century Gothic"/>
                <a:cs typeface="Century Gothic"/>
                <a:sym typeface="Century Gothic"/>
              </a:rPr>
              <a:t>is to develop a high endurance, human-portable, rapidly deployable unmanned aerial vehicle. The aircraft will be capable of supporting multiple mission overwatch profiles that demand agility, low cost, high persistence, and broad coverage capability.</a:t>
            </a:r>
            <a:endParaRPr sz="2000">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500"/>
              <a:buFont typeface="Arial"/>
              <a:buNone/>
            </a:pPr>
            <a:endParaRPr sz="2200"/>
          </a:p>
          <a:p>
            <a:pPr marL="0" lvl="0" indent="0" algn="l" rtl="0">
              <a:spcBef>
                <a:spcPts val="0"/>
              </a:spcBef>
              <a:spcAft>
                <a:spcPts val="0"/>
              </a:spcAft>
              <a:buClr>
                <a:schemeClr val="dk1"/>
              </a:buClr>
              <a:buSzPts val="1500"/>
              <a:buFont typeface="Arial"/>
              <a:buNone/>
            </a:pPr>
            <a:endParaRPr sz="2200"/>
          </a:p>
          <a:p>
            <a:pPr marL="0" lvl="0" indent="0" algn="l" rtl="0">
              <a:spcBef>
                <a:spcPts val="0"/>
              </a:spcBef>
              <a:spcAft>
                <a:spcPts val="0"/>
              </a:spcAft>
              <a:buClr>
                <a:schemeClr val="dk1"/>
              </a:buClr>
              <a:buSzPts val="1500"/>
              <a:buFont typeface="Arial"/>
              <a:buNone/>
            </a:pPr>
            <a:endParaRPr sz="2200"/>
          </a:p>
        </p:txBody>
      </p:sp>
      <p:sp>
        <p:nvSpPr>
          <p:cNvPr id="163" name="Google Shape;163;p2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4" name="Google Shape;164;p27"/>
          <p:cNvSpPr txBox="1">
            <a:spLocks noGrp="1"/>
          </p:cNvSpPr>
          <p:nvPr>
            <p:ph type="sldNum" idx="12"/>
          </p:nvPr>
        </p:nvSpPr>
        <p:spPr>
          <a:xfrm>
            <a:off x="7949528" y="4737663"/>
            <a:ext cx="2368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pic>
        <p:nvPicPr>
          <p:cNvPr id="165" name="Google Shape;165;p27"/>
          <p:cNvPicPr preferRelativeResize="0"/>
          <p:nvPr/>
        </p:nvPicPr>
        <p:blipFill>
          <a:blip r:embed="rId4">
            <a:alphaModFix/>
          </a:blip>
          <a:stretch>
            <a:fillRect/>
          </a:stretch>
        </p:blipFill>
        <p:spPr>
          <a:xfrm>
            <a:off x="6268350" y="749425"/>
            <a:ext cx="3708975" cy="3708975"/>
          </a:xfrm>
          <a:prstGeom prst="rect">
            <a:avLst/>
          </a:prstGeom>
          <a:noFill/>
          <a:ln>
            <a:noFill/>
          </a:ln>
        </p:spPr>
      </p:pic>
      <p:sp>
        <p:nvSpPr>
          <p:cNvPr id="166" name="Google Shape;166;p27"/>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67" name="Google Shape;167;p27"/>
          <p:cNvSpPr/>
          <p:nvPr/>
        </p:nvSpPr>
        <p:spPr>
          <a:xfrm>
            <a:off x="637800" y="4663925"/>
            <a:ext cx="1307700" cy="385500"/>
          </a:xfrm>
          <a:prstGeom prst="homePlate">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68" name="Google Shape;168;p27"/>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69" name="Google Shape;169;p27"/>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70" name="Google Shape;170;p27"/>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71" name="Google Shape;171;p27"/>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72" name="Google Shape;172;p27"/>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4"/>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Electronics</a:t>
            </a:r>
            <a:endParaRPr sz="2300" b="1">
              <a:solidFill>
                <a:schemeClr val="dk1"/>
              </a:solidFill>
              <a:latin typeface="Century Gothic"/>
              <a:ea typeface="Century Gothic"/>
              <a:cs typeface="Century Gothic"/>
              <a:sym typeface="Century Gothic"/>
            </a:endParaRPr>
          </a:p>
        </p:txBody>
      </p:sp>
      <p:pic>
        <p:nvPicPr>
          <p:cNvPr id="697" name="Google Shape;697;p5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698" name="Google Shape;698;p54"/>
          <p:cNvSpPr txBox="1"/>
          <p:nvPr/>
        </p:nvSpPr>
        <p:spPr>
          <a:xfrm>
            <a:off x="581150" y="649500"/>
            <a:ext cx="4271100" cy="39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accent4"/>
                </a:solidFill>
                <a:latin typeface="Century Gothic"/>
                <a:ea typeface="Century Gothic"/>
                <a:cs typeface="Century Gothic"/>
                <a:sym typeface="Century Gothic"/>
              </a:rPr>
              <a:t>Goal</a:t>
            </a:r>
            <a:endParaRPr sz="17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Efficient power usage through select component choices and custom battery</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700" b="1">
                <a:solidFill>
                  <a:schemeClr val="accent4"/>
                </a:solidFill>
                <a:latin typeface="Century Gothic"/>
                <a:ea typeface="Century Gothic"/>
                <a:cs typeface="Century Gothic"/>
                <a:sym typeface="Century Gothic"/>
              </a:rPr>
              <a:t>Power Budget Assumptions</a:t>
            </a:r>
            <a:endParaRPr sz="17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solidFill>
                  <a:schemeClr val="dk1"/>
                </a:solidFill>
                <a:latin typeface="Century Gothic"/>
                <a:ea typeface="Century Gothic"/>
                <a:cs typeface="Century Gothic"/>
                <a:sym typeface="Century Gothic"/>
              </a:rPr>
              <a:t>High loading takeoff conditions</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No adverse wind effects</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No losses in wiring</a:t>
            </a:r>
            <a:endParaRPr sz="1500">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Ideal battery</a:t>
            </a:r>
            <a:endParaRPr sz="1500">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Ideal motor </a:t>
            </a:r>
            <a:endParaRPr sz="1500">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Constant current draw</a:t>
            </a:r>
            <a:endParaRPr sz="1500">
              <a:latin typeface="Century Gothic"/>
              <a:ea typeface="Century Gothic"/>
              <a:cs typeface="Century Gothic"/>
              <a:sym typeface="Century Gothic"/>
            </a:endParaRPr>
          </a:p>
          <a:p>
            <a:pPr marL="9144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Servos</a:t>
            </a:r>
            <a:endParaRPr sz="1500">
              <a:latin typeface="Century Gothic"/>
              <a:ea typeface="Century Gothic"/>
              <a:cs typeface="Century Gothic"/>
              <a:sym typeface="Century Gothic"/>
            </a:endParaRPr>
          </a:p>
          <a:p>
            <a:pPr marL="914400" lvl="0" indent="-323850" algn="l" rtl="0">
              <a:spcBef>
                <a:spcPts val="0"/>
              </a:spcBef>
              <a:spcAft>
                <a:spcPts val="0"/>
              </a:spcAft>
              <a:buSzPts val="1500"/>
              <a:buFont typeface="Century Gothic"/>
              <a:buChar char="○"/>
            </a:pPr>
            <a:r>
              <a:rPr lang="en" sz="1500">
                <a:solidFill>
                  <a:schemeClr val="dk1"/>
                </a:solidFill>
                <a:latin typeface="Century Gothic"/>
                <a:ea typeface="Century Gothic"/>
                <a:cs typeface="Century Gothic"/>
                <a:sym typeface="Century Gothic"/>
              </a:rPr>
              <a:t>ESC = motor current draw</a:t>
            </a:r>
            <a:endParaRPr sz="1500">
              <a:latin typeface="Century Gothic"/>
              <a:ea typeface="Century Gothic"/>
              <a:cs typeface="Century Gothic"/>
              <a:sym typeface="Century Gothic"/>
            </a:endParaRPr>
          </a:p>
          <a:p>
            <a:pPr marL="0" lvl="0" indent="0" algn="l" rtl="0">
              <a:spcBef>
                <a:spcPts val="0"/>
              </a:spcBef>
              <a:spcAft>
                <a:spcPts val="0"/>
              </a:spcAft>
              <a:buNone/>
            </a:pPr>
            <a:r>
              <a:rPr lang="en" sz="1600" b="1">
                <a:solidFill>
                  <a:schemeClr val="accent4"/>
                </a:solidFill>
                <a:latin typeface="Century Gothic"/>
                <a:ea typeface="Century Gothic"/>
                <a:cs typeface="Century Gothic"/>
                <a:sym typeface="Century Gothic"/>
              </a:rPr>
              <a:t>Solution</a:t>
            </a:r>
            <a:endParaRPr sz="16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Account for all losses with the margin</a:t>
            </a:r>
            <a:endParaRPr sz="1500">
              <a:latin typeface="Century Gothic"/>
              <a:ea typeface="Century Gothic"/>
              <a:cs typeface="Century Gothic"/>
              <a:sym typeface="Century Gothic"/>
            </a:endParaRPr>
          </a:p>
          <a:p>
            <a:pPr marL="914400" lvl="1" indent="-323850" algn="l" rtl="0">
              <a:spcBef>
                <a:spcPts val="0"/>
              </a:spcBef>
              <a:spcAft>
                <a:spcPts val="0"/>
              </a:spcAft>
              <a:buSzPts val="1500"/>
              <a:buFont typeface="Century Gothic"/>
              <a:buChar char="○"/>
            </a:pPr>
            <a:r>
              <a:rPr lang="en" sz="1500">
                <a:latin typeface="Century Gothic"/>
                <a:ea typeface="Century Gothic"/>
                <a:cs typeface="Century Gothic"/>
                <a:sym typeface="Century Gothic"/>
              </a:rPr>
              <a:t>20% contingency power</a:t>
            </a:r>
            <a:endParaRPr sz="1500">
              <a:latin typeface="Century Gothic"/>
              <a:ea typeface="Century Gothic"/>
              <a:cs typeface="Century Gothic"/>
              <a:sym typeface="Century Gothic"/>
            </a:endParaRPr>
          </a:p>
        </p:txBody>
      </p:sp>
      <p:sp>
        <p:nvSpPr>
          <p:cNvPr id="699" name="Google Shape;699;p5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700" name="Google Shape;700;p54"/>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30</a:t>
            </a:fld>
            <a:endParaRPr/>
          </a:p>
        </p:txBody>
      </p:sp>
      <p:grpSp>
        <p:nvGrpSpPr>
          <p:cNvPr id="701" name="Google Shape;701;p54"/>
          <p:cNvGrpSpPr/>
          <p:nvPr/>
        </p:nvGrpSpPr>
        <p:grpSpPr>
          <a:xfrm>
            <a:off x="4394145" y="1232962"/>
            <a:ext cx="5472553" cy="2677575"/>
            <a:chOff x="3078741" y="1860625"/>
            <a:chExt cx="5836145" cy="2677575"/>
          </a:xfrm>
        </p:grpSpPr>
        <p:sp>
          <p:nvSpPr>
            <p:cNvPr id="702" name="Google Shape;702;p54"/>
            <p:cNvSpPr/>
            <p:nvPr/>
          </p:nvSpPr>
          <p:spPr>
            <a:xfrm>
              <a:off x="3078741" y="2612004"/>
              <a:ext cx="1077900" cy="764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Battery</a:t>
              </a:r>
              <a:endParaRPr sz="1100"/>
            </a:p>
          </p:txBody>
        </p:sp>
        <p:sp>
          <p:nvSpPr>
            <p:cNvPr id="703" name="Google Shape;703;p54"/>
            <p:cNvSpPr/>
            <p:nvPr/>
          </p:nvSpPr>
          <p:spPr>
            <a:xfrm>
              <a:off x="4341558" y="2187388"/>
              <a:ext cx="1385400" cy="1613700"/>
            </a:xfrm>
            <a:prstGeom prst="rect">
              <a:avLst/>
            </a:prstGeom>
            <a:solidFill>
              <a:srgbClr val="C9DAF8"/>
            </a:solidFill>
            <a:ln w="19050"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4"/>
            <p:cNvSpPr/>
            <p:nvPr/>
          </p:nvSpPr>
          <p:spPr>
            <a:xfrm>
              <a:off x="4500880" y="2300637"/>
              <a:ext cx="1077900" cy="3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FET/Switch</a:t>
              </a:r>
              <a:endParaRPr sz="1100"/>
            </a:p>
          </p:txBody>
        </p:sp>
        <p:sp>
          <p:nvSpPr>
            <p:cNvPr id="705" name="Google Shape;705;p54"/>
            <p:cNvSpPr/>
            <p:nvPr/>
          </p:nvSpPr>
          <p:spPr>
            <a:xfrm>
              <a:off x="4500880" y="2830872"/>
              <a:ext cx="1077900" cy="32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Processor</a:t>
              </a:r>
              <a:endParaRPr sz="1100"/>
            </a:p>
          </p:txBody>
        </p:sp>
        <p:sp>
          <p:nvSpPr>
            <p:cNvPr id="706" name="Google Shape;706;p54"/>
            <p:cNvSpPr/>
            <p:nvPr/>
          </p:nvSpPr>
          <p:spPr>
            <a:xfrm>
              <a:off x="4500880" y="3373110"/>
              <a:ext cx="1077900" cy="3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BEC</a:t>
              </a:r>
              <a:endParaRPr sz="1100"/>
            </a:p>
          </p:txBody>
        </p:sp>
        <p:sp>
          <p:nvSpPr>
            <p:cNvPr id="707" name="Google Shape;707;p54"/>
            <p:cNvSpPr txBox="1"/>
            <p:nvPr/>
          </p:nvSpPr>
          <p:spPr>
            <a:xfrm>
              <a:off x="4416537" y="1860625"/>
              <a:ext cx="1255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0000FF"/>
                  </a:solidFill>
                </a:rPr>
                <a:t>ESC</a:t>
              </a:r>
              <a:endParaRPr sz="1100">
                <a:solidFill>
                  <a:srgbClr val="0000FF"/>
                </a:solidFill>
              </a:endParaRPr>
            </a:p>
          </p:txBody>
        </p:sp>
        <p:cxnSp>
          <p:nvCxnSpPr>
            <p:cNvPr id="708" name="Google Shape;708;p54"/>
            <p:cNvCxnSpPr>
              <a:stCxn id="702" idx="3"/>
              <a:endCxn id="705" idx="1"/>
            </p:cNvCxnSpPr>
            <p:nvPr/>
          </p:nvCxnSpPr>
          <p:spPr>
            <a:xfrm>
              <a:off x="4156641" y="2994204"/>
              <a:ext cx="344100" cy="0"/>
            </a:xfrm>
            <a:prstGeom prst="straightConnector1">
              <a:avLst/>
            </a:prstGeom>
            <a:noFill/>
            <a:ln w="19050" cap="flat" cmpd="sng">
              <a:solidFill>
                <a:schemeClr val="dk1"/>
              </a:solidFill>
              <a:prstDash val="solid"/>
              <a:round/>
              <a:headEnd type="none" w="med" len="med"/>
              <a:tailEnd type="triangle" w="med" len="med"/>
            </a:ln>
          </p:spPr>
        </p:cxnSp>
        <p:cxnSp>
          <p:nvCxnSpPr>
            <p:cNvPr id="709" name="Google Shape;709;p54"/>
            <p:cNvCxnSpPr>
              <a:stCxn id="705" idx="0"/>
              <a:endCxn id="704" idx="2"/>
            </p:cNvCxnSpPr>
            <p:nvPr/>
          </p:nvCxnSpPr>
          <p:spPr>
            <a:xfrm rot="10800000">
              <a:off x="5039830" y="2615472"/>
              <a:ext cx="0" cy="215400"/>
            </a:xfrm>
            <a:prstGeom prst="straightConnector1">
              <a:avLst/>
            </a:prstGeom>
            <a:noFill/>
            <a:ln w="19050" cap="flat" cmpd="sng">
              <a:solidFill>
                <a:srgbClr val="FF0000"/>
              </a:solidFill>
              <a:prstDash val="solid"/>
              <a:round/>
              <a:headEnd type="none" w="med" len="med"/>
              <a:tailEnd type="triangle" w="med" len="med"/>
            </a:ln>
          </p:spPr>
        </p:cxnSp>
        <p:cxnSp>
          <p:nvCxnSpPr>
            <p:cNvPr id="710" name="Google Shape;710;p54"/>
            <p:cNvCxnSpPr>
              <a:stCxn id="705" idx="2"/>
              <a:endCxn id="706" idx="0"/>
            </p:cNvCxnSpPr>
            <p:nvPr/>
          </p:nvCxnSpPr>
          <p:spPr>
            <a:xfrm>
              <a:off x="5039830" y="3157572"/>
              <a:ext cx="0" cy="215400"/>
            </a:xfrm>
            <a:prstGeom prst="straightConnector1">
              <a:avLst/>
            </a:prstGeom>
            <a:noFill/>
            <a:ln w="19050" cap="flat" cmpd="sng">
              <a:solidFill>
                <a:srgbClr val="FF0000"/>
              </a:solidFill>
              <a:prstDash val="solid"/>
              <a:round/>
              <a:headEnd type="none" w="med" len="med"/>
              <a:tailEnd type="triangle" w="med" len="med"/>
            </a:ln>
          </p:spPr>
        </p:cxnSp>
        <p:sp>
          <p:nvSpPr>
            <p:cNvPr id="711" name="Google Shape;711;p54"/>
            <p:cNvSpPr/>
            <p:nvPr/>
          </p:nvSpPr>
          <p:spPr>
            <a:xfrm>
              <a:off x="6008068" y="1905088"/>
              <a:ext cx="828300" cy="764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Motor</a:t>
              </a:r>
              <a:endParaRPr sz="1100"/>
            </a:p>
          </p:txBody>
        </p:sp>
        <p:cxnSp>
          <p:nvCxnSpPr>
            <p:cNvPr id="712" name="Google Shape;712;p54"/>
            <p:cNvCxnSpPr>
              <a:stCxn id="704" idx="3"/>
              <a:endCxn id="711" idx="1"/>
            </p:cNvCxnSpPr>
            <p:nvPr/>
          </p:nvCxnSpPr>
          <p:spPr>
            <a:xfrm rot="10800000" flipH="1">
              <a:off x="5578780" y="2287287"/>
              <a:ext cx="429300" cy="170700"/>
            </a:xfrm>
            <a:prstGeom prst="bentConnector3">
              <a:avLst>
                <a:gd name="adj1" fmla="val 49999"/>
              </a:avLst>
            </a:prstGeom>
            <a:noFill/>
            <a:ln w="19050" cap="flat" cmpd="sng">
              <a:solidFill>
                <a:schemeClr val="dk1"/>
              </a:solidFill>
              <a:prstDash val="solid"/>
              <a:round/>
              <a:headEnd type="none" w="med" len="med"/>
              <a:tailEnd type="triangle" w="med" len="med"/>
            </a:ln>
          </p:spPr>
        </p:cxnSp>
        <p:sp>
          <p:nvSpPr>
            <p:cNvPr id="713" name="Google Shape;713;p54"/>
            <p:cNvSpPr/>
            <p:nvPr/>
          </p:nvSpPr>
          <p:spPr>
            <a:xfrm>
              <a:off x="6014094" y="3142563"/>
              <a:ext cx="828300" cy="764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Receiver</a:t>
              </a:r>
              <a:endParaRPr sz="1100"/>
            </a:p>
          </p:txBody>
        </p:sp>
        <p:cxnSp>
          <p:nvCxnSpPr>
            <p:cNvPr id="714" name="Google Shape;714;p54"/>
            <p:cNvCxnSpPr>
              <a:stCxn id="706" idx="3"/>
              <a:endCxn id="713" idx="1"/>
            </p:cNvCxnSpPr>
            <p:nvPr/>
          </p:nvCxnSpPr>
          <p:spPr>
            <a:xfrm rot="10800000" flipH="1">
              <a:off x="5578780" y="3524760"/>
              <a:ext cx="435300" cy="5700"/>
            </a:xfrm>
            <a:prstGeom prst="straightConnector1">
              <a:avLst/>
            </a:prstGeom>
            <a:noFill/>
            <a:ln w="19050" cap="flat" cmpd="sng">
              <a:solidFill>
                <a:schemeClr val="dk1"/>
              </a:solidFill>
              <a:prstDash val="solid"/>
              <a:round/>
              <a:headEnd type="none" w="med" len="med"/>
              <a:tailEnd type="triangle" w="med" len="med"/>
            </a:ln>
          </p:spPr>
        </p:cxnSp>
        <p:sp>
          <p:nvSpPr>
            <p:cNvPr id="715" name="Google Shape;715;p54"/>
            <p:cNvSpPr/>
            <p:nvPr/>
          </p:nvSpPr>
          <p:spPr>
            <a:xfrm>
              <a:off x="7275086" y="2669499"/>
              <a:ext cx="1639800" cy="1868700"/>
            </a:xfrm>
            <a:prstGeom prst="rect">
              <a:avLst/>
            </a:prstGeom>
            <a:solidFill>
              <a:srgbClr val="C9DAF8"/>
            </a:solidFill>
            <a:ln w="19050"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4"/>
            <p:cNvSpPr/>
            <p:nvPr/>
          </p:nvSpPr>
          <p:spPr>
            <a:xfrm>
              <a:off x="7395227" y="2773501"/>
              <a:ext cx="1385400" cy="3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Left Flaperon</a:t>
              </a:r>
              <a:endParaRPr sz="1100"/>
            </a:p>
          </p:txBody>
        </p:sp>
        <p:sp>
          <p:nvSpPr>
            <p:cNvPr id="717" name="Google Shape;717;p54"/>
            <p:cNvSpPr/>
            <p:nvPr/>
          </p:nvSpPr>
          <p:spPr>
            <a:xfrm>
              <a:off x="7395227" y="4091087"/>
              <a:ext cx="1385400" cy="3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Elevator</a:t>
              </a:r>
              <a:endParaRPr sz="1100"/>
            </a:p>
          </p:txBody>
        </p:sp>
        <p:sp>
          <p:nvSpPr>
            <p:cNvPr id="718" name="Google Shape;718;p54"/>
            <p:cNvSpPr/>
            <p:nvPr/>
          </p:nvSpPr>
          <p:spPr>
            <a:xfrm>
              <a:off x="7395227" y="3651892"/>
              <a:ext cx="1385400" cy="3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Rudder</a:t>
              </a:r>
              <a:endParaRPr sz="1100"/>
            </a:p>
          </p:txBody>
        </p:sp>
        <p:sp>
          <p:nvSpPr>
            <p:cNvPr id="719" name="Google Shape;719;p54"/>
            <p:cNvSpPr/>
            <p:nvPr/>
          </p:nvSpPr>
          <p:spPr>
            <a:xfrm>
              <a:off x="7395227" y="3212697"/>
              <a:ext cx="1385400" cy="3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Right Flaperon</a:t>
              </a:r>
              <a:endParaRPr sz="1100"/>
            </a:p>
          </p:txBody>
        </p:sp>
        <p:sp>
          <p:nvSpPr>
            <p:cNvPr id="720" name="Google Shape;720;p54"/>
            <p:cNvSpPr txBox="1"/>
            <p:nvPr/>
          </p:nvSpPr>
          <p:spPr>
            <a:xfrm>
              <a:off x="7265701" y="2358066"/>
              <a:ext cx="1630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0000FF"/>
                  </a:solidFill>
                </a:rPr>
                <a:t>Servos</a:t>
              </a:r>
              <a:endParaRPr sz="1100">
                <a:solidFill>
                  <a:srgbClr val="0000FF"/>
                </a:solidFill>
              </a:endParaRPr>
            </a:p>
          </p:txBody>
        </p:sp>
        <p:cxnSp>
          <p:nvCxnSpPr>
            <p:cNvPr id="721" name="Google Shape;721;p54"/>
            <p:cNvCxnSpPr>
              <a:stCxn id="713" idx="3"/>
              <a:endCxn id="716" idx="1"/>
            </p:cNvCxnSpPr>
            <p:nvPr/>
          </p:nvCxnSpPr>
          <p:spPr>
            <a:xfrm rot="10800000" flipH="1">
              <a:off x="6842394" y="2930763"/>
              <a:ext cx="552900" cy="594000"/>
            </a:xfrm>
            <a:prstGeom prst="bentConnector3">
              <a:avLst>
                <a:gd name="adj1" fmla="val 49994"/>
              </a:avLst>
            </a:prstGeom>
            <a:noFill/>
            <a:ln w="19050" cap="flat" cmpd="sng">
              <a:solidFill>
                <a:schemeClr val="dk1"/>
              </a:solidFill>
              <a:prstDash val="solid"/>
              <a:round/>
              <a:headEnd type="none" w="med" len="med"/>
              <a:tailEnd type="triangle" w="med" len="med"/>
            </a:ln>
          </p:spPr>
        </p:cxnSp>
        <p:cxnSp>
          <p:nvCxnSpPr>
            <p:cNvPr id="722" name="Google Shape;722;p54"/>
            <p:cNvCxnSpPr>
              <a:stCxn id="713" idx="3"/>
              <a:endCxn id="719" idx="1"/>
            </p:cNvCxnSpPr>
            <p:nvPr/>
          </p:nvCxnSpPr>
          <p:spPr>
            <a:xfrm rot="10800000" flipH="1">
              <a:off x="6842394" y="3369963"/>
              <a:ext cx="552900" cy="154800"/>
            </a:xfrm>
            <a:prstGeom prst="bentConnector3">
              <a:avLst>
                <a:gd name="adj1" fmla="val 49994"/>
              </a:avLst>
            </a:prstGeom>
            <a:noFill/>
            <a:ln w="19050" cap="flat" cmpd="sng">
              <a:solidFill>
                <a:schemeClr val="dk1"/>
              </a:solidFill>
              <a:prstDash val="solid"/>
              <a:round/>
              <a:headEnd type="none" w="med" len="med"/>
              <a:tailEnd type="triangle" w="med" len="med"/>
            </a:ln>
          </p:spPr>
        </p:cxnSp>
        <p:cxnSp>
          <p:nvCxnSpPr>
            <p:cNvPr id="723" name="Google Shape;723;p54"/>
            <p:cNvCxnSpPr>
              <a:stCxn id="713" idx="3"/>
              <a:endCxn id="718" idx="1"/>
            </p:cNvCxnSpPr>
            <p:nvPr/>
          </p:nvCxnSpPr>
          <p:spPr>
            <a:xfrm>
              <a:off x="6842394" y="3524763"/>
              <a:ext cx="552900" cy="284400"/>
            </a:xfrm>
            <a:prstGeom prst="bentConnector3">
              <a:avLst>
                <a:gd name="adj1" fmla="val 49994"/>
              </a:avLst>
            </a:prstGeom>
            <a:noFill/>
            <a:ln w="19050" cap="flat" cmpd="sng">
              <a:solidFill>
                <a:schemeClr val="dk1"/>
              </a:solidFill>
              <a:prstDash val="solid"/>
              <a:round/>
              <a:headEnd type="none" w="med" len="med"/>
              <a:tailEnd type="triangle" w="med" len="med"/>
            </a:ln>
          </p:spPr>
        </p:cxnSp>
        <p:cxnSp>
          <p:nvCxnSpPr>
            <p:cNvPr id="724" name="Google Shape;724;p54"/>
            <p:cNvCxnSpPr>
              <a:stCxn id="713" idx="3"/>
              <a:endCxn id="717" idx="1"/>
            </p:cNvCxnSpPr>
            <p:nvPr/>
          </p:nvCxnSpPr>
          <p:spPr>
            <a:xfrm>
              <a:off x="6842394" y="3524763"/>
              <a:ext cx="552900" cy="723600"/>
            </a:xfrm>
            <a:prstGeom prst="bentConnector3">
              <a:avLst>
                <a:gd name="adj1" fmla="val 49994"/>
              </a:avLst>
            </a:prstGeom>
            <a:noFill/>
            <a:ln w="19050" cap="flat" cmpd="sng">
              <a:solidFill>
                <a:schemeClr val="dk1"/>
              </a:solidFill>
              <a:prstDash val="solid"/>
              <a:round/>
              <a:headEnd type="none" w="med" len="med"/>
              <a:tailEnd type="triangle" w="med" len="med"/>
            </a:ln>
          </p:spPr>
        </p:cxnSp>
      </p:grpSp>
      <p:sp>
        <p:nvSpPr>
          <p:cNvPr id="725" name="Google Shape;725;p54"/>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726" name="Google Shape;726;p54"/>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727" name="Google Shape;727;p54"/>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728" name="Google Shape;728;p54"/>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729" name="Google Shape;729;p54"/>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730" name="Google Shape;730;p54"/>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731" name="Google Shape;731;p54"/>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55"/>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Electronics</a:t>
            </a:r>
            <a:endParaRPr sz="2300" b="1">
              <a:solidFill>
                <a:schemeClr val="dk1"/>
              </a:solidFill>
              <a:latin typeface="Century Gothic"/>
              <a:ea typeface="Century Gothic"/>
              <a:cs typeface="Century Gothic"/>
              <a:sym typeface="Century Gothic"/>
            </a:endParaRPr>
          </a:p>
        </p:txBody>
      </p:sp>
      <p:pic>
        <p:nvPicPr>
          <p:cNvPr id="737" name="Google Shape;737;p5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38" name="Google Shape;738;p5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739" name="Google Shape;739;p55"/>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graphicFrame>
        <p:nvGraphicFramePr>
          <p:cNvPr id="740" name="Google Shape;740;p55"/>
          <p:cNvGraphicFramePr/>
          <p:nvPr/>
        </p:nvGraphicFramePr>
        <p:xfrm>
          <a:off x="609588" y="1269250"/>
          <a:ext cx="9144000" cy="2574175"/>
        </p:xfrm>
        <a:graphic>
          <a:graphicData uri="http://schemas.openxmlformats.org/drawingml/2006/table">
            <a:tbl>
              <a:tblPr>
                <a:noFill/>
                <a:tableStyleId>{FBB1551B-3859-4678-8D3A-B806A081842A}</a:tableStyleId>
              </a:tblPr>
              <a:tblGrid>
                <a:gridCol w="1461200">
                  <a:extLst>
                    <a:ext uri="{9D8B030D-6E8A-4147-A177-3AD203B41FA5}">
                      <a16:colId xmlns:a16="http://schemas.microsoft.com/office/drawing/2014/main" val="20000"/>
                    </a:ext>
                  </a:extLst>
                </a:gridCol>
                <a:gridCol w="1134850">
                  <a:extLst>
                    <a:ext uri="{9D8B030D-6E8A-4147-A177-3AD203B41FA5}">
                      <a16:colId xmlns:a16="http://schemas.microsoft.com/office/drawing/2014/main" val="20001"/>
                    </a:ext>
                  </a:extLst>
                </a:gridCol>
                <a:gridCol w="1779875">
                  <a:extLst>
                    <a:ext uri="{9D8B030D-6E8A-4147-A177-3AD203B41FA5}">
                      <a16:colId xmlns:a16="http://schemas.microsoft.com/office/drawing/2014/main" val="20002"/>
                    </a:ext>
                  </a:extLst>
                </a:gridCol>
                <a:gridCol w="1442300">
                  <a:extLst>
                    <a:ext uri="{9D8B030D-6E8A-4147-A177-3AD203B41FA5}">
                      <a16:colId xmlns:a16="http://schemas.microsoft.com/office/drawing/2014/main" val="20003"/>
                    </a:ext>
                  </a:extLst>
                </a:gridCol>
                <a:gridCol w="1809500">
                  <a:extLst>
                    <a:ext uri="{9D8B030D-6E8A-4147-A177-3AD203B41FA5}">
                      <a16:colId xmlns:a16="http://schemas.microsoft.com/office/drawing/2014/main" val="20004"/>
                    </a:ext>
                  </a:extLst>
                </a:gridCol>
                <a:gridCol w="1516275">
                  <a:extLst>
                    <a:ext uri="{9D8B030D-6E8A-4147-A177-3AD203B41FA5}">
                      <a16:colId xmlns:a16="http://schemas.microsoft.com/office/drawing/2014/main" val="20005"/>
                    </a:ext>
                  </a:extLst>
                </a:gridCol>
              </a:tblGrid>
              <a:tr h="429025">
                <a:tc>
                  <a:txBody>
                    <a:bodyPr/>
                    <a:lstStyle/>
                    <a:p>
                      <a:pPr marL="0" lvl="0" indent="0" algn="l" rtl="0">
                        <a:spcBef>
                          <a:spcPts val="0"/>
                        </a:spcBef>
                        <a:spcAft>
                          <a:spcPts val="0"/>
                        </a:spcAft>
                        <a:buNone/>
                      </a:pPr>
                      <a:endParaRPr sz="1800">
                        <a:latin typeface="Century Gothic"/>
                        <a:ea typeface="Century Gothic"/>
                        <a:cs typeface="Century Gothic"/>
                        <a:sym typeface="Century Gothic"/>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800">
                        <a:latin typeface="Century Gothic"/>
                        <a:ea typeface="Century Gothic"/>
                        <a:cs typeface="Century Gothic"/>
                        <a:sym typeface="Century Gothic"/>
                      </a:endParaRPr>
                    </a:p>
                  </a:txBody>
                  <a:tcPr marL="28575" marR="28575" marT="19050" marB="19050" anchor="b">
                    <a:lnL w="952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700" b="1">
                          <a:solidFill>
                            <a:schemeClr val="dk1"/>
                          </a:solidFill>
                          <a:latin typeface="Century Gothic"/>
                          <a:ea typeface="Century Gothic"/>
                          <a:cs typeface="Century Gothic"/>
                          <a:sym typeface="Century Gothic"/>
                        </a:rPr>
                        <a:t>Takeoff</a:t>
                      </a:r>
                      <a:endParaRPr sz="17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700" b="1">
                          <a:solidFill>
                            <a:schemeClr val="dk1"/>
                          </a:solidFill>
                          <a:latin typeface="Century Gothic"/>
                          <a:ea typeface="Century Gothic"/>
                          <a:cs typeface="Century Gothic"/>
                          <a:sym typeface="Century Gothic"/>
                        </a:rPr>
                        <a:t>Cruise</a:t>
                      </a:r>
                      <a:endParaRPr sz="17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357525">
                <a:tc>
                  <a:txBody>
                    <a:bodyPr/>
                    <a:lstStyle/>
                    <a:p>
                      <a:pPr marL="0" lvl="0" indent="0" algn="ctr" rtl="0">
                        <a:lnSpc>
                          <a:spcPct val="115000"/>
                        </a:lnSpc>
                        <a:spcBef>
                          <a:spcPts val="0"/>
                        </a:spcBef>
                        <a:spcAft>
                          <a:spcPts val="0"/>
                        </a:spcAft>
                        <a:buNone/>
                      </a:pPr>
                      <a:r>
                        <a:rPr lang="en" sz="1500" b="1">
                          <a:solidFill>
                            <a:schemeClr val="dk1"/>
                          </a:solidFill>
                          <a:latin typeface="Century Gothic"/>
                          <a:ea typeface="Century Gothic"/>
                          <a:cs typeface="Century Gothic"/>
                          <a:sym typeface="Century Gothic"/>
                        </a:rPr>
                        <a:t>Component</a:t>
                      </a:r>
                      <a:endParaRPr sz="15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500" b="1">
                          <a:solidFill>
                            <a:schemeClr val="dk1"/>
                          </a:solidFill>
                          <a:latin typeface="Century Gothic"/>
                          <a:ea typeface="Century Gothic"/>
                          <a:cs typeface="Century Gothic"/>
                          <a:sym typeface="Century Gothic"/>
                        </a:rPr>
                        <a:t>Quantity</a:t>
                      </a:r>
                      <a:endParaRPr sz="15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500" b="1">
                          <a:solidFill>
                            <a:schemeClr val="dk1"/>
                          </a:solidFill>
                          <a:latin typeface="Century Gothic"/>
                          <a:ea typeface="Century Gothic"/>
                          <a:cs typeface="Century Gothic"/>
                          <a:sym typeface="Century Gothic"/>
                        </a:rPr>
                        <a:t>Max. Current Draw</a:t>
                      </a:r>
                      <a:endParaRPr sz="15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500" b="1">
                          <a:solidFill>
                            <a:schemeClr val="dk1"/>
                          </a:solidFill>
                          <a:latin typeface="Century Gothic"/>
                          <a:ea typeface="Century Gothic"/>
                          <a:cs typeface="Century Gothic"/>
                          <a:sym typeface="Century Gothic"/>
                        </a:rPr>
                        <a:t>Margin (20%)</a:t>
                      </a:r>
                      <a:endParaRPr sz="15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500" b="1">
                          <a:solidFill>
                            <a:schemeClr val="dk1"/>
                          </a:solidFill>
                          <a:latin typeface="Century Gothic"/>
                          <a:ea typeface="Century Gothic"/>
                          <a:cs typeface="Century Gothic"/>
                          <a:sym typeface="Century Gothic"/>
                        </a:rPr>
                        <a:t>Max. Current Draw</a:t>
                      </a:r>
                      <a:endParaRPr sz="15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500" b="1">
                          <a:solidFill>
                            <a:schemeClr val="dk1"/>
                          </a:solidFill>
                          <a:latin typeface="Century Gothic"/>
                          <a:ea typeface="Century Gothic"/>
                          <a:cs typeface="Century Gothic"/>
                          <a:sym typeface="Century Gothic"/>
                        </a:rPr>
                        <a:t>Margin (20%)</a:t>
                      </a:r>
                      <a:endParaRPr sz="15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1"/>
                  </a:ext>
                </a:extLst>
              </a:tr>
              <a:tr h="357525">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ESC</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1</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rowSpan="2">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50.00</a:t>
                      </a:r>
                      <a:endParaRPr sz="1600">
                        <a:latin typeface="Century Gothic"/>
                        <a:ea typeface="Century Gothic"/>
                        <a:cs typeface="Century Gothic"/>
                        <a:sym typeface="Century Gothic"/>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rowSpan="2">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60.00</a:t>
                      </a:r>
                      <a:endParaRPr sz="1600">
                        <a:latin typeface="Century Gothic"/>
                        <a:ea typeface="Century Gothic"/>
                        <a:cs typeface="Century Gothic"/>
                        <a:sym typeface="Century Gothic"/>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rowSpan="2">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6.00</a:t>
                      </a:r>
                      <a:endParaRPr sz="1600">
                        <a:latin typeface="Century Gothic"/>
                        <a:ea typeface="Century Gothic"/>
                        <a:cs typeface="Century Gothic"/>
                        <a:sym typeface="Century Gothic"/>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rowSpan="2">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7.20</a:t>
                      </a:r>
                      <a:endParaRPr sz="1600">
                        <a:latin typeface="Century Gothic"/>
                        <a:ea typeface="Century Gothic"/>
                        <a:cs typeface="Century Gothic"/>
                        <a:sym typeface="Century Gothic"/>
                      </a:endParaRPr>
                    </a:p>
                  </a:txBody>
                  <a:tcPr marL="28575" marR="28575" marT="19050" marB="19050" anchor="ctr">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7525">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Motor</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1</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57525">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Servo</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4</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0.71</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0.85</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0.43</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0.51</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357525">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Receiver</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1</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0.08</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0.10</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0.08</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latin typeface="Century Gothic"/>
                          <a:ea typeface="Century Gothic"/>
                          <a:cs typeface="Century Gothic"/>
                          <a:sym typeface="Century Gothic"/>
                        </a:rPr>
                        <a:t>0.10</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57525">
                <a:tc gridSpan="2">
                  <a:txBody>
                    <a:bodyPr/>
                    <a:lstStyle/>
                    <a:p>
                      <a:pPr marL="0" lvl="0" indent="0" algn="ctr" rtl="0">
                        <a:lnSpc>
                          <a:spcPct val="115000"/>
                        </a:lnSpc>
                        <a:spcBef>
                          <a:spcPts val="0"/>
                        </a:spcBef>
                        <a:spcAft>
                          <a:spcPts val="0"/>
                        </a:spcAft>
                        <a:buNone/>
                      </a:pPr>
                      <a:r>
                        <a:rPr lang="en" sz="1600" b="1">
                          <a:latin typeface="Century Gothic"/>
                          <a:ea typeface="Century Gothic"/>
                          <a:cs typeface="Century Gothic"/>
                          <a:sym typeface="Century Gothic"/>
                        </a:rPr>
                        <a:t>Current Required:</a:t>
                      </a:r>
                      <a:endParaRPr sz="1600" b="1">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chemeClr val="lt1"/>
                          </a:solidFill>
                          <a:latin typeface="Century Gothic"/>
                          <a:ea typeface="Century Gothic"/>
                          <a:cs typeface="Century Gothic"/>
                          <a:sym typeface="Century Gothic"/>
                        </a:rPr>
                        <a:t>52.91A</a:t>
                      </a:r>
                      <a:endParaRPr sz="1600" b="1">
                        <a:solidFill>
                          <a:schemeClr val="lt1"/>
                        </a:solidFill>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600" b="1">
                          <a:solidFill>
                            <a:schemeClr val="lt1"/>
                          </a:solidFill>
                          <a:latin typeface="Century Gothic"/>
                          <a:ea typeface="Century Gothic"/>
                          <a:cs typeface="Century Gothic"/>
                          <a:sym typeface="Century Gothic"/>
                        </a:rPr>
                        <a:t>63.49A</a:t>
                      </a:r>
                      <a:endParaRPr sz="1600" b="1">
                        <a:solidFill>
                          <a:schemeClr val="lt1"/>
                        </a:solidFill>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600" b="1">
                          <a:solidFill>
                            <a:schemeClr val="lt1"/>
                          </a:solidFill>
                          <a:latin typeface="Century Gothic"/>
                          <a:ea typeface="Century Gothic"/>
                          <a:cs typeface="Century Gothic"/>
                          <a:sym typeface="Century Gothic"/>
                        </a:rPr>
                        <a:t>7.78A</a:t>
                      </a:r>
                      <a:endParaRPr sz="1600" b="1">
                        <a:solidFill>
                          <a:schemeClr val="lt1"/>
                        </a:solidFill>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600" b="1">
                          <a:solidFill>
                            <a:schemeClr val="lt1"/>
                          </a:solidFill>
                          <a:latin typeface="Century Gothic"/>
                          <a:ea typeface="Century Gothic"/>
                          <a:cs typeface="Century Gothic"/>
                          <a:sym typeface="Century Gothic"/>
                        </a:rPr>
                        <a:t>9.34A</a:t>
                      </a:r>
                      <a:endParaRPr sz="1600" b="1">
                        <a:solidFill>
                          <a:schemeClr val="lt1"/>
                        </a:solidFill>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extLst>
                  <a:ext uri="{0D108BD9-81ED-4DB2-BD59-A6C34878D82A}">
                    <a16:rowId xmlns:a16="http://schemas.microsoft.com/office/drawing/2014/main" val="10006"/>
                  </a:ext>
                </a:extLst>
              </a:tr>
            </a:tbl>
          </a:graphicData>
        </a:graphic>
      </p:graphicFrame>
      <p:sp>
        <p:nvSpPr>
          <p:cNvPr id="741" name="Google Shape;741;p55"/>
          <p:cNvSpPr txBox="1"/>
          <p:nvPr/>
        </p:nvSpPr>
        <p:spPr>
          <a:xfrm>
            <a:off x="510150" y="650200"/>
            <a:ext cx="2850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accent4"/>
                </a:solidFill>
                <a:latin typeface="Century Gothic"/>
                <a:ea typeface="Century Gothic"/>
                <a:cs typeface="Century Gothic"/>
                <a:sym typeface="Century Gothic"/>
              </a:rPr>
              <a:t>Power Budget</a:t>
            </a:r>
            <a:endParaRPr sz="1900" b="1">
              <a:solidFill>
                <a:schemeClr val="accent4"/>
              </a:solidFill>
              <a:latin typeface="Century Gothic"/>
              <a:ea typeface="Century Gothic"/>
              <a:cs typeface="Century Gothic"/>
              <a:sym typeface="Century Gothic"/>
            </a:endParaRPr>
          </a:p>
        </p:txBody>
      </p:sp>
      <p:sp>
        <p:nvSpPr>
          <p:cNvPr id="742" name="Google Shape;742;p55"/>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743" name="Google Shape;743;p55"/>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744" name="Google Shape;744;p55"/>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745" name="Google Shape;745;p55"/>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746" name="Google Shape;746;p55"/>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747" name="Google Shape;747;p55"/>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748" name="Google Shape;748;p55"/>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5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Electronics</a:t>
            </a:r>
            <a:endParaRPr sz="2300" b="1">
              <a:solidFill>
                <a:schemeClr val="dk1"/>
              </a:solidFill>
              <a:latin typeface="Century Gothic"/>
              <a:ea typeface="Century Gothic"/>
              <a:cs typeface="Century Gothic"/>
              <a:sym typeface="Century Gothic"/>
            </a:endParaRPr>
          </a:p>
        </p:txBody>
      </p:sp>
      <p:pic>
        <p:nvPicPr>
          <p:cNvPr id="754" name="Google Shape;754;p5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55" name="Google Shape;755;p56"/>
          <p:cNvSpPr txBox="1"/>
          <p:nvPr/>
        </p:nvSpPr>
        <p:spPr>
          <a:xfrm>
            <a:off x="510150" y="650200"/>
            <a:ext cx="30414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accent4"/>
                </a:solidFill>
                <a:latin typeface="Century Gothic"/>
                <a:ea typeface="Century Gothic"/>
                <a:cs typeface="Century Gothic"/>
                <a:sym typeface="Century Gothic"/>
              </a:rPr>
              <a:t>Custom Battery Pack</a:t>
            </a:r>
            <a:endParaRPr sz="1900" b="1">
              <a:solidFill>
                <a:schemeClr val="accent4"/>
              </a:solidFill>
              <a:latin typeface="Century Gothic"/>
              <a:ea typeface="Century Gothic"/>
              <a:cs typeface="Century Gothic"/>
              <a:sym typeface="Century Gothic"/>
            </a:endParaRPr>
          </a:p>
          <a:p>
            <a:pPr marL="457200" lvl="0"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Parallel: 9 cells</a:t>
            </a:r>
            <a:endParaRPr sz="1700">
              <a:latin typeface="Century Gothic"/>
              <a:ea typeface="Century Gothic"/>
              <a:cs typeface="Century Gothic"/>
              <a:sym typeface="Century Gothic"/>
            </a:endParaRPr>
          </a:p>
          <a:p>
            <a:pPr marL="457200" lvl="0" indent="-336550" algn="l" rtl="0">
              <a:spcBef>
                <a:spcPts val="0"/>
              </a:spcBef>
              <a:spcAft>
                <a:spcPts val="0"/>
              </a:spcAft>
              <a:buSzPts val="1700"/>
              <a:buFont typeface="Century Gothic"/>
              <a:buChar char="●"/>
            </a:pPr>
            <a:r>
              <a:rPr lang="en" sz="1700">
                <a:latin typeface="Century Gothic"/>
                <a:ea typeface="Century Gothic"/>
                <a:cs typeface="Century Gothic"/>
                <a:sym typeface="Century Gothic"/>
              </a:rPr>
              <a:t>Series: 5 cells</a:t>
            </a:r>
            <a:endParaRPr sz="1700">
              <a:latin typeface="Century Gothic"/>
              <a:ea typeface="Century Gothic"/>
              <a:cs typeface="Century Gothic"/>
              <a:sym typeface="Century Gothic"/>
            </a:endParaRPr>
          </a:p>
          <a:p>
            <a:pPr marL="0" lvl="0" indent="0" algn="l" rtl="0">
              <a:spcBef>
                <a:spcPts val="0"/>
              </a:spcBef>
              <a:spcAft>
                <a:spcPts val="0"/>
              </a:spcAft>
              <a:buNone/>
            </a:pPr>
            <a:endParaRPr sz="2200">
              <a:latin typeface="Calibri"/>
              <a:ea typeface="Calibri"/>
              <a:cs typeface="Calibri"/>
              <a:sym typeface="Calibri"/>
            </a:endParaRPr>
          </a:p>
        </p:txBody>
      </p:sp>
      <p:sp>
        <p:nvSpPr>
          <p:cNvPr id="756" name="Google Shape;756;p5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757" name="Google Shape;757;p5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758" name="Google Shape;758;p56"/>
          <p:cNvSpPr/>
          <p:nvPr/>
        </p:nvSpPr>
        <p:spPr>
          <a:xfrm>
            <a:off x="3178675" y="1127275"/>
            <a:ext cx="3891300" cy="273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6"/>
          <p:cNvSpPr txBox="1"/>
          <p:nvPr/>
        </p:nvSpPr>
        <p:spPr>
          <a:xfrm>
            <a:off x="7789525" y="1048663"/>
            <a:ext cx="244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entury Gothic"/>
                <a:ea typeface="Century Gothic"/>
                <a:cs typeface="Century Gothic"/>
                <a:sym typeface="Century Gothic"/>
              </a:rPr>
              <a:t>Total: 45 cells</a:t>
            </a:r>
            <a:endParaRPr sz="1800">
              <a:latin typeface="Century Gothic"/>
              <a:ea typeface="Century Gothic"/>
              <a:cs typeface="Century Gothic"/>
              <a:sym typeface="Century Gothic"/>
            </a:endParaRPr>
          </a:p>
        </p:txBody>
      </p:sp>
      <p:graphicFrame>
        <p:nvGraphicFramePr>
          <p:cNvPr id="760" name="Google Shape;760;p56"/>
          <p:cNvGraphicFramePr/>
          <p:nvPr/>
        </p:nvGraphicFramePr>
        <p:xfrm>
          <a:off x="2176750" y="2122263"/>
          <a:ext cx="6162075" cy="1809623"/>
        </p:xfrm>
        <a:graphic>
          <a:graphicData uri="http://schemas.openxmlformats.org/drawingml/2006/table">
            <a:tbl>
              <a:tblPr>
                <a:noFill/>
                <a:tableStyleId>{FBB1551B-3859-4678-8D3A-B806A081842A}</a:tableStyleId>
              </a:tblPr>
              <a:tblGrid>
                <a:gridCol w="2857075">
                  <a:extLst>
                    <a:ext uri="{9D8B030D-6E8A-4147-A177-3AD203B41FA5}">
                      <a16:colId xmlns:a16="http://schemas.microsoft.com/office/drawing/2014/main" val="20000"/>
                    </a:ext>
                  </a:extLst>
                </a:gridCol>
                <a:gridCol w="851675">
                  <a:extLst>
                    <a:ext uri="{9D8B030D-6E8A-4147-A177-3AD203B41FA5}">
                      <a16:colId xmlns:a16="http://schemas.microsoft.com/office/drawing/2014/main" val="20001"/>
                    </a:ext>
                  </a:extLst>
                </a:gridCol>
                <a:gridCol w="807725">
                  <a:extLst>
                    <a:ext uri="{9D8B030D-6E8A-4147-A177-3AD203B41FA5}">
                      <a16:colId xmlns:a16="http://schemas.microsoft.com/office/drawing/2014/main" val="20002"/>
                    </a:ext>
                  </a:extLst>
                </a:gridCol>
                <a:gridCol w="921075">
                  <a:extLst>
                    <a:ext uri="{9D8B030D-6E8A-4147-A177-3AD203B41FA5}">
                      <a16:colId xmlns:a16="http://schemas.microsoft.com/office/drawing/2014/main" val="20003"/>
                    </a:ext>
                  </a:extLst>
                </a:gridCol>
                <a:gridCol w="724525">
                  <a:extLst>
                    <a:ext uri="{9D8B030D-6E8A-4147-A177-3AD203B41FA5}">
                      <a16:colId xmlns:a16="http://schemas.microsoft.com/office/drawing/2014/main" val="20004"/>
                    </a:ext>
                  </a:extLst>
                </a:gridCol>
              </a:tblGrid>
              <a:tr h="342900">
                <a:tc>
                  <a:txBody>
                    <a:bodyPr/>
                    <a:lstStyle/>
                    <a:p>
                      <a:pPr marL="0" lvl="0" indent="0" algn="l" rtl="0">
                        <a:spcBef>
                          <a:spcPts val="0"/>
                        </a:spcBef>
                        <a:spcAft>
                          <a:spcPts val="0"/>
                        </a:spcAft>
                        <a:buNone/>
                      </a:pPr>
                      <a:endParaRPr sz="20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rgbClr val="FFFFFF"/>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600" b="1">
                          <a:latin typeface="Century Gothic"/>
                          <a:ea typeface="Century Gothic"/>
                          <a:cs typeface="Century Gothic"/>
                          <a:sym typeface="Century Gothic"/>
                        </a:rPr>
                        <a:t>Single Cell</a:t>
                      </a:r>
                      <a:endParaRPr sz="1600" b="1">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600" b="1">
                          <a:latin typeface="Century Gothic"/>
                          <a:ea typeface="Century Gothic"/>
                          <a:cs typeface="Century Gothic"/>
                          <a:sym typeface="Century Gothic"/>
                        </a:rPr>
                        <a:t>9P-5S</a:t>
                      </a:r>
                      <a:endParaRPr sz="1600" b="1">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209550">
                <a:tc>
                  <a:txBody>
                    <a:bodyPr/>
                    <a:lstStyle/>
                    <a:p>
                      <a:pPr marL="0" lvl="0" indent="0" algn="ctr" rtl="0">
                        <a:lnSpc>
                          <a:spcPct val="115000"/>
                        </a:lnSpc>
                        <a:spcBef>
                          <a:spcPts val="0"/>
                        </a:spcBef>
                        <a:spcAft>
                          <a:spcPts val="0"/>
                        </a:spcAft>
                        <a:buNone/>
                      </a:pPr>
                      <a:r>
                        <a:rPr lang="en" sz="1600" b="1">
                          <a:solidFill>
                            <a:schemeClr val="dk1"/>
                          </a:solidFill>
                          <a:latin typeface="Century Gothic"/>
                          <a:ea typeface="Century Gothic"/>
                          <a:cs typeface="Century Gothic"/>
                          <a:sym typeface="Century Gothic"/>
                        </a:rPr>
                        <a:t>Battery Characteristics</a:t>
                      </a:r>
                      <a:endParaRPr sz="16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gridSpan="2">
                  <a:txBody>
                    <a:bodyPr/>
                    <a:lstStyle/>
                    <a:p>
                      <a:pPr marL="0" lvl="0" indent="0" algn="ctr" rtl="0">
                        <a:lnSpc>
                          <a:spcPct val="115000"/>
                        </a:lnSpc>
                        <a:spcBef>
                          <a:spcPts val="0"/>
                        </a:spcBef>
                        <a:spcAft>
                          <a:spcPts val="0"/>
                        </a:spcAft>
                        <a:buNone/>
                      </a:pPr>
                      <a:r>
                        <a:rPr lang="en" sz="1600" b="1">
                          <a:latin typeface="Century Gothic"/>
                          <a:ea typeface="Century Gothic"/>
                          <a:cs typeface="Century Gothic"/>
                          <a:sym typeface="Century Gothic"/>
                        </a:rPr>
                        <a:t>Value</a:t>
                      </a:r>
                      <a:endParaRPr sz="1600" b="1">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600" b="1">
                          <a:latin typeface="Century Gothic"/>
                          <a:ea typeface="Century Gothic"/>
                          <a:cs typeface="Century Gothic"/>
                          <a:sym typeface="Century Gothic"/>
                        </a:rPr>
                        <a:t>Value</a:t>
                      </a:r>
                      <a:endParaRPr sz="1600" b="1">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Nominal Voltage</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3.65</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V</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18.25</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V</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Nominal Capacity</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5000</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45000</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Usable Capacity</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4500</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40500</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Continuous Discharge Rate</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9.60</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A</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86.40</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A</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61" name="Google Shape;761;p56"/>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762" name="Google Shape;762;p56"/>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763" name="Google Shape;763;p56"/>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764" name="Google Shape;764;p56"/>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765" name="Google Shape;765;p56"/>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766" name="Google Shape;766;p56"/>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767" name="Google Shape;767;p56"/>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7"/>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Electronics</a:t>
            </a:r>
            <a:endParaRPr sz="2300" b="1">
              <a:solidFill>
                <a:schemeClr val="dk1"/>
              </a:solidFill>
              <a:latin typeface="Century Gothic"/>
              <a:ea typeface="Century Gothic"/>
              <a:cs typeface="Century Gothic"/>
              <a:sym typeface="Century Gothic"/>
            </a:endParaRPr>
          </a:p>
        </p:txBody>
      </p:sp>
      <p:pic>
        <p:nvPicPr>
          <p:cNvPr id="773" name="Google Shape;773;p5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74" name="Google Shape;774;p57"/>
          <p:cNvSpPr txBox="1"/>
          <p:nvPr/>
        </p:nvSpPr>
        <p:spPr>
          <a:xfrm>
            <a:off x="581150" y="672650"/>
            <a:ext cx="2075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Final values:</a:t>
            </a:r>
            <a:endParaRPr sz="2000" b="1">
              <a:solidFill>
                <a:schemeClr val="accent4"/>
              </a:solidFill>
              <a:latin typeface="Century Gothic"/>
              <a:ea typeface="Century Gothic"/>
              <a:cs typeface="Century Gothic"/>
              <a:sym typeface="Century Gothic"/>
            </a:endParaRPr>
          </a:p>
          <a:p>
            <a:pPr marL="0" lvl="0" indent="0" algn="l" rtl="0">
              <a:spcBef>
                <a:spcPts val="0"/>
              </a:spcBef>
              <a:spcAft>
                <a:spcPts val="0"/>
              </a:spcAft>
              <a:buNone/>
            </a:pPr>
            <a:endParaRPr sz="2200">
              <a:latin typeface="Calibri"/>
              <a:ea typeface="Calibri"/>
              <a:cs typeface="Calibri"/>
              <a:sym typeface="Calibri"/>
            </a:endParaRPr>
          </a:p>
        </p:txBody>
      </p:sp>
      <p:sp>
        <p:nvSpPr>
          <p:cNvPr id="775" name="Google Shape;775;p5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776" name="Google Shape;776;p57"/>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33</a:t>
            </a:fld>
            <a:endParaRPr/>
          </a:p>
        </p:txBody>
      </p:sp>
      <p:graphicFrame>
        <p:nvGraphicFramePr>
          <p:cNvPr id="777" name="Google Shape;777;p57"/>
          <p:cNvGraphicFramePr/>
          <p:nvPr/>
        </p:nvGraphicFramePr>
        <p:xfrm>
          <a:off x="1704950" y="2107250"/>
          <a:ext cx="7105675" cy="1582594"/>
        </p:xfrm>
        <a:graphic>
          <a:graphicData uri="http://schemas.openxmlformats.org/drawingml/2006/table">
            <a:tbl>
              <a:tblPr>
                <a:noFill/>
                <a:tableStyleId>{FBB1551B-3859-4678-8D3A-B806A081842A}</a:tableStyleId>
              </a:tblPr>
              <a:tblGrid>
                <a:gridCol w="2981200">
                  <a:extLst>
                    <a:ext uri="{9D8B030D-6E8A-4147-A177-3AD203B41FA5}">
                      <a16:colId xmlns:a16="http://schemas.microsoft.com/office/drawing/2014/main" val="20000"/>
                    </a:ext>
                  </a:extLst>
                </a:gridCol>
                <a:gridCol w="1147025">
                  <a:extLst>
                    <a:ext uri="{9D8B030D-6E8A-4147-A177-3AD203B41FA5}">
                      <a16:colId xmlns:a16="http://schemas.microsoft.com/office/drawing/2014/main" val="20001"/>
                    </a:ext>
                  </a:extLst>
                </a:gridCol>
                <a:gridCol w="951400">
                  <a:extLst>
                    <a:ext uri="{9D8B030D-6E8A-4147-A177-3AD203B41FA5}">
                      <a16:colId xmlns:a16="http://schemas.microsoft.com/office/drawing/2014/main" val="20002"/>
                    </a:ext>
                  </a:extLst>
                </a:gridCol>
                <a:gridCol w="1140200">
                  <a:extLst>
                    <a:ext uri="{9D8B030D-6E8A-4147-A177-3AD203B41FA5}">
                      <a16:colId xmlns:a16="http://schemas.microsoft.com/office/drawing/2014/main" val="20003"/>
                    </a:ext>
                  </a:extLst>
                </a:gridCol>
                <a:gridCol w="885850">
                  <a:extLst>
                    <a:ext uri="{9D8B030D-6E8A-4147-A177-3AD203B41FA5}">
                      <a16:colId xmlns:a16="http://schemas.microsoft.com/office/drawing/2014/main" val="20004"/>
                    </a:ext>
                  </a:extLst>
                </a:gridCol>
              </a:tblGrid>
              <a:tr h="309675">
                <a:tc>
                  <a:txBody>
                    <a:bodyPr/>
                    <a:lstStyle/>
                    <a:p>
                      <a:pPr marL="0" lvl="0" indent="0" algn="l" rtl="0">
                        <a:spcBef>
                          <a:spcPts val="0"/>
                        </a:spcBef>
                        <a:spcAft>
                          <a:spcPts val="0"/>
                        </a:spcAft>
                        <a:buNone/>
                      </a:pPr>
                      <a:endParaRPr sz="20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rgbClr val="FFFFFF"/>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600" b="1">
                          <a:solidFill>
                            <a:schemeClr val="dk1"/>
                          </a:solidFill>
                          <a:latin typeface="Century Gothic"/>
                          <a:ea typeface="Century Gothic"/>
                          <a:cs typeface="Century Gothic"/>
                          <a:sym typeface="Century Gothic"/>
                        </a:rPr>
                        <a:t>Without Margin</a:t>
                      </a:r>
                      <a:endParaRPr sz="16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600" b="1">
                          <a:solidFill>
                            <a:schemeClr val="dk1"/>
                          </a:solidFill>
                          <a:latin typeface="Century Gothic"/>
                          <a:ea typeface="Century Gothic"/>
                          <a:cs typeface="Century Gothic"/>
                          <a:sym typeface="Century Gothic"/>
                        </a:rPr>
                        <a:t>With Margin</a:t>
                      </a:r>
                      <a:endParaRPr sz="1600" b="1">
                        <a:solidFill>
                          <a:schemeClr val="dk1"/>
                        </a:solidFill>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326350">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Time to Altitude</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0.10</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hr</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952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0.10</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hr</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191300">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Capacity Used For Takeoff</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5291.08</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6349.30</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61675">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Capacity Left for Cruise</a:t>
                      </a:r>
                      <a:endParaRPr sz="1600">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35208.92</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r" rtl="0">
                        <a:lnSpc>
                          <a:spcPct val="115000"/>
                        </a:lnSpc>
                        <a:spcBef>
                          <a:spcPts val="0"/>
                        </a:spcBef>
                        <a:spcAft>
                          <a:spcPts val="0"/>
                        </a:spcAft>
                        <a:buNone/>
                      </a:pPr>
                      <a:r>
                        <a:rPr lang="en" sz="1600">
                          <a:latin typeface="Century Gothic"/>
                          <a:ea typeface="Century Gothic"/>
                          <a:cs typeface="Century Gothic"/>
                          <a:sym typeface="Century Gothic"/>
                        </a:rPr>
                        <a:t>34150.70</a:t>
                      </a:r>
                      <a:endParaRPr sz="1600">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600">
                          <a:latin typeface="Century Gothic"/>
                          <a:ea typeface="Century Gothic"/>
                          <a:cs typeface="Century Gothic"/>
                          <a:sym typeface="Century Gothic"/>
                        </a:rPr>
                        <a:t>mAh</a:t>
                      </a:r>
                      <a:endParaRPr sz="1600">
                        <a:latin typeface="Century Gothic"/>
                        <a:ea typeface="Century Gothic"/>
                        <a:cs typeface="Century Gothic"/>
                        <a:sym typeface="Century Gothic"/>
                      </a:endParaRPr>
                    </a:p>
                  </a:txBody>
                  <a:tcPr marL="28575" marR="28575" marT="19050" marB="19050" anchor="b">
                    <a:lnL w="9525" cap="flat" cmpd="sng">
                      <a:solidFill>
                        <a:srgbClr val="FFFFFF"/>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326350">
                <a:tc>
                  <a:txBody>
                    <a:bodyPr/>
                    <a:lstStyle/>
                    <a:p>
                      <a:pPr marL="0" lvl="0" indent="0" algn="l" rtl="0">
                        <a:lnSpc>
                          <a:spcPct val="115000"/>
                        </a:lnSpc>
                        <a:spcBef>
                          <a:spcPts val="0"/>
                        </a:spcBef>
                        <a:spcAft>
                          <a:spcPts val="0"/>
                        </a:spcAft>
                        <a:buNone/>
                      </a:pPr>
                      <a:r>
                        <a:rPr lang="en" sz="1600" b="1">
                          <a:latin typeface="Century Gothic"/>
                          <a:ea typeface="Century Gothic"/>
                          <a:cs typeface="Century Gothic"/>
                          <a:sym typeface="Century Gothic"/>
                        </a:rPr>
                        <a:t>Time of Cruise</a:t>
                      </a:r>
                      <a:endParaRPr sz="1600" b="1">
                        <a:latin typeface="Century Gothic"/>
                        <a:ea typeface="Century Gothic"/>
                        <a:cs typeface="Century Gothic"/>
                        <a:sym typeface="Century Gothic"/>
                      </a:endParaRPr>
                    </a:p>
                  </a:txBody>
                  <a:tcPr marL="28575" marR="28575" marT="19050" marB="19050" anchor="b">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D966"/>
                    </a:solidFill>
                  </a:tcPr>
                </a:tc>
                <a:tc>
                  <a:txBody>
                    <a:bodyPr/>
                    <a:lstStyle/>
                    <a:p>
                      <a:pPr marL="0" lvl="0" indent="0" algn="r" rtl="0">
                        <a:lnSpc>
                          <a:spcPct val="115000"/>
                        </a:lnSpc>
                        <a:spcBef>
                          <a:spcPts val="0"/>
                        </a:spcBef>
                        <a:spcAft>
                          <a:spcPts val="0"/>
                        </a:spcAft>
                        <a:buNone/>
                      </a:pPr>
                      <a:r>
                        <a:rPr lang="en" sz="1600" b="1">
                          <a:solidFill>
                            <a:srgbClr val="FFFFFF"/>
                          </a:solidFill>
                          <a:latin typeface="Century Gothic"/>
                          <a:ea typeface="Century Gothic"/>
                          <a:cs typeface="Century Gothic"/>
                          <a:sym typeface="Century Gothic"/>
                        </a:rPr>
                        <a:t>4.53</a:t>
                      </a:r>
                      <a:endParaRPr sz="1600" b="1">
                        <a:solidFill>
                          <a:srgbClr val="FFFFFF"/>
                        </a:solidFill>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600" b="1">
                          <a:solidFill>
                            <a:srgbClr val="FFFFFF"/>
                          </a:solidFill>
                          <a:latin typeface="Century Gothic"/>
                          <a:ea typeface="Century Gothic"/>
                          <a:cs typeface="Century Gothic"/>
                          <a:sym typeface="Century Gothic"/>
                        </a:rPr>
                        <a:t>hr</a:t>
                      </a:r>
                      <a:endParaRPr sz="1600" b="1">
                        <a:solidFill>
                          <a:srgbClr val="FFFFFF"/>
                        </a:solidFill>
                        <a:latin typeface="Century Gothic"/>
                        <a:ea typeface="Century Gothic"/>
                        <a:cs typeface="Century Gothic"/>
                        <a:sym typeface="Century Gothic"/>
                      </a:endParaRPr>
                    </a:p>
                  </a:txBody>
                  <a:tcPr marL="28575" marR="28575" marT="19050" marB="19050" anchor="b">
                    <a:lnL w="9525" cap="flat" cmpd="sng">
                      <a:solidFill>
                        <a:srgbClr val="666666"/>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tc>
                  <a:txBody>
                    <a:bodyPr/>
                    <a:lstStyle/>
                    <a:p>
                      <a:pPr marL="0" lvl="0" indent="0" algn="r" rtl="0">
                        <a:lnSpc>
                          <a:spcPct val="115000"/>
                        </a:lnSpc>
                        <a:spcBef>
                          <a:spcPts val="0"/>
                        </a:spcBef>
                        <a:spcAft>
                          <a:spcPts val="0"/>
                        </a:spcAft>
                        <a:buNone/>
                      </a:pPr>
                      <a:r>
                        <a:rPr lang="en" sz="1600" b="1">
                          <a:solidFill>
                            <a:srgbClr val="FFFFFF"/>
                          </a:solidFill>
                          <a:latin typeface="Century Gothic"/>
                          <a:ea typeface="Century Gothic"/>
                          <a:cs typeface="Century Gothic"/>
                          <a:sym typeface="Century Gothic"/>
                        </a:rPr>
                        <a:t>3.66</a:t>
                      </a:r>
                      <a:endParaRPr sz="1600" b="1">
                        <a:solidFill>
                          <a:srgbClr val="FFFFFF"/>
                        </a:solidFill>
                        <a:latin typeface="Century Gothic"/>
                        <a:ea typeface="Century Gothic"/>
                        <a:cs typeface="Century Gothic"/>
                        <a:sym typeface="Century Gothic"/>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600" b="1">
                          <a:solidFill>
                            <a:srgbClr val="FFFFFF"/>
                          </a:solidFill>
                          <a:latin typeface="Century Gothic"/>
                          <a:ea typeface="Century Gothic"/>
                          <a:cs typeface="Century Gothic"/>
                          <a:sym typeface="Century Gothic"/>
                        </a:rPr>
                        <a:t>hr</a:t>
                      </a:r>
                      <a:endParaRPr sz="1600" b="1">
                        <a:solidFill>
                          <a:srgbClr val="FFFFFF"/>
                        </a:solidFill>
                        <a:latin typeface="Century Gothic"/>
                        <a:ea typeface="Century Gothic"/>
                        <a:cs typeface="Century Gothic"/>
                        <a:sym typeface="Century Gothic"/>
                      </a:endParaRPr>
                    </a:p>
                  </a:txBody>
                  <a:tcPr marL="28575" marR="28575" marT="19050" marB="19050" anchor="b">
                    <a:lnL w="9525" cap="flat" cmpd="sng">
                      <a:solidFill>
                        <a:srgbClr val="666666"/>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666666"/>
                    </a:solidFill>
                  </a:tcPr>
                </a:tc>
                <a:extLst>
                  <a:ext uri="{0D108BD9-81ED-4DB2-BD59-A6C34878D82A}">
                    <a16:rowId xmlns:a16="http://schemas.microsoft.com/office/drawing/2014/main" val="10004"/>
                  </a:ext>
                </a:extLst>
              </a:tr>
            </a:tbl>
          </a:graphicData>
        </a:graphic>
      </p:graphicFrame>
      <p:sp>
        <p:nvSpPr>
          <p:cNvPr id="778" name="Google Shape;778;p57"/>
          <p:cNvSpPr txBox="1"/>
          <p:nvPr/>
        </p:nvSpPr>
        <p:spPr>
          <a:xfrm>
            <a:off x="1769100" y="3751250"/>
            <a:ext cx="697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Century Gothic"/>
                <a:ea typeface="Century Gothic"/>
                <a:cs typeface="Century Gothic"/>
                <a:sym typeface="Century Gothic"/>
              </a:rPr>
              <a:t>* Note: Time parameters based on motor run time not full aircraft estimates</a:t>
            </a:r>
            <a:endParaRPr sz="1200" b="1">
              <a:latin typeface="Century Gothic"/>
              <a:ea typeface="Century Gothic"/>
              <a:cs typeface="Century Gothic"/>
              <a:sym typeface="Century Gothic"/>
            </a:endParaRPr>
          </a:p>
        </p:txBody>
      </p:sp>
      <p:sp>
        <p:nvSpPr>
          <p:cNvPr id="779" name="Google Shape;779;p57"/>
          <p:cNvSpPr txBox="1"/>
          <p:nvPr/>
        </p:nvSpPr>
        <p:spPr>
          <a:xfrm>
            <a:off x="2342550" y="1060186"/>
            <a:ext cx="595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780" name="Google Shape;780;p57"/>
          <p:cNvPicPr preferRelativeResize="0"/>
          <p:nvPr/>
        </p:nvPicPr>
        <p:blipFill>
          <a:blip r:embed="rId4">
            <a:alphaModFix/>
          </a:blip>
          <a:stretch>
            <a:fillRect/>
          </a:stretch>
        </p:blipFill>
        <p:spPr>
          <a:xfrm>
            <a:off x="4120138" y="1344211"/>
            <a:ext cx="2704383" cy="323326"/>
          </a:xfrm>
          <a:prstGeom prst="rect">
            <a:avLst/>
          </a:prstGeom>
          <a:noFill/>
          <a:ln>
            <a:noFill/>
          </a:ln>
        </p:spPr>
      </p:pic>
      <p:pic>
        <p:nvPicPr>
          <p:cNvPr id="781" name="Google Shape;781;p57"/>
          <p:cNvPicPr preferRelativeResize="0"/>
          <p:nvPr/>
        </p:nvPicPr>
        <p:blipFill>
          <a:blip r:embed="rId5">
            <a:alphaModFix/>
          </a:blip>
          <a:stretch>
            <a:fillRect/>
          </a:stretch>
        </p:blipFill>
        <p:spPr>
          <a:xfrm>
            <a:off x="4171201" y="1002475"/>
            <a:ext cx="2602248" cy="341742"/>
          </a:xfrm>
          <a:prstGeom prst="rect">
            <a:avLst/>
          </a:prstGeom>
          <a:noFill/>
          <a:ln>
            <a:noFill/>
          </a:ln>
        </p:spPr>
      </p:pic>
      <p:pic>
        <p:nvPicPr>
          <p:cNvPr id="782" name="Google Shape;782;p57"/>
          <p:cNvPicPr preferRelativeResize="0"/>
          <p:nvPr/>
        </p:nvPicPr>
        <p:blipFill>
          <a:blip r:embed="rId6">
            <a:alphaModFix/>
          </a:blip>
          <a:stretch>
            <a:fillRect/>
          </a:stretch>
        </p:blipFill>
        <p:spPr>
          <a:xfrm>
            <a:off x="4259971" y="1689528"/>
            <a:ext cx="2424730" cy="294360"/>
          </a:xfrm>
          <a:prstGeom prst="rect">
            <a:avLst/>
          </a:prstGeom>
          <a:noFill/>
          <a:ln>
            <a:noFill/>
          </a:ln>
        </p:spPr>
      </p:pic>
      <p:cxnSp>
        <p:nvCxnSpPr>
          <p:cNvPr id="783" name="Google Shape;783;p57"/>
          <p:cNvCxnSpPr/>
          <p:nvPr/>
        </p:nvCxnSpPr>
        <p:spPr>
          <a:xfrm>
            <a:off x="4259978" y="1292775"/>
            <a:ext cx="721800" cy="0"/>
          </a:xfrm>
          <a:prstGeom prst="straightConnector1">
            <a:avLst/>
          </a:prstGeom>
          <a:noFill/>
          <a:ln w="9525" cap="flat" cmpd="sng">
            <a:solidFill>
              <a:srgbClr val="0563C1"/>
            </a:solidFill>
            <a:prstDash val="solid"/>
            <a:round/>
            <a:headEnd type="none" w="med" len="med"/>
            <a:tailEnd type="none" w="med" len="med"/>
          </a:ln>
        </p:spPr>
      </p:cxnSp>
      <p:cxnSp>
        <p:nvCxnSpPr>
          <p:cNvPr id="784" name="Google Shape;784;p57"/>
          <p:cNvCxnSpPr/>
          <p:nvPr/>
        </p:nvCxnSpPr>
        <p:spPr>
          <a:xfrm>
            <a:off x="6017413" y="1659704"/>
            <a:ext cx="721800" cy="0"/>
          </a:xfrm>
          <a:prstGeom prst="straightConnector1">
            <a:avLst/>
          </a:prstGeom>
          <a:noFill/>
          <a:ln w="9525" cap="flat" cmpd="sng">
            <a:solidFill>
              <a:srgbClr val="0563C1"/>
            </a:solidFill>
            <a:prstDash val="solid"/>
            <a:round/>
            <a:headEnd type="none" w="med" len="med"/>
            <a:tailEnd type="none" w="med" len="med"/>
          </a:ln>
        </p:spPr>
      </p:cxnSp>
      <p:cxnSp>
        <p:nvCxnSpPr>
          <p:cNvPr id="785" name="Google Shape;785;p57"/>
          <p:cNvCxnSpPr/>
          <p:nvPr/>
        </p:nvCxnSpPr>
        <p:spPr>
          <a:xfrm>
            <a:off x="4171206" y="1658962"/>
            <a:ext cx="721800" cy="0"/>
          </a:xfrm>
          <a:prstGeom prst="straightConnector1">
            <a:avLst/>
          </a:prstGeom>
          <a:noFill/>
          <a:ln w="9525" cap="flat" cmpd="sng">
            <a:solidFill>
              <a:srgbClr val="CC0000"/>
            </a:solidFill>
            <a:prstDash val="solid"/>
            <a:round/>
            <a:headEnd type="none" w="med" len="med"/>
            <a:tailEnd type="none" w="med" len="med"/>
          </a:ln>
        </p:spPr>
      </p:cxnSp>
      <p:cxnSp>
        <p:nvCxnSpPr>
          <p:cNvPr id="786" name="Google Shape;786;p57"/>
          <p:cNvCxnSpPr/>
          <p:nvPr/>
        </p:nvCxnSpPr>
        <p:spPr>
          <a:xfrm>
            <a:off x="5111407" y="1983888"/>
            <a:ext cx="721800" cy="0"/>
          </a:xfrm>
          <a:prstGeom prst="straightConnector1">
            <a:avLst/>
          </a:prstGeom>
          <a:noFill/>
          <a:ln w="9525" cap="flat" cmpd="sng">
            <a:solidFill>
              <a:srgbClr val="CC0000"/>
            </a:solidFill>
            <a:prstDash val="solid"/>
            <a:round/>
            <a:headEnd type="none" w="med" len="med"/>
            <a:tailEnd type="none" w="med" len="med"/>
          </a:ln>
        </p:spPr>
      </p:cxnSp>
      <p:sp>
        <p:nvSpPr>
          <p:cNvPr id="787" name="Google Shape;787;p57"/>
          <p:cNvSpPr txBox="1"/>
          <p:nvPr/>
        </p:nvSpPr>
        <p:spPr>
          <a:xfrm>
            <a:off x="3113775" y="4140300"/>
            <a:ext cx="36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entury Gothic"/>
                <a:ea typeface="Century Gothic"/>
                <a:cs typeface="Century Gothic"/>
                <a:sym typeface="Century Gothic"/>
              </a:rPr>
              <a:t>Satisfies Cruise </a:t>
            </a:r>
            <a:r>
              <a:rPr lang="en" b="1">
                <a:solidFill>
                  <a:srgbClr val="F1C232"/>
                </a:solidFill>
                <a:latin typeface="Century Gothic"/>
                <a:ea typeface="Century Gothic"/>
                <a:cs typeface="Century Gothic"/>
                <a:sym typeface="Century Gothic"/>
              </a:rPr>
              <a:t>FR1 </a:t>
            </a:r>
            <a:r>
              <a:rPr lang="en" b="1">
                <a:solidFill>
                  <a:schemeClr val="dk1"/>
                </a:solidFill>
                <a:latin typeface="Century Gothic"/>
                <a:ea typeface="Century Gothic"/>
                <a:cs typeface="Century Gothic"/>
                <a:sym typeface="Century Gothic"/>
              </a:rPr>
              <a:t>and Climbout</a:t>
            </a:r>
            <a:r>
              <a:rPr lang="en" b="1">
                <a:solidFill>
                  <a:srgbClr val="F1C232"/>
                </a:solidFill>
                <a:latin typeface="Century Gothic"/>
                <a:ea typeface="Century Gothic"/>
                <a:cs typeface="Century Gothic"/>
                <a:sym typeface="Century Gothic"/>
              </a:rPr>
              <a:t> FR3</a:t>
            </a:r>
            <a:endParaRPr b="1">
              <a:solidFill>
                <a:srgbClr val="F1C232"/>
              </a:solidFill>
              <a:latin typeface="Century Gothic"/>
              <a:ea typeface="Century Gothic"/>
              <a:cs typeface="Century Gothic"/>
              <a:sym typeface="Century Gothic"/>
            </a:endParaRPr>
          </a:p>
        </p:txBody>
      </p:sp>
      <p:pic>
        <p:nvPicPr>
          <p:cNvPr id="788" name="Google Shape;788;p57"/>
          <p:cNvPicPr preferRelativeResize="0"/>
          <p:nvPr/>
        </p:nvPicPr>
        <p:blipFill>
          <a:blip r:embed="rId7">
            <a:alphaModFix/>
          </a:blip>
          <a:stretch>
            <a:fillRect/>
          </a:stretch>
        </p:blipFill>
        <p:spPr>
          <a:xfrm>
            <a:off x="6590724" y="4171437"/>
            <a:ext cx="332855" cy="322625"/>
          </a:xfrm>
          <a:prstGeom prst="rect">
            <a:avLst/>
          </a:prstGeom>
          <a:noFill/>
          <a:ln>
            <a:noFill/>
          </a:ln>
        </p:spPr>
      </p:pic>
      <p:sp>
        <p:nvSpPr>
          <p:cNvPr id="789" name="Google Shape;789;p57"/>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790" name="Google Shape;790;p57"/>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791" name="Google Shape;791;p57"/>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792" name="Google Shape;792;p57"/>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793" name="Google Shape;793;p57"/>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794" name="Google Shape;794;p57"/>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795" name="Google Shape;795;p57"/>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8"/>
          <p:cNvSpPr txBox="1"/>
          <p:nvPr/>
        </p:nvSpPr>
        <p:spPr>
          <a:xfrm>
            <a:off x="1774811" y="2777065"/>
            <a:ext cx="79962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rgbClr val="F1C232"/>
                </a:solidFill>
                <a:latin typeface="Century Gothic"/>
                <a:ea typeface="Century Gothic"/>
                <a:cs typeface="Century Gothic"/>
                <a:sym typeface="Century Gothic"/>
              </a:rPr>
              <a:t>FR2 &amp; FR3 </a:t>
            </a:r>
            <a:r>
              <a:rPr lang="en" sz="3000" b="1">
                <a:solidFill>
                  <a:schemeClr val="dk1"/>
                </a:solidFill>
                <a:latin typeface="Century Gothic"/>
                <a:ea typeface="Century Gothic"/>
                <a:cs typeface="Century Gothic"/>
                <a:sym typeface="Century Gothic"/>
              </a:rPr>
              <a:t>Capability through Structures </a:t>
            </a:r>
            <a:endParaRPr sz="2000">
              <a:solidFill>
                <a:srgbClr val="FFD966"/>
              </a:solidFill>
            </a:endParaRPr>
          </a:p>
        </p:txBody>
      </p:sp>
      <p:sp>
        <p:nvSpPr>
          <p:cNvPr id="801" name="Google Shape;801;p58"/>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802" name="Google Shape;802;p58"/>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803" name="Google Shape;803;p58"/>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pic>
        <p:nvPicPr>
          <p:cNvPr id="804" name="Google Shape;804;p58"/>
          <p:cNvPicPr preferRelativeResize="0"/>
          <p:nvPr/>
        </p:nvPicPr>
        <p:blipFill>
          <a:blip r:embed="rId3">
            <a:alphaModFix/>
          </a:blip>
          <a:stretch>
            <a:fillRect/>
          </a:stretch>
        </p:blipFill>
        <p:spPr>
          <a:xfrm>
            <a:off x="0" y="-4"/>
            <a:ext cx="3409975" cy="688800"/>
          </a:xfrm>
          <a:prstGeom prst="rect">
            <a:avLst/>
          </a:prstGeom>
          <a:noFill/>
          <a:ln>
            <a:noFill/>
          </a:ln>
        </p:spPr>
      </p:pic>
      <p:sp>
        <p:nvSpPr>
          <p:cNvPr id="805" name="Google Shape;805;p58"/>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806" name="Google Shape;806;p58"/>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807" name="Google Shape;807;p58"/>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808" name="Google Shape;808;p58"/>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809" name="Google Shape;809;p58"/>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810" name="Google Shape;810;p58"/>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811" name="Google Shape;811;p58"/>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9"/>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Structures</a:t>
            </a:r>
            <a:endParaRPr sz="2300" b="1">
              <a:solidFill>
                <a:schemeClr val="dk1"/>
              </a:solidFill>
              <a:latin typeface="Century Gothic"/>
              <a:ea typeface="Century Gothic"/>
              <a:cs typeface="Century Gothic"/>
              <a:sym typeface="Century Gothic"/>
            </a:endParaRPr>
          </a:p>
        </p:txBody>
      </p:sp>
      <p:pic>
        <p:nvPicPr>
          <p:cNvPr id="817" name="Google Shape;817;p5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818" name="Google Shape;818;p59"/>
          <p:cNvSpPr txBox="1"/>
          <p:nvPr/>
        </p:nvSpPr>
        <p:spPr>
          <a:xfrm>
            <a:off x="106125" y="650200"/>
            <a:ext cx="4362900" cy="444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Goals: </a:t>
            </a:r>
            <a:endParaRPr sz="18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Develop a lightweight composite wing capable of surviving takeoff and landing</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Takeoff Stress Assumptions:</a:t>
            </a:r>
            <a:endParaRPr sz="18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Constant acceleration for climbout</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Lift force split evenly between wings</a:t>
            </a:r>
            <a:endParaRPr sz="1500" b="1">
              <a:solidFill>
                <a:schemeClr val="dk1"/>
              </a:solidFill>
              <a:latin typeface="Century Gothic"/>
              <a:ea typeface="Century Gothic"/>
              <a:cs typeface="Century Gothic"/>
              <a:sym typeface="Century Gothic"/>
            </a:endParaRPr>
          </a:p>
          <a:p>
            <a:pPr marL="914400" lvl="1"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Level ascent</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Solution:</a:t>
            </a:r>
            <a:endParaRPr sz="18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Yield Strength of XPS Foam: </a:t>
            </a:r>
            <a:r>
              <a:rPr lang="en" sz="1500" b="1">
                <a:solidFill>
                  <a:schemeClr val="dk1"/>
                </a:solidFill>
                <a:latin typeface="Century Gothic"/>
                <a:ea typeface="Century Gothic"/>
                <a:cs typeface="Century Gothic"/>
                <a:sym typeface="Century Gothic"/>
              </a:rPr>
              <a:t>234.4 kPa</a:t>
            </a:r>
            <a:endParaRPr sz="1500">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latin typeface="Century Gothic"/>
                <a:ea typeface="Century Gothic"/>
                <a:cs typeface="Century Gothic"/>
                <a:sym typeface="Century Gothic"/>
              </a:rPr>
              <a:t>Max Bending Stress During Takeoff: </a:t>
            </a:r>
            <a:r>
              <a:rPr lang="en" sz="1500" b="1">
                <a:latin typeface="Century Gothic"/>
                <a:ea typeface="Century Gothic"/>
                <a:cs typeface="Century Gothic"/>
                <a:sym typeface="Century Gothic"/>
              </a:rPr>
              <a:t>298 kPa</a:t>
            </a:r>
            <a:endParaRPr sz="1500" b="1">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XPS Foam Wings </a:t>
            </a:r>
            <a:r>
              <a:rPr lang="en" sz="1500">
                <a:latin typeface="Century Gothic"/>
                <a:ea typeface="Century Gothic"/>
                <a:cs typeface="Century Gothic"/>
                <a:sym typeface="Century Gothic"/>
              </a:rPr>
              <a:t>will be</a:t>
            </a:r>
            <a:r>
              <a:rPr lang="en" sz="1500">
                <a:solidFill>
                  <a:schemeClr val="dk1"/>
                </a:solidFill>
                <a:latin typeface="Century Gothic"/>
                <a:ea typeface="Century Gothic"/>
                <a:cs typeface="Century Gothic"/>
                <a:sym typeface="Century Gothic"/>
              </a:rPr>
              <a:t> reinforced with carbon fiber rods and strips</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Bending stiffness increases by around 15 times with introduction of carbon fiber</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p:txBody>
      </p:sp>
      <p:sp>
        <p:nvSpPr>
          <p:cNvPr id="819" name="Google Shape;819;p5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820" name="Google Shape;820;p59"/>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821" name="Google Shape;821;p59"/>
          <p:cNvPicPr preferRelativeResize="0"/>
          <p:nvPr/>
        </p:nvPicPr>
        <p:blipFill>
          <a:blip r:embed="rId4">
            <a:alphaModFix/>
          </a:blip>
          <a:stretch>
            <a:fillRect/>
          </a:stretch>
        </p:blipFill>
        <p:spPr>
          <a:xfrm>
            <a:off x="4498275" y="3266775"/>
            <a:ext cx="5969551" cy="1326050"/>
          </a:xfrm>
          <a:prstGeom prst="rect">
            <a:avLst/>
          </a:prstGeom>
          <a:noFill/>
          <a:ln>
            <a:noFill/>
          </a:ln>
        </p:spPr>
      </p:pic>
      <p:sp>
        <p:nvSpPr>
          <p:cNvPr id="822" name="Google Shape;822;p59"/>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823" name="Google Shape;823;p59"/>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824" name="Google Shape;824;p59"/>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825" name="Google Shape;825;p59"/>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826" name="Google Shape;826;p59"/>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827" name="Google Shape;827;p59"/>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828" name="Google Shape;828;p59"/>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829" name="Google Shape;829;p59"/>
          <p:cNvPicPr preferRelativeResize="0"/>
          <p:nvPr/>
        </p:nvPicPr>
        <p:blipFill>
          <a:blip r:embed="rId5">
            <a:alphaModFix/>
          </a:blip>
          <a:stretch>
            <a:fillRect/>
          </a:stretch>
        </p:blipFill>
        <p:spPr>
          <a:xfrm>
            <a:off x="4703425" y="702913"/>
            <a:ext cx="5559250" cy="251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60"/>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Structures</a:t>
            </a:r>
            <a:endParaRPr sz="2300" b="1">
              <a:solidFill>
                <a:schemeClr val="dk1"/>
              </a:solidFill>
              <a:latin typeface="Century Gothic"/>
              <a:ea typeface="Century Gothic"/>
              <a:cs typeface="Century Gothic"/>
              <a:sym typeface="Century Gothic"/>
            </a:endParaRPr>
          </a:p>
        </p:txBody>
      </p:sp>
      <p:pic>
        <p:nvPicPr>
          <p:cNvPr id="835" name="Google Shape;835;p6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836" name="Google Shape;836;p6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837" name="Google Shape;837;p60"/>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838" name="Google Shape;838;p60"/>
          <p:cNvSpPr txBox="1"/>
          <p:nvPr/>
        </p:nvSpPr>
        <p:spPr>
          <a:xfrm>
            <a:off x="228600" y="650200"/>
            <a:ext cx="4102200" cy="197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entury Gothic"/>
                <a:ea typeface="Century Gothic"/>
                <a:cs typeface="Century Gothic"/>
                <a:sym typeface="Century Gothic"/>
              </a:rPr>
              <a:t>ANSYS Wing Setup - Launch</a:t>
            </a:r>
            <a:endParaRPr sz="16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Fixed support at wing harness </a:t>
            </a:r>
            <a:endParaRPr sz="12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Acceleration determined to be:</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1.31 m/s² (+y)</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10.0 m</a:t>
            </a:r>
            <a:r>
              <a:rPr lang="en" sz="1100">
                <a:solidFill>
                  <a:schemeClr val="dk1"/>
                </a:solidFill>
                <a:latin typeface="Century Gothic"/>
                <a:ea typeface="Century Gothic"/>
                <a:cs typeface="Century Gothic"/>
                <a:sym typeface="Century Gothic"/>
              </a:rPr>
              <a:t>/s² (+z)</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Lift force of 37 N distributed over wing surface</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Large deflections ON - account for nonlinear behavior</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Stiffness changes as material deforms</a:t>
            </a:r>
            <a:endParaRPr sz="1100">
              <a:solidFill>
                <a:schemeClr val="dk1"/>
              </a:solidFill>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Simulation run until 1% solution convergence</a:t>
            </a:r>
            <a:endParaRPr sz="1100">
              <a:solidFill>
                <a:schemeClr val="dk1"/>
              </a:solidFill>
              <a:latin typeface="Century Gothic"/>
              <a:ea typeface="Century Gothic"/>
              <a:cs typeface="Century Gothic"/>
              <a:sym typeface="Century Gothic"/>
            </a:endParaRPr>
          </a:p>
        </p:txBody>
      </p:sp>
      <p:pic>
        <p:nvPicPr>
          <p:cNvPr id="839" name="Google Shape;839;p60"/>
          <p:cNvPicPr preferRelativeResize="0"/>
          <p:nvPr/>
        </p:nvPicPr>
        <p:blipFill>
          <a:blip r:embed="rId4">
            <a:alphaModFix/>
          </a:blip>
          <a:stretch>
            <a:fillRect/>
          </a:stretch>
        </p:blipFill>
        <p:spPr>
          <a:xfrm>
            <a:off x="4266200" y="785325"/>
            <a:ext cx="6249401" cy="3529525"/>
          </a:xfrm>
          <a:prstGeom prst="rect">
            <a:avLst/>
          </a:prstGeom>
          <a:noFill/>
          <a:ln>
            <a:noFill/>
          </a:ln>
        </p:spPr>
      </p:pic>
      <p:sp>
        <p:nvSpPr>
          <p:cNvPr id="840" name="Google Shape;840;p60"/>
          <p:cNvSpPr txBox="1"/>
          <p:nvPr/>
        </p:nvSpPr>
        <p:spPr>
          <a:xfrm>
            <a:off x="228600" y="2618850"/>
            <a:ext cx="41022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entury Gothic"/>
                <a:ea typeface="Century Gothic"/>
                <a:cs typeface="Century Gothic"/>
                <a:sym typeface="Century Gothic"/>
              </a:rPr>
              <a:t>Limitations</a:t>
            </a:r>
            <a:endParaRPr sz="1600" b="1">
              <a:latin typeface="Century Gothic"/>
              <a:ea typeface="Century Gothic"/>
              <a:cs typeface="Century Gothic"/>
              <a:sym typeface="Century Gothic"/>
            </a:endParaRPr>
          </a:p>
          <a:p>
            <a:pPr marL="457200" lvl="0" indent="-298450" algn="l" rtl="0">
              <a:spcBef>
                <a:spcPts val="0"/>
              </a:spcBef>
              <a:spcAft>
                <a:spcPts val="0"/>
              </a:spcAft>
              <a:buClr>
                <a:schemeClr val="dk1"/>
              </a:buClr>
              <a:buSzPts val="1100"/>
              <a:buFont typeface="Century Gothic"/>
              <a:buChar char="●"/>
            </a:pPr>
            <a:r>
              <a:rPr lang="en" sz="1100">
                <a:latin typeface="Century Gothic"/>
                <a:ea typeface="Century Gothic"/>
                <a:cs typeface="Century Gothic"/>
                <a:sym typeface="Century Gothic"/>
              </a:rPr>
              <a:t>Assumed entirely solid wing</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Unable to test inclusion of carbon fiber supports</a:t>
            </a:r>
            <a:endParaRPr sz="1100">
              <a:solidFill>
                <a:schemeClr val="dk1"/>
              </a:solidFill>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solidFill>
                  <a:schemeClr val="dk1"/>
                </a:solidFill>
                <a:latin typeface="Century Gothic"/>
                <a:ea typeface="Century Gothic"/>
                <a:cs typeface="Century Gothic"/>
                <a:sym typeface="Century Gothic"/>
              </a:rPr>
              <a:t>Meshing limitations with complex geometry</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Used typical XPS foam values</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 = 48 kg/m³</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E = 80.12 MPa</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Wing harness set as ABS plastic</a:t>
            </a:r>
            <a:endParaRPr sz="1100">
              <a:latin typeface="Century Gothic"/>
              <a:ea typeface="Century Gothic"/>
              <a:cs typeface="Century Gothic"/>
              <a:sym typeface="Century Gothic"/>
            </a:endParaRPr>
          </a:p>
          <a:p>
            <a:pPr marL="914400" lvl="1" indent="-298450" algn="l" rtl="0">
              <a:spcBef>
                <a:spcPts val="0"/>
              </a:spcBef>
              <a:spcAft>
                <a:spcPts val="0"/>
              </a:spcAft>
              <a:buSzPts val="1100"/>
              <a:buFont typeface="Century Gothic"/>
              <a:buChar char="○"/>
            </a:pPr>
            <a:r>
              <a:rPr lang="en" sz="1100">
                <a:latin typeface="Century Gothic"/>
                <a:ea typeface="Century Gothic"/>
                <a:cs typeface="Century Gothic"/>
                <a:sym typeface="Century Gothic"/>
              </a:rPr>
              <a:t>Exact 3D printed properties difficult to predict</a:t>
            </a:r>
            <a:endParaRPr sz="1100">
              <a:latin typeface="Century Gothic"/>
              <a:ea typeface="Century Gothic"/>
              <a:cs typeface="Century Gothic"/>
              <a:sym typeface="Century Gothic"/>
            </a:endParaRPr>
          </a:p>
        </p:txBody>
      </p:sp>
      <p:sp>
        <p:nvSpPr>
          <p:cNvPr id="841" name="Google Shape;841;p60"/>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842" name="Google Shape;842;p60"/>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843" name="Google Shape;843;p60"/>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844" name="Google Shape;844;p60"/>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845" name="Google Shape;845;p60"/>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
        <p:nvSpPr>
          <p:cNvPr id="846" name="Google Shape;846;p60"/>
          <p:cNvSpPr/>
          <p:nvPr/>
        </p:nvSpPr>
        <p:spPr>
          <a:xfrm>
            <a:off x="9708550" y="3367675"/>
            <a:ext cx="776700" cy="908700"/>
          </a:xfrm>
          <a:prstGeom prst="ellipse">
            <a:avLst/>
          </a:prstGeom>
          <a:no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0"/>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848" name="Google Shape;848;p60"/>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6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Structures</a:t>
            </a:r>
            <a:endParaRPr sz="2300" b="1">
              <a:solidFill>
                <a:schemeClr val="dk1"/>
              </a:solidFill>
              <a:latin typeface="Century Gothic"/>
              <a:ea typeface="Century Gothic"/>
              <a:cs typeface="Century Gothic"/>
              <a:sym typeface="Century Gothic"/>
            </a:endParaRPr>
          </a:p>
        </p:txBody>
      </p:sp>
      <p:pic>
        <p:nvPicPr>
          <p:cNvPr id="854" name="Google Shape;854;p6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855" name="Google Shape;855;p6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856" name="Google Shape;856;p6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37</a:t>
            </a:fld>
            <a:endParaRPr/>
          </a:p>
        </p:txBody>
      </p:sp>
      <p:graphicFrame>
        <p:nvGraphicFramePr>
          <p:cNvPr id="857" name="Google Shape;857;p61"/>
          <p:cNvGraphicFramePr/>
          <p:nvPr/>
        </p:nvGraphicFramePr>
        <p:xfrm>
          <a:off x="4892325" y="958925"/>
          <a:ext cx="5553900" cy="1802700"/>
        </p:xfrm>
        <a:graphic>
          <a:graphicData uri="http://schemas.openxmlformats.org/drawingml/2006/table">
            <a:tbl>
              <a:tblPr>
                <a:noFill/>
                <a:tableStyleId>{F11F7B37-8746-44A8-BB93-F1712CF56D35}</a:tableStyleId>
              </a:tblPr>
              <a:tblGrid>
                <a:gridCol w="1530225">
                  <a:extLst>
                    <a:ext uri="{9D8B030D-6E8A-4147-A177-3AD203B41FA5}">
                      <a16:colId xmlns:a16="http://schemas.microsoft.com/office/drawing/2014/main" val="20000"/>
                    </a:ext>
                  </a:extLst>
                </a:gridCol>
                <a:gridCol w="897400">
                  <a:extLst>
                    <a:ext uri="{9D8B030D-6E8A-4147-A177-3AD203B41FA5}">
                      <a16:colId xmlns:a16="http://schemas.microsoft.com/office/drawing/2014/main" val="20001"/>
                    </a:ext>
                  </a:extLst>
                </a:gridCol>
                <a:gridCol w="920800">
                  <a:extLst>
                    <a:ext uri="{9D8B030D-6E8A-4147-A177-3AD203B41FA5}">
                      <a16:colId xmlns:a16="http://schemas.microsoft.com/office/drawing/2014/main" val="20002"/>
                    </a:ext>
                  </a:extLst>
                </a:gridCol>
                <a:gridCol w="1082175">
                  <a:extLst>
                    <a:ext uri="{9D8B030D-6E8A-4147-A177-3AD203B41FA5}">
                      <a16:colId xmlns:a16="http://schemas.microsoft.com/office/drawing/2014/main" val="20003"/>
                    </a:ext>
                  </a:extLst>
                </a:gridCol>
                <a:gridCol w="1123300">
                  <a:extLst>
                    <a:ext uri="{9D8B030D-6E8A-4147-A177-3AD203B41FA5}">
                      <a16:colId xmlns:a16="http://schemas.microsoft.com/office/drawing/2014/main" val="20004"/>
                    </a:ext>
                  </a:extLst>
                </a:gridCol>
              </a:tblGrid>
              <a:tr h="5162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Wing Launch Simulation</a:t>
                      </a:r>
                      <a:endParaRPr sz="1200" b="1">
                        <a:latin typeface="Century Gothic"/>
                        <a:ea typeface="Century Gothic"/>
                        <a:cs typeface="Century Gothic"/>
                        <a:sym typeface="Century Gothic"/>
                      </a:endParaRPr>
                    </a:p>
                  </a:txBody>
                  <a:tcPr marL="91425" marR="91425" marT="0" marB="0" anchor="ct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XPS Wing Results</a:t>
                      </a:r>
                      <a:endParaRPr sz="1200" b="1">
                        <a:latin typeface="Century Gothic"/>
                        <a:ea typeface="Century Gothic"/>
                        <a:cs typeface="Century Gothic"/>
                        <a:sym typeface="Century Gothic"/>
                      </a:endParaRPr>
                    </a:p>
                  </a:txBody>
                  <a:tcPr marL="91425" marR="91425" marT="0" marB="0" anchor="ctr">
                    <a:lnR w="9525" cap="flat" cmpd="sng">
                      <a:solidFill>
                        <a:srgbClr val="9E9E9E"/>
                      </a:solidFill>
                      <a:prstDash val="solid"/>
                      <a:round/>
                      <a:headEnd type="none" w="sm" len="sm"/>
                      <a:tailEnd type="none" w="sm" len="sm"/>
                    </a:ln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XPS Wing</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Allowed</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ABS Harness Results</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ABS Harness</a:t>
                      </a:r>
                      <a:endParaRPr sz="1200" b="1">
                        <a:latin typeface="Century Gothic"/>
                        <a:ea typeface="Century Gothic"/>
                        <a:cs typeface="Century Gothic"/>
                        <a:sym typeface="Century Gothic"/>
                      </a:endParaRPr>
                    </a:p>
                    <a:p>
                      <a:pPr marL="0" lvl="0" indent="0" algn="ctr" rtl="0">
                        <a:spcBef>
                          <a:spcPts val="0"/>
                        </a:spcBef>
                        <a:spcAft>
                          <a:spcPts val="0"/>
                        </a:spcAft>
                        <a:buNone/>
                      </a:pPr>
                      <a:r>
                        <a:rPr lang="en" sz="1200" b="1">
                          <a:latin typeface="Century Gothic"/>
                          <a:ea typeface="Century Gothic"/>
                          <a:cs typeface="Century Gothic"/>
                          <a:sym typeface="Century Gothic"/>
                        </a:rPr>
                        <a:t>Allowed</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solidFill>
                      <a:srgbClr val="FFD966"/>
                    </a:solidFill>
                  </a:tcPr>
                </a:tc>
                <a:extLst>
                  <a:ext uri="{0D108BD9-81ED-4DB2-BD59-A6C34878D82A}">
                    <a16:rowId xmlns:a16="http://schemas.microsoft.com/office/drawing/2014/main" val="10000"/>
                  </a:ext>
                </a:extLst>
              </a:tr>
              <a:tr h="395125">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Max. Tensile </a:t>
                      </a:r>
                      <a:endParaRPr sz="1000" b="1">
                        <a:latin typeface="Century Gothic"/>
                        <a:ea typeface="Century Gothic"/>
                        <a:cs typeface="Century Gothic"/>
                        <a:sym typeface="Century Gothic"/>
                      </a:endParaRPr>
                    </a:p>
                    <a:p>
                      <a:pPr marL="0" lvl="0" indent="0" algn="ctr" rtl="0">
                        <a:spcBef>
                          <a:spcPts val="0"/>
                        </a:spcBef>
                        <a:spcAft>
                          <a:spcPts val="0"/>
                        </a:spcAft>
                        <a:buNone/>
                      </a:pPr>
                      <a:r>
                        <a:rPr lang="en" sz="1000" b="1">
                          <a:latin typeface="Century Gothic"/>
                          <a:ea typeface="Century Gothic"/>
                          <a:cs typeface="Century Gothic"/>
                          <a:sym typeface="Century Gothic"/>
                        </a:rPr>
                        <a:t>Bending Stress</a:t>
                      </a:r>
                      <a:endParaRPr sz="1000" b="1">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192.2 kPa</a:t>
                      </a:r>
                      <a:endParaRPr sz="1000">
                        <a:latin typeface="Century Gothic"/>
                        <a:ea typeface="Century Gothic"/>
                        <a:cs typeface="Century Gothic"/>
                        <a:sym typeface="Century Gothic"/>
                      </a:endParaRPr>
                    </a:p>
                  </a:txBody>
                  <a:tcPr marL="91425" marR="91425" marT="0" marB="0" anchor="ctr">
                    <a:lnR w="9525" cap="flat" cmpd="sng">
                      <a:solidFill>
                        <a:srgbClr val="9E9E9E"/>
                      </a:solidFill>
                      <a:prstDash val="solid"/>
                      <a:round/>
                      <a:headEnd type="none" w="sm" len="sm"/>
                      <a:tailEnd type="none" w="sm" len="sm"/>
                    </a:lnR>
                    <a:lnB w="9525" cap="flat" cmpd="sng">
                      <a:solidFill>
                        <a:srgbClr val="999999"/>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234 kPa</a:t>
                      </a:r>
                      <a:endParaRPr sz="10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1.058 MPa</a:t>
                      </a:r>
                      <a:endParaRPr sz="10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99999"/>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14.85 MPa</a:t>
                      </a:r>
                      <a:endParaRPr sz="10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375125">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Max. Compressive</a:t>
                      </a:r>
                      <a:endParaRPr sz="1000" b="1">
                        <a:latin typeface="Century Gothic"/>
                        <a:ea typeface="Century Gothic"/>
                        <a:cs typeface="Century Gothic"/>
                        <a:sym typeface="Century Gothic"/>
                      </a:endParaRPr>
                    </a:p>
                    <a:p>
                      <a:pPr marL="0" lvl="0" indent="0" algn="ctr" rtl="0">
                        <a:spcBef>
                          <a:spcPts val="0"/>
                        </a:spcBef>
                        <a:spcAft>
                          <a:spcPts val="0"/>
                        </a:spcAft>
                        <a:buNone/>
                      </a:pPr>
                      <a:r>
                        <a:rPr lang="en" sz="1000" b="1">
                          <a:latin typeface="Century Gothic"/>
                          <a:ea typeface="Century Gothic"/>
                          <a:cs typeface="Century Gothic"/>
                          <a:sym typeface="Century Gothic"/>
                        </a:rPr>
                        <a:t>Bending Stress</a:t>
                      </a:r>
                      <a:endParaRPr sz="1000" b="1">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205.7 kPa</a:t>
                      </a:r>
                      <a:endParaRPr sz="10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234 kPa</a:t>
                      </a:r>
                      <a:endParaRPr sz="10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0.984 MPa</a:t>
                      </a:r>
                      <a:endParaRPr sz="10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14.85 MPa</a:t>
                      </a:r>
                      <a:endParaRPr sz="10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16225">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Total Tip Deflection</a:t>
                      </a:r>
                      <a:endParaRPr sz="10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0.111 m</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4.37 in</a:t>
                      </a:r>
                      <a:endParaRPr sz="10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1000">
                          <a:solidFill>
                            <a:schemeClr val="dk1"/>
                          </a:solidFill>
                          <a:latin typeface="Century Gothic"/>
                          <a:ea typeface="Century Gothic"/>
                          <a:cs typeface="Century Gothic"/>
                          <a:sym typeface="Century Gothic"/>
                        </a:rPr>
                        <a:t>0.08 - 0.2 m</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000">
                          <a:solidFill>
                            <a:schemeClr val="dk1"/>
                          </a:solidFill>
                          <a:latin typeface="Century Gothic"/>
                          <a:ea typeface="Century Gothic"/>
                          <a:cs typeface="Century Gothic"/>
                          <a:sym typeface="Century Gothic"/>
                        </a:rPr>
                        <a:t>3.0 - 7.8 in</a:t>
                      </a:r>
                      <a:endParaRPr sz="1000">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N/A</a:t>
                      </a:r>
                      <a:endParaRPr sz="10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1"/>
                          </a:solidFill>
                          <a:latin typeface="Century Gothic"/>
                          <a:ea typeface="Century Gothic"/>
                          <a:cs typeface="Century Gothic"/>
                          <a:sym typeface="Century Gothic"/>
                        </a:rPr>
                        <a:t>N/A</a:t>
                      </a:r>
                      <a:endParaRPr sz="1000">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58" name="Google Shape;858;p61"/>
          <p:cNvSpPr txBox="1"/>
          <p:nvPr/>
        </p:nvSpPr>
        <p:spPr>
          <a:xfrm>
            <a:off x="0" y="606150"/>
            <a:ext cx="10317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accent4"/>
                </a:solidFill>
                <a:latin typeface="Century Gothic"/>
                <a:ea typeface="Century Gothic"/>
                <a:cs typeface="Century Gothic"/>
                <a:sym typeface="Century Gothic"/>
              </a:rPr>
              <a:t>Wing Launch </a:t>
            </a:r>
            <a:r>
              <a:rPr lang="en" sz="1300" b="1">
                <a:solidFill>
                  <a:schemeClr val="dk1"/>
                </a:solidFill>
                <a:latin typeface="Century Gothic"/>
                <a:ea typeface="Century Gothic"/>
                <a:cs typeface="Century Gothic"/>
                <a:sym typeface="Century Gothic"/>
              </a:rPr>
              <a:t>- Wing Bending Stress [Top] / Total Deformation [Bottom] / Harness Bending Stress [Bottom-Right]</a:t>
            </a:r>
            <a:endParaRPr sz="400">
              <a:solidFill>
                <a:schemeClr val="dk1"/>
              </a:solidFill>
              <a:latin typeface="Calibri"/>
              <a:ea typeface="Calibri"/>
              <a:cs typeface="Calibri"/>
              <a:sym typeface="Calibri"/>
            </a:endParaRPr>
          </a:p>
        </p:txBody>
      </p:sp>
      <p:sp>
        <p:nvSpPr>
          <p:cNvPr id="859" name="Google Shape;859;p61"/>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860" name="Google Shape;860;p61"/>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861" name="Google Shape;861;p61"/>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862" name="Google Shape;862;p61"/>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863" name="Google Shape;863;p61"/>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864" name="Google Shape;864;p61"/>
          <p:cNvPicPr preferRelativeResize="0"/>
          <p:nvPr/>
        </p:nvPicPr>
        <p:blipFill>
          <a:blip r:embed="rId4">
            <a:alphaModFix/>
          </a:blip>
          <a:stretch>
            <a:fillRect/>
          </a:stretch>
        </p:blipFill>
        <p:spPr>
          <a:xfrm>
            <a:off x="76200" y="958725"/>
            <a:ext cx="4784299" cy="1829850"/>
          </a:xfrm>
          <a:prstGeom prst="rect">
            <a:avLst/>
          </a:prstGeom>
          <a:noFill/>
          <a:ln>
            <a:noFill/>
          </a:ln>
        </p:spPr>
      </p:pic>
      <p:pic>
        <p:nvPicPr>
          <p:cNvPr id="865" name="Google Shape;865;p61"/>
          <p:cNvPicPr preferRelativeResize="0"/>
          <p:nvPr/>
        </p:nvPicPr>
        <p:blipFill>
          <a:blip r:embed="rId5">
            <a:alphaModFix/>
          </a:blip>
          <a:stretch>
            <a:fillRect/>
          </a:stretch>
        </p:blipFill>
        <p:spPr>
          <a:xfrm>
            <a:off x="7617300" y="2787525"/>
            <a:ext cx="2828924" cy="1829850"/>
          </a:xfrm>
          <a:prstGeom prst="rect">
            <a:avLst/>
          </a:prstGeom>
          <a:noFill/>
          <a:ln>
            <a:noFill/>
          </a:ln>
        </p:spPr>
      </p:pic>
      <p:pic>
        <p:nvPicPr>
          <p:cNvPr id="866" name="Google Shape;866;p61"/>
          <p:cNvPicPr preferRelativeResize="0"/>
          <p:nvPr/>
        </p:nvPicPr>
        <p:blipFill>
          <a:blip r:embed="rId6">
            <a:alphaModFix/>
          </a:blip>
          <a:stretch>
            <a:fillRect/>
          </a:stretch>
        </p:blipFill>
        <p:spPr>
          <a:xfrm>
            <a:off x="4807425" y="2787525"/>
            <a:ext cx="2828924" cy="1829850"/>
          </a:xfrm>
          <a:prstGeom prst="rect">
            <a:avLst/>
          </a:prstGeom>
          <a:noFill/>
          <a:ln>
            <a:noFill/>
          </a:ln>
        </p:spPr>
      </p:pic>
      <p:pic>
        <p:nvPicPr>
          <p:cNvPr id="867" name="Google Shape;867;p61"/>
          <p:cNvPicPr preferRelativeResize="0"/>
          <p:nvPr/>
        </p:nvPicPr>
        <p:blipFill>
          <a:blip r:embed="rId7">
            <a:alphaModFix/>
          </a:blip>
          <a:stretch>
            <a:fillRect/>
          </a:stretch>
        </p:blipFill>
        <p:spPr>
          <a:xfrm>
            <a:off x="76200" y="2617725"/>
            <a:ext cx="4784299" cy="2003474"/>
          </a:xfrm>
          <a:prstGeom prst="rect">
            <a:avLst/>
          </a:prstGeom>
          <a:noFill/>
          <a:ln>
            <a:noFill/>
          </a:ln>
        </p:spPr>
      </p:pic>
      <p:sp>
        <p:nvSpPr>
          <p:cNvPr id="868" name="Google Shape;868;p61"/>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869" name="Google Shape;869;p61"/>
          <p:cNvSpPr/>
          <p:nvPr/>
        </p:nvSpPr>
        <p:spPr>
          <a:xfrm>
            <a:off x="45609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62"/>
          <p:cNvSpPr txBox="1"/>
          <p:nvPr/>
        </p:nvSpPr>
        <p:spPr>
          <a:xfrm>
            <a:off x="3783961" y="2777065"/>
            <a:ext cx="79962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dk1"/>
                </a:solidFill>
                <a:latin typeface="Century Gothic"/>
                <a:ea typeface="Century Gothic"/>
                <a:cs typeface="Century Gothic"/>
                <a:sym typeface="Century Gothic"/>
              </a:rPr>
              <a:t>Risk &amp; Mitigation</a:t>
            </a:r>
            <a:endParaRPr sz="2000">
              <a:solidFill>
                <a:srgbClr val="FFD966"/>
              </a:solidFill>
            </a:endParaRPr>
          </a:p>
        </p:txBody>
      </p:sp>
      <p:sp>
        <p:nvSpPr>
          <p:cNvPr id="875" name="Google Shape;875;p62"/>
          <p:cNvSpPr/>
          <p:nvPr/>
        </p:nvSpPr>
        <p:spPr>
          <a:xfrm>
            <a:off x="612100" y="3308075"/>
            <a:ext cx="9179700" cy="453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876" name="Google Shape;876;p62"/>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877" name="Google Shape;877;p62"/>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pic>
        <p:nvPicPr>
          <p:cNvPr id="878" name="Google Shape;878;p62"/>
          <p:cNvPicPr preferRelativeResize="0"/>
          <p:nvPr/>
        </p:nvPicPr>
        <p:blipFill>
          <a:blip r:embed="rId3">
            <a:alphaModFix/>
          </a:blip>
          <a:stretch>
            <a:fillRect/>
          </a:stretch>
        </p:blipFill>
        <p:spPr>
          <a:xfrm>
            <a:off x="0" y="-4"/>
            <a:ext cx="3409975" cy="688800"/>
          </a:xfrm>
          <a:prstGeom prst="rect">
            <a:avLst/>
          </a:prstGeom>
          <a:noFill/>
          <a:ln>
            <a:noFill/>
          </a:ln>
        </p:spPr>
      </p:pic>
      <p:sp>
        <p:nvSpPr>
          <p:cNvPr id="879" name="Google Shape;879;p62"/>
          <p:cNvSpPr/>
          <p:nvPr/>
        </p:nvSpPr>
        <p:spPr>
          <a:xfrm>
            <a:off x="58686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880" name="Google Shape;880;p62"/>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881" name="Google Shape;881;p62"/>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882" name="Google Shape;882;p62"/>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883" name="Google Shape;883;p62"/>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884" name="Google Shape;884;p62"/>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885" name="Google Shape;885;p62"/>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63"/>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TALON - Risk Matrix Unmitigated</a:t>
            </a:r>
            <a:endParaRPr sz="2300" b="1">
              <a:solidFill>
                <a:schemeClr val="dk1"/>
              </a:solidFill>
              <a:latin typeface="Century Gothic"/>
              <a:ea typeface="Century Gothic"/>
              <a:cs typeface="Century Gothic"/>
              <a:sym typeface="Century Gothic"/>
            </a:endParaRPr>
          </a:p>
        </p:txBody>
      </p:sp>
      <p:pic>
        <p:nvPicPr>
          <p:cNvPr id="891" name="Google Shape;891;p6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892" name="Google Shape;892;p6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893" name="Google Shape;893;p63"/>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39</a:t>
            </a:fld>
            <a:endParaRPr/>
          </a:p>
        </p:txBody>
      </p:sp>
      <p:sp>
        <p:nvSpPr>
          <p:cNvPr id="894" name="Google Shape;894;p63"/>
          <p:cNvSpPr/>
          <p:nvPr/>
        </p:nvSpPr>
        <p:spPr>
          <a:xfrm>
            <a:off x="58686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895" name="Google Shape;895;p63"/>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896" name="Google Shape;896;p63"/>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897" name="Google Shape;897;p63"/>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898" name="Google Shape;898;p63"/>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899" name="Google Shape;899;p63"/>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900" name="Google Shape;900;p63"/>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
        <p:nvSpPr>
          <p:cNvPr id="901" name="Google Shape;901;p63"/>
          <p:cNvSpPr txBox="1"/>
          <p:nvPr/>
        </p:nvSpPr>
        <p:spPr>
          <a:xfrm>
            <a:off x="1291575" y="798875"/>
            <a:ext cx="5715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Calibri"/>
                <a:ea typeface="Calibri"/>
                <a:cs typeface="Calibri"/>
                <a:sym typeface="Calibri"/>
              </a:rPr>
              <a:t>Talon Specific Risk Matrix</a:t>
            </a:r>
            <a:endParaRPr sz="2000" b="1">
              <a:latin typeface="Calibri"/>
              <a:ea typeface="Calibri"/>
              <a:cs typeface="Calibri"/>
              <a:sym typeface="Calibri"/>
            </a:endParaRPr>
          </a:p>
        </p:txBody>
      </p:sp>
      <p:pic>
        <p:nvPicPr>
          <p:cNvPr id="902" name="Google Shape;902;p63"/>
          <p:cNvPicPr preferRelativeResize="0"/>
          <p:nvPr/>
        </p:nvPicPr>
        <p:blipFill>
          <a:blip r:embed="rId4">
            <a:alphaModFix/>
          </a:blip>
          <a:stretch>
            <a:fillRect/>
          </a:stretch>
        </p:blipFill>
        <p:spPr>
          <a:xfrm>
            <a:off x="153075" y="1173325"/>
            <a:ext cx="6854399" cy="3378775"/>
          </a:xfrm>
          <a:prstGeom prst="rect">
            <a:avLst/>
          </a:prstGeom>
          <a:noFill/>
          <a:ln>
            <a:noFill/>
          </a:ln>
        </p:spPr>
      </p:pic>
      <p:sp>
        <p:nvSpPr>
          <p:cNvPr id="903" name="Google Shape;903;p63"/>
          <p:cNvSpPr txBox="1"/>
          <p:nvPr/>
        </p:nvSpPr>
        <p:spPr>
          <a:xfrm>
            <a:off x="7176300" y="867400"/>
            <a:ext cx="3550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dk1"/>
                </a:solidFill>
                <a:latin typeface="Century Gothic"/>
                <a:ea typeface="Century Gothic"/>
                <a:cs typeface="Century Gothic"/>
                <a:sym typeface="Century Gothic"/>
              </a:rPr>
              <a:t>Dominant Risks:</a:t>
            </a:r>
            <a:endParaRPr sz="1600"/>
          </a:p>
        </p:txBody>
      </p:sp>
      <p:sp>
        <p:nvSpPr>
          <p:cNvPr id="904" name="Google Shape;904;p63"/>
          <p:cNvSpPr txBox="1"/>
          <p:nvPr/>
        </p:nvSpPr>
        <p:spPr>
          <a:xfrm>
            <a:off x="7114800" y="1229175"/>
            <a:ext cx="3400800" cy="3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entury Gothic"/>
                <a:ea typeface="Century Gothic"/>
                <a:cs typeface="Century Gothic"/>
                <a:sym typeface="Century Gothic"/>
              </a:rPr>
              <a:t>Crash During Full Scale Test </a:t>
            </a:r>
            <a:endParaRPr sz="1300" b="1">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Damage due to hard landing</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Harness/Structures Failure</a:t>
            </a:r>
            <a:endParaRPr sz="1300" b="1">
              <a:latin typeface="Century Gothic"/>
              <a:ea typeface="Century Gothic"/>
              <a:cs typeface="Century Gothic"/>
              <a:sym typeface="Century Gothic"/>
            </a:endParaRPr>
          </a:p>
          <a:p>
            <a:pPr marL="457200" lvl="0" indent="-311150" algn="l" rtl="0">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Total Loss of aircraft</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Wing Structural Integrity</a:t>
            </a:r>
            <a:endParaRPr sz="1300" b="1">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Wing durability </a:t>
            </a:r>
            <a:endParaRPr sz="1300">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Excessive deflection</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Battery</a:t>
            </a:r>
            <a:endParaRPr sz="1300" b="1">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Total Loss of aircraft due to electronics fire</a:t>
            </a:r>
            <a:endParaRPr sz="1300">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Inaccurate charging</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CL/CD</a:t>
            </a:r>
            <a:endParaRPr sz="1300" b="1">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Lift loss due to tip stall</a:t>
            </a:r>
            <a:endParaRPr sz="1300">
              <a:latin typeface="Century Gothic"/>
              <a:ea typeface="Century Gothic"/>
              <a:cs typeface="Century Gothic"/>
              <a:sym typeface="Century Gothic"/>
            </a:endParaRPr>
          </a:p>
          <a:p>
            <a:pPr marL="457200" lvl="0" indent="-311150" algn="l" rtl="0">
              <a:spcBef>
                <a:spcPts val="0"/>
              </a:spcBef>
              <a:spcAft>
                <a:spcPts val="0"/>
              </a:spcAft>
              <a:buSzPts val="1300"/>
              <a:buFont typeface="Century Gothic"/>
              <a:buChar char="●"/>
            </a:pPr>
            <a:r>
              <a:rPr lang="en" sz="1300">
                <a:latin typeface="Century Gothic"/>
                <a:ea typeface="Century Gothic"/>
                <a:cs typeface="Century Gothic"/>
                <a:sym typeface="Century Gothic"/>
              </a:rPr>
              <a:t>Basic models do not quantify total drag rise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p:nvPr/>
        </p:nvSpPr>
        <p:spPr>
          <a:xfrm>
            <a:off x="581150" y="0"/>
            <a:ext cx="9934500" cy="592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100"/>
          </a:p>
        </p:txBody>
      </p:sp>
      <p:sp>
        <p:nvSpPr>
          <p:cNvPr id="178" name="Google Shape;178;p28"/>
          <p:cNvSpPr txBox="1">
            <a:spLocks noGrp="1"/>
          </p:cNvSpPr>
          <p:nvPr>
            <p:ph type="sldNum" idx="12"/>
          </p:nvPr>
        </p:nvSpPr>
        <p:spPr>
          <a:xfrm>
            <a:off x="7949528" y="4737663"/>
            <a:ext cx="2368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pic>
        <p:nvPicPr>
          <p:cNvPr id="179" name="Google Shape;179;p28"/>
          <p:cNvPicPr preferRelativeResize="0"/>
          <p:nvPr/>
        </p:nvPicPr>
        <p:blipFill>
          <a:blip r:embed="rId3">
            <a:alphaModFix/>
          </a:blip>
          <a:stretch>
            <a:fillRect/>
          </a:stretch>
        </p:blipFill>
        <p:spPr>
          <a:xfrm>
            <a:off x="775375" y="42250"/>
            <a:ext cx="9040025" cy="5081726"/>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64"/>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TALON - Risk Matrix Revised</a:t>
            </a:r>
            <a:endParaRPr sz="2300" b="1">
              <a:solidFill>
                <a:schemeClr val="dk1"/>
              </a:solidFill>
              <a:latin typeface="Century Gothic"/>
              <a:ea typeface="Century Gothic"/>
              <a:cs typeface="Century Gothic"/>
              <a:sym typeface="Century Gothic"/>
            </a:endParaRPr>
          </a:p>
        </p:txBody>
      </p:sp>
      <p:pic>
        <p:nvPicPr>
          <p:cNvPr id="910" name="Google Shape;910;p6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911" name="Google Shape;911;p6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912" name="Google Shape;912;p64"/>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40</a:t>
            </a:fld>
            <a:endParaRPr/>
          </a:p>
        </p:txBody>
      </p:sp>
      <p:sp>
        <p:nvSpPr>
          <p:cNvPr id="913" name="Google Shape;913;p64"/>
          <p:cNvSpPr txBox="1"/>
          <p:nvPr/>
        </p:nvSpPr>
        <p:spPr>
          <a:xfrm>
            <a:off x="6610200" y="1223600"/>
            <a:ext cx="378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914" name="Google Shape;914;p64"/>
          <p:cNvSpPr txBox="1"/>
          <p:nvPr/>
        </p:nvSpPr>
        <p:spPr>
          <a:xfrm>
            <a:off x="6559550" y="909450"/>
            <a:ext cx="3956100" cy="37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entury Gothic"/>
                <a:ea typeface="Century Gothic"/>
                <a:cs typeface="Century Gothic"/>
                <a:sym typeface="Century Gothic"/>
              </a:rPr>
              <a:t>Crash During Full Scale Test </a:t>
            </a:r>
            <a:endParaRPr sz="13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Individual component test/verification</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Margin implemented across all subsystems</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Ground based workup/pre-flight checklist</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Margin to build multiple aircraft</a:t>
            </a:r>
            <a:endParaRPr sz="12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Harness/Structures Failure</a:t>
            </a:r>
            <a:endParaRPr sz="13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Load simulations performed in ANSYS</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Conduct fatigue and failure testing</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Incorporation of safety factor</a:t>
            </a:r>
            <a:endParaRPr sz="12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Wing Structural Integrity</a:t>
            </a:r>
            <a:endParaRPr sz="13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Load simulations performed in ANSYS</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Integrated composite reinforcements </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Fatigue and failure testing</a:t>
            </a:r>
            <a:endParaRPr sz="1200">
              <a:latin typeface="Century Gothic"/>
              <a:ea typeface="Century Gothic"/>
              <a:cs typeface="Century Gothic"/>
              <a:sym typeface="Century Gothic"/>
            </a:endParaRPr>
          </a:p>
          <a:p>
            <a:pPr marL="0" lvl="0" indent="0" algn="l" rtl="0">
              <a:spcBef>
                <a:spcPts val="0"/>
              </a:spcBef>
              <a:spcAft>
                <a:spcPts val="0"/>
              </a:spcAft>
              <a:buNone/>
            </a:pPr>
            <a:r>
              <a:rPr lang="en" sz="1300" b="1">
                <a:latin typeface="Century Gothic"/>
                <a:ea typeface="Century Gothic"/>
                <a:cs typeface="Century Gothic"/>
                <a:sym typeface="Century Gothic"/>
              </a:rPr>
              <a:t>Battery</a:t>
            </a:r>
            <a:endParaRPr sz="13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Collaborate with IRISS on building and servicing custom batteries</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Use of battery management system (BMS)</a:t>
            </a:r>
            <a:endParaRPr sz="1200">
              <a:latin typeface="Century Gothic"/>
              <a:ea typeface="Century Gothic"/>
              <a:cs typeface="Century Gothic"/>
              <a:sym typeface="Century Gothic"/>
            </a:endParaRPr>
          </a:p>
          <a:p>
            <a:pPr marL="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CL/CD</a:t>
            </a:r>
            <a:endParaRPr sz="1300" b="1">
              <a:solidFill>
                <a:schemeClr val="dk1"/>
              </a:solidFill>
              <a:latin typeface="Century Gothic"/>
              <a:ea typeface="Century Gothic"/>
              <a:cs typeface="Century Gothic"/>
              <a:sym typeface="Century Gothic"/>
            </a:endParaRPr>
          </a:p>
          <a:p>
            <a:pPr marL="457200" lvl="0" indent="-311150" algn="l" rtl="0">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Excess thrust &amp; design reduces tip stall</a:t>
            </a:r>
            <a:endParaRPr sz="13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
        <p:nvSpPr>
          <p:cNvPr id="915" name="Google Shape;915;p64"/>
          <p:cNvSpPr txBox="1"/>
          <p:nvPr/>
        </p:nvSpPr>
        <p:spPr>
          <a:xfrm>
            <a:off x="6575400" y="583750"/>
            <a:ext cx="378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latin typeface="Century Gothic"/>
                <a:ea typeface="Century Gothic"/>
                <a:cs typeface="Century Gothic"/>
                <a:sym typeface="Century Gothic"/>
              </a:rPr>
              <a:t>Reducing Risk:</a:t>
            </a:r>
            <a:endParaRPr sz="1600" b="1" u="sng">
              <a:latin typeface="Century Gothic"/>
              <a:ea typeface="Century Gothic"/>
              <a:cs typeface="Century Gothic"/>
              <a:sym typeface="Century Gothic"/>
            </a:endParaRPr>
          </a:p>
        </p:txBody>
      </p:sp>
      <p:sp>
        <p:nvSpPr>
          <p:cNvPr id="916" name="Google Shape;916;p64"/>
          <p:cNvSpPr/>
          <p:nvPr/>
        </p:nvSpPr>
        <p:spPr>
          <a:xfrm>
            <a:off x="58686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917" name="Google Shape;917;p64"/>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918" name="Google Shape;918;p64"/>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919" name="Google Shape;919;p64"/>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920" name="Google Shape;920;p64"/>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921" name="Google Shape;921;p64"/>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922" name="Google Shape;922;p64"/>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923" name="Google Shape;923;p64"/>
          <p:cNvPicPr preferRelativeResize="0"/>
          <p:nvPr/>
        </p:nvPicPr>
        <p:blipFill>
          <a:blip r:embed="rId4">
            <a:alphaModFix/>
          </a:blip>
          <a:stretch>
            <a:fillRect/>
          </a:stretch>
        </p:blipFill>
        <p:spPr>
          <a:xfrm>
            <a:off x="128925" y="1094100"/>
            <a:ext cx="6390361" cy="3519751"/>
          </a:xfrm>
          <a:prstGeom prst="rect">
            <a:avLst/>
          </a:prstGeom>
          <a:noFill/>
          <a:ln>
            <a:noFill/>
          </a:ln>
        </p:spPr>
      </p:pic>
      <p:sp>
        <p:nvSpPr>
          <p:cNvPr id="924" name="Google Shape;924;p64"/>
          <p:cNvSpPr txBox="1"/>
          <p:nvPr/>
        </p:nvSpPr>
        <p:spPr>
          <a:xfrm>
            <a:off x="1144250" y="690575"/>
            <a:ext cx="5415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Calibri"/>
                <a:ea typeface="Calibri"/>
                <a:cs typeface="Calibri"/>
                <a:sym typeface="Calibri"/>
              </a:rPr>
              <a:t>Talon Specific Risk Matrix</a:t>
            </a:r>
            <a:endParaRPr sz="2000" b="1">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65"/>
          <p:cNvSpPr txBox="1"/>
          <p:nvPr/>
        </p:nvSpPr>
        <p:spPr>
          <a:xfrm>
            <a:off x="2745361" y="2777065"/>
            <a:ext cx="79962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dk1"/>
                </a:solidFill>
                <a:latin typeface="Century Gothic"/>
                <a:ea typeface="Century Gothic"/>
                <a:cs typeface="Century Gothic"/>
                <a:sym typeface="Century Gothic"/>
              </a:rPr>
              <a:t>Verification and Validation</a:t>
            </a:r>
            <a:endParaRPr sz="2000">
              <a:solidFill>
                <a:srgbClr val="FFD966"/>
              </a:solidFill>
            </a:endParaRPr>
          </a:p>
        </p:txBody>
      </p:sp>
      <p:sp>
        <p:nvSpPr>
          <p:cNvPr id="930" name="Google Shape;930;p65"/>
          <p:cNvSpPr/>
          <p:nvPr/>
        </p:nvSpPr>
        <p:spPr>
          <a:xfrm>
            <a:off x="82859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931" name="Google Shape;931;p65"/>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932" name="Google Shape;932;p65"/>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41</a:t>
            </a:fld>
            <a:endParaRPr/>
          </a:p>
        </p:txBody>
      </p:sp>
      <p:pic>
        <p:nvPicPr>
          <p:cNvPr id="933" name="Google Shape;933;p65"/>
          <p:cNvPicPr preferRelativeResize="0"/>
          <p:nvPr/>
        </p:nvPicPr>
        <p:blipFill>
          <a:blip r:embed="rId3">
            <a:alphaModFix/>
          </a:blip>
          <a:stretch>
            <a:fillRect/>
          </a:stretch>
        </p:blipFill>
        <p:spPr>
          <a:xfrm>
            <a:off x="0" y="-4"/>
            <a:ext cx="3409975" cy="688800"/>
          </a:xfrm>
          <a:prstGeom prst="rect">
            <a:avLst/>
          </a:prstGeom>
          <a:noFill/>
          <a:ln>
            <a:noFill/>
          </a:ln>
        </p:spPr>
      </p:pic>
      <p:sp>
        <p:nvSpPr>
          <p:cNvPr id="934" name="Google Shape;934;p65"/>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935" name="Google Shape;935;p65"/>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936" name="Google Shape;936;p65"/>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937" name="Google Shape;937;p65"/>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938" name="Google Shape;938;p65"/>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939" name="Google Shape;939;p65"/>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940" name="Google Shape;940;p65"/>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6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Propulsion</a:t>
            </a:r>
            <a:endParaRPr sz="2300" b="1">
              <a:solidFill>
                <a:schemeClr val="dk1"/>
              </a:solidFill>
              <a:latin typeface="Century Gothic"/>
              <a:ea typeface="Century Gothic"/>
              <a:cs typeface="Century Gothic"/>
              <a:sym typeface="Century Gothic"/>
            </a:endParaRPr>
          </a:p>
        </p:txBody>
      </p:sp>
      <p:pic>
        <p:nvPicPr>
          <p:cNvPr id="946" name="Google Shape;946;p6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947" name="Google Shape;947;p6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948" name="Google Shape;948;p6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42</a:t>
            </a:fld>
            <a:endParaRPr/>
          </a:p>
        </p:txBody>
      </p:sp>
      <p:graphicFrame>
        <p:nvGraphicFramePr>
          <p:cNvPr id="949" name="Google Shape;949;p66"/>
          <p:cNvGraphicFramePr/>
          <p:nvPr/>
        </p:nvGraphicFramePr>
        <p:xfrm>
          <a:off x="4695950" y="816875"/>
          <a:ext cx="5057650" cy="3680325"/>
        </p:xfrm>
        <a:graphic>
          <a:graphicData uri="http://schemas.openxmlformats.org/drawingml/2006/table">
            <a:tbl>
              <a:tblPr>
                <a:noFill/>
                <a:tableStyleId>{F11F7B37-8746-44A8-BB93-F1712CF56D35}</a:tableStyleId>
              </a:tblPr>
              <a:tblGrid>
                <a:gridCol w="1450150">
                  <a:extLst>
                    <a:ext uri="{9D8B030D-6E8A-4147-A177-3AD203B41FA5}">
                      <a16:colId xmlns:a16="http://schemas.microsoft.com/office/drawing/2014/main" val="20000"/>
                    </a:ext>
                  </a:extLst>
                </a:gridCol>
                <a:gridCol w="3607500">
                  <a:extLst>
                    <a:ext uri="{9D8B030D-6E8A-4147-A177-3AD203B41FA5}">
                      <a16:colId xmlns:a16="http://schemas.microsoft.com/office/drawing/2014/main" val="20001"/>
                    </a:ext>
                  </a:extLst>
                </a:gridCol>
              </a:tblGrid>
              <a:tr h="6081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Obtain real data on propellor/motor combination to incorporate into full vehicle model</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100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Test </a:t>
                      </a:r>
                      <a:r>
                        <a:rPr lang="en" sz="1100">
                          <a:solidFill>
                            <a:schemeClr val="dk1"/>
                          </a:solidFill>
                          <a:latin typeface="Century Gothic"/>
                          <a:ea typeface="Century Gothic"/>
                          <a:cs typeface="Century Gothic"/>
                          <a:sym typeface="Century Gothic"/>
                        </a:rPr>
                        <a:t>propellor/motor combination with multiple battery packs to analyze thrust and current  draw.</a:t>
                      </a:r>
                      <a:endParaRPr sz="11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100" b="1">
                          <a:solidFill>
                            <a:schemeClr val="dk1"/>
                          </a:solidFill>
                          <a:latin typeface="Century Gothic"/>
                          <a:ea typeface="Century Gothic"/>
                          <a:cs typeface="Century Gothic"/>
                          <a:sym typeface="Century Gothic"/>
                        </a:rPr>
                        <a:t>Battery Packs: 6S 22.5V &amp; 4S 14.5V</a:t>
                      </a:r>
                      <a:endParaRPr sz="1100" b="1">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100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Static thrust measured compared to manufacture data sheets and primary propulsion model</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8880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Measured thrust to exceed 8.16 lbf. as required for climbout</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413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Perform full scale test at previously calculated climbout and cruise throttling for determination of inflight propulsion requirements, satisfying </a:t>
                      </a:r>
                      <a:r>
                        <a:rPr lang="en" sz="1100" b="1">
                          <a:solidFill>
                            <a:schemeClr val="dk1"/>
                          </a:solidFill>
                          <a:latin typeface="Century Gothic"/>
                          <a:ea typeface="Century Gothic"/>
                          <a:cs typeface="Century Gothic"/>
                          <a:sym typeface="Century Gothic"/>
                        </a:rPr>
                        <a:t>FR1</a:t>
                      </a:r>
                      <a:r>
                        <a:rPr lang="en" sz="1100">
                          <a:solidFill>
                            <a:schemeClr val="dk1"/>
                          </a:solidFill>
                          <a:latin typeface="Century Gothic"/>
                          <a:ea typeface="Century Gothic"/>
                          <a:cs typeface="Century Gothic"/>
                          <a:sym typeface="Century Gothic"/>
                        </a:rPr>
                        <a:t> and </a:t>
                      </a:r>
                      <a:r>
                        <a:rPr lang="en" sz="1100" b="1">
                          <a:solidFill>
                            <a:schemeClr val="dk1"/>
                          </a:solidFill>
                          <a:latin typeface="Century Gothic"/>
                          <a:ea typeface="Century Gothic"/>
                          <a:cs typeface="Century Gothic"/>
                          <a:sym typeface="Century Gothic"/>
                        </a:rPr>
                        <a:t>FR3</a:t>
                      </a:r>
                      <a:r>
                        <a:rPr lang="en" sz="1100">
                          <a:solidFill>
                            <a:schemeClr val="dk1"/>
                          </a:solidFill>
                          <a:latin typeface="Century Gothic"/>
                          <a:ea typeface="Century Gothic"/>
                          <a:cs typeface="Century Gothic"/>
                          <a:sym typeface="Century Gothic"/>
                        </a:rPr>
                        <a:t>.</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950" name="Google Shape;950;p66"/>
          <p:cNvSpPr txBox="1"/>
          <p:nvPr/>
        </p:nvSpPr>
        <p:spPr>
          <a:xfrm>
            <a:off x="609600" y="820275"/>
            <a:ext cx="3907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Propulsion</a:t>
            </a:r>
            <a:r>
              <a:rPr lang="en" sz="2000" b="1">
                <a:latin typeface="Century Gothic"/>
                <a:ea typeface="Century Gothic"/>
                <a:cs typeface="Century Gothic"/>
                <a:sym typeface="Century Gothic"/>
              </a:rPr>
              <a:t> </a:t>
            </a:r>
            <a:r>
              <a:rPr lang="en" sz="1800">
                <a:latin typeface="Century Gothic"/>
                <a:ea typeface="Century Gothic"/>
                <a:cs typeface="Century Gothic"/>
                <a:sym typeface="Century Gothic"/>
              </a:rPr>
              <a:t>- Thrust Validation</a:t>
            </a:r>
            <a:endParaRPr sz="2200">
              <a:latin typeface="Calibri"/>
              <a:ea typeface="Calibri"/>
              <a:cs typeface="Calibri"/>
              <a:sym typeface="Calibri"/>
            </a:endParaRPr>
          </a:p>
        </p:txBody>
      </p:sp>
      <p:grpSp>
        <p:nvGrpSpPr>
          <p:cNvPr id="951" name="Google Shape;951;p66"/>
          <p:cNvGrpSpPr/>
          <p:nvPr/>
        </p:nvGrpSpPr>
        <p:grpSpPr>
          <a:xfrm>
            <a:off x="609600" y="1499788"/>
            <a:ext cx="4236524" cy="2977225"/>
            <a:chOff x="609600" y="1380975"/>
            <a:chExt cx="4236524" cy="2977225"/>
          </a:xfrm>
        </p:grpSpPr>
        <p:pic>
          <p:nvPicPr>
            <p:cNvPr id="952" name="Google Shape;952;p66"/>
            <p:cNvPicPr preferRelativeResize="0"/>
            <p:nvPr/>
          </p:nvPicPr>
          <p:blipFill>
            <a:blip r:embed="rId4">
              <a:alphaModFix/>
            </a:blip>
            <a:stretch>
              <a:fillRect/>
            </a:stretch>
          </p:blipFill>
          <p:spPr>
            <a:xfrm>
              <a:off x="609600" y="1380975"/>
              <a:ext cx="3907324" cy="2977225"/>
            </a:xfrm>
            <a:prstGeom prst="rect">
              <a:avLst/>
            </a:prstGeom>
            <a:noFill/>
            <a:ln>
              <a:noFill/>
            </a:ln>
          </p:spPr>
        </p:pic>
        <p:pic>
          <p:nvPicPr>
            <p:cNvPr id="953" name="Google Shape;953;p66"/>
            <p:cNvPicPr preferRelativeResize="0"/>
            <p:nvPr/>
          </p:nvPicPr>
          <p:blipFill>
            <a:blip r:embed="rId5">
              <a:alphaModFix/>
            </a:blip>
            <a:stretch>
              <a:fillRect/>
            </a:stretch>
          </p:blipFill>
          <p:spPr>
            <a:xfrm>
              <a:off x="2692475" y="1757875"/>
              <a:ext cx="1946024" cy="2600325"/>
            </a:xfrm>
            <a:prstGeom prst="rect">
              <a:avLst/>
            </a:prstGeom>
            <a:noFill/>
            <a:ln>
              <a:noFill/>
            </a:ln>
          </p:spPr>
        </p:pic>
        <p:cxnSp>
          <p:nvCxnSpPr>
            <p:cNvPr id="954" name="Google Shape;954;p66"/>
            <p:cNvCxnSpPr>
              <a:stCxn id="955" idx="1"/>
            </p:cNvCxnSpPr>
            <p:nvPr/>
          </p:nvCxnSpPr>
          <p:spPr>
            <a:xfrm rot="10800000">
              <a:off x="3110156" y="3724259"/>
              <a:ext cx="426300" cy="347400"/>
            </a:xfrm>
            <a:prstGeom prst="straightConnector1">
              <a:avLst/>
            </a:prstGeom>
            <a:noFill/>
            <a:ln w="28575" cap="flat" cmpd="sng">
              <a:solidFill>
                <a:srgbClr val="FF0000"/>
              </a:solidFill>
              <a:prstDash val="solid"/>
              <a:round/>
              <a:headEnd type="none" w="med" len="med"/>
              <a:tailEnd type="triangle" w="med" len="med"/>
            </a:ln>
          </p:spPr>
        </p:cxnSp>
        <p:cxnSp>
          <p:nvCxnSpPr>
            <p:cNvPr id="956" name="Google Shape;956;p66"/>
            <p:cNvCxnSpPr/>
            <p:nvPr/>
          </p:nvCxnSpPr>
          <p:spPr>
            <a:xfrm rot="10800000">
              <a:off x="3594653" y="3331356"/>
              <a:ext cx="594300" cy="236700"/>
            </a:xfrm>
            <a:prstGeom prst="straightConnector1">
              <a:avLst/>
            </a:prstGeom>
            <a:noFill/>
            <a:ln w="28575" cap="flat" cmpd="sng">
              <a:solidFill>
                <a:srgbClr val="FF0000"/>
              </a:solidFill>
              <a:prstDash val="solid"/>
              <a:round/>
              <a:headEnd type="none" w="med" len="med"/>
              <a:tailEnd type="triangle" w="med" len="med"/>
            </a:ln>
          </p:spPr>
        </p:cxnSp>
        <p:sp>
          <p:nvSpPr>
            <p:cNvPr id="957" name="Google Shape;957;p66"/>
            <p:cNvSpPr txBox="1"/>
            <p:nvPr/>
          </p:nvSpPr>
          <p:spPr>
            <a:xfrm>
              <a:off x="3897824" y="3255950"/>
              <a:ext cx="94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rgbClr val="000000"/>
                  </a:highlight>
                  <a:latin typeface="Calibri"/>
                  <a:ea typeface="Calibri"/>
                  <a:cs typeface="Calibri"/>
                  <a:sym typeface="Calibri"/>
                </a:rPr>
                <a:t>Load cell (½)</a:t>
              </a:r>
              <a:endParaRPr b="1">
                <a:solidFill>
                  <a:srgbClr val="FF0000"/>
                </a:solidFill>
                <a:highlight>
                  <a:srgbClr val="000000"/>
                </a:highlight>
                <a:latin typeface="Calibri"/>
                <a:ea typeface="Calibri"/>
                <a:cs typeface="Calibri"/>
                <a:sym typeface="Calibri"/>
              </a:endParaRPr>
            </a:p>
          </p:txBody>
        </p:sp>
        <p:sp>
          <p:nvSpPr>
            <p:cNvPr id="955" name="Google Shape;955;p66"/>
            <p:cNvSpPr txBox="1"/>
            <p:nvPr/>
          </p:nvSpPr>
          <p:spPr>
            <a:xfrm>
              <a:off x="3536456" y="3871559"/>
              <a:ext cx="84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rgbClr val="000000"/>
                  </a:highlight>
                  <a:latin typeface="Calibri"/>
                  <a:ea typeface="Calibri"/>
                  <a:cs typeface="Calibri"/>
                  <a:sym typeface="Calibri"/>
                </a:rPr>
                <a:t>Arduino</a:t>
              </a:r>
              <a:endParaRPr b="1">
                <a:solidFill>
                  <a:srgbClr val="FF0000"/>
                </a:solidFill>
                <a:highlight>
                  <a:srgbClr val="000000"/>
                </a:highlight>
                <a:latin typeface="Calibri"/>
                <a:ea typeface="Calibri"/>
                <a:cs typeface="Calibri"/>
                <a:sym typeface="Calibri"/>
              </a:endParaRPr>
            </a:p>
          </p:txBody>
        </p:sp>
      </p:grpSp>
      <p:sp>
        <p:nvSpPr>
          <p:cNvPr id="958" name="Google Shape;958;p66"/>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959" name="Google Shape;959;p66"/>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960" name="Google Shape;960;p66"/>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961" name="Google Shape;961;p66"/>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962" name="Google Shape;962;p66"/>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963" name="Google Shape;963;p66"/>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964" name="Google Shape;964;p66"/>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67"/>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 Propulsion</a:t>
            </a:r>
            <a:endParaRPr sz="2300" b="1">
              <a:solidFill>
                <a:schemeClr val="dk1"/>
              </a:solidFill>
              <a:latin typeface="Century Gothic"/>
              <a:ea typeface="Century Gothic"/>
              <a:cs typeface="Century Gothic"/>
              <a:sym typeface="Century Gothic"/>
            </a:endParaRPr>
          </a:p>
        </p:txBody>
      </p:sp>
      <p:pic>
        <p:nvPicPr>
          <p:cNvPr id="970" name="Google Shape;970;p6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971" name="Google Shape;971;p6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972" name="Google Shape;972;p67"/>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43</a:t>
            </a:fld>
            <a:endParaRPr/>
          </a:p>
        </p:txBody>
      </p:sp>
      <p:graphicFrame>
        <p:nvGraphicFramePr>
          <p:cNvPr id="973" name="Google Shape;973;p67"/>
          <p:cNvGraphicFramePr/>
          <p:nvPr/>
        </p:nvGraphicFramePr>
        <p:xfrm>
          <a:off x="5781150" y="1549963"/>
          <a:ext cx="3972450" cy="2124750"/>
        </p:xfrm>
        <a:graphic>
          <a:graphicData uri="http://schemas.openxmlformats.org/drawingml/2006/table">
            <a:tbl>
              <a:tblPr>
                <a:noFill/>
                <a:tableStyleId>{F11F7B37-8746-44A8-BB93-F1712CF56D35}</a:tableStyleId>
              </a:tblPr>
              <a:tblGrid>
                <a:gridCol w="1327650">
                  <a:extLst>
                    <a:ext uri="{9D8B030D-6E8A-4147-A177-3AD203B41FA5}">
                      <a16:colId xmlns:a16="http://schemas.microsoft.com/office/drawing/2014/main" val="20000"/>
                    </a:ext>
                  </a:extLst>
                </a:gridCol>
                <a:gridCol w="831925">
                  <a:extLst>
                    <a:ext uri="{9D8B030D-6E8A-4147-A177-3AD203B41FA5}">
                      <a16:colId xmlns:a16="http://schemas.microsoft.com/office/drawing/2014/main" val="20001"/>
                    </a:ext>
                  </a:extLst>
                </a:gridCol>
                <a:gridCol w="982800">
                  <a:extLst>
                    <a:ext uri="{9D8B030D-6E8A-4147-A177-3AD203B41FA5}">
                      <a16:colId xmlns:a16="http://schemas.microsoft.com/office/drawing/2014/main" val="20002"/>
                    </a:ext>
                  </a:extLst>
                </a:gridCol>
                <a:gridCol w="830075">
                  <a:extLst>
                    <a:ext uri="{9D8B030D-6E8A-4147-A177-3AD203B41FA5}">
                      <a16:colId xmlns:a16="http://schemas.microsoft.com/office/drawing/2014/main" val="20003"/>
                    </a:ext>
                  </a:extLst>
                </a:gridCol>
              </a:tblGrid>
              <a:tr h="6609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Propulsion Test 6S 22.5 V</a:t>
                      </a:r>
                      <a:endParaRPr sz="1200" b="1">
                        <a:latin typeface="Century Gothic"/>
                        <a:ea typeface="Century Gothic"/>
                        <a:cs typeface="Century Gothic"/>
                        <a:sym typeface="Century Gothic"/>
                      </a:endParaRPr>
                    </a:p>
                  </a:txBody>
                  <a:tcPr marL="91425" marR="91425" marT="0" marB="0" anchor="ct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Results</a:t>
                      </a:r>
                      <a:endParaRPr sz="1200" b="1">
                        <a:latin typeface="Century Gothic"/>
                        <a:ea typeface="Century Gothic"/>
                        <a:cs typeface="Century Gothic"/>
                        <a:sym typeface="Century Gothic"/>
                      </a:endParaRPr>
                    </a:p>
                  </a:txBody>
                  <a:tcPr marL="91425" marR="91425" marT="0" marB="0" anchor="ct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Required</a:t>
                      </a:r>
                      <a:endParaRPr sz="1200" b="1">
                        <a:latin typeface="Century Gothic"/>
                        <a:ea typeface="Century Gothic"/>
                        <a:cs typeface="Century Gothic"/>
                        <a:sym typeface="Century Gothic"/>
                      </a:endParaRPr>
                    </a:p>
                  </a:txBody>
                  <a:tcPr marL="91425" marR="91425" marT="0" marB="0" anchor="ctr">
                    <a:solidFill>
                      <a:srgbClr val="FFD966"/>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Margin</a:t>
                      </a:r>
                      <a:endParaRPr sz="1200" b="1">
                        <a:latin typeface="Century Gothic"/>
                        <a:ea typeface="Century Gothic"/>
                        <a:cs typeface="Century Gothic"/>
                        <a:sym typeface="Century Gothic"/>
                      </a:endParaRPr>
                    </a:p>
                  </a:txBody>
                  <a:tcPr marL="91425" marR="91425" marT="0" marB="0" anchor="ctr">
                    <a:solidFill>
                      <a:srgbClr val="FFD966"/>
                    </a:solidFill>
                  </a:tcPr>
                </a:tc>
                <a:extLst>
                  <a:ext uri="{0D108BD9-81ED-4DB2-BD59-A6C34878D82A}">
                    <a16:rowId xmlns:a16="http://schemas.microsoft.com/office/drawing/2014/main" val="10000"/>
                  </a:ext>
                </a:extLst>
              </a:tr>
              <a:tr h="4720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Thrust (lbs)</a:t>
                      </a:r>
                      <a:endParaRPr sz="1200" b="1">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16.0</a:t>
                      </a:r>
                      <a:endParaRPr sz="1200">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8.2</a:t>
                      </a:r>
                      <a:endParaRPr sz="1200">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1.95X</a:t>
                      </a:r>
                      <a:endParaRPr sz="1200" b="1">
                        <a:latin typeface="Century Gothic"/>
                        <a:ea typeface="Century Gothic"/>
                        <a:cs typeface="Century Gothic"/>
                        <a:sym typeface="Century Gothic"/>
                      </a:endParaRPr>
                    </a:p>
                  </a:txBody>
                  <a:tcPr marL="91425" marR="91425" marT="0" marB="0" anchor="ctr">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44815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Takeoff Amps</a:t>
                      </a:r>
                      <a:endParaRPr sz="1200" b="1">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66 </a:t>
                      </a:r>
                      <a:endParaRPr sz="12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&lt;100</a:t>
                      </a:r>
                      <a:endParaRPr sz="1200">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1.5X</a:t>
                      </a:r>
                      <a:endParaRPr sz="1200" b="1">
                        <a:latin typeface="Century Gothic"/>
                        <a:ea typeface="Century Gothic"/>
                        <a:cs typeface="Century Gothic"/>
                        <a:sym typeface="Century Gothic"/>
                      </a:endParaRPr>
                    </a:p>
                  </a:txBody>
                  <a:tcPr marL="91425" marR="91425"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4365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Cruise Amps</a:t>
                      </a:r>
                      <a:endParaRPr sz="1200" b="1">
                        <a:latin typeface="Century Gothic"/>
                        <a:ea typeface="Century Gothic"/>
                        <a:cs typeface="Century Gothic"/>
                        <a:sym typeface="Century Gothic"/>
                      </a:endParaRPr>
                    </a:p>
                  </a:txBody>
                  <a:tcPr marL="91425" marR="91425" marT="0" marB="0" anchor="ctr">
                    <a:lnT w="9525" cap="flat" cmpd="sng">
                      <a:solidFill>
                        <a:srgbClr val="999999"/>
                      </a:solidFill>
                      <a:prstDash val="solid"/>
                      <a:round/>
                      <a:headEnd type="none" w="sm" len="sm"/>
                      <a:tailEnd type="none" w="sm" len="sm"/>
                    </a:lnT>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8.6</a:t>
                      </a:r>
                      <a:endParaRPr sz="1200">
                        <a:latin typeface="Century Gothic"/>
                        <a:ea typeface="Century Gothic"/>
                        <a:cs typeface="Century Gothic"/>
                        <a:sym typeface="Century Gothic"/>
                      </a:endParaRPr>
                    </a:p>
                  </a:txBody>
                  <a:tcPr marL="91425" marR="91425" marT="0" marB="0" anchor="ctr">
                    <a:lnT w="9525" cap="flat" cmpd="sng">
                      <a:solidFill>
                        <a:srgbClr val="999999"/>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latin typeface="Century Gothic"/>
                          <a:ea typeface="Century Gothic"/>
                          <a:cs typeface="Century Gothic"/>
                          <a:sym typeface="Century Gothic"/>
                        </a:rPr>
                        <a:t>N/A</a:t>
                      </a:r>
                      <a:endParaRPr sz="1200">
                        <a:solidFill>
                          <a:schemeClr val="dk1"/>
                        </a:solidFill>
                        <a:latin typeface="Century Gothic"/>
                        <a:ea typeface="Century Gothic"/>
                        <a:cs typeface="Century Gothic"/>
                        <a:sym typeface="Century Gothic"/>
                      </a:endParaRPr>
                    </a:p>
                  </a:txBody>
                  <a:tcPr marL="91425" marR="91425" marT="0" marB="0" anchor="ctr">
                    <a:lnT w="9525" cap="flat" cmpd="sng">
                      <a:solidFill>
                        <a:srgbClr val="999999"/>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latin typeface="Century Gothic"/>
                          <a:ea typeface="Century Gothic"/>
                          <a:cs typeface="Century Gothic"/>
                          <a:sym typeface="Century Gothic"/>
                        </a:rPr>
                        <a:t>N/A</a:t>
                      </a:r>
                      <a:endParaRPr sz="1200">
                        <a:solidFill>
                          <a:schemeClr val="dk1"/>
                        </a:solidFill>
                        <a:latin typeface="Century Gothic"/>
                        <a:ea typeface="Century Gothic"/>
                        <a:cs typeface="Century Gothic"/>
                        <a:sym typeface="Century Gothic"/>
                      </a:endParaRPr>
                    </a:p>
                  </a:txBody>
                  <a:tcPr marL="91425" marR="91425" marT="0" marB="0" anchor="ctr">
                    <a:lnT w="9525" cap="flat" cmpd="sng">
                      <a:solidFill>
                        <a:srgbClr val="999999"/>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
        <p:nvSpPr>
          <p:cNvPr id="974" name="Google Shape;974;p67"/>
          <p:cNvSpPr txBox="1"/>
          <p:nvPr/>
        </p:nvSpPr>
        <p:spPr>
          <a:xfrm>
            <a:off x="581150" y="714275"/>
            <a:ext cx="449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Propulsion Test Results</a:t>
            </a:r>
            <a:endParaRPr sz="2000" b="1">
              <a:solidFill>
                <a:schemeClr val="accent4"/>
              </a:solidFill>
              <a:latin typeface="Century Gothic"/>
              <a:ea typeface="Century Gothic"/>
              <a:cs typeface="Century Gothic"/>
              <a:sym typeface="Century Gothic"/>
            </a:endParaRPr>
          </a:p>
        </p:txBody>
      </p:sp>
      <p:sp>
        <p:nvSpPr>
          <p:cNvPr id="975" name="Google Shape;975;p67"/>
          <p:cNvSpPr txBox="1"/>
          <p:nvPr/>
        </p:nvSpPr>
        <p:spPr>
          <a:xfrm>
            <a:off x="5781150" y="3824338"/>
            <a:ext cx="4543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accent4"/>
                </a:solidFill>
                <a:latin typeface="Century Gothic"/>
                <a:ea typeface="Century Gothic"/>
                <a:cs typeface="Century Gothic"/>
                <a:sym typeface="Century Gothic"/>
              </a:rPr>
              <a:t>Future Validation </a:t>
            </a:r>
            <a:r>
              <a:rPr lang="en" sz="2200">
                <a:latin typeface="Century Gothic"/>
                <a:ea typeface="Century Gothic"/>
                <a:cs typeface="Century Gothic"/>
                <a:sym typeface="Century Gothic"/>
              </a:rPr>
              <a:t>- </a:t>
            </a:r>
            <a:r>
              <a:rPr lang="en" sz="1700">
                <a:latin typeface="Century Gothic"/>
                <a:ea typeface="Century Gothic"/>
                <a:cs typeface="Century Gothic"/>
                <a:sym typeface="Century Gothic"/>
              </a:rPr>
              <a:t>Full scale flight test</a:t>
            </a:r>
            <a:endParaRPr sz="1700">
              <a:latin typeface="Century Gothic"/>
              <a:ea typeface="Century Gothic"/>
              <a:cs typeface="Century Gothic"/>
              <a:sym typeface="Century Gothic"/>
            </a:endParaRPr>
          </a:p>
        </p:txBody>
      </p:sp>
      <p:sp>
        <p:nvSpPr>
          <p:cNvPr id="976" name="Google Shape;976;p67"/>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977" name="Google Shape;977;p67"/>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978" name="Google Shape;978;p67"/>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979" name="Google Shape;979;p67"/>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980" name="Google Shape;980;p67"/>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981" name="Google Shape;981;p67"/>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982" name="Google Shape;982;p67"/>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983" name="Google Shape;983;p67"/>
          <p:cNvPicPr preferRelativeResize="0"/>
          <p:nvPr/>
        </p:nvPicPr>
        <p:blipFill>
          <a:blip r:embed="rId4">
            <a:alphaModFix/>
          </a:blip>
          <a:stretch>
            <a:fillRect/>
          </a:stretch>
        </p:blipFill>
        <p:spPr>
          <a:xfrm>
            <a:off x="339456" y="1315000"/>
            <a:ext cx="5307669" cy="31406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68"/>
          <p:cNvPicPr preferRelativeResize="0"/>
          <p:nvPr/>
        </p:nvPicPr>
        <p:blipFill rotWithShape="1">
          <a:blip r:embed="rId3">
            <a:alphaModFix/>
          </a:blip>
          <a:srcRect l="4350" r="3864"/>
          <a:stretch/>
        </p:blipFill>
        <p:spPr>
          <a:xfrm>
            <a:off x="581150" y="1571150"/>
            <a:ext cx="1929677" cy="2839050"/>
          </a:xfrm>
          <a:prstGeom prst="rect">
            <a:avLst/>
          </a:prstGeom>
          <a:noFill/>
          <a:ln>
            <a:noFill/>
          </a:ln>
        </p:spPr>
      </p:pic>
      <p:sp>
        <p:nvSpPr>
          <p:cNvPr id="989" name="Google Shape;989;p68"/>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Battery</a:t>
            </a:r>
            <a:endParaRPr sz="2300" b="1">
              <a:solidFill>
                <a:schemeClr val="dk1"/>
              </a:solidFill>
              <a:latin typeface="Century Gothic"/>
              <a:ea typeface="Century Gothic"/>
              <a:cs typeface="Century Gothic"/>
              <a:sym typeface="Century Gothic"/>
            </a:endParaRPr>
          </a:p>
        </p:txBody>
      </p:sp>
      <p:pic>
        <p:nvPicPr>
          <p:cNvPr id="990" name="Google Shape;990;p68"/>
          <p:cNvPicPr preferRelativeResize="0"/>
          <p:nvPr/>
        </p:nvPicPr>
        <p:blipFill rotWithShape="1">
          <a:blip r:embed="rId4">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991" name="Google Shape;991;p6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992" name="Google Shape;992;p68"/>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44</a:t>
            </a:fld>
            <a:endParaRPr/>
          </a:p>
        </p:txBody>
      </p:sp>
      <p:graphicFrame>
        <p:nvGraphicFramePr>
          <p:cNvPr id="993" name="Google Shape;993;p68"/>
          <p:cNvGraphicFramePr/>
          <p:nvPr/>
        </p:nvGraphicFramePr>
        <p:xfrm>
          <a:off x="4695950" y="816875"/>
          <a:ext cx="5057650" cy="3691820"/>
        </p:xfrm>
        <a:graphic>
          <a:graphicData uri="http://schemas.openxmlformats.org/drawingml/2006/table">
            <a:tbl>
              <a:tblPr>
                <a:noFill/>
                <a:tableStyleId>{F11F7B37-8746-44A8-BB93-F1712CF56D35}</a:tableStyleId>
              </a:tblPr>
              <a:tblGrid>
                <a:gridCol w="1450150">
                  <a:extLst>
                    <a:ext uri="{9D8B030D-6E8A-4147-A177-3AD203B41FA5}">
                      <a16:colId xmlns:a16="http://schemas.microsoft.com/office/drawing/2014/main" val="20000"/>
                    </a:ext>
                  </a:extLst>
                </a:gridCol>
                <a:gridCol w="3607500">
                  <a:extLst>
                    <a:ext uri="{9D8B030D-6E8A-4147-A177-3AD203B41FA5}">
                      <a16:colId xmlns:a16="http://schemas.microsoft.com/office/drawing/2014/main" val="20001"/>
                    </a:ext>
                  </a:extLst>
                </a:gridCol>
              </a:tblGrid>
              <a:tr h="6081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Determine 5S viability for full UAV by testing using a 4S </a:t>
                      </a:r>
                      <a:r>
                        <a:rPr lang="en" sz="1100">
                          <a:solidFill>
                            <a:schemeClr val="dk1"/>
                          </a:solidFill>
                          <a:latin typeface="Century Gothic"/>
                          <a:ea typeface="Century Gothic"/>
                          <a:cs typeface="Century Gothic"/>
                          <a:sym typeface="Century Gothic"/>
                        </a:rPr>
                        <a:t>(14.5V) </a:t>
                      </a:r>
                      <a:r>
                        <a:rPr lang="en" sz="1100">
                          <a:latin typeface="Century Gothic"/>
                          <a:ea typeface="Century Gothic"/>
                          <a:cs typeface="Century Gothic"/>
                          <a:sym typeface="Century Gothic"/>
                        </a:rPr>
                        <a:t>and 6S </a:t>
                      </a:r>
                      <a:r>
                        <a:rPr lang="en" sz="1100">
                          <a:solidFill>
                            <a:schemeClr val="dk1"/>
                          </a:solidFill>
                          <a:latin typeface="Century Gothic"/>
                          <a:ea typeface="Century Gothic"/>
                          <a:cs typeface="Century Gothic"/>
                          <a:sym typeface="Century Gothic"/>
                        </a:rPr>
                        <a:t>(22.5V) </a:t>
                      </a:r>
                      <a:r>
                        <a:rPr lang="en" sz="1100">
                          <a:latin typeface="Century Gothic"/>
                          <a:ea typeface="Century Gothic"/>
                          <a:cs typeface="Century Gothic"/>
                          <a:sym typeface="Century Gothic"/>
                        </a:rPr>
                        <a:t>battery</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100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Test </a:t>
                      </a:r>
                      <a:r>
                        <a:rPr lang="en" sz="1100">
                          <a:solidFill>
                            <a:schemeClr val="dk1"/>
                          </a:solidFill>
                          <a:latin typeface="Century Gothic"/>
                          <a:ea typeface="Century Gothic"/>
                          <a:cs typeface="Century Gothic"/>
                          <a:sym typeface="Century Gothic"/>
                        </a:rPr>
                        <a:t>propellor/motor combination with 4S &amp; 6S battery packs to analyze thrust and current draw</a:t>
                      </a:r>
                      <a:endParaRPr sz="1100" b="1">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9340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Compare the 4S and 6S thrust and current draw test data to validate 5S</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81172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5S battery will supply enough amperage and voltage to achieve climbout requirements</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413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Perform static test at previously calculated climbout and cruise requirements with custom battery for validation of battery performance, satisfying </a:t>
                      </a:r>
                      <a:r>
                        <a:rPr lang="en" sz="1100" b="1">
                          <a:solidFill>
                            <a:schemeClr val="dk1"/>
                          </a:solidFill>
                          <a:latin typeface="Century Gothic"/>
                          <a:ea typeface="Century Gothic"/>
                          <a:cs typeface="Century Gothic"/>
                          <a:sym typeface="Century Gothic"/>
                        </a:rPr>
                        <a:t>FR1</a:t>
                      </a:r>
                      <a:r>
                        <a:rPr lang="en" sz="1100">
                          <a:solidFill>
                            <a:schemeClr val="dk1"/>
                          </a:solidFill>
                          <a:latin typeface="Century Gothic"/>
                          <a:ea typeface="Century Gothic"/>
                          <a:cs typeface="Century Gothic"/>
                          <a:sym typeface="Century Gothic"/>
                        </a:rPr>
                        <a:t> and </a:t>
                      </a:r>
                      <a:r>
                        <a:rPr lang="en" sz="1100" b="1">
                          <a:solidFill>
                            <a:schemeClr val="dk1"/>
                          </a:solidFill>
                          <a:latin typeface="Century Gothic"/>
                          <a:ea typeface="Century Gothic"/>
                          <a:cs typeface="Century Gothic"/>
                          <a:sym typeface="Century Gothic"/>
                        </a:rPr>
                        <a:t>FR3</a:t>
                      </a:r>
                      <a:r>
                        <a:rPr lang="en" sz="1100">
                          <a:solidFill>
                            <a:schemeClr val="dk1"/>
                          </a:solidFill>
                          <a:latin typeface="Century Gothic"/>
                          <a:ea typeface="Century Gothic"/>
                          <a:cs typeface="Century Gothic"/>
                          <a:sym typeface="Century Gothic"/>
                        </a:rPr>
                        <a:t>.</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994" name="Google Shape;994;p68"/>
          <p:cNvSpPr txBox="1"/>
          <p:nvPr/>
        </p:nvSpPr>
        <p:spPr>
          <a:xfrm>
            <a:off x="609675" y="774750"/>
            <a:ext cx="3907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a:solidFill>
                  <a:schemeClr val="accent4"/>
                </a:solidFill>
                <a:latin typeface="Century Gothic"/>
                <a:ea typeface="Century Gothic"/>
                <a:cs typeface="Century Gothic"/>
                <a:sym typeface="Century Gothic"/>
              </a:rPr>
              <a:t>Battery</a:t>
            </a:r>
            <a:r>
              <a:rPr lang="en" sz="2000" b="1">
                <a:solidFill>
                  <a:schemeClr val="dk1"/>
                </a:solidFill>
                <a:latin typeface="Century Gothic"/>
                <a:ea typeface="Century Gothic"/>
                <a:cs typeface="Century Gothic"/>
                <a:sym typeface="Century Gothic"/>
              </a:rPr>
              <a:t> </a:t>
            </a:r>
            <a:r>
              <a:rPr lang="en" sz="1800">
                <a:solidFill>
                  <a:schemeClr val="dk1"/>
                </a:solidFill>
                <a:latin typeface="Century Gothic"/>
                <a:ea typeface="Century Gothic"/>
                <a:cs typeface="Century Gothic"/>
                <a:sym typeface="Century Gothic"/>
              </a:rPr>
              <a:t>- 5S Validation</a:t>
            </a:r>
            <a:endParaRPr sz="1800">
              <a:latin typeface="Century Gothic"/>
              <a:ea typeface="Century Gothic"/>
              <a:cs typeface="Century Gothic"/>
              <a:sym typeface="Century Gothic"/>
            </a:endParaRPr>
          </a:p>
        </p:txBody>
      </p:sp>
      <p:cxnSp>
        <p:nvCxnSpPr>
          <p:cNvPr id="995" name="Google Shape;995;p68"/>
          <p:cNvCxnSpPr>
            <a:stCxn id="996" idx="2"/>
          </p:cNvCxnSpPr>
          <p:nvPr/>
        </p:nvCxnSpPr>
        <p:spPr>
          <a:xfrm>
            <a:off x="2151981" y="2451734"/>
            <a:ext cx="40500" cy="726900"/>
          </a:xfrm>
          <a:prstGeom prst="straightConnector1">
            <a:avLst/>
          </a:prstGeom>
          <a:noFill/>
          <a:ln w="28575" cap="flat" cmpd="sng">
            <a:solidFill>
              <a:srgbClr val="FF0000"/>
            </a:solidFill>
            <a:prstDash val="solid"/>
            <a:round/>
            <a:headEnd type="none" w="med" len="med"/>
            <a:tailEnd type="triangle" w="med" len="med"/>
          </a:ln>
        </p:spPr>
      </p:cxnSp>
      <p:sp>
        <p:nvSpPr>
          <p:cNvPr id="996" name="Google Shape;996;p68"/>
          <p:cNvSpPr txBox="1"/>
          <p:nvPr/>
        </p:nvSpPr>
        <p:spPr>
          <a:xfrm>
            <a:off x="1730931" y="2051534"/>
            <a:ext cx="84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rgbClr val="000000"/>
                </a:highlight>
                <a:latin typeface="Calibri"/>
                <a:ea typeface="Calibri"/>
                <a:cs typeface="Calibri"/>
                <a:sym typeface="Calibri"/>
              </a:rPr>
              <a:t>Battery</a:t>
            </a:r>
            <a:endParaRPr b="1">
              <a:solidFill>
                <a:srgbClr val="FF0000"/>
              </a:solidFill>
              <a:highlight>
                <a:srgbClr val="000000"/>
              </a:highlight>
              <a:latin typeface="Calibri"/>
              <a:ea typeface="Calibri"/>
              <a:cs typeface="Calibri"/>
              <a:sym typeface="Calibri"/>
            </a:endParaRPr>
          </a:p>
        </p:txBody>
      </p:sp>
      <p:pic>
        <p:nvPicPr>
          <p:cNvPr id="997" name="Google Shape;997;p68"/>
          <p:cNvPicPr preferRelativeResize="0"/>
          <p:nvPr/>
        </p:nvPicPr>
        <p:blipFill rotWithShape="1">
          <a:blip r:embed="rId5">
            <a:alphaModFix/>
          </a:blip>
          <a:srcRect t="7164" b="7233"/>
          <a:stretch/>
        </p:blipFill>
        <p:spPr>
          <a:xfrm rot="5400000">
            <a:off x="2183863" y="2084651"/>
            <a:ext cx="2839050" cy="1812049"/>
          </a:xfrm>
          <a:prstGeom prst="rect">
            <a:avLst/>
          </a:prstGeom>
          <a:noFill/>
          <a:ln>
            <a:noFill/>
          </a:ln>
        </p:spPr>
      </p:pic>
      <p:sp>
        <p:nvSpPr>
          <p:cNvPr id="998" name="Google Shape;998;p68"/>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999" name="Google Shape;999;p68"/>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000" name="Google Shape;1000;p68"/>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001" name="Google Shape;1001;p68"/>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002" name="Google Shape;1002;p68"/>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003" name="Google Shape;1003;p68"/>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004" name="Google Shape;1004;p68"/>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69"/>
          <p:cNvSpPr txBox="1"/>
          <p:nvPr/>
        </p:nvSpPr>
        <p:spPr>
          <a:xfrm>
            <a:off x="581150" y="672650"/>
            <a:ext cx="92535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Battery Sizing Results</a:t>
            </a:r>
            <a:endParaRPr sz="1800" b="1">
              <a:solidFill>
                <a:schemeClr val="accent4"/>
              </a:solidFill>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 sz="1600">
                <a:latin typeface="Century Gothic"/>
                <a:ea typeface="Century Gothic"/>
                <a:cs typeface="Century Gothic"/>
                <a:sym typeface="Century Gothic"/>
              </a:rPr>
              <a:t>18x8E propeller was chosen to maximize motor strain and amp draw</a:t>
            </a:r>
            <a:endParaRPr sz="1600">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 sz="1600">
                <a:latin typeface="Century Gothic"/>
                <a:ea typeface="Century Gothic"/>
                <a:cs typeface="Century Gothic"/>
                <a:sym typeface="Century Gothic"/>
              </a:rPr>
              <a:t>Thrust for 4S 14.8V = 10.7 lbs</a:t>
            </a:r>
            <a:endParaRPr sz="1600">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 sz="1600">
                <a:latin typeface="Century Gothic"/>
                <a:ea typeface="Century Gothic"/>
                <a:cs typeface="Century Gothic"/>
                <a:sym typeface="Century Gothic"/>
              </a:rPr>
              <a:t>Thrust for 6S 22.2V = 17.6 lbs</a:t>
            </a:r>
            <a:endParaRPr sz="1600">
              <a:latin typeface="Calibri"/>
              <a:ea typeface="Calibri"/>
              <a:cs typeface="Calibri"/>
              <a:sym typeface="Calibri"/>
            </a:endParaRPr>
          </a:p>
        </p:txBody>
      </p:sp>
      <p:sp>
        <p:nvSpPr>
          <p:cNvPr id="1010" name="Google Shape;1010;p69"/>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Validation - Electronics / 5S Battery Choice</a:t>
            </a:r>
            <a:endParaRPr sz="2300" b="1">
              <a:solidFill>
                <a:schemeClr val="dk1"/>
              </a:solidFill>
              <a:latin typeface="Century Gothic"/>
              <a:ea typeface="Century Gothic"/>
              <a:cs typeface="Century Gothic"/>
              <a:sym typeface="Century Gothic"/>
            </a:endParaRPr>
          </a:p>
        </p:txBody>
      </p:sp>
      <p:pic>
        <p:nvPicPr>
          <p:cNvPr id="1011" name="Google Shape;1011;p6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012" name="Google Shape;1012;p69"/>
          <p:cNvSpPr/>
          <p:nvPr/>
        </p:nvSpPr>
        <p:spPr>
          <a:xfrm rot="10800000">
            <a:off x="-76200" y="603475"/>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013" name="Google Shape;1013;p69"/>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014" name="Google Shape;1014;p69"/>
          <p:cNvSpPr/>
          <p:nvPr/>
        </p:nvSpPr>
        <p:spPr>
          <a:xfrm>
            <a:off x="4371262" y="2395125"/>
            <a:ext cx="1425900" cy="1452600"/>
          </a:xfrm>
          <a:prstGeom prst="downArrowCallout">
            <a:avLst>
              <a:gd name="adj1" fmla="val 25000"/>
              <a:gd name="adj2" fmla="val 25000"/>
              <a:gd name="adj3" fmla="val 25000"/>
              <a:gd name="adj4" fmla="val 6497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Century Gothic"/>
                <a:ea typeface="Century Gothic"/>
                <a:cs typeface="Century Gothic"/>
                <a:sym typeface="Century Gothic"/>
              </a:rPr>
              <a:t>5S 18.5V</a:t>
            </a:r>
            <a:endParaRPr sz="1900" b="1">
              <a:latin typeface="Century Gothic"/>
              <a:ea typeface="Century Gothic"/>
              <a:cs typeface="Century Gothic"/>
              <a:sym typeface="Century Gothic"/>
            </a:endParaRPr>
          </a:p>
        </p:txBody>
      </p:sp>
      <p:sp>
        <p:nvSpPr>
          <p:cNvPr id="1015" name="Google Shape;1015;p69"/>
          <p:cNvSpPr txBox="1"/>
          <p:nvPr/>
        </p:nvSpPr>
        <p:spPr>
          <a:xfrm>
            <a:off x="609600" y="1816075"/>
            <a:ext cx="2944200" cy="321300"/>
          </a:xfrm>
          <a:prstGeom prst="rect">
            <a:avLst/>
          </a:prstGeom>
          <a:solidFill>
            <a:srgbClr val="FFD96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Century Gothic"/>
                <a:ea typeface="Century Gothic"/>
                <a:cs typeface="Century Gothic"/>
                <a:sym typeface="Century Gothic"/>
              </a:rPr>
              <a:t>4S 14.8V </a:t>
            </a:r>
            <a:endParaRPr sz="1900" b="1">
              <a:latin typeface="Century Gothic"/>
              <a:ea typeface="Century Gothic"/>
              <a:cs typeface="Century Gothic"/>
              <a:sym typeface="Century Gothic"/>
            </a:endParaRPr>
          </a:p>
        </p:txBody>
      </p:sp>
      <p:sp>
        <p:nvSpPr>
          <p:cNvPr id="1016" name="Google Shape;1016;p69"/>
          <p:cNvSpPr txBox="1"/>
          <p:nvPr/>
        </p:nvSpPr>
        <p:spPr>
          <a:xfrm>
            <a:off x="6573126" y="1828950"/>
            <a:ext cx="2895900" cy="318300"/>
          </a:xfrm>
          <a:prstGeom prst="rect">
            <a:avLst/>
          </a:prstGeom>
          <a:solidFill>
            <a:srgbClr val="FFD96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Century Gothic"/>
                <a:ea typeface="Century Gothic"/>
                <a:cs typeface="Century Gothic"/>
                <a:sym typeface="Century Gothic"/>
              </a:rPr>
              <a:t>6S 22.2V </a:t>
            </a:r>
            <a:endParaRPr sz="1900" b="1">
              <a:latin typeface="Century Gothic"/>
              <a:ea typeface="Century Gothic"/>
              <a:cs typeface="Century Gothic"/>
              <a:sym typeface="Century Gothic"/>
            </a:endParaRPr>
          </a:p>
        </p:txBody>
      </p:sp>
      <p:pic>
        <p:nvPicPr>
          <p:cNvPr id="1017" name="Google Shape;1017;p69"/>
          <p:cNvPicPr preferRelativeResize="0"/>
          <p:nvPr/>
        </p:nvPicPr>
        <p:blipFill>
          <a:blip r:embed="rId4">
            <a:alphaModFix/>
          </a:blip>
          <a:stretch>
            <a:fillRect/>
          </a:stretch>
        </p:blipFill>
        <p:spPr>
          <a:xfrm>
            <a:off x="248473" y="2194038"/>
            <a:ext cx="3694300" cy="2413212"/>
          </a:xfrm>
          <a:prstGeom prst="rect">
            <a:avLst/>
          </a:prstGeom>
          <a:noFill/>
          <a:ln>
            <a:noFill/>
          </a:ln>
        </p:spPr>
      </p:pic>
      <p:pic>
        <p:nvPicPr>
          <p:cNvPr id="1018" name="Google Shape;1018;p69"/>
          <p:cNvPicPr preferRelativeResize="0"/>
          <p:nvPr/>
        </p:nvPicPr>
        <p:blipFill>
          <a:blip r:embed="rId5">
            <a:alphaModFix/>
          </a:blip>
          <a:stretch>
            <a:fillRect/>
          </a:stretch>
        </p:blipFill>
        <p:spPr>
          <a:xfrm>
            <a:off x="6132275" y="2221479"/>
            <a:ext cx="3743375" cy="2368233"/>
          </a:xfrm>
          <a:prstGeom prst="rect">
            <a:avLst/>
          </a:prstGeom>
          <a:noFill/>
          <a:ln>
            <a:noFill/>
          </a:ln>
        </p:spPr>
      </p:pic>
      <p:sp>
        <p:nvSpPr>
          <p:cNvPr id="1019" name="Google Shape;1019;p69"/>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020" name="Google Shape;1020;p69"/>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021" name="Google Shape;1021;p69"/>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022" name="Google Shape;1022;p69"/>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023" name="Google Shape;1023;p69"/>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024" name="Google Shape;1024;p69"/>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025" name="Google Shape;1025;p69"/>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70"/>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Initial Model - Electronics Heat Limitations  </a:t>
            </a:r>
            <a:endParaRPr sz="2300" b="1">
              <a:solidFill>
                <a:schemeClr val="dk1"/>
              </a:solidFill>
              <a:latin typeface="Century Gothic"/>
              <a:ea typeface="Century Gothic"/>
              <a:cs typeface="Century Gothic"/>
              <a:sym typeface="Century Gothic"/>
            </a:endParaRPr>
          </a:p>
        </p:txBody>
      </p:sp>
      <p:pic>
        <p:nvPicPr>
          <p:cNvPr id="1031" name="Google Shape;1031;p7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032" name="Google Shape;1032;p70"/>
          <p:cNvSpPr/>
          <p:nvPr/>
        </p:nvSpPr>
        <p:spPr>
          <a:xfrm rot="10800000">
            <a:off x="-76200" y="603475"/>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033" name="Google Shape;1033;p70"/>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1034" name="Google Shape;1034;p70"/>
          <p:cNvPicPr preferRelativeResize="0"/>
          <p:nvPr/>
        </p:nvPicPr>
        <p:blipFill>
          <a:blip r:embed="rId4">
            <a:alphaModFix/>
          </a:blip>
          <a:stretch>
            <a:fillRect/>
          </a:stretch>
        </p:blipFill>
        <p:spPr>
          <a:xfrm>
            <a:off x="6877763" y="1177675"/>
            <a:ext cx="1795534" cy="461700"/>
          </a:xfrm>
          <a:prstGeom prst="rect">
            <a:avLst/>
          </a:prstGeom>
          <a:noFill/>
          <a:ln>
            <a:noFill/>
          </a:ln>
        </p:spPr>
      </p:pic>
      <p:sp>
        <p:nvSpPr>
          <p:cNvPr id="1035" name="Google Shape;1035;p70"/>
          <p:cNvSpPr txBox="1"/>
          <p:nvPr/>
        </p:nvSpPr>
        <p:spPr>
          <a:xfrm>
            <a:off x="6731025" y="736088"/>
            <a:ext cx="3122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800" b="1">
                <a:solidFill>
                  <a:schemeClr val="accent4"/>
                </a:solidFill>
                <a:latin typeface="Century Gothic"/>
                <a:ea typeface="Century Gothic"/>
                <a:cs typeface="Century Gothic"/>
                <a:sym typeface="Century Gothic"/>
              </a:rPr>
              <a:t>Governing Equations:</a:t>
            </a:r>
            <a:endParaRPr>
              <a:solidFill>
                <a:schemeClr val="accent4"/>
              </a:solidFill>
              <a:latin typeface="Calibri"/>
              <a:ea typeface="Calibri"/>
              <a:cs typeface="Calibri"/>
              <a:sym typeface="Calibri"/>
            </a:endParaRPr>
          </a:p>
        </p:txBody>
      </p:sp>
      <p:pic>
        <p:nvPicPr>
          <p:cNvPr id="1036" name="Google Shape;1036;p70"/>
          <p:cNvPicPr preferRelativeResize="0"/>
          <p:nvPr/>
        </p:nvPicPr>
        <p:blipFill rotWithShape="1">
          <a:blip r:embed="rId5">
            <a:alphaModFix/>
          </a:blip>
          <a:srcRect l="9053" t="1932" r="9233" b="5147"/>
          <a:stretch/>
        </p:blipFill>
        <p:spPr>
          <a:xfrm>
            <a:off x="5175700" y="1902125"/>
            <a:ext cx="1436125" cy="2041350"/>
          </a:xfrm>
          <a:prstGeom prst="rect">
            <a:avLst/>
          </a:prstGeom>
          <a:noFill/>
          <a:ln>
            <a:noFill/>
          </a:ln>
        </p:spPr>
      </p:pic>
      <p:sp>
        <p:nvSpPr>
          <p:cNvPr id="1037" name="Google Shape;1037;p70"/>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038" name="Google Shape;1038;p70"/>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039" name="Google Shape;1039;p70"/>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040" name="Google Shape;1040;p70"/>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041" name="Google Shape;1041;p70"/>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042" name="Google Shape;1042;p70"/>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043" name="Google Shape;1043;p70"/>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
        <p:nvSpPr>
          <p:cNvPr id="1044" name="Google Shape;1044;p70"/>
          <p:cNvSpPr txBox="1"/>
          <p:nvPr/>
        </p:nvSpPr>
        <p:spPr>
          <a:xfrm>
            <a:off x="384600" y="723150"/>
            <a:ext cx="51189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b="1">
                <a:solidFill>
                  <a:schemeClr val="accent4"/>
                </a:solidFill>
                <a:latin typeface="Century Gothic"/>
                <a:ea typeface="Century Gothic"/>
                <a:cs typeface="Century Gothic"/>
                <a:sym typeface="Century Gothic"/>
              </a:rPr>
              <a:t>Goals:</a:t>
            </a:r>
            <a:endParaRPr sz="17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A thermodynamic heat transfer model was developed to predict internal temperature building during climbout </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700" b="1">
                <a:solidFill>
                  <a:schemeClr val="accent4"/>
                </a:solidFill>
                <a:latin typeface="Century Gothic"/>
                <a:ea typeface="Century Gothic"/>
                <a:cs typeface="Century Gothic"/>
                <a:sym typeface="Century Gothic"/>
              </a:rPr>
              <a:t>Assumptions:</a:t>
            </a:r>
            <a:endParaRPr sz="17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1D flow</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Perfectly closed system</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Instant electronics temperature</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Ideal battery</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700" b="1">
                <a:solidFill>
                  <a:schemeClr val="accent4"/>
                </a:solidFill>
                <a:latin typeface="Century Gothic"/>
                <a:ea typeface="Century Gothic"/>
                <a:cs typeface="Century Gothic"/>
                <a:sym typeface="Century Gothic"/>
              </a:rPr>
              <a:t>Model Predictions:</a:t>
            </a:r>
            <a:endParaRPr sz="1700" b="1">
              <a:solidFill>
                <a:schemeClr val="accent4"/>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b="1">
                <a:solidFill>
                  <a:schemeClr val="dk1"/>
                </a:solidFill>
                <a:latin typeface="Century Gothic"/>
                <a:ea typeface="Century Gothic"/>
                <a:cs typeface="Century Gothic"/>
                <a:sym typeface="Century Gothic"/>
              </a:rPr>
              <a:t>Time to Electronics Maximum of 150° F:</a:t>
            </a:r>
            <a:r>
              <a:rPr lang="en" sz="1500">
                <a:solidFill>
                  <a:schemeClr val="dk1"/>
                </a:solidFill>
                <a:latin typeface="Century Gothic"/>
                <a:ea typeface="Century Gothic"/>
                <a:cs typeface="Century Gothic"/>
                <a:sym typeface="Century Gothic"/>
              </a:rPr>
              <a:t> 2.4 min</a:t>
            </a:r>
            <a:endParaRPr sz="1500">
              <a:solidFill>
                <a:schemeClr val="dk1"/>
              </a:solidFill>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 sz="1500" b="1">
                <a:solidFill>
                  <a:schemeClr val="dk1"/>
                </a:solidFill>
                <a:latin typeface="Century Gothic"/>
                <a:ea typeface="Century Gothic"/>
                <a:cs typeface="Century Gothic"/>
                <a:sym typeface="Century Gothic"/>
              </a:rPr>
              <a:t>Maximum Cruise Temp:</a:t>
            </a:r>
            <a:r>
              <a:rPr lang="en" sz="1500">
                <a:solidFill>
                  <a:schemeClr val="dk1"/>
                </a:solidFill>
                <a:latin typeface="Century Gothic"/>
                <a:ea typeface="Century Gothic"/>
                <a:cs typeface="Century Gothic"/>
                <a:sym typeface="Century Gothic"/>
              </a:rPr>
              <a:t> 64.8° C (148.7° F)</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p:txBody>
      </p:sp>
      <p:pic>
        <p:nvPicPr>
          <p:cNvPr id="1045" name="Google Shape;1045;p70"/>
          <p:cNvPicPr preferRelativeResize="0"/>
          <p:nvPr/>
        </p:nvPicPr>
        <p:blipFill>
          <a:blip r:embed="rId6">
            <a:alphaModFix/>
          </a:blip>
          <a:stretch>
            <a:fillRect/>
          </a:stretch>
        </p:blipFill>
        <p:spPr>
          <a:xfrm>
            <a:off x="6485787" y="3946308"/>
            <a:ext cx="3753822" cy="461700"/>
          </a:xfrm>
          <a:prstGeom prst="rect">
            <a:avLst/>
          </a:prstGeom>
          <a:noFill/>
          <a:ln w="9525" cap="flat" cmpd="sng">
            <a:solidFill>
              <a:schemeClr val="dk2"/>
            </a:solidFill>
            <a:prstDash val="solid"/>
            <a:round/>
            <a:headEnd type="none" w="sm" len="sm"/>
            <a:tailEnd type="none" w="sm" len="sm"/>
          </a:ln>
        </p:spPr>
      </p:pic>
      <p:pic>
        <p:nvPicPr>
          <p:cNvPr id="1046" name="Google Shape;1046;p70"/>
          <p:cNvPicPr preferRelativeResize="0"/>
          <p:nvPr/>
        </p:nvPicPr>
        <p:blipFill>
          <a:blip r:embed="rId7">
            <a:alphaModFix/>
          </a:blip>
          <a:stretch>
            <a:fillRect/>
          </a:stretch>
        </p:blipFill>
        <p:spPr>
          <a:xfrm>
            <a:off x="6910000" y="3305200"/>
            <a:ext cx="3122701" cy="527070"/>
          </a:xfrm>
          <a:prstGeom prst="rect">
            <a:avLst/>
          </a:prstGeom>
          <a:noFill/>
          <a:ln>
            <a:noFill/>
          </a:ln>
        </p:spPr>
      </p:pic>
      <p:pic>
        <p:nvPicPr>
          <p:cNvPr id="1047" name="Google Shape;1047;p70"/>
          <p:cNvPicPr preferRelativeResize="0"/>
          <p:nvPr/>
        </p:nvPicPr>
        <p:blipFill>
          <a:blip r:embed="rId8">
            <a:alphaModFix/>
          </a:blip>
          <a:stretch>
            <a:fillRect/>
          </a:stretch>
        </p:blipFill>
        <p:spPr>
          <a:xfrm>
            <a:off x="6946275" y="2429100"/>
            <a:ext cx="2399805" cy="334300"/>
          </a:xfrm>
          <a:prstGeom prst="rect">
            <a:avLst/>
          </a:prstGeom>
          <a:noFill/>
          <a:ln>
            <a:noFill/>
          </a:ln>
        </p:spPr>
      </p:pic>
      <p:pic>
        <p:nvPicPr>
          <p:cNvPr id="1048" name="Google Shape;1048;p70"/>
          <p:cNvPicPr preferRelativeResize="0"/>
          <p:nvPr/>
        </p:nvPicPr>
        <p:blipFill>
          <a:blip r:embed="rId9">
            <a:alphaModFix/>
          </a:blip>
          <a:stretch>
            <a:fillRect/>
          </a:stretch>
        </p:blipFill>
        <p:spPr>
          <a:xfrm>
            <a:off x="6910000" y="2046682"/>
            <a:ext cx="2399800" cy="318130"/>
          </a:xfrm>
          <a:prstGeom prst="rect">
            <a:avLst/>
          </a:prstGeom>
          <a:noFill/>
          <a:ln>
            <a:noFill/>
          </a:ln>
        </p:spPr>
      </p:pic>
      <p:pic>
        <p:nvPicPr>
          <p:cNvPr id="1049" name="Google Shape;1049;p70"/>
          <p:cNvPicPr preferRelativeResize="0"/>
          <p:nvPr/>
        </p:nvPicPr>
        <p:blipFill>
          <a:blip r:embed="rId10">
            <a:alphaModFix/>
          </a:blip>
          <a:stretch>
            <a:fillRect/>
          </a:stretch>
        </p:blipFill>
        <p:spPr>
          <a:xfrm>
            <a:off x="6946275" y="1655919"/>
            <a:ext cx="1658513" cy="318150"/>
          </a:xfrm>
          <a:prstGeom prst="rect">
            <a:avLst/>
          </a:prstGeom>
          <a:noFill/>
          <a:ln>
            <a:noFill/>
          </a:ln>
        </p:spPr>
      </p:pic>
      <p:pic>
        <p:nvPicPr>
          <p:cNvPr id="1050" name="Google Shape;1050;p70"/>
          <p:cNvPicPr preferRelativeResize="0"/>
          <p:nvPr/>
        </p:nvPicPr>
        <p:blipFill>
          <a:blip r:embed="rId11">
            <a:alphaModFix/>
          </a:blip>
          <a:stretch>
            <a:fillRect/>
          </a:stretch>
        </p:blipFill>
        <p:spPr>
          <a:xfrm>
            <a:off x="6946275" y="2827663"/>
            <a:ext cx="1307675" cy="385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7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Electronics Heat Limitations</a:t>
            </a:r>
            <a:endParaRPr sz="2300" b="1">
              <a:solidFill>
                <a:schemeClr val="dk1"/>
              </a:solidFill>
              <a:latin typeface="Century Gothic"/>
              <a:ea typeface="Century Gothic"/>
              <a:cs typeface="Century Gothic"/>
              <a:sym typeface="Century Gothic"/>
            </a:endParaRPr>
          </a:p>
        </p:txBody>
      </p:sp>
      <p:pic>
        <p:nvPicPr>
          <p:cNvPr id="1056" name="Google Shape;1056;p7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057" name="Google Shape;1057;p7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058" name="Google Shape;1058;p7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47</a:t>
            </a:fld>
            <a:endParaRPr/>
          </a:p>
        </p:txBody>
      </p:sp>
      <p:graphicFrame>
        <p:nvGraphicFramePr>
          <p:cNvPr id="1059" name="Google Shape;1059;p71"/>
          <p:cNvGraphicFramePr/>
          <p:nvPr/>
        </p:nvGraphicFramePr>
        <p:xfrm>
          <a:off x="4772025" y="820267"/>
          <a:ext cx="4981575" cy="367355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solidFill>
                            <a:schemeClr val="dk1"/>
                          </a:solidFill>
                          <a:latin typeface="Century Gothic"/>
                          <a:ea typeface="Century Gothic"/>
                          <a:cs typeface="Century Gothic"/>
                          <a:sym typeface="Century Gothic"/>
                        </a:rPr>
                        <a:t>Objective</a:t>
                      </a:r>
                      <a:endParaRPr b="1">
                        <a:solidFill>
                          <a:schemeClr val="dk1"/>
                        </a:solidFill>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Determine flight duration required to generate heat buildup in excess of electronic threshold of 65.5</a:t>
                      </a:r>
                      <a:r>
                        <a:rPr lang="en" sz="1200">
                          <a:solidFill>
                            <a:schemeClr val="dk1"/>
                          </a:solidFill>
                          <a:latin typeface="Century Gothic"/>
                          <a:ea typeface="Century Gothic"/>
                          <a:cs typeface="Century Gothic"/>
                          <a:sym typeface="Century Gothic"/>
                        </a:rPr>
                        <a:t>° C</a:t>
                      </a:r>
                      <a:r>
                        <a:rPr lang="en" sz="1200">
                          <a:latin typeface="Century Gothic"/>
                          <a:ea typeface="Century Gothic"/>
                          <a:cs typeface="Century Gothic"/>
                          <a:sym typeface="Century Gothic"/>
                        </a:rPr>
                        <a:t> (150</a:t>
                      </a:r>
                      <a:r>
                        <a:rPr lang="en" sz="1200">
                          <a:solidFill>
                            <a:schemeClr val="dk1"/>
                          </a:solidFill>
                          <a:latin typeface="Century Gothic"/>
                          <a:ea typeface="Century Gothic"/>
                          <a:cs typeface="Century Gothic"/>
                          <a:sym typeface="Century Gothic"/>
                        </a:rPr>
                        <a:t>°F)</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solidFill>
                            <a:schemeClr val="dk1"/>
                          </a:solidFill>
                          <a:latin typeface="Century Gothic"/>
                          <a:ea typeface="Century Gothic"/>
                          <a:cs typeface="Century Gothic"/>
                          <a:sym typeface="Century Gothic"/>
                        </a:rPr>
                        <a:t>Description</a:t>
                      </a:r>
                      <a:endParaRPr b="1">
                        <a:solidFill>
                          <a:schemeClr val="dk1"/>
                        </a:solidFill>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Simulate heat buildup generated through initial takeoff and cruise to determine if sensors and resin can withstand internal heat buildup via DAQ and Simulink</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solidFill>
                            <a:schemeClr val="dk1"/>
                          </a:solidFill>
                          <a:latin typeface="Century Gothic"/>
                          <a:ea typeface="Century Gothic"/>
                          <a:cs typeface="Century Gothic"/>
                          <a:sym typeface="Century Gothic"/>
                        </a:rPr>
                        <a:t>Model Comparison</a:t>
                      </a:r>
                      <a:endParaRPr b="1">
                        <a:solidFill>
                          <a:schemeClr val="dk1"/>
                        </a:solidFill>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Thermodynamics energy balance equation </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solidFill>
                            <a:schemeClr val="dk1"/>
                          </a:solidFill>
                          <a:latin typeface="Century Gothic"/>
                          <a:ea typeface="Century Gothic"/>
                          <a:cs typeface="Century Gothic"/>
                          <a:sym typeface="Century Gothic"/>
                        </a:rPr>
                        <a:t>Expectation</a:t>
                      </a:r>
                      <a:endParaRPr b="1">
                        <a:solidFill>
                          <a:schemeClr val="dk1"/>
                        </a:solidFill>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Expected maximum temperature: 150°F</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lnSpc>
                          <a:spcPct val="115000"/>
                        </a:lnSpc>
                        <a:spcBef>
                          <a:spcPts val="0"/>
                        </a:spcBef>
                        <a:spcAft>
                          <a:spcPts val="0"/>
                        </a:spcAft>
                        <a:buNone/>
                      </a:pPr>
                      <a:r>
                        <a:rPr lang="en" sz="1200">
                          <a:latin typeface="Century Gothic"/>
                          <a:ea typeface="Century Gothic"/>
                          <a:cs typeface="Century Gothic"/>
                          <a:sym typeface="Century Gothic"/>
                        </a:rPr>
                        <a:t>High duration static flight simulations with custom battery and full scale flight test will be conducted to verify </a:t>
                      </a:r>
                      <a:r>
                        <a:rPr lang="en" sz="1200" b="1">
                          <a:latin typeface="Century Gothic"/>
                          <a:ea typeface="Century Gothic"/>
                          <a:cs typeface="Century Gothic"/>
                          <a:sym typeface="Century Gothic"/>
                        </a:rPr>
                        <a:t>FR1</a:t>
                      </a:r>
                      <a:r>
                        <a:rPr lang="en" sz="1200">
                          <a:latin typeface="Century Gothic"/>
                          <a:ea typeface="Century Gothic"/>
                          <a:cs typeface="Century Gothic"/>
                          <a:sym typeface="Century Gothic"/>
                        </a:rPr>
                        <a:t> and </a:t>
                      </a:r>
                      <a:r>
                        <a:rPr lang="en" sz="1200" b="1">
                          <a:latin typeface="Century Gothic"/>
                          <a:ea typeface="Century Gothic"/>
                          <a:cs typeface="Century Gothic"/>
                          <a:sym typeface="Century Gothic"/>
                        </a:rPr>
                        <a:t>FR3</a:t>
                      </a:r>
                      <a:endParaRPr sz="1200" b="1">
                        <a:solidFill>
                          <a:srgbClr val="FFC000"/>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060" name="Google Shape;1060;p71"/>
          <p:cNvSpPr txBox="1"/>
          <p:nvPr/>
        </p:nvSpPr>
        <p:spPr>
          <a:xfrm>
            <a:off x="609600" y="650200"/>
            <a:ext cx="4162500" cy="2139600"/>
          </a:xfrm>
          <a:prstGeom prst="rect">
            <a:avLst/>
          </a:prstGeom>
          <a:noFill/>
          <a:ln>
            <a:noFill/>
          </a:ln>
        </p:spPr>
        <p:txBody>
          <a:bodyPr spcFirstLastPara="1" wrap="square" lIns="91425" tIns="0" rIns="91425" bIns="0"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Thermodynamic Testing:</a:t>
            </a:r>
            <a:endParaRPr sz="1600" b="1">
              <a:solidFill>
                <a:schemeClr val="accent4"/>
              </a:solidFill>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300">
                <a:solidFill>
                  <a:schemeClr val="dk1"/>
                </a:solidFill>
                <a:latin typeface="Century Gothic"/>
                <a:ea typeface="Century Gothic"/>
                <a:cs typeface="Century Gothic"/>
                <a:sym typeface="Century Gothic"/>
              </a:rPr>
              <a:t>Electronics were sealed within a mock fuselage and a simulated flight test was performed</a:t>
            </a:r>
            <a:endParaRPr sz="13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700" b="1">
                <a:solidFill>
                  <a:schemeClr val="accent4"/>
                </a:solidFill>
                <a:latin typeface="Century Gothic"/>
                <a:ea typeface="Century Gothic"/>
                <a:cs typeface="Century Gothic"/>
                <a:sym typeface="Century Gothic"/>
              </a:rPr>
              <a:t>Test Conditions:</a:t>
            </a:r>
            <a:endParaRPr sz="1700" b="1">
              <a:solidFill>
                <a:schemeClr val="accent4"/>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300">
                <a:solidFill>
                  <a:schemeClr val="dk1"/>
                </a:solidFill>
                <a:latin typeface="Century Gothic"/>
                <a:ea typeface="Century Gothic"/>
                <a:cs typeface="Century Gothic"/>
                <a:sym typeface="Century Gothic"/>
              </a:rPr>
              <a:t>Simulated 4 minute climbout at 50A</a:t>
            </a:r>
            <a:endParaRPr sz="13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300">
                <a:solidFill>
                  <a:schemeClr val="dk1"/>
                </a:solidFill>
                <a:latin typeface="Century Gothic"/>
                <a:ea typeface="Century Gothic"/>
                <a:cs typeface="Century Gothic"/>
                <a:sym typeface="Century Gothic"/>
              </a:rPr>
              <a:t>Simulated 6 minute cruise at 6A	</a:t>
            </a:r>
            <a:endParaRPr sz="13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300">
                <a:solidFill>
                  <a:schemeClr val="dk1"/>
                </a:solidFill>
                <a:latin typeface="Century Gothic"/>
                <a:ea typeface="Century Gothic"/>
                <a:cs typeface="Century Gothic"/>
                <a:sym typeface="Century Gothic"/>
              </a:rPr>
              <a:t>Sealed fuselage</a:t>
            </a:r>
            <a:endParaRPr sz="13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300">
                <a:solidFill>
                  <a:schemeClr val="dk1"/>
                </a:solidFill>
                <a:latin typeface="Century Gothic"/>
                <a:ea typeface="Century Gothic"/>
                <a:cs typeface="Century Gothic"/>
                <a:sym typeface="Century Gothic"/>
              </a:rPr>
              <a:t>Outside temperature: 3.9°C (39°F)</a:t>
            </a:r>
            <a:endParaRPr sz="1300">
              <a:solidFill>
                <a:schemeClr val="dk1"/>
              </a:solidFill>
              <a:latin typeface="Century Gothic"/>
              <a:ea typeface="Century Gothic"/>
              <a:cs typeface="Century Gothic"/>
              <a:sym typeface="Century Gothic"/>
            </a:endParaRPr>
          </a:p>
          <a:p>
            <a:pPr marL="457200" lvl="0" indent="-311150" algn="l" rtl="0">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4 thermocouple internal configuration</a:t>
            </a:r>
            <a:endParaRPr sz="1200">
              <a:latin typeface="Calibri"/>
              <a:ea typeface="Calibri"/>
              <a:cs typeface="Calibri"/>
              <a:sym typeface="Calibri"/>
            </a:endParaRPr>
          </a:p>
        </p:txBody>
      </p:sp>
      <p:grpSp>
        <p:nvGrpSpPr>
          <p:cNvPr id="1061" name="Google Shape;1061;p71"/>
          <p:cNvGrpSpPr/>
          <p:nvPr/>
        </p:nvGrpSpPr>
        <p:grpSpPr>
          <a:xfrm>
            <a:off x="1438350" y="2796400"/>
            <a:ext cx="2327500" cy="1697426"/>
            <a:chOff x="1761900" y="2886925"/>
            <a:chExt cx="2327500" cy="1697426"/>
          </a:xfrm>
        </p:grpSpPr>
        <p:pic>
          <p:nvPicPr>
            <p:cNvPr id="1062" name="Google Shape;1062;p71"/>
            <p:cNvPicPr preferRelativeResize="0"/>
            <p:nvPr/>
          </p:nvPicPr>
          <p:blipFill>
            <a:blip r:embed="rId4">
              <a:alphaModFix/>
            </a:blip>
            <a:stretch>
              <a:fillRect/>
            </a:stretch>
          </p:blipFill>
          <p:spPr>
            <a:xfrm>
              <a:off x="1761900" y="2886925"/>
              <a:ext cx="2327500" cy="1697426"/>
            </a:xfrm>
            <a:prstGeom prst="rect">
              <a:avLst/>
            </a:prstGeom>
            <a:noFill/>
            <a:ln w="19050" cap="flat" cmpd="sng">
              <a:solidFill>
                <a:schemeClr val="dk2"/>
              </a:solidFill>
              <a:prstDash val="solid"/>
              <a:round/>
              <a:headEnd type="none" w="sm" len="sm"/>
              <a:tailEnd type="none" w="sm" len="sm"/>
            </a:ln>
          </p:spPr>
        </p:pic>
        <p:sp>
          <p:nvSpPr>
            <p:cNvPr id="1063" name="Google Shape;1063;p71"/>
            <p:cNvSpPr txBox="1"/>
            <p:nvPr/>
          </p:nvSpPr>
          <p:spPr>
            <a:xfrm>
              <a:off x="2206450" y="4160350"/>
              <a:ext cx="1063500" cy="354000"/>
            </a:xfrm>
            <a:prstGeom prst="rect">
              <a:avLst/>
            </a:prstGeom>
            <a:solidFill>
              <a:schemeClr val="dk1"/>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Thermocouples</a:t>
              </a:r>
              <a:endParaRPr sz="1100">
                <a:solidFill>
                  <a:schemeClr val="lt1"/>
                </a:solidFill>
                <a:latin typeface="Calibri"/>
                <a:ea typeface="Calibri"/>
                <a:cs typeface="Calibri"/>
                <a:sym typeface="Calibri"/>
              </a:endParaRPr>
            </a:p>
          </p:txBody>
        </p:sp>
        <p:cxnSp>
          <p:nvCxnSpPr>
            <p:cNvPr id="1064" name="Google Shape;1064;p71"/>
            <p:cNvCxnSpPr>
              <a:stCxn id="1063" idx="3"/>
            </p:cNvCxnSpPr>
            <p:nvPr/>
          </p:nvCxnSpPr>
          <p:spPr>
            <a:xfrm rot="10800000" flipH="1">
              <a:off x="3269950" y="3935050"/>
              <a:ext cx="292200" cy="402300"/>
            </a:xfrm>
            <a:prstGeom prst="straightConnector1">
              <a:avLst/>
            </a:prstGeom>
            <a:noFill/>
            <a:ln w="19050" cap="flat" cmpd="sng">
              <a:solidFill>
                <a:srgbClr val="FF0000"/>
              </a:solidFill>
              <a:prstDash val="solid"/>
              <a:round/>
              <a:headEnd type="none" w="med" len="med"/>
              <a:tailEnd type="triangle" w="med" len="med"/>
            </a:ln>
          </p:spPr>
        </p:cxnSp>
      </p:grpSp>
      <p:sp>
        <p:nvSpPr>
          <p:cNvPr id="1065" name="Google Shape;1065;p71"/>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066" name="Google Shape;1066;p71"/>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067" name="Google Shape;1067;p71"/>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068" name="Google Shape;1068;p71"/>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069" name="Google Shape;1069;p71"/>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070" name="Google Shape;1070;p71"/>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071" name="Google Shape;1071;p71"/>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72"/>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Validation - Electronics Heat Limitations </a:t>
            </a:r>
            <a:endParaRPr sz="2300" b="1">
              <a:solidFill>
                <a:schemeClr val="dk1"/>
              </a:solidFill>
              <a:latin typeface="Century Gothic"/>
              <a:ea typeface="Century Gothic"/>
              <a:cs typeface="Century Gothic"/>
              <a:sym typeface="Century Gothic"/>
            </a:endParaRPr>
          </a:p>
        </p:txBody>
      </p:sp>
      <p:pic>
        <p:nvPicPr>
          <p:cNvPr id="1077" name="Google Shape;1077;p7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078" name="Google Shape;1078;p72"/>
          <p:cNvSpPr/>
          <p:nvPr/>
        </p:nvSpPr>
        <p:spPr>
          <a:xfrm rot="10800000">
            <a:off x="0" y="603475"/>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079" name="Google Shape;1079;p72"/>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48</a:t>
            </a:fld>
            <a:endParaRPr/>
          </a:p>
        </p:txBody>
      </p:sp>
      <p:graphicFrame>
        <p:nvGraphicFramePr>
          <p:cNvPr id="1080" name="Google Shape;1080;p72"/>
          <p:cNvGraphicFramePr/>
          <p:nvPr/>
        </p:nvGraphicFramePr>
        <p:xfrm>
          <a:off x="515388" y="2128238"/>
          <a:ext cx="4563425" cy="2351275"/>
        </p:xfrm>
        <a:graphic>
          <a:graphicData uri="http://schemas.openxmlformats.org/drawingml/2006/table">
            <a:tbl>
              <a:tblPr>
                <a:noFill/>
                <a:tableStyleId>{F11F7B37-8746-44A8-BB93-F1712CF56D35}</a:tableStyleId>
              </a:tblPr>
              <a:tblGrid>
                <a:gridCol w="2554300">
                  <a:extLst>
                    <a:ext uri="{9D8B030D-6E8A-4147-A177-3AD203B41FA5}">
                      <a16:colId xmlns:a16="http://schemas.microsoft.com/office/drawing/2014/main" val="20000"/>
                    </a:ext>
                  </a:extLst>
                </a:gridCol>
                <a:gridCol w="2009125">
                  <a:extLst>
                    <a:ext uri="{9D8B030D-6E8A-4147-A177-3AD203B41FA5}">
                      <a16:colId xmlns:a16="http://schemas.microsoft.com/office/drawing/2014/main" val="20001"/>
                    </a:ext>
                  </a:extLst>
                </a:gridCol>
              </a:tblGrid>
              <a:tr h="5287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Thermodynamic Test</a:t>
                      </a:r>
                      <a:endParaRPr b="1">
                        <a:latin typeface="Century Gothic"/>
                        <a:ea typeface="Century Gothic"/>
                        <a:cs typeface="Century Gothic"/>
                        <a:sym typeface="Century Gothic"/>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Results</a:t>
                      </a:r>
                      <a:endParaRPr b="1">
                        <a:latin typeface="Century Gothic"/>
                        <a:ea typeface="Century Gothic"/>
                        <a:cs typeface="Century Gothic"/>
                        <a:sym typeface="Century Gothic"/>
                      </a:endParaRPr>
                    </a:p>
                  </a:txBody>
                  <a:tcPr marL="91425" marR="91425" marT="91425" marB="91425" anchor="ctr">
                    <a:solidFill>
                      <a:srgbClr val="FFD966"/>
                    </a:solidFill>
                  </a:tcPr>
                </a:tc>
                <a:extLst>
                  <a:ext uri="{0D108BD9-81ED-4DB2-BD59-A6C34878D82A}">
                    <a16:rowId xmlns:a16="http://schemas.microsoft.com/office/drawing/2014/main" val="10000"/>
                  </a:ext>
                </a:extLst>
              </a:tr>
              <a:tr h="512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Time to reach </a:t>
                      </a:r>
                      <a:r>
                        <a:rPr lang="en" b="1">
                          <a:solidFill>
                            <a:schemeClr val="dk1"/>
                          </a:solidFill>
                          <a:latin typeface="Century Gothic"/>
                          <a:ea typeface="Century Gothic"/>
                          <a:cs typeface="Century Gothic"/>
                          <a:sym typeface="Century Gothic"/>
                        </a:rPr>
                        <a:t>150° F</a:t>
                      </a:r>
                      <a:endParaRPr b="1">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Temp Not Achieved</a:t>
                      </a:r>
                      <a:endParaRPr sz="12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1"/>
                  </a:ext>
                </a:extLst>
              </a:tr>
              <a:tr h="65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Climbout Max Ambient Temperature</a:t>
                      </a:r>
                      <a:endParaRPr b="1">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48.9</a:t>
                      </a:r>
                      <a:r>
                        <a:rPr lang="en" sz="1200">
                          <a:solidFill>
                            <a:schemeClr val="dk1"/>
                          </a:solidFill>
                          <a:latin typeface="Century Gothic"/>
                          <a:ea typeface="Century Gothic"/>
                          <a:cs typeface="Century Gothic"/>
                          <a:sym typeface="Century Gothic"/>
                        </a:rPr>
                        <a:t>° C</a:t>
                      </a:r>
                      <a:r>
                        <a:rPr lang="en" sz="1200">
                          <a:latin typeface="Century Gothic"/>
                          <a:ea typeface="Century Gothic"/>
                          <a:cs typeface="Century Gothic"/>
                          <a:sym typeface="Century Gothic"/>
                        </a:rPr>
                        <a:t> (120.0</a:t>
                      </a:r>
                      <a:r>
                        <a:rPr lang="en" sz="1200">
                          <a:solidFill>
                            <a:schemeClr val="dk1"/>
                          </a:solidFill>
                          <a:latin typeface="Century Gothic"/>
                          <a:ea typeface="Century Gothic"/>
                          <a:cs typeface="Century Gothic"/>
                          <a:sym typeface="Century Gothic"/>
                        </a:rPr>
                        <a:t>° F)</a:t>
                      </a:r>
                      <a:endParaRPr sz="1200">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2"/>
                  </a:ext>
                </a:extLst>
              </a:tr>
              <a:tr h="65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Cruise Max Ambient Temperature </a:t>
                      </a:r>
                      <a:endParaRPr b="1">
                        <a:latin typeface="Century Gothic"/>
                        <a:ea typeface="Century Gothic"/>
                        <a:cs typeface="Century Gothic"/>
                        <a:sym typeface="Century Gothic"/>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 sz="1200">
                          <a:latin typeface="Century Gothic"/>
                          <a:ea typeface="Century Gothic"/>
                          <a:cs typeface="Century Gothic"/>
                          <a:sym typeface="Century Gothic"/>
                        </a:rPr>
                        <a:t>47.7</a:t>
                      </a:r>
                      <a:r>
                        <a:rPr lang="en" sz="1200">
                          <a:solidFill>
                            <a:schemeClr val="dk1"/>
                          </a:solidFill>
                          <a:latin typeface="Century Gothic"/>
                          <a:ea typeface="Century Gothic"/>
                          <a:cs typeface="Century Gothic"/>
                          <a:sym typeface="Century Gothic"/>
                        </a:rPr>
                        <a:t>° C (117.9° F)</a:t>
                      </a:r>
                      <a:endParaRPr sz="1200">
                        <a:latin typeface="Century Gothic"/>
                        <a:ea typeface="Century Gothic"/>
                        <a:cs typeface="Century Gothic"/>
                        <a:sym typeface="Century Gothic"/>
                      </a:endParaRPr>
                    </a:p>
                  </a:txBody>
                  <a:tcPr marL="91425" marR="91425" marT="91425" marB="91425" anchor="ctr">
                    <a:solidFill>
                      <a:srgbClr val="EFEFEF"/>
                    </a:solidFill>
                  </a:tcPr>
                </a:tc>
                <a:extLst>
                  <a:ext uri="{0D108BD9-81ED-4DB2-BD59-A6C34878D82A}">
                    <a16:rowId xmlns:a16="http://schemas.microsoft.com/office/drawing/2014/main" val="10003"/>
                  </a:ext>
                </a:extLst>
              </a:tr>
            </a:tbl>
          </a:graphicData>
        </a:graphic>
      </p:graphicFrame>
      <p:sp>
        <p:nvSpPr>
          <p:cNvPr id="1081" name="Google Shape;1081;p72"/>
          <p:cNvSpPr txBox="1"/>
          <p:nvPr/>
        </p:nvSpPr>
        <p:spPr>
          <a:xfrm>
            <a:off x="180050" y="606150"/>
            <a:ext cx="5234100" cy="146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Thermodynamic Model Vs. Test Results:</a:t>
            </a:r>
            <a:endParaRPr sz="1800" b="1">
              <a:solidFill>
                <a:schemeClr val="accent4"/>
              </a:solidFill>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 sz="1600">
                <a:latin typeface="Century Gothic"/>
                <a:ea typeface="Century Gothic"/>
                <a:cs typeface="Century Gothic"/>
                <a:sym typeface="Century Gothic"/>
              </a:rPr>
              <a:t>Model predictions:</a:t>
            </a:r>
            <a:r>
              <a:rPr lang="en" sz="1600" b="1">
                <a:latin typeface="Century Gothic"/>
                <a:ea typeface="Century Gothic"/>
                <a:cs typeface="Century Gothic"/>
                <a:sym typeface="Century Gothic"/>
              </a:rPr>
              <a:t> </a:t>
            </a:r>
            <a:endParaRPr sz="1600" b="1">
              <a:latin typeface="Century Gothic"/>
              <a:ea typeface="Century Gothic"/>
              <a:cs typeface="Century Gothic"/>
              <a:sym typeface="Century Gothic"/>
            </a:endParaRPr>
          </a:p>
          <a:p>
            <a:pPr marL="914400" lvl="1" indent="-330200" algn="l" rtl="0">
              <a:spcBef>
                <a:spcPts val="0"/>
              </a:spcBef>
              <a:spcAft>
                <a:spcPts val="0"/>
              </a:spcAft>
              <a:buSzPts val="1600"/>
              <a:buFont typeface="Century Gothic"/>
              <a:buChar char="○"/>
            </a:pPr>
            <a:r>
              <a:rPr lang="en" sz="1600">
                <a:latin typeface="Century Gothic"/>
                <a:ea typeface="Century Gothic"/>
                <a:cs typeface="Century Gothic"/>
                <a:sym typeface="Century Gothic"/>
              </a:rPr>
              <a:t>2.4 minutes to exceed electronics limit of 150</a:t>
            </a:r>
            <a:r>
              <a:rPr lang="en" sz="1600">
                <a:solidFill>
                  <a:schemeClr val="dk1"/>
                </a:solidFill>
                <a:latin typeface="Century Gothic"/>
                <a:ea typeface="Century Gothic"/>
                <a:cs typeface="Century Gothic"/>
                <a:sym typeface="Century Gothic"/>
              </a:rPr>
              <a:t>° F</a:t>
            </a:r>
            <a:endParaRPr sz="1600">
              <a:solidFill>
                <a:schemeClr val="dk1"/>
              </a:solidFill>
              <a:latin typeface="Century Gothic"/>
              <a:ea typeface="Century Gothic"/>
              <a:cs typeface="Century Gothic"/>
              <a:sym typeface="Century Gothic"/>
            </a:endParaRPr>
          </a:p>
          <a:p>
            <a:pPr marL="914400" lvl="1" indent="-336550" algn="l" rtl="0">
              <a:spcBef>
                <a:spcPts val="0"/>
              </a:spcBef>
              <a:spcAft>
                <a:spcPts val="0"/>
              </a:spcAft>
              <a:buClr>
                <a:schemeClr val="dk1"/>
              </a:buClr>
              <a:buSzPts val="1700"/>
              <a:buFont typeface="Century Gothic"/>
              <a:buChar char="○"/>
            </a:pPr>
            <a:r>
              <a:rPr lang="en" sz="1600">
                <a:solidFill>
                  <a:schemeClr val="dk1"/>
                </a:solidFill>
                <a:latin typeface="Century Gothic"/>
                <a:ea typeface="Century Gothic"/>
                <a:cs typeface="Century Gothic"/>
                <a:sym typeface="Century Gothic"/>
              </a:rPr>
              <a:t>Maximum Cruise Temp: 64.8° C (148.7° F)</a:t>
            </a:r>
            <a:endParaRPr sz="1500">
              <a:latin typeface="Calibri"/>
              <a:ea typeface="Calibri"/>
              <a:cs typeface="Calibri"/>
              <a:sym typeface="Calibri"/>
            </a:endParaRPr>
          </a:p>
        </p:txBody>
      </p:sp>
      <p:sp>
        <p:nvSpPr>
          <p:cNvPr id="1082" name="Google Shape;1082;p72"/>
          <p:cNvSpPr txBox="1"/>
          <p:nvPr/>
        </p:nvSpPr>
        <p:spPr>
          <a:xfrm>
            <a:off x="6096000" y="844175"/>
            <a:ext cx="363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083" name="Google Shape;1083;p72"/>
          <p:cNvPicPr preferRelativeResize="0"/>
          <p:nvPr/>
        </p:nvPicPr>
        <p:blipFill>
          <a:blip r:embed="rId4">
            <a:alphaModFix/>
          </a:blip>
          <a:stretch>
            <a:fillRect/>
          </a:stretch>
        </p:blipFill>
        <p:spPr>
          <a:xfrm>
            <a:off x="5349225" y="739363"/>
            <a:ext cx="5018967" cy="3760163"/>
          </a:xfrm>
          <a:prstGeom prst="rect">
            <a:avLst/>
          </a:prstGeom>
          <a:noFill/>
          <a:ln>
            <a:noFill/>
          </a:ln>
        </p:spPr>
      </p:pic>
      <p:sp>
        <p:nvSpPr>
          <p:cNvPr id="1084" name="Google Shape;1084;p72"/>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085" name="Google Shape;1085;p72"/>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086" name="Google Shape;1086;p72"/>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087" name="Google Shape;1087;p72"/>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088" name="Google Shape;1088;p72"/>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089" name="Google Shape;1089;p72"/>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090" name="Google Shape;1090;p72"/>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73"/>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a:t>
            </a:r>
            <a:endParaRPr sz="2300" b="1">
              <a:solidFill>
                <a:schemeClr val="dk1"/>
              </a:solidFill>
              <a:latin typeface="Century Gothic"/>
              <a:ea typeface="Century Gothic"/>
              <a:cs typeface="Century Gothic"/>
              <a:sym typeface="Century Gothic"/>
            </a:endParaRPr>
          </a:p>
        </p:txBody>
      </p:sp>
      <p:pic>
        <p:nvPicPr>
          <p:cNvPr id="1096" name="Google Shape;1096;p7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097" name="Google Shape;1097;p7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098" name="Google Shape;1098;p73"/>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49</a:t>
            </a:fld>
            <a:endParaRPr/>
          </a:p>
        </p:txBody>
      </p:sp>
      <p:graphicFrame>
        <p:nvGraphicFramePr>
          <p:cNvPr id="1099" name="Google Shape;1099;p73"/>
          <p:cNvGraphicFramePr/>
          <p:nvPr/>
        </p:nvGraphicFramePr>
        <p:xfrm>
          <a:off x="4772025" y="820267"/>
          <a:ext cx="4981575" cy="367355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Accurately reflect wing loading conditions during climbout, flight, and descent</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Test bending, tension, and compression limits of full wing with added structural support of carbon fiber</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ANSYS Wing launch simulation, expected flight loads from lift, sharp-edged vertical gusts and banked turn</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Key Results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Structural failure, wing deflection, permanent deformation, material separation, surface delamination</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Validates wing can support loading conditions for climbout, flight, and descent - satisfying </a:t>
                      </a:r>
                      <a:r>
                        <a:rPr lang="en" sz="1200" b="1">
                          <a:latin typeface="Century Gothic"/>
                          <a:ea typeface="Century Gothic"/>
                          <a:cs typeface="Century Gothic"/>
                          <a:sym typeface="Century Gothic"/>
                        </a:rPr>
                        <a:t>FR3</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100" name="Google Shape;1100;p73"/>
          <p:cNvSpPr txBox="1"/>
          <p:nvPr/>
        </p:nvSpPr>
        <p:spPr>
          <a:xfrm>
            <a:off x="152400" y="650200"/>
            <a:ext cx="4410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4"/>
                </a:solidFill>
                <a:latin typeface="Century Gothic"/>
                <a:ea typeface="Century Gothic"/>
                <a:cs typeface="Century Gothic"/>
                <a:sym typeface="Century Gothic"/>
              </a:rPr>
              <a:t>Structures</a:t>
            </a:r>
            <a:r>
              <a:rPr lang="en" sz="2200">
                <a:latin typeface="Century Gothic"/>
                <a:ea typeface="Century Gothic"/>
                <a:cs typeface="Century Gothic"/>
                <a:sym typeface="Century Gothic"/>
              </a:rPr>
              <a:t> </a:t>
            </a:r>
            <a:r>
              <a:rPr lang="en" sz="2000">
                <a:latin typeface="Century Gothic"/>
                <a:ea typeface="Century Gothic"/>
                <a:cs typeface="Century Gothic"/>
                <a:sym typeface="Century Gothic"/>
              </a:rPr>
              <a:t>- Wing Whiffletree Test</a:t>
            </a:r>
            <a:endParaRPr sz="2200">
              <a:latin typeface="Calibri"/>
              <a:ea typeface="Calibri"/>
              <a:cs typeface="Calibri"/>
              <a:sym typeface="Calibri"/>
            </a:endParaRPr>
          </a:p>
        </p:txBody>
      </p:sp>
      <p:sp>
        <p:nvSpPr>
          <p:cNvPr id="1101" name="Google Shape;1101;p73"/>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102" name="Google Shape;1102;p73"/>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103" name="Google Shape;1103;p73"/>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104" name="Google Shape;1104;p73"/>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105" name="Google Shape;1105;p73"/>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106" name="Google Shape;1106;p73"/>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107" name="Google Shape;1107;p73"/>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1108" name="Google Shape;1108;p73"/>
          <p:cNvPicPr preferRelativeResize="0"/>
          <p:nvPr/>
        </p:nvPicPr>
        <p:blipFill>
          <a:blip r:embed="rId4">
            <a:alphaModFix/>
          </a:blip>
          <a:stretch>
            <a:fillRect/>
          </a:stretch>
        </p:blipFill>
        <p:spPr>
          <a:xfrm>
            <a:off x="228600" y="1139075"/>
            <a:ext cx="4214475" cy="335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p:nvPr/>
        </p:nvSpPr>
        <p:spPr>
          <a:xfrm>
            <a:off x="1216661"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Design Solution</a:t>
            </a:r>
            <a:endParaRPr sz="2000">
              <a:solidFill>
                <a:srgbClr val="FFD966"/>
              </a:solidFill>
            </a:endParaRPr>
          </a:p>
        </p:txBody>
      </p:sp>
      <p:sp>
        <p:nvSpPr>
          <p:cNvPr id="185" name="Google Shape;185;p29"/>
          <p:cNvSpPr/>
          <p:nvPr/>
        </p:nvSpPr>
        <p:spPr>
          <a:xfrm>
            <a:off x="73319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6" name="Google Shape;186;p29"/>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pic>
        <p:nvPicPr>
          <p:cNvPr id="187" name="Google Shape;187;p29"/>
          <p:cNvPicPr preferRelativeResize="0"/>
          <p:nvPr/>
        </p:nvPicPr>
        <p:blipFill>
          <a:blip r:embed="rId3">
            <a:alphaModFix/>
          </a:blip>
          <a:stretch>
            <a:fillRect/>
          </a:stretch>
        </p:blipFill>
        <p:spPr>
          <a:xfrm>
            <a:off x="0" y="-4"/>
            <a:ext cx="3409975" cy="688800"/>
          </a:xfrm>
          <a:prstGeom prst="rect">
            <a:avLst/>
          </a:prstGeom>
          <a:noFill/>
          <a:ln>
            <a:noFill/>
          </a:ln>
        </p:spPr>
      </p:pic>
      <p:sp>
        <p:nvSpPr>
          <p:cNvPr id="188" name="Google Shape;188;p29"/>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89" name="Google Shape;189;p29"/>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90" name="Google Shape;190;p29"/>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91" name="Google Shape;191;p29"/>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92" name="Google Shape;192;p29"/>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93" name="Google Shape;193;p29"/>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94" name="Google Shape;194;p29"/>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74"/>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Structures</a:t>
            </a:r>
            <a:endParaRPr sz="2300" b="1">
              <a:solidFill>
                <a:schemeClr val="dk1"/>
              </a:solidFill>
              <a:latin typeface="Century Gothic"/>
              <a:ea typeface="Century Gothic"/>
              <a:cs typeface="Century Gothic"/>
              <a:sym typeface="Century Gothic"/>
            </a:endParaRPr>
          </a:p>
        </p:txBody>
      </p:sp>
      <p:pic>
        <p:nvPicPr>
          <p:cNvPr id="1114" name="Google Shape;1114;p7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115" name="Google Shape;1115;p7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116" name="Google Shape;1116;p74"/>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50</a:t>
            </a:fld>
            <a:endParaRPr/>
          </a:p>
        </p:txBody>
      </p:sp>
      <p:graphicFrame>
        <p:nvGraphicFramePr>
          <p:cNvPr id="1117" name="Google Shape;1117;p74"/>
          <p:cNvGraphicFramePr/>
          <p:nvPr/>
        </p:nvGraphicFramePr>
        <p:xfrm>
          <a:off x="4772025" y="820267"/>
          <a:ext cx="4981575" cy="367355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Characterize forces experienced during landing</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Pull vehicle off of elevated surface at required landing velocity and impact ground using varying initial heights - record testing data using load cells</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3D printed material limitations from ITLL testing of fuselage, ANSYS landing simulations</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Key Results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Forces experienced by fuselage due to impact on landing, wing deflection on landing</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Aircraft can withstand impact upon landing, securely transporting payload with no structural failures - verifying </a:t>
                      </a:r>
                      <a:r>
                        <a:rPr lang="en" sz="1200" b="1">
                          <a:latin typeface="Century Gothic"/>
                          <a:ea typeface="Century Gothic"/>
                          <a:cs typeface="Century Gothic"/>
                          <a:sym typeface="Century Gothic"/>
                        </a:rPr>
                        <a:t>FR3</a:t>
                      </a:r>
                      <a:r>
                        <a:rPr lang="en" sz="1200">
                          <a:latin typeface="Century Gothic"/>
                          <a:ea typeface="Century Gothic"/>
                          <a:cs typeface="Century Gothic"/>
                          <a:sym typeface="Century Gothic"/>
                        </a:rPr>
                        <a:t> &amp; </a:t>
                      </a:r>
                      <a:r>
                        <a:rPr lang="en" sz="1200" b="1">
                          <a:latin typeface="Century Gothic"/>
                          <a:ea typeface="Century Gothic"/>
                          <a:cs typeface="Century Gothic"/>
                          <a:sym typeface="Century Gothic"/>
                        </a:rPr>
                        <a:t>FR4</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118" name="Google Shape;1118;p74"/>
          <p:cNvSpPr txBox="1"/>
          <p:nvPr/>
        </p:nvSpPr>
        <p:spPr>
          <a:xfrm>
            <a:off x="152400" y="650200"/>
            <a:ext cx="4410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4"/>
                </a:solidFill>
                <a:latin typeface="Century Gothic"/>
                <a:ea typeface="Century Gothic"/>
                <a:cs typeface="Century Gothic"/>
                <a:sym typeface="Century Gothic"/>
              </a:rPr>
              <a:t>Structures</a:t>
            </a:r>
            <a:r>
              <a:rPr lang="en" sz="2200">
                <a:latin typeface="Century Gothic"/>
                <a:ea typeface="Century Gothic"/>
                <a:cs typeface="Century Gothic"/>
                <a:sym typeface="Century Gothic"/>
              </a:rPr>
              <a:t> </a:t>
            </a:r>
            <a:r>
              <a:rPr lang="en" sz="2000">
                <a:latin typeface="Century Gothic"/>
                <a:ea typeface="Century Gothic"/>
                <a:cs typeface="Century Gothic"/>
                <a:sym typeface="Century Gothic"/>
              </a:rPr>
              <a:t>- Aircraft Landing Test</a:t>
            </a:r>
            <a:endParaRPr sz="2200">
              <a:latin typeface="Calibri"/>
              <a:ea typeface="Calibri"/>
              <a:cs typeface="Calibri"/>
              <a:sym typeface="Calibri"/>
            </a:endParaRPr>
          </a:p>
        </p:txBody>
      </p:sp>
      <p:sp>
        <p:nvSpPr>
          <p:cNvPr id="1119" name="Google Shape;1119;p74"/>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120" name="Google Shape;1120;p74"/>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121" name="Google Shape;1121;p74"/>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122" name="Google Shape;1122;p74"/>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123" name="Google Shape;1123;p74"/>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124" name="Google Shape;1124;p74"/>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125" name="Google Shape;1125;p74"/>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1126" name="Google Shape;1126;p74"/>
          <p:cNvPicPr preferRelativeResize="0"/>
          <p:nvPr/>
        </p:nvPicPr>
        <p:blipFill>
          <a:blip r:embed="rId4">
            <a:alphaModFix/>
          </a:blip>
          <a:stretch>
            <a:fillRect/>
          </a:stretch>
        </p:blipFill>
        <p:spPr>
          <a:xfrm>
            <a:off x="152400" y="1173400"/>
            <a:ext cx="4311899" cy="33381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75"/>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Aerodynamics</a:t>
            </a:r>
            <a:endParaRPr sz="2300" b="1">
              <a:solidFill>
                <a:schemeClr val="dk1"/>
              </a:solidFill>
              <a:latin typeface="Century Gothic"/>
              <a:ea typeface="Century Gothic"/>
              <a:cs typeface="Century Gothic"/>
              <a:sym typeface="Century Gothic"/>
            </a:endParaRPr>
          </a:p>
        </p:txBody>
      </p:sp>
      <p:pic>
        <p:nvPicPr>
          <p:cNvPr id="1132" name="Google Shape;1132;p7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133" name="Google Shape;1133;p7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134" name="Google Shape;1134;p75"/>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51</a:t>
            </a:fld>
            <a:endParaRPr/>
          </a:p>
        </p:txBody>
      </p:sp>
      <p:graphicFrame>
        <p:nvGraphicFramePr>
          <p:cNvPr id="1135" name="Google Shape;1135;p75"/>
          <p:cNvGraphicFramePr/>
          <p:nvPr/>
        </p:nvGraphicFramePr>
        <p:xfrm>
          <a:off x="5291500" y="820255"/>
          <a:ext cx="4981575" cy="367355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Verify/Improve aerodynamic estimates with CFD</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Clr>
                          <a:schemeClr val="dk1"/>
                        </a:buClr>
                        <a:buSzPts val="1100"/>
                        <a:buFont typeface="Arial"/>
                        <a:buNone/>
                      </a:pPr>
                      <a:r>
                        <a:rPr lang="en" sz="1300">
                          <a:latin typeface="Century Gothic"/>
                          <a:ea typeface="Century Gothic"/>
                          <a:cs typeface="Century Gothic"/>
                          <a:sym typeface="Century Gothic"/>
                        </a:rPr>
                        <a:t>Computational Fluid Dynamics allow modeling of viscous effects and turbulence absent from previous modeling techniques. </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Potential Flow Estimates of Lift and Drag</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Increase in predicted drag. Decrease in lift due to flow separation.</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Aerodynamic surfaces optimize lift and minimize drag to meet </a:t>
                      </a:r>
                      <a:r>
                        <a:rPr lang="en" sz="1300" b="1">
                          <a:latin typeface="Century Gothic"/>
                          <a:ea typeface="Century Gothic"/>
                          <a:cs typeface="Century Gothic"/>
                          <a:sym typeface="Century Gothic"/>
                        </a:rPr>
                        <a:t>FR1 &amp; FR3</a:t>
                      </a:r>
                      <a:endParaRPr sz="13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136" name="Google Shape;1136;p75"/>
          <p:cNvSpPr txBox="1"/>
          <p:nvPr/>
        </p:nvSpPr>
        <p:spPr>
          <a:xfrm>
            <a:off x="581150" y="744075"/>
            <a:ext cx="467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Aero - </a:t>
            </a:r>
            <a:r>
              <a:rPr lang="en" sz="1900">
                <a:solidFill>
                  <a:schemeClr val="dk1"/>
                </a:solidFill>
                <a:latin typeface="Century Gothic"/>
                <a:ea typeface="Century Gothic"/>
                <a:cs typeface="Century Gothic"/>
                <a:sym typeface="Century Gothic"/>
              </a:rPr>
              <a:t>Computational Fluid Dynamics</a:t>
            </a:r>
            <a:endParaRPr sz="1900">
              <a:solidFill>
                <a:schemeClr val="dk1"/>
              </a:solidFill>
              <a:latin typeface="Century Gothic"/>
              <a:ea typeface="Century Gothic"/>
              <a:cs typeface="Century Gothic"/>
              <a:sym typeface="Century Gothic"/>
            </a:endParaRPr>
          </a:p>
        </p:txBody>
      </p:sp>
      <p:sp>
        <p:nvSpPr>
          <p:cNvPr id="1137" name="Google Shape;1137;p75"/>
          <p:cNvSpPr txBox="1"/>
          <p:nvPr/>
        </p:nvSpPr>
        <p:spPr>
          <a:xfrm>
            <a:off x="637800" y="1107400"/>
            <a:ext cx="43053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libri"/>
                <a:ea typeface="Calibri"/>
                <a:cs typeface="Calibri"/>
                <a:sym typeface="Calibri"/>
              </a:rPr>
              <a:t>Setup</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2D Wing</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SST k-</a:t>
            </a:r>
            <a:r>
              <a:rPr lang="en">
                <a:solidFill>
                  <a:schemeClr val="dk1"/>
                </a:solidFill>
                <a:highlight>
                  <a:srgbClr val="FFFFFF"/>
                </a:highlight>
                <a:latin typeface="Calibri"/>
                <a:ea typeface="Calibri"/>
                <a:cs typeface="Calibri"/>
                <a:sym typeface="Calibri"/>
              </a:rPr>
              <a:t>ω</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Standard Sea Level</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AOA: 0, 3, 6, 9</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Velocity: 143.7 m/s</a:t>
            </a: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r>
              <a:rPr lang="en" b="1">
                <a:solidFill>
                  <a:schemeClr val="dk1"/>
                </a:solidFill>
                <a:highlight>
                  <a:srgbClr val="FFFFFF"/>
                </a:highlight>
                <a:latin typeface="Calibri"/>
                <a:ea typeface="Calibri"/>
                <a:cs typeface="Calibri"/>
                <a:sym typeface="Calibri"/>
              </a:rPr>
              <a:t>Boundary Conditions</a:t>
            </a:r>
            <a:endParaRPr b="1">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Inlet: Freestream Velocity Vector</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Outlet: 0 Gauge Pressure</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Wall: No Slip</a:t>
            </a: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r>
              <a:rPr lang="en" b="1">
                <a:solidFill>
                  <a:schemeClr val="dk1"/>
                </a:solidFill>
                <a:highlight>
                  <a:srgbClr val="FFFFFF"/>
                </a:highlight>
                <a:latin typeface="Calibri"/>
                <a:ea typeface="Calibri"/>
                <a:cs typeface="Calibri"/>
                <a:sym typeface="Calibri"/>
              </a:rPr>
              <a:t>CFD Validation Method</a:t>
            </a:r>
            <a:endParaRPr b="1">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Refine until C</a:t>
            </a:r>
            <a:r>
              <a:rPr lang="en" baseline="-25000">
                <a:solidFill>
                  <a:schemeClr val="dk1"/>
                </a:solidFill>
                <a:highlight>
                  <a:srgbClr val="FFFFFF"/>
                </a:highlight>
                <a:latin typeface="Calibri"/>
                <a:ea typeface="Calibri"/>
                <a:cs typeface="Calibri"/>
                <a:sym typeface="Calibri"/>
              </a:rPr>
              <a:t>L</a:t>
            </a:r>
            <a:r>
              <a:rPr lang="en">
                <a:solidFill>
                  <a:schemeClr val="dk1"/>
                </a:solidFill>
                <a:highlight>
                  <a:srgbClr val="FFFFFF"/>
                </a:highlight>
                <a:latin typeface="Calibri"/>
                <a:ea typeface="Calibri"/>
                <a:cs typeface="Calibri"/>
                <a:sym typeface="Calibri"/>
              </a:rPr>
              <a:t> and </a:t>
            </a:r>
            <a:r>
              <a:rPr lang="en">
                <a:solidFill>
                  <a:schemeClr val="dk1"/>
                </a:solidFill>
                <a:highlight>
                  <a:schemeClr val="lt1"/>
                </a:highlight>
                <a:latin typeface="Calibri"/>
                <a:ea typeface="Calibri"/>
                <a:cs typeface="Calibri"/>
                <a:sym typeface="Calibri"/>
              </a:rPr>
              <a:t>C</a:t>
            </a:r>
            <a:r>
              <a:rPr lang="en" baseline="-25000">
                <a:solidFill>
                  <a:schemeClr val="dk1"/>
                </a:solidFill>
                <a:highlight>
                  <a:schemeClr val="lt1"/>
                </a:highlight>
                <a:latin typeface="Calibri"/>
                <a:ea typeface="Calibri"/>
                <a:cs typeface="Calibri"/>
                <a:sym typeface="Calibri"/>
              </a:rPr>
              <a:t>D</a:t>
            </a:r>
            <a:r>
              <a:rPr lang="en">
                <a:solidFill>
                  <a:schemeClr val="dk1"/>
                </a:solidFill>
                <a:highlight>
                  <a:srgbClr val="FFFFFF"/>
                </a:highlight>
                <a:latin typeface="Calibri"/>
                <a:ea typeface="Calibri"/>
                <a:cs typeface="Calibri"/>
                <a:sym typeface="Calibri"/>
              </a:rPr>
              <a:t> converge w/ experimental</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Quantify Error</a:t>
            </a:r>
            <a:endParaRPr>
              <a:solidFill>
                <a:schemeClr val="dk1"/>
              </a:solidFill>
              <a:highlight>
                <a:srgbClr val="FFFFFF"/>
              </a:highlight>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highlight>
                  <a:srgbClr val="FFFFFF"/>
                </a:highlight>
                <a:latin typeface="Calibri"/>
                <a:ea typeface="Calibri"/>
                <a:cs typeface="Calibri"/>
                <a:sym typeface="Calibri"/>
              </a:rPr>
              <a:t>Apply same method to further studies</a:t>
            </a:r>
            <a:endParaRPr>
              <a:solidFill>
                <a:schemeClr val="dk1"/>
              </a:solidFill>
              <a:highlight>
                <a:srgbClr val="FFFFFF"/>
              </a:highlight>
              <a:latin typeface="Calibri"/>
              <a:ea typeface="Calibri"/>
              <a:cs typeface="Calibri"/>
              <a:sym typeface="Calibri"/>
            </a:endParaRPr>
          </a:p>
        </p:txBody>
      </p:sp>
      <p:sp>
        <p:nvSpPr>
          <p:cNvPr id="1138" name="Google Shape;1138;p75"/>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139" name="Google Shape;1139;p75"/>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140" name="Google Shape;1140;p75"/>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141" name="Google Shape;1141;p75"/>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142" name="Google Shape;1142;p75"/>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143" name="Google Shape;1143;p75"/>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144" name="Google Shape;1144;p75"/>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76"/>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Aerodynamics</a:t>
            </a:r>
            <a:endParaRPr sz="2300" b="1">
              <a:solidFill>
                <a:schemeClr val="dk1"/>
              </a:solidFill>
              <a:latin typeface="Century Gothic"/>
              <a:ea typeface="Century Gothic"/>
              <a:cs typeface="Century Gothic"/>
              <a:sym typeface="Century Gothic"/>
            </a:endParaRPr>
          </a:p>
        </p:txBody>
      </p:sp>
      <p:pic>
        <p:nvPicPr>
          <p:cNvPr id="1150" name="Google Shape;1150;p76"/>
          <p:cNvPicPr preferRelativeResize="0"/>
          <p:nvPr/>
        </p:nvPicPr>
        <p:blipFill rotWithShape="1">
          <a:blip r:embed="rId3">
            <a:alphaModFix/>
          </a:blip>
          <a:srcRect l="25242" t="-8147" r="36533" b="42655"/>
          <a:stretch/>
        </p:blipFill>
        <p:spPr>
          <a:xfrm>
            <a:off x="-129692" y="-19050"/>
            <a:ext cx="618112" cy="543644"/>
          </a:xfrm>
          <a:prstGeom prst="rect">
            <a:avLst/>
          </a:prstGeom>
          <a:noFill/>
          <a:ln>
            <a:noFill/>
          </a:ln>
          <a:effectLst>
            <a:outerShdw blurRad="63500" dist="38100" dir="9600000" sx="102000" sy="102000" algn="t" rotWithShape="0">
              <a:srgbClr val="000000">
                <a:alpha val="40000"/>
              </a:srgbClr>
            </a:outerShdw>
          </a:effectLst>
        </p:spPr>
      </p:pic>
      <p:sp>
        <p:nvSpPr>
          <p:cNvPr id="1151" name="Google Shape;1151;p7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152" name="Google Shape;1152;p7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52</a:t>
            </a:fld>
            <a:endParaRPr/>
          </a:p>
        </p:txBody>
      </p:sp>
      <p:sp>
        <p:nvSpPr>
          <p:cNvPr id="1153" name="Google Shape;1153;p76"/>
          <p:cNvSpPr txBox="1"/>
          <p:nvPr/>
        </p:nvSpPr>
        <p:spPr>
          <a:xfrm>
            <a:off x="609600" y="787288"/>
            <a:ext cx="467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Aero </a:t>
            </a:r>
            <a:r>
              <a:rPr lang="en" sz="2000">
                <a:solidFill>
                  <a:schemeClr val="dk1"/>
                </a:solidFill>
                <a:latin typeface="Century Gothic"/>
                <a:ea typeface="Century Gothic"/>
                <a:cs typeface="Century Gothic"/>
                <a:sym typeface="Century Gothic"/>
              </a:rPr>
              <a:t>- 2D </a:t>
            </a:r>
            <a:r>
              <a:rPr lang="en" sz="1800">
                <a:solidFill>
                  <a:schemeClr val="dk1"/>
                </a:solidFill>
                <a:latin typeface="Century Gothic"/>
                <a:ea typeface="Century Gothic"/>
                <a:cs typeface="Century Gothic"/>
                <a:sym typeface="Century Gothic"/>
              </a:rPr>
              <a:t>Airfoil</a:t>
            </a:r>
            <a:endParaRPr sz="2000">
              <a:solidFill>
                <a:schemeClr val="dk1"/>
              </a:solidFill>
              <a:latin typeface="Century Gothic"/>
              <a:ea typeface="Century Gothic"/>
              <a:cs typeface="Century Gothic"/>
              <a:sym typeface="Century Gothic"/>
            </a:endParaRPr>
          </a:p>
        </p:txBody>
      </p:sp>
      <p:graphicFrame>
        <p:nvGraphicFramePr>
          <p:cNvPr id="1154" name="Google Shape;1154;p76"/>
          <p:cNvGraphicFramePr/>
          <p:nvPr/>
        </p:nvGraphicFramePr>
        <p:xfrm>
          <a:off x="757000" y="1417035"/>
          <a:ext cx="3748450" cy="2396625"/>
        </p:xfrm>
        <a:graphic>
          <a:graphicData uri="http://schemas.openxmlformats.org/drawingml/2006/table">
            <a:tbl>
              <a:tblPr>
                <a:noFill/>
                <a:tableStyleId>{F11F7B37-8746-44A8-BB93-F1712CF56D35}</a:tableStyleId>
              </a:tblPr>
              <a:tblGrid>
                <a:gridCol w="1215175">
                  <a:extLst>
                    <a:ext uri="{9D8B030D-6E8A-4147-A177-3AD203B41FA5}">
                      <a16:colId xmlns:a16="http://schemas.microsoft.com/office/drawing/2014/main" val="20000"/>
                    </a:ext>
                  </a:extLst>
                </a:gridCol>
                <a:gridCol w="1215175">
                  <a:extLst>
                    <a:ext uri="{9D8B030D-6E8A-4147-A177-3AD203B41FA5}">
                      <a16:colId xmlns:a16="http://schemas.microsoft.com/office/drawing/2014/main" val="20001"/>
                    </a:ext>
                  </a:extLst>
                </a:gridCol>
                <a:gridCol w="1318100">
                  <a:extLst>
                    <a:ext uri="{9D8B030D-6E8A-4147-A177-3AD203B41FA5}">
                      <a16:colId xmlns:a16="http://schemas.microsoft.com/office/drawing/2014/main" val="20002"/>
                    </a:ext>
                  </a:extLst>
                </a:gridCol>
              </a:tblGrid>
              <a:tr h="665725">
                <a:tc>
                  <a:txBody>
                    <a:bodyPr/>
                    <a:lstStyle/>
                    <a:p>
                      <a:pPr marL="0" lvl="0" indent="0" algn="ctr" rtl="0">
                        <a:spcBef>
                          <a:spcPts val="0"/>
                        </a:spcBef>
                        <a:spcAft>
                          <a:spcPts val="0"/>
                        </a:spcAft>
                        <a:buNone/>
                      </a:pPr>
                      <a:r>
                        <a:rPr lang="en" b="1"/>
                        <a:t>Parameter</a:t>
                      </a:r>
                      <a:endParaRPr b="1"/>
                    </a:p>
                  </a:txBody>
                  <a:tcPr marL="91425" marR="91425" marT="91425" marB="91425" anchor="ctr">
                    <a:solidFill>
                      <a:srgbClr val="FFD966"/>
                    </a:solidFill>
                  </a:tcPr>
                </a:tc>
                <a:tc>
                  <a:txBody>
                    <a:bodyPr/>
                    <a:lstStyle/>
                    <a:p>
                      <a:pPr marL="0" lvl="0" indent="0" algn="ctr" rtl="0">
                        <a:spcBef>
                          <a:spcPts val="0"/>
                        </a:spcBef>
                        <a:spcAft>
                          <a:spcPts val="0"/>
                        </a:spcAft>
                        <a:buNone/>
                      </a:pPr>
                      <a:r>
                        <a:rPr lang="en" b="1"/>
                        <a:t>Potential Flow</a:t>
                      </a:r>
                      <a:endParaRPr b="1"/>
                    </a:p>
                  </a:txBody>
                  <a:tcPr marL="91425" marR="91425" marT="91425" marB="91425" anchor="ctr">
                    <a:solidFill>
                      <a:srgbClr val="FFD966"/>
                    </a:solidFill>
                  </a:tcPr>
                </a:tc>
                <a:tc>
                  <a:txBody>
                    <a:bodyPr/>
                    <a:lstStyle/>
                    <a:p>
                      <a:pPr marL="0" lvl="0" indent="0" algn="ctr" rtl="0">
                        <a:spcBef>
                          <a:spcPts val="0"/>
                        </a:spcBef>
                        <a:spcAft>
                          <a:spcPts val="0"/>
                        </a:spcAft>
                        <a:buNone/>
                      </a:pPr>
                      <a:r>
                        <a:rPr lang="en" b="1"/>
                        <a:t>CFD</a:t>
                      </a:r>
                      <a:endParaRPr b="1"/>
                    </a:p>
                    <a:p>
                      <a:pPr marL="0" lvl="0" indent="0" algn="ctr" rtl="0">
                        <a:spcBef>
                          <a:spcPts val="0"/>
                        </a:spcBef>
                        <a:spcAft>
                          <a:spcPts val="0"/>
                        </a:spcAft>
                        <a:buNone/>
                      </a:pPr>
                      <a:r>
                        <a:rPr lang="en" b="1"/>
                        <a:t>(Composite)</a:t>
                      </a:r>
                      <a:endParaRPr b="1"/>
                    </a:p>
                  </a:txBody>
                  <a:tcPr marL="91425" marR="91425" marT="91425" marB="91425" anchor="ctr">
                    <a:solidFill>
                      <a:srgbClr val="FFD966"/>
                    </a:solidFill>
                  </a:tcPr>
                </a:tc>
                <a:extLst>
                  <a:ext uri="{0D108BD9-81ED-4DB2-BD59-A6C34878D82A}">
                    <a16:rowId xmlns:a16="http://schemas.microsoft.com/office/drawing/2014/main" val="10000"/>
                  </a:ext>
                </a:extLst>
              </a:tr>
              <a:tr h="432725">
                <a:tc>
                  <a:txBody>
                    <a:bodyPr/>
                    <a:lstStyle/>
                    <a:p>
                      <a:pPr marL="0" lvl="0" indent="0" algn="ctr" rtl="0">
                        <a:spcBef>
                          <a:spcPts val="0"/>
                        </a:spcBef>
                        <a:spcAft>
                          <a:spcPts val="0"/>
                        </a:spcAft>
                        <a:buNone/>
                      </a:pPr>
                      <a:r>
                        <a:rPr lang="en" b="1"/>
                        <a:t>CL</a:t>
                      </a:r>
                      <a:endParaRPr b="1"/>
                    </a:p>
                  </a:txBody>
                  <a:tcPr marL="91425" marR="91425" marT="91425" marB="91425"/>
                </a:tc>
                <a:tc>
                  <a:txBody>
                    <a:bodyPr/>
                    <a:lstStyle/>
                    <a:p>
                      <a:pPr marL="0" lvl="0" indent="0" algn="ctr" rtl="0">
                        <a:spcBef>
                          <a:spcPts val="0"/>
                        </a:spcBef>
                        <a:spcAft>
                          <a:spcPts val="0"/>
                        </a:spcAft>
                        <a:buNone/>
                      </a:pPr>
                      <a:r>
                        <a:rPr lang="en"/>
                        <a:t>0.7991</a:t>
                      </a:r>
                      <a:endParaRPr/>
                    </a:p>
                  </a:txBody>
                  <a:tcPr marL="91425" marR="91425" marT="91425" marB="91425"/>
                </a:tc>
                <a:tc>
                  <a:txBody>
                    <a:bodyPr/>
                    <a:lstStyle/>
                    <a:p>
                      <a:pPr marL="0" lvl="0" indent="0" algn="ctr" rtl="0">
                        <a:spcBef>
                          <a:spcPts val="0"/>
                        </a:spcBef>
                        <a:spcAft>
                          <a:spcPts val="0"/>
                        </a:spcAft>
                        <a:buNone/>
                      </a:pPr>
                      <a:r>
                        <a:rPr lang="en"/>
                        <a:t>0.7917</a:t>
                      </a:r>
                      <a:endParaRPr/>
                    </a:p>
                  </a:txBody>
                  <a:tcPr marL="91425" marR="91425" marT="91425" marB="91425"/>
                </a:tc>
                <a:extLst>
                  <a:ext uri="{0D108BD9-81ED-4DB2-BD59-A6C34878D82A}">
                    <a16:rowId xmlns:a16="http://schemas.microsoft.com/office/drawing/2014/main" val="10001"/>
                  </a:ext>
                </a:extLst>
              </a:tr>
              <a:tr h="432725">
                <a:tc>
                  <a:txBody>
                    <a:bodyPr/>
                    <a:lstStyle/>
                    <a:p>
                      <a:pPr marL="0" lvl="0" indent="0" algn="ctr" rtl="0">
                        <a:spcBef>
                          <a:spcPts val="0"/>
                        </a:spcBef>
                        <a:spcAft>
                          <a:spcPts val="0"/>
                        </a:spcAft>
                        <a:buNone/>
                      </a:pPr>
                      <a:r>
                        <a:rPr lang="en" b="1"/>
                        <a:t>CD</a:t>
                      </a:r>
                      <a:endParaRPr b="1"/>
                    </a:p>
                  </a:txBody>
                  <a:tcPr marL="91425" marR="91425" marT="91425" marB="91425">
                    <a:solidFill>
                      <a:srgbClr val="F2F2F2"/>
                    </a:solidFill>
                  </a:tcPr>
                </a:tc>
                <a:tc>
                  <a:txBody>
                    <a:bodyPr/>
                    <a:lstStyle/>
                    <a:p>
                      <a:pPr marL="0" lvl="0" indent="0" algn="ctr" rtl="0">
                        <a:spcBef>
                          <a:spcPts val="0"/>
                        </a:spcBef>
                        <a:spcAft>
                          <a:spcPts val="0"/>
                        </a:spcAft>
                        <a:buNone/>
                      </a:pPr>
                      <a:r>
                        <a:rPr lang="en"/>
                        <a:t>0.0319</a:t>
                      </a:r>
                      <a:endParaRPr/>
                    </a:p>
                  </a:txBody>
                  <a:tcPr marL="91425" marR="91425" marT="91425" marB="91425">
                    <a:solidFill>
                      <a:srgbClr val="F2F2F2"/>
                    </a:solidFill>
                  </a:tcPr>
                </a:tc>
                <a:tc>
                  <a:txBody>
                    <a:bodyPr/>
                    <a:lstStyle/>
                    <a:p>
                      <a:pPr marL="0" lvl="0" indent="0" algn="ctr" rtl="0">
                        <a:spcBef>
                          <a:spcPts val="0"/>
                        </a:spcBef>
                        <a:spcAft>
                          <a:spcPts val="0"/>
                        </a:spcAft>
                        <a:buNone/>
                      </a:pPr>
                      <a:r>
                        <a:rPr lang="en"/>
                        <a:t>0.0289</a:t>
                      </a:r>
                      <a:endParaRPr/>
                    </a:p>
                  </a:txBody>
                  <a:tcPr marL="91425" marR="91425" marT="91425" marB="91425">
                    <a:solidFill>
                      <a:srgbClr val="F2F2F2"/>
                    </a:solidFill>
                  </a:tcPr>
                </a:tc>
                <a:extLst>
                  <a:ext uri="{0D108BD9-81ED-4DB2-BD59-A6C34878D82A}">
                    <a16:rowId xmlns:a16="http://schemas.microsoft.com/office/drawing/2014/main" val="10002"/>
                  </a:ext>
                </a:extLst>
              </a:tr>
              <a:tr h="432725">
                <a:tc>
                  <a:txBody>
                    <a:bodyPr/>
                    <a:lstStyle/>
                    <a:p>
                      <a:pPr marL="0" lvl="0" indent="0" algn="ctr" rtl="0">
                        <a:spcBef>
                          <a:spcPts val="0"/>
                        </a:spcBef>
                        <a:spcAft>
                          <a:spcPts val="0"/>
                        </a:spcAft>
                        <a:buNone/>
                      </a:pPr>
                      <a:r>
                        <a:rPr lang="en" b="1"/>
                        <a:t>Lift</a:t>
                      </a:r>
                      <a:endParaRPr b="1"/>
                    </a:p>
                  </a:txBody>
                  <a:tcPr marL="91425" marR="91425" marT="91425" marB="91425"/>
                </a:tc>
                <a:tc>
                  <a:txBody>
                    <a:bodyPr/>
                    <a:lstStyle/>
                    <a:p>
                      <a:pPr marL="0" lvl="0" indent="0" algn="ctr" rtl="0">
                        <a:spcBef>
                          <a:spcPts val="0"/>
                        </a:spcBef>
                        <a:spcAft>
                          <a:spcPts val="0"/>
                        </a:spcAft>
                        <a:buNone/>
                      </a:pPr>
                      <a:r>
                        <a:rPr lang="en"/>
                        <a:t>63.2 N</a:t>
                      </a:r>
                      <a:endParaRPr/>
                    </a:p>
                  </a:txBody>
                  <a:tcPr marL="91425" marR="91425" marT="91425" marB="91425"/>
                </a:tc>
                <a:tc>
                  <a:txBody>
                    <a:bodyPr/>
                    <a:lstStyle/>
                    <a:p>
                      <a:pPr marL="0" lvl="0" indent="0" algn="ctr" rtl="0">
                        <a:spcBef>
                          <a:spcPts val="0"/>
                        </a:spcBef>
                        <a:spcAft>
                          <a:spcPts val="0"/>
                        </a:spcAft>
                        <a:buNone/>
                      </a:pPr>
                      <a:r>
                        <a:rPr lang="en"/>
                        <a:t>62.4 N</a:t>
                      </a:r>
                      <a:endParaRPr/>
                    </a:p>
                  </a:txBody>
                  <a:tcPr marL="91425" marR="91425" marT="91425" marB="91425"/>
                </a:tc>
                <a:extLst>
                  <a:ext uri="{0D108BD9-81ED-4DB2-BD59-A6C34878D82A}">
                    <a16:rowId xmlns:a16="http://schemas.microsoft.com/office/drawing/2014/main" val="10003"/>
                  </a:ext>
                </a:extLst>
              </a:tr>
              <a:tr h="432725">
                <a:tc>
                  <a:txBody>
                    <a:bodyPr/>
                    <a:lstStyle/>
                    <a:p>
                      <a:pPr marL="0" lvl="0" indent="0" algn="ctr" rtl="0">
                        <a:spcBef>
                          <a:spcPts val="0"/>
                        </a:spcBef>
                        <a:spcAft>
                          <a:spcPts val="0"/>
                        </a:spcAft>
                        <a:buNone/>
                      </a:pPr>
                      <a:r>
                        <a:rPr lang="en" b="1"/>
                        <a:t>Drag</a:t>
                      </a:r>
                      <a:endParaRPr b="1"/>
                    </a:p>
                  </a:txBody>
                  <a:tcPr marL="91425" marR="91425" marT="91425" marB="91425">
                    <a:solidFill>
                      <a:srgbClr val="F2F2F2"/>
                    </a:solidFill>
                  </a:tcPr>
                </a:tc>
                <a:tc>
                  <a:txBody>
                    <a:bodyPr/>
                    <a:lstStyle/>
                    <a:p>
                      <a:pPr marL="0" lvl="0" indent="0" algn="ctr" rtl="0">
                        <a:spcBef>
                          <a:spcPts val="0"/>
                        </a:spcBef>
                        <a:spcAft>
                          <a:spcPts val="0"/>
                        </a:spcAft>
                        <a:buNone/>
                      </a:pPr>
                      <a:r>
                        <a:rPr lang="en"/>
                        <a:t>1.28 N</a:t>
                      </a:r>
                      <a:endParaRPr/>
                    </a:p>
                  </a:txBody>
                  <a:tcPr marL="91425" marR="91425" marT="91425" marB="91425">
                    <a:solidFill>
                      <a:srgbClr val="F2F2F2"/>
                    </a:solidFill>
                  </a:tcPr>
                </a:tc>
                <a:tc>
                  <a:txBody>
                    <a:bodyPr/>
                    <a:lstStyle/>
                    <a:p>
                      <a:pPr marL="0" lvl="0" indent="0" algn="ctr" rtl="0">
                        <a:spcBef>
                          <a:spcPts val="0"/>
                        </a:spcBef>
                        <a:spcAft>
                          <a:spcPts val="0"/>
                        </a:spcAft>
                        <a:buNone/>
                      </a:pPr>
                      <a:r>
                        <a:rPr lang="en"/>
                        <a:t>2.9 N</a:t>
                      </a:r>
                      <a:endParaRPr/>
                    </a:p>
                  </a:txBody>
                  <a:tcPr marL="91425" marR="91425" marT="91425" marB="91425">
                    <a:solidFill>
                      <a:srgbClr val="F2F2F2"/>
                    </a:solidFill>
                  </a:tcPr>
                </a:tc>
                <a:extLst>
                  <a:ext uri="{0D108BD9-81ED-4DB2-BD59-A6C34878D82A}">
                    <a16:rowId xmlns:a16="http://schemas.microsoft.com/office/drawing/2014/main" val="10004"/>
                  </a:ext>
                </a:extLst>
              </a:tr>
            </a:tbl>
          </a:graphicData>
        </a:graphic>
      </p:graphicFrame>
      <p:sp>
        <p:nvSpPr>
          <p:cNvPr id="1155" name="Google Shape;1155;p76"/>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156" name="Google Shape;1156;p76"/>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157" name="Google Shape;1157;p76"/>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158" name="Google Shape;1158;p76"/>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159" name="Google Shape;1159;p76"/>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160" name="Google Shape;1160;p76"/>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161" name="Google Shape;1161;p76"/>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
        <p:nvSpPr>
          <p:cNvPr id="1162" name="Google Shape;1162;p76"/>
          <p:cNvSpPr txBox="1"/>
          <p:nvPr/>
        </p:nvSpPr>
        <p:spPr>
          <a:xfrm>
            <a:off x="4597900" y="636725"/>
            <a:ext cx="5719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Calibri"/>
                <a:ea typeface="Calibri"/>
                <a:cs typeface="Calibri"/>
                <a:sym typeface="Calibri"/>
              </a:rPr>
              <a:t>Velocity Streamlines - NACA 4412</a:t>
            </a:r>
            <a:endParaRPr sz="1300" b="1">
              <a:latin typeface="Calibri"/>
              <a:ea typeface="Calibri"/>
              <a:cs typeface="Calibri"/>
              <a:sym typeface="Calibri"/>
            </a:endParaRPr>
          </a:p>
        </p:txBody>
      </p:sp>
      <p:pic>
        <p:nvPicPr>
          <p:cNvPr id="1163" name="Google Shape;1163;p76"/>
          <p:cNvPicPr preferRelativeResize="0"/>
          <p:nvPr/>
        </p:nvPicPr>
        <p:blipFill>
          <a:blip r:embed="rId4">
            <a:alphaModFix/>
          </a:blip>
          <a:stretch>
            <a:fillRect/>
          </a:stretch>
        </p:blipFill>
        <p:spPr>
          <a:xfrm>
            <a:off x="5119450" y="915163"/>
            <a:ext cx="4676700" cy="1640277"/>
          </a:xfrm>
          <a:prstGeom prst="rect">
            <a:avLst/>
          </a:prstGeom>
          <a:noFill/>
          <a:ln>
            <a:noFill/>
          </a:ln>
        </p:spPr>
      </p:pic>
      <p:pic>
        <p:nvPicPr>
          <p:cNvPr id="1164" name="Google Shape;1164;p76"/>
          <p:cNvPicPr preferRelativeResize="0"/>
          <p:nvPr/>
        </p:nvPicPr>
        <p:blipFill>
          <a:blip r:embed="rId5">
            <a:alphaModFix/>
          </a:blip>
          <a:stretch>
            <a:fillRect/>
          </a:stretch>
        </p:blipFill>
        <p:spPr>
          <a:xfrm>
            <a:off x="5119452" y="2789550"/>
            <a:ext cx="4676700" cy="1640275"/>
          </a:xfrm>
          <a:prstGeom prst="rect">
            <a:avLst/>
          </a:prstGeom>
          <a:noFill/>
          <a:ln>
            <a:noFill/>
          </a:ln>
        </p:spPr>
      </p:pic>
      <p:sp>
        <p:nvSpPr>
          <p:cNvPr id="1165" name="Google Shape;1165;p76"/>
          <p:cNvSpPr txBox="1"/>
          <p:nvPr/>
        </p:nvSpPr>
        <p:spPr>
          <a:xfrm>
            <a:off x="4740975" y="2501463"/>
            <a:ext cx="5719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Calibri"/>
                <a:ea typeface="Calibri"/>
                <a:cs typeface="Calibri"/>
                <a:sym typeface="Calibri"/>
              </a:rPr>
              <a:t>Velocity Streamlines - NACA 4406</a:t>
            </a:r>
            <a:endParaRPr sz="1300" b="1">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77"/>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Full Scale Flight Testing</a:t>
            </a:r>
            <a:endParaRPr sz="2300" b="1">
              <a:solidFill>
                <a:schemeClr val="dk1"/>
              </a:solidFill>
              <a:latin typeface="Century Gothic"/>
              <a:ea typeface="Century Gothic"/>
              <a:cs typeface="Century Gothic"/>
              <a:sym typeface="Century Gothic"/>
            </a:endParaRPr>
          </a:p>
        </p:txBody>
      </p:sp>
      <p:pic>
        <p:nvPicPr>
          <p:cNvPr id="1171" name="Google Shape;1171;p7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172" name="Google Shape;1172;p7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173" name="Google Shape;1173;p77"/>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53</a:t>
            </a:fld>
            <a:endParaRPr/>
          </a:p>
        </p:txBody>
      </p:sp>
      <p:graphicFrame>
        <p:nvGraphicFramePr>
          <p:cNvPr id="1174" name="Google Shape;1174;p77"/>
          <p:cNvGraphicFramePr/>
          <p:nvPr/>
        </p:nvGraphicFramePr>
        <p:xfrm>
          <a:off x="4810125" y="735955"/>
          <a:ext cx="4981575" cy="384215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56202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Validate Flight Performance Against Functional Requirement</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7587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A series of increasingly complex test flight leading up to maximum duration flight at mission altitude with payload.</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85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Actual measured endurance will be contrasted against the predicted power budget endurance values </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75310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Individual aircraft endurance exceeds </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a:latin typeface="Century Gothic"/>
                          <a:ea typeface="Century Gothic"/>
                          <a:cs typeface="Century Gothic"/>
                          <a:sym typeface="Century Gothic"/>
                        </a:rPr>
                        <a:t>3.5 h</a:t>
                      </a:r>
                      <a:endParaRPr sz="13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11972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300">
                          <a:solidFill>
                            <a:schemeClr val="dk1"/>
                          </a:solidFill>
                          <a:latin typeface="Century Gothic"/>
                          <a:ea typeface="Century Gothic"/>
                          <a:cs typeface="Century Gothic"/>
                          <a:sym typeface="Century Gothic"/>
                        </a:rPr>
                        <a:t>Multiple high duration test flights will be conducted to prove fulfillment of </a:t>
                      </a:r>
                      <a:r>
                        <a:rPr lang="en" sz="1300" b="1">
                          <a:latin typeface="Century Gothic"/>
                          <a:ea typeface="Century Gothic"/>
                          <a:cs typeface="Century Gothic"/>
                          <a:sym typeface="Century Gothic"/>
                        </a:rPr>
                        <a:t>FR1 &amp; FR3</a:t>
                      </a:r>
                      <a:endParaRPr sz="13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175" name="Google Shape;1175;p77"/>
          <p:cNvSpPr txBox="1"/>
          <p:nvPr/>
        </p:nvSpPr>
        <p:spPr>
          <a:xfrm>
            <a:off x="544800" y="545875"/>
            <a:ext cx="410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Flight Test Highlights</a:t>
            </a:r>
            <a:endParaRPr sz="2200">
              <a:latin typeface="Calibri"/>
              <a:ea typeface="Calibri"/>
              <a:cs typeface="Calibri"/>
              <a:sym typeface="Calibri"/>
            </a:endParaRPr>
          </a:p>
        </p:txBody>
      </p:sp>
      <p:graphicFrame>
        <p:nvGraphicFramePr>
          <p:cNvPr id="1176" name="Google Shape;1176;p77"/>
          <p:cNvGraphicFramePr/>
          <p:nvPr/>
        </p:nvGraphicFramePr>
        <p:xfrm>
          <a:off x="609600" y="996663"/>
          <a:ext cx="3914675" cy="3606815"/>
        </p:xfrm>
        <a:graphic>
          <a:graphicData uri="http://schemas.openxmlformats.org/drawingml/2006/table">
            <a:tbl>
              <a:tblPr>
                <a:noFill/>
                <a:tableStyleId>{F11F7B37-8746-44A8-BB93-F1712CF56D35}</a:tableStyleId>
              </a:tblPr>
              <a:tblGrid>
                <a:gridCol w="978675">
                  <a:extLst>
                    <a:ext uri="{9D8B030D-6E8A-4147-A177-3AD203B41FA5}">
                      <a16:colId xmlns:a16="http://schemas.microsoft.com/office/drawing/2014/main" val="20000"/>
                    </a:ext>
                  </a:extLst>
                </a:gridCol>
                <a:gridCol w="978675">
                  <a:extLst>
                    <a:ext uri="{9D8B030D-6E8A-4147-A177-3AD203B41FA5}">
                      <a16:colId xmlns:a16="http://schemas.microsoft.com/office/drawing/2014/main" val="20001"/>
                    </a:ext>
                  </a:extLst>
                </a:gridCol>
                <a:gridCol w="744325">
                  <a:extLst>
                    <a:ext uri="{9D8B030D-6E8A-4147-A177-3AD203B41FA5}">
                      <a16:colId xmlns:a16="http://schemas.microsoft.com/office/drawing/2014/main" val="20002"/>
                    </a:ext>
                  </a:extLst>
                </a:gridCol>
                <a:gridCol w="1213000">
                  <a:extLst>
                    <a:ext uri="{9D8B030D-6E8A-4147-A177-3AD203B41FA5}">
                      <a16:colId xmlns:a16="http://schemas.microsoft.com/office/drawing/2014/main" val="20003"/>
                    </a:ext>
                  </a:extLst>
                </a:gridCol>
              </a:tblGrid>
              <a:tr h="536125">
                <a:tc>
                  <a:txBody>
                    <a:bodyPr/>
                    <a:lstStyle/>
                    <a:p>
                      <a:pPr marL="0" lvl="0" indent="0" algn="ctr" rtl="0">
                        <a:spcBef>
                          <a:spcPts val="0"/>
                        </a:spcBef>
                        <a:spcAft>
                          <a:spcPts val="0"/>
                        </a:spcAft>
                        <a:buNone/>
                      </a:pPr>
                      <a:r>
                        <a:rPr lang="en" sz="1100" b="1">
                          <a:latin typeface="Calibri"/>
                          <a:ea typeface="Calibri"/>
                          <a:cs typeface="Calibri"/>
                          <a:sym typeface="Calibri"/>
                        </a:rPr>
                        <a:t>Test</a:t>
                      </a:r>
                      <a:endParaRPr sz="1100" b="1">
                        <a:latin typeface="Calibri"/>
                        <a:ea typeface="Calibri"/>
                        <a:cs typeface="Calibri"/>
                        <a:sym typeface="Calibri"/>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sz="1100" b="1">
                          <a:latin typeface="Calibri"/>
                          <a:ea typeface="Calibri"/>
                          <a:cs typeface="Calibri"/>
                          <a:sym typeface="Calibri"/>
                        </a:rPr>
                        <a:t>Goals</a:t>
                      </a:r>
                      <a:endParaRPr sz="1100" b="1">
                        <a:latin typeface="Calibri"/>
                        <a:ea typeface="Calibri"/>
                        <a:cs typeface="Calibri"/>
                        <a:sym typeface="Calibri"/>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sz="1100" b="1">
                          <a:latin typeface="Calibri"/>
                          <a:ea typeface="Calibri"/>
                          <a:cs typeface="Calibri"/>
                          <a:sym typeface="Calibri"/>
                        </a:rPr>
                        <a:t>Duration</a:t>
                      </a:r>
                      <a:endParaRPr sz="1100" b="1">
                        <a:latin typeface="Calibri"/>
                        <a:ea typeface="Calibri"/>
                        <a:cs typeface="Calibri"/>
                        <a:sym typeface="Calibri"/>
                      </a:endParaRPr>
                    </a:p>
                  </a:txBody>
                  <a:tcPr marL="91425" marR="91425" marT="91425" marB="91425" anchor="ctr">
                    <a:solidFill>
                      <a:srgbClr val="FFD966"/>
                    </a:solidFill>
                  </a:tcPr>
                </a:tc>
                <a:tc>
                  <a:txBody>
                    <a:bodyPr/>
                    <a:lstStyle/>
                    <a:p>
                      <a:pPr marL="0" lvl="0" indent="0" algn="ctr" rtl="0">
                        <a:spcBef>
                          <a:spcPts val="0"/>
                        </a:spcBef>
                        <a:spcAft>
                          <a:spcPts val="0"/>
                        </a:spcAft>
                        <a:buNone/>
                      </a:pPr>
                      <a:r>
                        <a:rPr lang="en" sz="1100" b="1">
                          <a:latin typeface="Calibri"/>
                          <a:ea typeface="Calibri"/>
                          <a:cs typeface="Calibri"/>
                          <a:sym typeface="Calibri"/>
                        </a:rPr>
                        <a:t>Pass Criteria</a:t>
                      </a:r>
                      <a:endParaRPr sz="1100" b="1">
                        <a:latin typeface="Calibri"/>
                        <a:ea typeface="Calibri"/>
                        <a:cs typeface="Calibri"/>
                        <a:sym typeface="Calibri"/>
                      </a:endParaRPr>
                    </a:p>
                  </a:txBody>
                  <a:tcPr marL="91425" marR="91425" marT="91425" marB="91425" anchor="ctr">
                    <a:solidFill>
                      <a:srgbClr val="FFD966"/>
                    </a:solidFill>
                  </a:tcPr>
                </a:tc>
                <a:extLst>
                  <a:ext uri="{0D108BD9-81ED-4DB2-BD59-A6C34878D82A}">
                    <a16:rowId xmlns:a16="http://schemas.microsoft.com/office/drawing/2014/main" val="10000"/>
                  </a:ext>
                </a:extLst>
              </a:tr>
              <a:tr h="868850">
                <a:tc>
                  <a:txBody>
                    <a:bodyPr/>
                    <a:lstStyle/>
                    <a:p>
                      <a:pPr marL="0" lvl="0" indent="0" algn="ctr" rtl="0">
                        <a:spcBef>
                          <a:spcPts val="0"/>
                        </a:spcBef>
                        <a:spcAft>
                          <a:spcPts val="0"/>
                        </a:spcAft>
                        <a:buNone/>
                      </a:pPr>
                      <a:r>
                        <a:rPr lang="en" sz="1000" b="1">
                          <a:latin typeface="Calibri"/>
                          <a:ea typeface="Calibri"/>
                          <a:cs typeface="Calibri"/>
                          <a:sym typeface="Calibri"/>
                        </a:rPr>
                        <a:t>Airworthiness</a:t>
                      </a:r>
                      <a:endParaRPr sz="10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900">
                          <a:latin typeface="Calibri"/>
                          <a:ea typeface="Calibri"/>
                          <a:cs typeface="Calibri"/>
                          <a:sym typeface="Calibri"/>
                        </a:rPr>
                        <a:t>Demonstrate Launch and controlled landing</a:t>
                      </a:r>
                      <a:endParaRPr sz="900">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1000">
                          <a:latin typeface="Calibri"/>
                          <a:ea typeface="Calibri"/>
                          <a:cs typeface="Calibri"/>
                          <a:sym typeface="Calibri"/>
                        </a:rPr>
                        <a:t>30 s</a:t>
                      </a:r>
                      <a:endParaRPr sz="1000">
                        <a:latin typeface="Calibri"/>
                        <a:ea typeface="Calibri"/>
                        <a:cs typeface="Calibri"/>
                        <a:sym typeface="Calibri"/>
                      </a:endParaRPr>
                    </a:p>
                  </a:txBody>
                  <a:tcPr marL="91425" marR="91425" marT="91425" marB="91425" anchor="ctr"/>
                </a:tc>
                <a:tc>
                  <a:txBody>
                    <a:bodyPr/>
                    <a:lstStyle/>
                    <a:p>
                      <a:pPr marL="0" lvl="0" indent="0" algn="l" rtl="0">
                        <a:spcBef>
                          <a:spcPts val="0"/>
                        </a:spcBef>
                        <a:spcAft>
                          <a:spcPts val="0"/>
                        </a:spcAft>
                        <a:buNone/>
                      </a:pPr>
                      <a:r>
                        <a:rPr lang="en" sz="900">
                          <a:latin typeface="Calibri"/>
                          <a:ea typeface="Calibri"/>
                          <a:cs typeface="Calibri"/>
                          <a:sym typeface="Calibri"/>
                        </a:rPr>
                        <a:t>1. Powered flight</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2. Statically Stable</a:t>
                      </a:r>
                      <a:endParaRPr sz="9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1"/>
                  </a:ext>
                </a:extLst>
              </a:tr>
              <a:tr h="735175">
                <a:tc>
                  <a:txBody>
                    <a:bodyPr/>
                    <a:lstStyle/>
                    <a:p>
                      <a:pPr marL="0" lvl="0" indent="0" algn="ctr" rtl="0">
                        <a:spcBef>
                          <a:spcPts val="0"/>
                        </a:spcBef>
                        <a:spcAft>
                          <a:spcPts val="0"/>
                        </a:spcAft>
                        <a:buNone/>
                      </a:pPr>
                      <a:r>
                        <a:rPr lang="en" sz="1000" b="1">
                          <a:latin typeface="Calibri"/>
                          <a:ea typeface="Calibri"/>
                          <a:cs typeface="Calibri"/>
                          <a:sym typeface="Calibri"/>
                        </a:rPr>
                        <a:t>Climb &amp; Turn</a:t>
                      </a:r>
                      <a:endParaRPr sz="10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900">
                          <a:latin typeface="Calibri"/>
                          <a:ea typeface="Calibri"/>
                          <a:cs typeface="Calibri"/>
                          <a:sym typeface="Calibri"/>
                        </a:rPr>
                        <a:t>Demonstrate A/C can climb to 100’ AGL</a:t>
                      </a:r>
                      <a:endParaRPr sz="900">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1000">
                          <a:latin typeface="Calibri"/>
                          <a:ea typeface="Calibri"/>
                          <a:cs typeface="Calibri"/>
                          <a:sym typeface="Calibri"/>
                        </a:rPr>
                        <a:t>5 min</a:t>
                      </a:r>
                      <a:endParaRPr sz="1000">
                        <a:latin typeface="Calibri"/>
                        <a:ea typeface="Calibri"/>
                        <a:cs typeface="Calibri"/>
                        <a:sym typeface="Calibri"/>
                      </a:endParaRPr>
                    </a:p>
                  </a:txBody>
                  <a:tcPr marL="91425" marR="91425" marT="91425" marB="91425" anchor="ctr"/>
                </a:tc>
                <a:tc>
                  <a:txBody>
                    <a:bodyPr/>
                    <a:lstStyle/>
                    <a:p>
                      <a:pPr marL="0" lvl="0" indent="0" algn="l" rtl="0">
                        <a:spcBef>
                          <a:spcPts val="0"/>
                        </a:spcBef>
                        <a:spcAft>
                          <a:spcPts val="0"/>
                        </a:spcAft>
                        <a:buNone/>
                      </a:pPr>
                      <a:r>
                        <a:rPr lang="en" sz="900">
                          <a:latin typeface="Calibri"/>
                          <a:ea typeface="Calibri"/>
                          <a:cs typeface="Calibri"/>
                          <a:sym typeface="Calibri"/>
                        </a:rPr>
                        <a:t>1. Climb to 100’ AGL      2. Returns to launch point.</a:t>
                      </a:r>
                      <a:endParaRPr sz="9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2"/>
                  </a:ext>
                </a:extLst>
              </a:tr>
              <a:tr h="735175">
                <a:tc>
                  <a:txBody>
                    <a:bodyPr/>
                    <a:lstStyle/>
                    <a:p>
                      <a:pPr marL="0" lvl="0" indent="0" algn="ctr" rtl="0">
                        <a:spcBef>
                          <a:spcPts val="0"/>
                        </a:spcBef>
                        <a:spcAft>
                          <a:spcPts val="0"/>
                        </a:spcAft>
                        <a:buNone/>
                      </a:pPr>
                      <a:r>
                        <a:rPr lang="en" sz="1000" b="1">
                          <a:latin typeface="Calibri"/>
                          <a:ea typeface="Calibri"/>
                          <a:cs typeface="Calibri"/>
                          <a:sym typeface="Calibri"/>
                        </a:rPr>
                        <a:t>Loiter</a:t>
                      </a:r>
                      <a:endParaRPr sz="10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900">
                          <a:latin typeface="Calibri"/>
                          <a:ea typeface="Calibri"/>
                          <a:cs typeface="Calibri"/>
                          <a:sym typeface="Calibri"/>
                        </a:rPr>
                        <a:t>Demonstrate 30 minutes of powered flight at 500’ AGL </a:t>
                      </a:r>
                      <a:endParaRPr sz="900">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1000">
                          <a:latin typeface="Calibri"/>
                          <a:ea typeface="Calibri"/>
                          <a:cs typeface="Calibri"/>
                          <a:sym typeface="Calibri"/>
                        </a:rPr>
                        <a:t>30 min</a:t>
                      </a:r>
                      <a:endParaRPr sz="1000">
                        <a:latin typeface="Calibri"/>
                        <a:ea typeface="Calibri"/>
                        <a:cs typeface="Calibri"/>
                        <a:sym typeface="Calibri"/>
                      </a:endParaRPr>
                    </a:p>
                  </a:txBody>
                  <a:tcPr marL="91425" marR="91425" marT="91425" marB="91425" anchor="ctr"/>
                </a:tc>
                <a:tc>
                  <a:txBody>
                    <a:bodyPr/>
                    <a:lstStyle/>
                    <a:p>
                      <a:pPr marL="0" lvl="0" indent="0" algn="l" rtl="0">
                        <a:spcBef>
                          <a:spcPts val="0"/>
                        </a:spcBef>
                        <a:spcAft>
                          <a:spcPts val="0"/>
                        </a:spcAft>
                        <a:buNone/>
                      </a:pPr>
                      <a:r>
                        <a:rPr lang="en" sz="900">
                          <a:latin typeface="Calibri"/>
                          <a:ea typeface="Calibri"/>
                          <a:cs typeface="Calibri"/>
                          <a:sym typeface="Calibri"/>
                        </a:rPr>
                        <a:t>1. 30 minute flight         2. Orbit about a static ground location.</a:t>
                      </a:r>
                      <a:endParaRPr sz="9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3"/>
                  </a:ext>
                </a:extLst>
              </a:tr>
              <a:tr h="501250">
                <a:tc>
                  <a:txBody>
                    <a:bodyPr/>
                    <a:lstStyle/>
                    <a:p>
                      <a:pPr marL="0" lvl="0" indent="0" algn="ctr" rtl="0">
                        <a:spcBef>
                          <a:spcPts val="0"/>
                        </a:spcBef>
                        <a:spcAft>
                          <a:spcPts val="0"/>
                        </a:spcAft>
                        <a:buNone/>
                      </a:pPr>
                      <a:r>
                        <a:rPr lang="en" sz="1000" b="1">
                          <a:latin typeface="Calibri"/>
                          <a:ea typeface="Calibri"/>
                          <a:cs typeface="Calibri"/>
                          <a:sym typeface="Calibri"/>
                        </a:rPr>
                        <a:t>Max Climb / Max Endurance</a:t>
                      </a:r>
                      <a:endParaRPr sz="10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900">
                          <a:latin typeface="Calibri"/>
                          <a:ea typeface="Calibri"/>
                          <a:cs typeface="Calibri"/>
                          <a:sym typeface="Calibri"/>
                        </a:rPr>
                        <a:t>Demonstrate climb to 10,000 ft MSL and sustained flight</a:t>
                      </a:r>
                      <a:endParaRPr sz="900">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 sz="1000">
                          <a:latin typeface="Calibri"/>
                          <a:ea typeface="Calibri"/>
                          <a:cs typeface="Calibri"/>
                          <a:sym typeface="Calibri"/>
                        </a:rPr>
                        <a:t>+3.5 Hours</a:t>
                      </a:r>
                      <a:endParaRPr sz="1000">
                        <a:latin typeface="Calibri"/>
                        <a:ea typeface="Calibri"/>
                        <a:cs typeface="Calibri"/>
                        <a:sym typeface="Calibri"/>
                      </a:endParaRPr>
                    </a:p>
                  </a:txBody>
                  <a:tcPr marL="91425" marR="91425" marT="91425" marB="91425" anchor="ctr"/>
                </a:tc>
                <a:tc>
                  <a:txBody>
                    <a:bodyPr/>
                    <a:lstStyle/>
                    <a:p>
                      <a:pPr marL="0" lvl="0" indent="0" algn="l" rtl="0">
                        <a:spcBef>
                          <a:spcPts val="0"/>
                        </a:spcBef>
                        <a:spcAft>
                          <a:spcPts val="0"/>
                        </a:spcAft>
                        <a:buNone/>
                      </a:pPr>
                      <a:r>
                        <a:rPr lang="en" sz="900">
                          <a:latin typeface="Calibri"/>
                          <a:ea typeface="Calibri"/>
                          <a:cs typeface="Calibri"/>
                          <a:sym typeface="Calibri"/>
                        </a:rPr>
                        <a:t>1. Aircraft reaches 10,000 ft MSL</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2. Aircraft maintains orbit for &gt;3.5 hours</a:t>
                      </a:r>
                      <a:endParaRPr sz="9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4"/>
                  </a:ext>
                </a:extLst>
              </a:tr>
            </a:tbl>
          </a:graphicData>
        </a:graphic>
      </p:graphicFrame>
      <p:sp>
        <p:nvSpPr>
          <p:cNvPr id="1177" name="Google Shape;1177;p77"/>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178" name="Google Shape;1178;p77"/>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179" name="Google Shape;1179;p77"/>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180" name="Google Shape;1180;p77"/>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181" name="Google Shape;1181;p77"/>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182" name="Google Shape;1182;p77"/>
          <p:cNvSpPr/>
          <p:nvPr/>
        </p:nvSpPr>
        <p:spPr>
          <a:xfrm>
            <a:off x="71763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183" name="Google Shape;1183;p77"/>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78"/>
          <p:cNvSpPr txBox="1"/>
          <p:nvPr/>
        </p:nvSpPr>
        <p:spPr>
          <a:xfrm>
            <a:off x="3620961" y="2777065"/>
            <a:ext cx="79962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dk1"/>
                </a:solidFill>
                <a:latin typeface="Century Gothic"/>
                <a:ea typeface="Century Gothic"/>
                <a:cs typeface="Century Gothic"/>
                <a:sym typeface="Century Gothic"/>
              </a:rPr>
              <a:t>Project Planning</a:t>
            </a:r>
            <a:endParaRPr sz="2000">
              <a:solidFill>
                <a:srgbClr val="FFD966"/>
              </a:solidFill>
            </a:endParaRPr>
          </a:p>
        </p:txBody>
      </p:sp>
      <p:sp>
        <p:nvSpPr>
          <p:cNvPr id="1189" name="Google Shape;1189;p78"/>
          <p:cNvSpPr/>
          <p:nvPr/>
        </p:nvSpPr>
        <p:spPr>
          <a:xfrm>
            <a:off x="899570"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190" name="Google Shape;1190;p78"/>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191" name="Google Shape;1191;p78"/>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54</a:t>
            </a:fld>
            <a:endParaRPr/>
          </a:p>
        </p:txBody>
      </p:sp>
      <p:pic>
        <p:nvPicPr>
          <p:cNvPr id="1192" name="Google Shape;1192;p78"/>
          <p:cNvPicPr preferRelativeResize="0"/>
          <p:nvPr/>
        </p:nvPicPr>
        <p:blipFill>
          <a:blip r:embed="rId3">
            <a:alphaModFix/>
          </a:blip>
          <a:stretch>
            <a:fillRect/>
          </a:stretch>
        </p:blipFill>
        <p:spPr>
          <a:xfrm>
            <a:off x="0" y="-4"/>
            <a:ext cx="3409975" cy="688800"/>
          </a:xfrm>
          <a:prstGeom prst="rect">
            <a:avLst/>
          </a:prstGeom>
          <a:noFill/>
          <a:ln>
            <a:noFill/>
          </a:ln>
        </p:spPr>
      </p:pic>
      <p:sp>
        <p:nvSpPr>
          <p:cNvPr id="1193" name="Google Shape;1193;p78"/>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194" name="Google Shape;1194;p78"/>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195" name="Google Shape;1195;p78"/>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196" name="Google Shape;1196;p78"/>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197" name="Google Shape;1197;p78"/>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198" name="Google Shape;1198;p78"/>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199" name="Google Shape;1199;p78"/>
          <p:cNvSpPr/>
          <p:nvPr/>
        </p:nvSpPr>
        <p:spPr>
          <a:xfrm>
            <a:off x="84840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79"/>
          <p:cNvSpPr txBox="1"/>
          <p:nvPr/>
        </p:nvSpPr>
        <p:spPr>
          <a:xfrm>
            <a:off x="4045186" y="2826265"/>
            <a:ext cx="79962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dk1"/>
                </a:solidFill>
                <a:latin typeface="Century Gothic"/>
                <a:ea typeface="Century Gothic"/>
                <a:cs typeface="Century Gothic"/>
                <a:sym typeface="Century Gothic"/>
              </a:rPr>
              <a:t>Gantt Chart</a:t>
            </a:r>
            <a:endParaRPr sz="2000">
              <a:solidFill>
                <a:srgbClr val="FFD966"/>
              </a:solidFill>
            </a:endParaRPr>
          </a:p>
        </p:txBody>
      </p:sp>
      <p:sp>
        <p:nvSpPr>
          <p:cNvPr id="1205" name="Google Shape;1205;p79"/>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06" name="Google Shape;1206;p79"/>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07" name="Google Shape;1207;p79"/>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55</a:t>
            </a:fld>
            <a:endParaRPr/>
          </a:p>
        </p:txBody>
      </p:sp>
      <p:pic>
        <p:nvPicPr>
          <p:cNvPr id="1208" name="Google Shape;1208;p79"/>
          <p:cNvPicPr preferRelativeResize="0"/>
          <p:nvPr/>
        </p:nvPicPr>
        <p:blipFill>
          <a:blip r:embed="rId3">
            <a:alphaModFix/>
          </a:blip>
          <a:stretch>
            <a:fillRect/>
          </a:stretch>
        </p:blipFill>
        <p:spPr>
          <a:xfrm>
            <a:off x="0" y="-4"/>
            <a:ext cx="3409975" cy="688800"/>
          </a:xfrm>
          <a:prstGeom prst="rect">
            <a:avLst/>
          </a:prstGeom>
          <a:noFill/>
          <a:ln>
            <a:noFill/>
          </a:ln>
        </p:spPr>
      </p:pic>
      <p:sp>
        <p:nvSpPr>
          <p:cNvPr id="1209" name="Google Shape;1209;p79"/>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210" name="Google Shape;1210;p79"/>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211" name="Google Shape;1211;p79"/>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212" name="Google Shape;1212;p79"/>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213" name="Google Shape;1213;p79"/>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214" name="Google Shape;1214;p79"/>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215" name="Google Shape;1215;p79"/>
          <p:cNvSpPr/>
          <p:nvPr/>
        </p:nvSpPr>
        <p:spPr>
          <a:xfrm>
            <a:off x="84840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p80"/>
          <p:cNvPicPr preferRelativeResize="0"/>
          <p:nvPr/>
        </p:nvPicPr>
        <p:blipFill>
          <a:blip r:embed="rId3">
            <a:alphaModFix/>
          </a:blip>
          <a:stretch>
            <a:fillRect/>
          </a:stretch>
        </p:blipFill>
        <p:spPr>
          <a:xfrm>
            <a:off x="1247163" y="0"/>
            <a:ext cx="8021278" cy="5143500"/>
          </a:xfrm>
          <a:prstGeom prst="rect">
            <a:avLst/>
          </a:prstGeom>
          <a:noFill/>
          <a:ln>
            <a:noFill/>
          </a:ln>
        </p:spPr>
      </p:pic>
      <p:sp>
        <p:nvSpPr>
          <p:cNvPr id="1221" name="Google Shape;1221;p80"/>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56</a:t>
            </a:fld>
            <a:endParaRPr/>
          </a:p>
        </p:txBody>
      </p:sp>
      <p:cxnSp>
        <p:nvCxnSpPr>
          <p:cNvPr id="1222" name="Google Shape;1222;p80"/>
          <p:cNvCxnSpPr/>
          <p:nvPr/>
        </p:nvCxnSpPr>
        <p:spPr>
          <a:xfrm>
            <a:off x="6604225" y="1650150"/>
            <a:ext cx="1570500" cy="1940700"/>
          </a:xfrm>
          <a:prstGeom prst="straightConnector1">
            <a:avLst/>
          </a:prstGeom>
          <a:noFill/>
          <a:ln w="28575" cap="flat" cmpd="sng">
            <a:solidFill>
              <a:srgbClr val="FF0000"/>
            </a:solidFill>
            <a:prstDash val="solid"/>
            <a:round/>
            <a:headEnd type="none" w="med" len="med"/>
            <a:tailEnd type="triangle" w="med" len="med"/>
          </a:ln>
        </p:spPr>
      </p:cxnSp>
      <p:sp>
        <p:nvSpPr>
          <p:cNvPr id="1223" name="Google Shape;1223;p80"/>
          <p:cNvSpPr txBox="1"/>
          <p:nvPr/>
        </p:nvSpPr>
        <p:spPr>
          <a:xfrm>
            <a:off x="7344925" y="2023100"/>
            <a:ext cx="14127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Critical Path</a:t>
            </a:r>
            <a:endParaRPr b="1">
              <a:solidFill>
                <a:srgbClr val="FF0000"/>
              </a:solidFill>
              <a:latin typeface="Calibri"/>
              <a:ea typeface="Calibri"/>
              <a:cs typeface="Calibri"/>
              <a:sym typeface="Calibri"/>
            </a:endParaRPr>
          </a:p>
        </p:txBody>
      </p:sp>
      <p:cxnSp>
        <p:nvCxnSpPr>
          <p:cNvPr id="1224" name="Google Shape;1224;p80"/>
          <p:cNvCxnSpPr/>
          <p:nvPr/>
        </p:nvCxnSpPr>
        <p:spPr>
          <a:xfrm rot="10800000" flipH="1">
            <a:off x="4780025" y="2798150"/>
            <a:ext cx="713100" cy="1014900"/>
          </a:xfrm>
          <a:prstGeom prst="straightConnector1">
            <a:avLst/>
          </a:prstGeom>
          <a:noFill/>
          <a:ln w="9525" cap="flat" cmpd="sng">
            <a:solidFill>
              <a:schemeClr val="accent2"/>
            </a:solidFill>
            <a:prstDash val="solid"/>
            <a:round/>
            <a:headEnd type="none" w="med" len="med"/>
            <a:tailEnd type="triangle" w="med" len="med"/>
          </a:ln>
        </p:spPr>
      </p:cxnSp>
      <p:cxnSp>
        <p:nvCxnSpPr>
          <p:cNvPr id="1225" name="Google Shape;1225;p80"/>
          <p:cNvCxnSpPr/>
          <p:nvPr/>
        </p:nvCxnSpPr>
        <p:spPr>
          <a:xfrm>
            <a:off x="4780025" y="3813050"/>
            <a:ext cx="1235400" cy="220800"/>
          </a:xfrm>
          <a:prstGeom prst="straightConnector1">
            <a:avLst/>
          </a:prstGeom>
          <a:noFill/>
          <a:ln w="9525" cap="flat" cmpd="sng">
            <a:solidFill>
              <a:schemeClr val="accent2"/>
            </a:solidFill>
            <a:prstDash val="solid"/>
            <a:round/>
            <a:headEnd type="none" w="med" len="med"/>
            <a:tailEnd type="triangle" w="med" len="med"/>
          </a:ln>
        </p:spPr>
      </p:cxnSp>
      <p:cxnSp>
        <p:nvCxnSpPr>
          <p:cNvPr id="1226" name="Google Shape;1226;p80"/>
          <p:cNvCxnSpPr/>
          <p:nvPr/>
        </p:nvCxnSpPr>
        <p:spPr>
          <a:xfrm>
            <a:off x="4780025" y="3813050"/>
            <a:ext cx="2283600" cy="837300"/>
          </a:xfrm>
          <a:prstGeom prst="straightConnector1">
            <a:avLst/>
          </a:prstGeom>
          <a:noFill/>
          <a:ln w="9525" cap="flat" cmpd="sng">
            <a:solidFill>
              <a:schemeClr val="accent2"/>
            </a:solidFill>
            <a:prstDash val="solid"/>
            <a:round/>
            <a:headEnd type="none" w="med" len="med"/>
            <a:tailEnd type="triangle" w="med" len="med"/>
          </a:ln>
        </p:spPr>
      </p:cxnSp>
      <p:sp>
        <p:nvSpPr>
          <p:cNvPr id="1227" name="Google Shape;1227;p80"/>
          <p:cNvSpPr txBox="1"/>
          <p:nvPr/>
        </p:nvSpPr>
        <p:spPr>
          <a:xfrm>
            <a:off x="4003325" y="3538725"/>
            <a:ext cx="776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Calibri"/>
                <a:ea typeface="Calibri"/>
                <a:cs typeface="Calibri"/>
                <a:sym typeface="Calibri"/>
              </a:rPr>
              <a:t>Keys to Success</a:t>
            </a:r>
            <a:endParaRPr b="1">
              <a:latin typeface="Calibri"/>
              <a:ea typeface="Calibri"/>
              <a:cs typeface="Calibri"/>
              <a:sym typeface="Calibri"/>
            </a:endParaRPr>
          </a:p>
        </p:txBody>
      </p:sp>
      <p:cxnSp>
        <p:nvCxnSpPr>
          <p:cNvPr id="1228" name="Google Shape;1228;p80"/>
          <p:cNvCxnSpPr/>
          <p:nvPr/>
        </p:nvCxnSpPr>
        <p:spPr>
          <a:xfrm rot="10800000" flipH="1">
            <a:off x="4780025" y="2599250"/>
            <a:ext cx="562500" cy="1213800"/>
          </a:xfrm>
          <a:prstGeom prst="straightConnector1">
            <a:avLst/>
          </a:prstGeom>
          <a:noFill/>
          <a:ln w="9525" cap="flat" cmpd="sng">
            <a:solidFill>
              <a:schemeClr val="accent2"/>
            </a:solidFill>
            <a:prstDash val="solid"/>
            <a:round/>
            <a:headEnd type="none" w="med" len="med"/>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8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Cost Plan - Budget</a:t>
            </a:r>
            <a:endParaRPr sz="2300" b="1">
              <a:solidFill>
                <a:schemeClr val="dk1"/>
              </a:solidFill>
              <a:latin typeface="Century Gothic"/>
              <a:ea typeface="Century Gothic"/>
              <a:cs typeface="Century Gothic"/>
              <a:sym typeface="Century Gothic"/>
            </a:endParaRPr>
          </a:p>
        </p:txBody>
      </p:sp>
      <p:pic>
        <p:nvPicPr>
          <p:cNvPr id="1234" name="Google Shape;1234;p8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235" name="Google Shape;1235;p81"/>
          <p:cNvSpPr txBox="1"/>
          <p:nvPr/>
        </p:nvSpPr>
        <p:spPr>
          <a:xfrm>
            <a:off x="581150" y="672650"/>
            <a:ext cx="9615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1236" name="Google Shape;1236;p8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37" name="Google Shape;1237;p8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1238" name="Google Shape;1238;p81"/>
          <p:cNvSpPr txBox="1"/>
          <p:nvPr/>
        </p:nvSpPr>
        <p:spPr>
          <a:xfrm>
            <a:off x="8066000" y="850525"/>
            <a:ext cx="21573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4"/>
                </a:solidFill>
                <a:latin typeface="Century Gothic"/>
                <a:ea typeface="Century Gothic"/>
                <a:cs typeface="Century Gothic"/>
                <a:sym typeface="Century Gothic"/>
              </a:rPr>
              <a:t>       Vehicle Cost</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457200" algn="l" rtl="0">
              <a:spcBef>
                <a:spcPts val="0"/>
              </a:spcBef>
              <a:spcAft>
                <a:spcPts val="0"/>
              </a:spcAft>
              <a:buNone/>
            </a:pPr>
            <a:r>
              <a:rPr lang="en">
                <a:latin typeface="Century Gothic"/>
                <a:ea typeface="Century Gothic"/>
                <a:cs typeface="Century Gothic"/>
                <a:sym typeface="Century Gothic"/>
              </a:rPr>
              <a:t>(with Margin)</a:t>
            </a:r>
            <a:endParaRPr>
              <a:latin typeface="Century Gothic"/>
              <a:ea typeface="Century Gothic"/>
              <a:cs typeface="Century Gothic"/>
              <a:sym typeface="Century Gothic"/>
            </a:endParaRPr>
          </a:p>
          <a:p>
            <a:pPr marL="457200" lvl="0" indent="0" algn="l" rtl="0">
              <a:spcBef>
                <a:spcPts val="0"/>
              </a:spcBef>
              <a:spcAft>
                <a:spcPts val="0"/>
              </a:spcAft>
              <a:buNone/>
            </a:pPr>
            <a:r>
              <a:rPr lang="en">
                <a:latin typeface="Century Gothic"/>
                <a:ea typeface="Century Gothic"/>
                <a:cs typeface="Century Gothic"/>
                <a:sym typeface="Century Gothic"/>
              </a:rPr>
              <a:t>    </a:t>
            </a:r>
            <a:r>
              <a:rPr lang="en" b="1">
                <a:latin typeface="Century Gothic"/>
                <a:ea typeface="Century Gothic"/>
                <a:cs typeface="Century Gothic"/>
                <a:sym typeface="Century Gothic"/>
              </a:rPr>
              <a:t>$2,685.21</a:t>
            </a:r>
            <a:endParaRPr b="1">
              <a:latin typeface="Century Gothic"/>
              <a:ea typeface="Century Gothic"/>
              <a:cs typeface="Century Gothic"/>
              <a:sym typeface="Century Gothic"/>
            </a:endParaRPr>
          </a:p>
          <a:p>
            <a:pPr marL="457200" lvl="0" indent="0" algn="l" rtl="0">
              <a:spcBef>
                <a:spcPts val="0"/>
              </a:spcBef>
              <a:spcAft>
                <a:spcPts val="0"/>
              </a:spcAft>
              <a:buNone/>
            </a:pPr>
            <a:endParaRPr b="1">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Electronics salvage means potential for 2-3 vehicle builds within $5,000 budget</a:t>
            </a:r>
            <a:endParaRPr>
              <a:latin typeface="Century Gothic"/>
              <a:ea typeface="Century Gothic"/>
              <a:cs typeface="Century Gothic"/>
              <a:sym typeface="Century Gothic"/>
            </a:endParaRPr>
          </a:p>
        </p:txBody>
      </p:sp>
      <p:sp>
        <p:nvSpPr>
          <p:cNvPr id="1239" name="Google Shape;1239;p81"/>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1240" name="Google Shape;1240;p81"/>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1241" name="Google Shape;1241;p81"/>
          <p:cNvSpPr/>
          <p:nvPr/>
        </p:nvSpPr>
        <p:spPr>
          <a:xfrm>
            <a:off x="19455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1242" name="Google Shape;1242;p81"/>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1243" name="Google Shape;1243;p81"/>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1244" name="Google Shape;1244;p81"/>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1245" name="Google Shape;1245;p81"/>
          <p:cNvSpPr/>
          <p:nvPr/>
        </p:nvSpPr>
        <p:spPr>
          <a:xfrm>
            <a:off x="84840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pic>
        <p:nvPicPr>
          <p:cNvPr id="1246" name="Google Shape;1246;p81"/>
          <p:cNvPicPr preferRelativeResize="0"/>
          <p:nvPr/>
        </p:nvPicPr>
        <p:blipFill rotWithShape="1">
          <a:blip r:embed="rId4">
            <a:alphaModFix/>
          </a:blip>
          <a:srcRect l="1354" t="22627" r="22973" b="19575"/>
          <a:stretch/>
        </p:blipFill>
        <p:spPr>
          <a:xfrm>
            <a:off x="181950" y="903075"/>
            <a:ext cx="7767749" cy="33373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82"/>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Future Testing - Phase 1</a:t>
            </a:r>
            <a:endParaRPr sz="2300" b="1">
              <a:solidFill>
                <a:schemeClr val="dk1"/>
              </a:solidFill>
              <a:latin typeface="Century Gothic"/>
              <a:ea typeface="Century Gothic"/>
              <a:cs typeface="Century Gothic"/>
              <a:sym typeface="Century Gothic"/>
            </a:endParaRPr>
          </a:p>
        </p:txBody>
      </p:sp>
      <p:pic>
        <p:nvPicPr>
          <p:cNvPr id="1252" name="Google Shape;1252;p8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253" name="Google Shape;1253;p8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54" name="Google Shape;1254;p82"/>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58</a:t>
            </a:fld>
            <a:endParaRPr/>
          </a:p>
        </p:txBody>
      </p:sp>
      <p:graphicFrame>
        <p:nvGraphicFramePr>
          <p:cNvPr id="1255" name="Google Shape;1255;p82"/>
          <p:cNvGraphicFramePr/>
          <p:nvPr/>
        </p:nvGraphicFramePr>
        <p:xfrm>
          <a:off x="231200" y="941138"/>
          <a:ext cx="10053175" cy="3261210"/>
        </p:xfrm>
        <a:graphic>
          <a:graphicData uri="http://schemas.openxmlformats.org/drawingml/2006/table">
            <a:tbl>
              <a:tblPr>
                <a:noFill/>
                <a:tableStyleId>{F11F7B37-8746-44A8-BB93-F1712CF56D35}</a:tableStyleId>
              </a:tblPr>
              <a:tblGrid>
                <a:gridCol w="1203650">
                  <a:extLst>
                    <a:ext uri="{9D8B030D-6E8A-4147-A177-3AD203B41FA5}">
                      <a16:colId xmlns:a16="http://schemas.microsoft.com/office/drawing/2014/main" val="20000"/>
                    </a:ext>
                  </a:extLst>
                </a:gridCol>
                <a:gridCol w="816275">
                  <a:extLst>
                    <a:ext uri="{9D8B030D-6E8A-4147-A177-3AD203B41FA5}">
                      <a16:colId xmlns:a16="http://schemas.microsoft.com/office/drawing/2014/main" val="20001"/>
                    </a:ext>
                  </a:extLst>
                </a:gridCol>
                <a:gridCol w="2448450">
                  <a:extLst>
                    <a:ext uri="{9D8B030D-6E8A-4147-A177-3AD203B41FA5}">
                      <a16:colId xmlns:a16="http://schemas.microsoft.com/office/drawing/2014/main" val="20002"/>
                    </a:ext>
                  </a:extLst>
                </a:gridCol>
                <a:gridCol w="806125">
                  <a:extLst>
                    <a:ext uri="{9D8B030D-6E8A-4147-A177-3AD203B41FA5}">
                      <a16:colId xmlns:a16="http://schemas.microsoft.com/office/drawing/2014/main" val="20003"/>
                    </a:ext>
                  </a:extLst>
                </a:gridCol>
                <a:gridCol w="1333125">
                  <a:extLst>
                    <a:ext uri="{9D8B030D-6E8A-4147-A177-3AD203B41FA5}">
                      <a16:colId xmlns:a16="http://schemas.microsoft.com/office/drawing/2014/main" val="20004"/>
                    </a:ext>
                  </a:extLst>
                </a:gridCol>
                <a:gridCol w="1722775">
                  <a:extLst>
                    <a:ext uri="{9D8B030D-6E8A-4147-A177-3AD203B41FA5}">
                      <a16:colId xmlns:a16="http://schemas.microsoft.com/office/drawing/2014/main" val="20005"/>
                    </a:ext>
                  </a:extLst>
                </a:gridCol>
                <a:gridCol w="1722775">
                  <a:extLst>
                    <a:ext uri="{9D8B030D-6E8A-4147-A177-3AD203B41FA5}">
                      <a16:colId xmlns:a16="http://schemas.microsoft.com/office/drawing/2014/main" val="20006"/>
                    </a:ext>
                  </a:extLst>
                </a:gridCol>
              </a:tblGrid>
              <a:tr h="333225">
                <a:tc gridSpan="7">
                  <a:txBody>
                    <a:bodyPr/>
                    <a:lstStyle/>
                    <a:p>
                      <a:pPr marL="0" lvl="0" indent="0" algn="ctr" rtl="0">
                        <a:spcBef>
                          <a:spcPts val="0"/>
                        </a:spcBef>
                        <a:spcAft>
                          <a:spcPts val="0"/>
                        </a:spcAft>
                        <a:buNone/>
                      </a:pPr>
                      <a:r>
                        <a:rPr lang="en" b="1">
                          <a:latin typeface="Century Gothic"/>
                          <a:ea typeface="Century Gothic"/>
                          <a:cs typeface="Century Gothic"/>
                          <a:sym typeface="Century Gothic"/>
                        </a:rPr>
                        <a:t>Phase 1 - Pre Construction Further Testing/ Simulation</a:t>
                      </a:r>
                      <a:endParaRPr b="1">
                        <a:latin typeface="Century Gothic"/>
                        <a:ea typeface="Century Gothic"/>
                        <a:cs typeface="Century Gothic"/>
                        <a:sym typeface="Century Gothic"/>
                      </a:endParaRPr>
                    </a:p>
                  </a:txBody>
                  <a:tcPr marL="91425" marR="91425" marT="91425" marB="91425" anchor="ctr">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Subsystem</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Goals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Dates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Testing Location</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Equipment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Safety</a:t>
                      </a:r>
                      <a:endParaRPr sz="1300" b="1">
                        <a:latin typeface="Century Gothic"/>
                        <a:ea typeface="Century Gothic"/>
                        <a:cs typeface="Century Gothic"/>
                        <a:sym typeface="Century Gothic"/>
                      </a:endParaRPr>
                    </a:p>
                  </a:txBody>
                  <a:tcPr marL="91425" marR="91425" marT="91425" marB="91425" anchor="ctr">
                    <a:solidFill>
                      <a:srgbClr val="B7B7B7"/>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Propulsion</a:t>
                      </a:r>
                      <a:endParaRPr sz="1100" b="1">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Thrust Testing on Static Test Stand</a:t>
                      </a:r>
                      <a:endParaRPr sz="10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a:t>
                      </a:r>
                      <a:r>
                        <a:rPr lang="en" sz="1000">
                          <a:latin typeface="Century Gothic"/>
                          <a:ea typeface="Century Gothic"/>
                          <a:cs typeface="Century Gothic"/>
                          <a:sym typeface="Century Gothic"/>
                        </a:rPr>
                        <a:t> Choose motor and Prop combo</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Determine 4S Battery Viability</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Determine motor thrust across flight envelope</a:t>
                      </a:r>
                      <a:endParaRPr sz="10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11/29/21 - 12/10/21</a:t>
                      </a:r>
                      <a:endParaRPr sz="10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Aerospace Building - Garage</a:t>
                      </a:r>
                      <a:endParaRPr sz="10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Static Test Stand</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Motors (E-Flite, Scorpion)</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Propellers (15x8 → 18x8)</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Spektrum Avionics Equipment</a:t>
                      </a:r>
                      <a:endParaRPr sz="10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Eye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Ear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Protective Barriers</a:t>
                      </a:r>
                      <a:endParaRPr sz="10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Aerodynamics</a:t>
                      </a:r>
                      <a:endParaRPr sz="1100" b="1">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3D CFD/Wind Tunnel</a:t>
                      </a:r>
                      <a:endParaRPr sz="100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entury Gothic"/>
                          <a:ea typeface="Century Gothic"/>
                          <a:cs typeface="Century Gothic"/>
                          <a:sym typeface="Century Gothic"/>
                        </a:rPr>
                        <a:t>·</a:t>
                      </a:r>
                      <a:r>
                        <a:rPr lang="en" sz="1000">
                          <a:solidFill>
                            <a:schemeClr val="dk1"/>
                          </a:solidFill>
                          <a:latin typeface="Century Gothic"/>
                          <a:ea typeface="Century Gothic"/>
                          <a:cs typeface="Century Gothic"/>
                          <a:sym typeface="Century Gothic"/>
                        </a:rPr>
                        <a:t> Analyze 3D wing Lift and Drag</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200" b="1">
                          <a:solidFill>
                            <a:schemeClr val="dk1"/>
                          </a:solidFill>
                          <a:latin typeface="Century Gothic"/>
                          <a:ea typeface="Century Gothic"/>
                          <a:cs typeface="Century Gothic"/>
                          <a:sym typeface="Century Gothic"/>
                        </a:rPr>
                        <a:t>· </a:t>
                      </a:r>
                      <a:r>
                        <a:rPr lang="en" sz="1000">
                          <a:solidFill>
                            <a:schemeClr val="dk1"/>
                          </a:solidFill>
                          <a:latin typeface="Century Gothic"/>
                          <a:ea typeface="Century Gothic"/>
                          <a:cs typeface="Century Gothic"/>
                          <a:sym typeface="Century Gothic"/>
                        </a:rPr>
                        <a:t>Determine overall A/C drag coefficient</a:t>
                      </a:r>
                      <a:endParaRPr sz="1200" b="1">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11/29/21 - 12/10/21</a:t>
                      </a:r>
                      <a:endParaRPr sz="100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Aerospace Building - </a:t>
                      </a:r>
                      <a:endParaRPr sz="100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Pilot Wind Tunnel</a:t>
                      </a:r>
                      <a:endParaRPr sz="100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Eye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Ear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000">
                        <a:latin typeface="Century Gothic"/>
                        <a:ea typeface="Century Gothic"/>
                        <a:cs typeface="Century Gothic"/>
                        <a:sym typeface="Century Gothic"/>
                      </a:endParaRPr>
                    </a:p>
                  </a:txBody>
                  <a:tcPr marL="91425" marR="91425" marT="91425" marB="91425" anchor="ctr">
                    <a:solidFill>
                      <a:schemeClr val="lt2"/>
                    </a:solidFill>
                  </a:tcPr>
                </a:tc>
                <a:extLst>
                  <a:ext uri="{0D108BD9-81ED-4DB2-BD59-A6C34878D82A}">
                    <a16:rowId xmlns:a16="http://schemas.microsoft.com/office/drawing/2014/main" val="10003"/>
                  </a:ext>
                </a:extLst>
              </a:tr>
              <a:tr h="288075">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Structures</a:t>
                      </a:r>
                      <a:endParaRPr sz="1100" b="1">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Load Testing</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Determine Wing Material</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Optimize Structural Reinforcements</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11/29/21 - 12/10/21</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ITLL / Aerospace Building</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Printed Airframe Samples</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Wing Material Samples</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Eye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Ear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000">
                        <a:latin typeface="Century Gothic"/>
                        <a:ea typeface="Century Gothic"/>
                        <a:cs typeface="Century Gothic"/>
                        <a:sym typeface="Century Gothic"/>
                      </a:endParaRPr>
                    </a:p>
                  </a:txBody>
                  <a:tcPr marL="91425" marR="91425" marT="91425" marB="91425" anchor="ctr">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83"/>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Future Testing - Phase 2</a:t>
            </a:r>
            <a:endParaRPr sz="2300" b="1">
              <a:solidFill>
                <a:schemeClr val="dk1"/>
              </a:solidFill>
              <a:latin typeface="Century Gothic"/>
              <a:ea typeface="Century Gothic"/>
              <a:cs typeface="Century Gothic"/>
              <a:sym typeface="Century Gothic"/>
            </a:endParaRPr>
          </a:p>
        </p:txBody>
      </p:sp>
      <p:pic>
        <p:nvPicPr>
          <p:cNvPr id="1261" name="Google Shape;1261;p83"/>
          <p:cNvPicPr preferRelativeResize="0"/>
          <p:nvPr/>
        </p:nvPicPr>
        <p:blipFill rotWithShape="1">
          <a:blip r:embed="rId3">
            <a:alphaModFix/>
          </a:blip>
          <a:srcRect l="25242" t="-8147" r="36533" b="42655"/>
          <a:stretch/>
        </p:blipFill>
        <p:spPr>
          <a:xfrm>
            <a:off x="-59392" y="-1650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262" name="Google Shape;1262;p83"/>
          <p:cNvSpPr/>
          <p:nvPr/>
        </p:nvSpPr>
        <p:spPr>
          <a:xfrm rot="10800000">
            <a:off x="0" y="548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63" name="Google Shape;1263;p83"/>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59</a:t>
            </a:fld>
            <a:endParaRPr/>
          </a:p>
        </p:txBody>
      </p:sp>
      <p:graphicFrame>
        <p:nvGraphicFramePr>
          <p:cNvPr id="1264" name="Google Shape;1264;p83"/>
          <p:cNvGraphicFramePr/>
          <p:nvPr/>
        </p:nvGraphicFramePr>
        <p:xfrm>
          <a:off x="290725" y="809988"/>
          <a:ext cx="9934125" cy="3726385"/>
        </p:xfrm>
        <a:graphic>
          <a:graphicData uri="http://schemas.openxmlformats.org/drawingml/2006/table">
            <a:tbl>
              <a:tblPr>
                <a:noFill/>
                <a:tableStyleId>{F11F7B37-8746-44A8-BB93-F1712CF56D35}</a:tableStyleId>
              </a:tblPr>
              <a:tblGrid>
                <a:gridCol w="1221550">
                  <a:extLst>
                    <a:ext uri="{9D8B030D-6E8A-4147-A177-3AD203B41FA5}">
                      <a16:colId xmlns:a16="http://schemas.microsoft.com/office/drawing/2014/main" val="20000"/>
                    </a:ext>
                  </a:extLst>
                </a:gridCol>
                <a:gridCol w="1018950">
                  <a:extLst>
                    <a:ext uri="{9D8B030D-6E8A-4147-A177-3AD203B41FA5}">
                      <a16:colId xmlns:a16="http://schemas.microsoft.com/office/drawing/2014/main" val="20001"/>
                    </a:ext>
                  </a:extLst>
                </a:gridCol>
                <a:gridCol w="2216500">
                  <a:extLst>
                    <a:ext uri="{9D8B030D-6E8A-4147-A177-3AD203B41FA5}">
                      <a16:colId xmlns:a16="http://schemas.microsoft.com/office/drawing/2014/main" val="20002"/>
                    </a:ext>
                  </a:extLst>
                </a:gridCol>
                <a:gridCol w="809300">
                  <a:extLst>
                    <a:ext uri="{9D8B030D-6E8A-4147-A177-3AD203B41FA5}">
                      <a16:colId xmlns:a16="http://schemas.microsoft.com/office/drawing/2014/main" val="20003"/>
                    </a:ext>
                  </a:extLst>
                </a:gridCol>
                <a:gridCol w="1314350">
                  <a:extLst>
                    <a:ext uri="{9D8B030D-6E8A-4147-A177-3AD203B41FA5}">
                      <a16:colId xmlns:a16="http://schemas.microsoft.com/office/drawing/2014/main" val="20004"/>
                    </a:ext>
                  </a:extLst>
                </a:gridCol>
                <a:gridCol w="2012650">
                  <a:extLst>
                    <a:ext uri="{9D8B030D-6E8A-4147-A177-3AD203B41FA5}">
                      <a16:colId xmlns:a16="http://schemas.microsoft.com/office/drawing/2014/main" val="20005"/>
                    </a:ext>
                  </a:extLst>
                </a:gridCol>
                <a:gridCol w="1340825">
                  <a:extLst>
                    <a:ext uri="{9D8B030D-6E8A-4147-A177-3AD203B41FA5}">
                      <a16:colId xmlns:a16="http://schemas.microsoft.com/office/drawing/2014/main" val="20006"/>
                    </a:ext>
                  </a:extLst>
                </a:gridCol>
              </a:tblGrid>
              <a:tr h="384975">
                <a:tc gridSpan="7">
                  <a:txBody>
                    <a:bodyPr/>
                    <a:lstStyle/>
                    <a:p>
                      <a:pPr marL="0" lvl="0" indent="0" algn="ctr" rtl="0">
                        <a:spcBef>
                          <a:spcPts val="0"/>
                        </a:spcBef>
                        <a:spcAft>
                          <a:spcPts val="0"/>
                        </a:spcAft>
                        <a:buNone/>
                      </a:pPr>
                      <a:r>
                        <a:rPr lang="en" b="1">
                          <a:latin typeface="Century Gothic"/>
                          <a:ea typeface="Century Gothic"/>
                          <a:cs typeface="Century Gothic"/>
                          <a:sym typeface="Century Gothic"/>
                        </a:rPr>
                        <a:t>Phase 2 - Large Scale Testing After Assembly</a:t>
                      </a:r>
                      <a:endParaRPr b="1">
                        <a:latin typeface="Century Gothic"/>
                        <a:ea typeface="Century Gothic"/>
                        <a:cs typeface="Century Gothic"/>
                        <a:sym typeface="Century Gothic"/>
                      </a:endParaRPr>
                    </a:p>
                  </a:txBody>
                  <a:tcPr marL="91425" marR="91425" marT="91425" marB="91425" anchor="ctr">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535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Subsystem</a:t>
                      </a:r>
                      <a:endParaRPr sz="12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Test</a:t>
                      </a:r>
                      <a:endParaRPr sz="12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Goals</a:t>
                      </a:r>
                      <a:endParaRPr sz="12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Dates</a:t>
                      </a:r>
                      <a:endParaRPr sz="12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Location</a:t>
                      </a:r>
                      <a:endParaRPr sz="12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Equipment</a:t>
                      </a:r>
                      <a:endParaRPr sz="12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Safety</a:t>
                      </a:r>
                      <a:endParaRPr sz="1200" b="1">
                        <a:latin typeface="Century Gothic"/>
                        <a:ea typeface="Century Gothic"/>
                        <a:cs typeface="Century Gothic"/>
                        <a:sym typeface="Century Gothic"/>
                      </a:endParaRPr>
                    </a:p>
                  </a:txBody>
                  <a:tcPr marL="91425" marR="91425" marT="91425" marB="91425" anchor="ctr">
                    <a:solidFill>
                      <a:srgbClr val="B7B7B7"/>
                    </a:solidFill>
                  </a:tcPr>
                </a:tc>
                <a:extLst>
                  <a:ext uri="{0D108BD9-81ED-4DB2-BD59-A6C34878D82A}">
                    <a16:rowId xmlns:a16="http://schemas.microsoft.com/office/drawing/2014/main" val="10001"/>
                  </a:ext>
                </a:extLst>
              </a:tr>
              <a:tr h="858825">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Propulsion</a:t>
                      </a:r>
                      <a:endParaRPr sz="1100" b="1">
                        <a:latin typeface="Century Gothic"/>
                        <a:ea typeface="Century Gothic"/>
                        <a:cs typeface="Century Gothic"/>
                        <a:sym typeface="Century Gothic"/>
                      </a:endParaRPr>
                    </a:p>
                  </a:txBody>
                  <a:tcPr marL="91425" marR="91425" marT="91425" marB="91425" anchor="ctr">
                    <a:solidFill>
                      <a:srgbClr val="000000">
                        <a:alpha val="0"/>
                      </a:srgbClr>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Thrust Testing on Static Test Stand</a:t>
                      </a:r>
                      <a:endParaRPr sz="1000">
                        <a:latin typeface="Century Gothic"/>
                        <a:ea typeface="Century Gothic"/>
                        <a:cs typeface="Century Gothic"/>
                        <a:sym typeface="Century Gothic"/>
                      </a:endParaRPr>
                    </a:p>
                  </a:txBody>
                  <a:tcPr marL="91425" marR="91425" marT="91425" marB="91425" anchor="ctr">
                    <a:solidFill>
                      <a:srgbClr val="000000">
                        <a:alpha val="0"/>
                      </a:srgbClr>
                    </a:solidFill>
                  </a:tcPr>
                </a:tc>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a:t>
                      </a:r>
                      <a:r>
                        <a:rPr lang="en" sz="1000">
                          <a:latin typeface="Century Gothic"/>
                          <a:ea typeface="Century Gothic"/>
                          <a:cs typeface="Century Gothic"/>
                          <a:sym typeface="Century Gothic"/>
                        </a:rPr>
                        <a:t> Choose motor and Prop combo</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Determine 4S Battery Viability</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Determine flight envelope</a:t>
                      </a:r>
                      <a:endParaRPr sz="1000">
                        <a:latin typeface="Century Gothic"/>
                        <a:ea typeface="Century Gothic"/>
                        <a:cs typeface="Century Gothic"/>
                        <a:sym typeface="Century Gothic"/>
                      </a:endParaRPr>
                    </a:p>
                  </a:txBody>
                  <a:tcPr marL="91425" marR="91425" marT="91425" marB="91425" anchor="ctr">
                    <a:solidFill>
                      <a:srgbClr val="000000">
                        <a:alpha val="0"/>
                      </a:srgbClr>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11/29/21 - 12/10/21</a:t>
                      </a:r>
                      <a:endParaRPr sz="1000">
                        <a:latin typeface="Century Gothic"/>
                        <a:ea typeface="Century Gothic"/>
                        <a:cs typeface="Century Gothic"/>
                        <a:sym typeface="Century Gothic"/>
                      </a:endParaRPr>
                    </a:p>
                  </a:txBody>
                  <a:tcPr marL="91425" marR="91425" marT="91425" marB="91425" anchor="ctr">
                    <a:solidFill>
                      <a:srgbClr val="000000">
                        <a:alpha val="0"/>
                      </a:srgbClr>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Aerospace Building - Test Cell</a:t>
                      </a:r>
                      <a:endParaRPr sz="1000">
                        <a:latin typeface="Century Gothic"/>
                        <a:ea typeface="Century Gothic"/>
                        <a:cs typeface="Century Gothic"/>
                        <a:sym typeface="Century Gothic"/>
                      </a:endParaRPr>
                    </a:p>
                  </a:txBody>
                  <a:tcPr marL="91425" marR="91425" marT="91425" marB="91425" anchor="ctr">
                    <a:solidFill>
                      <a:srgbClr val="000000">
                        <a:alpha val="0"/>
                      </a:srgbClr>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Static Test Stand</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Motors &amp; Props</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Spektrum Avionics Equipment</a:t>
                      </a:r>
                      <a:endParaRPr sz="1000">
                        <a:latin typeface="Century Gothic"/>
                        <a:ea typeface="Century Gothic"/>
                        <a:cs typeface="Century Gothic"/>
                        <a:sym typeface="Century Gothic"/>
                      </a:endParaRPr>
                    </a:p>
                  </a:txBody>
                  <a:tcPr marL="91425" marR="91425" marT="91425" marB="91425" anchor="ctr">
                    <a:solidFill>
                      <a:srgbClr val="000000">
                        <a:alpha val="0"/>
                      </a:srgbClr>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Eye Protection</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Ear Protection</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Protective Barriers</a:t>
                      </a:r>
                      <a:endParaRPr sz="1000">
                        <a:latin typeface="Century Gothic"/>
                        <a:ea typeface="Century Gothic"/>
                        <a:cs typeface="Century Gothic"/>
                        <a:sym typeface="Century Gothic"/>
                      </a:endParaRPr>
                    </a:p>
                  </a:txBody>
                  <a:tcPr marL="91425" marR="91425" marT="91425" marB="91425" anchor="ctr">
                    <a:solidFill>
                      <a:srgbClr val="000000">
                        <a:alpha val="0"/>
                      </a:srgbClr>
                    </a:solidFill>
                  </a:tcPr>
                </a:tc>
                <a:extLst>
                  <a:ext uri="{0D108BD9-81ED-4DB2-BD59-A6C34878D82A}">
                    <a16:rowId xmlns:a16="http://schemas.microsoft.com/office/drawing/2014/main" val="10002"/>
                  </a:ext>
                </a:extLst>
              </a:tr>
              <a:tr h="621900">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Structures</a:t>
                      </a:r>
                      <a:endParaRPr sz="1100" b="1">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Load Testing - Wiffle Test</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200" b="1">
                          <a:solidFill>
                            <a:schemeClr val="dk1"/>
                          </a:solidFill>
                          <a:latin typeface="Century Gothic"/>
                          <a:ea typeface="Century Gothic"/>
                          <a:cs typeface="Century Gothic"/>
                          <a:sym typeface="Century Gothic"/>
                        </a:rPr>
                        <a:t>· </a:t>
                      </a:r>
                      <a:r>
                        <a:rPr lang="en" sz="1000">
                          <a:latin typeface="Century Gothic"/>
                          <a:ea typeface="Century Gothic"/>
                          <a:cs typeface="Century Gothic"/>
                          <a:sym typeface="Century Gothic"/>
                        </a:rPr>
                        <a:t>Analyze final wing structural/material properties</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3/4/22 - 3/9/22</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ITLL / Aerospace Building</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ITLL material testing machines</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Full Scale Composite wing</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solidFill>
                            <a:schemeClr val="dk1"/>
                          </a:solidFill>
                          <a:latin typeface="Century Gothic"/>
                          <a:ea typeface="Century Gothic"/>
                          <a:cs typeface="Century Gothic"/>
                          <a:sym typeface="Century Gothic"/>
                        </a:rPr>
                        <a:t>Eye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Ear Protection</a:t>
                      </a:r>
                      <a:endParaRPr sz="1000">
                        <a:solidFill>
                          <a:schemeClr val="dk1"/>
                        </a:solidFill>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3"/>
                  </a:ext>
                </a:extLst>
              </a:tr>
              <a:tr h="651500">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Structures</a:t>
                      </a:r>
                      <a:endParaRPr sz="1100" b="1">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Landing Simulation</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entury Gothic"/>
                          <a:ea typeface="Century Gothic"/>
                          <a:cs typeface="Century Gothic"/>
                          <a:sym typeface="Century Gothic"/>
                        </a:rPr>
                        <a:t> · </a:t>
                      </a:r>
                      <a:r>
                        <a:rPr lang="en" sz="1000">
                          <a:solidFill>
                            <a:schemeClr val="dk1"/>
                          </a:solidFill>
                          <a:latin typeface="Century Gothic"/>
                          <a:ea typeface="Century Gothic"/>
                          <a:cs typeface="Century Gothic"/>
                          <a:sym typeface="Century Gothic"/>
                        </a:rPr>
                        <a:t>Determine if the airframe can successfully  belly land under normal conditions</a:t>
                      </a:r>
                      <a:endParaRPr sz="1200" b="1">
                        <a:solidFill>
                          <a:schemeClr val="dk1"/>
                        </a:solidFill>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3/10/22-</a:t>
                      </a:r>
                      <a:endParaRPr sz="1000">
                        <a:latin typeface="Century Gothic"/>
                        <a:ea typeface="Century Gothic"/>
                        <a:cs typeface="Century Gothic"/>
                        <a:sym typeface="Century Gothic"/>
                      </a:endParaRPr>
                    </a:p>
                    <a:p>
                      <a:pPr marL="0" lvl="0" indent="0" algn="ctr" rtl="0">
                        <a:spcBef>
                          <a:spcPts val="0"/>
                        </a:spcBef>
                        <a:spcAft>
                          <a:spcPts val="0"/>
                        </a:spcAft>
                        <a:buNone/>
                      </a:pPr>
                      <a:r>
                        <a:rPr lang="en" sz="1000">
                          <a:latin typeface="Century Gothic"/>
                          <a:ea typeface="Century Gothic"/>
                          <a:cs typeface="Century Gothic"/>
                          <a:sym typeface="Century Gothic"/>
                        </a:rPr>
                        <a:t>3/13/22</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Aerospace Building/Parking Lot</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Elevated Platform, support system, ropes and full A/C</a:t>
                      </a:r>
                      <a:endParaRPr sz="100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Eye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Ear Protection</a:t>
                      </a:r>
                      <a:endParaRPr sz="1000">
                        <a:latin typeface="Century Gothic"/>
                        <a:ea typeface="Century Gothic"/>
                        <a:cs typeface="Century Gothic"/>
                        <a:sym typeface="Century Gothic"/>
                      </a:endParaRPr>
                    </a:p>
                  </a:txBody>
                  <a:tcPr marL="91425" marR="91425" marT="91425" marB="91425" anchor="ctr">
                    <a:solidFill>
                      <a:schemeClr val="lt1"/>
                    </a:solidFill>
                  </a:tcPr>
                </a:tc>
                <a:extLst>
                  <a:ext uri="{0D108BD9-81ED-4DB2-BD59-A6C34878D82A}">
                    <a16:rowId xmlns:a16="http://schemas.microsoft.com/office/drawing/2014/main" val="10004"/>
                  </a:ext>
                </a:extLst>
              </a:tr>
              <a:tr h="769975">
                <a:tc>
                  <a:txBody>
                    <a:bodyPr/>
                    <a:lstStyle/>
                    <a:p>
                      <a:pPr marL="0" lvl="0" indent="0" algn="ctr" rtl="0">
                        <a:spcBef>
                          <a:spcPts val="0"/>
                        </a:spcBef>
                        <a:spcAft>
                          <a:spcPts val="0"/>
                        </a:spcAft>
                        <a:buNone/>
                      </a:pPr>
                      <a:r>
                        <a:rPr lang="en" sz="1100" b="1">
                          <a:latin typeface="Century Gothic"/>
                          <a:ea typeface="Century Gothic"/>
                          <a:cs typeface="Century Gothic"/>
                          <a:sym typeface="Century Gothic"/>
                        </a:rPr>
                        <a:t>Thermal</a:t>
                      </a:r>
                      <a:endParaRPr sz="1100" b="1">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Heat Analysis</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entury Gothic"/>
                          <a:ea typeface="Century Gothic"/>
                          <a:cs typeface="Century Gothic"/>
                          <a:sym typeface="Century Gothic"/>
                        </a:rPr>
                        <a:t> · </a:t>
                      </a:r>
                      <a:r>
                        <a:rPr lang="en" sz="1000">
                          <a:solidFill>
                            <a:schemeClr val="dk1"/>
                          </a:solidFill>
                          <a:latin typeface="Century Gothic"/>
                          <a:ea typeface="Century Gothic"/>
                          <a:cs typeface="Century Gothic"/>
                          <a:sym typeface="Century Gothic"/>
                        </a:rPr>
                        <a:t>Determine internal fuselage &amp; electronics temperature during simulated flight</a:t>
                      </a:r>
                      <a:endParaRPr sz="1200" b="1">
                        <a:solidFill>
                          <a:schemeClr val="dk1"/>
                        </a:solidFill>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3/14/22-</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3/18/22</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Aerospace Building or outside area</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DAQ, Simulink, thermocouples &amp; Fully configured A/C</a:t>
                      </a:r>
                      <a:endParaRPr sz="10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Eye Protection</a:t>
                      </a:r>
                      <a:endParaRPr sz="10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000">
                          <a:solidFill>
                            <a:schemeClr val="dk1"/>
                          </a:solidFill>
                          <a:latin typeface="Century Gothic"/>
                          <a:ea typeface="Century Gothic"/>
                          <a:cs typeface="Century Gothic"/>
                          <a:sym typeface="Century Gothic"/>
                        </a:rPr>
                        <a:t>Ear Protection</a:t>
                      </a:r>
                      <a:endParaRPr sz="1000">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Functional Block Diagram</a:t>
            </a:r>
            <a:endParaRPr sz="2300" b="1">
              <a:solidFill>
                <a:schemeClr val="dk1"/>
              </a:solidFill>
              <a:latin typeface="Century Gothic"/>
              <a:ea typeface="Century Gothic"/>
              <a:cs typeface="Century Gothic"/>
              <a:sym typeface="Century Gothic"/>
            </a:endParaRPr>
          </a:p>
        </p:txBody>
      </p:sp>
      <p:pic>
        <p:nvPicPr>
          <p:cNvPr id="200" name="Google Shape;200;p3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01" name="Google Shape;201;p3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02" name="Google Shape;202;p30"/>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sp>
        <p:nvSpPr>
          <p:cNvPr id="203" name="Google Shape;203;p30"/>
          <p:cNvSpPr txBox="1"/>
          <p:nvPr/>
        </p:nvSpPr>
        <p:spPr>
          <a:xfrm>
            <a:off x="182900" y="823000"/>
            <a:ext cx="21054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Century Gothic"/>
                <a:ea typeface="Century Gothic"/>
                <a:cs typeface="Century Gothic"/>
                <a:sym typeface="Century Gothic"/>
              </a:rPr>
              <a:t>KEY:</a:t>
            </a:r>
            <a:endParaRPr sz="1500" b="1">
              <a:latin typeface="Century Gothic"/>
              <a:ea typeface="Century Gothic"/>
              <a:cs typeface="Century Gothic"/>
              <a:sym typeface="Century Gothic"/>
            </a:endParaRPr>
          </a:p>
          <a:p>
            <a:pPr marL="0" lvl="0" indent="0" algn="l" rtl="0">
              <a:spcBef>
                <a:spcPts val="0"/>
              </a:spcBef>
              <a:spcAft>
                <a:spcPts val="0"/>
              </a:spcAft>
              <a:buNone/>
            </a:pPr>
            <a:endParaRPr sz="15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r>
              <a:rPr lang="en" sz="1200" b="1">
                <a:latin typeface="Century Gothic"/>
                <a:ea typeface="Century Gothic"/>
                <a:cs typeface="Century Gothic"/>
                <a:sym typeface="Century Gothic"/>
              </a:rPr>
              <a:t>Physical connections </a:t>
            </a:r>
            <a:endParaRPr sz="12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endParaRPr sz="12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endParaRPr sz="12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r>
              <a:rPr lang="en" sz="1200" b="1">
                <a:latin typeface="Century Gothic"/>
                <a:ea typeface="Century Gothic"/>
                <a:cs typeface="Century Gothic"/>
                <a:sym typeface="Century Gothic"/>
              </a:rPr>
              <a:t>Data Connections</a:t>
            </a:r>
            <a:endParaRPr sz="12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endParaRPr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endParaRPr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r>
              <a:rPr lang="en" sz="1200" b="1">
                <a:latin typeface="Century Gothic"/>
                <a:ea typeface="Century Gothic"/>
                <a:cs typeface="Century Gothic"/>
                <a:sym typeface="Century Gothic"/>
              </a:rPr>
              <a:t>Data Connections via wireless method    </a:t>
            </a:r>
            <a:r>
              <a:rPr lang="en" b="1">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endParaRPr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endParaRPr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r>
              <a:rPr lang="en" sz="1200" b="1">
                <a:latin typeface="Century Gothic"/>
                <a:ea typeface="Century Gothic"/>
                <a:cs typeface="Century Gothic"/>
                <a:sym typeface="Century Gothic"/>
              </a:rPr>
              <a:t>Power supply connections </a:t>
            </a:r>
            <a:endParaRPr sz="12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r>
              <a:rPr lang="en" sz="1200" b="1">
                <a:latin typeface="Century Gothic"/>
                <a:ea typeface="Century Gothic"/>
                <a:cs typeface="Century Gothic"/>
                <a:sym typeface="Century Gothic"/>
              </a:rPr>
              <a:t>(illustrate subsystem </a:t>
            </a:r>
            <a:endParaRPr sz="1200" b="1">
              <a:latin typeface="Century Gothic"/>
              <a:ea typeface="Century Gothic"/>
              <a:cs typeface="Century Gothic"/>
              <a:sym typeface="Century Gothic"/>
            </a:endParaRPr>
          </a:p>
          <a:p>
            <a:pPr marL="0" lvl="0" indent="0" algn="l" rtl="0">
              <a:spcBef>
                <a:spcPts val="0"/>
              </a:spcBef>
              <a:spcAft>
                <a:spcPts val="0"/>
              </a:spcAft>
              <a:buClr>
                <a:srgbClr val="000000"/>
              </a:buClr>
              <a:buSzPts val="1100"/>
              <a:buFont typeface="Arial"/>
              <a:buNone/>
            </a:pPr>
            <a:r>
              <a:rPr lang="en" sz="1200" b="1">
                <a:latin typeface="Century Gothic"/>
                <a:ea typeface="Century Gothic"/>
                <a:cs typeface="Century Gothic"/>
                <a:sym typeface="Century Gothic"/>
              </a:rPr>
              <a:t>complexity and importance)</a:t>
            </a:r>
            <a:endParaRPr sz="1200"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p:txBody>
      </p:sp>
      <p:cxnSp>
        <p:nvCxnSpPr>
          <p:cNvPr id="204" name="Google Shape;204;p30"/>
          <p:cNvCxnSpPr/>
          <p:nvPr/>
        </p:nvCxnSpPr>
        <p:spPr>
          <a:xfrm rot="10800000" flipH="1">
            <a:off x="1890376" y="1241753"/>
            <a:ext cx="300600" cy="277500"/>
          </a:xfrm>
          <a:prstGeom prst="straightConnector1">
            <a:avLst/>
          </a:prstGeom>
          <a:noFill/>
          <a:ln w="9525" cap="flat" cmpd="sng">
            <a:solidFill>
              <a:srgbClr val="44546A"/>
            </a:solidFill>
            <a:prstDash val="solid"/>
            <a:round/>
            <a:headEnd type="none" w="med" len="med"/>
            <a:tailEnd type="triangle" w="med" len="med"/>
          </a:ln>
        </p:spPr>
      </p:cxnSp>
      <p:cxnSp>
        <p:nvCxnSpPr>
          <p:cNvPr id="205" name="Google Shape;205;p30"/>
          <p:cNvCxnSpPr/>
          <p:nvPr/>
        </p:nvCxnSpPr>
        <p:spPr>
          <a:xfrm rot="10800000" flipH="1">
            <a:off x="1890376" y="2449982"/>
            <a:ext cx="300600" cy="277500"/>
          </a:xfrm>
          <a:prstGeom prst="straightConnector1">
            <a:avLst/>
          </a:prstGeom>
          <a:noFill/>
          <a:ln w="9525" cap="flat" cmpd="sng">
            <a:solidFill>
              <a:schemeClr val="accent5"/>
            </a:solidFill>
            <a:prstDash val="dash"/>
            <a:round/>
            <a:headEnd type="none" w="med" len="med"/>
            <a:tailEnd type="triangle" w="med" len="med"/>
          </a:ln>
        </p:spPr>
      </p:cxnSp>
      <p:cxnSp>
        <p:nvCxnSpPr>
          <p:cNvPr id="206" name="Google Shape;206;p30"/>
          <p:cNvCxnSpPr/>
          <p:nvPr/>
        </p:nvCxnSpPr>
        <p:spPr>
          <a:xfrm rot="10800000" flipH="1">
            <a:off x="1890376" y="3589936"/>
            <a:ext cx="300600" cy="277500"/>
          </a:xfrm>
          <a:prstGeom prst="straightConnector1">
            <a:avLst/>
          </a:prstGeom>
          <a:noFill/>
          <a:ln w="19050" cap="flat" cmpd="sng">
            <a:solidFill>
              <a:srgbClr val="FFC000"/>
            </a:solidFill>
            <a:prstDash val="solid"/>
            <a:round/>
            <a:headEnd type="none" w="med" len="med"/>
            <a:tailEnd type="none" w="med" len="med"/>
          </a:ln>
        </p:spPr>
      </p:cxnSp>
      <p:cxnSp>
        <p:nvCxnSpPr>
          <p:cNvPr id="207" name="Google Shape;207;p30"/>
          <p:cNvCxnSpPr/>
          <p:nvPr/>
        </p:nvCxnSpPr>
        <p:spPr>
          <a:xfrm rot="10800000" flipH="1">
            <a:off x="1890376" y="1851353"/>
            <a:ext cx="300600" cy="277500"/>
          </a:xfrm>
          <a:prstGeom prst="straightConnector1">
            <a:avLst/>
          </a:prstGeom>
          <a:noFill/>
          <a:ln w="9525" cap="flat" cmpd="sng">
            <a:solidFill>
              <a:schemeClr val="accent5"/>
            </a:solidFill>
            <a:prstDash val="solid"/>
            <a:round/>
            <a:headEnd type="none" w="med" len="med"/>
            <a:tailEnd type="triangle" w="med" len="med"/>
          </a:ln>
        </p:spPr>
      </p:cxnSp>
      <p:cxnSp>
        <p:nvCxnSpPr>
          <p:cNvPr id="208" name="Google Shape;208;p30"/>
          <p:cNvCxnSpPr/>
          <p:nvPr/>
        </p:nvCxnSpPr>
        <p:spPr>
          <a:xfrm rot="10800000" flipH="1">
            <a:off x="1921051" y="3658211"/>
            <a:ext cx="300600" cy="277500"/>
          </a:xfrm>
          <a:prstGeom prst="straightConnector1">
            <a:avLst/>
          </a:prstGeom>
          <a:noFill/>
          <a:ln w="19050" cap="flat" cmpd="sng">
            <a:solidFill>
              <a:srgbClr val="FFC000"/>
            </a:solidFill>
            <a:prstDash val="solid"/>
            <a:round/>
            <a:headEnd type="none" w="med" len="med"/>
            <a:tailEnd type="none" w="med" len="med"/>
          </a:ln>
        </p:spPr>
      </p:cxnSp>
      <p:pic>
        <p:nvPicPr>
          <p:cNvPr id="209" name="Google Shape;209;p30"/>
          <p:cNvPicPr preferRelativeResize="0"/>
          <p:nvPr/>
        </p:nvPicPr>
        <p:blipFill>
          <a:blip r:embed="rId4">
            <a:alphaModFix/>
          </a:blip>
          <a:stretch>
            <a:fillRect/>
          </a:stretch>
        </p:blipFill>
        <p:spPr>
          <a:xfrm>
            <a:off x="2518650" y="650150"/>
            <a:ext cx="7104170" cy="3959451"/>
          </a:xfrm>
          <a:prstGeom prst="rect">
            <a:avLst/>
          </a:prstGeom>
          <a:noFill/>
          <a:ln>
            <a:noFill/>
          </a:ln>
        </p:spPr>
      </p:pic>
      <p:sp>
        <p:nvSpPr>
          <p:cNvPr id="210" name="Google Shape;210;p30"/>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211" name="Google Shape;211;p30"/>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212" name="Google Shape;212;p30"/>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213" name="Google Shape;213;p30"/>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214" name="Google Shape;214;p30"/>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215" name="Google Shape;215;p30"/>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216" name="Google Shape;216;p30"/>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84"/>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Future Testing - Phase 3 </a:t>
            </a:r>
            <a:endParaRPr sz="2300" b="1">
              <a:solidFill>
                <a:schemeClr val="dk1"/>
              </a:solidFill>
              <a:latin typeface="Century Gothic"/>
              <a:ea typeface="Century Gothic"/>
              <a:cs typeface="Century Gothic"/>
              <a:sym typeface="Century Gothic"/>
            </a:endParaRPr>
          </a:p>
        </p:txBody>
      </p:sp>
      <p:pic>
        <p:nvPicPr>
          <p:cNvPr id="1270" name="Google Shape;1270;p8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271" name="Google Shape;1271;p8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72" name="Google Shape;1272;p84"/>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60</a:t>
            </a:fld>
            <a:endParaRPr/>
          </a:p>
        </p:txBody>
      </p:sp>
      <p:graphicFrame>
        <p:nvGraphicFramePr>
          <p:cNvPr id="1273" name="Google Shape;1273;p84"/>
          <p:cNvGraphicFramePr/>
          <p:nvPr/>
        </p:nvGraphicFramePr>
        <p:xfrm>
          <a:off x="447900" y="693313"/>
          <a:ext cx="9739775" cy="4137175"/>
        </p:xfrm>
        <a:graphic>
          <a:graphicData uri="http://schemas.openxmlformats.org/drawingml/2006/table">
            <a:tbl>
              <a:tblPr>
                <a:noFill/>
                <a:tableStyleId>{F11F7B37-8746-44A8-BB93-F1712CF56D35}</a:tableStyleId>
              </a:tblPr>
              <a:tblGrid>
                <a:gridCol w="1065050">
                  <a:extLst>
                    <a:ext uri="{9D8B030D-6E8A-4147-A177-3AD203B41FA5}">
                      <a16:colId xmlns:a16="http://schemas.microsoft.com/office/drawing/2014/main" val="20000"/>
                    </a:ext>
                  </a:extLst>
                </a:gridCol>
                <a:gridCol w="1216400">
                  <a:extLst>
                    <a:ext uri="{9D8B030D-6E8A-4147-A177-3AD203B41FA5}">
                      <a16:colId xmlns:a16="http://schemas.microsoft.com/office/drawing/2014/main" val="20001"/>
                    </a:ext>
                  </a:extLst>
                </a:gridCol>
                <a:gridCol w="1983100">
                  <a:extLst>
                    <a:ext uri="{9D8B030D-6E8A-4147-A177-3AD203B41FA5}">
                      <a16:colId xmlns:a16="http://schemas.microsoft.com/office/drawing/2014/main" val="20002"/>
                    </a:ext>
                  </a:extLst>
                </a:gridCol>
                <a:gridCol w="706375">
                  <a:extLst>
                    <a:ext uri="{9D8B030D-6E8A-4147-A177-3AD203B41FA5}">
                      <a16:colId xmlns:a16="http://schemas.microsoft.com/office/drawing/2014/main" val="20003"/>
                    </a:ext>
                  </a:extLst>
                </a:gridCol>
                <a:gridCol w="1201425">
                  <a:extLst>
                    <a:ext uri="{9D8B030D-6E8A-4147-A177-3AD203B41FA5}">
                      <a16:colId xmlns:a16="http://schemas.microsoft.com/office/drawing/2014/main" val="20004"/>
                    </a:ext>
                  </a:extLst>
                </a:gridCol>
                <a:gridCol w="1517975">
                  <a:extLst>
                    <a:ext uri="{9D8B030D-6E8A-4147-A177-3AD203B41FA5}">
                      <a16:colId xmlns:a16="http://schemas.microsoft.com/office/drawing/2014/main" val="20005"/>
                    </a:ext>
                  </a:extLst>
                </a:gridCol>
                <a:gridCol w="2049450">
                  <a:extLst>
                    <a:ext uri="{9D8B030D-6E8A-4147-A177-3AD203B41FA5}">
                      <a16:colId xmlns:a16="http://schemas.microsoft.com/office/drawing/2014/main" val="20006"/>
                    </a:ext>
                  </a:extLst>
                </a:gridCol>
              </a:tblGrid>
              <a:tr h="392075">
                <a:tc gridSpan="7">
                  <a:txBody>
                    <a:bodyPr/>
                    <a:lstStyle/>
                    <a:p>
                      <a:pPr marL="0" lvl="0" indent="0" algn="ctr" rtl="0">
                        <a:spcBef>
                          <a:spcPts val="0"/>
                        </a:spcBef>
                        <a:spcAft>
                          <a:spcPts val="0"/>
                        </a:spcAft>
                        <a:buNone/>
                      </a:pPr>
                      <a:r>
                        <a:rPr lang="en" b="1">
                          <a:latin typeface="Century Gothic"/>
                          <a:ea typeface="Century Gothic"/>
                          <a:cs typeface="Century Gothic"/>
                          <a:sym typeface="Century Gothic"/>
                        </a:rPr>
                        <a:t>Phase 3 - Full Scale Flight Testing</a:t>
                      </a:r>
                      <a:endParaRPr b="1">
                        <a:latin typeface="Century Gothic"/>
                        <a:ea typeface="Century Gothic"/>
                        <a:cs typeface="Century Gothic"/>
                        <a:sym typeface="Century Gothic"/>
                      </a:endParaRPr>
                    </a:p>
                  </a:txBody>
                  <a:tcPr marL="91425" marR="91425" marT="91425" marB="91425" anchor="ctr">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7000">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Subsystem</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Goals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Dates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Location</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Equipment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Safety</a:t>
                      </a:r>
                      <a:endParaRPr sz="1300" b="1">
                        <a:latin typeface="Century Gothic"/>
                        <a:ea typeface="Century Gothic"/>
                        <a:cs typeface="Century Gothic"/>
                        <a:sym typeface="Century Gothic"/>
                      </a:endParaRPr>
                    </a:p>
                  </a:txBody>
                  <a:tcPr marL="91425" marR="91425" marT="91425" marB="91425" anchor="ctr">
                    <a:solidFill>
                      <a:srgbClr val="B7B7B7"/>
                    </a:solidFill>
                  </a:tcPr>
                </a:tc>
                <a:extLst>
                  <a:ext uri="{0D108BD9-81ED-4DB2-BD59-A6C34878D82A}">
                    <a16:rowId xmlns:a16="http://schemas.microsoft.com/office/drawing/2014/main" val="10001"/>
                  </a:ext>
                </a:extLst>
              </a:tr>
              <a:tr h="8445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Whole UAV</a:t>
                      </a:r>
                      <a:endParaRPr sz="1200" b="1">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Initial Flight Test</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 </a:t>
                      </a:r>
                      <a:r>
                        <a:rPr lang="en" sz="1100">
                          <a:latin typeface="Century Gothic"/>
                          <a:ea typeface="Century Gothic"/>
                          <a:cs typeface="Century Gothic"/>
                          <a:sym typeface="Century Gothic"/>
                        </a:rPr>
                        <a:t>Confirm UAV airworthiness and analyze flight characteristics</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4/1/22 - 5/6/22</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Arvada Airpark</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Sod Farm</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Local Ranch </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Entire UAS</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Certified Pilot</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Ground Safety Officer</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Eye Protection +</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Protective Gear</a:t>
                      </a:r>
                      <a:endParaRPr sz="110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2"/>
                  </a:ext>
                </a:extLst>
              </a:tr>
              <a:tr h="8445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Whole UAV</a:t>
                      </a:r>
                      <a:endParaRPr sz="1200" b="1">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Environmental Testing</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 </a:t>
                      </a:r>
                      <a:r>
                        <a:rPr lang="en" sz="1100">
                          <a:latin typeface="Century Gothic"/>
                          <a:ea typeface="Century Gothic"/>
                          <a:cs typeface="Century Gothic"/>
                          <a:sym typeface="Century Gothic"/>
                        </a:rPr>
                        <a:t>Determine if Aircraft can fly in adverse conditions as specified by customer</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4/1/22 - 5/6/22</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Arvada Airpark</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Sod Farm</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Local Ranch </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Entire UAS</a:t>
                      </a:r>
                      <a:endParaRPr sz="1100">
                        <a:latin typeface="Century Gothic"/>
                        <a:ea typeface="Century Gothic"/>
                        <a:cs typeface="Century Gothic"/>
                        <a:sym typeface="Century Gothic"/>
                      </a:endParaRPr>
                    </a:p>
                    <a:p>
                      <a:pPr marL="0" lvl="0" indent="0" algn="ctr" rtl="0">
                        <a:spcBef>
                          <a:spcPts val="0"/>
                        </a:spcBef>
                        <a:spcAft>
                          <a:spcPts val="0"/>
                        </a:spcAft>
                        <a:buNone/>
                      </a:pPr>
                      <a:r>
                        <a:rPr lang="en" sz="1100">
                          <a:latin typeface="Century Gothic"/>
                          <a:ea typeface="Century Gothic"/>
                          <a:cs typeface="Century Gothic"/>
                          <a:sym typeface="Century Gothic"/>
                        </a:rPr>
                        <a:t>Spare Battery Packs</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Certified Pilot</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Ground Safety Officer</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Eye Protection +</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Protective Gear</a:t>
                      </a:r>
                      <a:endParaRPr sz="1100">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3"/>
                  </a:ext>
                </a:extLst>
              </a:tr>
              <a:tr h="936925">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Whole UAV</a:t>
                      </a:r>
                      <a:endParaRPr sz="1200" b="1">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Portability testing</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 </a:t>
                      </a:r>
                      <a:r>
                        <a:rPr lang="en" sz="1100">
                          <a:latin typeface="Century Gothic"/>
                          <a:ea typeface="Century Gothic"/>
                          <a:cs typeface="Century Gothic"/>
                          <a:sym typeface="Century Gothic"/>
                        </a:rPr>
                        <a:t>Determine if the aircraft can successfully be transported and operated by one person</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4/1/22 - 5/6/22</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Outside/Hiking Trails</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Full UAS</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Hiking Boots and Pack</a:t>
                      </a:r>
                      <a:endParaRPr sz="110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Outdoor Gear</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Comms/phones</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Water/Supplies</a:t>
                      </a:r>
                      <a:endParaRPr sz="1100">
                        <a:solidFill>
                          <a:schemeClr val="dk1"/>
                        </a:solidFill>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4"/>
                  </a:ext>
                </a:extLst>
              </a:tr>
              <a:tr h="708800">
                <a:tc>
                  <a:txBody>
                    <a:bodyPr/>
                    <a:lstStyle/>
                    <a:p>
                      <a:pPr marL="0" lvl="0" indent="0" algn="ctr" rtl="0">
                        <a:spcBef>
                          <a:spcPts val="0"/>
                        </a:spcBef>
                        <a:spcAft>
                          <a:spcPts val="0"/>
                        </a:spcAft>
                        <a:buNone/>
                      </a:pPr>
                      <a:r>
                        <a:rPr lang="en" sz="1200" b="1">
                          <a:latin typeface="Century Gothic"/>
                          <a:ea typeface="Century Gothic"/>
                          <a:cs typeface="Century Gothic"/>
                          <a:sym typeface="Century Gothic"/>
                        </a:rPr>
                        <a:t>Whole UAV</a:t>
                      </a:r>
                      <a:endParaRPr sz="1200" b="1">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latin typeface="Century Gothic"/>
                          <a:ea typeface="Century Gothic"/>
                          <a:cs typeface="Century Gothic"/>
                          <a:sym typeface="Century Gothic"/>
                        </a:rPr>
                        <a:t>Time to Assemble Testing</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 </a:t>
                      </a:r>
                      <a:r>
                        <a:rPr lang="en" sz="1100">
                          <a:latin typeface="Century Gothic"/>
                          <a:ea typeface="Century Gothic"/>
                          <a:cs typeface="Century Gothic"/>
                          <a:sym typeface="Century Gothic"/>
                        </a:rPr>
                        <a:t>Determine the time it takes to assemble a UAV in the field</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4/1/22 - 5/6/22</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Outside/Hiking Trails</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Full UAS</a:t>
                      </a:r>
                      <a:endParaRPr sz="11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Hiking Boots and Pack</a:t>
                      </a:r>
                      <a:endParaRPr sz="1100">
                        <a:latin typeface="Century Gothic"/>
                        <a:ea typeface="Century Gothic"/>
                        <a:cs typeface="Century Gothic"/>
                        <a:sym typeface="Century Gothic"/>
                      </a:endParaRPr>
                    </a:p>
                  </a:txBody>
                  <a:tcPr marL="91425" marR="91425" marT="91425" marB="91425" anchor="ctr">
                    <a:solidFill>
                      <a:srgbClr val="E7E6E6"/>
                    </a:solidFill>
                  </a:tcPr>
                </a:tc>
                <a:tc>
                  <a:txBody>
                    <a:bodyPr/>
                    <a:lstStyle/>
                    <a:p>
                      <a:pPr marL="0" lvl="0" indent="0" algn="ctr" rtl="0">
                        <a:spcBef>
                          <a:spcPts val="0"/>
                        </a:spcBef>
                        <a:spcAft>
                          <a:spcPts val="0"/>
                        </a:spcAft>
                        <a:buNone/>
                      </a:pPr>
                      <a:r>
                        <a:rPr lang="en" sz="1100">
                          <a:solidFill>
                            <a:schemeClr val="dk1"/>
                          </a:solidFill>
                          <a:latin typeface="Century Gothic"/>
                          <a:ea typeface="Century Gothic"/>
                          <a:cs typeface="Century Gothic"/>
                          <a:sym typeface="Century Gothic"/>
                        </a:rPr>
                        <a:t>Outdoor Gear</a:t>
                      </a:r>
                      <a:endParaRPr sz="1100">
                        <a:solidFill>
                          <a:schemeClr val="dk1"/>
                        </a:solidFill>
                        <a:latin typeface="Century Gothic"/>
                        <a:ea typeface="Century Gothic"/>
                        <a:cs typeface="Century Gothic"/>
                        <a:sym typeface="Century Gothic"/>
                      </a:endParaRPr>
                    </a:p>
                  </a:txBody>
                  <a:tcPr marL="91425" marR="91425" marT="91425" marB="91425" anchor="ctr">
                    <a:solidFill>
                      <a:srgbClr val="E7E6E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85"/>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Font typeface="Arial"/>
              <a:buNone/>
            </a:pPr>
            <a:r>
              <a:rPr lang="en" sz="3000" b="1">
                <a:solidFill>
                  <a:schemeClr val="dk1"/>
                </a:solidFill>
                <a:latin typeface="Century Gothic"/>
                <a:ea typeface="Century Gothic"/>
                <a:cs typeface="Century Gothic"/>
                <a:sym typeface="Century Gothic"/>
              </a:rPr>
              <a:t>Questions?</a:t>
            </a:r>
            <a:endParaRPr sz="2000">
              <a:solidFill>
                <a:srgbClr val="FFD966"/>
              </a:solidFill>
            </a:endParaRPr>
          </a:p>
        </p:txBody>
      </p:sp>
      <p:sp>
        <p:nvSpPr>
          <p:cNvPr id="1279" name="Google Shape;1279;p85"/>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80" name="Google Shape;1280;p85"/>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81" name="Google Shape;1281;p85"/>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61</a:t>
            </a:fld>
            <a:endParaRPr/>
          </a:p>
        </p:txBody>
      </p:sp>
      <p:pic>
        <p:nvPicPr>
          <p:cNvPr id="1282" name="Google Shape;1282;p85"/>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86"/>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Appendix</a:t>
            </a:r>
            <a:endParaRPr sz="2000">
              <a:solidFill>
                <a:srgbClr val="FFD966"/>
              </a:solidFill>
            </a:endParaRPr>
          </a:p>
        </p:txBody>
      </p:sp>
      <p:sp>
        <p:nvSpPr>
          <p:cNvPr id="1288" name="Google Shape;1288;p86"/>
          <p:cNvSpPr/>
          <p:nvPr/>
        </p:nvSpPr>
        <p:spPr>
          <a:xfrm>
            <a:off x="1130920"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89" name="Google Shape;1289;p86"/>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90" name="Google Shape;1290;p86"/>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62</a:t>
            </a:fld>
            <a:endParaRPr/>
          </a:p>
        </p:txBody>
      </p:sp>
      <p:pic>
        <p:nvPicPr>
          <p:cNvPr id="1291" name="Google Shape;1291;p86"/>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87"/>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Aerodynamics - Backup</a:t>
            </a:r>
            <a:endParaRPr sz="1100"/>
          </a:p>
        </p:txBody>
      </p:sp>
      <p:sp>
        <p:nvSpPr>
          <p:cNvPr id="1297" name="Google Shape;1297;p87"/>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298" name="Google Shape;1298;p87"/>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99" name="Google Shape;1299;p87"/>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63</a:t>
            </a:fld>
            <a:endParaRPr/>
          </a:p>
        </p:txBody>
      </p:sp>
      <p:pic>
        <p:nvPicPr>
          <p:cNvPr id="1300" name="Google Shape;1300;p87"/>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05" name="Google Shape;1305;p88"/>
          <p:cNvPicPr preferRelativeResize="0"/>
          <p:nvPr/>
        </p:nvPicPr>
        <p:blipFill>
          <a:blip r:embed="rId3">
            <a:alphaModFix/>
          </a:blip>
          <a:stretch>
            <a:fillRect/>
          </a:stretch>
        </p:blipFill>
        <p:spPr>
          <a:xfrm>
            <a:off x="4533488" y="1184149"/>
            <a:ext cx="1494200" cy="453650"/>
          </a:xfrm>
          <a:prstGeom prst="rect">
            <a:avLst/>
          </a:prstGeom>
          <a:noFill/>
          <a:ln>
            <a:noFill/>
          </a:ln>
        </p:spPr>
      </p:pic>
      <p:pic>
        <p:nvPicPr>
          <p:cNvPr id="1306" name="Google Shape;1306;p88"/>
          <p:cNvPicPr preferRelativeResize="0"/>
          <p:nvPr/>
        </p:nvPicPr>
        <p:blipFill>
          <a:blip r:embed="rId4">
            <a:alphaModFix/>
          </a:blip>
          <a:stretch>
            <a:fillRect/>
          </a:stretch>
        </p:blipFill>
        <p:spPr>
          <a:xfrm>
            <a:off x="5928245" y="1472375"/>
            <a:ext cx="4587356" cy="2620325"/>
          </a:xfrm>
          <a:prstGeom prst="rect">
            <a:avLst/>
          </a:prstGeom>
          <a:noFill/>
          <a:ln>
            <a:noFill/>
          </a:ln>
        </p:spPr>
      </p:pic>
      <p:pic>
        <p:nvPicPr>
          <p:cNvPr id="1307" name="Google Shape;1307;p88"/>
          <p:cNvPicPr preferRelativeResize="0"/>
          <p:nvPr/>
        </p:nvPicPr>
        <p:blipFill>
          <a:blip r:embed="rId5">
            <a:alphaModFix/>
          </a:blip>
          <a:stretch>
            <a:fillRect/>
          </a:stretch>
        </p:blipFill>
        <p:spPr>
          <a:xfrm>
            <a:off x="609600" y="1110648"/>
            <a:ext cx="2924401" cy="600659"/>
          </a:xfrm>
          <a:prstGeom prst="rect">
            <a:avLst/>
          </a:prstGeom>
          <a:noFill/>
          <a:ln>
            <a:noFill/>
          </a:ln>
        </p:spPr>
      </p:pic>
      <p:sp>
        <p:nvSpPr>
          <p:cNvPr id="1308" name="Google Shape;1308;p88"/>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Aerodynamics</a:t>
            </a:r>
            <a:endParaRPr sz="2300" b="1">
              <a:solidFill>
                <a:schemeClr val="dk1"/>
              </a:solidFill>
              <a:latin typeface="Century Gothic"/>
              <a:ea typeface="Century Gothic"/>
              <a:cs typeface="Century Gothic"/>
              <a:sym typeface="Century Gothic"/>
            </a:endParaRPr>
          </a:p>
        </p:txBody>
      </p:sp>
      <p:pic>
        <p:nvPicPr>
          <p:cNvPr id="1309" name="Google Shape;1309;p88"/>
          <p:cNvPicPr preferRelativeResize="0"/>
          <p:nvPr/>
        </p:nvPicPr>
        <p:blipFill rotWithShape="1">
          <a:blip r:embed="rId6">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10" name="Google Shape;1310;p88"/>
          <p:cNvSpPr txBox="1"/>
          <p:nvPr/>
        </p:nvSpPr>
        <p:spPr>
          <a:xfrm>
            <a:off x="637800" y="686300"/>
            <a:ext cx="568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Endurance of Propeller Driven Aircraft</a:t>
            </a:r>
            <a:endParaRPr sz="2200">
              <a:latin typeface="Calibri"/>
              <a:ea typeface="Calibri"/>
              <a:cs typeface="Calibri"/>
              <a:sym typeface="Calibri"/>
            </a:endParaRPr>
          </a:p>
        </p:txBody>
      </p:sp>
      <p:sp>
        <p:nvSpPr>
          <p:cNvPr id="1311" name="Google Shape;1311;p8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12" name="Google Shape;1312;p88"/>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1313" name="Google Shape;1313;p88"/>
          <p:cNvSpPr txBox="1"/>
          <p:nvPr/>
        </p:nvSpPr>
        <p:spPr>
          <a:xfrm>
            <a:off x="637800" y="1711302"/>
            <a:ext cx="48831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Goals:</a:t>
            </a:r>
            <a:r>
              <a:rPr lang="en" b="1">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Design Highly Efficient Aerodynamic Bodies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Assumptions:</a:t>
            </a:r>
            <a:endParaRPr b="1">
              <a:solidFill>
                <a:schemeClr val="accent4"/>
              </a:solidFill>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Steady Unaccelerated Flight</a:t>
            </a:r>
            <a:endParaRPr>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Limitations:</a:t>
            </a:r>
            <a:endParaRPr b="1">
              <a:solidFill>
                <a:schemeClr val="accent4"/>
              </a:solidFill>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solidFill>
                  <a:schemeClr val="dk1"/>
                </a:solidFill>
                <a:latin typeface="Century Gothic"/>
                <a:ea typeface="Century Gothic"/>
                <a:cs typeface="Century Gothic"/>
                <a:sym typeface="Century Gothic"/>
              </a:rPr>
              <a:t>Ignores Propulsion System &amp; Propeller Efficiency</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b="1">
                <a:solidFill>
                  <a:schemeClr val="accent4"/>
                </a:solidFill>
                <a:latin typeface="Century Gothic"/>
                <a:ea typeface="Century Gothic"/>
                <a:cs typeface="Century Gothic"/>
                <a:sym typeface="Century Gothic"/>
              </a:rPr>
              <a:t>Design Elements:</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 b="1">
                <a:solidFill>
                  <a:schemeClr val="dk1"/>
                </a:solidFill>
                <a:latin typeface="Century Gothic"/>
                <a:ea typeface="Century Gothic"/>
                <a:cs typeface="Century Gothic"/>
                <a:sym typeface="Century Gothic"/>
              </a:rPr>
              <a:t>Airfoil:  NACA 4412 &amp; NACA 4406 </a:t>
            </a:r>
            <a:endParaRPr b="1">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 b="1">
                <a:solidFill>
                  <a:schemeClr val="dk1"/>
                </a:solidFill>
                <a:latin typeface="Century Gothic"/>
                <a:ea typeface="Century Gothic"/>
                <a:cs typeface="Century Gothic"/>
                <a:sym typeface="Century Gothic"/>
              </a:rPr>
              <a:t>Taper Ratio:  0.40</a:t>
            </a:r>
            <a:endParaRPr b="1">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 b="1">
                <a:solidFill>
                  <a:schemeClr val="dk1"/>
                </a:solidFill>
                <a:latin typeface="Century Gothic"/>
                <a:ea typeface="Century Gothic"/>
                <a:cs typeface="Century Gothic"/>
                <a:sym typeface="Century Gothic"/>
              </a:rPr>
              <a:t>Aspect Ratio: 14.25</a:t>
            </a:r>
            <a:endParaRPr b="1">
              <a:solidFill>
                <a:schemeClr val="dk1"/>
              </a:solidFill>
              <a:latin typeface="Century Gothic"/>
              <a:ea typeface="Century Gothic"/>
              <a:cs typeface="Century Gothic"/>
              <a:sym typeface="Century Gothic"/>
            </a:endParaRPr>
          </a:p>
        </p:txBody>
      </p:sp>
      <p:grpSp>
        <p:nvGrpSpPr>
          <p:cNvPr id="1314" name="Google Shape;1314;p88"/>
          <p:cNvGrpSpPr/>
          <p:nvPr/>
        </p:nvGrpSpPr>
        <p:grpSpPr>
          <a:xfrm>
            <a:off x="4226500" y="4092675"/>
            <a:ext cx="5535111" cy="400200"/>
            <a:chOff x="3326690" y="4110075"/>
            <a:chExt cx="5183659" cy="400200"/>
          </a:xfrm>
        </p:grpSpPr>
        <p:sp>
          <p:nvSpPr>
            <p:cNvPr id="1315" name="Google Shape;1315;p88"/>
            <p:cNvSpPr txBox="1"/>
            <p:nvPr/>
          </p:nvSpPr>
          <p:spPr>
            <a:xfrm>
              <a:off x="3326690" y="4110075"/>
              <a:ext cx="506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entury Gothic"/>
                  <a:ea typeface="Century Gothic"/>
                  <a:cs typeface="Century Gothic"/>
                  <a:sym typeface="Century Gothic"/>
                </a:rPr>
                <a:t>Maximize L</a:t>
              </a:r>
              <a:r>
                <a:rPr lang="en" b="1" baseline="30000">
                  <a:latin typeface="Century Gothic"/>
                  <a:ea typeface="Century Gothic"/>
                  <a:cs typeface="Century Gothic"/>
                  <a:sym typeface="Century Gothic"/>
                </a:rPr>
                <a:t>3/2</a:t>
              </a:r>
              <a:r>
                <a:rPr lang="en" b="1">
                  <a:latin typeface="Century Gothic"/>
                  <a:ea typeface="Century Gothic"/>
                  <a:cs typeface="Century Gothic"/>
                  <a:sym typeface="Century Gothic"/>
                </a:rPr>
                <a:t>/L</a:t>
              </a:r>
              <a:r>
                <a:rPr lang="en" b="1" baseline="-25000">
                  <a:latin typeface="Century Gothic"/>
                  <a:ea typeface="Century Gothic"/>
                  <a:cs typeface="Century Gothic"/>
                  <a:sym typeface="Century Gothic"/>
                </a:rPr>
                <a:t>D</a:t>
              </a:r>
              <a:r>
                <a:rPr lang="en" b="1">
                  <a:latin typeface="Century Gothic"/>
                  <a:ea typeface="Century Gothic"/>
                  <a:cs typeface="Century Gothic"/>
                  <a:sym typeface="Century Gothic"/>
                </a:rPr>
                <a:t> to Meet </a:t>
              </a:r>
              <a:r>
                <a:rPr lang="en" b="1">
                  <a:solidFill>
                    <a:srgbClr val="F1C232"/>
                  </a:solidFill>
                  <a:latin typeface="Century Gothic"/>
                  <a:ea typeface="Century Gothic"/>
                  <a:cs typeface="Century Gothic"/>
                  <a:sym typeface="Century Gothic"/>
                </a:rPr>
                <a:t>FR1 </a:t>
              </a:r>
              <a:r>
                <a:rPr lang="en" b="1">
                  <a:solidFill>
                    <a:schemeClr val="dk1"/>
                  </a:solidFill>
                  <a:latin typeface="Century Gothic"/>
                  <a:ea typeface="Century Gothic"/>
                  <a:cs typeface="Century Gothic"/>
                  <a:sym typeface="Century Gothic"/>
                </a:rPr>
                <a:t>(Cruise) and L/D </a:t>
              </a:r>
              <a:r>
                <a:rPr lang="en" b="1">
                  <a:solidFill>
                    <a:srgbClr val="F1C232"/>
                  </a:solidFill>
                  <a:latin typeface="Century Gothic"/>
                  <a:ea typeface="Century Gothic"/>
                  <a:cs typeface="Century Gothic"/>
                  <a:sym typeface="Century Gothic"/>
                </a:rPr>
                <a:t>FR3 </a:t>
              </a:r>
              <a:r>
                <a:rPr lang="en" b="1">
                  <a:solidFill>
                    <a:schemeClr val="dk1"/>
                  </a:solidFill>
                  <a:latin typeface="Century Gothic"/>
                  <a:ea typeface="Century Gothic"/>
                  <a:cs typeface="Century Gothic"/>
                  <a:sym typeface="Century Gothic"/>
                </a:rPr>
                <a:t>(Climbout)</a:t>
              </a:r>
              <a:r>
                <a:rPr lang="en" b="1">
                  <a:solidFill>
                    <a:srgbClr val="F1C232"/>
                  </a:solidFill>
                  <a:latin typeface="Century Gothic"/>
                  <a:ea typeface="Century Gothic"/>
                  <a:cs typeface="Century Gothic"/>
                  <a:sym typeface="Century Gothic"/>
                </a:rPr>
                <a:t> </a:t>
              </a:r>
              <a:endParaRPr b="1">
                <a:solidFill>
                  <a:schemeClr val="dk1"/>
                </a:solidFill>
                <a:latin typeface="Century Gothic"/>
                <a:ea typeface="Century Gothic"/>
                <a:cs typeface="Century Gothic"/>
                <a:sym typeface="Century Gothic"/>
              </a:endParaRPr>
            </a:p>
          </p:txBody>
        </p:sp>
        <p:pic>
          <p:nvPicPr>
            <p:cNvPr id="1316" name="Google Shape;1316;p88"/>
            <p:cNvPicPr preferRelativeResize="0"/>
            <p:nvPr/>
          </p:nvPicPr>
          <p:blipFill>
            <a:blip r:embed="rId7">
              <a:alphaModFix/>
            </a:blip>
            <a:stretch>
              <a:fillRect/>
            </a:stretch>
          </p:blipFill>
          <p:spPr>
            <a:xfrm>
              <a:off x="8303815" y="4210096"/>
              <a:ext cx="206534" cy="200178"/>
            </a:xfrm>
            <a:prstGeom prst="rect">
              <a:avLst/>
            </a:prstGeom>
            <a:noFill/>
            <a:ln>
              <a:noFill/>
            </a:ln>
          </p:spPr>
        </p:pic>
      </p:grpSp>
      <p:sp>
        <p:nvSpPr>
          <p:cNvPr id="1317" name="Google Shape;1317;p88"/>
          <p:cNvSpPr/>
          <p:nvPr/>
        </p:nvSpPr>
        <p:spPr>
          <a:xfrm>
            <a:off x="3789700" y="1318475"/>
            <a:ext cx="356400" cy="153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8"/>
          <p:cNvSpPr/>
          <p:nvPr/>
        </p:nvSpPr>
        <p:spPr>
          <a:xfrm>
            <a:off x="1179175" y="1082825"/>
            <a:ext cx="356400" cy="625200"/>
          </a:xfrm>
          <a:prstGeom prst="rect">
            <a:avLst/>
          </a:prstGeom>
          <a:noFill/>
          <a:ln w="38100" cap="flat" cmpd="sng">
            <a:solidFill>
              <a:srgbClr val="008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8"/>
          <p:cNvSpPr/>
          <p:nvPr/>
        </p:nvSpPr>
        <p:spPr>
          <a:xfrm>
            <a:off x="7609975" y="2408000"/>
            <a:ext cx="821700" cy="749100"/>
          </a:xfrm>
          <a:prstGeom prst="rect">
            <a:avLst/>
          </a:prstGeom>
          <a:noFill/>
          <a:ln w="38100" cap="flat" cmpd="sng">
            <a:solidFill>
              <a:srgbClr val="008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89"/>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Requirement - Endurance through Aerodynamics</a:t>
            </a:r>
            <a:endParaRPr sz="2300" b="1">
              <a:solidFill>
                <a:schemeClr val="dk1"/>
              </a:solidFill>
              <a:latin typeface="Century Gothic"/>
              <a:ea typeface="Century Gothic"/>
              <a:cs typeface="Century Gothic"/>
              <a:sym typeface="Century Gothic"/>
            </a:endParaRPr>
          </a:p>
        </p:txBody>
      </p:sp>
      <p:pic>
        <p:nvPicPr>
          <p:cNvPr id="1325" name="Google Shape;1325;p8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26" name="Google Shape;1326;p89"/>
          <p:cNvSpPr txBox="1"/>
          <p:nvPr/>
        </p:nvSpPr>
        <p:spPr>
          <a:xfrm>
            <a:off x="581150" y="672650"/>
            <a:ext cx="961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Wing Tip Stall:</a:t>
            </a:r>
            <a:endParaRPr sz="2200">
              <a:latin typeface="Calibri"/>
              <a:ea typeface="Calibri"/>
              <a:cs typeface="Calibri"/>
              <a:sym typeface="Calibri"/>
            </a:endParaRPr>
          </a:p>
        </p:txBody>
      </p:sp>
      <p:sp>
        <p:nvSpPr>
          <p:cNvPr id="1327" name="Google Shape;1327;p8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28" name="Google Shape;1328;p89"/>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65</a:t>
            </a:fld>
            <a:endParaRPr/>
          </a:p>
        </p:txBody>
      </p:sp>
      <p:pic>
        <p:nvPicPr>
          <p:cNvPr id="1329" name="Google Shape;1329;p89"/>
          <p:cNvPicPr preferRelativeResize="0"/>
          <p:nvPr/>
        </p:nvPicPr>
        <p:blipFill>
          <a:blip r:embed="rId4">
            <a:alphaModFix/>
          </a:blip>
          <a:stretch>
            <a:fillRect/>
          </a:stretch>
        </p:blipFill>
        <p:spPr>
          <a:xfrm>
            <a:off x="2362475" y="650150"/>
            <a:ext cx="6953375" cy="41285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90"/>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Aerodynamics</a:t>
            </a:r>
            <a:endParaRPr sz="2300" b="1">
              <a:solidFill>
                <a:schemeClr val="dk1"/>
              </a:solidFill>
              <a:latin typeface="Century Gothic"/>
              <a:ea typeface="Century Gothic"/>
              <a:cs typeface="Century Gothic"/>
              <a:sym typeface="Century Gothic"/>
            </a:endParaRPr>
          </a:p>
        </p:txBody>
      </p:sp>
      <p:pic>
        <p:nvPicPr>
          <p:cNvPr id="1335" name="Google Shape;1335;p9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36" name="Google Shape;1336;p9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37" name="Google Shape;1337;p90"/>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66</a:t>
            </a:fld>
            <a:endParaRPr/>
          </a:p>
        </p:txBody>
      </p:sp>
      <p:graphicFrame>
        <p:nvGraphicFramePr>
          <p:cNvPr id="1338" name="Google Shape;1338;p90"/>
          <p:cNvGraphicFramePr/>
          <p:nvPr/>
        </p:nvGraphicFramePr>
        <p:xfrm>
          <a:off x="5291500" y="820255"/>
          <a:ext cx="3000000" cy="300000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Qualitatively Understand Wing Tip Stall </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Clr>
                          <a:schemeClr val="dk1"/>
                        </a:buClr>
                        <a:buSzPts val="1100"/>
                        <a:buFont typeface="Arial"/>
                        <a:buNone/>
                      </a:pPr>
                      <a:r>
                        <a:rPr lang="en" sz="1200">
                          <a:latin typeface="Century Gothic"/>
                          <a:ea typeface="Century Gothic"/>
                          <a:cs typeface="Century Gothic"/>
                          <a:sym typeface="Century Gothic"/>
                        </a:rPr>
                        <a:t>Extend 2D techniques to 3D, and create high fidelity simulation of wing tips including fine boundary layer resolution. </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Compare to literature on low R</a:t>
                      </a:r>
                      <a:r>
                        <a:rPr lang="en" sz="1200" baseline="-25000">
                          <a:latin typeface="Century Gothic"/>
                          <a:ea typeface="Century Gothic"/>
                          <a:cs typeface="Century Gothic"/>
                          <a:sym typeface="Century Gothic"/>
                        </a:rPr>
                        <a:t>e</a:t>
                      </a:r>
                      <a:r>
                        <a:rPr lang="en" sz="1200">
                          <a:latin typeface="Century Gothic"/>
                          <a:ea typeface="Century Gothic"/>
                          <a:cs typeface="Century Gothic"/>
                          <a:sym typeface="Century Gothic"/>
                        </a:rPr>
                        <a:t> airfoils.</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Understand whether aerodynamic twist effectively mitigates separation and increases efficiency.</a:t>
                      </a:r>
                      <a:endParaRPr sz="12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200">
                          <a:latin typeface="Century Gothic"/>
                          <a:ea typeface="Century Gothic"/>
                          <a:cs typeface="Century Gothic"/>
                          <a:sym typeface="Century Gothic"/>
                        </a:rPr>
                        <a:t>Successfully mitigate wing tip stall increasing efficiency </a:t>
                      </a:r>
                      <a:r>
                        <a:rPr lang="en" sz="1200" b="1">
                          <a:latin typeface="Century Gothic"/>
                          <a:ea typeface="Century Gothic"/>
                          <a:cs typeface="Century Gothic"/>
                          <a:sym typeface="Century Gothic"/>
                        </a:rPr>
                        <a:t>FR1</a:t>
                      </a:r>
                      <a:r>
                        <a:rPr lang="en" sz="1200">
                          <a:latin typeface="Century Gothic"/>
                          <a:ea typeface="Century Gothic"/>
                          <a:cs typeface="Century Gothic"/>
                          <a:sym typeface="Century Gothic"/>
                        </a:rPr>
                        <a:t> &amp; increasing maximum lift </a:t>
                      </a:r>
                      <a:r>
                        <a:rPr lang="en" sz="1200" b="1">
                          <a:latin typeface="Century Gothic"/>
                          <a:ea typeface="Century Gothic"/>
                          <a:cs typeface="Century Gothic"/>
                          <a:sym typeface="Century Gothic"/>
                        </a:rPr>
                        <a:t>FR3</a:t>
                      </a:r>
                      <a:endParaRPr sz="1200"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339" name="Google Shape;1339;p90"/>
          <p:cNvSpPr txBox="1"/>
          <p:nvPr/>
        </p:nvSpPr>
        <p:spPr>
          <a:xfrm>
            <a:off x="581150" y="820275"/>
            <a:ext cx="467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Aero: </a:t>
            </a:r>
            <a:r>
              <a:rPr lang="en" sz="1900">
                <a:solidFill>
                  <a:schemeClr val="dk1"/>
                </a:solidFill>
                <a:latin typeface="Century Gothic"/>
                <a:ea typeface="Century Gothic"/>
                <a:cs typeface="Century Gothic"/>
                <a:sym typeface="Century Gothic"/>
              </a:rPr>
              <a:t>Computational Fluid Dynamics</a:t>
            </a:r>
            <a:endParaRPr sz="1900">
              <a:solidFill>
                <a:schemeClr val="dk1"/>
              </a:solidFill>
              <a:latin typeface="Century Gothic"/>
              <a:ea typeface="Century Gothic"/>
              <a:cs typeface="Century Gothic"/>
              <a:sym typeface="Century Gothic"/>
            </a:endParaRPr>
          </a:p>
        </p:txBody>
      </p:sp>
      <p:sp>
        <p:nvSpPr>
          <p:cNvPr id="1340" name="Google Shape;1340;p90"/>
          <p:cNvSpPr txBox="1"/>
          <p:nvPr/>
        </p:nvSpPr>
        <p:spPr>
          <a:xfrm>
            <a:off x="702375" y="1199900"/>
            <a:ext cx="4038600" cy="312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Calibri"/>
                <a:ea typeface="Calibri"/>
                <a:cs typeface="Calibri"/>
                <a:sym typeface="Calibri"/>
              </a:rPr>
              <a:t>Setup</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3D Wing</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SST k-</a:t>
            </a:r>
            <a:r>
              <a:rPr lang="en" sz="1500">
                <a:solidFill>
                  <a:schemeClr val="dk1"/>
                </a:solidFill>
                <a:highlight>
                  <a:srgbClr val="FFFFFF"/>
                </a:highlight>
                <a:latin typeface="Calibri"/>
                <a:ea typeface="Calibri"/>
                <a:cs typeface="Calibri"/>
                <a:sym typeface="Calibri"/>
              </a:rPr>
              <a:t>ω</a:t>
            </a:r>
            <a:endParaRPr sz="1500">
              <a:solidFill>
                <a:schemeClr val="dk1"/>
              </a:solidFill>
              <a:highlight>
                <a:srgbClr val="FFFFFF"/>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Atmosphere at 10,000ft cruise </a:t>
            </a:r>
            <a:endParaRPr sz="1500">
              <a:solidFill>
                <a:schemeClr val="dk1"/>
              </a:solidFill>
              <a:highlight>
                <a:srgbClr val="FFFFFF"/>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AOA: 0, 3, 6, 9</a:t>
            </a:r>
            <a:endParaRPr sz="1500">
              <a:solidFill>
                <a:schemeClr val="dk1"/>
              </a:solidFill>
              <a:highlight>
                <a:srgbClr val="FFFFFF"/>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Velocity: 12.2 m/s</a:t>
            </a:r>
            <a:endParaRPr sz="15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5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r>
              <a:rPr lang="en" sz="1500">
                <a:solidFill>
                  <a:schemeClr val="dk1"/>
                </a:solidFill>
                <a:highlight>
                  <a:srgbClr val="FFFFFF"/>
                </a:highlight>
                <a:latin typeface="Calibri"/>
                <a:ea typeface="Calibri"/>
                <a:cs typeface="Calibri"/>
                <a:sym typeface="Calibri"/>
              </a:rPr>
              <a:t>Boundary Conditions</a:t>
            </a:r>
            <a:endParaRPr sz="1500">
              <a:solidFill>
                <a:schemeClr val="dk1"/>
              </a:solidFill>
              <a:highlight>
                <a:srgbClr val="FFFFFF"/>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Inlet: Freestream Velocity Vector</a:t>
            </a:r>
            <a:endParaRPr sz="1500">
              <a:solidFill>
                <a:schemeClr val="dk1"/>
              </a:solidFill>
              <a:highlight>
                <a:srgbClr val="FFFFFF"/>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Outlet: 0 Gauge Pressure</a:t>
            </a:r>
            <a:endParaRPr sz="1500">
              <a:solidFill>
                <a:schemeClr val="dk1"/>
              </a:solidFill>
              <a:highlight>
                <a:srgbClr val="FFFFFF"/>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Wall: No Slip</a:t>
            </a:r>
            <a:endParaRPr sz="15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3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3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9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Aerodynamics</a:t>
            </a:r>
            <a:endParaRPr sz="2300" b="1">
              <a:solidFill>
                <a:schemeClr val="dk1"/>
              </a:solidFill>
              <a:latin typeface="Century Gothic"/>
              <a:ea typeface="Century Gothic"/>
              <a:cs typeface="Century Gothic"/>
              <a:sym typeface="Century Gothic"/>
            </a:endParaRPr>
          </a:p>
        </p:txBody>
      </p:sp>
      <p:pic>
        <p:nvPicPr>
          <p:cNvPr id="1346" name="Google Shape;1346;p91"/>
          <p:cNvPicPr preferRelativeResize="0"/>
          <p:nvPr/>
        </p:nvPicPr>
        <p:blipFill rotWithShape="1">
          <a:blip r:embed="rId3">
            <a:alphaModFix/>
          </a:blip>
          <a:srcRect l="25242" t="-8147" r="36533" b="42655"/>
          <a:stretch/>
        </p:blipFill>
        <p:spPr>
          <a:xfrm>
            <a:off x="-129692" y="-19050"/>
            <a:ext cx="618112" cy="543644"/>
          </a:xfrm>
          <a:prstGeom prst="rect">
            <a:avLst/>
          </a:prstGeom>
          <a:noFill/>
          <a:ln>
            <a:noFill/>
          </a:ln>
          <a:effectLst>
            <a:outerShdw blurRad="63500" dist="38100" dir="9600000" sx="102000" sy="102000" algn="t" rotWithShape="0">
              <a:srgbClr val="000000">
                <a:alpha val="40000"/>
              </a:srgbClr>
            </a:outerShdw>
          </a:effectLst>
        </p:spPr>
      </p:pic>
      <p:sp>
        <p:nvSpPr>
          <p:cNvPr id="1347" name="Google Shape;1347;p9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48" name="Google Shape;1348;p9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67</a:t>
            </a:fld>
            <a:endParaRPr/>
          </a:p>
        </p:txBody>
      </p:sp>
      <p:sp>
        <p:nvSpPr>
          <p:cNvPr id="1349" name="Google Shape;1349;p91"/>
          <p:cNvSpPr txBox="1"/>
          <p:nvPr/>
        </p:nvSpPr>
        <p:spPr>
          <a:xfrm>
            <a:off x="581153" y="744075"/>
            <a:ext cx="519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Aero </a:t>
            </a:r>
            <a:r>
              <a:rPr lang="en" sz="2000">
                <a:solidFill>
                  <a:schemeClr val="dk1"/>
                </a:solidFill>
                <a:latin typeface="Century Gothic"/>
                <a:ea typeface="Century Gothic"/>
                <a:cs typeface="Century Gothic"/>
                <a:sym typeface="Century Gothic"/>
              </a:rPr>
              <a:t>- </a:t>
            </a:r>
            <a:r>
              <a:rPr lang="en" sz="1800">
                <a:solidFill>
                  <a:schemeClr val="dk1"/>
                </a:solidFill>
                <a:latin typeface="Century Gothic"/>
                <a:ea typeface="Century Gothic"/>
                <a:cs typeface="Century Gothic"/>
                <a:sym typeface="Century Gothic"/>
              </a:rPr>
              <a:t>Computational Fluid Dynamics</a:t>
            </a:r>
            <a:endParaRPr sz="2000">
              <a:solidFill>
                <a:schemeClr val="dk1"/>
              </a:solidFill>
              <a:latin typeface="Century Gothic"/>
              <a:ea typeface="Century Gothic"/>
              <a:cs typeface="Century Gothic"/>
              <a:sym typeface="Century Gothic"/>
            </a:endParaRPr>
          </a:p>
        </p:txBody>
      </p:sp>
      <p:sp>
        <p:nvSpPr>
          <p:cNvPr id="1350" name="Google Shape;1350;p91"/>
          <p:cNvSpPr/>
          <p:nvPr/>
        </p:nvSpPr>
        <p:spPr>
          <a:xfrm>
            <a:off x="608525" y="1229900"/>
            <a:ext cx="4511700" cy="338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1"/>
          <p:cNvSpPr/>
          <p:nvPr/>
        </p:nvSpPr>
        <p:spPr>
          <a:xfrm>
            <a:off x="5345275" y="1229900"/>
            <a:ext cx="4475700" cy="338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2" name="Google Shape;1352;p91"/>
          <p:cNvPicPr preferRelativeResize="0"/>
          <p:nvPr/>
        </p:nvPicPr>
        <p:blipFill>
          <a:blip r:embed="rId4">
            <a:alphaModFix/>
          </a:blip>
          <a:stretch>
            <a:fillRect/>
          </a:stretch>
        </p:blipFill>
        <p:spPr>
          <a:xfrm>
            <a:off x="5382350" y="1285350"/>
            <a:ext cx="4387200" cy="3290400"/>
          </a:xfrm>
          <a:prstGeom prst="rect">
            <a:avLst/>
          </a:prstGeom>
          <a:noFill/>
          <a:ln>
            <a:noFill/>
          </a:ln>
        </p:spPr>
      </p:pic>
      <p:pic>
        <p:nvPicPr>
          <p:cNvPr id="1353" name="Google Shape;1353;p91"/>
          <p:cNvPicPr preferRelativeResize="0"/>
          <p:nvPr/>
        </p:nvPicPr>
        <p:blipFill>
          <a:blip r:embed="rId5">
            <a:alphaModFix/>
          </a:blip>
          <a:stretch>
            <a:fillRect/>
          </a:stretch>
        </p:blipFill>
        <p:spPr>
          <a:xfrm>
            <a:off x="665651" y="1285343"/>
            <a:ext cx="4387200" cy="32904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92"/>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Prior Reynolds Number Analysis </a:t>
            </a:r>
            <a:endParaRPr sz="2300" b="1">
              <a:solidFill>
                <a:schemeClr val="dk1"/>
              </a:solidFill>
              <a:latin typeface="Century Gothic"/>
              <a:ea typeface="Century Gothic"/>
              <a:cs typeface="Century Gothic"/>
              <a:sym typeface="Century Gothic"/>
            </a:endParaRPr>
          </a:p>
        </p:txBody>
      </p:sp>
      <p:pic>
        <p:nvPicPr>
          <p:cNvPr id="1359" name="Google Shape;1359;p9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60" name="Google Shape;1360;p92"/>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361" name="Google Shape;1361;p9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62" name="Google Shape;1362;p92"/>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68</a:t>
            </a:fld>
            <a:endParaRPr/>
          </a:p>
        </p:txBody>
      </p:sp>
      <p:sp>
        <p:nvSpPr>
          <p:cNvPr id="1363" name="Google Shape;1363;p92"/>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364" name="Google Shape;1364;p92"/>
          <p:cNvPicPr preferRelativeResize="0"/>
          <p:nvPr/>
        </p:nvPicPr>
        <p:blipFill>
          <a:blip r:embed="rId4">
            <a:alphaModFix/>
          </a:blip>
          <a:stretch>
            <a:fillRect/>
          </a:stretch>
        </p:blipFill>
        <p:spPr>
          <a:xfrm>
            <a:off x="1914076" y="737600"/>
            <a:ext cx="6010732" cy="38388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93"/>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Estimation of Body CL and CD</a:t>
            </a:r>
            <a:endParaRPr sz="2300" b="1">
              <a:solidFill>
                <a:schemeClr val="dk1"/>
              </a:solidFill>
              <a:latin typeface="Century Gothic"/>
              <a:ea typeface="Century Gothic"/>
              <a:cs typeface="Century Gothic"/>
              <a:sym typeface="Century Gothic"/>
            </a:endParaRPr>
          </a:p>
        </p:txBody>
      </p:sp>
      <p:pic>
        <p:nvPicPr>
          <p:cNvPr id="1370" name="Google Shape;1370;p9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71" name="Google Shape;1371;p93"/>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latin typeface="Century Gothic"/>
                <a:ea typeface="Century Gothic"/>
                <a:cs typeface="Century Gothic"/>
                <a:sym typeface="Century Gothic"/>
              </a:rPr>
              <a:t>Stanford Model:</a:t>
            </a:r>
            <a:endParaRPr sz="2200" b="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b="1">
                <a:latin typeface="Century Gothic"/>
                <a:ea typeface="Century Gothic"/>
                <a:cs typeface="Century Gothic"/>
                <a:sym typeface="Century Gothic"/>
              </a:rPr>
              <a:t>Wetted Area and Flat Plate Skin Friction</a:t>
            </a:r>
            <a:endParaRPr sz="2200" b="1">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372" name="Google Shape;1372;p9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73" name="Google Shape;1373;p93"/>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69</a:t>
            </a:fld>
            <a:endParaRPr/>
          </a:p>
        </p:txBody>
      </p:sp>
      <p:sp>
        <p:nvSpPr>
          <p:cNvPr id="1374" name="Google Shape;1374;p93"/>
          <p:cNvSpPr txBox="1"/>
          <p:nvPr/>
        </p:nvSpPr>
        <p:spPr>
          <a:xfrm>
            <a:off x="8806800" y="12675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375" name="Google Shape;1375;p93"/>
          <p:cNvPicPr preferRelativeResize="0"/>
          <p:nvPr/>
        </p:nvPicPr>
        <p:blipFill>
          <a:blip r:embed="rId4">
            <a:alphaModFix/>
          </a:blip>
          <a:stretch>
            <a:fillRect/>
          </a:stretch>
        </p:blipFill>
        <p:spPr>
          <a:xfrm>
            <a:off x="857225" y="1681775"/>
            <a:ext cx="1847850" cy="714375"/>
          </a:xfrm>
          <a:prstGeom prst="rect">
            <a:avLst/>
          </a:prstGeom>
          <a:noFill/>
          <a:ln>
            <a:noFill/>
          </a:ln>
        </p:spPr>
      </p:pic>
      <p:pic>
        <p:nvPicPr>
          <p:cNvPr id="1376" name="Google Shape;1376;p93"/>
          <p:cNvPicPr preferRelativeResize="0"/>
          <p:nvPr/>
        </p:nvPicPr>
        <p:blipFill>
          <a:blip r:embed="rId5">
            <a:alphaModFix/>
          </a:blip>
          <a:stretch>
            <a:fillRect/>
          </a:stretch>
        </p:blipFill>
        <p:spPr>
          <a:xfrm>
            <a:off x="3068900" y="1610338"/>
            <a:ext cx="2085975" cy="70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Final Design Overview</a:t>
            </a:r>
            <a:endParaRPr sz="2300" b="1">
              <a:solidFill>
                <a:schemeClr val="dk1"/>
              </a:solidFill>
              <a:latin typeface="Century Gothic"/>
              <a:ea typeface="Century Gothic"/>
              <a:cs typeface="Century Gothic"/>
              <a:sym typeface="Century Gothic"/>
            </a:endParaRPr>
          </a:p>
        </p:txBody>
      </p:sp>
      <p:pic>
        <p:nvPicPr>
          <p:cNvPr id="222" name="Google Shape;222;p3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23" name="Google Shape;223;p3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24" name="Google Shape;224;p31"/>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pic>
        <p:nvPicPr>
          <p:cNvPr id="225" name="Google Shape;225;p31"/>
          <p:cNvPicPr preferRelativeResize="0"/>
          <p:nvPr/>
        </p:nvPicPr>
        <p:blipFill rotWithShape="1">
          <a:blip r:embed="rId4">
            <a:alphaModFix/>
          </a:blip>
          <a:srcRect l="2229" t="6783" r="8952" b="15243"/>
          <a:stretch/>
        </p:blipFill>
        <p:spPr>
          <a:xfrm>
            <a:off x="565050" y="1029725"/>
            <a:ext cx="3891305" cy="1417491"/>
          </a:xfrm>
          <a:prstGeom prst="rect">
            <a:avLst/>
          </a:prstGeom>
          <a:noFill/>
          <a:ln w="28575" cap="flat" cmpd="sng">
            <a:solidFill>
              <a:schemeClr val="dk1"/>
            </a:solidFill>
            <a:prstDash val="solid"/>
            <a:round/>
            <a:headEnd type="none" w="sm" len="sm"/>
            <a:tailEnd type="none" w="sm" len="sm"/>
          </a:ln>
        </p:spPr>
      </p:pic>
      <p:pic>
        <p:nvPicPr>
          <p:cNvPr id="226" name="Google Shape;226;p31"/>
          <p:cNvPicPr preferRelativeResize="0"/>
          <p:nvPr/>
        </p:nvPicPr>
        <p:blipFill rotWithShape="1">
          <a:blip r:embed="rId5">
            <a:alphaModFix/>
          </a:blip>
          <a:srcRect l="2155" t="14352" r="3317" b="13193"/>
          <a:stretch/>
        </p:blipFill>
        <p:spPr>
          <a:xfrm>
            <a:off x="565050" y="2612019"/>
            <a:ext cx="3891306" cy="1499556"/>
          </a:xfrm>
          <a:prstGeom prst="rect">
            <a:avLst/>
          </a:prstGeom>
          <a:noFill/>
          <a:ln w="28575" cap="flat" cmpd="sng">
            <a:solidFill>
              <a:schemeClr val="dk1"/>
            </a:solidFill>
            <a:prstDash val="solid"/>
            <a:round/>
            <a:headEnd type="none" w="sm" len="sm"/>
            <a:tailEnd type="none" w="sm" len="sm"/>
          </a:ln>
        </p:spPr>
      </p:pic>
      <p:pic>
        <p:nvPicPr>
          <p:cNvPr id="227" name="Google Shape;227;p31"/>
          <p:cNvPicPr preferRelativeResize="0"/>
          <p:nvPr/>
        </p:nvPicPr>
        <p:blipFill rotWithShape="1">
          <a:blip r:embed="rId6">
            <a:alphaModFix/>
          </a:blip>
          <a:srcRect l="5378" r="6732" b="14074"/>
          <a:stretch/>
        </p:blipFill>
        <p:spPr>
          <a:xfrm>
            <a:off x="4624281" y="1029725"/>
            <a:ext cx="5326270" cy="3084038"/>
          </a:xfrm>
          <a:prstGeom prst="rect">
            <a:avLst/>
          </a:prstGeom>
          <a:noFill/>
          <a:ln w="28575" cap="flat" cmpd="sng">
            <a:solidFill>
              <a:schemeClr val="dk1"/>
            </a:solidFill>
            <a:prstDash val="solid"/>
            <a:round/>
            <a:headEnd type="none" w="sm" len="sm"/>
            <a:tailEnd type="none" w="sm" len="sm"/>
          </a:ln>
        </p:spPr>
      </p:pic>
      <p:sp>
        <p:nvSpPr>
          <p:cNvPr id="228" name="Google Shape;228;p31"/>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229" name="Google Shape;229;p31"/>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230" name="Google Shape;230;p31"/>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231" name="Google Shape;231;p31"/>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232" name="Google Shape;232;p31"/>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233" name="Google Shape;233;p31"/>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234" name="Google Shape;234;p31"/>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94"/>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382" name="Google Shape;1382;p9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83" name="Google Shape;1383;p94"/>
          <p:cNvSpPr txBox="1"/>
          <p:nvPr/>
        </p:nvSpPr>
        <p:spPr>
          <a:xfrm>
            <a:off x="896675" y="672650"/>
            <a:ext cx="8710500" cy="9126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SzPts val="2200"/>
              <a:buFont typeface="Century Gothic"/>
              <a:buChar char="●"/>
            </a:pPr>
            <a:r>
              <a:rPr lang="en" sz="2200" b="1">
                <a:solidFill>
                  <a:schemeClr val="accent4"/>
                </a:solidFill>
                <a:latin typeface="Century Gothic"/>
                <a:ea typeface="Century Gothic"/>
                <a:cs typeface="Century Gothic"/>
                <a:sym typeface="Century Gothic"/>
              </a:rPr>
              <a:t>CFD: Sensitivity analysis</a:t>
            </a: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384" name="Google Shape;1384;p9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85" name="Google Shape;1385;p94"/>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70</a:t>
            </a:fld>
            <a:endParaRPr/>
          </a:p>
        </p:txBody>
      </p:sp>
      <p:sp>
        <p:nvSpPr>
          <p:cNvPr id="1386" name="Google Shape;1386;p94"/>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387" name="Google Shape;1387;p94"/>
          <p:cNvPicPr preferRelativeResize="0"/>
          <p:nvPr/>
        </p:nvPicPr>
        <p:blipFill>
          <a:blip r:embed="rId4">
            <a:alphaModFix/>
          </a:blip>
          <a:stretch>
            <a:fillRect/>
          </a:stretch>
        </p:blipFill>
        <p:spPr>
          <a:xfrm>
            <a:off x="152400" y="2127350"/>
            <a:ext cx="4971366" cy="2384176"/>
          </a:xfrm>
          <a:prstGeom prst="rect">
            <a:avLst/>
          </a:prstGeom>
          <a:noFill/>
          <a:ln>
            <a:noFill/>
          </a:ln>
        </p:spPr>
      </p:pic>
      <p:pic>
        <p:nvPicPr>
          <p:cNvPr id="1388" name="Google Shape;1388;p94"/>
          <p:cNvPicPr preferRelativeResize="0"/>
          <p:nvPr/>
        </p:nvPicPr>
        <p:blipFill>
          <a:blip r:embed="rId5">
            <a:alphaModFix/>
          </a:blip>
          <a:stretch>
            <a:fillRect/>
          </a:stretch>
        </p:blipFill>
        <p:spPr>
          <a:xfrm>
            <a:off x="5276166" y="2127350"/>
            <a:ext cx="4992565" cy="23841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95"/>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Values- Backup </a:t>
            </a:r>
            <a:endParaRPr sz="2300" b="1">
              <a:solidFill>
                <a:schemeClr val="dk1"/>
              </a:solidFill>
              <a:latin typeface="Century Gothic"/>
              <a:ea typeface="Century Gothic"/>
              <a:cs typeface="Century Gothic"/>
              <a:sym typeface="Century Gothic"/>
            </a:endParaRPr>
          </a:p>
        </p:txBody>
      </p:sp>
      <p:pic>
        <p:nvPicPr>
          <p:cNvPr id="1394" name="Google Shape;1394;p9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395" name="Google Shape;1395;p95"/>
          <p:cNvSpPr txBox="1"/>
          <p:nvPr/>
        </p:nvSpPr>
        <p:spPr>
          <a:xfrm>
            <a:off x="5467675" y="672650"/>
            <a:ext cx="4139400" cy="208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396" name="Google Shape;1396;p9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397" name="Google Shape;1397;p95"/>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71</a:t>
            </a:fld>
            <a:endParaRPr/>
          </a:p>
        </p:txBody>
      </p:sp>
      <p:sp>
        <p:nvSpPr>
          <p:cNvPr id="1398" name="Google Shape;1398;p95"/>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graphicFrame>
        <p:nvGraphicFramePr>
          <p:cNvPr id="1399" name="Google Shape;1399;p95"/>
          <p:cNvGraphicFramePr/>
          <p:nvPr/>
        </p:nvGraphicFramePr>
        <p:xfrm>
          <a:off x="2433650" y="1149088"/>
          <a:ext cx="3000000" cy="3000000"/>
        </p:xfrm>
        <a:graphic>
          <a:graphicData uri="http://schemas.openxmlformats.org/drawingml/2006/table">
            <a:tbl>
              <a:tblPr>
                <a:noFill/>
                <a:tableStyleId>{F11F7B37-8746-44A8-BB93-F1712CF56D35}</a:tableStyleId>
              </a:tblPr>
              <a:tblGrid>
                <a:gridCol w="1494650">
                  <a:extLst>
                    <a:ext uri="{9D8B030D-6E8A-4147-A177-3AD203B41FA5}">
                      <a16:colId xmlns:a16="http://schemas.microsoft.com/office/drawing/2014/main" val="20000"/>
                    </a:ext>
                  </a:extLst>
                </a:gridCol>
                <a:gridCol w="1422350">
                  <a:extLst>
                    <a:ext uri="{9D8B030D-6E8A-4147-A177-3AD203B41FA5}">
                      <a16:colId xmlns:a16="http://schemas.microsoft.com/office/drawing/2014/main" val="20001"/>
                    </a:ext>
                  </a:extLst>
                </a:gridCol>
                <a:gridCol w="1481100">
                  <a:extLst>
                    <a:ext uri="{9D8B030D-6E8A-4147-A177-3AD203B41FA5}">
                      <a16:colId xmlns:a16="http://schemas.microsoft.com/office/drawing/2014/main" val="20002"/>
                    </a:ext>
                  </a:extLst>
                </a:gridCol>
                <a:gridCol w="1434125">
                  <a:extLst>
                    <a:ext uri="{9D8B030D-6E8A-4147-A177-3AD203B41FA5}">
                      <a16:colId xmlns:a16="http://schemas.microsoft.com/office/drawing/2014/main" val="20003"/>
                    </a:ext>
                  </a:extLst>
                </a:gridCol>
              </a:tblGrid>
              <a:tr h="572425">
                <a:tc gridSpan="2">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Cruise: 4.8° AOA / 16.4 m/s</a:t>
                      </a:r>
                      <a:endParaRPr sz="1300" b="1">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FFD966"/>
                    </a:solidFill>
                  </a:tcPr>
                </a:tc>
                <a:tc hMerge="1">
                  <a:txBody>
                    <a:bodyPr/>
                    <a:lstStyle/>
                    <a:p>
                      <a:endParaRPr lang="en-US"/>
                    </a:p>
                  </a:txBody>
                  <a:tcPr/>
                </a:tc>
                <a:tc gridSpan="2">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Max: 11.5° / 22 m/s</a:t>
                      </a:r>
                      <a:endParaRPr sz="1300" b="1">
                        <a:latin typeface="Century Gothic"/>
                        <a:ea typeface="Century Gothic"/>
                        <a:cs typeface="Century Gothic"/>
                        <a:sym typeface="Century Gothic"/>
                      </a:endParaRPr>
                    </a:p>
                  </a:txBody>
                  <a:tcPr marL="857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57242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L</a:t>
                      </a:r>
                      <a:r>
                        <a:rPr lang="en" sz="1300">
                          <a:latin typeface="Century Gothic"/>
                          <a:ea typeface="Century Gothic"/>
                          <a:cs typeface="Century Gothic"/>
                          <a:sym typeface="Century Gothic"/>
                        </a:rPr>
                        <a:t> </a:t>
                      </a:r>
                      <a:r>
                        <a:rPr lang="en" sz="1300">
                          <a:solidFill>
                            <a:srgbClr val="38761D"/>
                          </a:solidFill>
                          <a:latin typeface="Century Gothic"/>
                          <a:ea typeface="Century Gothic"/>
                          <a:cs typeface="Century Gothic"/>
                          <a:sym typeface="Century Gothic"/>
                        </a:rPr>
                        <a:t>(Cruise)</a:t>
                      </a:r>
                      <a:endParaRPr sz="1300">
                        <a:solidFill>
                          <a:srgbClr val="38761D"/>
                        </a:solidFill>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0.7991</a:t>
                      </a:r>
                      <a:endParaRPr sz="1300">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L</a:t>
                      </a:r>
                      <a:r>
                        <a:rPr lang="en" sz="1300">
                          <a:latin typeface="Century Gothic"/>
                          <a:ea typeface="Century Gothic"/>
                          <a:cs typeface="Century Gothic"/>
                          <a:sym typeface="Century Gothic"/>
                        </a:rPr>
                        <a:t> </a:t>
                      </a:r>
                      <a:r>
                        <a:rPr lang="en" sz="1300">
                          <a:solidFill>
                            <a:srgbClr val="980000"/>
                          </a:solidFill>
                          <a:latin typeface="Century Gothic"/>
                          <a:ea typeface="Century Gothic"/>
                          <a:cs typeface="Century Gothic"/>
                          <a:sym typeface="Century Gothic"/>
                        </a:rPr>
                        <a:t>(Max)</a:t>
                      </a:r>
                      <a:endParaRPr sz="1300">
                        <a:solidFill>
                          <a:srgbClr val="980000"/>
                        </a:solidFill>
                        <a:latin typeface="Century Gothic"/>
                        <a:ea typeface="Century Gothic"/>
                        <a:cs typeface="Century Gothic"/>
                        <a:sym typeface="Century Gothic"/>
                      </a:endParaRPr>
                    </a:p>
                  </a:txBody>
                  <a:tcPr marL="857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1.402</a:t>
                      </a:r>
                      <a:endParaRPr sz="1300">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72425">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D</a:t>
                      </a:r>
                      <a:r>
                        <a:rPr lang="en" sz="1300">
                          <a:latin typeface="Century Gothic"/>
                          <a:ea typeface="Century Gothic"/>
                          <a:cs typeface="Century Gothic"/>
                          <a:sym typeface="Century Gothic"/>
                        </a:rPr>
                        <a:t> </a:t>
                      </a:r>
                      <a:r>
                        <a:rPr lang="en" sz="1300">
                          <a:solidFill>
                            <a:srgbClr val="38761D"/>
                          </a:solidFill>
                          <a:latin typeface="Century Gothic"/>
                          <a:ea typeface="Century Gothic"/>
                          <a:cs typeface="Century Gothic"/>
                          <a:sym typeface="Century Gothic"/>
                        </a:rPr>
                        <a:t>(Cruise)</a:t>
                      </a:r>
                      <a:endParaRPr sz="1300">
                        <a:latin typeface="Century Gothic"/>
                        <a:ea typeface="Century Gothic"/>
                        <a:cs typeface="Century Gothic"/>
                        <a:sym typeface="Century Goth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0.0319</a:t>
                      </a:r>
                      <a:endParaRPr sz="1300">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C</a:t>
                      </a:r>
                      <a:r>
                        <a:rPr lang="en" sz="1300" baseline="-25000">
                          <a:latin typeface="Century Gothic"/>
                          <a:ea typeface="Century Gothic"/>
                          <a:cs typeface="Century Gothic"/>
                          <a:sym typeface="Century Gothic"/>
                        </a:rPr>
                        <a:t>D</a:t>
                      </a:r>
                      <a:r>
                        <a:rPr lang="en" sz="1300">
                          <a:latin typeface="Century Gothic"/>
                          <a:ea typeface="Century Gothic"/>
                          <a:cs typeface="Century Gothic"/>
                          <a:sym typeface="Century Gothic"/>
                        </a:rPr>
                        <a:t> </a:t>
                      </a:r>
                      <a:r>
                        <a:rPr lang="en" sz="1300">
                          <a:solidFill>
                            <a:srgbClr val="980000"/>
                          </a:solidFill>
                          <a:latin typeface="Century Gothic"/>
                          <a:ea typeface="Century Gothic"/>
                          <a:cs typeface="Century Gothic"/>
                          <a:sym typeface="Century Gothic"/>
                        </a:rPr>
                        <a:t>(Max)</a:t>
                      </a:r>
                      <a:endParaRPr sz="1300">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0.0716</a:t>
                      </a:r>
                      <a:endParaRPr sz="1300">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87100">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C</a:t>
                      </a:r>
                      <a:r>
                        <a:rPr lang="en" sz="1300" b="1" baseline="-25000">
                          <a:latin typeface="Century Gothic"/>
                          <a:ea typeface="Century Gothic"/>
                          <a:cs typeface="Century Gothic"/>
                          <a:sym typeface="Century Gothic"/>
                        </a:rPr>
                        <a:t>L</a:t>
                      </a:r>
                      <a:r>
                        <a:rPr lang="en" sz="1300" b="1">
                          <a:latin typeface="Century Gothic"/>
                          <a:ea typeface="Century Gothic"/>
                          <a:cs typeface="Century Gothic"/>
                          <a:sym typeface="Century Gothic"/>
                        </a:rPr>
                        <a:t>/C</a:t>
                      </a:r>
                      <a:r>
                        <a:rPr lang="en" sz="1300" b="1" baseline="-25000">
                          <a:latin typeface="Century Gothic"/>
                          <a:ea typeface="Century Gothic"/>
                          <a:cs typeface="Century Gothic"/>
                          <a:sym typeface="Century Gothic"/>
                        </a:rPr>
                        <a:t>D</a:t>
                      </a:r>
                      <a:r>
                        <a:rPr lang="en" sz="1300" b="1">
                          <a:latin typeface="Century Gothic"/>
                          <a:ea typeface="Century Gothic"/>
                          <a:cs typeface="Century Gothic"/>
                          <a:sym typeface="Century Gothic"/>
                        </a:rPr>
                        <a:t> </a:t>
                      </a:r>
                      <a:r>
                        <a:rPr lang="en" sz="1300" b="1">
                          <a:solidFill>
                            <a:srgbClr val="38761D"/>
                          </a:solidFill>
                          <a:latin typeface="Century Gothic"/>
                          <a:ea typeface="Century Gothic"/>
                          <a:cs typeface="Century Gothic"/>
                          <a:sym typeface="Century Gothic"/>
                        </a:rPr>
                        <a:t>(Cruise)</a:t>
                      </a:r>
                      <a:endParaRPr sz="1300" b="1">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25.06</a:t>
                      </a:r>
                      <a:endParaRPr sz="1300" b="1">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C</a:t>
                      </a:r>
                      <a:r>
                        <a:rPr lang="en" sz="1300" b="1" baseline="-25000">
                          <a:solidFill>
                            <a:schemeClr val="dk1"/>
                          </a:solidFill>
                          <a:latin typeface="Century Gothic"/>
                          <a:ea typeface="Century Gothic"/>
                          <a:cs typeface="Century Gothic"/>
                          <a:sym typeface="Century Gothic"/>
                        </a:rPr>
                        <a:t>L</a:t>
                      </a:r>
                      <a:r>
                        <a:rPr lang="en" sz="1300" b="1">
                          <a:solidFill>
                            <a:schemeClr val="dk1"/>
                          </a:solidFill>
                          <a:latin typeface="Century Gothic"/>
                          <a:ea typeface="Century Gothic"/>
                          <a:cs typeface="Century Gothic"/>
                          <a:sym typeface="Century Gothic"/>
                        </a:rPr>
                        <a:t>/C</a:t>
                      </a:r>
                      <a:r>
                        <a:rPr lang="en" sz="1300" b="1" baseline="-25000">
                          <a:solidFill>
                            <a:schemeClr val="dk1"/>
                          </a:solidFill>
                          <a:latin typeface="Century Gothic"/>
                          <a:ea typeface="Century Gothic"/>
                          <a:cs typeface="Century Gothic"/>
                          <a:sym typeface="Century Gothic"/>
                        </a:rPr>
                        <a:t>D</a:t>
                      </a:r>
                      <a:r>
                        <a:rPr lang="en" sz="1300" b="1">
                          <a:solidFill>
                            <a:schemeClr val="dk1"/>
                          </a:solidFill>
                          <a:latin typeface="Century Gothic"/>
                          <a:ea typeface="Century Gothic"/>
                          <a:cs typeface="Century Gothic"/>
                          <a:sym typeface="Century Gothic"/>
                        </a:rPr>
                        <a:t> </a:t>
                      </a:r>
                      <a:r>
                        <a:rPr lang="en" sz="1300" b="1">
                          <a:solidFill>
                            <a:srgbClr val="980000"/>
                          </a:solidFill>
                          <a:latin typeface="Century Gothic"/>
                          <a:ea typeface="Century Gothic"/>
                          <a:cs typeface="Century Gothic"/>
                          <a:sym typeface="Century Gothic"/>
                        </a:rPr>
                        <a:t>(Max)</a:t>
                      </a:r>
                      <a:endParaRPr sz="1300" b="1">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19.59</a:t>
                      </a:r>
                      <a:endParaRPr sz="1300" b="1">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572425">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Lift </a:t>
                      </a:r>
                      <a:r>
                        <a:rPr lang="en" sz="1300">
                          <a:solidFill>
                            <a:srgbClr val="38761D"/>
                          </a:solidFill>
                          <a:latin typeface="Century Gothic"/>
                          <a:ea typeface="Century Gothic"/>
                          <a:cs typeface="Century Gothic"/>
                          <a:sym typeface="Century Gothic"/>
                        </a:rPr>
                        <a:t>(Cruise)</a:t>
                      </a:r>
                      <a:endParaRPr sz="1300">
                        <a:latin typeface="Century Gothic"/>
                        <a:ea typeface="Century Gothic"/>
                        <a:cs typeface="Century Gothic"/>
                        <a:sym typeface="Century Gothic"/>
                      </a:endParaRPr>
                    </a:p>
                  </a:txBody>
                  <a:tcPr marL="91425" marR="91425" marT="91425" marB="91425">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72.1 (N)</a:t>
                      </a:r>
                      <a:endParaRPr sz="1300">
                        <a:solidFill>
                          <a:schemeClr val="dk1"/>
                        </a:solidFill>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Lift </a:t>
                      </a:r>
                      <a:r>
                        <a:rPr lang="en" sz="1300">
                          <a:solidFill>
                            <a:srgbClr val="980000"/>
                          </a:solidFill>
                          <a:latin typeface="Century Gothic"/>
                          <a:ea typeface="Century Gothic"/>
                          <a:cs typeface="Century Gothic"/>
                          <a:sym typeface="Century Gothic"/>
                        </a:rPr>
                        <a:t>(Max)</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199.7 (N)</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72425">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Drag </a:t>
                      </a:r>
                      <a:r>
                        <a:rPr lang="en" sz="1300">
                          <a:solidFill>
                            <a:srgbClr val="38761D"/>
                          </a:solidFill>
                          <a:latin typeface="Century Gothic"/>
                          <a:ea typeface="Century Gothic"/>
                          <a:cs typeface="Century Gothic"/>
                          <a:sym typeface="Century Gothic"/>
                        </a:rPr>
                        <a:t>(Cruise)</a:t>
                      </a:r>
                      <a:endParaRPr sz="1300">
                        <a:latin typeface="Century Gothic"/>
                        <a:ea typeface="Century Gothic"/>
                        <a:cs typeface="Century Gothic"/>
                        <a:sym typeface="Century Gothic"/>
                      </a:endParaRPr>
                    </a:p>
                  </a:txBody>
                  <a:tcPr marL="91425" marR="91425" marT="91425" marB="91425">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5.9 (N)</a:t>
                      </a:r>
                      <a:endParaRPr sz="1300">
                        <a:solidFill>
                          <a:schemeClr val="dk1"/>
                        </a:solidFill>
                        <a:latin typeface="Century Gothic"/>
                        <a:ea typeface="Century Gothic"/>
                        <a:cs typeface="Century Gothic"/>
                        <a:sym typeface="Century Gothic"/>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Century Gothic"/>
                          <a:ea typeface="Century Gothic"/>
                          <a:cs typeface="Century Gothic"/>
                          <a:sym typeface="Century Gothic"/>
                        </a:rPr>
                        <a:t>Drag </a:t>
                      </a:r>
                      <a:r>
                        <a:rPr lang="en" sz="1300">
                          <a:solidFill>
                            <a:srgbClr val="980000"/>
                          </a:solidFill>
                          <a:latin typeface="Century Gothic"/>
                          <a:ea typeface="Century Gothic"/>
                          <a:cs typeface="Century Gothic"/>
                          <a:sym typeface="Century Gothic"/>
                        </a:rPr>
                        <a:t>(Max)</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300">
                          <a:latin typeface="Century Gothic"/>
                          <a:ea typeface="Century Gothic"/>
                          <a:cs typeface="Century Gothic"/>
                          <a:sym typeface="Century Gothic"/>
                        </a:rPr>
                        <a:t>22.9(N)</a:t>
                      </a:r>
                      <a:endParaRPr sz="1300">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96"/>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405" name="Google Shape;1405;p9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06" name="Google Shape;1406;p96"/>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Objectives:</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CFD model verification</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Total Elements = 45,000</a:t>
            </a: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407" name="Google Shape;1407;p9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08" name="Google Shape;1408;p96"/>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72</a:t>
            </a:fld>
            <a:endParaRPr/>
          </a:p>
        </p:txBody>
      </p:sp>
      <p:sp>
        <p:nvSpPr>
          <p:cNvPr id="1409" name="Google Shape;1409;p96"/>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410" name="Google Shape;1410;p96"/>
          <p:cNvPicPr preferRelativeResize="0"/>
          <p:nvPr/>
        </p:nvPicPr>
        <p:blipFill>
          <a:blip r:embed="rId4">
            <a:alphaModFix/>
          </a:blip>
          <a:stretch>
            <a:fillRect/>
          </a:stretch>
        </p:blipFill>
        <p:spPr>
          <a:xfrm>
            <a:off x="609600" y="2189075"/>
            <a:ext cx="3436952" cy="2347875"/>
          </a:xfrm>
          <a:prstGeom prst="rect">
            <a:avLst/>
          </a:prstGeom>
          <a:noFill/>
          <a:ln>
            <a:noFill/>
          </a:ln>
        </p:spPr>
      </p:pic>
      <p:pic>
        <p:nvPicPr>
          <p:cNvPr id="1411" name="Google Shape;1411;p96"/>
          <p:cNvPicPr preferRelativeResize="0"/>
          <p:nvPr/>
        </p:nvPicPr>
        <p:blipFill>
          <a:blip r:embed="rId5">
            <a:alphaModFix/>
          </a:blip>
          <a:stretch>
            <a:fillRect/>
          </a:stretch>
        </p:blipFill>
        <p:spPr>
          <a:xfrm>
            <a:off x="4094550" y="2753239"/>
            <a:ext cx="6175524" cy="12061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97"/>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417" name="Google Shape;1417;p9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18" name="Google Shape;1418;p97"/>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Objectives:</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CFD model verification</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Standard sea level atmospheric conditions applied</a:t>
            </a: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419" name="Google Shape;1419;p9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20" name="Google Shape;1420;p97"/>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73</a:t>
            </a:fld>
            <a:endParaRPr/>
          </a:p>
        </p:txBody>
      </p:sp>
      <p:sp>
        <p:nvSpPr>
          <p:cNvPr id="1421" name="Google Shape;1421;p97"/>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422" name="Google Shape;1422;p97"/>
          <p:cNvPicPr preferRelativeResize="0"/>
          <p:nvPr/>
        </p:nvPicPr>
        <p:blipFill>
          <a:blip r:embed="rId4">
            <a:alphaModFix/>
          </a:blip>
          <a:stretch>
            <a:fillRect/>
          </a:stretch>
        </p:blipFill>
        <p:spPr>
          <a:xfrm>
            <a:off x="3483088" y="1678275"/>
            <a:ext cx="2018601" cy="2384174"/>
          </a:xfrm>
          <a:prstGeom prst="rect">
            <a:avLst/>
          </a:prstGeom>
          <a:noFill/>
          <a:ln>
            <a:noFill/>
          </a:ln>
        </p:spPr>
      </p:pic>
      <p:pic>
        <p:nvPicPr>
          <p:cNvPr id="1423" name="Google Shape;1423;p97"/>
          <p:cNvPicPr preferRelativeResize="0"/>
          <p:nvPr/>
        </p:nvPicPr>
        <p:blipFill>
          <a:blip r:embed="rId5">
            <a:alphaModFix/>
          </a:blip>
          <a:stretch>
            <a:fillRect/>
          </a:stretch>
        </p:blipFill>
        <p:spPr>
          <a:xfrm>
            <a:off x="5591425" y="1678275"/>
            <a:ext cx="2278644" cy="2384176"/>
          </a:xfrm>
          <a:prstGeom prst="rect">
            <a:avLst/>
          </a:prstGeom>
          <a:noFill/>
          <a:ln>
            <a:noFill/>
          </a:ln>
        </p:spPr>
      </p:pic>
      <p:pic>
        <p:nvPicPr>
          <p:cNvPr id="1424" name="Google Shape;1424;p97"/>
          <p:cNvPicPr preferRelativeResize="0"/>
          <p:nvPr/>
        </p:nvPicPr>
        <p:blipFill>
          <a:blip r:embed="rId6">
            <a:alphaModFix/>
          </a:blip>
          <a:stretch>
            <a:fillRect/>
          </a:stretch>
        </p:blipFill>
        <p:spPr>
          <a:xfrm>
            <a:off x="46500" y="1678275"/>
            <a:ext cx="3286450" cy="2384176"/>
          </a:xfrm>
          <a:prstGeom prst="rect">
            <a:avLst/>
          </a:prstGeom>
          <a:noFill/>
          <a:ln>
            <a:noFill/>
          </a:ln>
        </p:spPr>
      </p:pic>
      <p:pic>
        <p:nvPicPr>
          <p:cNvPr id="1425" name="Google Shape;1425;p97"/>
          <p:cNvPicPr preferRelativeResize="0"/>
          <p:nvPr/>
        </p:nvPicPr>
        <p:blipFill>
          <a:blip r:embed="rId7">
            <a:alphaModFix/>
          </a:blip>
          <a:stretch>
            <a:fillRect/>
          </a:stretch>
        </p:blipFill>
        <p:spPr>
          <a:xfrm>
            <a:off x="8087076" y="1863337"/>
            <a:ext cx="2361474" cy="20140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98"/>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431" name="Google Shape;1431;p98"/>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32" name="Google Shape;1432;p98"/>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Objectives:</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CFD model verification</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433" name="Google Shape;1433;p9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34" name="Google Shape;1434;p98"/>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74</a:t>
            </a:fld>
            <a:endParaRPr/>
          </a:p>
        </p:txBody>
      </p:sp>
      <p:sp>
        <p:nvSpPr>
          <p:cNvPr id="1435" name="Google Shape;1435;p98"/>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436" name="Google Shape;1436;p98"/>
          <p:cNvPicPr preferRelativeResize="0"/>
          <p:nvPr/>
        </p:nvPicPr>
        <p:blipFill>
          <a:blip r:embed="rId4">
            <a:alphaModFix/>
          </a:blip>
          <a:stretch>
            <a:fillRect/>
          </a:stretch>
        </p:blipFill>
        <p:spPr>
          <a:xfrm>
            <a:off x="201925" y="1997450"/>
            <a:ext cx="2795466" cy="2384174"/>
          </a:xfrm>
          <a:prstGeom prst="rect">
            <a:avLst/>
          </a:prstGeom>
          <a:noFill/>
          <a:ln>
            <a:noFill/>
          </a:ln>
        </p:spPr>
      </p:pic>
      <p:pic>
        <p:nvPicPr>
          <p:cNvPr id="1437" name="Google Shape;1437;p98"/>
          <p:cNvPicPr preferRelativeResize="0"/>
          <p:nvPr/>
        </p:nvPicPr>
        <p:blipFill>
          <a:blip r:embed="rId5">
            <a:alphaModFix/>
          </a:blip>
          <a:stretch>
            <a:fillRect/>
          </a:stretch>
        </p:blipFill>
        <p:spPr>
          <a:xfrm>
            <a:off x="3159450" y="1997450"/>
            <a:ext cx="2562189" cy="2384176"/>
          </a:xfrm>
          <a:prstGeom prst="rect">
            <a:avLst/>
          </a:prstGeom>
          <a:noFill/>
          <a:ln>
            <a:noFill/>
          </a:ln>
        </p:spPr>
      </p:pic>
      <p:pic>
        <p:nvPicPr>
          <p:cNvPr id="1438" name="Google Shape;1438;p98"/>
          <p:cNvPicPr preferRelativeResize="0"/>
          <p:nvPr/>
        </p:nvPicPr>
        <p:blipFill>
          <a:blip r:embed="rId6">
            <a:alphaModFix/>
          </a:blip>
          <a:stretch>
            <a:fillRect/>
          </a:stretch>
        </p:blipFill>
        <p:spPr>
          <a:xfrm>
            <a:off x="7030767" y="2380478"/>
            <a:ext cx="1209053" cy="1519584"/>
          </a:xfrm>
          <a:prstGeom prst="rect">
            <a:avLst/>
          </a:prstGeom>
          <a:noFill/>
          <a:ln>
            <a:noFill/>
          </a:ln>
        </p:spPr>
      </p:pic>
      <p:pic>
        <p:nvPicPr>
          <p:cNvPr id="1439" name="Google Shape;1439;p98"/>
          <p:cNvPicPr preferRelativeResize="0"/>
          <p:nvPr/>
        </p:nvPicPr>
        <p:blipFill>
          <a:blip r:embed="rId5">
            <a:alphaModFix/>
          </a:blip>
          <a:stretch>
            <a:fillRect/>
          </a:stretch>
        </p:blipFill>
        <p:spPr>
          <a:xfrm>
            <a:off x="5791103" y="1385650"/>
            <a:ext cx="2982475" cy="3278274"/>
          </a:xfrm>
          <a:prstGeom prst="rect">
            <a:avLst/>
          </a:prstGeom>
          <a:noFill/>
          <a:ln>
            <a:noFill/>
          </a:ln>
        </p:spPr>
      </p:pic>
      <p:pic>
        <p:nvPicPr>
          <p:cNvPr id="1440" name="Google Shape;1440;p98"/>
          <p:cNvPicPr preferRelativeResize="0"/>
          <p:nvPr/>
        </p:nvPicPr>
        <p:blipFill>
          <a:blip r:embed="rId7">
            <a:alphaModFix/>
          </a:blip>
          <a:stretch>
            <a:fillRect/>
          </a:stretch>
        </p:blipFill>
        <p:spPr>
          <a:xfrm>
            <a:off x="8239828" y="1065075"/>
            <a:ext cx="2115401" cy="3672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99"/>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446" name="Google Shape;1446;p9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47" name="Google Shape;1447;p99"/>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Objectives:</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CFD model verification</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448" name="Google Shape;1448;p9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49" name="Google Shape;1449;p99"/>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75</a:t>
            </a:fld>
            <a:endParaRPr/>
          </a:p>
        </p:txBody>
      </p:sp>
      <p:sp>
        <p:nvSpPr>
          <p:cNvPr id="1450" name="Google Shape;1450;p99"/>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451" name="Google Shape;1451;p99"/>
          <p:cNvPicPr preferRelativeResize="0"/>
          <p:nvPr/>
        </p:nvPicPr>
        <p:blipFill>
          <a:blip r:embed="rId4">
            <a:alphaModFix/>
          </a:blip>
          <a:stretch>
            <a:fillRect/>
          </a:stretch>
        </p:blipFill>
        <p:spPr>
          <a:xfrm>
            <a:off x="234800" y="1952550"/>
            <a:ext cx="3044686" cy="2384174"/>
          </a:xfrm>
          <a:prstGeom prst="rect">
            <a:avLst/>
          </a:prstGeom>
          <a:noFill/>
          <a:ln>
            <a:noFill/>
          </a:ln>
        </p:spPr>
      </p:pic>
      <p:pic>
        <p:nvPicPr>
          <p:cNvPr id="1452" name="Google Shape;1452;p99"/>
          <p:cNvPicPr preferRelativeResize="0"/>
          <p:nvPr/>
        </p:nvPicPr>
        <p:blipFill>
          <a:blip r:embed="rId5">
            <a:alphaModFix/>
          </a:blip>
          <a:stretch>
            <a:fillRect/>
          </a:stretch>
        </p:blipFill>
        <p:spPr>
          <a:xfrm>
            <a:off x="3380913" y="1952550"/>
            <a:ext cx="3034154" cy="2384176"/>
          </a:xfrm>
          <a:prstGeom prst="rect">
            <a:avLst/>
          </a:prstGeom>
          <a:noFill/>
          <a:ln>
            <a:noFill/>
          </a:ln>
        </p:spPr>
      </p:pic>
      <p:pic>
        <p:nvPicPr>
          <p:cNvPr id="1453" name="Google Shape;1453;p99"/>
          <p:cNvPicPr preferRelativeResize="0"/>
          <p:nvPr/>
        </p:nvPicPr>
        <p:blipFill>
          <a:blip r:embed="rId6">
            <a:alphaModFix/>
          </a:blip>
          <a:stretch>
            <a:fillRect/>
          </a:stretch>
        </p:blipFill>
        <p:spPr>
          <a:xfrm>
            <a:off x="6647941" y="1952550"/>
            <a:ext cx="3085073" cy="2384176"/>
          </a:xfrm>
          <a:prstGeom prst="rect">
            <a:avLst/>
          </a:prstGeom>
          <a:noFill/>
          <a:ln>
            <a:noFill/>
          </a:ln>
        </p:spPr>
      </p:pic>
      <p:pic>
        <p:nvPicPr>
          <p:cNvPr id="1454" name="Google Shape;1454;p99"/>
          <p:cNvPicPr preferRelativeResize="0"/>
          <p:nvPr/>
        </p:nvPicPr>
        <p:blipFill>
          <a:blip r:embed="rId7">
            <a:alphaModFix/>
          </a:blip>
          <a:stretch>
            <a:fillRect/>
          </a:stretch>
        </p:blipFill>
        <p:spPr>
          <a:xfrm>
            <a:off x="6533625" y="650205"/>
            <a:ext cx="3313694" cy="1302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00"/>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460" name="Google Shape;1460;p10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61" name="Google Shape;1461;p100"/>
          <p:cNvSpPr txBox="1"/>
          <p:nvPr/>
        </p:nvSpPr>
        <p:spPr>
          <a:xfrm>
            <a:off x="896675" y="672650"/>
            <a:ext cx="87105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Objectives:</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CFD model verification</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Mesh refinement can be seen</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Total number of cells now 45,735</a:t>
            </a: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462" name="Google Shape;1462;p10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63" name="Google Shape;1463;p100"/>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76</a:t>
            </a:fld>
            <a:endParaRPr/>
          </a:p>
        </p:txBody>
      </p:sp>
      <p:sp>
        <p:nvSpPr>
          <p:cNvPr id="1464" name="Google Shape;1464;p100"/>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465" name="Google Shape;1465;p100"/>
          <p:cNvPicPr preferRelativeResize="0"/>
          <p:nvPr/>
        </p:nvPicPr>
        <p:blipFill>
          <a:blip r:embed="rId4">
            <a:alphaModFix/>
          </a:blip>
          <a:stretch>
            <a:fillRect/>
          </a:stretch>
        </p:blipFill>
        <p:spPr>
          <a:xfrm>
            <a:off x="562025" y="2055400"/>
            <a:ext cx="1923943" cy="1516349"/>
          </a:xfrm>
          <a:prstGeom prst="rect">
            <a:avLst/>
          </a:prstGeom>
          <a:noFill/>
          <a:ln>
            <a:noFill/>
          </a:ln>
        </p:spPr>
      </p:pic>
      <p:pic>
        <p:nvPicPr>
          <p:cNvPr id="1466" name="Google Shape;1466;p100"/>
          <p:cNvPicPr preferRelativeResize="0"/>
          <p:nvPr/>
        </p:nvPicPr>
        <p:blipFill>
          <a:blip r:embed="rId5">
            <a:alphaModFix/>
          </a:blip>
          <a:stretch>
            <a:fillRect/>
          </a:stretch>
        </p:blipFill>
        <p:spPr>
          <a:xfrm>
            <a:off x="2917977" y="2850525"/>
            <a:ext cx="3469127" cy="1302300"/>
          </a:xfrm>
          <a:prstGeom prst="rect">
            <a:avLst/>
          </a:prstGeom>
          <a:noFill/>
          <a:ln>
            <a:noFill/>
          </a:ln>
        </p:spPr>
      </p:pic>
      <p:pic>
        <p:nvPicPr>
          <p:cNvPr id="1467" name="Google Shape;1467;p100"/>
          <p:cNvPicPr preferRelativeResize="0"/>
          <p:nvPr/>
        </p:nvPicPr>
        <p:blipFill>
          <a:blip r:embed="rId6">
            <a:alphaModFix/>
          </a:blip>
          <a:stretch>
            <a:fillRect/>
          </a:stretch>
        </p:blipFill>
        <p:spPr>
          <a:xfrm>
            <a:off x="6446425" y="2408186"/>
            <a:ext cx="3949777" cy="15163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01"/>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Aerodynamics - Backup  </a:t>
            </a:r>
            <a:endParaRPr sz="2300" b="1">
              <a:solidFill>
                <a:schemeClr val="dk1"/>
              </a:solidFill>
              <a:latin typeface="Century Gothic"/>
              <a:ea typeface="Century Gothic"/>
              <a:cs typeface="Century Gothic"/>
              <a:sym typeface="Century Gothic"/>
            </a:endParaRPr>
          </a:p>
        </p:txBody>
      </p:sp>
      <p:pic>
        <p:nvPicPr>
          <p:cNvPr id="1473" name="Google Shape;1473;p10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74" name="Google Shape;1474;p101"/>
          <p:cNvSpPr txBox="1"/>
          <p:nvPr/>
        </p:nvSpPr>
        <p:spPr>
          <a:xfrm>
            <a:off x="896675" y="672650"/>
            <a:ext cx="87105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Objectives:</a:t>
            </a:r>
            <a:r>
              <a:rPr lang="en" sz="2200" b="1">
                <a:latin typeface="Century Gothic"/>
                <a:ea typeface="Century Gothic"/>
                <a:cs typeface="Century Gothic"/>
                <a:sym typeface="Century Gothic"/>
              </a:rPr>
              <a:t> </a:t>
            </a:r>
            <a:r>
              <a:rPr lang="en" sz="2200" i="1">
                <a:latin typeface="Century Gothic"/>
                <a:ea typeface="Century Gothic"/>
                <a:cs typeface="Century Gothic"/>
                <a:sym typeface="Century Gothic"/>
              </a:rPr>
              <a:t>CFD model verification</a:t>
            </a:r>
            <a:endParaRPr sz="2200" i="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Resulting Y+ and Coefficient of Pressure distribution</a:t>
            </a:r>
            <a:endParaRPr sz="22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latin typeface="Century Gothic"/>
              <a:ea typeface="Century Gothic"/>
              <a:cs typeface="Century Gothic"/>
              <a:sym typeface="Century Gothic"/>
            </a:endParaRPr>
          </a:p>
        </p:txBody>
      </p:sp>
      <p:sp>
        <p:nvSpPr>
          <p:cNvPr id="1475" name="Google Shape;1475;p10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76" name="Google Shape;1476;p101"/>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77</a:t>
            </a:fld>
            <a:endParaRPr/>
          </a:p>
        </p:txBody>
      </p:sp>
      <p:sp>
        <p:nvSpPr>
          <p:cNvPr id="1477" name="Google Shape;1477;p101"/>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478" name="Google Shape;1478;p101"/>
          <p:cNvPicPr preferRelativeResize="0"/>
          <p:nvPr/>
        </p:nvPicPr>
        <p:blipFill>
          <a:blip r:embed="rId4">
            <a:alphaModFix/>
          </a:blip>
          <a:stretch>
            <a:fillRect/>
          </a:stretch>
        </p:blipFill>
        <p:spPr>
          <a:xfrm>
            <a:off x="152400" y="2127350"/>
            <a:ext cx="4971366" cy="2384176"/>
          </a:xfrm>
          <a:prstGeom prst="rect">
            <a:avLst/>
          </a:prstGeom>
          <a:noFill/>
          <a:ln>
            <a:noFill/>
          </a:ln>
        </p:spPr>
      </p:pic>
      <p:pic>
        <p:nvPicPr>
          <p:cNvPr id="1479" name="Google Shape;1479;p101"/>
          <p:cNvPicPr preferRelativeResize="0"/>
          <p:nvPr/>
        </p:nvPicPr>
        <p:blipFill>
          <a:blip r:embed="rId5">
            <a:alphaModFix/>
          </a:blip>
          <a:stretch>
            <a:fillRect/>
          </a:stretch>
        </p:blipFill>
        <p:spPr>
          <a:xfrm>
            <a:off x="5276166" y="2127350"/>
            <a:ext cx="4992565" cy="238417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02"/>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Aerodynamics - Backup</a:t>
            </a:r>
            <a:endParaRPr sz="2300" b="1">
              <a:solidFill>
                <a:schemeClr val="dk1"/>
              </a:solidFill>
              <a:latin typeface="Century Gothic"/>
              <a:ea typeface="Century Gothic"/>
              <a:cs typeface="Century Gothic"/>
              <a:sym typeface="Century Gothic"/>
            </a:endParaRPr>
          </a:p>
        </p:txBody>
      </p:sp>
      <p:pic>
        <p:nvPicPr>
          <p:cNvPr id="1485" name="Google Shape;1485;p10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486" name="Google Shape;1486;p10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87" name="Google Shape;1487;p102"/>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78</a:t>
            </a:fld>
            <a:endParaRPr/>
          </a:p>
        </p:txBody>
      </p:sp>
      <p:graphicFrame>
        <p:nvGraphicFramePr>
          <p:cNvPr id="1488" name="Google Shape;1488;p102"/>
          <p:cNvGraphicFramePr/>
          <p:nvPr/>
        </p:nvGraphicFramePr>
        <p:xfrm>
          <a:off x="5291500" y="820255"/>
          <a:ext cx="3000000" cy="300000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Verify Aerodynamic Characteristics of Wing and Body</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Clr>
                          <a:schemeClr val="dk1"/>
                        </a:buClr>
                        <a:buSzPts val="1100"/>
                        <a:buFont typeface="Arial"/>
                        <a:buNone/>
                      </a:pPr>
                      <a:r>
                        <a:rPr lang="en" sz="1100">
                          <a:latin typeface="Century Gothic"/>
                          <a:ea typeface="Century Gothic"/>
                          <a:cs typeface="Century Gothic"/>
                          <a:sym typeface="Century Gothic"/>
                        </a:rPr>
                        <a:t>Quantify Lift and Drag </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Potential Flow Estimates of Lift and Drag</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Increase in Predicted Drag</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Century Gothic"/>
                          <a:ea typeface="Century Gothic"/>
                          <a:cs typeface="Century Gothic"/>
                          <a:sym typeface="Century Gothic"/>
                        </a:rPr>
                        <a:t>Validation Against FRs</a:t>
                      </a:r>
                      <a:endParaRPr b="1">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100">
                          <a:solidFill>
                            <a:schemeClr val="dk1"/>
                          </a:solidFill>
                          <a:latin typeface="Century Gothic"/>
                          <a:ea typeface="Century Gothic"/>
                          <a:cs typeface="Century Gothic"/>
                          <a:sym typeface="Century Gothic"/>
                        </a:rPr>
                        <a:t>Aerodynamic surfaces optimize lift and minimize drag to meet </a:t>
                      </a:r>
                      <a:r>
                        <a:rPr lang="en" sz="1100" b="1">
                          <a:solidFill>
                            <a:schemeClr val="dk1"/>
                          </a:solidFill>
                          <a:latin typeface="Century Gothic"/>
                          <a:ea typeface="Century Gothic"/>
                          <a:cs typeface="Century Gothic"/>
                          <a:sym typeface="Century Gothic"/>
                        </a:rPr>
                        <a:t>FR1 &amp; FR3</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489" name="Google Shape;1489;p102"/>
          <p:cNvSpPr txBox="1"/>
          <p:nvPr/>
        </p:nvSpPr>
        <p:spPr>
          <a:xfrm>
            <a:off x="581150" y="820275"/>
            <a:ext cx="467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Aero - </a:t>
            </a:r>
            <a:r>
              <a:rPr lang="en" sz="1900">
                <a:solidFill>
                  <a:schemeClr val="dk1"/>
                </a:solidFill>
                <a:latin typeface="Century Gothic"/>
                <a:ea typeface="Century Gothic"/>
                <a:cs typeface="Century Gothic"/>
                <a:sym typeface="Century Gothic"/>
              </a:rPr>
              <a:t>Wind Tunnel</a:t>
            </a:r>
            <a:endParaRPr sz="1900">
              <a:solidFill>
                <a:schemeClr val="dk1"/>
              </a:solidFill>
              <a:latin typeface="Century Gothic"/>
              <a:ea typeface="Century Gothic"/>
              <a:cs typeface="Century Gothic"/>
              <a:sym typeface="Century Gothic"/>
            </a:endParaRPr>
          </a:p>
        </p:txBody>
      </p:sp>
      <p:sp>
        <p:nvSpPr>
          <p:cNvPr id="1490" name="Google Shape;1490;p102"/>
          <p:cNvSpPr txBox="1"/>
          <p:nvPr/>
        </p:nvSpPr>
        <p:spPr>
          <a:xfrm>
            <a:off x="702375" y="1199900"/>
            <a:ext cx="40386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latin typeface="Calibri"/>
                <a:ea typeface="Calibri"/>
                <a:cs typeface="Calibri"/>
                <a:sym typeface="Calibri"/>
              </a:rPr>
              <a:t>Setup</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en" sz="1300">
                <a:solidFill>
                  <a:schemeClr val="dk1"/>
                </a:solidFill>
                <a:highlight>
                  <a:srgbClr val="FFFFFF"/>
                </a:highlight>
                <a:latin typeface="Calibri"/>
                <a:ea typeface="Calibri"/>
                <a:cs typeface="Calibri"/>
                <a:sym typeface="Calibri"/>
              </a:rPr>
              <a:t>3D printed model of wing scaled according to Reynold’s number</a:t>
            </a:r>
            <a:endParaRPr sz="1300">
              <a:solidFill>
                <a:schemeClr val="dk1"/>
              </a:solidFill>
              <a:highlight>
                <a:srgbClr val="FFFFFF"/>
              </a:highlight>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en" sz="1300">
                <a:solidFill>
                  <a:schemeClr val="dk1"/>
                </a:solidFill>
                <a:highlight>
                  <a:srgbClr val="FFFFFF"/>
                </a:highlight>
                <a:latin typeface="Calibri"/>
                <a:ea typeface="Calibri"/>
                <a:cs typeface="Calibri"/>
                <a:sym typeface="Calibri"/>
              </a:rPr>
              <a:t>Use Smead Wind tunnel or TBD</a:t>
            </a:r>
            <a:endParaRPr sz="13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03"/>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Propulsion - Backup</a:t>
            </a:r>
            <a:endParaRPr sz="1100"/>
          </a:p>
        </p:txBody>
      </p:sp>
      <p:sp>
        <p:nvSpPr>
          <p:cNvPr id="1496" name="Google Shape;1496;p103"/>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497" name="Google Shape;1497;p103"/>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498" name="Google Shape;1498;p103"/>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79</a:t>
            </a:fld>
            <a:endParaRPr/>
          </a:p>
        </p:txBody>
      </p:sp>
      <p:pic>
        <p:nvPicPr>
          <p:cNvPr id="1499" name="Google Shape;1499;p103"/>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Fuselage</a:t>
            </a:r>
            <a:endParaRPr sz="2300" b="1">
              <a:solidFill>
                <a:schemeClr val="dk1"/>
              </a:solidFill>
              <a:latin typeface="Century Gothic"/>
              <a:ea typeface="Century Gothic"/>
              <a:cs typeface="Century Gothic"/>
              <a:sym typeface="Century Gothic"/>
            </a:endParaRPr>
          </a:p>
        </p:txBody>
      </p:sp>
      <p:pic>
        <p:nvPicPr>
          <p:cNvPr id="240" name="Google Shape;240;p3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41" name="Google Shape;241;p32"/>
          <p:cNvSpPr txBox="1"/>
          <p:nvPr/>
        </p:nvSpPr>
        <p:spPr>
          <a:xfrm>
            <a:off x="649800" y="3108700"/>
            <a:ext cx="9336000" cy="13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Focus: </a:t>
            </a:r>
            <a:r>
              <a:rPr lang="en">
                <a:solidFill>
                  <a:schemeClr val="dk1"/>
                </a:solidFill>
                <a:latin typeface="Century Gothic"/>
                <a:ea typeface="Century Gothic"/>
                <a:cs typeface="Century Gothic"/>
                <a:sym typeface="Century Gothic"/>
              </a:rPr>
              <a:t>Provide seamless access to electrical components and a volume for a mission specific payload.</a:t>
            </a:r>
            <a:r>
              <a:rPr lang="en" sz="1600" i="1">
                <a:solidFill>
                  <a:schemeClr val="dk1"/>
                </a:solidFill>
                <a:latin typeface="Century Gothic"/>
                <a:ea typeface="Century Gothic"/>
                <a:cs typeface="Century Gothic"/>
                <a:sym typeface="Century Gothic"/>
              </a:rPr>
              <a:t> </a:t>
            </a:r>
            <a:endParaRPr sz="16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Features: </a:t>
            </a:r>
            <a:r>
              <a:rPr lang="en">
                <a:solidFill>
                  <a:schemeClr val="dk1"/>
                </a:solidFill>
                <a:latin typeface="Century Gothic"/>
                <a:ea typeface="Century Gothic"/>
                <a:cs typeface="Century Gothic"/>
                <a:sym typeface="Century Gothic"/>
              </a:rPr>
              <a:t>Rapidly removable canopy for ease of access into electronics bay and interchangeability payload bay for various user defined payloads.</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0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2200" b="1" i="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a:solidFill>
                <a:schemeClr val="dk1"/>
              </a:solidFill>
            </a:endParaRPr>
          </a:p>
          <a:p>
            <a:pPr marL="0" lvl="0" indent="0" algn="l" rtl="0">
              <a:spcBef>
                <a:spcPts val="0"/>
              </a:spcBef>
              <a:spcAft>
                <a:spcPts val="0"/>
              </a:spcAft>
              <a:buClr>
                <a:schemeClr val="dk1"/>
              </a:buClr>
              <a:buSzPts val="1100"/>
              <a:buFont typeface="Arial"/>
              <a:buNone/>
            </a:pPr>
            <a:endParaRPr sz="2200">
              <a:solidFill>
                <a:schemeClr val="dk1"/>
              </a:solidFill>
            </a:endParaRPr>
          </a:p>
          <a:p>
            <a:pPr marL="0" lvl="0" indent="0" algn="l" rtl="0">
              <a:spcBef>
                <a:spcPts val="0"/>
              </a:spcBef>
              <a:spcAft>
                <a:spcPts val="0"/>
              </a:spcAft>
              <a:buNone/>
            </a:pPr>
            <a:endParaRPr sz="2200" b="1"/>
          </a:p>
          <a:p>
            <a:pPr marL="0" lvl="0" indent="0" algn="l" rtl="0">
              <a:spcBef>
                <a:spcPts val="0"/>
              </a:spcBef>
              <a:spcAft>
                <a:spcPts val="0"/>
              </a:spcAft>
              <a:buNone/>
            </a:pPr>
            <a:endParaRPr sz="2200"/>
          </a:p>
          <a:p>
            <a:pPr marL="0" lvl="0" indent="0" algn="l" rtl="0">
              <a:spcBef>
                <a:spcPts val="0"/>
              </a:spcBef>
              <a:spcAft>
                <a:spcPts val="0"/>
              </a:spcAft>
              <a:buNone/>
            </a:pPr>
            <a:endParaRPr sz="2200">
              <a:latin typeface="Calibri"/>
              <a:ea typeface="Calibri"/>
              <a:cs typeface="Calibri"/>
              <a:sym typeface="Calibri"/>
            </a:endParaRPr>
          </a:p>
        </p:txBody>
      </p:sp>
      <p:sp>
        <p:nvSpPr>
          <p:cNvPr id="242" name="Google Shape;242;p3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43" name="Google Shape;243;p32"/>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pic>
        <p:nvPicPr>
          <p:cNvPr id="244" name="Google Shape;244;p32"/>
          <p:cNvPicPr preferRelativeResize="0"/>
          <p:nvPr/>
        </p:nvPicPr>
        <p:blipFill rotWithShape="1">
          <a:blip r:embed="rId4">
            <a:alphaModFix/>
          </a:blip>
          <a:srcRect t="14926" b="17193"/>
          <a:stretch/>
        </p:blipFill>
        <p:spPr>
          <a:xfrm>
            <a:off x="581150" y="898600"/>
            <a:ext cx="4523125" cy="2117994"/>
          </a:xfrm>
          <a:prstGeom prst="rect">
            <a:avLst/>
          </a:prstGeom>
          <a:noFill/>
          <a:ln>
            <a:noFill/>
          </a:ln>
        </p:spPr>
      </p:pic>
      <p:sp>
        <p:nvSpPr>
          <p:cNvPr id="245" name="Google Shape;245;p32"/>
          <p:cNvSpPr/>
          <p:nvPr/>
        </p:nvSpPr>
        <p:spPr>
          <a:xfrm>
            <a:off x="5509063" y="1701988"/>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 name="Google Shape;246;p32"/>
          <p:cNvPicPr preferRelativeResize="0"/>
          <p:nvPr/>
        </p:nvPicPr>
        <p:blipFill rotWithShape="1">
          <a:blip r:embed="rId5">
            <a:alphaModFix/>
          </a:blip>
          <a:srcRect b="3993"/>
          <a:stretch/>
        </p:blipFill>
        <p:spPr>
          <a:xfrm>
            <a:off x="6729538" y="898600"/>
            <a:ext cx="3216037" cy="2117999"/>
          </a:xfrm>
          <a:prstGeom prst="rect">
            <a:avLst/>
          </a:prstGeom>
          <a:noFill/>
          <a:ln>
            <a:noFill/>
          </a:ln>
        </p:spPr>
      </p:pic>
      <p:sp>
        <p:nvSpPr>
          <p:cNvPr id="247" name="Google Shape;247;p32"/>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248" name="Google Shape;248;p32"/>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249" name="Google Shape;249;p32"/>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250" name="Google Shape;250;p32"/>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251" name="Google Shape;251;p32"/>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252" name="Google Shape;252;p32"/>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253" name="Google Shape;253;p32"/>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04"/>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 Backup  </a:t>
            </a:r>
            <a:endParaRPr sz="2300" b="1">
              <a:solidFill>
                <a:schemeClr val="dk1"/>
              </a:solidFill>
              <a:latin typeface="Century Gothic"/>
              <a:ea typeface="Century Gothic"/>
              <a:cs typeface="Century Gothic"/>
              <a:sym typeface="Century Gothic"/>
            </a:endParaRPr>
          </a:p>
        </p:txBody>
      </p:sp>
      <p:pic>
        <p:nvPicPr>
          <p:cNvPr id="1505" name="Google Shape;1505;p104"/>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506" name="Google Shape;1506;p104"/>
          <p:cNvSpPr txBox="1"/>
          <p:nvPr/>
        </p:nvSpPr>
        <p:spPr>
          <a:xfrm>
            <a:off x="896675" y="672650"/>
            <a:ext cx="8710500" cy="362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Motor Selection</a:t>
            </a:r>
            <a:endParaRPr sz="2200" b="1">
              <a:solidFill>
                <a:schemeClr val="accent4"/>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 sz="1700" b="1">
                <a:solidFill>
                  <a:schemeClr val="dk1"/>
                </a:solidFill>
                <a:latin typeface="Century Gothic"/>
                <a:ea typeface="Century Gothic"/>
                <a:cs typeface="Century Gothic"/>
                <a:sym typeface="Century Gothic"/>
              </a:rPr>
              <a:t>Criteria:</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Power</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Thrust</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Current Draw</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Weight</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Battery Needed</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Size</a:t>
            </a:r>
            <a:endParaRPr sz="1700" b="1">
              <a:solidFill>
                <a:schemeClr val="dk1"/>
              </a:solidFill>
              <a:latin typeface="Century Gothic"/>
              <a:ea typeface="Century Gothic"/>
              <a:cs typeface="Century Gothic"/>
              <a:sym typeface="Century Gothic"/>
            </a:endParaRPr>
          </a:p>
          <a:p>
            <a:pPr marL="914400" lvl="1" indent="-336550" algn="l" rtl="0">
              <a:lnSpc>
                <a:spcPct val="115000"/>
              </a:lnSpc>
              <a:spcBef>
                <a:spcPts val="0"/>
              </a:spcBef>
              <a:spcAft>
                <a:spcPts val="0"/>
              </a:spcAft>
              <a:buClr>
                <a:schemeClr val="dk1"/>
              </a:buClr>
              <a:buSzPts val="1700"/>
              <a:buFont typeface="Century Gothic"/>
              <a:buChar char="○"/>
            </a:pPr>
            <a:r>
              <a:rPr lang="en" sz="1700" b="1">
                <a:solidFill>
                  <a:schemeClr val="dk1"/>
                </a:solidFill>
                <a:latin typeface="Century Gothic"/>
                <a:ea typeface="Century Gothic"/>
                <a:cs typeface="Century Gothic"/>
                <a:sym typeface="Century Gothic"/>
              </a:rPr>
              <a:t>Cost</a:t>
            </a: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507" name="Google Shape;1507;p104"/>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508" name="Google Shape;1508;p104"/>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80</a:t>
            </a:fld>
            <a:endParaRPr/>
          </a:p>
        </p:txBody>
      </p:sp>
      <p:sp>
        <p:nvSpPr>
          <p:cNvPr id="1509" name="Google Shape;1509;p104"/>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graphicFrame>
        <p:nvGraphicFramePr>
          <p:cNvPr id="1510" name="Google Shape;1510;p104"/>
          <p:cNvGraphicFramePr/>
          <p:nvPr/>
        </p:nvGraphicFramePr>
        <p:xfrm>
          <a:off x="4637000" y="1773900"/>
          <a:ext cx="3000000" cy="3000000"/>
        </p:xfrm>
        <a:graphic>
          <a:graphicData uri="http://schemas.openxmlformats.org/drawingml/2006/table">
            <a:tbl>
              <a:tblPr>
                <a:noFill/>
                <a:tableStyleId>{F11F7B37-8746-44A8-BB93-F1712CF56D35}</a:tableStyleId>
              </a:tblPr>
              <a:tblGrid>
                <a:gridCol w="1946275">
                  <a:extLst>
                    <a:ext uri="{9D8B030D-6E8A-4147-A177-3AD203B41FA5}">
                      <a16:colId xmlns:a16="http://schemas.microsoft.com/office/drawing/2014/main" val="20000"/>
                    </a:ext>
                  </a:extLst>
                </a:gridCol>
                <a:gridCol w="1946275">
                  <a:extLst>
                    <a:ext uri="{9D8B030D-6E8A-4147-A177-3AD203B41FA5}">
                      <a16:colId xmlns:a16="http://schemas.microsoft.com/office/drawing/2014/main" val="20001"/>
                    </a:ext>
                  </a:extLst>
                </a:gridCol>
              </a:tblGrid>
              <a:tr h="822925">
                <a:tc>
                  <a:txBody>
                    <a:bodyPr/>
                    <a:lstStyle/>
                    <a:p>
                      <a:pPr marL="0" lvl="0" indent="0" algn="l" rtl="0">
                        <a:spcBef>
                          <a:spcPts val="0"/>
                        </a:spcBef>
                        <a:spcAft>
                          <a:spcPts val="0"/>
                        </a:spcAft>
                        <a:buNone/>
                      </a:pPr>
                      <a:r>
                        <a:rPr lang="en" b="1">
                          <a:solidFill>
                            <a:schemeClr val="accent4"/>
                          </a:solidFill>
                        </a:rPr>
                        <a:t>Target Climbout Power</a:t>
                      </a:r>
                      <a:endParaRPr b="1">
                        <a:solidFill>
                          <a:schemeClr val="accent4"/>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950-1050 W</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solidFill>
                            <a:schemeClr val="accent4"/>
                          </a:solidFill>
                        </a:rPr>
                        <a:t>Target Climbout Thrust</a:t>
                      </a:r>
                      <a:endParaRPr b="1">
                        <a:solidFill>
                          <a:schemeClr val="accent4"/>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8.2-8.8 lbf</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11" name="Google Shape;1511;p104"/>
          <p:cNvSpPr txBox="1"/>
          <p:nvPr/>
        </p:nvSpPr>
        <p:spPr>
          <a:xfrm>
            <a:off x="6287425" y="3152625"/>
            <a:ext cx="30516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0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517" name="Google Shape;1517;p105"/>
          <p:cNvSpPr txBox="1"/>
          <p:nvPr/>
        </p:nvSpPr>
        <p:spPr>
          <a:xfrm>
            <a:off x="734675" y="0"/>
            <a:ext cx="7904100" cy="5775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2300" b="1">
                <a:solidFill>
                  <a:schemeClr val="dk1"/>
                </a:solidFill>
                <a:latin typeface="Century Gothic"/>
                <a:ea typeface="Century Gothic"/>
                <a:cs typeface="Century Gothic"/>
                <a:sym typeface="Century Gothic"/>
              </a:rPr>
              <a:t>Propulsion: Max Endurance - Backup </a:t>
            </a:r>
            <a:endParaRPr sz="1100"/>
          </a:p>
        </p:txBody>
      </p:sp>
      <p:pic>
        <p:nvPicPr>
          <p:cNvPr id="1518" name="Google Shape;1518;p10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519" name="Google Shape;1519;p105"/>
          <p:cNvSpPr txBox="1"/>
          <p:nvPr/>
        </p:nvSpPr>
        <p:spPr>
          <a:xfrm>
            <a:off x="1239375" y="730450"/>
            <a:ext cx="6213600" cy="5775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2200" b="1">
                <a:solidFill>
                  <a:schemeClr val="dk1"/>
                </a:solidFill>
                <a:latin typeface="Century Gothic"/>
                <a:ea typeface="Century Gothic"/>
                <a:cs typeface="Century Gothic"/>
                <a:sym typeface="Century Gothic"/>
              </a:rPr>
              <a:t>Endurance Maximizing Velocity </a:t>
            </a:r>
            <a:r>
              <a:rPr lang="en" i="1">
                <a:solidFill>
                  <a:schemeClr val="dk1"/>
                </a:solidFill>
                <a:latin typeface="Century Gothic"/>
                <a:ea typeface="Century Gothic"/>
                <a:cs typeface="Century Gothic"/>
                <a:sym typeface="Century Gothic"/>
              </a:rPr>
              <a:t>(Minimum P</a:t>
            </a:r>
            <a:r>
              <a:rPr lang="en" i="1" baseline="-25000">
                <a:solidFill>
                  <a:schemeClr val="dk1"/>
                </a:solidFill>
                <a:latin typeface="Century Gothic"/>
                <a:ea typeface="Century Gothic"/>
                <a:cs typeface="Century Gothic"/>
                <a:sym typeface="Century Gothic"/>
              </a:rPr>
              <a:t>req </a:t>
            </a:r>
            <a:r>
              <a:rPr lang="en" i="1">
                <a:solidFill>
                  <a:schemeClr val="dk1"/>
                </a:solidFill>
                <a:latin typeface="Century Gothic"/>
                <a:ea typeface="Century Gothic"/>
                <a:cs typeface="Century Gothic"/>
                <a:sym typeface="Century Gothic"/>
              </a:rPr>
              <a:t>) </a:t>
            </a:r>
            <a:r>
              <a:rPr lang="en" i="1" u="sng">
                <a:solidFill>
                  <a:schemeClr val="hlink"/>
                </a:solidFill>
                <a:latin typeface="Century Gothic"/>
                <a:ea typeface="Century Gothic"/>
                <a:cs typeface="Century Gothic"/>
                <a:sym typeface="Century Gothic"/>
                <a:hlinkClick r:id="" action="ppaction://hlinkshowjump?jump=lastslide"/>
              </a:rPr>
              <a:t>[1]</a:t>
            </a:r>
            <a:endParaRPr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600" i="1">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r>
              <a:rPr lang="en"/>
              <a:t> </a:t>
            </a:r>
            <a:endParaRPr baseline="-25000"/>
          </a:p>
        </p:txBody>
      </p:sp>
      <p:pic>
        <p:nvPicPr>
          <p:cNvPr id="1520" name="Google Shape;1520;p105"/>
          <p:cNvPicPr preferRelativeResize="0"/>
          <p:nvPr/>
        </p:nvPicPr>
        <p:blipFill>
          <a:blip r:embed="rId4">
            <a:alphaModFix/>
          </a:blip>
          <a:stretch>
            <a:fillRect/>
          </a:stretch>
        </p:blipFill>
        <p:spPr>
          <a:xfrm>
            <a:off x="2294675" y="2216188"/>
            <a:ext cx="1689884" cy="600075"/>
          </a:xfrm>
          <a:prstGeom prst="rect">
            <a:avLst/>
          </a:prstGeom>
          <a:noFill/>
          <a:ln>
            <a:noFill/>
          </a:ln>
        </p:spPr>
      </p:pic>
      <p:pic>
        <p:nvPicPr>
          <p:cNvPr id="1521" name="Google Shape;1521;p105"/>
          <p:cNvPicPr preferRelativeResize="0"/>
          <p:nvPr/>
        </p:nvPicPr>
        <p:blipFill>
          <a:blip r:embed="rId5">
            <a:alphaModFix/>
          </a:blip>
          <a:stretch>
            <a:fillRect/>
          </a:stretch>
        </p:blipFill>
        <p:spPr>
          <a:xfrm>
            <a:off x="2294675" y="3082435"/>
            <a:ext cx="2727191" cy="415500"/>
          </a:xfrm>
          <a:prstGeom prst="rect">
            <a:avLst/>
          </a:prstGeom>
          <a:noFill/>
          <a:ln>
            <a:noFill/>
          </a:ln>
        </p:spPr>
      </p:pic>
      <p:pic>
        <p:nvPicPr>
          <p:cNvPr id="1522" name="Google Shape;1522;p105"/>
          <p:cNvPicPr preferRelativeResize="0"/>
          <p:nvPr/>
        </p:nvPicPr>
        <p:blipFill>
          <a:blip r:embed="rId6">
            <a:alphaModFix/>
          </a:blip>
          <a:stretch>
            <a:fillRect/>
          </a:stretch>
        </p:blipFill>
        <p:spPr>
          <a:xfrm>
            <a:off x="5158723" y="3023248"/>
            <a:ext cx="2234292" cy="415500"/>
          </a:xfrm>
          <a:prstGeom prst="rect">
            <a:avLst/>
          </a:prstGeom>
          <a:noFill/>
          <a:ln>
            <a:noFill/>
          </a:ln>
        </p:spPr>
      </p:pic>
      <p:pic>
        <p:nvPicPr>
          <p:cNvPr id="1523" name="Google Shape;1523;p105"/>
          <p:cNvPicPr preferRelativeResize="0"/>
          <p:nvPr/>
        </p:nvPicPr>
        <p:blipFill>
          <a:blip r:embed="rId7">
            <a:alphaModFix/>
          </a:blip>
          <a:stretch>
            <a:fillRect/>
          </a:stretch>
        </p:blipFill>
        <p:spPr>
          <a:xfrm>
            <a:off x="5224125" y="1194788"/>
            <a:ext cx="1952700" cy="504181"/>
          </a:xfrm>
          <a:prstGeom prst="rect">
            <a:avLst/>
          </a:prstGeom>
          <a:noFill/>
          <a:ln>
            <a:noFill/>
          </a:ln>
        </p:spPr>
      </p:pic>
      <p:pic>
        <p:nvPicPr>
          <p:cNvPr id="1524" name="Google Shape;1524;p105"/>
          <p:cNvPicPr preferRelativeResize="0"/>
          <p:nvPr/>
        </p:nvPicPr>
        <p:blipFill>
          <a:blip r:embed="rId8">
            <a:alphaModFix/>
          </a:blip>
          <a:stretch>
            <a:fillRect/>
          </a:stretch>
        </p:blipFill>
        <p:spPr>
          <a:xfrm>
            <a:off x="2566136" y="1131287"/>
            <a:ext cx="2489239" cy="631200"/>
          </a:xfrm>
          <a:prstGeom prst="rect">
            <a:avLst/>
          </a:prstGeom>
          <a:noFill/>
          <a:ln>
            <a:noFill/>
          </a:ln>
        </p:spPr>
      </p:pic>
      <p:pic>
        <p:nvPicPr>
          <p:cNvPr id="1525" name="Google Shape;1525;p105"/>
          <p:cNvPicPr preferRelativeResize="0"/>
          <p:nvPr/>
        </p:nvPicPr>
        <p:blipFill>
          <a:blip r:embed="rId9">
            <a:alphaModFix/>
          </a:blip>
          <a:stretch>
            <a:fillRect/>
          </a:stretch>
        </p:blipFill>
        <p:spPr>
          <a:xfrm>
            <a:off x="1239373" y="1227200"/>
            <a:ext cx="1099505" cy="415500"/>
          </a:xfrm>
          <a:prstGeom prst="rect">
            <a:avLst/>
          </a:prstGeom>
          <a:noFill/>
          <a:ln>
            <a:noFill/>
          </a:ln>
        </p:spPr>
      </p:pic>
      <p:pic>
        <p:nvPicPr>
          <p:cNvPr id="1526" name="Google Shape;1526;p105"/>
          <p:cNvPicPr preferRelativeResize="0"/>
          <p:nvPr/>
        </p:nvPicPr>
        <p:blipFill>
          <a:blip r:embed="rId10">
            <a:alphaModFix/>
          </a:blip>
          <a:stretch>
            <a:fillRect/>
          </a:stretch>
        </p:blipFill>
        <p:spPr>
          <a:xfrm>
            <a:off x="2294675" y="3800763"/>
            <a:ext cx="3314700" cy="390525"/>
          </a:xfrm>
          <a:prstGeom prst="rect">
            <a:avLst/>
          </a:prstGeom>
          <a:noFill/>
          <a:ln>
            <a:noFill/>
          </a:ln>
        </p:spPr>
      </p:pic>
      <p:sp>
        <p:nvSpPr>
          <p:cNvPr id="1527" name="Google Shape;1527;p105"/>
          <p:cNvSpPr txBox="1"/>
          <p:nvPr/>
        </p:nvSpPr>
        <p:spPr>
          <a:xfrm>
            <a:off x="1239375" y="1797255"/>
            <a:ext cx="6213600" cy="4002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2200" b="1">
                <a:solidFill>
                  <a:schemeClr val="dk1"/>
                </a:solidFill>
                <a:latin typeface="Century Gothic"/>
                <a:ea typeface="Century Gothic"/>
                <a:cs typeface="Century Gothic"/>
                <a:sym typeface="Century Gothic"/>
              </a:rPr>
              <a:t>Coefficient of Lift </a:t>
            </a:r>
            <a:r>
              <a:rPr lang="en" i="1">
                <a:solidFill>
                  <a:schemeClr val="dk1"/>
                </a:solidFill>
                <a:latin typeface="Century Gothic"/>
                <a:ea typeface="Century Gothic"/>
                <a:cs typeface="Century Gothic"/>
                <a:sym typeface="Century Gothic"/>
              </a:rPr>
              <a:t>(Lift = Weight) </a:t>
            </a:r>
            <a:r>
              <a:rPr lang="en" i="1" u="sng">
                <a:solidFill>
                  <a:schemeClr val="hlink"/>
                </a:solidFill>
                <a:latin typeface="Century Gothic"/>
                <a:ea typeface="Century Gothic"/>
                <a:cs typeface="Century Gothic"/>
                <a:sym typeface="Century Gothic"/>
                <a:hlinkClick r:id="" action="ppaction://hlinkshowjump?jump=lastslide"/>
              </a:rPr>
              <a:t>[2]</a:t>
            </a:r>
            <a:endParaRPr baseline="-25000"/>
          </a:p>
        </p:txBody>
      </p:sp>
      <p:sp>
        <p:nvSpPr>
          <p:cNvPr id="1528" name="Google Shape;1528;p105"/>
          <p:cNvSpPr txBox="1"/>
          <p:nvPr/>
        </p:nvSpPr>
        <p:spPr>
          <a:xfrm>
            <a:off x="1239375" y="2711652"/>
            <a:ext cx="6213600" cy="4002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2200" b="1">
                <a:solidFill>
                  <a:schemeClr val="dk1"/>
                </a:solidFill>
                <a:latin typeface="Century Gothic"/>
                <a:ea typeface="Century Gothic"/>
                <a:cs typeface="Century Gothic"/>
                <a:sym typeface="Century Gothic"/>
              </a:rPr>
              <a:t>Thrust </a:t>
            </a:r>
            <a:r>
              <a:rPr lang="en" i="1">
                <a:solidFill>
                  <a:schemeClr val="dk1"/>
                </a:solidFill>
                <a:latin typeface="Century Gothic"/>
                <a:ea typeface="Century Gothic"/>
                <a:cs typeface="Century Gothic"/>
                <a:sym typeface="Century Gothic"/>
              </a:rPr>
              <a:t>(Thrust = Drag) </a:t>
            </a:r>
            <a:r>
              <a:rPr lang="en" i="1" u="sng">
                <a:solidFill>
                  <a:schemeClr val="hlink"/>
                </a:solidFill>
                <a:latin typeface="Century Gothic"/>
                <a:ea typeface="Century Gothic"/>
                <a:cs typeface="Century Gothic"/>
                <a:sym typeface="Century Gothic"/>
                <a:hlinkClick r:id="" action="ppaction://hlinkshowjump?jump=lastslide"/>
              </a:rPr>
              <a:t>[1]</a:t>
            </a:r>
            <a:endParaRPr baseline="-25000"/>
          </a:p>
        </p:txBody>
      </p:sp>
      <p:sp>
        <p:nvSpPr>
          <p:cNvPr id="1529" name="Google Shape;1529;p105"/>
          <p:cNvSpPr txBox="1"/>
          <p:nvPr/>
        </p:nvSpPr>
        <p:spPr>
          <a:xfrm>
            <a:off x="1239375" y="3348000"/>
            <a:ext cx="6213600" cy="390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b="1">
                <a:solidFill>
                  <a:schemeClr val="dk1"/>
                </a:solidFill>
                <a:latin typeface="Century Gothic"/>
                <a:ea typeface="Century Gothic"/>
                <a:cs typeface="Century Gothic"/>
                <a:sym typeface="Century Gothic"/>
              </a:rPr>
              <a:t>Power </a:t>
            </a:r>
            <a:r>
              <a:rPr lang="en" i="1" u="sng">
                <a:solidFill>
                  <a:schemeClr val="hlink"/>
                </a:solidFill>
                <a:latin typeface="Century Gothic"/>
                <a:ea typeface="Century Gothic"/>
                <a:cs typeface="Century Gothic"/>
                <a:sym typeface="Century Gothic"/>
                <a:hlinkClick r:id="" action="ppaction://hlinkshowjump?jump=lastslide"/>
              </a:rPr>
              <a:t>[2]</a:t>
            </a:r>
            <a:endParaRPr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600" i="1">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r>
              <a:rPr lang="en"/>
              <a:t> </a:t>
            </a:r>
            <a:endParaRPr baseline="-25000"/>
          </a:p>
        </p:txBody>
      </p:sp>
      <p:pic>
        <p:nvPicPr>
          <p:cNvPr id="1530" name="Google Shape;1530;p105"/>
          <p:cNvPicPr preferRelativeResize="0"/>
          <p:nvPr/>
        </p:nvPicPr>
        <p:blipFill>
          <a:blip r:embed="rId11">
            <a:alphaModFix/>
          </a:blip>
          <a:stretch>
            <a:fillRect/>
          </a:stretch>
        </p:blipFill>
        <p:spPr>
          <a:xfrm>
            <a:off x="5930463" y="3791250"/>
            <a:ext cx="885825" cy="409575"/>
          </a:xfrm>
          <a:prstGeom prst="rect">
            <a:avLst/>
          </a:prstGeom>
          <a:noFill/>
          <a:ln>
            <a:noFill/>
          </a:ln>
        </p:spPr>
      </p:pic>
      <p:sp>
        <p:nvSpPr>
          <p:cNvPr id="1531" name="Google Shape;1531;p105"/>
          <p:cNvSpPr txBox="1">
            <a:spLocks noGrp="1"/>
          </p:cNvSpPr>
          <p:nvPr>
            <p:ph type="sldNum" idx="12"/>
          </p:nvPr>
        </p:nvSpPr>
        <p:spPr>
          <a:xfrm>
            <a:off x="9431902" y="4737675"/>
            <a:ext cx="885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81</a:t>
            </a:fld>
            <a:endParaRPr/>
          </a:p>
        </p:txBody>
      </p:sp>
      <p:sp>
        <p:nvSpPr>
          <p:cNvPr id="1532" name="Google Shape;1532;p105"/>
          <p:cNvSpPr txBox="1"/>
          <p:nvPr/>
        </p:nvSpPr>
        <p:spPr>
          <a:xfrm>
            <a:off x="5006325" y="4242975"/>
            <a:ext cx="2171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Calibri"/>
                <a:ea typeface="Calibri"/>
                <a:cs typeface="Calibri"/>
                <a:sym typeface="Calibri"/>
              </a:rPr>
              <a:t>Endurance Flight satisfies  </a:t>
            </a:r>
            <a:r>
              <a:rPr lang="en" sz="1200" b="1">
                <a:solidFill>
                  <a:srgbClr val="F1C232"/>
                </a:solidFill>
                <a:latin typeface="Calibri"/>
                <a:ea typeface="Calibri"/>
                <a:cs typeface="Calibri"/>
                <a:sym typeface="Calibri"/>
              </a:rPr>
              <a:t>FR1</a:t>
            </a:r>
            <a:endParaRPr sz="1200" b="1">
              <a:solidFill>
                <a:srgbClr val="F1C232"/>
              </a:solidFill>
              <a:latin typeface="Calibri"/>
              <a:ea typeface="Calibri"/>
              <a:cs typeface="Calibri"/>
              <a:sym typeface="Calibri"/>
            </a:endParaRPr>
          </a:p>
        </p:txBody>
      </p:sp>
      <p:pic>
        <p:nvPicPr>
          <p:cNvPr id="1533" name="Google Shape;1533;p105"/>
          <p:cNvPicPr preferRelativeResize="0"/>
          <p:nvPr/>
        </p:nvPicPr>
        <p:blipFill>
          <a:blip r:embed="rId12">
            <a:alphaModFix/>
          </a:blip>
          <a:stretch>
            <a:fillRect/>
          </a:stretch>
        </p:blipFill>
        <p:spPr>
          <a:xfrm>
            <a:off x="7091112" y="4289412"/>
            <a:ext cx="332855" cy="322625"/>
          </a:xfrm>
          <a:prstGeom prst="rect">
            <a:avLst/>
          </a:prstGeom>
          <a:noFill/>
          <a:ln>
            <a:noFill/>
          </a:ln>
        </p:spPr>
      </p:pic>
      <p:graphicFrame>
        <p:nvGraphicFramePr>
          <p:cNvPr id="1534" name="Google Shape;1534;p105"/>
          <p:cNvGraphicFramePr/>
          <p:nvPr/>
        </p:nvGraphicFramePr>
        <p:xfrm>
          <a:off x="7500175" y="98970"/>
          <a:ext cx="3000000" cy="3000000"/>
        </p:xfrm>
        <a:graphic>
          <a:graphicData uri="http://schemas.openxmlformats.org/drawingml/2006/table">
            <a:tbl>
              <a:tblPr>
                <a:noFill/>
                <a:tableStyleId>{F11F7B37-8746-44A8-BB93-F1712CF56D35}</a:tableStyleId>
              </a:tblPr>
              <a:tblGrid>
                <a:gridCol w="1193325">
                  <a:extLst>
                    <a:ext uri="{9D8B030D-6E8A-4147-A177-3AD203B41FA5}">
                      <a16:colId xmlns:a16="http://schemas.microsoft.com/office/drawing/2014/main" val="20000"/>
                    </a:ext>
                  </a:extLst>
                </a:gridCol>
                <a:gridCol w="813850">
                  <a:extLst>
                    <a:ext uri="{9D8B030D-6E8A-4147-A177-3AD203B41FA5}">
                      <a16:colId xmlns:a16="http://schemas.microsoft.com/office/drawing/2014/main" val="20001"/>
                    </a:ext>
                  </a:extLst>
                </a:gridCol>
                <a:gridCol w="810375">
                  <a:extLst>
                    <a:ext uri="{9D8B030D-6E8A-4147-A177-3AD203B41FA5}">
                      <a16:colId xmlns:a16="http://schemas.microsoft.com/office/drawing/2014/main" val="20002"/>
                    </a:ext>
                  </a:extLst>
                </a:gridCol>
              </a:tblGrid>
              <a:tr h="255600">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Results</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IMP</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SI </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T</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.901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4.00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1"/>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P</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.109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81.6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V</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27.3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12.2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3"/>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CL</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b="1"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1.42</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1.42</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T</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8.20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36.5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P</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1.28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957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CL</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.975</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.975</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V</a:t>
                      </a:r>
                      <a:r>
                        <a:rPr lang="en" sz="1000" b="1" baseline="-25000">
                          <a:solidFill>
                            <a:srgbClr val="000000"/>
                          </a:solidFill>
                          <a:latin typeface="Century Gothic"/>
                          <a:ea typeface="Century Gothic"/>
                          <a:cs typeface="Century Gothic"/>
                          <a:sym typeface="Century Gothic"/>
                        </a:rPr>
                        <a:t>req</a:t>
                      </a:r>
                      <a:r>
                        <a:rPr lang="en" sz="1000" b="1">
                          <a:solidFill>
                            <a:srgbClr val="000000"/>
                          </a:solidFill>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b="1">
                        <a:solidFill>
                          <a:srgbClr val="000000"/>
                        </a:solidFill>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35.1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15.7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T</a:t>
                      </a:r>
                      <a:r>
                        <a:rPr lang="en" sz="1000" b="1" baseline="-25000">
                          <a:solidFill>
                            <a:srgbClr val="000000"/>
                          </a:solidFill>
                          <a:latin typeface="Century Gothic"/>
                          <a:ea typeface="Century Gothic"/>
                          <a:cs typeface="Century Gothic"/>
                          <a:sym typeface="Century Gothic"/>
                        </a:rPr>
                        <a:t>req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0.78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3.47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9"/>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P</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0.121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90.4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CL</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.871</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.871</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11"/>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V</a:t>
                      </a:r>
                      <a:r>
                        <a:rPr lang="en" sz="1000" b="1" baseline="-25000">
                          <a:solidFill>
                            <a:srgbClr val="000000"/>
                          </a:solidFill>
                          <a:latin typeface="Century Gothic"/>
                          <a:ea typeface="Century Gothic"/>
                          <a:cs typeface="Century Gothic"/>
                          <a:sym typeface="Century Gothic"/>
                        </a:rPr>
                        <a:t>req</a:t>
                      </a:r>
                      <a:r>
                        <a:rPr lang="en" sz="1000" b="1">
                          <a:solidFill>
                            <a:srgbClr val="000000"/>
                          </a:solidFill>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Headwind</a:t>
                      </a:r>
                      <a:endParaRPr sz="1000" b="1">
                        <a:solidFill>
                          <a:srgbClr val="000000"/>
                        </a:solidFill>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35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15.6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06"/>
          <p:cNvSpPr txBox="1"/>
          <p:nvPr/>
        </p:nvSpPr>
        <p:spPr>
          <a:xfrm>
            <a:off x="609600" y="0"/>
            <a:ext cx="68907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100" b="1">
                <a:solidFill>
                  <a:schemeClr val="dk1"/>
                </a:solidFill>
                <a:latin typeface="Century Gothic"/>
                <a:ea typeface="Century Gothic"/>
                <a:cs typeface="Century Gothic"/>
                <a:sym typeface="Century Gothic"/>
              </a:rPr>
              <a:t>Design Requirement - Propulsion System Optimization</a:t>
            </a:r>
            <a:endParaRPr sz="2100" b="1">
              <a:solidFill>
                <a:schemeClr val="dk1"/>
              </a:solidFill>
              <a:latin typeface="Century Gothic"/>
              <a:ea typeface="Century Gothic"/>
              <a:cs typeface="Century Gothic"/>
              <a:sym typeface="Century Gothic"/>
            </a:endParaRPr>
          </a:p>
        </p:txBody>
      </p:sp>
      <p:pic>
        <p:nvPicPr>
          <p:cNvPr id="1540" name="Google Shape;1540;p10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541" name="Google Shape;1541;p10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542" name="Google Shape;1542;p106"/>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543" name="Google Shape;1543;p106"/>
          <p:cNvSpPr txBox="1"/>
          <p:nvPr/>
        </p:nvSpPr>
        <p:spPr>
          <a:xfrm>
            <a:off x="783000" y="641913"/>
            <a:ext cx="6540300" cy="4155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800" b="1">
                <a:solidFill>
                  <a:schemeClr val="accent4"/>
                </a:solidFill>
                <a:latin typeface="Century Gothic"/>
                <a:ea typeface="Century Gothic"/>
                <a:cs typeface="Century Gothic"/>
                <a:sym typeface="Century Gothic"/>
              </a:rPr>
              <a:t>Levels of Success for Climbout:</a:t>
            </a:r>
            <a:r>
              <a:rPr lang="en" sz="1800" b="1">
                <a:solidFill>
                  <a:srgbClr val="000000"/>
                </a:solidFill>
                <a:latin typeface="Century Gothic"/>
                <a:ea typeface="Century Gothic"/>
                <a:cs typeface="Century Gothic"/>
                <a:sym typeface="Century Gothic"/>
              </a:rPr>
              <a:t> </a:t>
            </a:r>
            <a:r>
              <a:rPr lang="en" sz="1800" i="1">
                <a:solidFill>
                  <a:srgbClr val="000000"/>
                </a:solidFill>
                <a:latin typeface="Century Gothic"/>
                <a:ea typeface="Century Gothic"/>
                <a:cs typeface="Century Gothic"/>
                <a:sym typeface="Century Gothic"/>
              </a:rPr>
              <a:t>(measured from ground)</a:t>
            </a:r>
            <a:endParaRPr sz="1800" i="1">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sz="1800" b="1">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sz="1800" b="1">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
              <a:t> </a:t>
            </a:r>
            <a:endParaRPr baseline="-25000"/>
          </a:p>
        </p:txBody>
      </p:sp>
      <p:sp>
        <p:nvSpPr>
          <p:cNvPr id="1544" name="Google Shape;1544;p106"/>
          <p:cNvSpPr txBox="1"/>
          <p:nvPr/>
        </p:nvSpPr>
        <p:spPr>
          <a:xfrm>
            <a:off x="4965050" y="1121825"/>
            <a:ext cx="1921500" cy="9582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0"/>
              </a:spcBef>
              <a:spcAft>
                <a:spcPts val="0"/>
              </a:spcAft>
              <a:buNone/>
            </a:pPr>
            <a:r>
              <a:rPr lang="en" sz="1250">
                <a:latin typeface="Calibri"/>
                <a:ea typeface="Calibri"/>
                <a:cs typeface="Calibri"/>
                <a:sym typeface="Calibri"/>
              </a:rPr>
              <a:t>ɣ</a:t>
            </a:r>
            <a:r>
              <a:rPr lang="en" sz="1250" baseline="-25000">
                <a:latin typeface="Calibri"/>
                <a:ea typeface="Calibri"/>
                <a:cs typeface="Calibri"/>
                <a:sym typeface="Calibri"/>
              </a:rPr>
              <a:t>1</a:t>
            </a:r>
            <a:r>
              <a:rPr lang="en" sz="1250">
                <a:latin typeface="Calibri"/>
                <a:ea typeface="Calibri"/>
                <a:cs typeface="Calibri"/>
                <a:sym typeface="Calibri"/>
              </a:rPr>
              <a:t> = </a:t>
            </a:r>
            <a:r>
              <a:rPr lang="en" sz="1250" b="1">
                <a:latin typeface="Calibri"/>
                <a:ea typeface="Calibri"/>
                <a:cs typeface="Calibri"/>
                <a:sym typeface="Calibri"/>
              </a:rPr>
              <a:t>5.71°</a:t>
            </a:r>
            <a:endParaRPr sz="1250">
              <a:latin typeface="Calibri"/>
              <a:ea typeface="Calibri"/>
              <a:cs typeface="Calibri"/>
              <a:sym typeface="Calibri"/>
            </a:endParaRPr>
          </a:p>
          <a:p>
            <a:pPr marL="0" lvl="0" indent="0" algn="ctr" rtl="0">
              <a:lnSpc>
                <a:spcPct val="110000"/>
              </a:lnSpc>
              <a:spcBef>
                <a:spcPts val="0"/>
              </a:spcBef>
              <a:spcAft>
                <a:spcPts val="0"/>
              </a:spcAft>
              <a:buNone/>
            </a:pPr>
            <a:r>
              <a:rPr lang="en" sz="1250">
                <a:solidFill>
                  <a:srgbClr val="000000"/>
                </a:solidFill>
                <a:latin typeface="Calibri"/>
                <a:ea typeface="Calibri"/>
                <a:cs typeface="Calibri"/>
                <a:sym typeface="Calibri"/>
              </a:rPr>
              <a:t>ɣ</a:t>
            </a:r>
            <a:r>
              <a:rPr lang="en" sz="1250" baseline="-25000">
                <a:solidFill>
                  <a:srgbClr val="000000"/>
                </a:solidFill>
                <a:latin typeface="Calibri"/>
                <a:ea typeface="Calibri"/>
                <a:cs typeface="Calibri"/>
                <a:sym typeface="Calibri"/>
              </a:rPr>
              <a:t>2</a:t>
            </a:r>
            <a:r>
              <a:rPr lang="en" sz="1250">
                <a:solidFill>
                  <a:srgbClr val="000000"/>
                </a:solidFill>
                <a:latin typeface="Calibri"/>
                <a:ea typeface="Calibri"/>
                <a:cs typeface="Calibri"/>
                <a:sym typeface="Calibri"/>
              </a:rPr>
              <a:t> = </a:t>
            </a:r>
            <a:r>
              <a:rPr lang="en" sz="1250" b="1">
                <a:solidFill>
                  <a:srgbClr val="000000"/>
                </a:solidFill>
                <a:latin typeface="Calibri"/>
                <a:ea typeface="Calibri"/>
                <a:cs typeface="Calibri"/>
                <a:sym typeface="Calibri"/>
              </a:rPr>
              <a:t>11.3°</a:t>
            </a:r>
            <a:endParaRPr sz="1250">
              <a:solidFill>
                <a:srgbClr val="000000"/>
              </a:solidFill>
              <a:latin typeface="Calibri"/>
              <a:ea typeface="Calibri"/>
              <a:cs typeface="Calibri"/>
              <a:sym typeface="Calibri"/>
            </a:endParaRPr>
          </a:p>
          <a:p>
            <a:pPr marL="0" lvl="0" indent="0" algn="ctr" rtl="0">
              <a:lnSpc>
                <a:spcPct val="110000"/>
              </a:lnSpc>
              <a:spcBef>
                <a:spcPts val="0"/>
              </a:spcBef>
              <a:spcAft>
                <a:spcPts val="0"/>
              </a:spcAft>
              <a:buClr>
                <a:srgbClr val="000000"/>
              </a:buClr>
              <a:buSzPts val="1100"/>
              <a:buFont typeface="Arial"/>
              <a:buNone/>
            </a:pPr>
            <a:r>
              <a:rPr lang="en" sz="1250">
                <a:solidFill>
                  <a:srgbClr val="000000"/>
                </a:solidFill>
                <a:latin typeface="Calibri"/>
                <a:ea typeface="Calibri"/>
                <a:cs typeface="Calibri"/>
                <a:sym typeface="Calibri"/>
              </a:rPr>
              <a:t>     ɣ</a:t>
            </a:r>
            <a:r>
              <a:rPr lang="en" sz="1250" baseline="-25000">
                <a:solidFill>
                  <a:srgbClr val="000000"/>
                </a:solidFill>
                <a:latin typeface="Calibri"/>
                <a:ea typeface="Calibri"/>
                <a:cs typeface="Calibri"/>
                <a:sym typeface="Calibri"/>
              </a:rPr>
              <a:t>3</a:t>
            </a:r>
            <a:r>
              <a:rPr lang="en" sz="1250">
                <a:solidFill>
                  <a:srgbClr val="000000"/>
                </a:solidFill>
                <a:latin typeface="Calibri"/>
                <a:ea typeface="Calibri"/>
                <a:cs typeface="Calibri"/>
                <a:sym typeface="Calibri"/>
              </a:rPr>
              <a:t> = </a:t>
            </a:r>
            <a:r>
              <a:rPr lang="en" sz="1250" b="1">
                <a:solidFill>
                  <a:srgbClr val="000000"/>
                </a:solidFill>
                <a:latin typeface="Calibri"/>
                <a:ea typeface="Calibri"/>
                <a:cs typeface="Calibri"/>
                <a:sym typeface="Calibri"/>
              </a:rPr>
              <a:t>21.8°**</a:t>
            </a:r>
            <a:endParaRPr sz="12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SzPts val="1100"/>
              <a:buFont typeface="Arial"/>
              <a:buNone/>
            </a:pPr>
            <a:r>
              <a:rPr lang="en" sz="900">
                <a:solidFill>
                  <a:srgbClr val="000000"/>
                </a:solidFill>
                <a:latin typeface="Calibri"/>
                <a:ea typeface="Calibri"/>
                <a:cs typeface="Calibri"/>
                <a:sym typeface="Calibri"/>
              </a:rPr>
              <a:t>**outside Small Angle Approx</a:t>
            </a:r>
            <a:endParaRPr sz="900">
              <a:solidFill>
                <a:srgbClr val="000000"/>
              </a:solidFill>
              <a:latin typeface="Calibri"/>
              <a:ea typeface="Calibri"/>
              <a:cs typeface="Calibri"/>
              <a:sym typeface="Calibri"/>
            </a:endParaRPr>
          </a:p>
        </p:txBody>
      </p:sp>
      <p:pic>
        <p:nvPicPr>
          <p:cNvPr id="1545" name="Google Shape;1545;p106"/>
          <p:cNvPicPr preferRelativeResize="0"/>
          <p:nvPr/>
        </p:nvPicPr>
        <p:blipFill>
          <a:blip r:embed="rId4">
            <a:alphaModFix/>
          </a:blip>
          <a:stretch>
            <a:fillRect/>
          </a:stretch>
        </p:blipFill>
        <p:spPr>
          <a:xfrm>
            <a:off x="102751" y="882400"/>
            <a:ext cx="4862293" cy="1693200"/>
          </a:xfrm>
          <a:prstGeom prst="rect">
            <a:avLst/>
          </a:prstGeom>
          <a:noFill/>
          <a:ln>
            <a:noFill/>
          </a:ln>
        </p:spPr>
      </p:pic>
      <p:sp>
        <p:nvSpPr>
          <p:cNvPr id="1546" name="Google Shape;1546;p106"/>
          <p:cNvSpPr txBox="1"/>
          <p:nvPr/>
        </p:nvSpPr>
        <p:spPr>
          <a:xfrm>
            <a:off x="286050" y="2659075"/>
            <a:ext cx="2475900" cy="346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b="1">
                <a:solidFill>
                  <a:srgbClr val="000000"/>
                </a:solidFill>
                <a:latin typeface="Century Gothic"/>
                <a:ea typeface="Century Gothic"/>
                <a:cs typeface="Century Gothic"/>
                <a:sym typeface="Century Gothic"/>
              </a:rPr>
              <a:t>Rate of Climb (RoC) :</a:t>
            </a:r>
            <a:endParaRPr b="1">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sz="1800" b="1">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sz="1800" b="1">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
              <a:t> </a:t>
            </a:r>
            <a:endParaRPr baseline="-25000"/>
          </a:p>
        </p:txBody>
      </p:sp>
      <p:pic>
        <p:nvPicPr>
          <p:cNvPr id="1547" name="Google Shape;1547;p106"/>
          <p:cNvPicPr preferRelativeResize="0"/>
          <p:nvPr/>
        </p:nvPicPr>
        <p:blipFill>
          <a:blip r:embed="rId5">
            <a:alphaModFix/>
          </a:blip>
          <a:stretch>
            <a:fillRect/>
          </a:stretch>
        </p:blipFill>
        <p:spPr>
          <a:xfrm>
            <a:off x="5831775" y="3939237"/>
            <a:ext cx="1377125" cy="144600"/>
          </a:xfrm>
          <a:prstGeom prst="rect">
            <a:avLst/>
          </a:prstGeom>
          <a:noFill/>
          <a:ln>
            <a:noFill/>
          </a:ln>
        </p:spPr>
      </p:pic>
      <p:pic>
        <p:nvPicPr>
          <p:cNvPr id="1548" name="Google Shape;1548;p106" descr="Solved: Changing Profile Outline On A Curve - Autodesk Community ...  #2326375 - PNG Images - PNGio"/>
          <p:cNvPicPr preferRelativeResize="0"/>
          <p:nvPr/>
        </p:nvPicPr>
        <p:blipFill>
          <a:blip r:embed="rId6">
            <a:alphaModFix/>
          </a:blip>
          <a:stretch>
            <a:fillRect/>
          </a:stretch>
        </p:blipFill>
        <p:spPr>
          <a:xfrm rot="-1429538" flipH="1">
            <a:off x="603292" y="3493377"/>
            <a:ext cx="1067370" cy="478966"/>
          </a:xfrm>
          <a:prstGeom prst="rect">
            <a:avLst/>
          </a:prstGeom>
          <a:noFill/>
          <a:ln>
            <a:noFill/>
          </a:ln>
        </p:spPr>
      </p:pic>
      <p:cxnSp>
        <p:nvCxnSpPr>
          <p:cNvPr id="1549" name="Google Shape;1549;p106"/>
          <p:cNvCxnSpPr/>
          <p:nvPr/>
        </p:nvCxnSpPr>
        <p:spPr>
          <a:xfrm>
            <a:off x="1191898" y="3714138"/>
            <a:ext cx="0" cy="487200"/>
          </a:xfrm>
          <a:prstGeom prst="straightConnector1">
            <a:avLst/>
          </a:prstGeom>
          <a:noFill/>
          <a:ln w="9525" cap="flat" cmpd="sng">
            <a:solidFill>
              <a:srgbClr val="44546A"/>
            </a:solidFill>
            <a:prstDash val="solid"/>
            <a:round/>
            <a:headEnd type="none" w="med" len="med"/>
            <a:tailEnd type="triangle" w="med" len="med"/>
          </a:ln>
        </p:spPr>
      </p:cxnSp>
      <p:cxnSp>
        <p:nvCxnSpPr>
          <p:cNvPr id="1550" name="Google Shape;1550;p106"/>
          <p:cNvCxnSpPr/>
          <p:nvPr/>
        </p:nvCxnSpPr>
        <p:spPr>
          <a:xfrm rot="10800000" flipH="1">
            <a:off x="1601168" y="3403582"/>
            <a:ext cx="500100" cy="186300"/>
          </a:xfrm>
          <a:prstGeom prst="straightConnector1">
            <a:avLst/>
          </a:prstGeom>
          <a:noFill/>
          <a:ln w="9525" cap="flat" cmpd="sng">
            <a:solidFill>
              <a:srgbClr val="44546A"/>
            </a:solidFill>
            <a:prstDash val="solid"/>
            <a:round/>
            <a:headEnd type="none" w="med" len="med"/>
            <a:tailEnd type="triangle" w="med" len="med"/>
          </a:ln>
        </p:spPr>
      </p:cxnSp>
      <p:cxnSp>
        <p:nvCxnSpPr>
          <p:cNvPr id="1551" name="Google Shape;1551;p106"/>
          <p:cNvCxnSpPr/>
          <p:nvPr/>
        </p:nvCxnSpPr>
        <p:spPr>
          <a:xfrm rot="10800000">
            <a:off x="923658" y="3171173"/>
            <a:ext cx="266400" cy="539700"/>
          </a:xfrm>
          <a:prstGeom prst="straightConnector1">
            <a:avLst/>
          </a:prstGeom>
          <a:noFill/>
          <a:ln w="9525" cap="flat" cmpd="sng">
            <a:solidFill>
              <a:srgbClr val="44546A"/>
            </a:solidFill>
            <a:prstDash val="solid"/>
            <a:round/>
            <a:headEnd type="none" w="med" len="med"/>
            <a:tailEnd type="triangle" w="med" len="med"/>
          </a:ln>
        </p:spPr>
      </p:cxnSp>
      <p:cxnSp>
        <p:nvCxnSpPr>
          <p:cNvPr id="1552" name="Google Shape;1552;p106"/>
          <p:cNvCxnSpPr/>
          <p:nvPr/>
        </p:nvCxnSpPr>
        <p:spPr>
          <a:xfrm flipH="1">
            <a:off x="226617" y="3966161"/>
            <a:ext cx="500700" cy="192900"/>
          </a:xfrm>
          <a:prstGeom prst="straightConnector1">
            <a:avLst/>
          </a:prstGeom>
          <a:noFill/>
          <a:ln w="9525" cap="flat" cmpd="sng">
            <a:solidFill>
              <a:srgbClr val="44546A"/>
            </a:solidFill>
            <a:prstDash val="solid"/>
            <a:round/>
            <a:headEnd type="none" w="med" len="med"/>
            <a:tailEnd type="triangle" w="med" len="med"/>
          </a:ln>
        </p:spPr>
      </p:cxnSp>
      <p:cxnSp>
        <p:nvCxnSpPr>
          <p:cNvPr id="1553" name="Google Shape;1553;p106"/>
          <p:cNvCxnSpPr/>
          <p:nvPr/>
        </p:nvCxnSpPr>
        <p:spPr>
          <a:xfrm rot="10800000">
            <a:off x="1185298" y="3253673"/>
            <a:ext cx="6600" cy="457200"/>
          </a:xfrm>
          <a:prstGeom prst="straightConnector1">
            <a:avLst/>
          </a:prstGeom>
          <a:noFill/>
          <a:ln w="9525" cap="flat" cmpd="sng">
            <a:solidFill>
              <a:srgbClr val="44546A"/>
            </a:solidFill>
            <a:prstDash val="dot"/>
            <a:round/>
            <a:headEnd type="none" w="med" len="med"/>
            <a:tailEnd type="none" w="med" len="med"/>
          </a:ln>
        </p:spPr>
      </p:cxnSp>
      <p:cxnSp>
        <p:nvCxnSpPr>
          <p:cNvPr id="1554" name="Google Shape;1554;p106"/>
          <p:cNvCxnSpPr/>
          <p:nvPr/>
        </p:nvCxnSpPr>
        <p:spPr>
          <a:xfrm>
            <a:off x="1195141" y="3714138"/>
            <a:ext cx="259800" cy="467700"/>
          </a:xfrm>
          <a:prstGeom prst="straightConnector1">
            <a:avLst/>
          </a:prstGeom>
          <a:noFill/>
          <a:ln w="9525" cap="flat" cmpd="sng">
            <a:solidFill>
              <a:srgbClr val="44546A"/>
            </a:solidFill>
            <a:prstDash val="dot"/>
            <a:round/>
            <a:headEnd type="none" w="med" len="med"/>
            <a:tailEnd type="none" w="med" len="med"/>
          </a:ln>
        </p:spPr>
      </p:cxnSp>
      <p:cxnSp>
        <p:nvCxnSpPr>
          <p:cNvPr id="1555" name="Google Shape;1555;p106"/>
          <p:cNvCxnSpPr/>
          <p:nvPr/>
        </p:nvCxnSpPr>
        <p:spPr>
          <a:xfrm rot="10800000" flipH="1">
            <a:off x="1198384" y="3701238"/>
            <a:ext cx="1084800" cy="12900"/>
          </a:xfrm>
          <a:prstGeom prst="straightConnector1">
            <a:avLst/>
          </a:prstGeom>
          <a:noFill/>
          <a:ln w="9525" cap="flat" cmpd="sng">
            <a:solidFill>
              <a:srgbClr val="44546A"/>
            </a:solidFill>
            <a:prstDash val="dot"/>
            <a:round/>
            <a:headEnd type="none" w="med" len="med"/>
            <a:tailEnd type="none" w="med" len="med"/>
          </a:ln>
        </p:spPr>
      </p:cxnSp>
      <p:cxnSp>
        <p:nvCxnSpPr>
          <p:cNvPr id="1556" name="Google Shape;1556;p106"/>
          <p:cNvCxnSpPr/>
          <p:nvPr/>
        </p:nvCxnSpPr>
        <p:spPr>
          <a:xfrm rot="10800000" flipH="1">
            <a:off x="1198384" y="3521214"/>
            <a:ext cx="964800" cy="196200"/>
          </a:xfrm>
          <a:prstGeom prst="straightConnector1">
            <a:avLst/>
          </a:prstGeom>
          <a:noFill/>
          <a:ln w="9525" cap="flat" cmpd="sng">
            <a:solidFill>
              <a:srgbClr val="44546A"/>
            </a:solidFill>
            <a:prstDash val="dash"/>
            <a:round/>
            <a:headEnd type="none" w="med" len="med"/>
            <a:tailEnd type="stealth" w="med" len="med"/>
          </a:ln>
        </p:spPr>
      </p:cxnSp>
      <p:sp>
        <p:nvSpPr>
          <p:cNvPr id="1557" name="Google Shape;1557;p106"/>
          <p:cNvSpPr/>
          <p:nvPr/>
        </p:nvSpPr>
        <p:spPr>
          <a:xfrm>
            <a:off x="1600982" y="3631144"/>
            <a:ext cx="44100" cy="144600"/>
          </a:xfrm>
          <a:prstGeom prst="arc">
            <a:avLst>
              <a:gd name="adj1" fmla="val 16200000"/>
              <a:gd name="adj2" fmla="val 304488"/>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06"/>
          <p:cNvSpPr/>
          <p:nvPr/>
        </p:nvSpPr>
        <p:spPr>
          <a:xfrm>
            <a:off x="1718808" y="3536660"/>
            <a:ext cx="44100" cy="119400"/>
          </a:xfrm>
          <a:prstGeom prst="arc">
            <a:avLst>
              <a:gd name="adj1" fmla="val 16200000"/>
              <a:gd name="adj2" fmla="val 304488"/>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06"/>
          <p:cNvSpPr/>
          <p:nvPr/>
        </p:nvSpPr>
        <p:spPr>
          <a:xfrm>
            <a:off x="1778036" y="3485480"/>
            <a:ext cx="209700" cy="420900"/>
          </a:xfrm>
          <a:prstGeom prst="arc">
            <a:avLst>
              <a:gd name="adj1" fmla="val 16200000"/>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06"/>
          <p:cNvSpPr txBox="1"/>
          <p:nvPr/>
        </p:nvSpPr>
        <p:spPr>
          <a:xfrm>
            <a:off x="1536468" y="3614132"/>
            <a:ext cx="100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γ</a:t>
            </a:r>
            <a:endParaRPr>
              <a:latin typeface="Century Gothic"/>
              <a:ea typeface="Century Gothic"/>
              <a:cs typeface="Century Gothic"/>
              <a:sym typeface="Century Gothic"/>
            </a:endParaRPr>
          </a:p>
        </p:txBody>
      </p:sp>
      <p:sp>
        <p:nvSpPr>
          <p:cNvPr id="1561" name="Google Shape;1561;p106"/>
          <p:cNvSpPr txBox="1"/>
          <p:nvPr/>
        </p:nvSpPr>
        <p:spPr>
          <a:xfrm>
            <a:off x="1955056" y="3468525"/>
            <a:ext cx="1683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θ</a:t>
            </a:r>
            <a:endParaRPr>
              <a:latin typeface="Century Gothic"/>
              <a:ea typeface="Century Gothic"/>
              <a:cs typeface="Century Gothic"/>
              <a:sym typeface="Century Gothic"/>
            </a:endParaRPr>
          </a:p>
        </p:txBody>
      </p:sp>
      <p:sp>
        <p:nvSpPr>
          <p:cNvPr id="1562" name="Google Shape;1562;p106"/>
          <p:cNvSpPr txBox="1"/>
          <p:nvPr/>
        </p:nvSpPr>
        <p:spPr>
          <a:xfrm>
            <a:off x="1597291" y="3256886"/>
            <a:ext cx="100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𝛼</a:t>
            </a:r>
            <a:endParaRPr>
              <a:latin typeface="Century Gothic"/>
              <a:ea typeface="Century Gothic"/>
              <a:cs typeface="Century Gothic"/>
              <a:sym typeface="Century Gothic"/>
            </a:endParaRPr>
          </a:p>
        </p:txBody>
      </p:sp>
      <p:sp>
        <p:nvSpPr>
          <p:cNvPr id="1563" name="Google Shape;1563;p106"/>
          <p:cNvSpPr txBox="1"/>
          <p:nvPr/>
        </p:nvSpPr>
        <p:spPr>
          <a:xfrm>
            <a:off x="1006451" y="3261477"/>
            <a:ext cx="100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θ</a:t>
            </a:r>
            <a:endParaRPr>
              <a:latin typeface="Century Gothic"/>
              <a:ea typeface="Century Gothic"/>
              <a:cs typeface="Century Gothic"/>
              <a:sym typeface="Century Gothic"/>
            </a:endParaRPr>
          </a:p>
        </p:txBody>
      </p:sp>
      <p:sp>
        <p:nvSpPr>
          <p:cNvPr id="1564" name="Google Shape;1564;p106"/>
          <p:cNvSpPr/>
          <p:nvPr/>
        </p:nvSpPr>
        <p:spPr>
          <a:xfrm rot="-3031266">
            <a:off x="1094119" y="3536811"/>
            <a:ext cx="121266" cy="118844"/>
          </a:xfrm>
          <a:prstGeom prst="arc">
            <a:avLst>
              <a:gd name="adj1" fmla="val 16200000"/>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06"/>
          <p:cNvSpPr/>
          <p:nvPr/>
        </p:nvSpPr>
        <p:spPr>
          <a:xfrm rot="6522236">
            <a:off x="1155752" y="3775177"/>
            <a:ext cx="101036" cy="143635"/>
          </a:xfrm>
          <a:prstGeom prst="arc">
            <a:avLst>
              <a:gd name="adj1" fmla="val 16200000"/>
              <a:gd name="adj2" fmla="val 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06"/>
          <p:cNvSpPr txBox="1"/>
          <p:nvPr/>
        </p:nvSpPr>
        <p:spPr>
          <a:xfrm>
            <a:off x="1191868" y="3913994"/>
            <a:ext cx="100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θ</a:t>
            </a:r>
            <a:endParaRPr>
              <a:latin typeface="Century Gothic"/>
              <a:ea typeface="Century Gothic"/>
              <a:cs typeface="Century Gothic"/>
              <a:sym typeface="Century Gothic"/>
            </a:endParaRPr>
          </a:p>
        </p:txBody>
      </p:sp>
      <p:sp>
        <p:nvSpPr>
          <p:cNvPr id="1567" name="Google Shape;1567;p106"/>
          <p:cNvSpPr txBox="1"/>
          <p:nvPr/>
        </p:nvSpPr>
        <p:spPr>
          <a:xfrm>
            <a:off x="746068" y="3158279"/>
            <a:ext cx="78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L</a:t>
            </a:r>
            <a:endParaRPr>
              <a:latin typeface="Century Gothic"/>
              <a:ea typeface="Century Gothic"/>
              <a:cs typeface="Century Gothic"/>
              <a:sym typeface="Century Gothic"/>
            </a:endParaRPr>
          </a:p>
        </p:txBody>
      </p:sp>
      <p:sp>
        <p:nvSpPr>
          <p:cNvPr id="1568" name="Google Shape;1568;p106"/>
          <p:cNvSpPr txBox="1"/>
          <p:nvPr/>
        </p:nvSpPr>
        <p:spPr>
          <a:xfrm>
            <a:off x="920311" y="3966148"/>
            <a:ext cx="78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W</a:t>
            </a:r>
            <a:endParaRPr>
              <a:latin typeface="Century Gothic"/>
              <a:ea typeface="Century Gothic"/>
              <a:cs typeface="Century Gothic"/>
              <a:sym typeface="Century Gothic"/>
            </a:endParaRPr>
          </a:p>
        </p:txBody>
      </p:sp>
      <p:sp>
        <p:nvSpPr>
          <p:cNvPr id="1569" name="Google Shape;1569;p106"/>
          <p:cNvSpPr txBox="1"/>
          <p:nvPr/>
        </p:nvSpPr>
        <p:spPr>
          <a:xfrm>
            <a:off x="1811921" y="3155104"/>
            <a:ext cx="78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D5156"/>
                </a:solidFill>
                <a:highlight>
                  <a:srgbClr val="FFFFFF"/>
                </a:highlight>
                <a:latin typeface="Century Gothic"/>
                <a:ea typeface="Century Gothic"/>
                <a:cs typeface="Century Gothic"/>
                <a:sym typeface="Century Gothic"/>
              </a:rPr>
              <a:t>T</a:t>
            </a:r>
            <a:endParaRPr>
              <a:latin typeface="Century Gothic"/>
              <a:ea typeface="Century Gothic"/>
              <a:cs typeface="Century Gothic"/>
              <a:sym typeface="Century Gothic"/>
            </a:endParaRPr>
          </a:p>
        </p:txBody>
      </p:sp>
      <p:pic>
        <p:nvPicPr>
          <p:cNvPr id="1570" name="Google Shape;1570;p106"/>
          <p:cNvPicPr preferRelativeResize="0"/>
          <p:nvPr/>
        </p:nvPicPr>
        <p:blipFill>
          <a:blip r:embed="rId7">
            <a:alphaModFix/>
          </a:blip>
          <a:stretch>
            <a:fillRect/>
          </a:stretch>
        </p:blipFill>
        <p:spPr>
          <a:xfrm>
            <a:off x="2971152" y="3447600"/>
            <a:ext cx="1704975" cy="320225"/>
          </a:xfrm>
          <a:prstGeom prst="rect">
            <a:avLst/>
          </a:prstGeom>
          <a:noFill/>
          <a:ln>
            <a:noFill/>
          </a:ln>
        </p:spPr>
      </p:pic>
      <p:pic>
        <p:nvPicPr>
          <p:cNvPr id="1571" name="Google Shape;1571;p106"/>
          <p:cNvPicPr preferRelativeResize="0"/>
          <p:nvPr/>
        </p:nvPicPr>
        <p:blipFill>
          <a:blip r:embed="rId8">
            <a:alphaModFix/>
          </a:blip>
          <a:stretch>
            <a:fillRect/>
          </a:stretch>
        </p:blipFill>
        <p:spPr>
          <a:xfrm>
            <a:off x="4803525" y="3385673"/>
            <a:ext cx="1167750" cy="428175"/>
          </a:xfrm>
          <a:prstGeom prst="rect">
            <a:avLst/>
          </a:prstGeom>
          <a:noFill/>
          <a:ln>
            <a:noFill/>
          </a:ln>
        </p:spPr>
      </p:pic>
      <p:pic>
        <p:nvPicPr>
          <p:cNvPr id="1572" name="Google Shape;1572;p106"/>
          <p:cNvPicPr preferRelativeResize="0"/>
          <p:nvPr/>
        </p:nvPicPr>
        <p:blipFill>
          <a:blip r:embed="rId9">
            <a:alphaModFix/>
          </a:blip>
          <a:stretch>
            <a:fillRect/>
          </a:stretch>
        </p:blipFill>
        <p:spPr>
          <a:xfrm>
            <a:off x="6117847" y="3509113"/>
            <a:ext cx="1084800" cy="128962"/>
          </a:xfrm>
          <a:prstGeom prst="rect">
            <a:avLst/>
          </a:prstGeom>
          <a:noFill/>
          <a:ln>
            <a:noFill/>
          </a:ln>
        </p:spPr>
      </p:pic>
      <p:pic>
        <p:nvPicPr>
          <p:cNvPr id="1573" name="Google Shape;1573;p106"/>
          <p:cNvPicPr preferRelativeResize="0"/>
          <p:nvPr/>
        </p:nvPicPr>
        <p:blipFill>
          <a:blip r:embed="rId10">
            <a:alphaModFix/>
          </a:blip>
          <a:stretch>
            <a:fillRect/>
          </a:stretch>
        </p:blipFill>
        <p:spPr>
          <a:xfrm>
            <a:off x="3281449" y="2647991"/>
            <a:ext cx="3653700" cy="347971"/>
          </a:xfrm>
          <a:prstGeom prst="rect">
            <a:avLst/>
          </a:prstGeom>
          <a:noFill/>
          <a:ln>
            <a:noFill/>
          </a:ln>
        </p:spPr>
      </p:pic>
      <p:pic>
        <p:nvPicPr>
          <p:cNvPr id="1574" name="Google Shape;1574;p106"/>
          <p:cNvPicPr preferRelativeResize="0"/>
          <p:nvPr/>
        </p:nvPicPr>
        <p:blipFill>
          <a:blip r:embed="rId11">
            <a:alphaModFix/>
          </a:blip>
          <a:stretch>
            <a:fillRect/>
          </a:stretch>
        </p:blipFill>
        <p:spPr>
          <a:xfrm>
            <a:off x="3281450" y="3120250"/>
            <a:ext cx="3653700" cy="178918"/>
          </a:xfrm>
          <a:prstGeom prst="rect">
            <a:avLst/>
          </a:prstGeom>
          <a:noFill/>
          <a:ln>
            <a:noFill/>
          </a:ln>
        </p:spPr>
      </p:pic>
      <p:pic>
        <p:nvPicPr>
          <p:cNvPr id="1575" name="Google Shape;1575;p106"/>
          <p:cNvPicPr preferRelativeResize="0"/>
          <p:nvPr/>
        </p:nvPicPr>
        <p:blipFill>
          <a:blip r:embed="rId12">
            <a:alphaModFix/>
          </a:blip>
          <a:stretch>
            <a:fillRect/>
          </a:stretch>
        </p:blipFill>
        <p:spPr>
          <a:xfrm>
            <a:off x="2996239" y="3878797"/>
            <a:ext cx="2701646" cy="276900"/>
          </a:xfrm>
          <a:prstGeom prst="rect">
            <a:avLst/>
          </a:prstGeom>
          <a:noFill/>
          <a:ln>
            <a:noFill/>
          </a:ln>
        </p:spPr>
      </p:pic>
      <p:pic>
        <p:nvPicPr>
          <p:cNvPr id="1576" name="Google Shape;1576;p106"/>
          <p:cNvPicPr preferRelativeResize="0"/>
          <p:nvPr/>
        </p:nvPicPr>
        <p:blipFill>
          <a:blip r:embed="rId13">
            <a:alphaModFix/>
          </a:blip>
          <a:stretch>
            <a:fillRect/>
          </a:stretch>
        </p:blipFill>
        <p:spPr>
          <a:xfrm>
            <a:off x="3258692" y="4253509"/>
            <a:ext cx="1333030" cy="320225"/>
          </a:xfrm>
          <a:prstGeom prst="rect">
            <a:avLst/>
          </a:prstGeom>
          <a:noFill/>
          <a:ln>
            <a:noFill/>
          </a:ln>
        </p:spPr>
      </p:pic>
      <p:graphicFrame>
        <p:nvGraphicFramePr>
          <p:cNvPr id="1577" name="Google Shape;1577;p106"/>
          <p:cNvGraphicFramePr/>
          <p:nvPr/>
        </p:nvGraphicFramePr>
        <p:xfrm>
          <a:off x="7500175" y="98970"/>
          <a:ext cx="3000000" cy="3000000"/>
        </p:xfrm>
        <a:graphic>
          <a:graphicData uri="http://schemas.openxmlformats.org/drawingml/2006/table">
            <a:tbl>
              <a:tblPr>
                <a:noFill/>
                <a:tableStyleId>{F11F7B37-8746-44A8-BB93-F1712CF56D35}</a:tableStyleId>
              </a:tblPr>
              <a:tblGrid>
                <a:gridCol w="1193325">
                  <a:extLst>
                    <a:ext uri="{9D8B030D-6E8A-4147-A177-3AD203B41FA5}">
                      <a16:colId xmlns:a16="http://schemas.microsoft.com/office/drawing/2014/main" val="20000"/>
                    </a:ext>
                  </a:extLst>
                </a:gridCol>
                <a:gridCol w="813850">
                  <a:extLst>
                    <a:ext uri="{9D8B030D-6E8A-4147-A177-3AD203B41FA5}">
                      <a16:colId xmlns:a16="http://schemas.microsoft.com/office/drawing/2014/main" val="20001"/>
                    </a:ext>
                  </a:extLst>
                </a:gridCol>
                <a:gridCol w="810375">
                  <a:extLst>
                    <a:ext uri="{9D8B030D-6E8A-4147-A177-3AD203B41FA5}">
                      <a16:colId xmlns:a16="http://schemas.microsoft.com/office/drawing/2014/main" val="20002"/>
                    </a:ext>
                  </a:extLst>
                </a:gridCol>
              </a:tblGrid>
              <a:tr h="255600">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Results</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IMP</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SI </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T</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.901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4.00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P</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.109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81.6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V</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27.3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12.2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3"/>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CL</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b="1"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1.42</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1.42</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T</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8.20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36.5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P</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1.28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0000">
                        <a:alpha val="0"/>
                      </a:srgbClr>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957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6"/>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CL</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.975</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.975</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V</a:t>
                      </a:r>
                      <a:r>
                        <a:rPr lang="en" sz="1000" b="1" baseline="-25000">
                          <a:solidFill>
                            <a:srgbClr val="000000"/>
                          </a:solidFill>
                          <a:latin typeface="Century Gothic"/>
                          <a:ea typeface="Century Gothic"/>
                          <a:cs typeface="Century Gothic"/>
                          <a:sym typeface="Century Gothic"/>
                        </a:rPr>
                        <a:t>req</a:t>
                      </a:r>
                      <a:r>
                        <a:rPr lang="en" sz="1000" b="1">
                          <a:solidFill>
                            <a:srgbClr val="000000"/>
                          </a:solidFill>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b="1">
                        <a:solidFill>
                          <a:srgbClr val="000000"/>
                        </a:solidFill>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35.1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15.7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T</a:t>
                      </a:r>
                      <a:r>
                        <a:rPr lang="en" sz="1000" b="1" baseline="-25000">
                          <a:solidFill>
                            <a:srgbClr val="000000"/>
                          </a:solidFill>
                          <a:latin typeface="Century Gothic"/>
                          <a:ea typeface="Century Gothic"/>
                          <a:cs typeface="Century Gothic"/>
                          <a:sym typeface="Century Gothic"/>
                        </a:rPr>
                        <a:t>req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0.78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3.47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9"/>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P</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0.121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90.4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CL</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.871</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.871</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11"/>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V</a:t>
                      </a:r>
                      <a:r>
                        <a:rPr lang="en" sz="1000" b="1" baseline="-25000">
                          <a:solidFill>
                            <a:srgbClr val="000000"/>
                          </a:solidFill>
                          <a:latin typeface="Century Gothic"/>
                          <a:ea typeface="Century Gothic"/>
                          <a:cs typeface="Century Gothic"/>
                          <a:sym typeface="Century Gothic"/>
                        </a:rPr>
                        <a:t>req</a:t>
                      </a:r>
                      <a:r>
                        <a:rPr lang="en" sz="1000" b="1">
                          <a:solidFill>
                            <a:srgbClr val="000000"/>
                          </a:solidFill>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Headwind</a:t>
                      </a:r>
                      <a:endParaRPr sz="1000" b="1">
                        <a:solidFill>
                          <a:srgbClr val="000000"/>
                        </a:solidFill>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35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15.6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
        <p:nvSpPr>
          <p:cNvPr id="1578" name="Google Shape;1578;p106"/>
          <p:cNvSpPr txBox="1"/>
          <p:nvPr/>
        </p:nvSpPr>
        <p:spPr>
          <a:xfrm>
            <a:off x="5350" y="4232536"/>
            <a:ext cx="328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Satisfies </a:t>
            </a:r>
            <a:r>
              <a:rPr lang="en" b="1">
                <a:solidFill>
                  <a:schemeClr val="dk1"/>
                </a:solidFill>
                <a:latin typeface="Calibri"/>
                <a:ea typeface="Calibri"/>
                <a:cs typeface="Calibri"/>
                <a:sym typeface="Calibri"/>
              </a:rPr>
              <a:t>Climbout</a:t>
            </a:r>
            <a:r>
              <a:rPr lang="en" b="1">
                <a:solidFill>
                  <a:srgbClr val="F1C232"/>
                </a:solidFill>
                <a:latin typeface="Calibri"/>
                <a:ea typeface="Calibri"/>
                <a:cs typeface="Calibri"/>
                <a:sym typeface="Calibri"/>
              </a:rPr>
              <a:t> FR3</a:t>
            </a:r>
            <a:endParaRPr b="1">
              <a:solidFill>
                <a:srgbClr val="F1C232"/>
              </a:solidFill>
              <a:latin typeface="Calibri"/>
              <a:ea typeface="Calibri"/>
              <a:cs typeface="Calibri"/>
              <a:sym typeface="Calibri"/>
            </a:endParaRPr>
          </a:p>
        </p:txBody>
      </p:sp>
      <p:pic>
        <p:nvPicPr>
          <p:cNvPr id="1579" name="Google Shape;1579;p106"/>
          <p:cNvPicPr preferRelativeResize="0"/>
          <p:nvPr/>
        </p:nvPicPr>
        <p:blipFill>
          <a:blip r:embed="rId14">
            <a:alphaModFix/>
          </a:blip>
          <a:stretch>
            <a:fillRect/>
          </a:stretch>
        </p:blipFill>
        <p:spPr>
          <a:xfrm>
            <a:off x="1876703" y="4277980"/>
            <a:ext cx="324972" cy="31077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0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585" name="Google Shape;1585;p107"/>
          <p:cNvSpPr txBox="1"/>
          <p:nvPr/>
        </p:nvSpPr>
        <p:spPr>
          <a:xfrm>
            <a:off x="734675" y="0"/>
            <a:ext cx="7904100" cy="5775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2300" b="1">
                <a:solidFill>
                  <a:schemeClr val="dk1"/>
                </a:solidFill>
                <a:latin typeface="Century Gothic"/>
                <a:ea typeface="Century Gothic"/>
                <a:cs typeface="Century Gothic"/>
                <a:sym typeface="Century Gothic"/>
              </a:rPr>
              <a:t>Propulsion: Headwind</a:t>
            </a:r>
            <a:endParaRPr sz="1100"/>
          </a:p>
        </p:txBody>
      </p:sp>
      <p:pic>
        <p:nvPicPr>
          <p:cNvPr id="1586" name="Google Shape;1586;p10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587" name="Google Shape;1587;p107"/>
          <p:cNvSpPr txBox="1"/>
          <p:nvPr/>
        </p:nvSpPr>
        <p:spPr>
          <a:xfrm>
            <a:off x="734675" y="642550"/>
            <a:ext cx="5905500" cy="3855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800" b="1">
                <a:solidFill>
                  <a:schemeClr val="dk1"/>
                </a:solidFill>
                <a:latin typeface="Century Gothic"/>
                <a:ea typeface="Century Gothic"/>
                <a:cs typeface="Century Gothic"/>
                <a:sym typeface="Century Gothic"/>
              </a:rPr>
              <a:t>Requirement for Headwind: </a:t>
            </a:r>
            <a:r>
              <a:rPr lang="en" sz="1800" i="1">
                <a:solidFill>
                  <a:schemeClr val="dk1"/>
                </a:solidFill>
                <a:latin typeface="Century Gothic"/>
                <a:ea typeface="Century Gothic"/>
                <a:cs typeface="Century Gothic"/>
                <a:sym typeface="Century Gothic"/>
              </a:rPr>
              <a:t>30 mph Headwind</a:t>
            </a:r>
            <a:endParaRPr sz="1800" i="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a:t> </a:t>
            </a:r>
            <a:endParaRPr baseline="-25000"/>
          </a:p>
        </p:txBody>
      </p:sp>
      <p:pic>
        <p:nvPicPr>
          <p:cNvPr id="1588" name="Google Shape;1588;p107" descr="Solved: Changing Profile Outline On A Curve - Autodesk Community ...  #2326375 - PNG Images - PNGio"/>
          <p:cNvPicPr preferRelativeResize="0"/>
          <p:nvPr/>
        </p:nvPicPr>
        <p:blipFill>
          <a:blip r:embed="rId4">
            <a:alphaModFix/>
          </a:blip>
          <a:stretch>
            <a:fillRect/>
          </a:stretch>
        </p:blipFill>
        <p:spPr>
          <a:xfrm rot="-356543" flipH="1">
            <a:off x="942033" y="2158008"/>
            <a:ext cx="1936311" cy="958079"/>
          </a:xfrm>
          <a:prstGeom prst="rect">
            <a:avLst/>
          </a:prstGeom>
          <a:noFill/>
          <a:ln>
            <a:noFill/>
          </a:ln>
        </p:spPr>
      </p:pic>
      <p:cxnSp>
        <p:nvCxnSpPr>
          <p:cNvPr id="1589" name="Google Shape;1589;p107"/>
          <p:cNvCxnSpPr/>
          <p:nvPr/>
        </p:nvCxnSpPr>
        <p:spPr>
          <a:xfrm rot="10800000" flipH="1">
            <a:off x="2770747" y="2521703"/>
            <a:ext cx="982800" cy="89100"/>
          </a:xfrm>
          <a:prstGeom prst="straightConnector1">
            <a:avLst/>
          </a:prstGeom>
          <a:noFill/>
          <a:ln w="9525" cap="flat" cmpd="sng">
            <a:solidFill>
              <a:schemeClr val="dk2"/>
            </a:solidFill>
            <a:prstDash val="solid"/>
            <a:round/>
            <a:headEnd type="none" w="med" len="med"/>
            <a:tailEnd type="triangle" w="med" len="med"/>
          </a:ln>
        </p:spPr>
      </p:cxnSp>
      <p:cxnSp>
        <p:nvCxnSpPr>
          <p:cNvPr id="1590" name="Google Shape;1590;p107"/>
          <p:cNvCxnSpPr/>
          <p:nvPr/>
        </p:nvCxnSpPr>
        <p:spPr>
          <a:xfrm flipH="1">
            <a:off x="357526" y="2823897"/>
            <a:ext cx="728700" cy="37200"/>
          </a:xfrm>
          <a:prstGeom prst="straightConnector1">
            <a:avLst/>
          </a:prstGeom>
          <a:noFill/>
          <a:ln w="9525" cap="flat" cmpd="sng">
            <a:solidFill>
              <a:schemeClr val="dk2"/>
            </a:solidFill>
            <a:prstDash val="solid"/>
            <a:round/>
            <a:headEnd type="none" w="med" len="med"/>
            <a:tailEnd type="triangle" w="med" len="med"/>
          </a:ln>
        </p:spPr>
      </p:cxnSp>
      <p:cxnSp>
        <p:nvCxnSpPr>
          <p:cNvPr id="1591" name="Google Shape;1591;p107"/>
          <p:cNvCxnSpPr/>
          <p:nvPr/>
        </p:nvCxnSpPr>
        <p:spPr>
          <a:xfrm rot="10800000">
            <a:off x="1934960" y="1525849"/>
            <a:ext cx="53700" cy="1105200"/>
          </a:xfrm>
          <a:prstGeom prst="straightConnector1">
            <a:avLst/>
          </a:prstGeom>
          <a:noFill/>
          <a:ln w="9525" cap="flat" cmpd="sng">
            <a:solidFill>
              <a:schemeClr val="dk2"/>
            </a:solidFill>
            <a:prstDash val="solid"/>
            <a:round/>
            <a:headEnd type="none" w="med" len="med"/>
            <a:tailEnd type="triangle" w="med" len="med"/>
          </a:ln>
        </p:spPr>
      </p:cxnSp>
      <p:cxnSp>
        <p:nvCxnSpPr>
          <p:cNvPr id="1592" name="Google Shape;1592;p107"/>
          <p:cNvCxnSpPr/>
          <p:nvPr/>
        </p:nvCxnSpPr>
        <p:spPr>
          <a:xfrm>
            <a:off x="1987152" y="2631243"/>
            <a:ext cx="0" cy="986400"/>
          </a:xfrm>
          <a:prstGeom prst="straightConnector1">
            <a:avLst/>
          </a:prstGeom>
          <a:noFill/>
          <a:ln w="9525" cap="flat" cmpd="sng">
            <a:solidFill>
              <a:schemeClr val="dk2"/>
            </a:solidFill>
            <a:prstDash val="solid"/>
            <a:round/>
            <a:headEnd type="none" w="med" len="med"/>
            <a:tailEnd type="triangle" w="med" len="med"/>
          </a:ln>
        </p:spPr>
      </p:cxnSp>
      <p:cxnSp>
        <p:nvCxnSpPr>
          <p:cNvPr id="1593" name="Google Shape;1593;p107"/>
          <p:cNvCxnSpPr/>
          <p:nvPr/>
        </p:nvCxnSpPr>
        <p:spPr>
          <a:xfrm flipH="1">
            <a:off x="3007225" y="2736836"/>
            <a:ext cx="955800" cy="22200"/>
          </a:xfrm>
          <a:prstGeom prst="straightConnector1">
            <a:avLst/>
          </a:prstGeom>
          <a:noFill/>
          <a:ln w="9525" cap="flat" cmpd="sng">
            <a:solidFill>
              <a:schemeClr val="dk2"/>
            </a:solidFill>
            <a:prstDash val="dash"/>
            <a:round/>
            <a:headEnd type="none" w="med" len="med"/>
            <a:tailEnd type="triangle" w="med" len="med"/>
          </a:ln>
        </p:spPr>
      </p:cxnSp>
      <p:sp>
        <p:nvSpPr>
          <p:cNvPr id="1594" name="Google Shape;1594;p107"/>
          <p:cNvSpPr txBox="1"/>
          <p:nvPr/>
        </p:nvSpPr>
        <p:spPr>
          <a:xfrm>
            <a:off x="3294208" y="2715545"/>
            <a:ext cx="552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4D5156"/>
                </a:solidFill>
                <a:highlight>
                  <a:srgbClr val="FFFFFF"/>
                </a:highlight>
                <a:latin typeface="Century Gothic"/>
                <a:ea typeface="Century Gothic"/>
                <a:cs typeface="Century Gothic"/>
                <a:sym typeface="Century Gothic"/>
              </a:rPr>
              <a:t>V</a:t>
            </a:r>
            <a:r>
              <a:rPr lang="en" sz="1350" baseline="-25000">
                <a:solidFill>
                  <a:srgbClr val="4D5156"/>
                </a:solidFill>
                <a:highlight>
                  <a:srgbClr val="FFFFFF"/>
                </a:highlight>
                <a:latin typeface="Century Gothic"/>
                <a:ea typeface="Century Gothic"/>
                <a:cs typeface="Century Gothic"/>
                <a:sym typeface="Century Gothic"/>
              </a:rPr>
              <a:t>wind</a:t>
            </a:r>
            <a:endParaRPr sz="1700" baseline="-25000">
              <a:latin typeface="Century Gothic"/>
              <a:ea typeface="Century Gothic"/>
              <a:cs typeface="Century Gothic"/>
              <a:sym typeface="Century Gothic"/>
            </a:endParaRPr>
          </a:p>
        </p:txBody>
      </p:sp>
      <p:sp>
        <p:nvSpPr>
          <p:cNvPr id="1595" name="Google Shape;1595;p107"/>
          <p:cNvSpPr txBox="1"/>
          <p:nvPr/>
        </p:nvSpPr>
        <p:spPr>
          <a:xfrm>
            <a:off x="3007081" y="2269080"/>
            <a:ext cx="552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4D5156"/>
                </a:solidFill>
                <a:highlight>
                  <a:srgbClr val="FFFFFF"/>
                </a:highlight>
                <a:latin typeface="Century Gothic"/>
                <a:ea typeface="Century Gothic"/>
                <a:cs typeface="Century Gothic"/>
                <a:sym typeface="Century Gothic"/>
              </a:rPr>
              <a:t>T</a:t>
            </a:r>
            <a:endParaRPr sz="1700" baseline="-25000">
              <a:latin typeface="Century Gothic"/>
              <a:ea typeface="Century Gothic"/>
              <a:cs typeface="Century Gothic"/>
              <a:sym typeface="Century Gothic"/>
            </a:endParaRPr>
          </a:p>
        </p:txBody>
      </p:sp>
      <p:sp>
        <p:nvSpPr>
          <p:cNvPr id="1596" name="Google Shape;1596;p107"/>
          <p:cNvSpPr txBox="1"/>
          <p:nvPr/>
        </p:nvSpPr>
        <p:spPr>
          <a:xfrm>
            <a:off x="1902349" y="1624918"/>
            <a:ext cx="552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4D5156"/>
                </a:solidFill>
                <a:highlight>
                  <a:srgbClr val="FFFFFF"/>
                </a:highlight>
                <a:latin typeface="Century Gothic"/>
                <a:ea typeface="Century Gothic"/>
                <a:cs typeface="Century Gothic"/>
                <a:sym typeface="Century Gothic"/>
              </a:rPr>
              <a:t>L</a:t>
            </a:r>
            <a:endParaRPr sz="1700" baseline="-25000">
              <a:latin typeface="Century Gothic"/>
              <a:ea typeface="Century Gothic"/>
              <a:cs typeface="Century Gothic"/>
              <a:sym typeface="Century Gothic"/>
            </a:endParaRPr>
          </a:p>
        </p:txBody>
      </p:sp>
      <p:sp>
        <p:nvSpPr>
          <p:cNvPr id="1597" name="Google Shape;1597;p107"/>
          <p:cNvSpPr txBox="1"/>
          <p:nvPr/>
        </p:nvSpPr>
        <p:spPr>
          <a:xfrm>
            <a:off x="1987137" y="3214613"/>
            <a:ext cx="552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4D5156"/>
                </a:solidFill>
                <a:highlight>
                  <a:srgbClr val="FFFFFF"/>
                </a:highlight>
                <a:latin typeface="Century Gothic"/>
                <a:ea typeface="Century Gothic"/>
                <a:cs typeface="Century Gothic"/>
                <a:sym typeface="Century Gothic"/>
              </a:rPr>
              <a:t>W</a:t>
            </a:r>
            <a:endParaRPr sz="1700" baseline="-25000">
              <a:latin typeface="Century Gothic"/>
              <a:ea typeface="Century Gothic"/>
              <a:cs typeface="Century Gothic"/>
              <a:sym typeface="Century Gothic"/>
            </a:endParaRPr>
          </a:p>
        </p:txBody>
      </p:sp>
      <p:sp>
        <p:nvSpPr>
          <p:cNvPr id="1598" name="Google Shape;1598;p107"/>
          <p:cNvSpPr txBox="1"/>
          <p:nvPr/>
        </p:nvSpPr>
        <p:spPr>
          <a:xfrm>
            <a:off x="329600" y="2542415"/>
            <a:ext cx="552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4D5156"/>
                </a:solidFill>
                <a:highlight>
                  <a:srgbClr val="FFFFFF"/>
                </a:highlight>
                <a:latin typeface="Century Gothic"/>
                <a:ea typeface="Century Gothic"/>
                <a:cs typeface="Century Gothic"/>
                <a:sym typeface="Century Gothic"/>
              </a:rPr>
              <a:t>D</a:t>
            </a:r>
            <a:endParaRPr sz="1700" baseline="-25000">
              <a:latin typeface="Century Gothic"/>
              <a:ea typeface="Century Gothic"/>
              <a:cs typeface="Century Gothic"/>
              <a:sym typeface="Century Gothic"/>
            </a:endParaRPr>
          </a:p>
        </p:txBody>
      </p:sp>
      <p:pic>
        <p:nvPicPr>
          <p:cNvPr id="1599" name="Google Shape;1599;p107"/>
          <p:cNvPicPr preferRelativeResize="0"/>
          <p:nvPr/>
        </p:nvPicPr>
        <p:blipFill>
          <a:blip r:embed="rId5">
            <a:alphaModFix/>
          </a:blip>
          <a:stretch>
            <a:fillRect/>
          </a:stretch>
        </p:blipFill>
        <p:spPr>
          <a:xfrm>
            <a:off x="4808188" y="1478325"/>
            <a:ext cx="1504950" cy="419100"/>
          </a:xfrm>
          <a:prstGeom prst="rect">
            <a:avLst/>
          </a:prstGeom>
          <a:noFill/>
          <a:ln>
            <a:noFill/>
          </a:ln>
        </p:spPr>
      </p:pic>
      <p:pic>
        <p:nvPicPr>
          <p:cNvPr id="1600" name="Google Shape;1600;p107"/>
          <p:cNvPicPr preferRelativeResize="0"/>
          <p:nvPr/>
        </p:nvPicPr>
        <p:blipFill>
          <a:blip r:embed="rId6">
            <a:alphaModFix/>
          </a:blip>
          <a:stretch>
            <a:fillRect/>
          </a:stretch>
        </p:blipFill>
        <p:spPr>
          <a:xfrm>
            <a:off x="4232350" y="2017336"/>
            <a:ext cx="2727191" cy="415500"/>
          </a:xfrm>
          <a:prstGeom prst="rect">
            <a:avLst/>
          </a:prstGeom>
          <a:noFill/>
          <a:ln>
            <a:noFill/>
          </a:ln>
        </p:spPr>
      </p:pic>
      <p:pic>
        <p:nvPicPr>
          <p:cNvPr id="1601" name="Google Shape;1601;p107"/>
          <p:cNvPicPr preferRelativeResize="0"/>
          <p:nvPr/>
        </p:nvPicPr>
        <p:blipFill>
          <a:blip r:embed="rId7">
            <a:alphaModFix/>
          </a:blip>
          <a:stretch>
            <a:fillRect/>
          </a:stretch>
        </p:blipFill>
        <p:spPr>
          <a:xfrm>
            <a:off x="4736750" y="2385248"/>
            <a:ext cx="1647825" cy="352425"/>
          </a:xfrm>
          <a:prstGeom prst="rect">
            <a:avLst/>
          </a:prstGeom>
          <a:noFill/>
          <a:ln>
            <a:noFill/>
          </a:ln>
        </p:spPr>
      </p:pic>
      <p:pic>
        <p:nvPicPr>
          <p:cNvPr id="1602" name="Google Shape;1602;p107"/>
          <p:cNvPicPr preferRelativeResize="0"/>
          <p:nvPr/>
        </p:nvPicPr>
        <p:blipFill>
          <a:blip r:embed="rId8">
            <a:alphaModFix/>
          </a:blip>
          <a:stretch>
            <a:fillRect/>
          </a:stretch>
        </p:blipFill>
        <p:spPr>
          <a:xfrm>
            <a:off x="4908188" y="2919673"/>
            <a:ext cx="1304925" cy="409575"/>
          </a:xfrm>
          <a:prstGeom prst="rect">
            <a:avLst/>
          </a:prstGeom>
          <a:noFill/>
          <a:ln>
            <a:noFill/>
          </a:ln>
        </p:spPr>
      </p:pic>
      <p:sp>
        <p:nvSpPr>
          <p:cNvPr id="1603" name="Google Shape;1603;p107"/>
          <p:cNvSpPr txBox="1">
            <a:spLocks noGrp="1"/>
          </p:cNvSpPr>
          <p:nvPr>
            <p:ph type="sldNum" idx="12"/>
          </p:nvPr>
        </p:nvSpPr>
        <p:spPr>
          <a:xfrm>
            <a:off x="9487452" y="4737675"/>
            <a:ext cx="830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83</a:t>
            </a:fld>
            <a:endParaRPr/>
          </a:p>
        </p:txBody>
      </p:sp>
      <p:graphicFrame>
        <p:nvGraphicFramePr>
          <p:cNvPr id="1604" name="Google Shape;1604;p107"/>
          <p:cNvGraphicFramePr/>
          <p:nvPr/>
        </p:nvGraphicFramePr>
        <p:xfrm>
          <a:off x="7500175" y="98970"/>
          <a:ext cx="3000000" cy="3000000"/>
        </p:xfrm>
        <a:graphic>
          <a:graphicData uri="http://schemas.openxmlformats.org/drawingml/2006/table">
            <a:tbl>
              <a:tblPr>
                <a:noFill/>
                <a:tableStyleId>{F11F7B37-8746-44A8-BB93-F1712CF56D35}</a:tableStyleId>
              </a:tblPr>
              <a:tblGrid>
                <a:gridCol w="1193325">
                  <a:extLst>
                    <a:ext uri="{9D8B030D-6E8A-4147-A177-3AD203B41FA5}">
                      <a16:colId xmlns:a16="http://schemas.microsoft.com/office/drawing/2014/main" val="20000"/>
                    </a:ext>
                  </a:extLst>
                </a:gridCol>
                <a:gridCol w="813850">
                  <a:extLst>
                    <a:ext uri="{9D8B030D-6E8A-4147-A177-3AD203B41FA5}">
                      <a16:colId xmlns:a16="http://schemas.microsoft.com/office/drawing/2014/main" val="20001"/>
                    </a:ext>
                  </a:extLst>
                </a:gridCol>
                <a:gridCol w="810375">
                  <a:extLst>
                    <a:ext uri="{9D8B030D-6E8A-4147-A177-3AD203B41FA5}">
                      <a16:colId xmlns:a16="http://schemas.microsoft.com/office/drawing/2014/main" val="20002"/>
                    </a:ext>
                  </a:extLst>
                </a:gridCol>
              </a:tblGrid>
              <a:tr h="255600">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Results</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IMP</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000" b="1">
                          <a:latin typeface="Century Gothic"/>
                          <a:ea typeface="Century Gothic"/>
                          <a:cs typeface="Century Gothic"/>
                          <a:sym typeface="Century Gothic"/>
                        </a:rPr>
                        <a:t>SI </a:t>
                      </a:r>
                      <a:endParaRPr sz="1000" b="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T</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.901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4.00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1"/>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P</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.109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81.6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V</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27.3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12.2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3"/>
                  </a:ext>
                </a:extLst>
              </a:tr>
              <a:tr h="255600">
                <a:tc>
                  <a:txBody>
                    <a:bodyPr/>
                    <a:lstStyle/>
                    <a:p>
                      <a:pPr marL="0" lvl="0" indent="0" algn="l" rtl="0">
                        <a:spcBef>
                          <a:spcPts val="0"/>
                        </a:spcBef>
                        <a:spcAft>
                          <a:spcPts val="0"/>
                        </a:spcAft>
                        <a:buNone/>
                      </a:pPr>
                      <a:r>
                        <a:rPr lang="en" sz="1000" b="1">
                          <a:latin typeface="Century Gothic"/>
                          <a:ea typeface="Century Gothic"/>
                          <a:cs typeface="Century Gothic"/>
                          <a:sym typeface="Century Gothic"/>
                        </a:rPr>
                        <a:t>CL</a:t>
                      </a:r>
                      <a:r>
                        <a:rPr lang="en" sz="1000" b="1" baseline="-25000">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Endurance</a:t>
                      </a:r>
                      <a:endParaRPr sz="1000" b="1"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1.42</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1.42</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T</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8.20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36.5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P</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1.28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957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CL</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.975</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.975</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V</a:t>
                      </a:r>
                      <a:r>
                        <a:rPr lang="en" sz="1000" b="1" baseline="-25000">
                          <a:solidFill>
                            <a:srgbClr val="000000"/>
                          </a:solidFill>
                          <a:latin typeface="Century Gothic"/>
                          <a:ea typeface="Century Gothic"/>
                          <a:cs typeface="Century Gothic"/>
                          <a:sym typeface="Century Gothic"/>
                        </a:rPr>
                        <a:t>req</a:t>
                      </a:r>
                      <a:r>
                        <a:rPr lang="en" sz="1000" b="1">
                          <a:solidFill>
                            <a:srgbClr val="000000"/>
                          </a:solidFill>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Climbout</a:t>
                      </a:r>
                      <a:endParaRPr sz="1000" b="1">
                        <a:solidFill>
                          <a:srgbClr val="000000"/>
                        </a:solidFill>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35.1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15.7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T</a:t>
                      </a:r>
                      <a:r>
                        <a:rPr lang="en" sz="1000" b="1" baseline="-25000">
                          <a:solidFill>
                            <a:srgbClr val="000000"/>
                          </a:solidFill>
                          <a:latin typeface="Century Gothic"/>
                          <a:ea typeface="Century Gothic"/>
                          <a:cs typeface="Century Gothic"/>
                          <a:sym typeface="Century Gothic"/>
                        </a:rPr>
                        <a:t>req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0.78 lbf</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3.47  N</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9"/>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P</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0.121 hp</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90.4  W</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CL</a:t>
                      </a:r>
                      <a:r>
                        <a:rPr lang="en" sz="1000" b="1" baseline="-25000">
                          <a:solidFill>
                            <a:srgbClr val="000000"/>
                          </a:solidFill>
                          <a:latin typeface="Century Gothic"/>
                          <a:ea typeface="Century Gothic"/>
                          <a:cs typeface="Century Gothic"/>
                          <a:sym typeface="Century Gothic"/>
                        </a:rPr>
                        <a:t>req</a:t>
                      </a:r>
                      <a:r>
                        <a:rPr lang="en" sz="1000" b="1">
                          <a:latin typeface="Century Gothic"/>
                          <a:ea typeface="Century Gothic"/>
                          <a:cs typeface="Century Gothic"/>
                          <a:sym typeface="Century Gothic"/>
                        </a:rPr>
                        <a:t> </a:t>
                      </a:r>
                      <a:r>
                        <a:rPr lang="en" sz="1000" i="1">
                          <a:latin typeface="Century Gothic"/>
                          <a:ea typeface="Century Gothic"/>
                          <a:cs typeface="Century Gothic"/>
                          <a:sym typeface="Century Gothic"/>
                        </a:rPr>
                        <a:t>Headwind</a:t>
                      </a:r>
                      <a:endParaRPr sz="1000" i="1">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.871</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.871</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11"/>
                  </a:ext>
                </a:extLst>
              </a:tr>
              <a:tr h="255600">
                <a:tc>
                  <a:txBody>
                    <a:bodyPr/>
                    <a:lstStyle/>
                    <a:p>
                      <a:pPr marL="0" lvl="0" indent="0" algn="l" rtl="0">
                        <a:spcBef>
                          <a:spcPts val="0"/>
                        </a:spcBef>
                        <a:spcAft>
                          <a:spcPts val="0"/>
                        </a:spcAft>
                        <a:buNone/>
                      </a:pPr>
                      <a:r>
                        <a:rPr lang="en" sz="1000" b="1">
                          <a:solidFill>
                            <a:srgbClr val="000000"/>
                          </a:solidFill>
                          <a:latin typeface="Century Gothic"/>
                          <a:ea typeface="Century Gothic"/>
                          <a:cs typeface="Century Gothic"/>
                          <a:sym typeface="Century Gothic"/>
                        </a:rPr>
                        <a:t>V</a:t>
                      </a:r>
                      <a:r>
                        <a:rPr lang="en" sz="1000" b="1" baseline="-25000">
                          <a:solidFill>
                            <a:srgbClr val="000000"/>
                          </a:solidFill>
                          <a:latin typeface="Century Gothic"/>
                          <a:ea typeface="Century Gothic"/>
                          <a:cs typeface="Century Gothic"/>
                          <a:sym typeface="Century Gothic"/>
                        </a:rPr>
                        <a:t>req</a:t>
                      </a:r>
                      <a:r>
                        <a:rPr lang="en" sz="1000" b="1">
                          <a:solidFill>
                            <a:srgbClr val="000000"/>
                          </a:solidFill>
                          <a:latin typeface="Century Gothic"/>
                          <a:ea typeface="Century Gothic"/>
                          <a:cs typeface="Century Gothic"/>
                          <a:sym typeface="Century Gothic"/>
                        </a:rPr>
                        <a:t> </a:t>
                      </a:r>
                      <a:r>
                        <a:rPr lang="en" sz="1000" i="1">
                          <a:solidFill>
                            <a:srgbClr val="000000"/>
                          </a:solidFill>
                          <a:latin typeface="Century Gothic"/>
                          <a:ea typeface="Century Gothic"/>
                          <a:cs typeface="Century Gothic"/>
                          <a:sym typeface="Century Gothic"/>
                        </a:rPr>
                        <a:t>Headwind</a:t>
                      </a:r>
                      <a:endParaRPr sz="1000" b="1">
                        <a:solidFill>
                          <a:srgbClr val="000000"/>
                        </a:solidFill>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35 mph</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Century Gothic"/>
                          <a:ea typeface="Century Gothic"/>
                          <a:cs typeface="Century Gothic"/>
                          <a:sym typeface="Century Gothic"/>
                        </a:rPr>
                        <a:t>15.6 m/s</a:t>
                      </a:r>
                      <a:endParaRPr sz="1000">
                        <a:latin typeface="Century Gothic"/>
                        <a:ea typeface="Century Gothic"/>
                        <a:cs typeface="Century Gothic"/>
                        <a:sym typeface="Century Gothic"/>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08"/>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a:t>
            </a:r>
            <a:endParaRPr sz="2300" b="1">
              <a:solidFill>
                <a:schemeClr val="dk1"/>
              </a:solidFill>
              <a:latin typeface="Century Gothic"/>
              <a:ea typeface="Century Gothic"/>
              <a:cs typeface="Century Gothic"/>
              <a:sym typeface="Century Gothic"/>
            </a:endParaRPr>
          </a:p>
        </p:txBody>
      </p:sp>
      <p:pic>
        <p:nvPicPr>
          <p:cNvPr id="1610" name="Google Shape;1610;p108"/>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11" name="Google Shape;1611;p108"/>
          <p:cNvSpPr txBox="1"/>
          <p:nvPr/>
        </p:nvSpPr>
        <p:spPr>
          <a:xfrm>
            <a:off x="896675" y="672650"/>
            <a:ext cx="8710500" cy="285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Motor Selection</a:t>
            </a:r>
            <a:endParaRPr sz="2200" b="1">
              <a:solidFill>
                <a:schemeClr val="accent4"/>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T-Motor winner of down-selection process</a:t>
            </a:r>
            <a:endParaRPr sz="1900">
              <a:solidFill>
                <a:schemeClr val="dk1"/>
              </a:solidFill>
              <a:latin typeface="Century Gothic"/>
              <a:ea typeface="Century Gothic"/>
              <a:cs typeface="Century Gothic"/>
              <a:sym typeface="Century Gothic"/>
            </a:endParaRPr>
          </a:p>
          <a:p>
            <a:pPr marL="914400" lvl="1" indent="-349250" algn="l" rtl="0">
              <a:lnSpc>
                <a:spcPct val="115000"/>
              </a:lnSpc>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Real-world problems</a:t>
            </a:r>
            <a:endParaRPr sz="1900">
              <a:solidFill>
                <a:schemeClr val="dk1"/>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Scorpion a strong 2nd place</a:t>
            </a:r>
            <a:endParaRPr sz="1900">
              <a:solidFill>
                <a:schemeClr val="dk1"/>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E-Flite is a valuable resource for testing</a:t>
            </a:r>
            <a:endParaRPr sz="1900">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612" name="Google Shape;1612;p10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13" name="Google Shape;1613;p108"/>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84</a:t>
            </a:fld>
            <a:endParaRPr/>
          </a:p>
        </p:txBody>
      </p:sp>
      <p:sp>
        <p:nvSpPr>
          <p:cNvPr id="1614" name="Google Shape;1614;p108"/>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615" name="Google Shape;1615;p108"/>
          <p:cNvPicPr preferRelativeResize="0"/>
          <p:nvPr/>
        </p:nvPicPr>
        <p:blipFill>
          <a:blip r:embed="rId4">
            <a:alphaModFix/>
          </a:blip>
          <a:stretch>
            <a:fillRect/>
          </a:stretch>
        </p:blipFill>
        <p:spPr>
          <a:xfrm>
            <a:off x="4543275" y="2943974"/>
            <a:ext cx="1327000" cy="1365800"/>
          </a:xfrm>
          <a:prstGeom prst="rect">
            <a:avLst/>
          </a:prstGeom>
          <a:noFill/>
          <a:ln>
            <a:noFill/>
          </a:ln>
        </p:spPr>
      </p:pic>
      <p:pic>
        <p:nvPicPr>
          <p:cNvPr id="1616" name="Google Shape;1616;p108"/>
          <p:cNvPicPr preferRelativeResize="0"/>
          <p:nvPr/>
        </p:nvPicPr>
        <p:blipFill>
          <a:blip r:embed="rId5">
            <a:alphaModFix/>
          </a:blip>
          <a:stretch>
            <a:fillRect/>
          </a:stretch>
        </p:blipFill>
        <p:spPr>
          <a:xfrm>
            <a:off x="7993807" y="2943975"/>
            <a:ext cx="1303493" cy="1365800"/>
          </a:xfrm>
          <a:prstGeom prst="rect">
            <a:avLst/>
          </a:prstGeom>
          <a:noFill/>
          <a:ln>
            <a:noFill/>
          </a:ln>
        </p:spPr>
      </p:pic>
      <p:pic>
        <p:nvPicPr>
          <p:cNvPr id="1617" name="Google Shape;1617;p108"/>
          <p:cNvPicPr preferRelativeResize="0"/>
          <p:nvPr/>
        </p:nvPicPr>
        <p:blipFill>
          <a:blip r:embed="rId6">
            <a:alphaModFix/>
          </a:blip>
          <a:stretch>
            <a:fillRect/>
          </a:stretch>
        </p:blipFill>
        <p:spPr>
          <a:xfrm>
            <a:off x="868875" y="2755725"/>
            <a:ext cx="1577000" cy="1424867"/>
          </a:xfrm>
          <a:prstGeom prst="rect">
            <a:avLst/>
          </a:prstGeom>
          <a:noFill/>
          <a:ln>
            <a:noFill/>
          </a:ln>
        </p:spPr>
      </p:pic>
      <p:sp>
        <p:nvSpPr>
          <p:cNvPr id="1618" name="Google Shape;1618;p108"/>
          <p:cNvSpPr txBox="1"/>
          <p:nvPr/>
        </p:nvSpPr>
        <p:spPr>
          <a:xfrm>
            <a:off x="528900" y="4316500"/>
            <a:ext cx="199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Scorpion </a:t>
            </a:r>
            <a:r>
              <a:rPr lang="en" sz="1200" b="1">
                <a:solidFill>
                  <a:srgbClr val="333333"/>
                </a:solidFill>
              </a:rPr>
              <a:t>SII-4025-520KV</a:t>
            </a:r>
            <a:endParaRPr sz="1200" b="1">
              <a:solidFill>
                <a:srgbClr val="333333"/>
              </a:solidFill>
            </a:endParaRPr>
          </a:p>
          <a:p>
            <a:pPr marL="0" lvl="0" indent="0" algn="l" rtl="0">
              <a:spcBef>
                <a:spcPts val="0"/>
              </a:spcBef>
              <a:spcAft>
                <a:spcPts val="0"/>
              </a:spcAft>
              <a:buNone/>
            </a:pPr>
            <a:endParaRPr>
              <a:latin typeface="Calibri"/>
              <a:ea typeface="Calibri"/>
              <a:cs typeface="Calibri"/>
              <a:sym typeface="Calibri"/>
            </a:endParaRPr>
          </a:p>
        </p:txBody>
      </p:sp>
      <p:sp>
        <p:nvSpPr>
          <p:cNvPr id="1619" name="Google Shape;1619;p108"/>
          <p:cNvSpPr txBox="1"/>
          <p:nvPr/>
        </p:nvSpPr>
        <p:spPr>
          <a:xfrm>
            <a:off x="4262700" y="4316500"/>
            <a:ext cx="199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T-Motor AM480 650KV</a:t>
            </a:r>
            <a:endParaRPr sz="1200" b="1">
              <a:solidFill>
                <a:srgbClr val="333333"/>
              </a:solidFill>
            </a:endParaRPr>
          </a:p>
          <a:p>
            <a:pPr marL="0" lvl="0" indent="0" algn="l" rtl="0">
              <a:spcBef>
                <a:spcPts val="0"/>
              </a:spcBef>
              <a:spcAft>
                <a:spcPts val="0"/>
              </a:spcAft>
              <a:buNone/>
            </a:pPr>
            <a:endParaRPr>
              <a:latin typeface="Calibri"/>
              <a:ea typeface="Calibri"/>
              <a:cs typeface="Calibri"/>
              <a:sym typeface="Calibri"/>
            </a:endParaRPr>
          </a:p>
        </p:txBody>
      </p:sp>
      <p:sp>
        <p:nvSpPr>
          <p:cNvPr id="1620" name="Google Shape;1620;p108"/>
          <p:cNvSpPr txBox="1"/>
          <p:nvPr/>
        </p:nvSpPr>
        <p:spPr>
          <a:xfrm>
            <a:off x="7969375" y="4265625"/>
            <a:ext cx="2348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E-Flite </a:t>
            </a:r>
            <a:r>
              <a:rPr lang="en" sz="1200" b="1">
                <a:solidFill>
                  <a:srgbClr val="333333"/>
                </a:solidFill>
              </a:rPr>
              <a:t>470KV</a:t>
            </a:r>
            <a:endParaRPr sz="1200" b="1">
              <a:solidFill>
                <a:srgbClr val="333333"/>
              </a:solidFill>
            </a:endParaRPr>
          </a:p>
          <a:p>
            <a:pPr marL="0" lvl="0" indent="0" algn="l" rtl="0">
              <a:spcBef>
                <a:spcPts val="0"/>
              </a:spcBef>
              <a:spcAft>
                <a:spcPts val="0"/>
              </a:spcAft>
              <a:buNone/>
            </a:pPr>
            <a:endParaRPr sz="1200" b="1"/>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109"/>
          <p:cNvPicPr preferRelativeResize="0"/>
          <p:nvPr/>
        </p:nvPicPr>
        <p:blipFill>
          <a:blip r:embed="rId3">
            <a:alphaModFix/>
          </a:blip>
          <a:stretch>
            <a:fillRect/>
          </a:stretch>
        </p:blipFill>
        <p:spPr>
          <a:xfrm>
            <a:off x="8299546" y="606150"/>
            <a:ext cx="2117454" cy="1913200"/>
          </a:xfrm>
          <a:prstGeom prst="rect">
            <a:avLst/>
          </a:prstGeom>
          <a:noFill/>
          <a:ln>
            <a:noFill/>
          </a:ln>
        </p:spPr>
      </p:pic>
      <p:sp>
        <p:nvSpPr>
          <p:cNvPr id="1626" name="Google Shape;1626;p109"/>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 Backup  </a:t>
            </a:r>
            <a:endParaRPr sz="2300" b="1">
              <a:solidFill>
                <a:schemeClr val="dk1"/>
              </a:solidFill>
              <a:latin typeface="Century Gothic"/>
              <a:ea typeface="Century Gothic"/>
              <a:cs typeface="Century Gothic"/>
              <a:sym typeface="Century Gothic"/>
            </a:endParaRPr>
          </a:p>
        </p:txBody>
      </p:sp>
      <p:pic>
        <p:nvPicPr>
          <p:cNvPr id="1627" name="Google Shape;1627;p109"/>
          <p:cNvPicPr preferRelativeResize="0"/>
          <p:nvPr/>
        </p:nvPicPr>
        <p:blipFill rotWithShape="1">
          <a:blip r:embed="rId4">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28" name="Google Shape;1628;p109"/>
          <p:cNvSpPr txBox="1"/>
          <p:nvPr/>
        </p:nvSpPr>
        <p:spPr>
          <a:xfrm>
            <a:off x="896675" y="672650"/>
            <a:ext cx="8710500" cy="1514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Scorpion Sll 520KV with 15x8E APC Propeller </a:t>
            </a:r>
            <a:endParaRPr sz="1900">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629" name="Google Shape;1629;p10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30" name="Google Shape;1630;p109"/>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85</a:t>
            </a:fld>
            <a:endParaRPr/>
          </a:p>
        </p:txBody>
      </p:sp>
      <p:sp>
        <p:nvSpPr>
          <p:cNvPr id="1631" name="Google Shape;1631;p109"/>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graphicFrame>
        <p:nvGraphicFramePr>
          <p:cNvPr id="1632" name="Google Shape;1632;p109"/>
          <p:cNvGraphicFramePr/>
          <p:nvPr/>
        </p:nvGraphicFramePr>
        <p:xfrm>
          <a:off x="654650" y="1386245"/>
          <a:ext cx="3000000" cy="3000000"/>
        </p:xfrm>
        <a:graphic>
          <a:graphicData uri="http://schemas.openxmlformats.org/drawingml/2006/table">
            <a:tbl>
              <a:tblPr>
                <a:noFill/>
                <a:tableStyleId>{F11F7B37-8746-44A8-BB93-F1712CF56D35}</a:tableStyleId>
              </a:tblPr>
              <a:tblGrid>
                <a:gridCol w="1910900">
                  <a:extLst>
                    <a:ext uri="{9D8B030D-6E8A-4147-A177-3AD203B41FA5}">
                      <a16:colId xmlns:a16="http://schemas.microsoft.com/office/drawing/2014/main" val="20000"/>
                    </a:ext>
                  </a:extLst>
                </a:gridCol>
                <a:gridCol w="1910900">
                  <a:extLst>
                    <a:ext uri="{9D8B030D-6E8A-4147-A177-3AD203B41FA5}">
                      <a16:colId xmlns:a16="http://schemas.microsoft.com/office/drawing/2014/main" val="20001"/>
                    </a:ext>
                  </a:extLst>
                </a:gridCol>
                <a:gridCol w="1910900">
                  <a:extLst>
                    <a:ext uri="{9D8B030D-6E8A-4147-A177-3AD203B41FA5}">
                      <a16:colId xmlns:a16="http://schemas.microsoft.com/office/drawing/2014/main" val="20002"/>
                    </a:ext>
                  </a:extLst>
                </a:gridCol>
              </a:tblGrid>
              <a:tr h="731475">
                <a:tc>
                  <a:txBody>
                    <a:bodyPr/>
                    <a:lstStyle/>
                    <a:p>
                      <a:pPr marL="0" lvl="0" indent="0" algn="l" rtl="0">
                        <a:spcBef>
                          <a:spcPts val="0"/>
                        </a:spcBef>
                        <a:spcAft>
                          <a:spcPts val="0"/>
                        </a:spcAft>
                        <a:buNone/>
                      </a:pPr>
                      <a:r>
                        <a:rPr lang="en" sz="1200" b="1"/>
                        <a:t>Performance Criteria</a:t>
                      </a:r>
                      <a:endParaRPr sz="1200" b="1"/>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b="1"/>
                        <a:t>Motor Specification</a:t>
                      </a:r>
                      <a:endParaRPr sz="1200" b="1"/>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b="1"/>
                        <a:t>Target Specification(climbout)</a:t>
                      </a:r>
                      <a:endParaRPr sz="1200" b="1"/>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0"/>
                  </a:ext>
                </a:extLst>
              </a:tr>
              <a:tr h="365725">
                <a:tc>
                  <a:txBody>
                    <a:bodyPr/>
                    <a:lstStyle/>
                    <a:p>
                      <a:pPr marL="0" lvl="0" indent="0" algn="l" rtl="0">
                        <a:spcBef>
                          <a:spcPts val="0"/>
                        </a:spcBef>
                        <a:spcAft>
                          <a:spcPts val="0"/>
                        </a:spcAft>
                        <a:buNone/>
                      </a:pPr>
                      <a:r>
                        <a:rPr lang="en" sz="1200"/>
                        <a:t>Power [W]</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925.9</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950</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1"/>
                  </a:ext>
                </a:extLst>
              </a:tr>
              <a:tr h="372450">
                <a:tc>
                  <a:txBody>
                    <a:bodyPr/>
                    <a:lstStyle/>
                    <a:p>
                      <a:pPr marL="0" lvl="0" indent="0" algn="l" rtl="0">
                        <a:spcBef>
                          <a:spcPts val="0"/>
                        </a:spcBef>
                        <a:spcAft>
                          <a:spcPts val="0"/>
                        </a:spcAft>
                        <a:buNone/>
                      </a:pPr>
                      <a:r>
                        <a:rPr lang="en" sz="1200"/>
                        <a:t>Thrust [grams]</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3970</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3950</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200"/>
                        <a:t>Current [amps]</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50</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Lower is Better</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3"/>
                  </a:ext>
                </a:extLst>
              </a:tr>
              <a:tr h="365725">
                <a:tc>
                  <a:txBody>
                    <a:bodyPr/>
                    <a:lstStyle/>
                    <a:p>
                      <a:pPr marL="0" lvl="0" indent="0" algn="l" rtl="0">
                        <a:spcBef>
                          <a:spcPts val="0"/>
                        </a:spcBef>
                        <a:spcAft>
                          <a:spcPts val="0"/>
                        </a:spcAft>
                        <a:buNone/>
                      </a:pPr>
                      <a:r>
                        <a:rPr lang="en" sz="1200"/>
                        <a:t>Weight [grams]</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353 </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Lower is Better</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4"/>
                  </a:ext>
                </a:extLst>
              </a:tr>
              <a:tr h="365725">
                <a:tc>
                  <a:txBody>
                    <a:bodyPr/>
                    <a:lstStyle/>
                    <a:p>
                      <a:pPr marL="0" lvl="0" indent="0" algn="l" rtl="0">
                        <a:spcBef>
                          <a:spcPts val="0"/>
                        </a:spcBef>
                        <a:spcAft>
                          <a:spcPts val="0"/>
                        </a:spcAft>
                        <a:buNone/>
                      </a:pPr>
                      <a:r>
                        <a:rPr lang="en" sz="1200"/>
                        <a:t>Cost [$]</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150</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Lower is Better</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5"/>
                  </a:ext>
                </a:extLst>
              </a:tr>
              <a:tr h="365725">
                <a:tc>
                  <a:txBody>
                    <a:bodyPr/>
                    <a:lstStyle/>
                    <a:p>
                      <a:pPr marL="0" lvl="0" indent="0" algn="l" rtl="0">
                        <a:spcBef>
                          <a:spcPts val="0"/>
                        </a:spcBef>
                        <a:spcAft>
                          <a:spcPts val="0"/>
                        </a:spcAft>
                        <a:buNone/>
                      </a:pPr>
                      <a:r>
                        <a:rPr lang="en" sz="1200"/>
                        <a:t>Compatible Battery</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6s 3500-5000mah</a:t>
                      </a:r>
                      <a:endParaRPr sz="1200">
                        <a:solidFill>
                          <a:schemeClr val="dk1"/>
                        </a:solidFill>
                      </a:endParaRPr>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tc>
                  <a:txBody>
                    <a:bodyPr/>
                    <a:lstStyle/>
                    <a:p>
                      <a:pPr marL="0" lvl="0" indent="0" algn="l" rtl="0">
                        <a:spcBef>
                          <a:spcPts val="0"/>
                        </a:spcBef>
                        <a:spcAft>
                          <a:spcPts val="0"/>
                        </a:spcAft>
                        <a:buNone/>
                      </a:pPr>
                      <a:r>
                        <a:rPr lang="en" sz="1200"/>
                        <a:t>Smaller is Better</a:t>
                      </a:r>
                      <a:endParaRPr sz="1200"/>
                    </a:p>
                  </a:txBody>
                  <a:tcPr marL="91425" marR="91425" marT="91425" marB="91425">
                    <a:lnL w="19050" cap="flat" cmpd="sng">
                      <a:solidFill>
                        <a:srgbClr val="C8B376"/>
                      </a:solidFill>
                      <a:prstDash val="solid"/>
                      <a:round/>
                      <a:headEnd type="none" w="sm" len="sm"/>
                      <a:tailEnd type="none" w="sm" len="sm"/>
                    </a:lnL>
                    <a:lnR w="19050" cap="flat" cmpd="sng">
                      <a:solidFill>
                        <a:srgbClr val="C8B376"/>
                      </a:solidFill>
                      <a:prstDash val="solid"/>
                      <a:round/>
                      <a:headEnd type="none" w="sm" len="sm"/>
                      <a:tailEnd type="none" w="sm" len="sm"/>
                    </a:lnR>
                    <a:lnT w="19050" cap="flat" cmpd="sng">
                      <a:solidFill>
                        <a:srgbClr val="C8B376"/>
                      </a:solidFill>
                      <a:prstDash val="solid"/>
                      <a:round/>
                      <a:headEnd type="none" w="sm" len="sm"/>
                      <a:tailEnd type="none" w="sm" len="sm"/>
                    </a:lnT>
                    <a:lnB w="19050" cap="flat" cmpd="sng">
                      <a:solidFill>
                        <a:srgbClr val="C8B3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633" name="Google Shape;1633;p109"/>
          <p:cNvPicPr preferRelativeResize="0"/>
          <p:nvPr/>
        </p:nvPicPr>
        <p:blipFill>
          <a:blip r:embed="rId5">
            <a:alphaModFix/>
          </a:blip>
          <a:stretch>
            <a:fillRect/>
          </a:stretch>
        </p:blipFill>
        <p:spPr>
          <a:xfrm>
            <a:off x="6387352" y="2484999"/>
            <a:ext cx="4101350" cy="21551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110"/>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 Backup  </a:t>
            </a:r>
            <a:endParaRPr sz="2300" b="1">
              <a:solidFill>
                <a:schemeClr val="dk1"/>
              </a:solidFill>
              <a:latin typeface="Century Gothic"/>
              <a:ea typeface="Century Gothic"/>
              <a:cs typeface="Century Gothic"/>
              <a:sym typeface="Century Gothic"/>
            </a:endParaRPr>
          </a:p>
        </p:txBody>
      </p:sp>
      <p:pic>
        <p:nvPicPr>
          <p:cNvPr id="1639" name="Google Shape;1639;p11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40" name="Google Shape;1640;p110"/>
          <p:cNvSpPr txBox="1"/>
          <p:nvPr/>
        </p:nvSpPr>
        <p:spPr>
          <a:xfrm>
            <a:off x="149075" y="672650"/>
            <a:ext cx="3354600" cy="4222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Static Testing </a:t>
            </a:r>
            <a:endParaRPr sz="2200" b="1">
              <a:solidFill>
                <a:schemeClr val="accent4"/>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700" b="1">
                <a:solidFill>
                  <a:schemeClr val="dk1"/>
                </a:solidFill>
                <a:latin typeface="Century Gothic"/>
                <a:ea typeface="Century Gothic"/>
                <a:cs typeface="Century Gothic"/>
                <a:sym typeface="Century Gothic"/>
              </a:rPr>
              <a:t>Goal:</a:t>
            </a:r>
            <a:r>
              <a:rPr lang="en" sz="1700">
                <a:solidFill>
                  <a:schemeClr val="dk1"/>
                </a:solidFill>
                <a:latin typeface="Century Gothic"/>
                <a:ea typeface="Century Gothic"/>
                <a:cs typeface="Century Gothic"/>
                <a:sym typeface="Century Gothic"/>
              </a:rPr>
              <a:t> Obtain quantitative data for thrust dependent of current draw and percent throttle as a means to validate motor specs and pick ideal propeller size</a:t>
            </a:r>
            <a:endParaRPr sz="1700">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641" name="Google Shape;1641;p110"/>
          <p:cNvSpPr/>
          <p:nvPr/>
        </p:nvSpPr>
        <p:spPr>
          <a:xfrm rot="10800000">
            <a:off x="0" y="59220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42" name="Google Shape;1642;p110"/>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86</a:t>
            </a:fld>
            <a:endParaRPr/>
          </a:p>
        </p:txBody>
      </p:sp>
      <p:sp>
        <p:nvSpPr>
          <p:cNvPr id="1643" name="Google Shape;1643;p110"/>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644" name="Google Shape;1644;p110"/>
          <p:cNvPicPr preferRelativeResize="0"/>
          <p:nvPr/>
        </p:nvPicPr>
        <p:blipFill rotWithShape="1">
          <a:blip r:embed="rId4">
            <a:alphaModFix/>
          </a:blip>
          <a:srcRect/>
          <a:stretch/>
        </p:blipFill>
        <p:spPr>
          <a:xfrm>
            <a:off x="8030281" y="616625"/>
            <a:ext cx="2408269" cy="4334850"/>
          </a:xfrm>
          <a:prstGeom prst="rect">
            <a:avLst/>
          </a:prstGeom>
          <a:noFill/>
          <a:ln>
            <a:noFill/>
          </a:ln>
        </p:spPr>
      </p:pic>
      <p:grpSp>
        <p:nvGrpSpPr>
          <p:cNvPr id="1645" name="Google Shape;1645;p110"/>
          <p:cNvGrpSpPr/>
          <p:nvPr/>
        </p:nvGrpSpPr>
        <p:grpSpPr>
          <a:xfrm>
            <a:off x="3365125" y="1007250"/>
            <a:ext cx="4758850" cy="3628952"/>
            <a:chOff x="3594550" y="948025"/>
            <a:chExt cx="4758850" cy="3628952"/>
          </a:xfrm>
        </p:grpSpPr>
        <p:pic>
          <p:nvPicPr>
            <p:cNvPr id="1646" name="Google Shape;1646;p110"/>
            <p:cNvPicPr preferRelativeResize="0"/>
            <p:nvPr/>
          </p:nvPicPr>
          <p:blipFill rotWithShape="1">
            <a:blip r:embed="rId5">
              <a:alphaModFix/>
            </a:blip>
            <a:srcRect l="17300" t="26004" r="18216" b="9161"/>
            <a:stretch/>
          </p:blipFill>
          <p:spPr>
            <a:xfrm>
              <a:off x="3594550" y="1443703"/>
              <a:ext cx="2330899" cy="3124746"/>
            </a:xfrm>
            <a:prstGeom prst="rect">
              <a:avLst/>
            </a:prstGeom>
            <a:noFill/>
            <a:ln>
              <a:noFill/>
            </a:ln>
          </p:spPr>
        </p:pic>
        <p:pic>
          <p:nvPicPr>
            <p:cNvPr id="1647" name="Google Shape;1647;p110"/>
            <p:cNvPicPr preferRelativeResize="0"/>
            <p:nvPr/>
          </p:nvPicPr>
          <p:blipFill>
            <a:blip r:embed="rId6">
              <a:alphaModFix/>
            </a:blip>
            <a:stretch>
              <a:fillRect/>
            </a:stretch>
          </p:blipFill>
          <p:spPr>
            <a:xfrm>
              <a:off x="6016325" y="1654875"/>
              <a:ext cx="2191576" cy="2922102"/>
            </a:xfrm>
            <a:prstGeom prst="rect">
              <a:avLst/>
            </a:prstGeom>
            <a:noFill/>
            <a:ln>
              <a:noFill/>
            </a:ln>
          </p:spPr>
        </p:pic>
        <p:cxnSp>
          <p:nvCxnSpPr>
            <p:cNvPr id="1648" name="Google Shape;1648;p110"/>
            <p:cNvCxnSpPr/>
            <p:nvPr/>
          </p:nvCxnSpPr>
          <p:spPr>
            <a:xfrm rot="10800000" flipH="1">
              <a:off x="4616150" y="3739850"/>
              <a:ext cx="407100" cy="495000"/>
            </a:xfrm>
            <a:prstGeom prst="straightConnector1">
              <a:avLst/>
            </a:prstGeom>
            <a:noFill/>
            <a:ln w="28575" cap="flat" cmpd="sng">
              <a:solidFill>
                <a:srgbClr val="FF0000"/>
              </a:solidFill>
              <a:prstDash val="solid"/>
              <a:round/>
              <a:headEnd type="none" w="med" len="med"/>
              <a:tailEnd type="triangle" w="med" len="med"/>
            </a:ln>
          </p:spPr>
        </p:cxnSp>
        <p:cxnSp>
          <p:nvCxnSpPr>
            <p:cNvPr id="1649" name="Google Shape;1649;p110"/>
            <p:cNvCxnSpPr>
              <a:stCxn id="1650" idx="1"/>
            </p:cNvCxnSpPr>
            <p:nvPr/>
          </p:nvCxnSpPr>
          <p:spPr>
            <a:xfrm rot="10800000">
              <a:off x="6542650" y="3870250"/>
              <a:ext cx="464400" cy="377700"/>
            </a:xfrm>
            <a:prstGeom prst="straightConnector1">
              <a:avLst/>
            </a:prstGeom>
            <a:noFill/>
            <a:ln w="28575" cap="flat" cmpd="sng">
              <a:solidFill>
                <a:srgbClr val="FF0000"/>
              </a:solidFill>
              <a:prstDash val="solid"/>
              <a:round/>
              <a:headEnd type="none" w="med" len="med"/>
              <a:tailEnd type="triangle" w="med" len="med"/>
            </a:ln>
          </p:spPr>
        </p:cxnSp>
        <p:cxnSp>
          <p:nvCxnSpPr>
            <p:cNvPr id="1651" name="Google Shape;1651;p110"/>
            <p:cNvCxnSpPr/>
            <p:nvPr/>
          </p:nvCxnSpPr>
          <p:spPr>
            <a:xfrm rot="10800000">
              <a:off x="7070350" y="3460450"/>
              <a:ext cx="647700" cy="257400"/>
            </a:xfrm>
            <a:prstGeom prst="straightConnector1">
              <a:avLst/>
            </a:prstGeom>
            <a:noFill/>
            <a:ln w="28575" cap="flat" cmpd="sng">
              <a:solidFill>
                <a:srgbClr val="FF0000"/>
              </a:solidFill>
              <a:prstDash val="solid"/>
              <a:round/>
              <a:headEnd type="none" w="med" len="med"/>
              <a:tailEnd type="triangle" w="med" len="med"/>
            </a:ln>
          </p:spPr>
        </p:cxnSp>
        <p:cxnSp>
          <p:nvCxnSpPr>
            <p:cNvPr id="1652" name="Google Shape;1652;p110"/>
            <p:cNvCxnSpPr/>
            <p:nvPr/>
          </p:nvCxnSpPr>
          <p:spPr>
            <a:xfrm>
              <a:off x="4308175" y="1297950"/>
              <a:ext cx="187500" cy="466500"/>
            </a:xfrm>
            <a:prstGeom prst="straightConnector1">
              <a:avLst/>
            </a:prstGeom>
            <a:noFill/>
            <a:ln w="28575" cap="flat" cmpd="sng">
              <a:solidFill>
                <a:srgbClr val="FF0000"/>
              </a:solidFill>
              <a:prstDash val="solid"/>
              <a:round/>
              <a:headEnd type="none" w="med" len="med"/>
              <a:tailEnd type="triangle" w="med" len="med"/>
            </a:ln>
          </p:spPr>
        </p:cxnSp>
        <p:sp>
          <p:nvSpPr>
            <p:cNvPr id="1653" name="Google Shape;1653;p110"/>
            <p:cNvSpPr txBox="1"/>
            <p:nvPr/>
          </p:nvSpPr>
          <p:spPr>
            <a:xfrm>
              <a:off x="3978175" y="948025"/>
              <a:ext cx="71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 Motor</a:t>
              </a:r>
              <a:endParaRPr b="1">
                <a:solidFill>
                  <a:srgbClr val="FF0000"/>
                </a:solidFill>
                <a:latin typeface="Calibri"/>
                <a:ea typeface="Calibri"/>
                <a:cs typeface="Calibri"/>
                <a:sym typeface="Calibri"/>
              </a:endParaRPr>
            </a:p>
          </p:txBody>
        </p:sp>
        <p:sp>
          <p:nvSpPr>
            <p:cNvPr id="1654" name="Google Shape;1654;p110"/>
            <p:cNvSpPr txBox="1"/>
            <p:nvPr/>
          </p:nvSpPr>
          <p:spPr>
            <a:xfrm>
              <a:off x="4267200" y="4176775"/>
              <a:ext cx="71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rgbClr val="000000"/>
                  </a:highlight>
                  <a:latin typeface="Calibri"/>
                  <a:ea typeface="Calibri"/>
                  <a:cs typeface="Calibri"/>
                  <a:sym typeface="Calibri"/>
                </a:rPr>
                <a:t>ESC</a:t>
              </a:r>
              <a:endParaRPr b="1">
                <a:solidFill>
                  <a:srgbClr val="FF0000"/>
                </a:solidFill>
                <a:highlight>
                  <a:srgbClr val="000000"/>
                </a:highlight>
                <a:latin typeface="Calibri"/>
                <a:ea typeface="Calibri"/>
                <a:cs typeface="Calibri"/>
                <a:sym typeface="Calibri"/>
              </a:endParaRPr>
            </a:p>
          </p:txBody>
        </p:sp>
        <p:sp>
          <p:nvSpPr>
            <p:cNvPr id="1655" name="Google Shape;1655;p110"/>
            <p:cNvSpPr txBox="1"/>
            <p:nvPr/>
          </p:nvSpPr>
          <p:spPr>
            <a:xfrm>
              <a:off x="7642400" y="3515200"/>
              <a:ext cx="71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rgbClr val="000000"/>
                  </a:highlight>
                  <a:latin typeface="Calibri"/>
                  <a:ea typeface="Calibri"/>
                  <a:cs typeface="Calibri"/>
                  <a:sym typeface="Calibri"/>
                </a:rPr>
                <a:t>Load cell (½)</a:t>
              </a:r>
              <a:endParaRPr b="1">
                <a:solidFill>
                  <a:srgbClr val="FF0000"/>
                </a:solidFill>
                <a:highlight>
                  <a:srgbClr val="000000"/>
                </a:highlight>
                <a:latin typeface="Calibri"/>
                <a:ea typeface="Calibri"/>
                <a:cs typeface="Calibri"/>
                <a:sym typeface="Calibri"/>
              </a:endParaRPr>
            </a:p>
          </p:txBody>
        </p:sp>
        <p:sp>
          <p:nvSpPr>
            <p:cNvPr id="1650" name="Google Shape;1650;p110"/>
            <p:cNvSpPr txBox="1"/>
            <p:nvPr/>
          </p:nvSpPr>
          <p:spPr>
            <a:xfrm>
              <a:off x="7007050" y="4047850"/>
              <a:ext cx="91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rgbClr val="000000"/>
                  </a:highlight>
                  <a:latin typeface="Calibri"/>
                  <a:ea typeface="Calibri"/>
                  <a:cs typeface="Calibri"/>
                  <a:sym typeface="Calibri"/>
                </a:rPr>
                <a:t>Arduino</a:t>
              </a:r>
              <a:endParaRPr b="1">
                <a:solidFill>
                  <a:srgbClr val="FF0000"/>
                </a:solidFill>
                <a:highlight>
                  <a:srgbClr val="000000"/>
                </a:highlight>
                <a:latin typeface="Calibri"/>
                <a:ea typeface="Calibri"/>
                <a:cs typeface="Calibri"/>
                <a:sym typeface="Calibri"/>
              </a:endParaRPr>
            </a:p>
          </p:txBody>
        </p:sp>
        <p:cxnSp>
          <p:nvCxnSpPr>
            <p:cNvPr id="1656" name="Google Shape;1656;p110"/>
            <p:cNvCxnSpPr/>
            <p:nvPr/>
          </p:nvCxnSpPr>
          <p:spPr>
            <a:xfrm flipH="1">
              <a:off x="5111125" y="1418950"/>
              <a:ext cx="198000" cy="582900"/>
            </a:xfrm>
            <a:prstGeom prst="straightConnector1">
              <a:avLst/>
            </a:prstGeom>
            <a:noFill/>
            <a:ln w="28575" cap="flat" cmpd="sng">
              <a:solidFill>
                <a:srgbClr val="FF0000"/>
              </a:solidFill>
              <a:prstDash val="solid"/>
              <a:round/>
              <a:headEnd type="none" w="med" len="med"/>
              <a:tailEnd type="triangle" w="med" len="med"/>
            </a:ln>
          </p:spPr>
        </p:cxnSp>
        <p:sp>
          <p:nvSpPr>
            <p:cNvPr id="1657" name="Google Shape;1657;p110"/>
            <p:cNvSpPr txBox="1"/>
            <p:nvPr/>
          </p:nvSpPr>
          <p:spPr>
            <a:xfrm>
              <a:off x="5111125" y="948025"/>
              <a:ext cx="1531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0000"/>
                  </a:solidFill>
                  <a:latin typeface="Calibri"/>
                  <a:ea typeface="Calibri"/>
                  <a:cs typeface="Calibri"/>
                  <a:sym typeface="Calibri"/>
                </a:rPr>
                <a:t> 3D Printed Motor Mount</a:t>
              </a:r>
              <a:endParaRPr sz="1200" b="1">
                <a:solidFill>
                  <a:srgbClr val="FF0000"/>
                </a:solidFill>
                <a:latin typeface="Calibri"/>
                <a:ea typeface="Calibri"/>
                <a:cs typeface="Calibri"/>
                <a:sym typeface="Calibri"/>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11"/>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 Backup  </a:t>
            </a:r>
            <a:endParaRPr sz="2300" b="1">
              <a:solidFill>
                <a:schemeClr val="dk1"/>
              </a:solidFill>
              <a:latin typeface="Century Gothic"/>
              <a:ea typeface="Century Gothic"/>
              <a:cs typeface="Century Gothic"/>
              <a:sym typeface="Century Gothic"/>
            </a:endParaRPr>
          </a:p>
        </p:txBody>
      </p:sp>
      <p:pic>
        <p:nvPicPr>
          <p:cNvPr id="1663" name="Google Shape;1663;p11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64" name="Google Shape;1664;p111"/>
          <p:cNvSpPr txBox="1"/>
          <p:nvPr/>
        </p:nvSpPr>
        <p:spPr>
          <a:xfrm>
            <a:off x="609600" y="672650"/>
            <a:ext cx="3500700" cy="211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Static Testing </a:t>
            </a:r>
            <a:endParaRPr sz="2200" b="1">
              <a:solidFill>
                <a:schemeClr val="accent4"/>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665" name="Google Shape;1665;p11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66" name="Google Shape;1666;p111"/>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87</a:t>
            </a:fld>
            <a:endParaRPr/>
          </a:p>
        </p:txBody>
      </p:sp>
      <p:sp>
        <p:nvSpPr>
          <p:cNvPr id="1667" name="Google Shape;1667;p111"/>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668" name="Google Shape;1668;p111"/>
          <p:cNvPicPr preferRelativeResize="0"/>
          <p:nvPr/>
        </p:nvPicPr>
        <p:blipFill>
          <a:blip r:embed="rId4">
            <a:alphaModFix/>
          </a:blip>
          <a:stretch>
            <a:fillRect/>
          </a:stretch>
        </p:blipFill>
        <p:spPr>
          <a:xfrm>
            <a:off x="696687" y="1161950"/>
            <a:ext cx="4444399" cy="3333300"/>
          </a:xfrm>
          <a:prstGeom prst="rect">
            <a:avLst/>
          </a:prstGeom>
          <a:noFill/>
          <a:ln>
            <a:noFill/>
          </a:ln>
        </p:spPr>
      </p:pic>
      <p:pic>
        <p:nvPicPr>
          <p:cNvPr id="1669" name="Google Shape;1669;p111"/>
          <p:cNvPicPr preferRelativeResize="0"/>
          <p:nvPr/>
        </p:nvPicPr>
        <p:blipFill>
          <a:blip r:embed="rId5">
            <a:alphaModFix/>
          </a:blip>
          <a:stretch>
            <a:fillRect/>
          </a:stretch>
        </p:blipFill>
        <p:spPr>
          <a:xfrm>
            <a:off x="5581487" y="1239563"/>
            <a:ext cx="4237426" cy="31780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12"/>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 Backup  </a:t>
            </a:r>
            <a:endParaRPr sz="2300" b="1">
              <a:solidFill>
                <a:schemeClr val="dk1"/>
              </a:solidFill>
              <a:latin typeface="Century Gothic"/>
              <a:ea typeface="Century Gothic"/>
              <a:cs typeface="Century Gothic"/>
              <a:sym typeface="Century Gothic"/>
            </a:endParaRPr>
          </a:p>
        </p:txBody>
      </p:sp>
      <p:pic>
        <p:nvPicPr>
          <p:cNvPr id="1675" name="Google Shape;1675;p11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76" name="Google Shape;1676;p112"/>
          <p:cNvSpPr txBox="1"/>
          <p:nvPr/>
        </p:nvSpPr>
        <p:spPr>
          <a:xfrm>
            <a:off x="609600" y="672650"/>
            <a:ext cx="3500700" cy="211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Static Testing </a:t>
            </a:r>
            <a:endParaRPr sz="2200" b="1">
              <a:solidFill>
                <a:schemeClr val="accent4"/>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677" name="Google Shape;1677;p11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78" name="Google Shape;1678;p112"/>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1679" name="Google Shape;1679;p112"/>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680" name="Google Shape;1680;p112"/>
          <p:cNvPicPr preferRelativeResize="0"/>
          <p:nvPr/>
        </p:nvPicPr>
        <p:blipFill>
          <a:blip r:embed="rId4">
            <a:alphaModFix/>
          </a:blip>
          <a:stretch>
            <a:fillRect/>
          </a:stretch>
        </p:blipFill>
        <p:spPr>
          <a:xfrm>
            <a:off x="1095862" y="1113000"/>
            <a:ext cx="4137175" cy="3102875"/>
          </a:xfrm>
          <a:prstGeom prst="rect">
            <a:avLst/>
          </a:prstGeom>
          <a:noFill/>
          <a:ln>
            <a:noFill/>
          </a:ln>
        </p:spPr>
      </p:pic>
      <p:pic>
        <p:nvPicPr>
          <p:cNvPr id="1681" name="Google Shape;1681;p112"/>
          <p:cNvPicPr preferRelativeResize="0"/>
          <p:nvPr/>
        </p:nvPicPr>
        <p:blipFill>
          <a:blip r:embed="rId5">
            <a:alphaModFix/>
          </a:blip>
          <a:stretch>
            <a:fillRect/>
          </a:stretch>
        </p:blipFill>
        <p:spPr>
          <a:xfrm>
            <a:off x="5106604" y="1113000"/>
            <a:ext cx="4345533" cy="31317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13"/>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Propulsion - Backup  </a:t>
            </a:r>
            <a:endParaRPr sz="2300" b="1">
              <a:solidFill>
                <a:schemeClr val="dk1"/>
              </a:solidFill>
              <a:latin typeface="Century Gothic"/>
              <a:ea typeface="Century Gothic"/>
              <a:cs typeface="Century Gothic"/>
              <a:sym typeface="Century Gothic"/>
            </a:endParaRPr>
          </a:p>
        </p:txBody>
      </p:sp>
      <p:pic>
        <p:nvPicPr>
          <p:cNvPr id="1687" name="Google Shape;1687;p11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688" name="Google Shape;1688;p113"/>
          <p:cNvSpPr txBox="1"/>
          <p:nvPr/>
        </p:nvSpPr>
        <p:spPr>
          <a:xfrm>
            <a:off x="609600" y="672650"/>
            <a:ext cx="4001400" cy="2116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200" b="1">
                <a:solidFill>
                  <a:schemeClr val="accent4"/>
                </a:solidFill>
                <a:latin typeface="Century Gothic"/>
                <a:ea typeface="Century Gothic"/>
                <a:cs typeface="Century Gothic"/>
                <a:sym typeface="Century Gothic"/>
              </a:rPr>
              <a:t>Thrust Vs. Amps Metrics</a:t>
            </a:r>
            <a:endParaRPr sz="2200" b="1">
              <a:solidFill>
                <a:schemeClr val="accent4"/>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700">
              <a:solidFill>
                <a:schemeClr val="dk1"/>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7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b="1">
              <a:solidFill>
                <a:schemeClr val="accent4"/>
              </a:solidFill>
              <a:latin typeface="Century Gothic"/>
              <a:ea typeface="Century Gothic"/>
              <a:cs typeface="Century Gothic"/>
              <a:sym typeface="Century Gothic"/>
            </a:endParaRPr>
          </a:p>
        </p:txBody>
      </p:sp>
      <p:sp>
        <p:nvSpPr>
          <p:cNvPr id="1689" name="Google Shape;1689;p11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690" name="Google Shape;1690;p113"/>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89</a:t>
            </a:fld>
            <a:endParaRPr/>
          </a:p>
        </p:txBody>
      </p:sp>
      <p:sp>
        <p:nvSpPr>
          <p:cNvPr id="1691" name="Google Shape;1691;p113"/>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692" name="Google Shape;1692;p113"/>
          <p:cNvPicPr preferRelativeResize="0"/>
          <p:nvPr/>
        </p:nvPicPr>
        <p:blipFill>
          <a:blip r:embed="rId4">
            <a:alphaModFix/>
          </a:blip>
          <a:stretch>
            <a:fillRect/>
          </a:stretch>
        </p:blipFill>
        <p:spPr>
          <a:xfrm>
            <a:off x="812300" y="1377425"/>
            <a:ext cx="4630150" cy="2796875"/>
          </a:xfrm>
          <a:prstGeom prst="rect">
            <a:avLst/>
          </a:prstGeom>
          <a:noFill/>
          <a:ln>
            <a:noFill/>
          </a:ln>
        </p:spPr>
      </p:pic>
      <p:pic>
        <p:nvPicPr>
          <p:cNvPr id="1693" name="Google Shape;1693;p113"/>
          <p:cNvPicPr preferRelativeResize="0"/>
          <p:nvPr/>
        </p:nvPicPr>
        <p:blipFill>
          <a:blip r:embed="rId5">
            <a:alphaModFix/>
          </a:blip>
          <a:stretch>
            <a:fillRect/>
          </a:stretch>
        </p:blipFill>
        <p:spPr>
          <a:xfrm>
            <a:off x="5792850" y="1337763"/>
            <a:ext cx="3942850" cy="2876200"/>
          </a:xfrm>
          <a:prstGeom prst="rect">
            <a:avLst/>
          </a:prstGeom>
          <a:noFill/>
          <a:ln>
            <a:noFill/>
          </a:ln>
        </p:spPr>
      </p:pic>
      <p:cxnSp>
        <p:nvCxnSpPr>
          <p:cNvPr id="1694" name="Google Shape;1694;p113"/>
          <p:cNvCxnSpPr/>
          <p:nvPr/>
        </p:nvCxnSpPr>
        <p:spPr>
          <a:xfrm>
            <a:off x="1251400" y="3551600"/>
            <a:ext cx="3897900" cy="10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Design Solution - Wing Harness</a:t>
            </a:r>
            <a:endParaRPr sz="2300" b="1">
              <a:solidFill>
                <a:schemeClr val="dk1"/>
              </a:solidFill>
              <a:latin typeface="Century Gothic"/>
              <a:ea typeface="Century Gothic"/>
              <a:cs typeface="Century Gothic"/>
              <a:sym typeface="Century Gothic"/>
            </a:endParaRPr>
          </a:p>
        </p:txBody>
      </p:sp>
      <p:pic>
        <p:nvPicPr>
          <p:cNvPr id="259" name="Google Shape;259;p3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260" name="Google Shape;260;p33"/>
          <p:cNvSpPr txBox="1"/>
          <p:nvPr/>
        </p:nvSpPr>
        <p:spPr>
          <a:xfrm>
            <a:off x="591900" y="3052925"/>
            <a:ext cx="9331800" cy="138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Focus: </a:t>
            </a:r>
            <a:r>
              <a:rPr lang="en">
                <a:solidFill>
                  <a:schemeClr val="dk1"/>
                </a:solidFill>
                <a:latin typeface="Century Gothic"/>
                <a:ea typeface="Century Gothic"/>
                <a:cs typeface="Century Gothic"/>
                <a:sym typeface="Century Gothic"/>
              </a:rPr>
              <a:t>Integrating the wing with fuselage while providing enhanced structural support.</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600" b="1">
                <a:solidFill>
                  <a:schemeClr val="accent4"/>
                </a:solidFill>
                <a:latin typeface="Century Gothic"/>
                <a:ea typeface="Century Gothic"/>
                <a:cs typeface="Century Gothic"/>
                <a:sym typeface="Century Gothic"/>
              </a:rPr>
              <a:t>Features: </a:t>
            </a:r>
            <a:r>
              <a:rPr lang="en">
                <a:solidFill>
                  <a:schemeClr val="dk1"/>
                </a:solidFill>
                <a:latin typeface="Century Gothic"/>
                <a:ea typeface="Century Gothic"/>
                <a:cs typeface="Century Gothic"/>
                <a:sym typeface="Century Gothic"/>
              </a:rPr>
              <a:t>Three piece system based on dovetail connections for rapid interchangeability and servicing. Structural reinforcement for wings at critical shear point along the fuselage interface.</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 sz="1600" b="1">
                <a:solidFill>
                  <a:schemeClr val="accent4"/>
                </a:solidFill>
                <a:latin typeface="Century Gothic"/>
                <a:ea typeface="Century Gothic"/>
                <a:cs typeface="Century Gothic"/>
                <a:sym typeface="Century Gothic"/>
              </a:rPr>
              <a:t>Other Concepts Considered:</a:t>
            </a:r>
            <a:r>
              <a:rPr lang="en" b="1">
                <a:solidFill>
                  <a:schemeClr val="accent4"/>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Integrated wing and FishBAC control surfaces. </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22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200" i="1">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2200" b="1" i="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a:solidFill>
                <a:schemeClr val="dk1"/>
              </a:solidFill>
            </a:endParaRPr>
          </a:p>
          <a:p>
            <a:pPr marL="0" lvl="0" indent="0" algn="l" rtl="0">
              <a:spcBef>
                <a:spcPts val="0"/>
              </a:spcBef>
              <a:spcAft>
                <a:spcPts val="0"/>
              </a:spcAft>
              <a:buClr>
                <a:schemeClr val="dk1"/>
              </a:buClr>
              <a:buSzPts val="1100"/>
              <a:buFont typeface="Arial"/>
              <a:buNone/>
            </a:pPr>
            <a:endParaRPr sz="2200">
              <a:solidFill>
                <a:schemeClr val="dk1"/>
              </a:solidFill>
            </a:endParaRPr>
          </a:p>
          <a:p>
            <a:pPr marL="0" lvl="0" indent="0" algn="l" rtl="0">
              <a:spcBef>
                <a:spcPts val="0"/>
              </a:spcBef>
              <a:spcAft>
                <a:spcPts val="0"/>
              </a:spcAft>
              <a:buNone/>
            </a:pPr>
            <a:endParaRPr sz="2200" b="1"/>
          </a:p>
          <a:p>
            <a:pPr marL="0" lvl="0" indent="0" algn="l" rtl="0">
              <a:spcBef>
                <a:spcPts val="0"/>
              </a:spcBef>
              <a:spcAft>
                <a:spcPts val="0"/>
              </a:spcAft>
              <a:buNone/>
            </a:pPr>
            <a:endParaRPr sz="2200"/>
          </a:p>
          <a:p>
            <a:pPr marL="0" lvl="0" indent="0" algn="l" rtl="0">
              <a:spcBef>
                <a:spcPts val="0"/>
              </a:spcBef>
              <a:spcAft>
                <a:spcPts val="0"/>
              </a:spcAft>
              <a:buNone/>
            </a:pPr>
            <a:endParaRPr sz="2200">
              <a:latin typeface="Calibri"/>
              <a:ea typeface="Calibri"/>
              <a:cs typeface="Calibri"/>
              <a:sym typeface="Calibri"/>
            </a:endParaRPr>
          </a:p>
        </p:txBody>
      </p:sp>
      <p:sp>
        <p:nvSpPr>
          <p:cNvPr id="261" name="Google Shape;261;p3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262" name="Google Shape;262;p33"/>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pic>
        <p:nvPicPr>
          <p:cNvPr id="263" name="Google Shape;263;p33"/>
          <p:cNvPicPr preferRelativeResize="0"/>
          <p:nvPr/>
        </p:nvPicPr>
        <p:blipFill rotWithShape="1">
          <a:blip r:embed="rId4">
            <a:alphaModFix/>
          </a:blip>
          <a:srcRect l="5397" t="12489" r="8935" b="20111"/>
          <a:stretch/>
        </p:blipFill>
        <p:spPr>
          <a:xfrm>
            <a:off x="609600" y="894625"/>
            <a:ext cx="4494674" cy="2158300"/>
          </a:xfrm>
          <a:prstGeom prst="rect">
            <a:avLst/>
          </a:prstGeom>
          <a:noFill/>
          <a:ln>
            <a:noFill/>
          </a:ln>
        </p:spPr>
      </p:pic>
      <p:sp>
        <p:nvSpPr>
          <p:cNvPr id="264" name="Google Shape;264;p33"/>
          <p:cNvSpPr/>
          <p:nvPr/>
        </p:nvSpPr>
        <p:spPr>
          <a:xfrm>
            <a:off x="5367050" y="1718163"/>
            <a:ext cx="815700" cy="511200"/>
          </a:xfrm>
          <a:prstGeom prst="notched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33"/>
          <p:cNvPicPr preferRelativeResize="0"/>
          <p:nvPr/>
        </p:nvPicPr>
        <p:blipFill rotWithShape="1">
          <a:blip r:embed="rId5">
            <a:alphaModFix/>
          </a:blip>
          <a:srcRect l="6101" t="6508" r="6101" b="11517"/>
          <a:stretch/>
        </p:blipFill>
        <p:spPr>
          <a:xfrm>
            <a:off x="6364125" y="909988"/>
            <a:ext cx="3577424" cy="2127575"/>
          </a:xfrm>
          <a:prstGeom prst="rect">
            <a:avLst/>
          </a:prstGeom>
          <a:noFill/>
          <a:ln>
            <a:noFill/>
          </a:ln>
        </p:spPr>
      </p:pic>
      <p:sp>
        <p:nvSpPr>
          <p:cNvPr id="266" name="Google Shape;266;p33"/>
          <p:cNvSpPr/>
          <p:nvPr/>
        </p:nvSpPr>
        <p:spPr>
          <a:xfrm>
            <a:off x="58686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Risks</a:t>
            </a:r>
            <a:endParaRPr sz="850">
              <a:latin typeface="Century Gothic"/>
              <a:ea typeface="Century Gothic"/>
              <a:cs typeface="Century Gothic"/>
              <a:sym typeface="Century Gothic"/>
            </a:endParaRPr>
          </a:p>
        </p:txBody>
      </p:sp>
      <p:sp>
        <p:nvSpPr>
          <p:cNvPr id="267" name="Google Shape;267;p33"/>
          <p:cNvSpPr/>
          <p:nvPr/>
        </p:nvSpPr>
        <p:spPr>
          <a:xfrm>
            <a:off x="637800" y="4663925"/>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Overview</a:t>
            </a:r>
            <a:endParaRPr sz="850" b="1">
              <a:latin typeface="Century Gothic"/>
              <a:ea typeface="Century Gothic"/>
              <a:cs typeface="Century Gothic"/>
              <a:sym typeface="Century Gothic"/>
            </a:endParaRPr>
          </a:p>
        </p:txBody>
      </p:sp>
      <p:sp>
        <p:nvSpPr>
          <p:cNvPr id="268" name="Google Shape;268;p33"/>
          <p:cNvSpPr/>
          <p:nvPr/>
        </p:nvSpPr>
        <p:spPr>
          <a:xfrm>
            <a:off x="1945500" y="4663925"/>
            <a:ext cx="1307700" cy="385500"/>
          </a:xfrm>
          <a:prstGeom prst="chevron">
            <a:avLst>
              <a:gd name="adj" fmla="val 50000"/>
            </a:avLst>
          </a:prstGeom>
          <a:gradFill>
            <a:gsLst>
              <a:gs pos="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Design Solution</a:t>
            </a:r>
            <a:endParaRPr sz="850" b="1">
              <a:latin typeface="Century Gothic"/>
              <a:ea typeface="Century Gothic"/>
              <a:cs typeface="Century Gothic"/>
              <a:sym typeface="Century Gothic"/>
            </a:endParaRPr>
          </a:p>
        </p:txBody>
      </p:sp>
      <p:sp>
        <p:nvSpPr>
          <p:cNvPr id="269" name="Google Shape;269;p33"/>
          <p:cNvSpPr/>
          <p:nvPr/>
        </p:nvSpPr>
        <p:spPr>
          <a:xfrm>
            <a:off x="3253200" y="466391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a:latin typeface="Century Gothic"/>
                <a:ea typeface="Century Gothic"/>
                <a:cs typeface="Century Gothic"/>
                <a:sym typeface="Century Gothic"/>
              </a:rPr>
              <a:t>CPEs</a:t>
            </a:r>
            <a:endParaRPr sz="850" b="1">
              <a:latin typeface="Century Gothic"/>
              <a:ea typeface="Century Gothic"/>
              <a:cs typeface="Century Gothic"/>
              <a:sym typeface="Century Gothic"/>
            </a:endParaRPr>
          </a:p>
        </p:txBody>
      </p:sp>
      <p:sp>
        <p:nvSpPr>
          <p:cNvPr id="270" name="Google Shape;270;p33"/>
          <p:cNvSpPr/>
          <p:nvPr/>
        </p:nvSpPr>
        <p:spPr>
          <a:xfrm>
            <a:off x="45609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Design Requirements</a:t>
            </a:r>
            <a:endParaRPr sz="850">
              <a:latin typeface="Century Gothic"/>
              <a:ea typeface="Century Gothic"/>
              <a:cs typeface="Century Gothic"/>
              <a:sym typeface="Century Gothic"/>
            </a:endParaRPr>
          </a:p>
        </p:txBody>
      </p:sp>
      <p:sp>
        <p:nvSpPr>
          <p:cNvPr id="271" name="Google Shape;271;p33"/>
          <p:cNvSpPr/>
          <p:nvPr/>
        </p:nvSpPr>
        <p:spPr>
          <a:xfrm>
            <a:off x="71763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Verification &amp; Validation</a:t>
            </a:r>
            <a:endParaRPr sz="850">
              <a:latin typeface="Century Gothic"/>
              <a:ea typeface="Century Gothic"/>
              <a:cs typeface="Century Gothic"/>
              <a:sym typeface="Century Gothic"/>
            </a:endParaRPr>
          </a:p>
        </p:txBody>
      </p:sp>
      <p:sp>
        <p:nvSpPr>
          <p:cNvPr id="272" name="Google Shape;272;p33"/>
          <p:cNvSpPr/>
          <p:nvPr/>
        </p:nvSpPr>
        <p:spPr>
          <a:xfrm>
            <a:off x="8484000" y="466392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50" b="1">
                <a:solidFill>
                  <a:schemeClr val="dk1"/>
                </a:solidFill>
                <a:latin typeface="Century Gothic"/>
                <a:ea typeface="Century Gothic"/>
                <a:cs typeface="Century Gothic"/>
                <a:sym typeface="Century Gothic"/>
              </a:rPr>
              <a:t>Project Planning</a:t>
            </a:r>
            <a:endParaRPr sz="850">
              <a:latin typeface="Century Gothic"/>
              <a:ea typeface="Century Gothic"/>
              <a:cs typeface="Century Gothic"/>
              <a:sym typeface="Century Gothic"/>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114"/>
          <p:cNvSpPr txBox="1"/>
          <p:nvPr/>
        </p:nvSpPr>
        <p:spPr>
          <a:xfrm>
            <a:off x="1259700" y="277706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Electronics - Backup</a:t>
            </a:r>
            <a:endParaRPr sz="1100"/>
          </a:p>
        </p:txBody>
      </p:sp>
      <p:sp>
        <p:nvSpPr>
          <p:cNvPr id="1700" name="Google Shape;1700;p114"/>
          <p:cNvSpPr/>
          <p:nvPr/>
        </p:nvSpPr>
        <p:spPr>
          <a:xfrm>
            <a:off x="1291345" y="3308072"/>
            <a:ext cx="8963100" cy="49200"/>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01" name="Google Shape;1701;p114"/>
          <p:cNvSpPr txBox="1"/>
          <p:nvPr/>
        </p:nvSpPr>
        <p:spPr>
          <a:xfrm>
            <a:off x="6751213" y="2076207"/>
            <a:ext cx="18465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702" name="Google Shape;1702;p114"/>
          <p:cNvSpPr txBox="1">
            <a:spLocks noGrp="1"/>
          </p:cNvSpPr>
          <p:nvPr>
            <p:ph type="sldNum" idx="12"/>
          </p:nvPr>
        </p:nvSpPr>
        <p:spPr>
          <a:xfrm>
            <a:off x="9575202" y="4737675"/>
            <a:ext cx="742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90</a:t>
            </a:fld>
            <a:endParaRPr/>
          </a:p>
        </p:txBody>
      </p:sp>
      <p:pic>
        <p:nvPicPr>
          <p:cNvPr id="1703" name="Google Shape;1703;p114"/>
          <p:cNvPicPr preferRelativeResize="0"/>
          <p:nvPr/>
        </p:nvPicPr>
        <p:blipFill>
          <a:blip r:embed="rId3">
            <a:alphaModFix/>
          </a:blip>
          <a:stretch>
            <a:fillRect/>
          </a:stretch>
        </p:blipFill>
        <p:spPr>
          <a:xfrm>
            <a:off x="0" y="-4"/>
            <a:ext cx="3409975" cy="688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115"/>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Electronics - Servo Selection (Assumptions) - Backup </a:t>
            </a:r>
            <a:endParaRPr sz="2300" b="1">
              <a:solidFill>
                <a:schemeClr val="dk1"/>
              </a:solidFill>
              <a:latin typeface="Century Gothic"/>
              <a:ea typeface="Century Gothic"/>
              <a:cs typeface="Century Gothic"/>
              <a:sym typeface="Century Gothic"/>
            </a:endParaRPr>
          </a:p>
        </p:txBody>
      </p:sp>
      <p:pic>
        <p:nvPicPr>
          <p:cNvPr id="1709" name="Google Shape;1709;p115"/>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710" name="Google Shape;1710;p115"/>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11" name="Google Shape;1711;p115"/>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91</a:t>
            </a:fld>
            <a:endParaRPr/>
          </a:p>
        </p:txBody>
      </p:sp>
      <p:sp>
        <p:nvSpPr>
          <p:cNvPr id="1712" name="Google Shape;1712;p115"/>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
        <p:nvSpPr>
          <p:cNvPr id="1713" name="Google Shape;1713;p115"/>
          <p:cNvSpPr txBox="1"/>
          <p:nvPr/>
        </p:nvSpPr>
        <p:spPr>
          <a:xfrm>
            <a:off x="826350" y="650138"/>
            <a:ext cx="8710500" cy="324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latin typeface="Century Gothic"/>
                <a:ea typeface="Century Gothic"/>
                <a:cs typeface="Century Gothic"/>
                <a:sym typeface="Century Gothic"/>
              </a:rPr>
              <a:t>Key Assumptions:</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The induced forces </a:t>
            </a:r>
            <a:r>
              <a:rPr lang="en" sz="2200">
                <a:solidFill>
                  <a:schemeClr val="dk1"/>
                </a:solidFill>
                <a:latin typeface="Century Gothic"/>
                <a:ea typeface="Century Gothic"/>
                <a:cs typeface="Century Gothic"/>
                <a:sym typeface="Century Gothic"/>
              </a:rPr>
              <a:t>on the control surface </a:t>
            </a:r>
            <a:r>
              <a:rPr lang="en" sz="2200">
                <a:latin typeface="Century Gothic"/>
                <a:ea typeface="Century Gothic"/>
                <a:cs typeface="Century Gothic"/>
                <a:sym typeface="Century Gothic"/>
              </a:rPr>
              <a:t>will be applied to the trailing edge</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When servo is torquing, no jitters from the control surfaces will be experienced (i.e. equilibrium condition is satisfied)</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Air density is set at sea level (</a:t>
            </a:r>
            <a:r>
              <a:rPr lang="en" sz="2200" b="1">
                <a:latin typeface="Century Gothic"/>
                <a:ea typeface="Century Gothic"/>
                <a:cs typeface="Century Gothic"/>
                <a:sym typeface="Century Gothic"/>
              </a:rPr>
              <a:t>𝝆</a:t>
            </a:r>
            <a:r>
              <a:rPr lang="en" sz="2200" b="1" baseline="-25000">
                <a:latin typeface="Century Gothic"/>
                <a:ea typeface="Century Gothic"/>
                <a:cs typeface="Century Gothic"/>
                <a:sym typeface="Century Gothic"/>
              </a:rPr>
              <a:t>SL </a:t>
            </a:r>
            <a:r>
              <a:rPr lang="en" sz="2200" b="1">
                <a:latin typeface="Century Gothic"/>
                <a:ea typeface="Century Gothic"/>
                <a:cs typeface="Century Gothic"/>
                <a:sym typeface="Century Gothic"/>
              </a:rPr>
              <a:t>= 1.225 kg/m</a:t>
            </a:r>
            <a:r>
              <a:rPr lang="en" sz="2200" b="1" baseline="30000">
                <a:latin typeface="Century Gothic"/>
                <a:ea typeface="Century Gothic"/>
                <a:cs typeface="Century Gothic"/>
                <a:sym typeface="Century Gothic"/>
              </a:rPr>
              <a:t>3</a:t>
            </a:r>
            <a:r>
              <a:rPr lang="en" sz="2200">
                <a:latin typeface="Century Gothic"/>
                <a:ea typeface="Century Gothic"/>
                <a:cs typeface="Century Gothic"/>
                <a:sym typeface="Century Gothic"/>
              </a:rPr>
              <a:t>)</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Control surface with largest area will drive calculations</a:t>
            </a:r>
            <a:endParaRPr sz="2200">
              <a:latin typeface="Century Gothic"/>
              <a:ea typeface="Century Gothic"/>
              <a:cs typeface="Century Gothic"/>
              <a:sym typeface="Century Gothic"/>
            </a:endParaRPr>
          </a:p>
          <a:p>
            <a:pPr marL="1371600" lvl="1" indent="-368300" algn="l" rtl="0">
              <a:lnSpc>
                <a:spcPct val="115000"/>
              </a:lnSpc>
              <a:spcBef>
                <a:spcPts val="0"/>
              </a:spcBef>
              <a:spcAft>
                <a:spcPts val="0"/>
              </a:spcAft>
              <a:buSzPts val="2200"/>
              <a:buFont typeface="Century Gothic"/>
              <a:buChar char="○"/>
            </a:pPr>
            <a:r>
              <a:rPr lang="en" sz="2200" b="1">
                <a:latin typeface="Century Gothic"/>
                <a:ea typeface="Century Gothic"/>
                <a:cs typeface="Century Gothic"/>
                <a:sym typeface="Century Gothic"/>
              </a:rPr>
              <a:t>A</a:t>
            </a:r>
            <a:r>
              <a:rPr lang="en" sz="2200" b="1" baseline="-25000">
                <a:latin typeface="Century Gothic"/>
                <a:ea typeface="Century Gothic"/>
                <a:cs typeface="Century Gothic"/>
                <a:sym typeface="Century Gothic"/>
              </a:rPr>
              <a:t>Wing </a:t>
            </a:r>
            <a:r>
              <a:rPr lang="en" sz="2200" b="1">
                <a:latin typeface="Century Gothic"/>
                <a:ea typeface="Century Gothic"/>
                <a:cs typeface="Century Gothic"/>
                <a:sym typeface="Century Gothic"/>
              </a:rPr>
              <a:t>= 2 in. x 48 in.</a:t>
            </a:r>
            <a:r>
              <a:rPr lang="en" sz="2200">
                <a:latin typeface="Century Gothic"/>
                <a:ea typeface="Century Gothic"/>
                <a:cs typeface="Century Gothic"/>
                <a:sym typeface="Century Gothic"/>
              </a:rPr>
              <a:t> (modeled after Tempest Aircraft)</a:t>
            </a:r>
            <a:endParaRPr sz="2200">
              <a:latin typeface="Century Gothic"/>
              <a:ea typeface="Century Gothic"/>
              <a:cs typeface="Century Gothic"/>
              <a:sym typeface="Century Gothic"/>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p116"/>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Electronics - Servo Selection (Assumptions) - Backup </a:t>
            </a:r>
            <a:endParaRPr sz="2300" b="1">
              <a:solidFill>
                <a:schemeClr val="dk1"/>
              </a:solidFill>
              <a:latin typeface="Century Gothic"/>
              <a:ea typeface="Century Gothic"/>
              <a:cs typeface="Century Gothic"/>
              <a:sym typeface="Century Gothic"/>
            </a:endParaRPr>
          </a:p>
        </p:txBody>
      </p:sp>
      <p:pic>
        <p:nvPicPr>
          <p:cNvPr id="1719" name="Google Shape;1719;p116"/>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720" name="Google Shape;1720;p116"/>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21" name="Google Shape;1721;p116"/>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92</a:t>
            </a:fld>
            <a:endParaRPr/>
          </a:p>
        </p:txBody>
      </p:sp>
      <p:sp>
        <p:nvSpPr>
          <p:cNvPr id="1722" name="Google Shape;1722;p116"/>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
        <p:nvSpPr>
          <p:cNvPr id="1723" name="Google Shape;1723;p116"/>
          <p:cNvSpPr txBox="1"/>
          <p:nvPr/>
        </p:nvSpPr>
        <p:spPr>
          <a:xfrm>
            <a:off x="826350" y="650138"/>
            <a:ext cx="8710500" cy="285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latin typeface="Century Gothic"/>
                <a:ea typeface="Century Gothic"/>
                <a:cs typeface="Century Gothic"/>
                <a:sym typeface="Century Gothic"/>
              </a:rPr>
              <a:t>Appended Assumptions:</a:t>
            </a:r>
            <a:endParaRPr sz="2200" b="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Aircraft will experience </a:t>
            </a:r>
            <a:r>
              <a:rPr lang="en" sz="2200" b="1">
                <a:latin typeface="Century Gothic"/>
                <a:ea typeface="Century Gothic"/>
                <a:cs typeface="Century Gothic"/>
                <a:sym typeface="Century Gothic"/>
              </a:rPr>
              <a:t>Incompressible Flow</a:t>
            </a:r>
            <a:endParaRPr sz="2200" b="1">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b="1">
                <a:latin typeface="Century Gothic"/>
                <a:ea typeface="Century Gothic"/>
                <a:cs typeface="Century Gothic"/>
                <a:sym typeface="Century Gothic"/>
              </a:rPr>
              <a:t>Reynolds Number = 1</a:t>
            </a:r>
            <a:r>
              <a:rPr lang="en" b="1">
                <a:solidFill>
                  <a:schemeClr val="dk1"/>
                </a:solidFill>
                <a:latin typeface="Calibri"/>
                <a:ea typeface="Calibri"/>
                <a:cs typeface="Calibri"/>
                <a:sym typeface="Calibri"/>
              </a:rPr>
              <a:t>✕ </a:t>
            </a:r>
            <a:r>
              <a:rPr lang="en" sz="2200" b="1">
                <a:latin typeface="Century Gothic"/>
                <a:ea typeface="Century Gothic"/>
                <a:cs typeface="Century Gothic"/>
                <a:sym typeface="Century Gothic"/>
              </a:rPr>
              <a:t>10</a:t>
            </a:r>
            <a:r>
              <a:rPr lang="en" sz="2200" b="1" baseline="30000">
                <a:latin typeface="Century Gothic"/>
                <a:ea typeface="Century Gothic"/>
                <a:cs typeface="Century Gothic"/>
                <a:sym typeface="Century Gothic"/>
              </a:rPr>
              <a:t>5</a:t>
            </a:r>
            <a:endParaRPr sz="2200" b="1" baseline="300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Wing geometry of NACA 4412 airfoil</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Airfoil experiences total velocity of </a:t>
            </a:r>
            <a:r>
              <a:rPr lang="en" sz="2200" b="1">
                <a:latin typeface="Century Gothic"/>
                <a:ea typeface="Century Gothic"/>
                <a:cs typeface="Century Gothic"/>
                <a:sym typeface="Century Gothic"/>
              </a:rPr>
              <a:t>V</a:t>
            </a:r>
            <a:r>
              <a:rPr lang="en" sz="2200" b="1" baseline="-25000">
                <a:latin typeface="Century Gothic"/>
                <a:ea typeface="Century Gothic"/>
                <a:cs typeface="Century Gothic"/>
                <a:sym typeface="Century Gothic"/>
              </a:rPr>
              <a:t>total</a:t>
            </a:r>
            <a:r>
              <a:rPr lang="en" sz="2200" b="1">
                <a:latin typeface="Century Gothic"/>
                <a:ea typeface="Century Gothic"/>
                <a:cs typeface="Century Gothic"/>
                <a:sym typeface="Century Gothic"/>
              </a:rPr>
              <a:t> = 25.144 m/s</a:t>
            </a:r>
            <a:endParaRPr sz="2200">
              <a:latin typeface="Century Gothic"/>
              <a:ea typeface="Century Gothic"/>
              <a:cs typeface="Century Gothic"/>
              <a:sym typeface="Century Gothic"/>
            </a:endParaRPr>
          </a:p>
          <a:p>
            <a:pPr marL="457200" lvl="0"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Average chord length, </a:t>
            </a:r>
            <a:r>
              <a:rPr lang="en" sz="2200" b="1">
                <a:latin typeface="Century Gothic"/>
                <a:ea typeface="Century Gothic"/>
                <a:cs typeface="Century Gothic"/>
                <a:sym typeface="Century Gothic"/>
              </a:rPr>
              <a:t>c̅ = 8 in = 0.2032 m</a:t>
            </a:r>
            <a:endParaRPr sz="2200" b="1">
              <a:latin typeface="Century Gothic"/>
              <a:ea typeface="Century Gothic"/>
              <a:cs typeface="Century Gothic"/>
              <a:sym typeface="Century Gothic"/>
            </a:endParaRPr>
          </a:p>
          <a:p>
            <a:pPr marL="1371600" lvl="1" indent="-368300" algn="l" rtl="0">
              <a:lnSpc>
                <a:spcPct val="115000"/>
              </a:lnSpc>
              <a:spcBef>
                <a:spcPts val="0"/>
              </a:spcBef>
              <a:spcAft>
                <a:spcPts val="0"/>
              </a:spcAft>
              <a:buSzPts val="2200"/>
              <a:buFont typeface="Century Gothic"/>
              <a:buChar char="○"/>
            </a:pPr>
            <a:r>
              <a:rPr lang="en" sz="2200">
                <a:latin typeface="Century Gothic"/>
                <a:ea typeface="Century Gothic"/>
                <a:cs typeface="Century Gothic"/>
                <a:sym typeface="Century Gothic"/>
              </a:rPr>
              <a:t>Control surface is hinged at 75% of wing chord</a:t>
            </a:r>
            <a:endParaRPr sz="2200">
              <a:latin typeface="Century Gothic"/>
              <a:ea typeface="Century Gothic"/>
              <a:cs typeface="Century Gothic"/>
              <a:sym typeface="Century Gothic"/>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17"/>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Electronics - Payload</a:t>
            </a:r>
            <a:endParaRPr sz="2300" b="1">
              <a:solidFill>
                <a:schemeClr val="dk1"/>
              </a:solidFill>
              <a:latin typeface="Century Gothic"/>
              <a:ea typeface="Century Gothic"/>
              <a:cs typeface="Century Gothic"/>
              <a:sym typeface="Century Gothic"/>
            </a:endParaRPr>
          </a:p>
        </p:txBody>
      </p:sp>
      <p:pic>
        <p:nvPicPr>
          <p:cNvPr id="1729" name="Google Shape;1729;p117"/>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730" name="Google Shape;1730;p117"/>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31" name="Google Shape;1731;p117"/>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93</a:t>
            </a:fld>
            <a:endParaRPr/>
          </a:p>
        </p:txBody>
      </p:sp>
      <p:sp>
        <p:nvSpPr>
          <p:cNvPr id="1732" name="Google Shape;1732;p117"/>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
        <p:nvSpPr>
          <p:cNvPr id="1733" name="Google Shape;1733;p117"/>
          <p:cNvSpPr txBox="1"/>
          <p:nvPr/>
        </p:nvSpPr>
        <p:spPr>
          <a:xfrm>
            <a:off x="826350" y="650138"/>
            <a:ext cx="87105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a:latin typeface="Century Gothic"/>
              <a:ea typeface="Century Gothic"/>
              <a:cs typeface="Century Gothic"/>
              <a:sym typeface="Century Gothic"/>
            </a:endParaRPr>
          </a:p>
        </p:txBody>
      </p:sp>
      <p:pic>
        <p:nvPicPr>
          <p:cNvPr id="1734" name="Google Shape;1734;p117"/>
          <p:cNvPicPr preferRelativeResize="0"/>
          <p:nvPr/>
        </p:nvPicPr>
        <p:blipFill>
          <a:blip r:embed="rId4">
            <a:alphaModFix/>
          </a:blip>
          <a:stretch>
            <a:fillRect/>
          </a:stretch>
        </p:blipFill>
        <p:spPr>
          <a:xfrm>
            <a:off x="4175974" y="972825"/>
            <a:ext cx="2163663" cy="2382000"/>
          </a:xfrm>
          <a:prstGeom prst="rect">
            <a:avLst/>
          </a:prstGeom>
          <a:noFill/>
          <a:ln>
            <a:noFill/>
          </a:ln>
        </p:spPr>
      </p:pic>
      <p:pic>
        <p:nvPicPr>
          <p:cNvPr id="1735" name="Google Shape;1735;p117"/>
          <p:cNvPicPr preferRelativeResize="0"/>
          <p:nvPr/>
        </p:nvPicPr>
        <p:blipFill>
          <a:blip r:embed="rId5">
            <a:alphaModFix/>
          </a:blip>
          <a:stretch>
            <a:fillRect/>
          </a:stretch>
        </p:blipFill>
        <p:spPr>
          <a:xfrm>
            <a:off x="6799401" y="972825"/>
            <a:ext cx="3138999" cy="1992950"/>
          </a:xfrm>
          <a:prstGeom prst="rect">
            <a:avLst/>
          </a:prstGeom>
          <a:noFill/>
          <a:ln>
            <a:noFill/>
          </a:ln>
        </p:spPr>
      </p:pic>
      <p:sp>
        <p:nvSpPr>
          <p:cNvPr id="1736" name="Google Shape;1736;p117"/>
          <p:cNvSpPr txBox="1"/>
          <p:nvPr/>
        </p:nvSpPr>
        <p:spPr>
          <a:xfrm>
            <a:off x="231050" y="882025"/>
            <a:ext cx="46914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Calibri"/>
                <a:ea typeface="Calibri"/>
                <a:cs typeface="Calibri"/>
                <a:sym typeface="Calibri"/>
              </a:rPr>
              <a:t>LILY GO T-BEAM:</a:t>
            </a:r>
            <a:endParaRPr sz="22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Portable Long Range Radios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b="1">
                <a:latin typeface="Calibri"/>
                <a:ea typeface="Calibri"/>
                <a:cs typeface="Calibri"/>
                <a:sym typeface="Calibri"/>
              </a:rPr>
              <a:t>18650 Battery: </a:t>
            </a:r>
            <a:r>
              <a:rPr lang="en" sz="1800">
                <a:latin typeface="Calibri"/>
                <a:ea typeface="Calibri"/>
                <a:cs typeface="Calibri"/>
                <a:sym typeface="Calibri"/>
              </a:rPr>
              <a:t>72 hours of power</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Multiple frequencies available </a:t>
            </a:r>
            <a:endParaRPr sz="1800">
              <a:latin typeface="Calibri"/>
              <a:ea typeface="Calibri"/>
              <a:cs typeface="Calibri"/>
              <a:sym typeface="Calibri"/>
            </a:endParaRPr>
          </a:p>
          <a:p>
            <a:pPr marL="914400" lvl="1" indent="-342900" algn="l" rtl="0">
              <a:spcBef>
                <a:spcPts val="0"/>
              </a:spcBef>
              <a:spcAft>
                <a:spcPts val="0"/>
              </a:spcAft>
              <a:buSzPts val="1800"/>
              <a:buFont typeface="Calibri"/>
              <a:buChar char="○"/>
            </a:pPr>
            <a:r>
              <a:rPr lang="en" sz="1800">
                <a:latin typeface="Calibri"/>
                <a:ea typeface="Calibri"/>
                <a:cs typeface="Calibri"/>
                <a:sym typeface="Calibri"/>
              </a:rPr>
              <a:t>433/868/915 Mhz</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GPS Capable</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b="1">
                <a:latin typeface="Calibri"/>
                <a:ea typeface="Calibri"/>
                <a:cs typeface="Calibri"/>
                <a:sym typeface="Calibri"/>
              </a:rPr>
              <a:t>Weight:</a:t>
            </a:r>
            <a:r>
              <a:rPr lang="en" sz="1800">
                <a:latin typeface="Calibri"/>
                <a:ea typeface="Calibri"/>
                <a:cs typeface="Calibri"/>
                <a:sym typeface="Calibri"/>
              </a:rPr>
              <a:t> 82.2g (2.82 oz)</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b="1">
                <a:latin typeface="Calibri"/>
                <a:ea typeface="Calibri"/>
                <a:cs typeface="Calibri"/>
                <a:sym typeface="Calibri"/>
              </a:rPr>
              <a:t>Working Temp: </a:t>
            </a:r>
            <a:r>
              <a:rPr lang="en" sz="1800">
                <a:latin typeface="Calibri"/>
                <a:ea typeface="Calibri"/>
                <a:cs typeface="Calibri"/>
                <a:sym typeface="Calibri"/>
              </a:rPr>
              <a:t>-40℃</a:t>
            </a:r>
            <a:r>
              <a:rPr lang="en" sz="1800">
                <a:solidFill>
                  <a:schemeClr val="dk1"/>
                </a:solidFill>
                <a:latin typeface="Calibri"/>
                <a:ea typeface="Calibri"/>
                <a:cs typeface="Calibri"/>
                <a:sym typeface="Calibri"/>
              </a:rPr>
              <a:t> + 85℃</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b="1">
                <a:latin typeface="Calibri"/>
                <a:ea typeface="Calibri"/>
                <a:cs typeface="Calibri"/>
                <a:sym typeface="Calibri"/>
              </a:rPr>
              <a:t>Cost Effective:</a:t>
            </a:r>
            <a:r>
              <a:rPr lang="en" sz="1800">
                <a:latin typeface="Calibri"/>
                <a:ea typeface="Calibri"/>
                <a:cs typeface="Calibri"/>
                <a:sym typeface="Calibri"/>
              </a:rPr>
              <a:t> $40 per radio</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pic>
        <p:nvPicPr>
          <p:cNvPr id="1737" name="Google Shape;1737;p117"/>
          <p:cNvPicPr preferRelativeResize="0"/>
          <p:nvPr/>
        </p:nvPicPr>
        <p:blipFill>
          <a:blip r:embed="rId6">
            <a:alphaModFix/>
          </a:blip>
          <a:stretch>
            <a:fillRect/>
          </a:stretch>
        </p:blipFill>
        <p:spPr>
          <a:xfrm rot="-5400000">
            <a:off x="7133463" y="2149162"/>
            <a:ext cx="1928150" cy="36817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118"/>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Electronics - Servo Selection (Torque Calculations) - Backup </a:t>
            </a:r>
            <a:endParaRPr sz="2300" b="1">
              <a:solidFill>
                <a:schemeClr val="dk1"/>
              </a:solidFill>
              <a:latin typeface="Century Gothic"/>
              <a:ea typeface="Century Gothic"/>
              <a:cs typeface="Century Gothic"/>
              <a:sym typeface="Century Gothic"/>
            </a:endParaRPr>
          </a:p>
        </p:txBody>
      </p:sp>
      <p:pic>
        <p:nvPicPr>
          <p:cNvPr id="1743" name="Google Shape;1743;p118"/>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744" name="Google Shape;1744;p118"/>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45" name="Google Shape;1745;p118"/>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94</a:t>
            </a:fld>
            <a:endParaRPr/>
          </a:p>
        </p:txBody>
      </p:sp>
      <p:sp>
        <p:nvSpPr>
          <p:cNvPr id="1746" name="Google Shape;1746;p118"/>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747" name="Google Shape;1747;p118"/>
          <p:cNvPicPr preferRelativeResize="0"/>
          <p:nvPr/>
        </p:nvPicPr>
        <p:blipFill rotWithShape="1">
          <a:blip r:embed="rId4">
            <a:alphaModFix/>
          </a:blip>
          <a:srcRect l="477"/>
          <a:stretch/>
        </p:blipFill>
        <p:spPr>
          <a:xfrm>
            <a:off x="4946600" y="768800"/>
            <a:ext cx="4991791" cy="1743900"/>
          </a:xfrm>
          <a:prstGeom prst="rect">
            <a:avLst/>
          </a:prstGeom>
          <a:noFill/>
          <a:ln>
            <a:noFill/>
          </a:ln>
        </p:spPr>
      </p:pic>
      <p:pic>
        <p:nvPicPr>
          <p:cNvPr id="1748" name="Google Shape;1748;p118"/>
          <p:cNvPicPr preferRelativeResize="0"/>
          <p:nvPr/>
        </p:nvPicPr>
        <p:blipFill rotWithShape="1">
          <a:blip r:embed="rId5">
            <a:alphaModFix/>
          </a:blip>
          <a:srcRect t="2219"/>
          <a:stretch/>
        </p:blipFill>
        <p:spPr>
          <a:xfrm>
            <a:off x="4958650" y="2639729"/>
            <a:ext cx="4991799" cy="1735521"/>
          </a:xfrm>
          <a:prstGeom prst="rect">
            <a:avLst/>
          </a:prstGeom>
          <a:noFill/>
          <a:ln>
            <a:noFill/>
          </a:ln>
        </p:spPr>
      </p:pic>
      <p:sp>
        <p:nvSpPr>
          <p:cNvPr id="1749" name="Google Shape;1749;p118"/>
          <p:cNvSpPr txBox="1"/>
          <p:nvPr/>
        </p:nvSpPr>
        <p:spPr>
          <a:xfrm>
            <a:off x="609600" y="768800"/>
            <a:ext cx="4236000" cy="3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entury Gothic"/>
                <a:ea typeface="Century Gothic"/>
                <a:cs typeface="Century Gothic"/>
                <a:sym typeface="Century Gothic"/>
              </a:rPr>
              <a:t>Hinge Moment/Span:</a:t>
            </a:r>
            <a:endParaRPr sz="2200" b="1">
              <a:latin typeface="Century Gothic"/>
              <a:ea typeface="Century Gothic"/>
              <a:cs typeface="Century Gothic"/>
              <a:sym typeface="Century Gothic"/>
            </a:endParaRPr>
          </a:p>
          <a:p>
            <a:pPr marL="457200" lvl="0" indent="-368300" algn="l" rtl="0">
              <a:spcBef>
                <a:spcPts val="0"/>
              </a:spcBef>
              <a:spcAft>
                <a:spcPts val="0"/>
              </a:spcAft>
              <a:buSzPts val="2200"/>
              <a:buChar char="●"/>
            </a:pPr>
            <a:r>
              <a:rPr lang="en" sz="2200">
                <a:latin typeface="Century Gothic"/>
                <a:ea typeface="Century Gothic"/>
                <a:cs typeface="Century Gothic"/>
                <a:sym typeface="Century Gothic"/>
              </a:rPr>
              <a:t> </a:t>
            </a:r>
            <a:endParaRPr sz="2200">
              <a:latin typeface="Century Gothic"/>
              <a:ea typeface="Century Gothic"/>
              <a:cs typeface="Century Gothic"/>
              <a:sym typeface="Century Gothic"/>
            </a:endParaRPr>
          </a:p>
          <a:p>
            <a:pPr marL="457200" lvl="0" indent="0" algn="l" rtl="0">
              <a:spcBef>
                <a:spcPts val="0"/>
              </a:spcBef>
              <a:spcAft>
                <a:spcPts val="0"/>
              </a:spcAft>
              <a:buNone/>
            </a:pPr>
            <a:endParaRPr sz="2200">
              <a:latin typeface="Century Gothic"/>
              <a:ea typeface="Century Gothic"/>
              <a:cs typeface="Century Gothic"/>
              <a:sym typeface="Century Gothic"/>
            </a:endParaRPr>
          </a:p>
          <a:p>
            <a:pPr marL="457200" lvl="0" indent="-368300" algn="l" rtl="0">
              <a:spcBef>
                <a:spcPts val="0"/>
              </a:spcBef>
              <a:spcAft>
                <a:spcPts val="0"/>
              </a:spcAft>
              <a:buClr>
                <a:schemeClr val="dk1"/>
              </a:buClr>
              <a:buSzPts val="2200"/>
              <a:buFont typeface="Century Gothic"/>
              <a:buChar char="●"/>
            </a:pPr>
            <a:r>
              <a:rPr lang="en" sz="2200">
                <a:solidFill>
                  <a:schemeClr val="dk1"/>
                </a:solidFill>
                <a:latin typeface="Century Gothic"/>
                <a:ea typeface="Century Gothic"/>
                <a:cs typeface="Century Gothic"/>
                <a:sym typeface="Century Gothic"/>
              </a:rPr>
              <a:t>-0.1672 Nm/span </a:t>
            </a:r>
            <a:endParaRPr sz="2200">
              <a:solidFill>
                <a:schemeClr val="dk1"/>
              </a:solidFill>
              <a:latin typeface="Century Gothic"/>
              <a:ea typeface="Century Gothic"/>
              <a:cs typeface="Century Gothic"/>
              <a:sym typeface="Century Gothic"/>
            </a:endParaRPr>
          </a:p>
          <a:p>
            <a:pPr marL="457200" lvl="0" indent="-368300" algn="l" rtl="0">
              <a:spcBef>
                <a:spcPts val="0"/>
              </a:spcBef>
              <a:spcAft>
                <a:spcPts val="0"/>
              </a:spcAft>
              <a:buClr>
                <a:schemeClr val="dk1"/>
              </a:buClr>
              <a:buSzPts val="2200"/>
              <a:buFont typeface="Century Gothic"/>
              <a:buChar char="●"/>
            </a:pPr>
            <a:r>
              <a:rPr lang="en" sz="2200">
                <a:solidFill>
                  <a:schemeClr val="dk1"/>
                </a:solidFill>
                <a:latin typeface="Century Gothic"/>
                <a:ea typeface="Century Gothic"/>
                <a:cs typeface="Century Gothic"/>
                <a:sym typeface="Century Gothic"/>
              </a:rPr>
              <a:t>-0.1698 Nm = -24.05 oz-in.</a:t>
            </a:r>
            <a:endParaRPr sz="2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7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2200" b="1">
                <a:solidFill>
                  <a:schemeClr val="dk1"/>
                </a:solidFill>
                <a:latin typeface="Century Gothic"/>
                <a:ea typeface="Century Gothic"/>
                <a:cs typeface="Century Gothic"/>
                <a:sym typeface="Century Gothic"/>
              </a:rPr>
              <a:t>Selected Servo Properties:</a:t>
            </a:r>
            <a:endParaRPr sz="2200" b="1">
              <a:solidFill>
                <a:schemeClr val="dk1"/>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1"/>
              </a:buClr>
              <a:buSzPts val="2200"/>
              <a:buFont typeface="Century Gothic"/>
              <a:buChar char="●"/>
            </a:pPr>
            <a:r>
              <a:rPr lang="en" sz="2200">
                <a:solidFill>
                  <a:schemeClr val="dk1"/>
                </a:solidFill>
                <a:latin typeface="Century Gothic"/>
                <a:ea typeface="Century Gothic"/>
                <a:cs typeface="Century Gothic"/>
                <a:sym typeface="Century Gothic"/>
              </a:rPr>
              <a:t>Factor of Safety (FoS) = 2</a:t>
            </a:r>
            <a:endParaRPr sz="2200">
              <a:solidFill>
                <a:schemeClr val="dk1"/>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1"/>
              </a:buClr>
              <a:buSzPts val="2200"/>
              <a:buFont typeface="Century Gothic"/>
              <a:buChar char="●"/>
            </a:pPr>
            <a:r>
              <a:rPr lang="en" sz="2200">
                <a:solidFill>
                  <a:schemeClr val="dk1"/>
                </a:solidFill>
                <a:latin typeface="Century Gothic"/>
                <a:ea typeface="Century Gothic"/>
                <a:cs typeface="Century Gothic"/>
                <a:sym typeface="Century Gothic"/>
              </a:rPr>
              <a:t>Thin design</a:t>
            </a:r>
            <a:endParaRPr sz="2200">
              <a:solidFill>
                <a:schemeClr val="dk1"/>
              </a:solidFill>
              <a:latin typeface="Century Gothic"/>
              <a:ea typeface="Century Gothic"/>
              <a:cs typeface="Century Gothic"/>
              <a:sym typeface="Century Gothic"/>
            </a:endParaRPr>
          </a:p>
          <a:p>
            <a:pPr marL="457200" lvl="0" indent="-368300" algn="l" rtl="0">
              <a:lnSpc>
                <a:spcPct val="115000"/>
              </a:lnSpc>
              <a:spcBef>
                <a:spcPts val="0"/>
              </a:spcBef>
              <a:spcAft>
                <a:spcPts val="0"/>
              </a:spcAft>
              <a:buClr>
                <a:schemeClr val="dk1"/>
              </a:buClr>
              <a:buSzPts val="2200"/>
              <a:buFont typeface="Century Gothic"/>
              <a:buChar char="●"/>
            </a:pPr>
            <a:r>
              <a:rPr lang="en" sz="2200">
                <a:solidFill>
                  <a:schemeClr val="dk1"/>
                </a:solidFill>
                <a:latin typeface="Century Gothic"/>
                <a:ea typeface="Century Gothic"/>
                <a:cs typeface="Century Gothic"/>
                <a:sym typeface="Century Gothic"/>
              </a:rPr>
              <a:t>Lightweight</a:t>
            </a:r>
            <a:endParaRPr sz="2700">
              <a:solidFill>
                <a:schemeClr val="dk1"/>
              </a:solidFill>
              <a:latin typeface="Calibri"/>
              <a:ea typeface="Calibri"/>
              <a:cs typeface="Calibri"/>
              <a:sym typeface="Calibri"/>
            </a:endParaRPr>
          </a:p>
        </p:txBody>
      </p:sp>
      <p:pic>
        <p:nvPicPr>
          <p:cNvPr id="1750" name="Google Shape;1750;p118"/>
          <p:cNvPicPr preferRelativeResize="0"/>
          <p:nvPr/>
        </p:nvPicPr>
        <p:blipFill>
          <a:blip r:embed="rId6">
            <a:alphaModFix/>
          </a:blip>
          <a:stretch>
            <a:fillRect/>
          </a:stretch>
        </p:blipFill>
        <p:spPr>
          <a:xfrm>
            <a:off x="1080384" y="1243600"/>
            <a:ext cx="3600110" cy="6252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119"/>
          <p:cNvSpPr txBox="1"/>
          <p:nvPr/>
        </p:nvSpPr>
        <p:spPr>
          <a:xfrm>
            <a:off x="609600" y="0"/>
            <a:ext cx="94164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Verification and Validation - Electronics / Servos - Backup</a:t>
            </a:r>
            <a:endParaRPr sz="2300" b="1">
              <a:solidFill>
                <a:schemeClr val="dk1"/>
              </a:solidFill>
              <a:latin typeface="Century Gothic"/>
              <a:ea typeface="Century Gothic"/>
              <a:cs typeface="Century Gothic"/>
              <a:sym typeface="Century Gothic"/>
            </a:endParaRPr>
          </a:p>
        </p:txBody>
      </p:sp>
      <p:pic>
        <p:nvPicPr>
          <p:cNvPr id="1756" name="Google Shape;1756;p119"/>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757" name="Google Shape;1757;p119"/>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58" name="Google Shape;1758;p119"/>
          <p:cNvSpPr txBox="1">
            <a:spLocks noGrp="1"/>
          </p:cNvSpPr>
          <p:nvPr>
            <p:ph type="sldNum" idx="12"/>
          </p:nvPr>
        </p:nvSpPr>
        <p:spPr>
          <a:xfrm>
            <a:off x="9541077" y="4737675"/>
            <a:ext cx="776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95</a:t>
            </a:fld>
            <a:endParaRPr/>
          </a:p>
        </p:txBody>
      </p:sp>
      <p:graphicFrame>
        <p:nvGraphicFramePr>
          <p:cNvPr id="1759" name="Google Shape;1759;p119"/>
          <p:cNvGraphicFramePr/>
          <p:nvPr/>
        </p:nvGraphicFramePr>
        <p:xfrm>
          <a:off x="4772025" y="820267"/>
          <a:ext cx="3000000" cy="3000000"/>
        </p:xfrm>
        <a:graphic>
          <a:graphicData uri="http://schemas.openxmlformats.org/drawingml/2006/table">
            <a:tbl>
              <a:tblPr>
                <a:noFill/>
                <a:tableStyleId>{F11F7B37-8746-44A8-BB93-F1712CF56D35}</a:tableStyleId>
              </a:tblPr>
              <a:tblGrid>
                <a:gridCol w="1376575">
                  <a:extLst>
                    <a:ext uri="{9D8B030D-6E8A-4147-A177-3AD203B41FA5}">
                      <a16:colId xmlns:a16="http://schemas.microsoft.com/office/drawing/2014/main" val="20000"/>
                    </a:ext>
                  </a:extLst>
                </a:gridCol>
                <a:gridCol w="3605000">
                  <a:extLst>
                    <a:ext uri="{9D8B030D-6E8A-4147-A177-3AD203B41FA5}">
                      <a16:colId xmlns:a16="http://schemas.microsoft.com/office/drawing/2014/main" val="20001"/>
                    </a:ext>
                  </a:extLst>
                </a:gridCol>
              </a:tblGrid>
              <a:tr h="6147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Objective</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Model servo performance based on manufacture mechanical and electrical details.</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Description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Analyze input and output power of servo to calculate servo efficiency and determine operational range.</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8299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Model Comparison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N/A. This model is uniquely affected by the aircraft’s flight path and weather conditions.</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952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Expectation</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100">
                          <a:latin typeface="Century Gothic"/>
                          <a:ea typeface="Century Gothic"/>
                          <a:cs typeface="Century Gothic"/>
                          <a:sym typeface="Century Gothic"/>
                        </a:rPr>
                        <a:t>High servo loading correlates to high amperage draw and low loading reflects low current draw.</a:t>
                      </a:r>
                      <a:endParaRPr sz="1100">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8035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Validation Requirements</a:t>
                      </a:r>
                      <a:endParaRPr b="1">
                        <a:latin typeface="Century Gothic"/>
                        <a:ea typeface="Century Gothic"/>
                        <a:cs typeface="Century Gothic"/>
                        <a:sym typeface="Century Gothic"/>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sz="1100">
                          <a:solidFill>
                            <a:schemeClr val="dk1"/>
                          </a:solidFill>
                          <a:latin typeface="Century Gothic"/>
                          <a:ea typeface="Century Gothic"/>
                          <a:cs typeface="Century Gothic"/>
                          <a:sym typeface="Century Gothic"/>
                        </a:rPr>
                        <a:t>Place inline current sensor within circuit during test flight to analyze true amperage demand of servos.</a:t>
                      </a:r>
                      <a:endParaRPr sz="1100">
                        <a:solidFill>
                          <a:schemeClr val="dk1"/>
                        </a:solidFill>
                        <a:latin typeface="Century Gothic"/>
                        <a:ea typeface="Century Gothic"/>
                        <a:cs typeface="Century Gothic"/>
                        <a:sym typeface="Century Gothic"/>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60" name="Google Shape;1760;p119"/>
          <p:cNvSpPr txBox="1"/>
          <p:nvPr/>
        </p:nvSpPr>
        <p:spPr>
          <a:xfrm>
            <a:off x="609600" y="651475"/>
            <a:ext cx="3790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Century Gothic"/>
                <a:ea typeface="Century Gothic"/>
                <a:cs typeface="Century Gothic"/>
                <a:sym typeface="Century Gothic"/>
              </a:rPr>
              <a:t>Servo Parameters</a:t>
            </a:r>
            <a:endParaRPr sz="2000" b="1">
              <a:solidFill>
                <a:schemeClr val="accent4"/>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 sz="1800">
                <a:latin typeface="Century Gothic"/>
                <a:ea typeface="Century Gothic"/>
                <a:cs typeface="Century Gothic"/>
                <a:sym typeface="Century Gothic"/>
              </a:rPr>
              <a:t>V</a:t>
            </a:r>
            <a:r>
              <a:rPr lang="en" sz="1800" baseline="-25000">
                <a:latin typeface="Century Gothic"/>
                <a:ea typeface="Century Gothic"/>
                <a:cs typeface="Century Gothic"/>
                <a:sym typeface="Century Gothic"/>
              </a:rPr>
              <a:t>cruise</a:t>
            </a:r>
            <a:r>
              <a:rPr lang="en" sz="1800">
                <a:latin typeface="Century Gothic"/>
                <a:ea typeface="Century Gothic"/>
                <a:cs typeface="Century Gothic"/>
                <a:sym typeface="Century Gothic"/>
              </a:rPr>
              <a:t> = 16.4 m/s</a:t>
            </a:r>
            <a:endParaRPr sz="180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 sz="1800">
                <a:latin typeface="Century Gothic"/>
                <a:ea typeface="Century Gothic"/>
                <a:cs typeface="Century Gothic"/>
                <a:sym typeface="Century Gothic"/>
              </a:rPr>
              <a:t>Max Gust Speed = 9.144 m/s</a:t>
            </a:r>
            <a:endParaRPr sz="2200">
              <a:latin typeface="Century Gothic"/>
              <a:ea typeface="Century Gothic"/>
              <a:cs typeface="Century Gothic"/>
              <a:sym typeface="Century Gothic"/>
            </a:endParaRPr>
          </a:p>
        </p:txBody>
      </p:sp>
      <p:pic>
        <p:nvPicPr>
          <p:cNvPr id="1761" name="Google Shape;1761;p119"/>
          <p:cNvPicPr preferRelativeResize="0"/>
          <p:nvPr/>
        </p:nvPicPr>
        <p:blipFill>
          <a:blip r:embed="rId4">
            <a:alphaModFix/>
          </a:blip>
          <a:stretch>
            <a:fillRect/>
          </a:stretch>
        </p:blipFill>
        <p:spPr>
          <a:xfrm>
            <a:off x="1141562" y="2251249"/>
            <a:ext cx="3173531" cy="2380175"/>
          </a:xfrm>
          <a:prstGeom prst="rect">
            <a:avLst/>
          </a:prstGeom>
          <a:noFill/>
          <a:ln>
            <a:noFill/>
          </a:ln>
        </p:spPr>
      </p:pic>
      <p:pic>
        <p:nvPicPr>
          <p:cNvPr id="1762" name="Google Shape;1762;p119"/>
          <p:cNvPicPr preferRelativeResize="0"/>
          <p:nvPr/>
        </p:nvPicPr>
        <p:blipFill>
          <a:blip r:embed="rId5">
            <a:alphaModFix/>
          </a:blip>
          <a:stretch>
            <a:fillRect/>
          </a:stretch>
        </p:blipFill>
        <p:spPr>
          <a:xfrm>
            <a:off x="1523100" y="1699500"/>
            <a:ext cx="2410450" cy="5192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p120"/>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Li-Po vs Li-Ion Batteries - Backup </a:t>
            </a:r>
            <a:endParaRPr sz="2300" b="1">
              <a:solidFill>
                <a:schemeClr val="dk1"/>
              </a:solidFill>
              <a:latin typeface="Century Gothic"/>
              <a:ea typeface="Century Gothic"/>
              <a:cs typeface="Century Gothic"/>
              <a:sym typeface="Century Gothic"/>
            </a:endParaRPr>
          </a:p>
        </p:txBody>
      </p:sp>
      <p:pic>
        <p:nvPicPr>
          <p:cNvPr id="1768" name="Google Shape;1768;p120"/>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769" name="Google Shape;1769;p120"/>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770" name="Google Shape;1770;p120"/>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96</a:t>
            </a:fld>
            <a:endParaRPr/>
          </a:p>
        </p:txBody>
      </p:sp>
      <p:sp>
        <p:nvSpPr>
          <p:cNvPr id="1771" name="Google Shape;1771;p120"/>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
        <p:nvSpPr>
          <p:cNvPr id="1772" name="Google Shape;1772;p120"/>
          <p:cNvSpPr/>
          <p:nvPr/>
        </p:nvSpPr>
        <p:spPr>
          <a:xfrm>
            <a:off x="1705625" y="867425"/>
            <a:ext cx="1290000" cy="3855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libri"/>
                <a:ea typeface="Calibri"/>
                <a:cs typeface="Calibri"/>
                <a:sym typeface="Calibri"/>
              </a:rPr>
              <a:t>Li-Po Batteries</a:t>
            </a:r>
            <a:endParaRPr/>
          </a:p>
        </p:txBody>
      </p:sp>
      <p:sp>
        <p:nvSpPr>
          <p:cNvPr id="1773" name="Google Shape;1773;p120"/>
          <p:cNvSpPr/>
          <p:nvPr/>
        </p:nvSpPr>
        <p:spPr>
          <a:xfrm>
            <a:off x="7195175" y="867425"/>
            <a:ext cx="1290000" cy="3855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libri"/>
                <a:ea typeface="Calibri"/>
                <a:cs typeface="Calibri"/>
                <a:sym typeface="Calibri"/>
              </a:rPr>
              <a:t>Li-Ion Batteries</a:t>
            </a:r>
            <a:endParaRPr/>
          </a:p>
        </p:txBody>
      </p:sp>
      <p:sp>
        <p:nvSpPr>
          <p:cNvPr id="1774" name="Google Shape;1774;p120"/>
          <p:cNvSpPr/>
          <p:nvPr/>
        </p:nvSpPr>
        <p:spPr>
          <a:xfrm>
            <a:off x="853625" y="1576925"/>
            <a:ext cx="852000" cy="400200"/>
          </a:xfrm>
          <a:prstGeom prst="trapezoid">
            <a:avLst>
              <a:gd name="adj"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Pros:</a:t>
            </a:r>
            <a:endParaRPr>
              <a:latin typeface="Calibri"/>
              <a:ea typeface="Calibri"/>
              <a:cs typeface="Calibri"/>
              <a:sym typeface="Calibri"/>
            </a:endParaRPr>
          </a:p>
        </p:txBody>
      </p:sp>
      <p:sp>
        <p:nvSpPr>
          <p:cNvPr id="1775" name="Google Shape;1775;p120"/>
          <p:cNvSpPr/>
          <p:nvPr/>
        </p:nvSpPr>
        <p:spPr>
          <a:xfrm>
            <a:off x="6343175" y="1528150"/>
            <a:ext cx="852000" cy="400200"/>
          </a:xfrm>
          <a:prstGeom prst="trapezoid">
            <a:avLst>
              <a:gd name="adj"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Pros:</a:t>
            </a:r>
            <a:endParaRPr>
              <a:latin typeface="Calibri"/>
              <a:ea typeface="Calibri"/>
              <a:cs typeface="Calibri"/>
              <a:sym typeface="Calibri"/>
            </a:endParaRPr>
          </a:p>
        </p:txBody>
      </p:sp>
      <p:sp>
        <p:nvSpPr>
          <p:cNvPr id="1776" name="Google Shape;1776;p120"/>
          <p:cNvSpPr/>
          <p:nvPr/>
        </p:nvSpPr>
        <p:spPr>
          <a:xfrm>
            <a:off x="3052225" y="1576925"/>
            <a:ext cx="1063050" cy="400200"/>
          </a:xfrm>
          <a:prstGeom prst="flowChartManualOperation">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libri"/>
                <a:ea typeface="Calibri"/>
                <a:cs typeface="Calibri"/>
                <a:sym typeface="Calibri"/>
              </a:rPr>
              <a:t>Cons:</a:t>
            </a:r>
            <a:endParaRPr/>
          </a:p>
        </p:txBody>
      </p:sp>
      <p:sp>
        <p:nvSpPr>
          <p:cNvPr id="1777" name="Google Shape;1777;p120"/>
          <p:cNvSpPr/>
          <p:nvPr/>
        </p:nvSpPr>
        <p:spPr>
          <a:xfrm>
            <a:off x="8485175" y="1519875"/>
            <a:ext cx="1063050" cy="400200"/>
          </a:xfrm>
          <a:prstGeom prst="flowChartManualOperation">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libri"/>
                <a:ea typeface="Calibri"/>
                <a:cs typeface="Calibri"/>
                <a:sym typeface="Calibri"/>
              </a:rPr>
              <a:t>Cons:</a:t>
            </a:r>
            <a:endParaRPr/>
          </a:p>
        </p:txBody>
      </p:sp>
      <p:sp>
        <p:nvSpPr>
          <p:cNvPr id="1778" name="Google Shape;1778;p120"/>
          <p:cNvSpPr/>
          <p:nvPr/>
        </p:nvSpPr>
        <p:spPr>
          <a:xfrm>
            <a:off x="365225" y="2301125"/>
            <a:ext cx="1828800" cy="511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Lower profile</a:t>
            </a:r>
            <a:endParaRPr sz="1600"/>
          </a:p>
        </p:txBody>
      </p:sp>
      <p:sp>
        <p:nvSpPr>
          <p:cNvPr id="1779" name="Google Shape;1779;p120"/>
          <p:cNvSpPr/>
          <p:nvPr/>
        </p:nvSpPr>
        <p:spPr>
          <a:xfrm>
            <a:off x="365225" y="3505650"/>
            <a:ext cx="1828800" cy="891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Pre assembled units</a:t>
            </a:r>
            <a:endParaRPr sz="1600"/>
          </a:p>
        </p:txBody>
      </p:sp>
      <p:sp>
        <p:nvSpPr>
          <p:cNvPr id="1780" name="Google Shape;1780;p120"/>
          <p:cNvSpPr/>
          <p:nvPr/>
        </p:nvSpPr>
        <p:spPr>
          <a:xfrm>
            <a:off x="365225" y="2903388"/>
            <a:ext cx="1828800" cy="511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Longer lifespan</a:t>
            </a:r>
            <a:endParaRPr sz="1600"/>
          </a:p>
        </p:txBody>
      </p:sp>
      <p:sp>
        <p:nvSpPr>
          <p:cNvPr id="1781" name="Google Shape;1781;p120"/>
          <p:cNvSpPr/>
          <p:nvPr/>
        </p:nvSpPr>
        <p:spPr>
          <a:xfrm>
            <a:off x="2676300" y="2301125"/>
            <a:ext cx="1828800" cy="51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Higher cost</a:t>
            </a:r>
            <a:endParaRPr sz="1600"/>
          </a:p>
        </p:txBody>
      </p:sp>
      <p:sp>
        <p:nvSpPr>
          <p:cNvPr id="1782" name="Google Shape;1782;p120"/>
          <p:cNvSpPr/>
          <p:nvPr/>
        </p:nvSpPr>
        <p:spPr>
          <a:xfrm>
            <a:off x="2676300" y="3505684"/>
            <a:ext cx="1828800" cy="8913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Known overheating issues</a:t>
            </a:r>
            <a:endParaRPr sz="1200">
              <a:solidFill>
                <a:schemeClr val="dk1"/>
              </a:solidFill>
              <a:latin typeface="Calibri"/>
              <a:ea typeface="Calibri"/>
              <a:cs typeface="Calibri"/>
              <a:sym typeface="Calibri"/>
            </a:endParaRPr>
          </a:p>
        </p:txBody>
      </p:sp>
      <p:sp>
        <p:nvSpPr>
          <p:cNvPr id="1783" name="Google Shape;1783;p120"/>
          <p:cNvSpPr/>
          <p:nvPr/>
        </p:nvSpPr>
        <p:spPr>
          <a:xfrm>
            <a:off x="2676300" y="2903400"/>
            <a:ext cx="1828800" cy="51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Low power density</a:t>
            </a:r>
            <a:endParaRPr sz="1200">
              <a:solidFill>
                <a:schemeClr val="dk1"/>
              </a:solidFill>
              <a:latin typeface="Calibri"/>
              <a:ea typeface="Calibri"/>
              <a:cs typeface="Calibri"/>
              <a:sym typeface="Calibri"/>
            </a:endParaRPr>
          </a:p>
        </p:txBody>
      </p:sp>
      <p:sp>
        <p:nvSpPr>
          <p:cNvPr id="1784" name="Google Shape;1784;p120"/>
          <p:cNvSpPr/>
          <p:nvPr/>
        </p:nvSpPr>
        <p:spPr>
          <a:xfrm>
            <a:off x="5854775" y="2309650"/>
            <a:ext cx="1828800" cy="511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Higher power density</a:t>
            </a:r>
            <a:endParaRPr sz="1600"/>
          </a:p>
        </p:txBody>
      </p:sp>
      <p:sp>
        <p:nvSpPr>
          <p:cNvPr id="1785" name="Google Shape;1785;p120"/>
          <p:cNvSpPr/>
          <p:nvPr/>
        </p:nvSpPr>
        <p:spPr>
          <a:xfrm>
            <a:off x="5854775" y="3514175"/>
            <a:ext cx="1828800" cy="891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Customizable</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Voltage</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Current</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Capacity</a:t>
            </a:r>
            <a:endParaRPr sz="1200">
              <a:solidFill>
                <a:schemeClr val="dk1"/>
              </a:solidFill>
              <a:latin typeface="Calibri"/>
              <a:ea typeface="Calibri"/>
              <a:cs typeface="Calibri"/>
              <a:sym typeface="Calibri"/>
            </a:endParaRPr>
          </a:p>
        </p:txBody>
      </p:sp>
      <p:sp>
        <p:nvSpPr>
          <p:cNvPr id="1786" name="Google Shape;1786;p120"/>
          <p:cNvSpPr/>
          <p:nvPr/>
        </p:nvSpPr>
        <p:spPr>
          <a:xfrm>
            <a:off x="5854775" y="2911913"/>
            <a:ext cx="1828800" cy="511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Less likely to overheat</a:t>
            </a:r>
            <a:endParaRPr sz="1200">
              <a:solidFill>
                <a:schemeClr val="dk1"/>
              </a:solidFill>
              <a:latin typeface="Calibri"/>
              <a:ea typeface="Calibri"/>
              <a:cs typeface="Calibri"/>
              <a:sym typeface="Calibri"/>
            </a:endParaRPr>
          </a:p>
        </p:txBody>
      </p:sp>
      <p:sp>
        <p:nvSpPr>
          <p:cNvPr id="1787" name="Google Shape;1787;p120"/>
          <p:cNvSpPr/>
          <p:nvPr/>
        </p:nvSpPr>
        <p:spPr>
          <a:xfrm>
            <a:off x="8102300" y="2309525"/>
            <a:ext cx="1828800" cy="51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No built in protection</a:t>
            </a:r>
            <a:endParaRPr sz="1600"/>
          </a:p>
        </p:txBody>
      </p:sp>
      <p:sp>
        <p:nvSpPr>
          <p:cNvPr id="1788" name="Google Shape;1788;p120"/>
          <p:cNvSpPr/>
          <p:nvPr/>
        </p:nvSpPr>
        <p:spPr>
          <a:xfrm>
            <a:off x="8102300" y="3514050"/>
            <a:ext cx="1828800" cy="8913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Requires additional manufacturing</a:t>
            </a:r>
            <a:endParaRPr sz="1200">
              <a:solidFill>
                <a:schemeClr val="dk1"/>
              </a:solidFill>
              <a:latin typeface="Calibri"/>
              <a:ea typeface="Calibri"/>
              <a:cs typeface="Calibri"/>
              <a:sym typeface="Calibri"/>
            </a:endParaRPr>
          </a:p>
        </p:txBody>
      </p:sp>
      <p:sp>
        <p:nvSpPr>
          <p:cNvPr id="1789" name="Google Shape;1789;p120"/>
          <p:cNvSpPr/>
          <p:nvPr/>
        </p:nvSpPr>
        <p:spPr>
          <a:xfrm>
            <a:off x="8102300" y="2911788"/>
            <a:ext cx="1828800" cy="51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Shorter lifespan</a:t>
            </a:r>
            <a:endParaRPr sz="1200">
              <a:solidFill>
                <a:schemeClr val="dk1"/>
              </a:solidFill>
              <a:latin typeface="Calibri"/>
              <a:ea typeface="Calibri"/>
              <a:cs typeface="Calibri"/>
              <a:sym typeface="Calibri"/>
            </a:endParaRPr>
          </a:p>
        </p:txBody>
      </p:sp>
      <p:cxnSp>
        <p:nvCxnSpPr>
          <p:cNvPr id="1790" name="Google Shape;1790;p120"/>
          <p:cNvCxnSpPr>
            <a:stCxn id="1772" idx="2"/>
            <a:endCxn id="1774" idx="0"/>
          </p:cNvCxnSpPr>
          <p:nvPr/>
        </p:nvCxnSpPr>
        <p:spPr>
          <a:xfrm flipH="1">
            <a:off x="1279625" y="1252925"/>
            <a:ext cx="1071000" cy="324000"/>
          </a:xfrm>
          <a:prstGeom prst="straightConnector1">
            <a:avLst/>
          </a:prstGeom>
          <a:noFill/>
          <a:ln w="28575" cap="flat" cmpd="sng">
            <a:solidFill>
              <a:schemeClr val="dk2"/>
            </a:solidFill>
            <a:prstDash val="solid"/>
            <a:round/>
            <a:headEnd type="none" w="med" len="med"/>
            <a:tailEnd type="none" w="med" len="med"/>
          </a:ln>
        </p:spPr>
      </p:cxnSp>
      <p:cxnSp>
        <p:nvCxnSpPr>
          <p:cNvPr id="1791" name="Google Shape;1791;p120"/>
          <p:cNvCxnSpPr>
            <a:stCxn id="1772" idx="2"/>
            <a:endCxn id="1776" idx="0"/>
          </p:cNvCxnSpPr>
          <p:nvPr/>
        </p:nvCxnSpPr>
        <p:spPr>
          <a:xfrm>
            <a:off x="2350625" y="1252925"/>
            <a:ext cx="1233000" cy="324000"/>
          </a:xfrm>
          <a:prstGeom prst="straightConnector1">
            <a:avLst/>
          </a:prstGeom>
          <a:noFill/>
          <a:ln w="28575" cap="flat" cmpd="sng">
            <a:solidFill>
              <a:schemeClr val="dk2"/>
            </a:solidFill>
            <a:prstDash val="solid"/>
            <a:round/>
            <a:headEnd type="none" w="med" len="med"/>
            <a:tailEnd type="none" w="med" len="med"/>
          </a:ln>
        </p:spPr>
      </p:cxnSp>
      <p:cxnSp>
        <p:nvCxnSpPr>
          <p:cNvPr id="1792" name="Google Shape;1792;p120"/>
          <p:cNvCxnSpPr>
            <a:stCxn id="1774" idx="2"/>
            <a:endCxn id="1778" idx="0"/>
          </p:cNvCxnSpPr>
          <p:nvPr/>
        </p:nvCxnSpPr>
        <p:spPr>
          <a:xfrm>
            <a:off x="1279625" y="1977125"/>
            <a:ext cx="0" cy="324000"/>
          </a:xfrm>
          <a:prstGeom prst="straightConnector1">
            <a:avLst/>
          </a:prstGeom>
          <a:noFill/>
          <a:ln w="28575" cap="flat" cmpd="sng">
            <a:solidFill>
              <a:schemeClr val="dk2"/>
            </a:solidFill>
            <a:prstDash val="solid"/>
            <a:round/>
            <a:headEnd type="none" w="med" len="med"/>
            <a:tailEnd type="none" w="med" len="med"/>
          </a:ln>
        </p:spPr>
      </p:cxnSp>
      <p:cxnSp>
        <p:nvCxnSpPr>
          <p:cNvPr id="1793" name="Google Shape;1793;p120"/>
          <p:cNvCxnSpPr>
            <a:stCxn id="1776" idx="2"/>
            <a:endCxn id="1781" idx="0"/>
          </p:cNvCxnSpPr>
          <p:nvPr/>
        </p:nvCxnSpPr>
        <p:spPr>
          <a:xfrm>
            <a:off x="3583750" y="1977125"/>
            <a:ext cx="6900" cy="324000"/>
          </a:xfrm>
          <a:prstGeom prst="straightConnector1">
            <a:avLst/>
          </a:prstGeom>
          <a:noFill/>
          <a:ln w="28575" cap="flat" cmpd="sng">
            <a:solidFill>
              <a:schemeClr val="dk2"/>
            </a:solidFill>
            <a:prstDash val="solid"/>
            <a:round/>
            <a:headEnd type="none" w="med" len="med"/>
            <a:tailEnd type="none" w="med" len="med"/>
          </a:ln>
        </p:spPr>
      </p:cxnSp>
      <p:cxnSp>
        <p:nvCxnSpPr>
          <p:cNvPr id="1794" name="Google Shape;1794;p120"/>
          <p:cNvCxnSpPr>
            <a:stCxn id="1775" idx="0"/>
            <a:endCxn id="1773" idx="2"/>
          </p:cNvCxnSpPr>
          <p:nvPr/>
        </p:nvCxnSpPr>
        <p:spPr>
          <a:xfrm rot="10800000" flipH="1">
            <a:off x="6769175" y="1253050"/>
            <a:ext cx="1071000" cy="275100"/>
          </a:xfrm>
          <a:prstGeom prst="straightConnector1">
            <a:avLst/>
          </a:prstGeom>
          <a:noFill/>
          <a:ln w="28575" cap="flat" cmpd="sng">
            <a:solidFill>
              <a:schemeClr val="dk2"/>
            </a:solidFill>
            <a:prstDash val="solid"/>
            <a:round/>
            <a:headEnd type="none" w="med" len="med"/>
            <a:tailEnd type="none" w="med" len="med"/>
          </a:ln>
        </p:spPr>
      </p:cxnSp>
      <p:cxnSp>
        <p:nvCxnSpPr>
          <p:cNvPr id="1795" name="Google Shape;1795;p120"/>
          <p:cNvCxnSpPr>
            <a:stCxn id="1773" idx="2"/>
            <a:endCxn id="1777" idx="0"/>
          </p:cNvCxnSpPr>
          <p:nvPr/>
        </p:nvCxnSpPr>
        <p:spPr>
          <a:xfrm>
            <a:off x="7840175" y="1252925"/>
            <a:ext cx="1176600" cy="267000"/>
          </a:xfrm>
          <a:prstGeom prst="straightConnector1">
            <a:avLst/>
          </a:prstGeom>
          <a:noFill/>
          <a:ln w="28575" cap="flat" cmpd="sng">
            <a:solidFill>
              <a:schemeClr val="dk2"/>
            </a:solidFill>
            <a:prstDash val="solid"/>
            <a:round/>
            <a:headEnd type="none" w="med" len="med"/>
            <a:tailEnd type="none" w="med" len="med"/>
          </a:ln>
        </p:spPr>
      </p:cxnSp>
      <p:cxnSp>
        <p:nvCxnSpPr>
          <p:cNvPr id="1796" name="Google Shape;1796;p120"/>
          <p:cNvCxnSpPr>
            <a:stCxn id="1775" idx="2"/>
            <a:endCxn id="1784" idx="0"/>
          </p:cNvCxnSpPr>
          <p:nvPr/>
        </p:nvCxnSpPr>
        <p:spPr>
          <a:xfrm>
            <a:off x="6769175" y="1928350"/>
            <a:ext cx="0" cy="381300"/>
          </a:xfrm>
          <a:prstGeom prst="straightConnector1">
            <a:avLst/>
          </a:prstGeom>
          <a:noFill/>
          <a:ln w="28575" cap="flat" cmpd="sng">
            <a:solidFill>
              <a:schemeClr val="dk2"/>
            </a:solidFill>
            <a:prstDash val="solid"/>
            <a:round/>
            <a:headEnd type="none" w="med" len="med"/>
            <a:tailEnd type="none" w="med" len="med"/>
          </a:ln>
        </p:spPr>
      </p:cxnSp>
      <p:cxnSp>
        <p:nvCxnSpPr>
          <p:cNvPr id="1797" name="Google Shape;1797;p120"/>
          <p:cNvCxnSpPr>
            <a:stCxn id="1777" idx="2"/>
            <a:endCxn id="1787" idx="0"/>
          </p:cNvCxnSpPr>
          <p:nvPr/>
        </p:nvCxnSpPr>
        <p:spPr>
          <a:xfrm>
            <a:off x="9016700" y="1920075"/>
            <a:ext cx="0" cy="389400"/>
          </a:xfrm>
          <a:prstGeom prst="straightConnector1">
            <a:avLst/>
          </a:prstGeom>
          <a:noFill/>
          <a:ln w="28575" cap="flat" cmpd="sng">
            <a:solidFill>
              <a:schemeClr val="dk2"/>
            </a:solidFill>
            <a:prstDash val="solid"/>
            <a:round/>
            <a:headEnd type="none" w="med" len="med"/>
            <a:tailEnd type="none" w="med" len="med"/>
          </a:ln>
        </p:spPr>
      </p:cxnSp>
      <p:cxnSp>
        <p:nvCxnSpPr>
          <p:cNvPr id="1798" name="Google Shape;1798;p120"/>
          <p:cNvCxnSpPr>
            <a:endCxn id="1773" idx="1"/>
          </p:cNvCxnSpPr>
          <p:nvPr/>
        </p:nvCxnSpPr>
        <p:spPr>
          <a:xfrm>
            <a:off x="2995475" y="1060175"/>
            <a:ext cx="4199700" cy="0"/>
          </a:xfrm>
          <a:prstGeom prst="straightConnector1">
            <a:avLst/>
          </a:prstGeom>
          <a:noFill/>
          <a:ln w="28575" cap="flat" cmpd="sng">
            <a:solidFill>
              <a:schemeClr val="dk2"/>
            </a:solidFill>
            <a:prstDash val="solid"/>
            <a:round/>
            <a:headEnd type="none" w="med" len="med"/>
            <a:tailEnd type="none" w="med" len="med"/>
          </a:ln>
        </p:spPr>
      </p:cxnSp>
      <p:cxnSp>
        <p:nvCxnSpPr>
          <p:cNvPr id="1799" name="Google Shape;1799;p120"/>
          <p:cNvCxnSpPr>
            <a:stCxn id="1780" idx="0"/>
            <a:endCxn id="1778" idx="2"/>
          </p:cNvCxnSpPr>
          <p:nvPr/>
        </p:nvCxnSpPr>
        <p:spPr>
          <a:xfrm rot="10800000">
            <a:off x="1279625" y="2812188"/>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0" name="Google Shape;1800;p120"/>
          <p:cNvCxnSpPr>
            <a:stCxn id="1780" idx="2"/>
            <a:endCxn id="1779" idx="0"/>
          </p:cNvCxnSpPr>
          <p:nvPr/>
        </p:nvCxnSpPr>
        <p:spPr>
          <a:xfrm>
            <a:off x="1279625" y="3414588"/>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1" name="Google Shape;1801;p120"/>
          <p:cNvCxnSpPr>
            <a:stCxn id="1783" idx="0"/>
            <a:endCxn id="1781" idx="2"/>
          </p:cNvCxnSpPr>
          <p:nvPr/>
        </p:nvCxnSpPr>
        <p:spPr>
          <a:xfrm rot="10800000">
            <a:off x="3590700" y="2812200"/>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2" name="Google Shape;1802;p120"/>
          <p:cNvCxnSpPr>
            <a:stCxn id="1783" idx="2"/>
            <a:endCxn id="1782" idx="0"/>
          </p:cNvCxnSpPr>
          <p:nvPr/>
        </p:nvCxnSpPr>
        <p:spPr>
          <a:xfrm>
            <a:off x="3590700" y="3414600"/>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3" name="Google Shape;1803;p120"/>
          <p:cNvCxnSpPr>
            <a:stCxn id="1784" idx="2"/>
            <a:endCxn id="1786" idx="0"/>
          </p:cNvCxnSpPr>
          <p:nvPr/>
        </p:nvCxnSpPr>
        <p:spPr>
          <a:xfrm>
            <a:off x="6769175" y="2820850"/>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4" name="Google Shape;1804;p120"/>
          <p:cNvCxnSpPr>
            <a:stCxn id="1786" idx="2"/>
            <a:endCxn id="1785" idx="0"/>
          </p:cNvCxnSpPr>
          <p:nvPr/>
        </p:nvCxnSpPr>
        <p:spPr>
          <a:xfrm>
            <a:off x="6769175" y="3423113"/>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5" name="Google Shape;1805;p120"/>
          <p:cNvCxnSpPr>
            <a:stCxn id="1787" idx="2"/>
            <a:endCxn id="1789" idx="0"/>
          </p:cNvCxnSpPr>
          <p:nvPr/>
        </p:nvCxnSpPr>
        <p:spPr>
          <a:xfrm>
            <a:off x="9016700" y="2820725"/>
            <a:ext cx="0" cy="91200"/>
          </a:xfrm>
          <a:prstGeom prst="straightConnector1">
            <a:avLst/>
          </a:prstGeom>
          <a:noFill/>
          <a:ln w="28575" cap="flat" cmpd="sng">
            <a:solidFill>
              <a:schemeClr val="dk2"/>
            </a:solidFill>
            <a:prstDash val="solid"/>
            <a:round/>
            <a:headEnd type="none" w="med" len="med"/>
            <a:tailEnd type="none" w="med" len="med"/>
          </a:ln>
        </p:spPr>
      </p:cxnSp>
      <p:cxnSp>
        <p:nvCxnSpPr>
          <p:cNvPr id="1806" name="Google Shape;1806;p120"/>
          <p:cNvCxnSpPr>
            <a:stCxn id="1789" idx="2"/>
            <a:endCxn id="1788" idx="0"/>
          </p:cNvCxnSpPr>
          <p:nvPr/>
        </p:nvCxnSpPr>
        <p:spPr>
          <a:xfrm>
            <a:off x="9016700" y="3422988"/>
            <a:ext cx="0" cy="912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121"/>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Li-Ion Trades - Backup </a:t>
            </a:r>
            <a:endParaRPr sz="2300" b="1">
              <a:solidFill>
                <a:schemeClr val="dk1"/>
              </a:solidFill>
              <a:latin typeface="Century Gothic"/>
              <a:ea typeface="Century Gothic"/>
              <a:cs typeface="Century Gothic"/>
              <a:sym typeface="Century Gothic"/>
            </a:endParaRPr>
          </a:p>
        </p:txBody>
      </p:sp>
      <p:pic>
        <p:nvPicPr>
          <p:cNvPr id="1812" name="Google Shape;1812;p121"/>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13" name="Google Shape;1813;p121"/>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14" name="Google Shape;1814;p121"/>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97</a:t>
            </a:fld>
            <a:endParaRPr/>
          </a:p>
        </p:txBody>
      </p:sp>
      <p:sp>
        <p:nvSpPr>
          <p:cNvPr id="1815" name="Google Shape;1815;p121"/>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816" name="Google Shape;1816;p121"/>
          <p:cNvPicPr preferRelativeResize="0"/>
          <p:nvPr/>
        </p:nvPicPr>
        <p:blipFill>
          <a:blip r:embed="rId4">
            <a:alphaModFix/>
          </a:blip>
          <a:stretch>
            <a:fillRect/>
          </a:stretch>
        </p:blipFill>
        <p:spPr>
          <a:xfrm>
            <a:off x="609587" y="802550"/>
            <a:ext cx="5866485" cy="3708976"/>
          </a:xfrm>
          <a:prstGeom prst="rect">
            <a:avLst/>
          </a:prstGeom>
          <a:noFill/>
          <a:ln>
            <a:noFill/>
          </a:ln>
        </p:spPr>
      </p:pic>
      <p:sp>
        <p:nvSpPr>
          <p:cNvPr id="1817" name="Google Shape;1817;p121"/>
          <p:cNvSpPr txBox="1"/>
          <p:nvPr/>
        </p:nvSpPr>
        <p:spPr>
          <a:xfrm>
            <a:off x="6783200" y="843850"/>
            <a:ext cx="3375300" cy="3555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Best capacity per mass battery:</a:t>
            </a:r>
            <a:endParaRPr sz="1200" b="1">
              <a:solidFill>
                <a:schemeClr val="dk1"/>
              </a:solidFill>
              <a:latin typeface="Century Gothic"/>
              <a:ea typeface="Century Gothic"/>
              <a:cs typeface="Century Gothic"/>
              <a:sym typeface="Century Gothic"/>
            </a:endParaRPr>
          </a:p>
          <a:p>
            <a:pPr marL="914400" lvl="1"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LG F1L1865 (18650)</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3350 mAh</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4.87 A (Too small)</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$6.99</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45 g</a:t>
            </a:r>
            <a:endParaRPr sz="1200" b="1">
              <a:solidFill>
                <a:schemeClr val="dk1"/>
              </a:solidFill>
              <a:latin typeface="Century Gothic"/>
              <a:ea typeface="Century Gothic"/>
              <a:cs typeface="Century Gothic"/>
              <a:sym typeface="Century Gothic"/>
            </a:endParaRPr>
          </a:p>
          <a:p>
            <a:pPr marL="914400" lvl="1"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Lishen LR2170SD (21700)</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5000 mAh</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9.6 A</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$4.99*</a:t>
            </a:r>
            <a:endParaRPr sz="1200" b="1">
              <a:solidFill>
                <a:schemeClr val="dk1"/>
              </a:solidFill>
              <a:latin typeface="Century Gothic"/>
              <a:ea typeface="Century Gothic"/>
              <a:cs typeface="Century Gothic"/>
              <a:sym typeface="Century Gothic"/>
            </a:endParaRPr>
          </a:p>
          <a:p>
            <a:pPr marL="1371600" lvl="2" indent="-304800" algn="l" rtl="0">
              <a:lnSpc>
                <a:spcPct val="115000"/>
              </a:lnSpc>
              <a:spcBef>
                <a:spcPts val="0"/>
              </a:spcBef>
              <a:spcAft>
                <a:spcPts val="0"/>
              </a:spcAft>
              <a:buClr>
                <a:schemeClr val="dk1"/>
              </a:buClr>
              <a:buSzPts val="1200"/>
              <a:buFont typeface="Century Gothic"/>
              <a:buChar char="■"/>
            </a:pPr>
            <a:r>
              <a:rPr lang="en" sz="1200" b="1">
                <a:solidFill>
                  <a:schemeClr val="dk1"/>
                </a:solidFill>
                <a:latin typeface="Century Gothic"/>
                <a:ea typeface="Century Gothic"/>
                <a:cs typeface="Century Gothic"/>
                <a:sym typeface="Century Gothic"/>
              </a:rPr>
              <a:t>68 g</a:t>
            </a:r>
            <a:endParaRPr sz="1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200" b="1">
                <a:solidFill>
                  <a:schemeClr val="dk1"/>
                </a:solidFill>
                <a:latin typeface="Century Gothic"/>
                <a:ea typeface="Century Gothic"/>
                <a:cs typeface="Century Gothic"/>
                <a:sym typeface="Century Gothic"/>
              </a:rPr>
              <a:t>Final selection: Lishen LR2170SD</a:t>
            </a:r>
            <a:endParaRPr sz="1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 sz="1200" b="1">
                <a:solidFill>
                  <a:schemeClr val="dk1"/>
                </a:solidFill>
                <a:latin typeface="Century Gothic"/>
                <a:ea typeface="Century Gothic"/>
                <a:cs typeface="Century Gothic"/>
                <a:sym typeface="Century Gothic"/>
              </a:rPr>
              <a:t>* Bulk order discount (~ 15 %) </a:t>
            </a:r>
            <a:endParaRPr sz="1200" b="1">
              <a:solidFill>
                <a:schemeClr val="dk1"/>
              </a:solidFill>
              <a:latin typeface="Century Gothic"/>
              <a:ea typeface="Century Gothic"/>
              <a:cs typeface="Century Gothic"/>
              <a:sym typeface="Century Gothic"/>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22"/>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Battery Pack - Backup </a:t>
            </a:r>
            <a:endParaRPr sz="2300" b="1">
              <a:solidFill>
                <a:schemeClr val="dk1"/>
              </a:solidFill>
              <a:latin typeface="Century Gothic"/>
              <a:ea typeface="Century Gothic"/>
              <a:cs typeface="Century Gothic"/>
              <a:sym typeface="Century Gothic"/>
            </a:endParaRPr>
          </a:p>
        </p:txBody>
      </p:sp>
      <p:pic>
        <p:nvPicPr>
          <p:cNvPr id="1823" name="Google Shape;1823;p122"/>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24" name="Google Shape;1824;p122"/>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25" name="Google Shape;1825;p122"/>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98</a:t>
            </a:fld>
            <a:endParaRPr/>
          </a:p>
        </p:txBody>
      </p:sp>
      <p:sp>
        <p:nvSpPr>
          <p:cNvPr id="1826" name="Google Shape;1826;p122"/>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sp>
        <p:nvSpPr>
          <p:cNvPr id="1827" name="Google Shape;1827;p122"/>
          <p:cNvSpPr txBox="1"/>
          <p:nvPr/>
        </p:nvSpPr>
        <p:spPr>
          <a:xfrm>
            <a:off x="6783200" y="843850"/>
            <a:ext cx="3375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b="1">
              <a:solidFill>
                <a:schemeClr val="dk1"/>
              </a:solidFill>
              <a:latin typeface="Century Gothic"/>
              <a:ea typeface="Century Gothic"/>
              <a:cs typeface="Century Gothic"/>
              <a:sym typeface="Century Gothic"/>
            </a:endParaRPr>
          </a:p>
        </p:txBody>
      </p:sp>
      <p:pic>
        <p:nvPicPr>
          <p:cNvPr id="1828" name="Google Shape;1828;p122"/>
          <p:cNvPicPr preferRelativeResize="0"/>
          <p:nvPr/>
        </p:nvPicPr>
        <p:blipFill>
          <a:blip r:embed="rId4">
            <a:alphaModFix/>
          </a:blip>
          <a:stretch>
            <a:fillRect/>
          </a:stretch>
        </p:blipFill>
        <p:spPr>
          <a:xfrm>
            <a:off x="152400" y="802550"/>
            <a:ext cx="4511462" cy="3708975"/>
          </a:xfrm>
          <a:prstGeom prst="rect">
            <a:avLst/>
          </a:prstGeom>
          <a:noFill/>
          <a:ln>
            <a:noFill/>
          </a:ln>
        </p:spPr>
      </p:pic>
      <p:pic>
        <p:nvPicPr>
          <p:cNvPr id="1829" name="Google Shape;1829;p122"/>
          <p:cNvPicPr preferRelativeResize="0"/>
          <p:nvPr/>
        </p:nvPicPr>
        <p:blipFill>
          <a:blip r:embed="rId5">
            <a:alphaModFix/>
          </a:blip>
          <a:stretch>
            <a:fillRect/>
          </a:stretch>
        </p:blipFill>
        <p:spPr>
          <a:xfrm>
            <a:off x="4816262" y="1365550"/>
            <a:ext cx="4341918" cy="314597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23"/>
          <p:cNvSpPr txBox="1"/>
          <p:nvPr/>
        </p:nvSpPr>
        <p:spPr>
          <a:xfrm>
            <a:off x="609600" y="0"/>
            <a:ext cx="9328800" cy="592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latin typeface="Century Gothic"/>
                <a:ea typeface="Century Gothic"/>
                <a:cs typeface="Century Gothic"/>
                <a:sym typeface="Century Gothic"/>
              </a:rPr>
              <a:t>Electronics - Thermal Testing - Backup </a:t>
            </a:r>
            <a:endParaRPr sz="2300" b="1">
              <a:solidFill>
                <a:schemeClr val="dk1"/>
              </a:solidFill>
              <a:latin typeface="Century Gothic"/>
              <a:ea typeface="Century Gothic"/>
              <a:cs typeface="Century Gothic"/>
              <a:sym typeface="Century Gothic"/>
            </a:endParaRPr>
          </a:p>
        </p:txBody>
      </p:sp>
      <p:pic>
        <p:nvPicPr>
          <p:cNvPr id="1835" name="Google Shape;1835;p123"/>
          <p:cNvPicPr preferRelativeResize="0"/>
          <p:nvPr/>
        </p:nvPicPr>
        <p:blipFill rotWithShape="1">
          <a:blip r:embed="rId3">
            <a:alphaModFix/>
          </a:blip>
          <a:srcRect l="25242" t="-8147" r="36533" b="42655"/>
          <a:stretch/>
        </p:blipFill>
        <p:spPr>
          <a:xfrm>
            <a:off x="-129692" y="-1905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1836" name="Google Shape;1836;p123"/>
          <p:cNvSpPr/>
          <p:nvPr/>
        </p:nvSpPr>
        <p:spPr>
          <a:xfrm rot="10800000">
            <a:off x="0" y="592250"/>
            <a:ext cx="10515600" cy="57900"/>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sp>
        <p:nvSpPr>
          <p:cNvPr id="1837" name="Google Shape;1837;p123"/>
          <p:cNvSpPr txBox="1">
            <a:spLocks noGrp="1"/>
          </p:cNvSpPr>
          <p:nvPr>
            <p:ph type="sldNum" idx="12"/>
          </p:nvPr>
        </p:nvSpPr>
        <p:spPr>
          <a:xfrm>
            <a:off x="9502077" y="4737675"/>
            <a:ext cx="815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99</a:t>
            </a:fld>
            <a:endParaRPr/>
          </a:p>
        </p:txBody>
      </p:sp>
      <p:sp>
        <p:nvSpPr>
          <p:cNvPr id="1838" name="Google Shape;1838;p123"/>
          <p:cNvSpPr txBox="1"/>
          <p:nvPr/>
        </p:nvSpPr>
        <p:spPr>
          <a:xfrm>
            <a:off x="8634250" y="36300"/>
            <a:ext cx="1708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solidFill>
                  <a:schemeClr val="hlink"/>
                </a:solidFill>
                <a:latin typeface="Century Gothic"/>
                <a:ea typeface="Century Gothic"/>
                <a:cs typeface="Century Gothic"/>
                <a:sym typeface="Century Gothic"/>
                <a:hlinkClick r:id="" action="ppaction://noaction"/>
              </a:rPr>
              <a:t>Appendix Slide</a:t>
            </a:r>
            <a:endParaRPr sz="1000">
              <a:latin typeface="Century Gothic"/>
              <a:ea typeface="Century Gothic"/>
              <a:cs typeface="Century Gothic"/>
              <a:sym typeface="Century Gothic"/>
            </a:endParaRPr>
          </a:p>
        </p:txBody>
      </p:sp>
      <p:pic>
        <p:nvPicPr>
          <p:cNvPr id="1839" name="Google Shape;1839;p123" title="IMG_2445.mov">
            <a:hlinkClick r:id="rId4"/>
          </p:cNvPr>
          <p:cNvPicPr preferRelativeResize="0"/>
          <p:nvPr/>
        </p:nvPicPr>
        <p:blipFill>
          <a:blip r:embed="rId5">
            <a:alphaModFix/>
          </a:blip>
          <a:stretch>
            <a:fillRect/>
          </a:stretch>
        </p:blipFill>
        <p:spPr>
          <a:xfrm>
            <a:off x="2592513" y="686238"/>
            <a:ext cx="5178184" cy="38836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9"/>
                                        </p:tgtEl>
                                        <p:attrNameLst>
                                          <p:attrName>style.visibility</p:attrName>
                                        </p:attrNameLst>
                                      </p:cBhvr>
                                      <p:to>
                                        <p:strVal val="visible"/>
                                      </p:to>
                                    </p:set>
                                    <p:animEffect transition="in" filter="fade">
                                      <p:cBhvr>
                                        <p:cTn id="7" dur="1000"/>
                                        <p:tgtEl>
                                          <p:spTgt spid="1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10028</Words>
  <Application>Microsoft Office PowerPoint</Application>
  <PresentationFormat>Custom</PresentationFormat>
  <Paragraphs>2377</Paragraphs>
  <Slides>123</Slides>
  <Notes>123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123</vt:i4>
      </vt:variant>
    </vt:vector>
  </HeadingPairs>
  <TitlesOfParts>
    <vt:vector size="130" baseType="lpstr">
      <vt:lpstr>Arial</vt:lpstr>
      <vt:lpstr>Roboto Medium</vt:lpstr>
      <vt:lpstr>Calibri</vt:lpstr>
      <vt:lpstr>Century Gothic</vt:lpstr>
      <vt:lpstr>Roboto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Jason Peloquin</cp:lastModifiedBy>
  <cp:revision>1</cp:revision>
  <dcterms:modified xsi:type="dcterms:W3CDTF">2021-11-29T16:21:02Z</dcterms:modified>
</cp:coreProperties>
</file>